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3" r:id="rId9"/>
    <p:sldId id="265" r:id="rId10"/>
    <p:sldId id="266" r:id="rId11"/>
    <p:sldId id="268" r:id="rId12"/>
    <p:sldId id="272" r:id="rId13"/>
    <p:sldId id="275" r:id="rId14"/>
    <p:sldId id="276" r:id="rId15"/>
    <p:sldId id="277" r:id="rId16"/>
    <p:sldId id="279" r:id="rId17"/>
    <p:sldId id="281" r:id="rId18"/>
    <p:sldId id="270" r:id="rId19"/>
    <p:sldId id="284" r:id="rId20"/>
    <p:sldId id="286" r:id="rId21"/>
    <p:sldId id="292" r:id="rId22"/>
    <p:sldId id="294" r:id="rId23"/>
    <p:sldId id="296" r:id="rId24"/>
    <p:sldId id="298" r:id="rId25"/>
    <p:sldId id="299" r:id="rId26"/>
    <p:sldId id="300" r:id="rId27"/>
    <p:sldId id="301" r:id="rId28"/>
    <p:sldId id="325" r:id="rId29"/>
    <p:sldId id="267" r:id="rId30"/>
    <p:sldId id="283" r:id="rId31"/>
    <p:sldId id="285" r:id="rId32"/>
    <p:sldId id="287" r:id="rId33"/>
    <p:sldId id="322" r:id="rId34"/>
    <p:sldId id="323" r:id="rId35"/>
    <p:sldId id="303" r:id="rId36"/>
    <p:sldId id="264" r:id="rId37"/>
    <p:sldId id="269" r:id="rId38"/>
    <p:sldId id="307" r:id="rId39"/>
    <p:sldId id="274" r:id="rId40"/>
    <p:sldId id="309" r:id="rId41"/>
    <p:sldId id="310" r:id="rId42"/>
    <p:sldId id="311" r:id="rId43"/>
    <p:sldId id="278" r:id="rId44"/>
    <p:sldId id="312" r:id="rId45"/>
    <p:sldId id="280" r:id="rId46"/>
    <p:sldId id="313" r:id="rId47"/>
    <p:sldId id="295"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javW6xzhPwBfe8PWPcAOxcrlOX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39C835-9E53-4BFD-8F85-3EA8E2FEDE73}">
  <a:tblStyle styleId="{2339C835-9E53-4BFD-8F85-3EA8E2FEDE7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4" autoAdjust="0"/>
    <p:restoredTop sz="94660"/>
  </p:normalViewPr>
  <p:slideViewPr>
    <p:cSldViewPr snapToGrid="0">
      <p:cViewPr varScale="1">
        <p:scale>
          <a:sx n="81" d="100"/>
          <a:sy n="81" d="100"/>
        </p:scale>
        <p:origin x="48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0E868E-8C2F-39DE-11B1-8A31D68B07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F677D4E-1D3B-5456-9441-4C82E9C0CA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149008-2B96-4918-8A40-D49099682FAF}" type="datetimeFigureOut">
              <a:rPr lang="en-US" smtClean="0"/>
              <a:t>10/27/2024</a:t>
            </a:fld>
            <a:endParaRPr lang="en-US"/>
          </a:p>
        </p:txBody>
      </p:sp>
      <p:sp>
        <p:nvSpPr>
          <p:cNvPr id="4" name="Footer Placeholder 3">
            <a:extLst>
              <a:ext uri="{FF2B5EF4-FFF2-40B4-BE49-F238E27FC236}">
                <a16:creationId xmlns:a16="http://schemas.microsoft.com/office/drawing/2014/main" id="{B82E7A34-4E74-2B23-DA90-E73E91A0E2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Khandaker Jannatul Ritu, Lecturer(CSE), BAIUST, mail: ritu.cse@baiust.ac.bd</a:t>
            </a:r>
            <a:endParaRPr lang="en-US"/>
          </a:p>
        </p:txBody>
      </p:sp>
      <p:sp>
        <p:nvSpPr>
          <p:cNvPr id="5" name="Slide Number Placeholder 4">
            <a:extLst>
              <a:ext uri="{FF2B5EF4-FFF2-40B4-BE49-F238E27FC236}">
                <a16:creationId xmlns:a16="http://schemas.microsoft.com/office/drawing/2014/main" id="{94E9B330-2240-73A6-68B4-08DEC5F9C4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6415B4-B450-4CD5-9EAF-D0254617FE7B}" type="slidenum">
              <a:rPr lang="en-US" smtClean="0"/>
              <a:t>‹#›</a:t>
            </a:fld>
            <a:endParaRPr lang="en-US"/>
          </a:p>
        </p:txBody>
      </p:sp>
    </p:spTree>
    <p:extLst>
      <p:ext uri="{BB962C8B-B14F-4D97-AF65-F5344CB8AC3E}">
        <p14:creationId xmlns:p14="http://schemas.microsoft.com/office/powerpoint/2010/main" val="6859777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fr-FR"/>
              <a:t>Khandaker Jannatul Ritu, Lecturer(CSE), BAIUST, mail: ritu.cse@baiust.ac.bd</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03F96D2D-21B2-B8A9-9A18-26DD6AD5B6E0}"/>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A5D88A15-EBC7-CC70-B498-9E5289576DC3}"/>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0BF113D7-03A8-7DAF-2861-6271526EC9E9}"/>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83FAE108-D3F6-1B03-72D7-639547F42521}"/>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E8C5D53E-E066-94C6-C644-B5E683E85471}"/>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CED23D47-1C0C-52E9-8885-D4ED5EFFD7A9}"/>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E4A02924-96B9-864E-1B35-962086644391}"/>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6A3BB6A-FF4A-59DD-43EF-1F049E61CDD9}"/>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1CC9C341-DBAC-0875-4741-7D0B51BB4C96}"/>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07142AAD-C263-C932-A783-55BA1675EA00}"/>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ADB414F0-A3DB-C511-3272-16DBB1D1B6CD}"/>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670BC7B5-8D71-BD70-8B20-6DDBCCB76456}"/>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C3DECACE-9E4A-DB18-3639-8021D05B6B44}"/>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D79FC637-B0D0-1C56-EB87-9B2165A4B154}"/>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5BAEBD03-E59B-F10A-43B5-EC3E20327D7F}"/>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SG"/>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7401245B-4936-9A9D-7FAA-C97A3FB56D3A}"/>
            </a:ext>
          </a:extLst>
        </p:cNvPr>
        <p:cNvGrpSpPr/>
        <p:nvPr/>
      </p:nvGrpSpPr>
      <p:grpSpPr>
        <a:xfrm>
          <a:off x="0" y="0"/>
          <a:ext cx="0" cy="0"/>
          <a:chOff x="0" y="0"/>
          <a:chExt cx="0" cy="0"/>
        </a:xfrm>
      </p:grpSpPr>
      <p:sp>
        <p:nvSpPr>
          <p:cNvPr id="105" name="Google Shape;105;p6:notes">
            <a:extLst>
              <a:ext uri="{FF2B5EF4-FFF2-40B4-BE49-F238E27FC236}">
                <a16:creationId xmlns:a16="http://schemas.microsoft.com/office/drawing/2014/main" id="{CA99F94F-2695-EA5A-47A6-A4AA21C683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a:extLst>
              <a:ext uri="{FF2B5EF4-FFF2-40B4-BE49-F238E27FC236}">
                <a16:creationId xmlns:a16="http://schemas.microsoft.com/office/drawing/2014/main" id="{7AD266A3-6E1D-259D-2616-9C7062F51E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312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67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5C2E984B-FF4D-E914-2F81-98C28D0B9E35}"/>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193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677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847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060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870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26682C5B-0BC3-EDC4-0DC9-F838135D6C5B}"/>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5: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SG"/>
              <a:t>ritu</a:t>
            </a:r>
            <a:endParaRPr/>
          </a:p>
        </p:txBody>
      </p:sp>
      <p:sp>
        <p:nvSpPr>
          <p:cNvPr id="2" name="Footer Placeholder 1">
            <a:extLst>
              <a:ext uri="{FF2B5EF4-FFF2-40B4-BE49-F238E27FC236}">
                <a16:creationId xmlns:a16="http://schemas.microsoft.com/office/drawing/2014/main" id="{DC7FCD65-2E51-447E-5D52-09D2296704DC}"/>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51AF80D7-C89B-ABCE-D59D-65F3E5FFF4ED}"/>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15E40821-0CEC-A8BC-8780-5627871163CE}"/>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A10A58BC-3AE6-C1C9-0298-E39C99620364}"/>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68C9C6E0-B8FC-7056-D672-96723915E851}"/>
              </a:ext>
            </a:extLst>
          </p:cNvPr>
          <p:cNvSpPr>
            <a:spLocks noGrp="1"/>
          </p:cNvSpPr>
          <p:nvPr>
            <p:ph type="ftr" idx="11"/>
          </p:nvPr>
        </p:nvSpPr>
        <p:spPr/>
        <p:txBody>
          <a:bodyPr/>
          <a:lstStyle/>
          <a:p>
            <a:r>
              <a:rPr lang="fr-FR"/>
              <a:t>Khandaker Jannatul Ritu, Lecturer(CSE), BAIUST, mail: ritu.cse@baiust.ac.bd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g30e961dc857_0_182"/>
          <p:cNvGrpSpPr/>
          <p:nvPr/>
        </p:nvGrpSpPr>
        <p:grpSpPr>
          <a:xfrm>
            <a:off x="5800234" y="3807170"/>
            <a:ext cx="591423" cy="140843"/>
            <a:chOff x="4137525" y="2915950"/>
            <a:chExt cx="869100" cy="207000"/>
          </a:xfrm>
        </p:grpSpPr>
        <p:sp>
          <p:nvSpPr>
            <p:cNvPr id="15" name="Google Shape;15;g30e961dc857_0_182"/>
            <p:cNvSpPr/>
            <p:nvPr/>
          </p:nvSpPr>
          <p:spPr>
            <a:xfrm>
              <a:off x="446857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g30e961dc857_0_182"/>
            <p:cNvSpPr/>
            <p:nvPr/>
          </p:nvSpPr>
          <p:spPr>
            <a:xfrm>
              <a:off x="47996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g30e961dc857_0_182"/>
            <p:cNvSpPr/>
            <p:nvPr/>
          </p:nvSpPr>
          <p:spPr>
            <a:xfrm>
              <a:off x="4137525" y="2915950"/>
              <a:ext cx="207000" cy="2070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 name="Google Shape;18;g30e961dc857_0_182"/>
          <p:cNvSpPr txBox="1">
            <a:spLocks noGrp="1"/>
          </p:cNvSpPr>
          <p:nvPr>
            <p:ph type="ctrTitle"/>
          </p:nvPr>
        </p:nvSpPr>
        <p:spPr>
          <a:xfrm>
            <a:off x="895010" y="1321067"/>
            <a:ext cx="10401900" cy="23067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9" name="Google Shape;19;g30e961dc857_0_182"/>
          <p:cNvSpPr txBox="1">
            <a:spLocks noGrp="1"/>
          </p:cNvSpPr>
          <p:nvPr>
            <p:ph type="subTitle" idx="1"/>
          </p:nvPr>
        </p:nvSpPr>
        <p:spPr>
          <a:xfrm>
            <a:off x="895000" y="4233168"/>
            <a:ext cx="104019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30e961dc857_0_18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g30e961dc857_0_222"/>
          <p:cNvSpPr txBox="1">
            <a:spLocks noGrp="1"/>
          </p:cNvSpPr>
          <p:nvPr>
            <p:ph type="title" hasCustomPrompt="1"/>
          </p:nvPr>
        </p:nvSpPr>
        <p:spPr>
          <a:xfrm>
            <a:off x="415600" y="1673700"/>
            <a:ext cx="11360700" cy="2520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5" name="Google Shape;55;g30e961dc857_0_222"/>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g30e961dc857_0_22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g30e961dc857_0_226"/>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g30e961dc857_0_228"/>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61" name="Google Shape;61;g30e961dc857_0_228"/>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62" name="Google Shape;62;g30e961dc857_0_228"/>
          <p:cNvSpPr txBox="1">
            <a:spLocks noGrp="1"/>
          </p:cNvSpPr>
          <p:nvPr>
            <p:ph type="dt" idx="10"/>
          </p:nvPr>
        </p:nvSpPr>
        <p:spPr>
          <a:xfrm rot="-5400000">
            <a:off x="10797529" y="998549"/>
            <a:ext cx="1905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30e961dc857_0_228"/>
          <p:cNvSpPr txBox="1">
            <a:spLocks noGrp="1"/>
          </p:cNvSpPr>
          <p:nvPr>
            <p:ph type="ftr" idx="11"/>
          </p:nvPr>
        </p:nvSpPr>
        <p:spPr>
          <a:xfrm rot="-5400000">
            <a:off x="9959329" y="4046550"/>
            <a:ext cx="3581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30e961dc857_0_228"/>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30e961dc857_0_190"/>
          <p:cNvSpPr txBox="1">
            <a:spLocks noGrp="1"/>
          </p:cNvSpPr>
          <p:nvPr>
            <p:ph type="title"/>
          </p:nvPr>
        </p:nvSpPr>
        <p:spPr>
          <a:xfrm>
            <a:off x="895000" y="2855000"/>
            <a:ext cx="10469700" cy="11481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23" name="Google Shape;23;g30e961dc857_0_190"/>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30e961dc857_0_19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g30e961dc857_0_19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7" name="Google Shape;27;g30e961dc857_0_193"/>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30e961dc857_0_19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g30e961dc857_0_19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30e961dc857_0_19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g30e961dc857_0_197"/>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30e961dc857_0_20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5" name="Google Shape;35;g30e961dc857_0_20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30e961dc857_0_20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8" name="Google Shape;38;g30e961dc857_0_20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g30e961dc857_0_205"/>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g30e961dc857_0_209"/>
          <p:cNvSpPr txBox="1">
            <a:spLocks noGrp="1"/>
          </p:cNvSpPr>
          <p:nvPr>
            <p:ph type="title"/>
          </p:nvPr>
        </p:nvSpPr>
        <p:spPr>
          <a:xfrm>
            <a:off x="653667" y="701800"/>
            <a:ext cx="83028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42" name="Google Shape;42;g30e961dc857_0_20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g30e961dc857_0_212"/>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5" name="Google Shape;45;g30e961dc857_0_212"/>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30e961dc857_0_212"/>
          <p:cNvSpPr txBox="1">
            <a:spLocks noGrp="1"/>
          </p:cNvSpPr>
          <p:nvPr>
            <p:ph type="title"/>
          </p:nvPr>
        </p:nvSpPr>
        <p:spPr>
          <a:xfrm>
            <a:off x="354000" y="1441867"/>
            <a:ext cx="5393700" cy="2280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7" name="Google Shape;47;g30e961dc857_0_212"/>
          <p:cNvSpPr txBox="1">
            <a:spLocks noGrp="1"/>
          </p:cNvSpPr>
          <p:nvPr>
            <p:ph type="subTitle" idx="1"/>
          </p:nvPr>
        </p:nvSpPr>
        <p:spPr>
          <a:xfrm>
            <a:off x="354000" y="37936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 name="Google Shape;48;g30e961dc857_0_212"/>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49" name="Google Shape;49;g30e961dc857_0_212"/>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g30e961dc857_0_21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a:endParaRPr/>
          </a:p>
        </p:txBody>
      </p:sp>
      <p:sp>
        <p:nvSpPr>
          <p:cNvPr id="52" name="Google Shape;52;g30e961dc857_0_219"/>
          <p:cNvSpPr txBox="1">
            <a:spLocks noGrp="1"/>
          </p:cNvSpPr>
          <p:nvPr>
            <p:ph type="sldNum" idx="12"/>
          </p:nvPr>
        </p:nvSpPr>
        <p:spPr>
          <a:xfrm>
            <a:off x="11320333" y="6241346"/>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9"/>
        <p:cNvGrpSpPr/>
        <p:nvPr/>
      </p:nvGrpSpPr>
      <p:grpSpPr>
        <a:xfrm>
          <a:off x="0" y="0"/>
          <a:ext cx="0" cy="0"/>
          <a:chOff x="0" y="0"/>
          <a:chExt cx="0" cy="0"/>
        </a:xfrm>
      </p:grpSpPr>
      <p:sp>
        <p:nvSpPr>
          <p:cNvPr id="10" name="Google Shape;10;g30e961dc857_0_17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a:endParaRPr/>
          </a:p>
        </p:txBody>
      </p:sp>
      <p:sp>
        <p:nvSpPr>
          <p:cNvPr id="11" name="Google Shape;11;g30e961dc857_0_178"/>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marL="914400" lvl="1"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marL="1371600" lvl="2"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marL="1828800" lvl="3"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marL="2286000" lvl="4"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marL="2743200" lvl="5"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marL="3200400" lvl="6"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marL="3657600" lvl="7"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marL="4114800" lvl="8" indent="-34925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a:endParaRPr/>
          </a:p>
        </p:txBody>
      </p:sp>
      <p:sp>
        <p:nvSpPr>
          <p:cNvPr id="12" name="Google Shape;12;g30e961dc857_0_178"/>
          <p:cNvSpPr txBox="1">
            <a:spLocks noGrp="1"/>
          </p:cNvSpPr>
          <p:nvPr>
            <p:ph type="sldNum" idx="12"/>
          </p:nvPr>
        </p:nvSpPr>
        <p:spPr>
          <a:xfrm>
            <a:off x="11320333" y="6241346"/>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3"/>
                </a:solidFill>
                <a:latin typeface="Average"/>
                <a:ea typeface="Average"/>
                <a:cs typeface="Average"/>
                <a:sym typeface="Average"/>
              </a:defRPr>
            </a:lvl1pPr>
            <a:lvl2pPr lvl="1" algn="r">
              <a:buNone/>
              <a:defRPr sz="1300">
                <a:solidFill>
                  <a:schemeClr val="accent3"/>
                </a:solidFill>
                <a:latin typeface="Average"/>
                <a:ea typeface="Average"/>
                <a:cs typeface="Average"/>
                <a:sym typeface="Average"/>
              </a:defRPr>
            </a:lvl2pPr>
            <a:lvl3pPr lvl="2" algn="r">
              <a:buNone/>
              <a:defRPr sz="1300">
                <a:solidFill>
                  <a:schemeClr val="accent3"/>
                </a:solidFill>
                <a:latin typeface="Average"/>
                <a:ea typeface="Average"/>
                <a:cs typeface="Average"/>
                <a:sym typeface="Average"/>
              </a:defRPr>
            </a:lvl3pPr>
            <a:lvl4pPr lvl="3" algn="r">
              <a:buNone/>
              <a:defRPr sz="1300">
                <a:solidFill>
                  <a:schemeClr val="accent3"/>
                </a:solidFill>
                <a:latin typeface="Average"/>
                <a:ea typeface="Average"/>
                <a:cs typeface="Average"/>
                <a:sym typeface="Average"/>
              </a:defRPr>
            </a:lvl4pPr>
            <a:lvl5pPr lvl="4" algn="r">
              <a:buNone/>
              <a:defRPr sz="1300">
                <a:solidFill>
                  <a:schemeClr val="accent3"/>
                </a:solidFill>
                <a:latin typeface="Average"/>
                <a:ea typeface="Average"/>
                <a:cs typeface="Average"/>
                <a:sym typeface="Average"/>
              </a:defRPr>
            </a:lvl5pPr>
            <a:lvl6pPr lvl="5" algn="r">
              <a:buNone/>
              <a:defRPr sz="1300">
                <a:solidFill>
                  <a:schemeClr val="accent3"/>
                </a:solidFill>
                <a:latin typeface="Average"/>
                <a:ea typeface="Average"/>
                <a:cs typeface="Average"/>
                <a:sym typeface="Average"/>
              </a:defRPr>
            </a:lvl6pPr>
            <a:lvl7pPr lvl="6" algn="r">
              <a:buNone/>
              <a:defRPr sz="1300">
                <a:solidFill>
                  <a:schemeClr val="accent3"/>
                </a:solidFill>
                <a:latin typeface="Average"/>
                <a:ea typeface="Average"/>
                <a:cs typeface="Average"/>
                <a:sym typeface="Average"/>
              </a:defRPr>
            </a:lvl7pPr>
            <a:lvl8pPr lvl="7" algn="r">
              <a:buNone/>
              <a:defRPr sz="1300">
                <a:solidFill>
                  <a:schemeClr val="accent3"/>
                </a:solidFill>
                <a:latin typeface="Average"/>
                <a:ea typeface="Average"/>
                <a:cs typeface="Average"/>
                <a:sym typeface="Average"/>
              </a:defRPr>
            </a:lvl8pPr>
            <a:lvl9pPr lvl="8" algn="r">
              <a:buNone/>
              <a:defRPr sz="13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c/c_data_types_sizeof.php"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formatted-i-o-in-c/"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hyperlink" Target="https://www.geeksforgeeks.org/data-types-in-c/"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codeforces.com/group/MWSDmqGsZm/contest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youtube.com/playlist?list=PLgH5QX0i9K3pCMBZcul1fta6UivHDbXvz" TargetMode="External"/><Relationship Id="rId4" Type="http://schemas.openxmlformats.org/officeDocument/2006/relationships/hyperlink" Target="https://judge.beecrowd.com/en/problems/index/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8" Type="http://schemas.openxmlformats.org/officeDocument/2006/relationships/hyperlink" Target="https://judge.beecrowd.com/en/problems/view/1006" TargetMode="External"/><Relationship Id="rId13" Type="http://schemas.openxmlformats.org/officeDocument/2006/relationships/hyperlink" Target="https://judge.beecrowd.com/en/problems/view/1011" TargetMode="External"/><Relationship Id="rId18" Type="http://schemas.openxmlformats.org/officeDocument/2006/relationships/hyperlink" Target="https://codeforces.com/group/MWSDmqGsZm/contest/219158/problem/C" TargetMode="External"/><Relationship Id="rId3" Type="http://schemas.openxmlformats.org/officeDocument/2006/relationships/hyperlink" Target="https://judge.beecrowd.com/en/problems/view/1001" TargetMode="External"/><Relationship Id="rId21" Type="http://schemas.openxmlformats.org/officeDocument/2006/relationships/hyperlink" Target="https://codeforces.com/group/MWSDmqGsZm/contest/219158/problem/F" TargetMode="External"/><Relationship Id="rId7" Type="http://schemas.openxmlformats.org/officeDocument/2006/relationships/hyperlink" Target="https://judge.beecrowd.com/en/problems/view/1005" TargetMode="External"/><Relationship Id="rId12" Type="http://schemas.openxmlformats.org/officeDocument/2006/relationships/hyperlink" Target="https://judge.beecrowd.com/en/problems/view/1010" TargetMode="External"/><Relationship Id="rId17" Type="http://schemas.openxmlformats.org/officeDocument/2006/relationships/hyperlink" Target="https://codeforces.com/group/MWSDmqGsZm/contest/219158/problem/B" TargetMode="External"/><Relationship Id="rId2" Type="http://schemas.openxmlformats.org/officeDocument/2006/relationships/hyperlink" Target="https://judge.beecrowd.com/en/problems/view/1000" TargetMode="External"/><Relationship Id="rId16" Type="http://schemas.openxmlformats.org/officeDocument/2006/relationships/hyperlink" Target="https://codeforces.com/group/MWSDmqGsZm/contest/219158/problem/A" TargetMode="External"/><Relationship Id="rId20" Type="http://schemas.openxmlformats.org/officeDocument/2006/relationships/hyperlink" Target="https://codeforces.com/group/MWSDmqGsZm/contest/219158/problem/E" TargetMode="External"/><Relationship Id="rId1" Type="http://schemas.openxmlformats.org/officeDocument/2006/relationships/slideLayout" Target="../slideLayouts/slideLayout12.xml"/><Relationship Id="rId6" Type="http://schemas.openxmlformats.org/officeDocument/2006/relationships/hyperlink" Target="https://judge.beecrowd.com/en/problems/view/1004" TargetMode="External"/><Relationship Id="rId11" Type="http://schemas.openxmlformats.org/officeDocument/2006/relationships/hyperlink" Target="https://judge.beecrowd.com/en/problems/view/1009" TargetMode="External"/><Relationship Id="rId5" Type="http://schemas.openxmlformats.org/officeDocument/2006/relationships/hyperlink" Target="https://judge.beecrowd.com/en/problems/view/1003" TargetMode="External"/><Relationship Id="rId15" Type="http://schemas.openxmlformats.org/officeDocument/2006/relationships/hyperlink" Target="https://judge.beecrowd.com/en/problems/view/1014" TargetMode="External"/><Relationship Id="rId10" Type="http://schemas.openxmlformats.org/officeDocument/2006/relationships/hyperlink" Target="https://judge.beecrowd.com/en/problems/view/1008" TargetMode="External"/><Relationship Id="rId19" Type="http://schemas.openxmlformats.org/officeDocument/2006/relationships/hyperlink" Target="https://codeforces.com/group/MWSDmqGsZm/contest/219158/problem/D" TargetMode="External"/><Relationship Id="rId4" Type="http://schemas.openxmlformats.org/officeDocument/2006/relationships/hyperlink" Target="https://judge.beecrowd.com/en/problems/view/1002" TargetMode="External"/><Relationship Id="rId9" Type="http://schemas.openxmlformats.org/officeDocument/2006/relationships/hyperlink" Target="https://judge.beecrowd.com/en/problems/view/1007" TargetMode="External"/><Relationship Id="rId14" Type="http://schemas.openxmlformats.org/officeDocument/2006/relationships/hyperlink" Target="https://judge.beecrowd.com/en/problems/view/1012"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6.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jp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6.jp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49.jpg"/><Relationship Id="rId5" Type="http://schemas.openxmlformats.org/officeDocument/2006/relationships/image" Target="../media/image43.jp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348792" y="1511026"/>
            <a:ext cx="11843208" cy="205966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FFC000"/>
              </a:buClr>
              <a:buSzPct val="100000"/>
              <a:buFont typeface="Aharoni"/>
              <a:buNone/>
            </a:pPr>
            <a:r>
              <a:rPr lang="en-SG" sz="8000" b="1" dirty="0">
                <a:solidFill>
                  <a:srgbClr val="FFC000"/>
                </a:solidFill>
                <a:latin typeface="Aharoni"/>
                <a:ea typeface="Aharoni"/>
                <a:cs typeface="Aharoni"/>
                <a:sym typeface="Aharoni"/>
              </a:rPr>
              <a:t>Why Did You Choose CSE?</a:t>
            </a:r>
            <a:endParaRPr sz="4400" dirty="0">
              <a:latin typeface="Aharoni"/>
              <a:ea typeface="Aharoni"/>
              <a:cs typeface="Aharoni"/>
              <a:sym typeface="Aharo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rgbClr val="92D050"/>
                </a:solidFill>
                <a:latin typeface="+mn-lt"/>
                <a:ea typeface="Century Schoolbook"/>
                <a:cs typeface="Century Schoolbook"/>
                <a:sym typeface="Century Schoolbook"/>
              </a:rPr>
              <a:t>Khandaker Jannatul Ritu, Lecturer(CSE), BAIUST </a:t>
            </a:r>
            <a:endParaRPr dirty="0">
              <a:latin typeface="+mn-lt"/>
            </a:endParaRPr>
          </a:p>
        </p:txBody>
      </p:sp>
      <p:sp>
        <p:nvSpPr>
          <p:cNvPr id="187" name="Google Shape;187;p11"/>
          <p:cNvSpPr txBox="1">
            <a:spLocks noGrp="1"/>
          </p:cNvSpPr>
          <p:nvPr>
            <p:ph type="title"/>
          </p:nvPr>
        </p:nvSpPr>
        <p:spPr>
          <a:xfrm>
            <a:off x="0" y="150829"/>
            <a:ext cx="5124450" cy="654861"/>
          </a:xfrm>
          <a:prstGeom prst="rect">
            <a:avLst/>
          </a:prstGeom>
          <a:solidFill>
            <a:srgbClr val="D2DBE2"/>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610B38"/>
              </a:buClr>
              <a:buSzPts val="4000"/>
              <a:buFont typeface="Aharoni"/>
              <a:buNone/>
            </a:pPr>
            <a:r>
              <a:rPr lang="en-SG" sz="3200" b="0" i="0" dirty="0">
                <a:solidFill>
                  <a:srgbClr val="610B38"/>
                </a:solidFill>
                <a:latin typeface="+mn-lt"/>
                <a:ea typeface="Aharoni"/>
                <a:cs typeface="Aharoni"/>
                <a:sym typeface="Aharoni"/>
              </a:rPr>
              <a:t>  Compilation process in C</a:t>
            </a:r>
            <a:endParaRPr sz="3200" dirty="0">
              <a:latin typeface="+mn-lt"/>
            </a:endParaRPr>
          </a:p>
        </p:txBody>
      </p:sp>
      <p:pic>
        <p:nvPicPr>
          <p:cNvPr id="188" name="Google Shape;188;p11" descr="compilation process in c"/>
          <p:cNvPicPr preferRelativeResize="0"/>
          <p:nvPr/>
        </p:nvPicPr>
        <p:blipFill rotWithShape="1">
          <a:blip r:embed="rId3">
            <a:alphaModFix/>
          </a:blip>
          <a:srcRect l="21496" r="15107"/>
          <a:stretch/>
        </p:blipFill>
        <p:spPr>
          <a:xfrm>
            <a:off x="367377" y="951542"/>
            <a:ext cx="3570546" cy="5391274"/>
          </a:xfrm>
          <a:prstGeom prst="rect">
            <a:avLst/>
          </a:prstGeom>
          <a:noFill/>
          <a:ln>
            <a:noFill/>
          </a:ln>
        </p:spPr>
      </p:pic>
      <p:pic>
        <p:nvPicPr>
          <p:cNvPr id="194" name="Google Shape;194;p12" descr="C, C++, vs Java"/>
          <p:cNvPicPr preferRelativeResize="0"/>
          <p:nvPr/>
        </p:nvPicPr>
        <p:blipFill rotWithShape="1">
          <a:blip r:embed="rId4">
            <a:alphaModFix/>
          </a:blip>
          <a:srcRect/>
          <a:stretch/>
        </p:blipFill>
        <p:spPr>
          <a:xfrm>
            <a:off x="6096000" y="1677821"/>
            <a:ext cx="4442514" cy="2912016"/>
          </a:xfrm>
          <a:prstGeom prst="rect">
            <a:avLst/>
          </a:prstGeom>
          <a:solidFill>
            <a:schemeClr val="accent5">
              <a:lumMod val="40000"/>
              <a:lumOff val="60000"/>
            </a:schemeClr>
          </a:solidFill>
          <a:ln>
            <a:noFill/>
          </a:ln>
        </p:spPr>
      </p:pic>
      <p:sp>
        <p:nvSpPr>
          <p:cNvPr id="195" name="Google Shape;195;p12"/>
          <p:cNvSpPr txBox="1">
            <a:spLocks/>
          </p:cNvSpPr>
          <p:nvPr/>
        </p:nvSpPr>
        <p:spPr>
          <a:xfrm>
            <a:off x="5414064" y="150829"/>
            <a:ext cx="6229350" cy="654860"/>
          </a:xfrm>
          <a:prstGeom prst="rect">
            <a:avLst/>
          </a:prstGeom>
          <a:solidFill>
            <a:srgbClr val="FFC000"/>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lgn="just">
              <a:buClr>
                <a:srgbClr val="610B38"/>
              </a:buClr>
              <a:buSzPts val="3600"/>
              <a:buFont typeface="Calibri"/>
              <a:buNone/>
            </a:pPr>
            <a:r>
              <a:rPr lang="en-US" sz="2400" b="1" dirty="0">
                <a:solidFill>
                  <a:srgbClr val="610B38"/>
                </a:solidFill>
                <a:latin typeface="+mn-lt"/>
                <a:ea typeface="Calibri"/>
                <a:cs typeface="Calibri"/>
                <a:sym typeface="Calibri"/>
              </a:rPr>
              <a:t>Differences Between C, C++ and Java</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201" name="Google Shape;201;p13"/>
          <p:cNvSpPr txBox="1">
            <a:spLocks noGrp="1"/>
          </p:cNvSpPr>
          <p:nvPr>
            <p:ph type="title"/>
          </p:nvPr>
        </p:nvSpPr>
        <p:spPr>
          <a:xfrm>
            <a:off x="0" y="-17198"/>
            <a:ext cx="12192000" cy="622169"/>
          </a:xfrm>
          <a:prstGeom prst="rect">
            <a:avLst/>
          </a:prstGeom>
          <a:solidFill>
            <a:srgbClr val="E8EDF0"/>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273239"/>
              </a:buClr>
              <a:buSzPts val="4000"/>
              <a:buFont typeface="Source Sans 3"/>
              <a:buNone/>
            </a:pPr>
            <a:r>
              <a:rPr lang="en-SG" sz="4000" b="1" i="0">
                <a:solidFill>
                  <a:srgbClr val="273239"/>
                </a:solidFill>
                <a:latin typeface="+mn-lt"/>
                <a:ea typeface="Source Sans 3"/>
                <a:cs typeface="Source Sans 3"/>
                <a:sym typeface="Source Sans 3"/>
              </a:rPr>
              <a:t>   Tokens in C</a:t>
            </a:r>
            <a:endParaRPr>
              <a:latin typeface="+mn-lt"/>
            </a:endParaRPr>
          </a:p>
        </p:txBody>
      </p:sp>
      <p:sp>
        <p:nvSpPr>
          <p:cNvPr id="202" name="Google Shape;202;p13"/>
          <p:cNvSpPr txBox="1">
            <a:spLocks noGrp="1"/>
          </p:cNvSpPr>
          <p:nvPr>
            <p:ph type="body" idx="1"/>
          </p:nvPr>
        </p:nvSpPr>
        <p:spPr>
          <a:xfrm>
            <a:off x="249382" y="772998"/>
            <a:ext cx="4913168" cy="1325136"/>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95000"/>
              </a:lnSpc>
              <a:spcBef>
                <a:spcPts val="1600"/>
              </a:spcBef>
              <a:spcAft>
                <a:spcPts val="0"/>
              </a:spcAft>
              <a:buSzPts val="1440"/>
              <a:buNone/>
            </a:pPr>
            <a:r>
              <a:rPr lang="en-SG" sz="2000" b="0" i="0" dirty="0">
                <a:solidFill>
                  <a:schemeClr val="tx1"/>
                </a:solidFill>
                <a:latin typeface="+mn-lt"/>
                <a:ea typeface="Calibri"/>
                <a:cs typeface="Calibri"/>
                <a:sym typeface="Calibri"/>
              </a:rPr>
              <a:t>A token in C is the </a:t>
            </a:r>
            <a:r>
              <a:rPr lang="en-SG" sz="2000" b="1" i="0" dirty="0">
                <a:solidFill>
                  <a:schemeClr val="tx1"/>
                </a:solidFill>
                <a:latin typeface="+mn-lt"/>
                <a:ea typeface="Calibri"/>
                <a:cs typeface="Calibri"/>
                <a:sym typeface="Calibri"/>
              </a:rPr>
              <a:t>meaningful smallest unit </a:t>
            </a:r>
            <a:r>
              <a:rPr lang="en-SG" sz="2000" b="0" i="0" dirty="0">
                <a:solidFill>
                  <a:schemeClr val="tx1"/>
                </a:solidFill>
                <a:latin typeface="+mn-lt"/>
                <a:ea typeface="Calibri"/>
                <a:cs typeface="Calibri"/>
                <a:sym typeface="Calibri"/>
              </a:rPr>
              <a:t>used in a C program.</a:t>
            </a:r>
            <a:endParaRPr sz="2000" b="0" i="0" dirty="0">
              <a:solidFill>
                <a:schemeClr val="tx1"/>
              </a:solidFill>
              <a:latin typeface="+mn-lt"/>
              <a:ea typeface="Calibri"/>
              <a:cs typeface="Calibri"/>
              <a:sym typeface="Calibri"/>
            </a:endParaRPr>
          </a:p>
        </p:txBody>
      </p:sp>
      <p:pic>
        <p:nvPicPr>
          <p:cNvPr id="203" name="Google Shape;203;p13" descr="Lightbox"/>
          <p:cNvPicPr preferRelativeResize="0"/>
          <p:nvPr/>
        </p:nvPicPr>
        <p:blipFill rotWithShape="1">
          <a:blip r:embed="rId3">
            <a:alphaModFix/>
          </a:blip>
          <a:srcRect l="4427" t="6439" r="2892" b="6853"/>
          <a:stretch/>
        </p:blipFill>
        <p:spPr>
          <a:xfrm>
            <a:off x="5762755" y="688533"/>
            <a:ext cx="5275003" cy="2215806"/>
          </a:xfrm>
          <a:prstGeom prst="rect">
            <a:avLst/>
          </a:prstGeom>
          <a:noFill/>
          <a:ln>
            <a:noFill/>
          </a:ln>
        </p:spPr>
      </p:pic>
      <p:sp>
        <p:nvSpPr>
          <p:cNvPr id="209" name="Google Shape;209;p14"/>
          <p:cNvSpPr txBox="1">
            <a:spLocks/>
          </p:cNvSpPr>
          <p:nvPr/>
        </p:nvSpPr>
        <p:spPr>
          <a:xfrm>
            <a:off x="0" y="2985945"/>
            <a:ext cx="12192000" cy="575035"/>
          </a:xfrm>
          <a:prstGeom prst="rect">
            <a:avLst/>
          </a:prstGeom>
          <a:solidFill>
            <a:srgbClr val="E8EDF0"/>
          </a:solidFill>
          <a:ln>
            <a:noFill/>
          </a:ln>
        </p:spPr>
        <p:txBody>
          <a:bodyPr spcFirstLastPara="1" wrap="square" lIns="91425" tIns="45700" rIns="91425" bIns="45700" anchor="b" anchorCtr="0">
            <a:normAutofit fontScale="900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lgn="just">
              <a:buClr>
                <a:srgbClr val="273239"/>
              </a:buClr>
              <a:buSzPct val="100000"/>
              <a:buFont typeface="Source Sans 3"/>
              <a:buNone/>
            </a:pPr>
            <a:r>
              <a:rPr lang="en-SG" b="1">
                <a:solidFill>
                  <a:srgbClr val="273239"/>
                </a:solidFill>
                <a:latin typeface="+mn-lt"/>
                <a:ea typeface="Source Sans 3"/>
                <a:cs typeface="Source Sans 3"/>
                <a:sym typeface="Source Sans 3"/>
              </a:rPr>
              <a:t>  Keywords in C</a:t>
            </a:r>
            <a:endParaRPr lang="en-SG" dirty="0">
              <a:solidFill>
                <a:srgbClr val="610B38"/>
              </a:solidFill>
              <a:latin typeface="+mn-lt"/>
              <a:ea typeface="Arial"/>
              <a:cs typeface="Arial"/>
              <a:sym typeface="Arial"/>
            </a:endParaRPr>
          </a:p>
        </p:txBody>
      </p:sp>
      <p:sp>
        <p:nvSpPr>
          <p:cNvPr id="210" name="Google Shape;210;p14"/>
          <p:cNvSpPr txBox="1">
            <a:spLocks/>
          </p:cNvSpPr>
          <p:nvPr/>
        </p:nvSpPr>
        <p:spPr>
          <a:xfrm>
            <a:off x="143005" y="3570674"/>
            <a:ext cx="6741968" cy="666229"/>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20040" algn="l" rtl="0">
              <a:lnSpc>
                <a:spcPct val="95000"/>
              </a:lnSpc>
              <a:spcBef>
                <a:spcPts val="1400"/>
              </a:spcBef>
              <a:spcAft>
                <a:spcPts val="0"/>
              </a:spcAft>
              <a:buClr>
                <a:schemeClr val="accent3"/>
              </a:buClr>
              <a:buSzPts val="1440"/>
              <a:buFont typeface="Average"/>
              <a:buChar char="●"/>
              <a:defRPr sz="2400" b="0" i="0" u="none" strike="noStrike" cap="none">
                <a:solidFill>
                  <a:schemeClr val="accent3"/>
                </a:solidFill>
                <a:latin typeface="Average"/>
                <a:ea typeface="Average"/>
                <a:cs typeface="Average"/>
                <a:sym typeface="Average"/>
              </a:defRPr>
            </a:lvl1pPr>
            <a:lvl2pPr marL="914400" marR="0" lvl="1"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2pPr>
            <a:lvl3pPr marL="1371600" marR="0" lvl="2"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3pPr>
            <a:lvl4pPr marL="1828800" marR="0" lvl="3"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4pPr>
            <a:lvl5pPr marL="2286000" marR="0" lvl="4"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5pPr>
            <a:lvl6pPr marL="2743200" marR="0" lvl="5"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6pPr>
            <a:lvl7pPr marL="3200400" marR="0" lvl="6"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7pPr>
            <a:lvl8pPr marL="3657600" marR="0" lvl="7" indent="-342900" algn="l" rtl="0">
              <a:lnSpc>
                <a:spcPct val="90000"/>
              </a:lnSpc>
              <a:spcBef>
                <a:spcPts val="300"/>
              </a:spcBef>
              <a:spcAft>
                <a:spcPts val="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8pPr>
            <a:lvl9pPr marL="4114800" marR="0" lvl="8" indent="-342900" algn="l" rtl="0">
              <a:lnSpc>
                <a:spcPct val="90000"/>
              </a:lnSpc>
              <a:spcBef>
                <a:spcPts val="300"/>
              </a:spcBef>
              <a:spcAft>
                <a:spcPts val="300"/>
              </a:spcAft>
              <a:buClr>
                <a:schemeClr val="accent3"/>
              </a:buClr>
              <a:buSzPts val="1800"/>
              <a:buFont typeface="Average"/>
              <a:buChar char="■"/>
              <a:defRPr sz="1900" b="0" i="0" u="none" strike="noStrike" cap="none">
                <a:solidFill>
                  <a:schemeClr val="accent3"/>
                </a:solidFill>
                <a:latin typeface="Average"/>
                <a:ea typeface="Average"/>
                <a:cs typeface="Average"/>
                <a:sym typeface="Average"/>
              </a:defRPr>
            </a:lvl9pPr>
          </a:lstStyle>
          <a:p>
            <a:pPr marL="0" indent="0">
              <a:spcBef>
                <a:spcPts val="1600"/>
              </a:spcBef>
              <a:buNone/>
            </a:pPr>
            <a:r>
              <a:rPr lang="en-US" sz="2800" dirty="0">
                <a:solidFill>
                  <a:schemeClr val="tx1"/>
                </a:solidFill>
                <a:latin typeface="+mn-lt"/>
                <a:ea typeface="Nunito"/>
                <a:cs typeface="Nunito"/>
                <a:sym typeface="Nunito"/>
              </a:rPr>
              <a:t>Keywords are predefined or reserved words</a:t>
            </a:r>
            <a:endParaRPr lang="en-US" sz="2800" dirty="0">
              <a:solidFill>
                <a:schemeClr val="tx1"/>
              </a:solidFill>
              <a:latin typeface="+mn-lt"/>
            </a:endParaRPr>
          </a:p>
        </p:txBody>
      </p:sp>
      <p:graphicFrame>
        <p:nvGraphicFramePr>
          <p:cNvPr id="211" name="Google Shape;211;p14"/>
          <p:cNvGraphicFramePr/>
          <p:nvPr>
            <p:extLst>
              <p:ext uri="{D42A27DB-BD31-4B8C-83A1-F6EECF244321}">
                <p14:modId xmlns:p14="http://schemas.microsoft.com/office/powerpoint/2010/main" val="637111530"/>
              </p:ext>
            </p:extLst>
          </p:nvPr>
        </p:nvGraphicFramePr>
        <p:xfrm>
          <a:off x="1252936" y="4349899"/>
          <a:ext cx="10029288" cy="1975557"/>
        </p:xfrm>
        <a:graphic>
          <a:graphicData uri="http://schemas.openxmlformats.org/drawingml/2006/table">
            <a:tbl>
              <a:tblPr>
                <a:tableStyleId>{284E427A-3D55-4303-BF80-6455036E1DE7}</a:tableStyleId>
              </a:tblPr>
              <a:tblGrid>
                <a:gridCol w="1253661">
                  <a:extLst>
                    <a:ext uri="{9D8B030D-6E8A-4147-A177-3AD203B41FA5}">
                      <a16:colId xmlns:a16="http://schemas.microsoft.com/office/drawing/2014/main" val="20000"/>
                    </a:ext>
                  </a:extLst>
                </a:gridCol>
                <a:gridCol w="1253661">
                  <a:extLst>
                    <a:ext uri="{9D8B030D-6E8A-4147-A177-3AD203B41FA5}">
                      <a16:colId xmlns:a16="http://schemas.microsoft.com/office/drawing/2014/main" val="20001"/>
                    </a:ext>
                  </a:extLst>
                </a:gridCol>
                <a:gridCol w="1253661">
                  <a:extLst>
                    <a:ext uri="{9D8B030D-6E8A-4147-A177-3AD203B41FA5}">
                      <a16:colId xmlns:a16="http://schemas.microsoft.com/office/drawing/2014/main" val="20002"/>
                    </a:ext>
                  </a:extLst>
                </a:gridCol>
                <a:gridCol w="1253661">
                  <a:extLst>
                    <a:ext uri="{9D8B030D-6E8A-4147-A177-3AD203B41FA5}">
                      <a16:colId xmlns:a16="http://schemas.microsoft.com/office/drawing/2014/main" val="20003"/>
                    </a:ext>
                  </a:extLst>
                </a:gridCol>
                <a:gridCol w="1253661">
                  <a:extLst>
                    <a:ext uri="{9D8B030D-6E8A-4147-A177-3AD203B41FA5}">
                      <a16:colId xmlns:a16="http://schemas.microsoft.com/office/drawing/2014/main" val="20004"/>
                    </a:ext>
                  </a:extLst>
                </a:gridCol>
                <a:gridCol w="1253661">
                  <a:extLst>
                    <a:ext uri="{9D8B030D-6E8A-4147-A177-3AD203B41FA5}">
                      <a16:colId xmlns:a16="http://schemas.microsoft.com/office/drawing/2014/main" val="20005"/>
                    </a:ext>
                  </a:extLst>
                </a:gridCol>
                <a:gridCol w="1253661">
                  <a:extLst>
                    <a:ext uri="{9D8B030D-6E8A-4147-A177-3AD203B41FA5}">
                      <a16:colId xmlns:a16="http://schemas.microsoft.com/office/drawing/2014/main" val="20006"/>
                    </a:ext>
                  </a:extLst>
                </a:gridCol>
                <a:gridCol w="1253661">
                  <a:extLst>
                    <a:ext uri="{9D8B030D-6E8A-4147-A177-3AD203B41FA5}">
                      <a16:colId xmlns:a16="http://schemas.microsoft.com/office/drawing/2014/main" val="20007"/>
                    </a:ext>
                  </a:extLst>
                </a:gridCol>
              </a:tblGrid>
              <a:tr h="512547">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auto</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break</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case</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char</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const</a:t>
                      </a:r>
                      <a:endParaRPr sz="1800" b="0" u="none" strike="noStrike" cap="none">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continue</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default</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do</a:t>
                      </a:r>
                      <a:endParaRPr sz="1200">
                        <a:solidFill>
                          <a:schemeClr val="bg1">
                            <a:lumMod val="50000"/>
                          </a:schemeClr>
                        </a:solidFill>
                      </a:endParaRPr>
                    </a:p>
                  </a:txBody>
                  <a:tcPr marL="76200" marR="76200" marT="106675" marB="106675" anchor="ctr"/>
                </a:tc>
                <a:extLst>
                  <a:ext uri="{0D108BD9-81ED-4DB2-BD59-A6C34878D82A}">
                    <a16:rowId xmlns:a16="http://schemas.microsoft.com/office/drawing/2014/main" val="10000"/>
                  </a:ext>
                </a:extLst>
              </a:tr>
              <a:tr h="382880">
                <a:tc>
                  <a:txBody>
                    <a:bodyPr/>
                    <a:lstStyle/>
                    <a:p>
                      <a:pPr marL="0" marR="0" lvl="0" indent="0" algn="ctr" rtl="0">
                        <a:spcBef>
                          <a:spcPts val="0"/>
                        </a:spcBef>
                        <a:spcAft>
                          <a:spcPts val="0"/>
                        </a:spcAft>
                        <a:buNone/>
                      </a:pPr>
                      <a:r>
                        <a:rPr lang="en-SG" sz="1800" b="0" u="none" strike="noStrike" cap="none">
                          <a:solidFill>
                            <a:schemeClr val="bg1">
                              <a:lumMod val="50000"/>
                            </a:schemeClr>
                          </a:solidFill>
                        </a:rPr>
                        <a:t>double</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else</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err="1">
                          <a:solidFill>
                            <a:schemeClr val="bg1">
                              <a:lumMod val="50000"/>
                            </a:schemeClr>
                          </a:solidFill>
                        </a:rPr>
                        <a:t>enum</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extern</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float</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for</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goto</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if</a:t>
                      </a:r>
                      <a:endParaRPr sz="1200">
                        <a:solidFill>
                          <a:schemeClr val="bg1">
                            <a:lumMod val="50000"/>
                          </a:schemeClr>
                        </a:solidFill>
                      </a:endParaRPr>
                    </a:p>
                  </a:txBody>
                  <a:tcPr marL="76200" marR="76200" marT="106675" marB="106675" anchor="ctr"/>
                </a:tc>
                <a:extLst>
                  <a:ext uri="{0D108BD9-81ED-4DB2-BD59-A6C34878D82A}">
                    <a16:rowId xmlns:a16="http://schemas.microsoft.com/office/drawing/2014/main" val="10001"/>
                  </a:ext>
                </a:extLst>
              </a:tr>
              <a:tr h="342885">
                <a:tc>
                  <a:txBody>
                    <a:bodyPr/>
                    <a:lstStyle/>
                    <a:p>
                      <a:pPr marL="0" marR="0" lvl="0" indent="0" algn="ctr" rtl="0">
                        <a:spcBef>
                          <a:spcPts val="0"/>
                        </a:spcBef>
                        <a:spcAft>
                          <a:spcPts val="0"/>
                        </a:spcAft>
                        <a:buNone/>
                      </a:pPr>
                      <a:r>
                        <a:rPr lang="en-SG" sz="1800" b="0" u="none" strike="noStrike" cap="none">
                          <a:solidFill>
                            <a:schemeClr val="bg1">
                              <a:lumMod val="50000"/>
                            </a:schemeClr>
                          </a:solidFill>
                        </a:rPr>
                        <a:t>int</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long</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register</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return</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short</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signed</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sizeof</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static</a:t>
                      </a:r>
                      <a:endParaRPr sz="1200">
                        <a:solidFill>
                          <a:schemeClr val="bg1">
                            <a:lumMod val="50000"/>
                          </a:schemeClr>
                        </a:solidFill>
                      </a:endParaRPr>
                    </a:p>
                  </a:txBody>
                  <a:tcPr marL="76200" marR="76200" marT="106675" marB="106675" anchor="ctr"/>
                </a:tc>
                <a:extLst>
                  <a:ext uri="{0D108BD9-81ED-4DB2-BD59-A6C34878D82A}">
                    <a16:rowId xmlns:a16="http://schemas.microsoft.com/office/drawing/2014/main" val="10002"/>
                  </a:ext>
                </a:extLst>
              </a:tr>
              <a:tr h="418478">
                <a:tc>
                  <a:txBody>
                    <a:bodyPr/>
                    <a:lstStyle/>
                    <a:p>
                      <a:pPr marL="0" marR="0" lvl="0" indent="0" algn="ctr" rtl="0">
                        <a:spcBef>
                          <a:spcPts val="0"/>
                        </a:spcBef>
                        <a:spcAft>
                          <a:spcPts val="0"/>
                        </a:spcAft>
                        <a:buNone/>
                      </a:pPr>
                      <a:r>
                        <a:rPr lang="en-SG" sz="1800" b="0" u="none" strike="noStrike" cap="none">
                          <a:solidFill>
                            <a:schemeClr val="bg1">
                              <a:lumMod val="50000"/>
                            </a:schemeClr>
                          </a:solidFill>
                        </a:rPr>
                        <a:t>struct</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switch</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typedef</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union</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a:solidFill>
                            <a:schemeClr val="bg1">
                              <a:lumMod val="50000"/>
                            </a:schemeClr>
                          </a:solidFill>
                        </a:rPr>
                        <a:t>unsigned</a:t>
                      </a:r>
                      <a:endParaRPr sz="120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void</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volatile</a:t>
                      </a:r>
                      <a:endParaRPr sz="1200" dirty="0">
                        <a:solidFill>
                          <a:schemeClr val="bg1">
                            <a:lumMod val="50000"/>
                          </a:schemeClr>
                        </a:solidFill>
                      </a:endParaRPr>
                    </a:p>
                  </a:txBody>
                  <a:tcPr marL="76200" marR="76200" marT="106675" marB="106675" anchor="ctr"/>
                </a:tc>
                <a:tc>
                  <a:txBody>
                    <a:bodyPr/>
                    <a:lstStyle/>
                    <a:p>
                      <a:pPr marL="0" marR="0" lvl="0" indent="0" algn="ctr" rtl="0">
                        <a:spcBef>
                          <a:spcPts val="0"/>
                        </a:spcBef>
                        <a:spcAft>
                          <a:spcPts val="0"/>
                        </a:spcAft>
                        <a:buNone/>
                      </a:pPr>
                      <a:r>
                        <a:rPr lang="en-SG" sz="1800" b="0" u="none" strike="noStrike" cap="none" dirty="0">
                          <a:solidFill>
                            <a:schemeClr val="bg1">
                              <a:lumMod val="50000"/>
                            </a:schemeClr>
                          </a:solidFill>
                        </a:rPr>
                        <a:t>while</a:t>
                      </a:r>
                      <a:endParaRPr sz="1200" dirty="0">
                        <a:solidFill>
                          <a:schemeClr val="bg1">
                            <a:lumMod val="50000"/>
                          </a:schemeClr>
                        </a:solidFill>
                      </a:endParaRPr>
                    </a:p>
                  </a:txBody>
                  <a:tcPr marL="76200" marR="76200" marT="106675" marB="10667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241" name="Google Shape;241;p17"/>
          <p:cNvSpPr txBox="1">
            <a:spLocks noGrp="1"/>
          </p:cNvSpPr>
          <p:nvPr>
            <p:ph type="body" idx="1"/>
          </p:nvPr>
        </p:nvSpPr>
        <p:spPr>
          <a:xfrm>
            <a:off x="145687" y="804581"/>
            <a:ext cx="4540613" cy="64629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r>
              <a:rPr lang="en-SG" b="1" dirty="0">
                <a:latin typeface="+mn-lt"/>
                <a:ea typeface="Calibri"/>
                <a:cs typeface="Calibri"/>
                <a:sym typeface="Calibri"/>
              </a:rPr>
              <a:t>Single-line Comment in C</a:t>
            </a:r>
            <a:endParaRPr dirty="0">
              <a:latin typeface="+mn-lt"/>
            </a:endParaRPr>
          </a:p>
        </p:txBody>
      </p:sp>
      <p:sp>
        <p:nvSpPr>
          <p:cNvPr id="242" name="Google Shape;242;p17"/>
          <p:cNvSpPr/>
          <p:nvPr/>
        </p:nvSpPr>
        <p:spPr>
          <a:xfrm>
            <a:off x="401910" y="1557543"/>
            <a:ext cx="4284390" cy="618098"/>
          </a:xfrm>
          <a:prstGeom prst="rect">
            <a:avLst/>
          </a:prstGeom>
          <a:solidFill>
            <a:srgbClr val="E0E0E0"/>
          </a:solidFill>
          <a:ln>
            <a:noFill/>
          </a:ln>
        </p:spPr>
        <p:txBody>
          <a:bodyPr spcFirstLastPara="1" wrap="square" lIns="0" tIns="0" rIns="0" bIns="63475" anchor="ctr" anchorCtr="0">
            <a:spAutoFit/>
          </a:bodyPr>
          <a:lstStyle/>
          <a:p>
            <a:pPr marL="0" marR="0" lvl="0" indent="0" algn="l" rtl="0">
              <a:lnSpc>
                <a:spcPct val="100000"/>
              </a:lnSpc>
              <a:spcBef>
                <a:spcPts val="0"/>
              </a:spcBef>
              <a:spcAft>
                <a:spcPts val="0"/>
              </a:spcAft>
              <a:buClr>
                <a:srgbClr val="273239"/>
              </a:buClr>
              <a:buSzPts val="1800"/>
              <a:buFont typeface="Nunito"/>
              <a:buNone/>
            </a:pPr>
            <a:r>
              <a:rPr lang="en-SG" sz="1800" b="1" i="0" u="none" strike="noStrike" cap="none" dirty="0">
                <a:solidFill>
                  <a:schemeClr val="bg1"/>
                </a:solidFill>
                <a:latin typeface="+mn-lt"/>
                <a:ea typeface="Nunito"/>
                <a:cs typeface="Nunito"/>
                <a:sym typeface="Nunito"/>
              </a:rPr>
              <a:t>Syntax of Single Line C Comment</a:t>
            </a:r>
            <a:endParaRPr dirty="0">
              <a:solidFill>
                <a:schemeClr val="bg1"/>
              </a:solidFill>
              <a:latin typeface="+mn-lt"/>
            </a:endParaRPr>
          </a:p>
          <a:p>
            <a:pPr marL="0" marR="0" lvl="0" indent="0" algn="l" rtl="0">
              <a:lnSpc>
                <a:spcPct val="100000"/>
              </a:lnSpc>
              <a:spcBef>
                <a:spcPts val="0"/>
              </a:spcBef>
              <a:spcAft>
                <a:spcPts val="0"/>
              </a:spcAft>
              <a:buClr>
                <a:schemeClr val="dk1"/>
              </a:buClr>
              <a:buSzPts val="1800"/>
              <a:buFont typeface="Consolas"/>
              <a:buNone/>
            </a:pPr>
            <a:r>
              <a:rPr lang="en-SG" sz="1800" b="0" i="0" u="none" strike="noStrike" cap="none" dirty="0">
                <a:solidFill>
                  <a:schemeClr val="bg1"/>
                </a:solidFill>
                <a:latin typeface="+mn-lt"/>
                <a:ea typeface="Consolas"/>
                <a:cs typeface="Consolas"/>
                <a:sym typeface="Consolas"/>
              </a:rPr>
              <a:t>// This is a single line comment</a:t>
            </a:r>
            <a:r>
              <a:rPr lang="en-SG" sz="1050" b="0" i="0" u="none" strike="noStrike" cap="none" dirty="0">
                <a:solidFill>
                  <a:schemeClr val="bg1"/>
                </a:solidFill>
                <a:latin typeface="+mn-lt"/>
                <a:ea typeface="Century Schoolbook"/>
                <a:cs typeface="Century Schoolbook"/>
                <a:sym typeface="Century Schoolbook"/>
              </a:rPr>
              <a:t> </a:t>
            </a:r>
            <a:endParaRPr sz="2800" b="0" i="0" u="none" strike="noStrike" cap="none" dirty="0">
              <a:solidFill>
                <a:schemeClr val="bg1"/>
              </a:solidFill>
              <a:latin typeface="+mn-lt"/>
              <a:ea typeface="Arial"/>
              <a:cs typeface="Arial"/>
              <a:sym typeface="Arial"/>
            </a:endParaRPr>
          </a:p>
        </p:txBody>
      </p:sp>
      <p:sp>
        <p:nvSpPr>
          <p:cNvPr id="243" name="Google Shape;243;p17"/>
          <p:cNvSpPr txBox="1"/>
          <p:nvPr/>
        </p:nvSpPr>
        <p:spPr>
          <a:xfrm>
            <a:off x="401911" y="2640748"/>
            <a:ext cx="428439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1" i="0" dirty="0">
                <a:solidFill>
                  <a:schemeClr val="tx1"/>
                </a:solidFill>
                <a:latin typeface="+mn-lt"/>
                <a:ea typeface="Nunito"/>
                <a:cs typeface="Nunito"/>
                <a:sym typeface="Nunito"/>
              </a:rPr>
              <a:t>2. Multi-line Comment in C</a:t>
            </a:r>
            <a:endParaRPr dirty="0">
              <a:solidFill>
                <a:schemeClr val="tx1"/>
              </a:solidFill>
              <a:latin typeface="+mn-lt"/>
            </a:endParaRPr>
          </a:p>
          <a:p>
            <a:pPr marL="0" marR="0" lvl="0" indent="0" algn="l" rtl="0">
              <a:spcBef>
                <a:spcPts val="0"/>
              </a:spcBef>
              <a:spcAft>
                <a:spcPts val="0"/>
              </a:spcAft>
              <a:buNone/>
            </a:pPr>
            <a:r>
              <a:rPr lang="en-SG" sz="1800" b="1" i="0" dirty="0">
                <a:solidFill>
                  <a:schemeClr val="tx1"/>
                </a:solidFill>
                <a:latin typeface="+mn-lt"/>
                <a:ea typeface="Nunito"/>
                <a:cs typeface="Nunito"/>
                <a:sym typeface="Nunito"/>
              </a:rPr>
              <a:t>Syntax of Multi-Line C Comment</a:t>
            </a:r>
            <a:endParaRPr dirty="0">
              <a:solidFill>
                <a:schemeClr val="tx1"/>
              </a:solidFill>
              <a:latin typeface="+mn-lt"/>
            </a:endParaRPr>
          </a:p>
        </p:txBody>
      </p:sp>
      <p:sp>
        <p:nvSpPr>
          <p:cNvPr id="244" name="Google Shape;244;p17"/>
          <p:cNvSpPr/>
          <p:nvPr/>
        </p:nvSpPr>
        <p:spPr>
          <a:xfrm>
            <a:off x="401910" y="3987729"/>
            <a:ext cx="4284390" cy="2218536"/>
          </a:xfrm>
          <a:prstGeom prst="rect">
            <a:avLst/>
          </a:prstGeom>
          <a:solidFill>
            <a:srgbClr val="E0E0E0"/>
          </a:solidFill>
          <a:ln>
            <a:noFill/>
          </a:ln>
        </p:spPr>
        <p:txBody>
          <a:bodyPr spcFirstLastPara="1" wrap="square" lIns="0" tIns="0" rIns="0" bIns="63475" anchor="ctr" anchorCtr="0">
            <a:spAutoFit/>
          </a:bodyPr>
          <a:lstStyle/>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/*Comment starts </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continues </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continues </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 </a:t>
            </a:r>
            <a:endParaRPr>
              <a:solidFill>
                <a:schemeClr val="bg1"/>
              </a:solidFill>
              <a:latin typeface="+mn-lt"/>
            </a:endParaRPr>
          </a:p>
          <a:p>
            <a:pPr marL="0" marR="0" lvl="0" indent="0" algn="l" rtl="0">
              <a:lnSpc>
                <a:spcPct val="100000"/>
              </a:lnSpc>
              <a:spcBef>
                <a:spcPts val="0"/>
              </a:spcBef>
              <a:spcAft>
                <a:spcPts val="0"/>
              </a:spcAft>
              <a:buClr>
                <a:schemeClr val="dk1"/>
              </a:buClr>
              <a:buSzPts val="2000"/>
              <a:buFont typeface="Consolas"/>
              <a:buNone/>
            </a:pPr>
            <a:r>
              <a:rPr lang="en-SG" sz="2000" b="0" i="0" u="none" strike="noStrike" cap="none">
                <a:solidFill>
                  <a:schemeClr val="bg1"/>
                </a:solidFill>
                <a:latin typeface="+mn-lt"/>
                <a:ea typeface="Consolas"/>
                <a:cs typeface="Consolas"/>
                <a:sym typeface="Consolas"/>
              </a:rPr>
              <a:t>Comment ends*/</a:t>
            </a:r>
            <a:r>
              <a:rPr lang="en-SG" sz="1100" b="0" i="0" u="none" strike="noStrike" cap="none">
                <a:solidFill>
                  <a:schemeClr val="bg1"/>
                </a:solidFill>
                <a:latin typeface="+mn-lt"/>
                <a:ea typeface="Century Schoolbook"/>
                <a:cs typeface="Century Schoolbook"/>
                <a:sym typeface="Century Schoolbook"/>
              </a:rPr>
              <a:t> </a:t>
            </a:r>
            <a:endParaRPr sz="3200" b="0" i="0" u="none" strike="noStrike" cap="none">
              <a:solidFill>
                <a:schemeClr val="bg1"/>
              </a:solidFill>
              <a:latin typeface="+mn-lt"/>
              <a:ea typeface="Arial"/>
              <a:cs typeface="Arial"/>
              <a:sym typeface="Arial"/>
            </a:endParaRPr>
          </a:p>
        </p:txBody>
      </p:sp>
      <p:sp>
        <p:nvSpPr>
          <p:cNvPr id="245" name="Google Shape;245;p17"/>
          <p:cNvSpPr txBox="1">
            <a:spLocks noGrp="1"/>
          </p:cNvSpPr>
          <p:nvPr>
            <p:ph type="title"/>
          </p:nvPr>
        </p:nvSpPr>
        <p:spPr>
          <a:xfrm>
            <a:off x="0" y="150829"/>
            <a:ext cx="4686300" cy="575035"/>
          </a:xfrm>
          <a:prstGeom prst="rect">
            <a:avLst/>
          </a:prstGeom>
          <a:solidFill>
            <a:srgbClr val="EBE1DE"/>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Arial"/>
              <a:buNone/>
            </a:pPr>
            <a:r>
              <a:rPr lang="en-SG" sz="4000" b="1" i="0" dirty="0">
                <a:solidFill>
                  <a:srgbClr val="273239"/>
                </a:solidFill>
                <a:latin typeface="+mn-lt"/>
                <a:ea typeface="Arial"/>
                <a:cs typeface="Arial"/>
                <a:sym typeface="Arial"/>
              </a:rPr>
              <a:t> C Comments</a:t>
            </a:r>
            <a:endParaRPr sz="4000" b="0" i="0" dirty="0">
              <a:solidFill>
                <a:srgbClr val="610B38"/>
              </a:solidFill>
              <a:latin typeface="+mn-lt"/>
              <a:ea typeface="Arial"/>
              <a:cs typeface="Arial"/>
              <a:sym typeface="Arial"/>
            </a:endParaRPr>
          </a:p>
        </p:txBody>
      </p:sp>
      <p:sp>
        <p:nvSpPr>
          <p:cNvPr id="4" name="TextBox 3">
            <a:extLst>
              <a:ext uri="{FF2B5EF4-FFF2-40B4-BE49-F238E27FC236}">
                <a16:creationId xmlns:a16="http://schemas.microsoft.com/office/drawing/2014/main" id="{A11D2340-236A-1AE9-C6AF-1DDA9948F4FC}"/>
              </a:ext>
            </a:extLst>
          </p:cNvPr>
          <p:cNvSpPr txBox="1"/>
          <p:nvPr/>
        </p:nvSpPr>
        <p:spPr>
          <a:xfrm>
            <a:off x="5184503" y="1557543"/>
            <a:ext cx="6771846" cy="3108543"/>
          </a:xfrm>
          <a:prstGeom prst="rect">
            <a:avLst/>
          </a:prstGeom>
          <a:solidFill>
            <a:schemeClr val="accent5">
              <a:lumMod val="40000"/>
              <a:lumOff val="60000"/>
            </a:schemeClr>
          </a:solidFill>
        </p:spPr>
        <p:txBody>
          <a:bodyPr wrap="square">
            <a:spAutoFit/>
          </a:bodyPr>
          <a:lstStyle/>
          <a:p>
            <a:r>
              <a:rPr lang="en-US" sz="1800" dirty="0">
                <a:latin typeface="Cascadia Code" panose="020B0609020000020004" pitchFamily="49" charset="0"/>
                <a:ea typeface="Cascadia Code" panose="020B0609020000020004" pitchFamily="49" charset="0"/>
                <a:cs typeface="Cascadia Code" panose="020B0609020000020004" pitchFamily="49" charset="0"/>
              </a:rPr>
              <a:t>#include&lt;stdio.h&gt;</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int main()</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a:t>
            </a:r>
          </a:p>
          <a:p>
            <a:endParaRPr lang="en-US" sz="1800" dirty="0">
              <a:latin typeface="Cascadia Code" panose="020B0609020000020004" pitchFamily="49" charset="0"/>
              <a:ea typeface="Cascadia Code" panose="020B0609020000020004" pitchFamily="49" charset="0"/>
              <a:cs typeface="Cascadia Code" panose="020B0609020000020004" pitchFamily="49" charset="0"/>
            </a:endParaRP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printf("Hello Friends!");</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printf("I am Learning C");</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printf("And It is not awesome!");</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a:t>
            </a:r>
          </a:p>
          <a:p>
            <a:endParaRPr lang="en-US" sz="1800" dirty="0">
              <a:latin typeface="Cascadia Code" panose="020B0609020000020004" pitchFamily="49" charset="0"/>
              <a:ea typeface="Cascadia Code" panose="020B0609020000020004" pitchFamily="49" charset="0"/>
              <a:cs typeface="Cascadia Code" panose="020B0609020000020004" pitchFamily="49" charset="0"/>
            </a:endParaRPr>
          </a:p>
          <a:p>
            <a:r>
              <a:rPr lang="en-US" sz="1800" u="sng" dirty="0">
                <a:latin typeface="Cascadia Code" panose="020B0609020000020004" pitchFamily="49" charset="0"/>
                <a:ea typeface="Cascadia Code" panose="020B0609020000020004" pitchFamily="49" charset="0"/>
                <a:cs typeface="Cascadia Code" panose="020B0609020000020004" pitchFamily="49" charset="0"/>
              </a:rPr>
              <a:t>output: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Hello </a:t>
            </a:r>
            <a:r>
              <a:rPr lang="en-US" sz="1600" dirty="0" err="1">
                <a:latin typeface="Cascadia Code" panose="020B0609020000020004" pitchFamily="49" charset="0"/>
                <a:ea typeface="Cascadia Code" panose="020B0609020000020004" pitchFamily="49" charset="0"/>
                <a:cs typeface="Cascadia Code" panose="020B0609020000020004" pitchFamily="49" charset="0"/>
              </a:rPr>
              <a:t>Friends!I</a:t>
            </a:r>
            <a:r>
              <a:rPr lang="en-US" sz="1600" dirty="0">
                <a:latin typeface="Cascadia Code" panose="020B0609020000020004" pitchFamily="49" charset="0"/>
                <a:ea typeface="Cascadia Code" panose="020B0609020000020004" pitchFamily="49" charset="0"/>
                <a:cs typeface="Cascadia Code" panose="020B0609020000020004" pitchFamily="49" charset="0"/>
              </a:rPr>
              <a:t> am Learning </a:t>
            </a:r>
            <a:r>
              <a:rPr lang="en-US" sz="1600" dirty="0" err="1">
                <a:latin typeface="Cascadia Code" panose="020B0609020000020004" pitchFamily="49" charset="0"/>
                <a:ea typeface="Cascadia Code" panose="020B0609020000020004" pitchFamily="49" charset="0"/>
                <a:cs typeface="Cascadia Code" panose="020B0609020000020004" pitchFamily="49" charset="0"/>
              </a:rPr>
              <a:t>CAnd</a:t>
            </a:r>
            <a:r>
              <a:rPr lang="en-US" sz="1600" dirty="0">
                <a:latin typeface="Cascadia Code" panose="020B0609020000020004" pitchFamily="49" charset="0"/>
                <a:ea typeface="Cascadia Code" panose="020B0609020000020004" pitchFamily="49" charset="0"/>
                <a:cs typeface="Cascadia Code" panose="020B0609020000020004" pitchFamily="49" charset="0"/>
              </a:rPr>
              <a:t> It is not awesome!</a:t>
            </a:r>
          </a:p>
        </p:txBody>
      </p:sp>
      <p:sp>
        <p:nvSpPr>
          <p:cNvPr id="251" name="Google Shape;251;p18"/>
          <p:cNvSpPr txBox="1">
            <a:spLocks/>
          </p:cNvSpPr>
          <p:nvPr/>
        </p:nvSpPr>
        <p:spPr>
          <a:xfrm>
            <a:off x="5184503" y="150829"/>
            <a:ext cx="6771846" cy="534540"/>
          </a:xfrm>
          <a:prstGeom prst="rect">
            <a:avLst/>
          </a:prstGeom>
          <a:solidFill>
            <a:srgbClr val="E8EDF0"/>
          </a:solid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4000"/>
              <a:buFont typeface="Oswald"/>
              <a:buNone/>
              <a:defRPr sz="4000" b="0" i="0" u="none" strike="noStrike" cap="none">
                <a:solidFill>
                  <a:schemeClr val="dk1"/>
                </a:solidFill>
                <a:latin typeface="Oswald"/>
                <a:ea typeface="Oswald"/>
                <a:cs typeface="Oswald"/>
                <a:sym typeface="Oswald"/>
              </a:defRPr>
            </a:lvl9pPr>
          </a:lstStyle>
          <a:p>
            <a:pPr algn="just">
              <a:buClr>
                <a:srgbClr val="000000"/>
              </a:buClr>
              <a:buSzPts val="3200"/>
              <a:buFont typeface="Arial"/>
              <a:buNone/>
            </a:pPr>
            <a:r>
              <a:rPr lang="en-SG" sz="3200">
                <a:solidFill>
                  <a:srgbClr val="000000"/>
                </a:solidFill>
                <a:latin typeface="+mn-lt"/>
                <a:ea typeface="Arial"/>
                <a:cs typeface="Arial"/>
                <a:sym typeface="Arial"/>
              </a:rPr>
              <a:t>  </a:t>
            </a:r>
            <a:r>
              <a:rPr lang="en-SG" sz="3200" b="1">
                <a:solidFill>
                  <a:srgbClr val="000000"/>
                </a:solidFill>
                <a:latin typeface="+mn-lt"/>
                <a:ea typeface="Arial"/>
                <a:cs typeface="Arial"/>
                <a:sym typeface="Arial"/>
              </a:rPr>
              <a:t>C Output (Print Text)</a:t>
            </a:r>
            <a:endParaRPr lang="en-SG" sz="3200" b="1">
              <a:solidFill>
                <a:srgbClr val="610B38"/>
              </a:solidFill>
              <a:latin typeface="+mn-lt"/>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275" name="Google Shape;275;p20"/>
          <p:cNvSpPr txBox="1">
            <a:spLocks noGrp="1"/>
          </p:cNvSpPr>
          <p:nvPr>
            <p:ph type="title"/>
          </p:nvPr>
        </p:nvSpPr>
        <p:spPr>
          <a:xfrm>
            <a:off x="0" y="150830"/>
            <a:ext cx="12192000" cy="558264"/>
          </a:xfrm>
          <a:prstGeom prst="rect">
            <a:avLst/>
          </a:prstGeom>
          <a:solidFill>
            <a:srgbClr val="92D050"/>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Calibri"/>
              <a:buNone/>
            </a:pPr>
            <a:r>
              <a:rPr lang="en-SG" sz="3600" b="1" i="0">
                <a:solidFill>
                  <a:srgbClr val="273239"/>
                </a:solidFill>
                <a:latin typeface="+mn-lt"/>
                <a:ea typeface="Calibri"/>
                <a:cs typeface="Calibri"/>
                <a:sym typeface="Calibri"/>
              </a:rPr>
              <a:t>  Escape Sequence in C</a:t>
            </a:r>
            <a:endParaRPr sz="3600" b="0" i="0">
              <a:solidFill>
                <a:srgbClr val="610B38"/>
              </a:solidFill>
              <a:latin typeface="+mn-lt"/>
              <a:ea typeface="Calibri"/>
              <a:cs typeface="Calibri"/>
              <a:sym typeface="Calibri"/>
            </a:endParaRPr>
          </a:p>
        </p:txBody>
      </p:sp>
      <p:graphicFrame>
        <p:nvGraphicFramePr>
          <p:cNvPr id="277" name="Google Shape;277;p20"/>
          <p:cNvGraphicFramePr/>
          <p:nvPr>
            <p:extLst>
              <p:ext uri="{D42A27DB-BD31-4B8C-83A1-F6EECF244321}">
                <p14:modId xmlns:p14="http://schemas.microsoft.com/office/powerpoint/2010/main" val="2360467007"/>
              </p:ext>
            </p:extLst>
          </p:nvPr>
        </p:nvGraphicFramePr>
        <p:xfrm>
          <a:off x="353075" y="1162495"/>
          <a:ext cx="11485850" cy="3117110"/>
        </p:xfrm>
        <a:graphic>
          <a:graphicData uri="http://schemas.openxmlformats.org/drawingml/2006/table">
            <a:tbl>
              <a:tblPr>
                <a:tableStyleId>{2339C835-9E53-4BFD-8F85-3EA8E2FEDE73}</a:tableStyleId>
              </a:tblPr>
              <a:tblGrid>
                <a:gridCol w="3163875">
                  <a:extLst>
                    <a:ext uri="{9D8B030D-6E8A-4147-A177-3AD203B41FA5}">
                      <a16:colId xmlns:a16="http://schemas.microsoft.com/office/drawing/2014/main" val="20000"/>
                    </a:ext>
                  </a:extLst>
                </a:gridCol>
                <a:gridCol w="2422850">
                  <a:extLst>
                    <a:ext uri="{9D8B030D-6E8A-4147-A177-3AD203B41FA5}">
                      <a16:colId xmlns:a16="http://schemas.microsoft.com/office/drawing/2014/main" val="20001"/>
                    </a:ext>
                  </a:extLst>
                </a:gridCol>
                <a:gridCol w="5899125">
                  <a:extLst>
                    <a:ext uri="{9D8B030D-6E8A-4147-A177-3AD203B41FA5}">
                      <a16:colId xmlns:a16="http://schemas.microsoft.com/office/drawing/2014/main" val="20002"/>
                    </a:ext>
                  </a:extLst>
                </a:gridCol>
              </a:tblGrid>
              <a:tr h="157750">
                <a:tc>
                  <a:txBody>
                    <a:bodyPr/>
                    <a:lstStyle/>
                    <a:p>
                      <a:pPr marL="0" marR="0" lvl="0" indent="0" algn="ctr" rtl="0">
                        <a:spcBef>
                          <a:spcPts val="0"/>
                        </a:spcBef>
                        <a:spcAft>
                          <a:spcPts val="0"/>
                        </a:spcAft>
                        <a:buNone/>
                      </a:pPr>
                      <a:r>
                        <a:rPr lang="en-SG" sz="2400" b="1" u="none" strike="noStrike" cap="none" dirty="0"/>
                        <a:t>Escape Sequence</a:t>
                      </a:r>
                      <a:endParaRPr dirty="0"/>
                    </a:p>
                  </a:txBody>
                  <a:tcPr marL="16425" marR="16425" marT="32875" marB="32875" anchor="ctr">
                    <a:solidFill>
                      <a:schemeClr val="accent4">
                        <a:lumMod val="40000"/>
                        <a:lumOff val="60000"/>
                      </a:schemeClr>
                    </a:solidFill>
                  </a:tcPr>
                </a:tc>
                <a:tc>
                  <a:txBody>
                    <a:bodyPr/>
                    <a:lstStyle/>
                    <a:p>
                      <a:pPr marL="0" marR="0" lvl="0" indent="0" algn="ctr" rtl="0">
                        <a:spcBef>
                          <a:spcPts val="0"/>
                        </a:spcBef>
                        <a:spcAft>
                          <a:spcPts val="0"/>
                        </a:spcAft>
                        <a:buNone/>
                      </a:pPr>
                      <a:r>
                        <a:rPr lang="en-SG" sz="2400" b="1" u="none" strike="noStrike" cap="none"/>
                        <a:t>Name</a:t>
                      </a:r>
                      <a:endParaRPr/>
                    </a:p>
                  </a:txBody>
                  <a:tcPr marL="32875" marR="32875" marT="32875" marB="32875" anchor="ctr">
                    <a:solidFill>
                      <a:schemeClr val="accent4">
                        <a:lumMod val="40000"/>
                        <a:lumOff val="60000"/>
                      </a:schemeClr>
                    </a:solidFill>
                  </a:tcPr>
                </a:tc>
                <a:tc>
                  <a:txBody>
                    <a:bodyPr/>
                    <a:lstStyle/>
                    <a:p>
                      <a:pPr marL="0" marR="0" lvl="0" indent="0" algn="ctr" rtl="0">
                        <a:spcBef>
                          <a:spcPts val="0"/>
                        </a:spcBef>
                        <a:spcAft>
                          <a:spcPts val="0"/>
                        </a:spcAft>
                        <a:buNone/>
                      </a:pPr>
                      <a:r>
                        <a:rPr lang="en-SG" sz="2400" b="1" u="none" strike="noStrike" cap="none" dirty="0"/>
                        <a:t>Description</a:t>
                      </a:r>
                      <a:endParaRPr dirty="0"/>
                    </a:p>
                  </a:txBody>
                  <a:tcPr marL="32875" marR="32875" marT="32875" marB="32875" anchor="ctr">
                    <a:solidFill>
                      <a:schemeClr val="accent4">
                        <a:lumMod val="40000"/>
                        <a:lumOff val="60000"/>
                      </a:schemeClr>
                    </a:solidFill>
                  </a:tcPr>
                </a:tc>
                <a:extLst>
                  <a:ext uri="{0D108BD9-81ED-4DB2-BD59-A6C34878D82A}">
                    <a16:rowId xmlns:a16="http://schemas.microsoft.com/office/drawing/2014/main" val="10000"/>
                  </a:ext>
                </a:extLst>
              </a:tr>
              <a:tr h="256350">
                <a:tc>
                  <a:txBody>
                    <a:bodyPr/>
                    <a:lstStyle/>
                    <a:p>
                      <a:pPr marL="0" marR="0" lvl="0" indent="0" algn="ctr" rtl="0">
                        <a:spcBef>
                          <a:spcPts val="0"/>
                        </a:spcBef>
                        <a:spcAft>
                          <a:spcPts val="0"/>
                        </a:spcAft>
                        <a:buNone/>
                      </a:pPr>
                      <a:r>
                        <a:rPr lang="en-SG" sz="2000" b="0" u="none" strike="noStrike" cap="none" dirty="0"/>
                        <a:t>\n</a:t>
                      </a:r>
                      <a:endParaRPr dirty="0"/>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New Line</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It moves the cursor to the start of the next line.</a:t>
                      </a:r>
                      <a:endParaRPr sz="1400" dirty="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1"/>
                  </a:ext>
                </a:extLst>
              </a:tr>
              <a:tr h="338500">
                <a:tc>
                  <a:txBody>
                    <a:bodyPr/>
                    <a:lstStyle/>
                    <a:p>
                      <a:pPr marL="0" marR="0" lvl="0" indent="0" algn="ctr" rtl="0">
                        <a:spcBef>
                          <a:spcPts val="0"/>
                        </a:spcBef>
                        <a:spcAft>
                          <a:spcPts val="0"/>
                        </a:spcAft>
                        <a:buNone/>
                      </a:pPr>
                      <a:r>
                        <a:rPr lang="en-SG" sz="2000" b="0" u="none" strike="noStrike" cap="none" dirty="0"/>
                        <a:t>\t</a:t>
                      </a:r>
                      <a:endParaRPr dirty="0"/>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Horizontal Tab</a:t>
                      </a:r>
                      <a:endParaRPr dirty="0"/>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It inserts some whitespace to the left of the cursor and moves the cursor accordingly.</a:t>
                      </a:r>
                      <a:endParaRPr sz="140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2"/>
                  </a:ext>
                </a:extLst>
              </a:tr>
              <a:tr h="174175">
                <a:tc>
                  <a:txBody>
                    <a:bodyPr/>
                    <a:lstStyle/>
                    <a:p>
                      <a:pPr marL="0" marR="0" lvl="0" indent="0" algn="ctr" rtl="0">
                        <a:spcBef>
                          <a:spcPts val="0"/>
                        </a:spcBef>
                        <a:spcAft>
                          <a:spcPts val="0"/>
                        </a:spcAft>
                        <a:buNone/>
                      </a:pPr>
                      <a:r>
                        <a:rPr lang="en-SG" sz="2000" b="0" u="none" strike="noStrike" cap="none"/>
                        <a:t>\\</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Backlash</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Use to insert backslash character.</a:t>
                      </a:r>
                      <a:endParaRPr sz="1400" dirty="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3"/>
                  </a:ext>
                </a:extLst>
              </a:tr>
              <a:tr h="256350">
                <a:tc>
                  <a:txBody>
                    <a:bodyPr/>
                    <a:lstStyle/>
                    <a:p>
                      <a:pPr marL="0" marR="0" lvl="0" indent="0" algn="ctr" rtl="0">
                        <a:spcBef>
                          <a:spcPts val="0"/>
                        </a:spcBef>
                        <a:spcAft>
                          <a:spcPts val="0"/>
                        </a:spcAft>
                        <a:buNone/>
                      </a:pPr>
                      <a:r>
                        <a:rPr lang="en-SG" sz="2000" b="0" u="none" strike="noStrike" cap="none" dirty="0"/>
                        <a:t>\’</a:t>
                      </a:r>
                      <a:endParaRPr dirty="0"/>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Single Quote</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It is used to display a single quotation mark.</a:t>
                      </a:r>
                      <a:endParaRPr sz="1400" dirty="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4"/>
                  </a:ext>
                </a:extLst>
              </a:tr>
              <a:tr h="256350">
                <a:tc>
                  <a:txBody>
                    <a:bodyPr/>
                    <a:lstStyle/>
                    <a:p>
                      <a:pPr marL="0" marR="0" lvl="0" indent="0" algn="ctr" rtl="0">
                        <a:spcBef>
                          <a:spcPts val="0"/>
                        </a:spcBef>
                        <a:spcAft>
                          <a:spcPts val="0"/>
                        </a:spcAft>
                        <a:buNone/>
                      </a:pPr>
                      <a:r>
                        <a:rPr lang="en-SG" sz="2000" b="0" u="none" strike="noStrike" cap="none"/>
                        <a:t>\”</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Double Quote</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It is used to display double quotation marks.</a:t>
                      </a:r>
                      <a:endParaRPr sz="1400" dirty="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5"/>
                  </a:ext>
                </a:extLst>
              </a:tr>
              <a:tr h="256350">
                <a:tc>
                  <a:txBody>
                    <a:bodyPr/>
                    <a:lstStyle/>
                    <a:p>
                      <a:pPr marL="0" marR="0" lvl="0" indent="0" algn="ctr" rtl="0">
                        <a:spcBef>
                          <a:spcPts val="0"/>
                        </a:spcBef>
                        <a:spcAft>
                          <a:spcPts val="0"/>
                        </a:spcAft>
                        <a:buNone/>
                      </a:pPr>
                      <a:r>
                        <a:rPr lang="en-SG" sz="2000" b="0" u="none" strike="noStrike" cap="none"/>
                        <a:t>\?</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a:t>Question Mark</a:t>
                      </a:r>
                      <a:endParaRPr/>
                    </a:p>
                  </a:txBody>
                  <a:tcPr marL="32875" marR="32875" marT="46000" marB="46000" anchor="ctr">
                    <a:solidFill>
                      <a:schemeClr val="accent5">
                        <a:lumMod val="40000"/>
                        <a:lumOff val="60000"/>
                      </a:schemeClr>
                    </a:solidFill>
                  </a:tcPr>
                </a:tc>
                <a:tc>
                  <a:txBody>
                    <a:bodyPr/>
                    <a:lstStyle/>
                    <a:p>
                      <a:pPr marL="0" marR="0" lvl="0" indent="0" algn="ctr" rtl="0">
                        <a:spcBef>
                          <a:spcPts val="0"/>
                        </a:spcBef>
                        <a:spcAft>
                          <a:spcPts val="0"/>
                        </a:spcAft>
                        <a:buNone/>
                      </a:pPr>
                      <a:r>
                        <a:rPr lang="en-SG" sz="2000" b="0" u="none" strike="noStrike" cap="none" dirty="0"/>
                        <a:t>It is used to display a question mark.</a:t>
                      </a:r>
                      <a:endParaRPr sz="1400" dirty="0"/>
                    </a:p>
                  </a:txBody>
                  <a:tcPr marL="32875" marR="32875" marT="46000" marB="46000" anchor="ctr">
                    <a:solidFill>
                      <a:schemeClr val="accent5">
                        <a:lumMod val="40000"/>
                        <a:lumOff val="60000"/>
                      </a:schemeClr>
                    </a:solidFill>
                  </a:tcPr>
                </a:tc>
                <a:extLst>
                  <a:ext uri="{0D108BD9-81ED-4DB2-BD59-A6C34878D82A}">
                    <a16:rowId xmlns:a16="http://schemas.microsoft.com/office/drawing/2014/main" val="10006"/>
                  </a:ext>
                </a:extLst>
              </a:tr>
            </a:tbl>
          </a:graphicData>
        </a:graphic>
      </p:graphicFrame>
      <p:sp>
        <p:nvSpPr>
          <p:cNvPr id="278" name="Google Shape;278;p20"/>
          <p:cNvSpPr txBox="1"/>
          <p:nvPr/>
        </p:nvSpPr>
        <p:spPr>
          <a:xfrm>
            <a:off x="353075" y="4947355"/>
            <a:ext cx="11485846"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Wingdings" panose="05000000000000000000" pitchFamily="2" charset="2"/>
              <a:buChar char="Ø"/>
            </a:pPr>
            <a:r>
              <a:rPr lang="en-SG" sz="1800" b="0" i="0" dirty="0">
                <a:solidFill>
                  <a:schemeClr val="tx1"/>
                </a:solidFill>
                <a:latin typeface="+mn-lt"/>
                <a:ea typeface="Arial"/>
                <a:cs typeface="Arial"/>
                <a:sym typeface="Arial"/>
              </a:rPr>
              <a:t>An escape sequence contains a backslash (\) symbol followed by one of the escape sequence characters or an octal or hexadecimal number. </a:t>
            </a:r>
            <a:endParaRPr sz="1800" dirty="0">
              <a:solidFill>
                <a:schemeClr val="tx1"/>
              </a:solidFill>
              <a:latin typeface="+mn-lt"/>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pic>
        <p:nvPicPr>
          <p:cNvPr id="284" name="Google Shape;284;p21"/>
          <p:cNvPicPr preferRelativeResize="0"/>
          <p:nvPr/>
        </p:nvPicPr>
        <p:blipFill rotWithShape="1">
          <a:blip r:embed="rId3">
            <a:alphaModFix/>
          </a:blip>
          <a:srcRect t="22850"/>
          <a:stretch/>
        </p:blipFill>
        <p:spPr>
          <a:xfrm>
            <a:off x="249382" y="1145648"/>
            <a:ext cx="5614090" cy="3750201"/>
          </a:xfrm>
          <a:prstGeom prst="rect">
            <a:avLst/>
          </a:prstGeom>
          <a:noFill/>
          <a:ln>
            <a:noFill/>
          </a:ln>
        </p:spPr>
      </p:pic>
      <p:pic>
        <p:nvPicPr>
          <p:cNvPr id="285" name="Google Shape;285;p21"/>
          <p:cNvPicPr preferRelativeResize="0"/>
          <p:nvPr/>
        </p:nvPicPr>
        <p:blipFill rotWithShape="1">
          <a:blip r:embed="rId4">
            <a:alphaModFix/>
          </a:blip>
          <a:srcRect t="23105"/>
          <a:stretch/>
        </p:blipFill>
        <p:spPr>
          <a:xfrm>
            <a:off x="6096000" y="1145648"/>
            <a:ext cx="5685239" cy="3750200"/>
          </a:xfrm>
          <a:prstGeom prst="rect">
            <a:avLst/>
          </a:prstGeom>
          <a:noFill/>
          <a:ln>
            <a:noFill/>
          </a:ln>
        </p:spPr>
      </p:pic>
      <p:sp>
        <p:nvSpPr>
          <p:cNvPr id="286" name="Google Shape;286;p21"/>
          <p:cNvSpPr txBox="1"/>
          <p:nvPr/>
        </p:nvSpPr>
        <p:spPr>
          <a:xfrm>
            <a:off x="249382" y="5367600"/>
            <a:ext cx="11693236" cy="92333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1" dirty="0">
                <a:solidFill>
                  <a:schemeClr val="dk1"/>
                </a:solidFill>
                <a:latin typeface="+mn-lt"/>
                <a:ea typeface="Calibri"/>
                <a:cs typeface="Calibri"/>
                <a:sym typeface="Calibri"/>
              </a:rPr>
              <a:t>What is \n exactly?</a:t>
            </a:r>
            <a:endParaRPr dirty="0">
              <a:latin typeface="+mn-lt"/>
            </a:endParaRPr>
          </a:p>
          <a:p>
            <a:pPr marL="0" marR="0" lvl="0" indent="0" algn="l" rtl="0">
              <a:spcBef>
                <a:spcPts val="0"/>
              </a:spcBef>
              <a:spcAft>
                <a:spcPts val="0"/>
              </a:spcAft>
              <a:buNone/>
            </a:pPr>
            <a:r>
              <a:rPr lang="en-SG" sz="1800" dirty="0">
                <a:solidFill>
                  <a:schemeClr val="dk1"/>
                </a:solidFill>
                <a:latin typeface="+mn-lt"/>
                <a:ea typeface="Calibri"/>
                <a:cs typeface="Calibri"/>
                <a:sym typeface="Calibri"/>
              </a:rPr>
              <a:t>The newline character (\n) is called an escape sequence, and it forces the cursor to change its position to the beginning of the next line on the screen. This results in a new line.</a:t>
            </a:r>
            <a:endParaRPr dirty="0">
              <a:latin typeface="+mn-lt"/>
            </a:endParaRPr>
          </a:p>
        </p:txBody>
      </p:sp>
      <p:sp>
        <p:nvSpPr>
          <p:cNvPr id="287" name="Google Shape;287;p21"/>
          <p:cNvSpPr txBox="1">
            <a:spLocks noGrp="1"/>
          </p:cNvSpPr>
          <p:nvPr>
            <p:ph type="title"/>
          </p:nvPr>
        </p:nvSpPr>
        <p:spPr>
          <a:xfrm>
            <a:off x="0" y="150830"/>
            <a:ext cx="12192000" cy="558264"/>
          </a:xfrm>
          <a:prstGeom prst="rect">
            <a:avLst/>
          </a:prstGeom>
          <a:solidFill>
            <a:srgbClr val="92D050"/>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Calibri"/>
              <a:buNone/>
            </a:pPr>
            <a:r>
              <a:rPr lang="en-SG" sz="3600" b="1" i="0" dirty="0">
                <a:solidFill>
                  <a:srgbClr val="273239"/>
                </a:solidFill>
                <a:latin typeface="+mn-lt"/>
                <a:ea typeface="Calibri"/>
                <a:cs typeface="Calibri"/>
                <a:sym typeface="Calibri"/>
              </a:rPr>
              <a:t>  Escape Sequence in C</a:t>
            </a:r>
            <a:endParaRPr sz="3600" b="0" i="0" dirty="0">
              <a:solidFill>
                <a:srgbClr val="610B38"/>
              </a:solidFill>
              <a:latin typeface="+mn-lt"/>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pic>
        <p:nvPicPr>
          <p:cNvPr id="293" name="Google Shape;293;p22"/>
          <p:cNvPicPr preferRelativeResize="0"/>
          <p:nvPr/>
        </p:nvPicPr>
        <p:blipFill rotWithShape="1">
          <a:blip r:embed="rId3">
            <a:alphaModFix/>
          </a:blip>
          <a:srcRect/>
          <a:stretch/>
        </p:blipFill>
        <p:spPr>
          <a:xfrm>
            <a:off x="183379" y="1057258"/>
            <a:ext cx="3820983" cy="3784880"/>
          </a:xfrm>
          <a:prstGeom prst="rect">
            <a:avLst/>
          </a:prstGeom>
          <a:noFill/>
          <a:ln>
            <a:noFill/>
          </a:ln>
        </p:spPr>
      </p:pic>
      <p:pic>
        <p:nvPicPr>
          <p:cNvPr id="294" name="Google Shape;294;p22"/>
          <p:cNvPicPr preferRelativeResize="0"/>
          <p:nvPr/>
        </p:nvPicPr>
        <p:blipFill rotWithShape="1">
          <a:blip r:embed="rId4">
            <a:alphaModFix/>
          </a:blip>
          <a:srcRect/>
          <a:stretch/>
        </p:blipFill>
        <p:spPr>
          <a:xfrm>
            <a:off x="4070365" y="1057258"/>
            <a:ext cx="4234649" cy="3784880"/>
          </a:xfrm>
          <a:prstGeom prst="rect">
            <a:avLst/>
          </a:prstGeom>
          <a:noFill/>
          <a:ln>
            <a:noFill/>
          </a:ln>
        </p:spPr>
      </p:pic>
      <p:pic>
        <p:nvPicPr>
          <p:cNvPr id="295" name="Google Shape;295;p22"/>
          <p:cNvPicPr preferRelativeResize="0"/>
          <p:nvPr/>
        </p:nvPicPr>
        <p:blipFill rotWithShape="1">
          <a:blip r:embed="rId5">
            <a:alphaModFix/>
          </a:blip>
          <a:srcRect/>
          <a:stretch/>
        </p:blipFill>
        <p:spPr>
          <a:xfrm>
            <a:off x="8371017" y="1056181"/>
            <a:ext cx="3820983" cy="3785957"/>
          </a:xfrm>
          <a:prstGeom prst="rect">
            <a:avLst/>
          </a:prstGeom>
          <a:noFill/>
          <a:ln>
            <a:noFill/>
          </a:ln>
        </p:spPr>
      </p:pic>
      <p:sp>
        <p:nvSpPr>
          <p:cNvPr id="296" name="Google Shape;296;p22"/>
          <p:cNvSpPr txBox="1">
            <a:spLocks noGrp="1"/>
          </p:cNvSpPr>
          <p:nvPr>
            <p:ph type="title"/>
          </p:nvPr>
        </p:nvSpPr>
        <p:spPr>
          <a:xfrm>
            <a:off x="0" y="150830"/>
            <a:ext cx="12192000" cy="558264"/>
          </a:xfrm>
          <a:prstGeom prst="rect">
            <a:avLst/>
          </a:prstGeom>
          <a:solidFill>
            <a:srgbClr val="92D050"/>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Calibri"/>
              <a:buNone/>
            </a:pPr>
            <a:r>
              <a:rPr lang="en-SG" sz="3600" b="1" i="0" dirty="0">
                <a:solidFill>
                  <a:srgbClr val="273239"/>
                </a:solidFill>
                <a:latin typeface="+mn-lt"/>
                <a:ea typeface="Calibri"/>
                <a:cs typeface="Calibri"/>
                <a:sym typeface="Calibri"/>
              </a:rPr>
              <a:t>  Escape Sequence in C</a:t>
            </a:r>
            <a:endParaRPr sz="3600" b="0" i="0" dirty="0">
              <a:solidFill>
                <a:srgbClr val="610B38"/>
              </a:solidFill>
              <a:latin typeface="+mn-lt"/>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4"/>
          <p:cNvSpPr txBox="1">
            <a:spLocks noGrp="1"/>
          </p:cNvSpPr>
          <p:nvPr>
            <p:ph type="ctrTitle"/>
          </p:nvPr>
        </p:nvSpPr>
        <p:spPr>
          <a:xfrm>
            <a:off x="285261" y="193420"/>
            <a:ext cx="11621478" cy="358216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lt1"/>
              </a:buClr>
              <a:buSzPts val="6700"/>
              <a:buFont typeface="Overlock"/>
              <a:buNone/>
            </a:pPr>
            <a:r>
              <a:rPr lang="en-SG" sz="5400" dirty="0">
                <a:latin typeface="+mn-lt"/>
                <a:ea typeface="Overlock"/>
                <a:cs typeface="Overlock"/>
                <a:sym typeface="Overlock"/>
              </a:rPr>
              <a:t>Introduce With </a:t>
            </a:r>
            <a:br>
              <a:rPr lang="en-SG" sz="5400" dirty="0">
                <a:latin typeface="+mn-lt"/>
                <a:ea typeface="Overlock"/>
                <a:cs typeface="Overlock"/>
                <a:sym typeface="Overlock"/>
              </a:rPr>
            </a:br>
            <a:r>
              <a:rPr lang="en-SG" sz="5400" dirty="0">
                <a:solidFill>
                  <a:srgbClr val="FFC000"/>
                </a:solidFill>
                <a:latin typeface="+mn-lt"/>
                <a:ea typeface="Overlock"/>
                <a:cs typeface="Overlock"/>
                <a:sym typeface="Overlock"/>
              </a:rPr>
              <a:t>Variables, Constants, Literals</a:t>
            </a:r>
            <a:br>
              <a:rPr lang="en-SG" sz="5400" dirty="0">
                <a:solidFill>
                  <a:srgbClr val="FFC000"/>
                </a:solidFill>
                <a:latin typeface="+mn-lt"/>
                <a:ea typeface="Overlock"/>
                <a:cs typeface="Overlock"/>
                <a:sym typeface="Overlock"/>
              </a:rPr>
            </a:br>
            <a:endParaRPr sz="2800" dirty="0">
              <a:latin typeface="+mn-lt"/>
              <a:ea typeface="Overlock"/>
              <a:cs typeface="Overlock"/>
              <a:sym typeface="Overlo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321" name="Google Shape;321;p26"/>
          <p:cNvSpPr txBox="1">
            <a:spLocks noGrp="1"/>
          </p:cNvSpPr>
          <p:nvPr>
            <p:ph type="title"/>
          </p:nvPr>
        </p:nvSpPr>
        <p:spPr>
          <a:xfrm>
            <a:off x="-1" y="16644"/>
            <a:ext cx="12192000" cy="699039"/>
          </a:xfrm>
          <a:prstGeom prst="rect">
            <a:avLst/>
          </a:prstGeom>
          <a:solidFill>
            <a:srgbClr val="E2DACE"/>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000000"/>
              </a:buClr>
              <a:buSzPts val="4000"/>
              <a:buFont typeface="Aharoni"/>
              <a:buNone/>
            </a:pPr>
            <a:r>
              <a:rPr lang="en-SG" sz="4000" b="0" i="0">
                <a:solidFill>
                  <a:srgbClr val="000000"/>
                </a:solidFill>
                <a:latin typeface="+mn-lt"/>
                <a:ea typeface="Aharoni"/>
                <a:cs typeface="Aharoni"/>
                <a:sym typeface="Aharoni"/>
              </a:rPr>
              <a:t>C Variables</a:t>
            </a:r>
            <a:endParaRPr sz="4000" b="0" i="0">
              <a:solidFill>
                <a:srgbClr val="610B38"/>
              </a:solidFill>
              <a:latin typeface="+mn-lt"/>
              <a:ea typeface="Aharoni"/>
              <a:cs typeface="Aharoni"/>
              <a:sym typeface="Aharoni"/>
            </a:endParaRPr>
          </a:p>
        </p:txBody>
      </p:sp>
      <p:sp>
        <p:nvSpPr>
          <p:cNvPr id="322" name="Google Shape;322;p26"/>
          <p:cNvSpPr txBox="1">
            <a:spLocks noGrp="1"/>
          </p:cNvSpPr>
          <p:nvPr>
            <p:ph type="body" idx="1"/>
          </p:nvPr>
        </p:nvSpPr>
        <p:spPr>
          <a:xfrm>
            <a:off x="98939" y="3466090"/>
            <a:ext cx="5768333" cy="712001"/>
          </a:xfrm>
          <a:prstGeom prst="rect">
            <a:avLst/>
          </a:prstGeom>
          <a:noFill/>
          <a:ln>
            <a:noFill/>
          </a:ln>
        </p:spPr>
        <p:txBody>
          <a:bodyPr spcFirstLastPara="1" wrap="square" lIns="91425" tIns="45700" rIns="91425" bIns="45700" anchor="t" anchorCtr="0">
            <a:normAutofit/>
          </a:bodyPr>
          <a:lstStyle/>
          <a:p>
            <a:pPr marL="14453" lvl="0" indent="0" algn="l" rtl="0">
              <a:lnSpc>
                <a:spcPct val="100000"/>
              </a:lnSpc>
              <a:spcBef>
                <a:spcPts val="1600"/>
              </a:spcBef>
              <a:spcAft>
                <a:spcPts val="0"/>
              </a:spcAft>
              <a:buSzPct val="80000"/>
              <a:buNone/>
            </a:pPr>
            <a:r>
              <a:rPr lang="en-SG" sz="2000" b="1" dirty="0">
                <a:solidFill>
                  <a:schemeClr val="accent4">
                    <a:lumMod val="20000"/>
                    <a:lumOff val="80000"/>
                  </a:schemeClr>
                </a:solidFill>
                <a:latin typeface="+mn-lt"/>
                <a:ea typeface="Arial"/>
                <a:cs typeface="Arial"/>
                <a:sym typeface="Arial"/>
              </a:rPr>
              <a:t>The syntax to declare a variable:</a:t>
            </a:r>
            <a:endParaRPr sz="2800" b="1" dirty="0">
              <a:solidFill>
                <a:schemeClr val="accent4">
                  <a:lumMod val="20000"/>
                  <a:lumOff val="80000"/>
                </a:schemeClr>
              </a:solidFill>
              <a:latin typeface="+mn-lt"/>
            </a:endParaRPr>
          </a:p>
        </p:txBody>
      </p:sp>
      <p:pic>
        <p:nvPicPr>
          <p:cNvPr id="332" name="Google Shape;332;p27" descr="variable declaration breakdown"/>
          <p:cNvPicPr preferRelativeResize="0"/>
          <p:nvPr/>
        </p:nvPicPr>
        <p:blipFill rotWithShape="1">
          <a:blip r:embed="rId3">
            <a:alphaModFix/>
          </a:blip>
          <a:srcRect/>
          <a:stretch/>
        </p:blipFill>
        <p:spPr>
          <a:xfrm>
            <a:off x="98939" y="4178091"/>
            <a:ext cx="5162550" cy="1278987"/>
          </a:xfrm>
          <a:prstGeom prst="rect">
            <a:avLst/>
          </a:prstGeom>
          <a:noFill/>
          <a:ln>
            <a:noFill/>
          </a:ln>
        </p:spPr>
      </p:pic>
      <p:sp>
        <p:nvSpPr>
          <p:cNvPr id="5" name="TextBox 4">
            <a:extLst>
              <a:ext uri="{FF2B5EF4-FFF2-40B4-BE49-F238E27FC236}">
                <a16:creationId xmlns:a16="http://schemas.microsoft.com/office/drawing/2014/main" id="{93E7288A-0A4E-A2BA-7046-20498CA98AED}"/>
              </a:ext>
            </a:extLst>
          </p:cNvPr>
          <p:cNvSpPr txBox="1"/>
          <p:nvPr/>
        </p:nvSpPr>
        <p:spPr>
          <a:xfrm>
            <a:off x="63949" y="929697"/>
            <a:ext cx="5729160" cy="2462213"/>
          </a:xfrm>
          <a:prstGeom prst="rect">
            <a:avLst/>
          </a:prstGeom>
          <a:solidFill>
            <a:schemeClr val="accent4">
              <a:lumMod val="20000"/>
              <a:lumOff val="80000"/>
            </a:schemeClr>
          </a:solidFill>
        </p:spPr>
        <p:txBody>
          <a:bodyPr wrap="square">
            <a:spAutoFit/>
          </a:bodyPr>
          <a:lstStyle/>
          <a:p>
            <a:pPr lvl="2"/>
            <a:r>
              <a:rPr lang="en-US" dirty="0"/>
              <a:t>Variables are containers for storing data values, like numbers and characters.</a:t>
            </a:r>
          </a:p>
          <a:p>
            <a:pPr lvl="2"/>
            <a:endParaRPr lang="en-US" dirty="0"/>
          </a:p>
          <a:p>
            <a:pPr lvl="2"/>
            <a:r>
              <a:rPr lang="en-US" dirty="0"/>
              <a:t>In C, there are different types of variables (defined with different keywords), for example:</a:t>
            </a:r>
          </a:p>
          <a:p>
            <a:pPr marL="285750" lvl="5" indent="-285750">
              <a:buFont typeface="Arial" panose="020B0604020202020204" pitchFamily="34" charset="0"/>
              <a:buChar char="•"/>
            </a:pPr>
            <a:r>
              <a:rPr lang="en-US" b="1" dirty="0"/>
              <a:t>int - </a:t>
            </a:r>
            <a:r>
              <a:rPr lang="en-US" dirty="0"/>
              <a:t>stores integers (whole numbers), without decimals, such as 123 or -123</a:t>
            </a:r>
          </a:p>
          <a:p>
            <a:pPr marL="285750" lvl="5" indent="-285750">
              <a:buFont typeface="Arial" panose="020B0604020202020204" pitchFamily="34" charset="0"/>
              <a:buChar char="•"/>
            </a:pPr>
            <a:r>
              <a:rPr lang="en-US" b="1" dirty="0"/>
              <a:t>float / double - </a:t>
            </a:r>
            <a:r>
              <a:rPr lang="en-US" dirty="0"/>
              <a:t>stores floating point numbers, with decimals, such as 19.99 or -19.99</a:t>
            </a:r>
          </a:p>
          <a:p>
            <a:pPr marL="285750" lvl="5" indent="-285750">
              <a:buFont typeface="Arial" panose="020B0604020202020204" pitchFamily="34" charset="0"/>
              <a:buChar char="•"/>
            </a:pPr>
            <a:r>
              <a:rPr lang="en-US" b="1" dirty="0"/>
              <a:t>char/strings - </a:t>
            </a:r>
            <a:r>
              <a:rPr lang="en-US" dirty="0"/>
              <a:t>stores single characters, such as 'a' or 'B'. Characters are surrounded by single quotes</a:t>
            </a:r>
          </a:p>
        </p:txBody>
      </p:sp>
      <p:sp>
        <p:nvSpPr>
          <p:cNvPr id="7" name="TextBox 6">
            <a:extLst>
              <a:ext uri="{FF2B5EF4-FFF2-40B4-BE49-F238E27FC236}">
                <a16:creationId xmlns:a16="http://schemas.microsoft.com/office/drawing/2014/main" id="{0A77C2BF-E445-319A-26CF-9FDA31D190BA}"/>
              </a:ext>
            </a:extLst>
          </p:cNvPr>
          <p:cNvSpPr txBox="1"/>
          <p:nvPr/>
        </p:nvSpPr>
        <p:spPr>
          <a:xfrm>
            <a:off x="6105653" y="929697"/>
            <a:ext cx="5768333" cy="5509200"/>
          </a:xfrm>
          <a:prstGeom prst="rect">
            <a:avLst/>
          </a:prstGeom>
          <a:solidFill>
            <a:schemeClr val="accent5">
              <a:lumMod val="20000"/>
              <a:lumOff val="80000"/>
            </a:schemeClr>
          </a:solidFill>
        </p:spPr>
        <p:txBody>
          <a:bodyPr wrap="square">
            <a:spAutoFit/>
          </a:bodyPr>
          <a:lstStyle/>
          <a:p>
            <a:r>
              <a:rPr lang="en-US" sz="1600" dirty="0">
                <a:latin typeface="Cascadia Code" panose="020B0609020000020004" pitchFamily="49" charset="0"/>
                <a:ea typeface="Cascadia Code" panose="020B0609020000020004" pitchFamily="49" charset="0"/>
                <a:cs typeface="Cascadia Code" panose="020B0609020000020004" pitchFamily="49" charset="0"/>
              </a:rPr>
              <a:t>int main()</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int age = 45;</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float height = 5.5;</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double weight = 56.3;</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char </a:t>
            </a:r>
            <a:r>
              <a:rPr lang="en-US" sz="1600" dirty="0" err="1">
                <a:latin typeface="Cascadia Code" panose="020B0609020000020004" pitchFamily="49" charset="0"/>
                <a:ea typeface="Cascadia Code" panose="020B0609020000020004" pitchFamily="49" charset="0"/>
                <a:cs typeface="Cascadia Code" panose="020B0609020000020004" pitchFamily="49" charset="0"/>
              </a:rPr>
              <a:t>genaration</a:t>
            </a:r>
            <a:r>
              <a:rPr lang="en-US" sz="1600" dirty="0">
                <a:latin typeface="Cascadia Code" panose="020B0609020000020004" pitchFamily="49" charset="0"/>
                <a:ea typeface="Cascadia Code" panose="020B0609020000020004" pitchFamily="49" charset="0"/>
                <a:cs typeface="Cascadia Code" panose="020B0609020000020004" pitchFamily="49" charset="0"/>
              </a:rPr>
              <a:t>='z';</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char name[50]="programming";</a:t>
            </a:r>
          </a:p>
          <a:p>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a:p>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printf("%d\n", age);</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printf("%f\n", height);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printf("%</a:t>
            </a:r>
            <a:r>
              <a:rPr lang="en-US" sz="1600" dirty="0" err="1">
                <a:latin typeface="Cascadia Code" panose="020B0609020000020004" pitchFamily="49" charset="0"/>
                <a:ea typeface="Cascadia Code" panose="020B0609020000020004" pitchFamily="49" charset="0"/>
                <a:cs typeface="Cascadia Code" panose="020B0609020000020004" pitchFamily="49" charset="0"/>
              </a:rPr>
              <a:t>lf</a:t>
            </a:r>
            <a:r>
              <a:rPr lang="en-US" sz="1600" dirty="0">
                <a:latin typeface="Cascadia Code" panose="020B0609020000020004" pitchFamily="49" charset="0"/>
                <a:ea typeface="Cascadia Code" panose="020B0609020000020004" pitchFamily="49" charset="0"/>
                <a:cs typeface="Cascadia Code" panose="020B0609020000020004" pitchFamily="49" charset="0"/>
              </a:rPr>
              <a:t>\n", weight);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printf("%c\n", </a:t>
            </a:r>
            <a:r>
              <a:rPr lang="en-US" sz="1600" dirty="0" err="1">
                <a:latin typeface="Cascadia Code" panose="020B0609020000020004" pitchFamily="49" charset="0"/>
                <a:ea typeface="Cascadia Code" panose="020B0609020000020004" pitchFamily="49" charset="0"/>
                <a:cs typeface="Cascadia Code" panose="020B0609020000020004" pitchFamily="49" charset="0"/>
              </a:rPr>
              <a:t>genaration</a:t>
            </a:r>
            <a:r>
              <a:rPr lang="en-US" sz="16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600" dirty="0">
                <a:latin typeface="Cascadia Code" panose="020B0609020000020004" pitchFamily="49" charset="0"/>
                <a:ea typeface="Cascadia Code" panose="020B0609020000020004" pitchFamily="49" charset="0"/>
                <a:cs typeface="Cascadia Code" panose="020B0609020000020004" pitchFamily="49" charset="0"/>
              </a:rPr>
              <a:t>   printf("%s\n", name);</a:t>
            </a:r>
          </a:p>
          <a:p>
            <a:endParaRPr lang="en-US" sz="1600" dirty="0">
              <a:latin typeface="Cascadia Code" panose="020B0609020000020004" pitchFamily="49" charset="0"/>
              <a:ea typeface="Cascadia Code" panose="020B0609020000020004" pitchFamily="49" charset="0"/>
              <a:cs typeface="Cascadia Code" panose="020B0609020000020004" pitchFamily="49" charset="0"/>
            </a:endParaRPr>
          </a:p>
          <a:p>
            <a:r>
              <a:rPr lang="en-US" sz="16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600" b="1" u="sng" dirty="0">
                <a:latin typeface="Cascadia Code" panose="020B0609020000020004" pitchFamily="49" charset="0"/>
                <a:ea typeface="Cascadia Code" panose="020B0609020000020004" pitchFamily="49" charset="0"/>
                <a:cs typeface="Cascadia Code" panose="020B0609020000020004" pitchFamily="49" charset="0"/>
              </a:rPr>
              <a:t>Output:</a:t>
            </a:r>
          </a:p>
          <a:p>
            <a:r>
              <a:rPr lang="pl-PL" sz="1600" dirty="0">
                <a:latin typeface="Cascadia Code" panose="020B0609020000020004" pitchFamily="49" charset="0"/>
                <a:ea typeface="Cascadia Code" panose="020B0609020000020004" pitchFamily="49" charset="0"/>
                <a:cs typeface="Cascadia Code" panose="020B0609020000020004" pitchFamily="49" charset="0"/>
              </a:rPr>
              <a:t>45</a:t>
            </a:r>
          </a:p>
          <a:p>
            <a:r>
              <a:rPr lang="pl-PL" sz="1600" dirty="0">
                <a:latin typeface="Cascadia Code" panose="020B0609020000020004" pitchFamily="49" charset="0"/>
                <a:ea typeface="Cascadia Code" panose="020B0609020000020004" pitchFamily="49" charset="0"/>
                <a:cs typeface="Cascadia Code" panose="020B0609020000020004" pitchFamily="49" charset="0"/>
              </a:rPr>
              <a:t>5.500000</a:t>
            </a:r>
          </a:p>
          <a:p>
            <a:r>
              <a:rPr lang="pl-PL" sz="1600" dirty="0">
                <a:latin typeface="Cascadia Code" panose="020B0609020000020004" pitchFamily="49" charset="0"/>
                <a:ea typeface="Cascadia Code" panose="020B0609020000020004" pitchFamily="49" charset="0"/>
                <a:cs typeface="Cascadia Code" panose="020B0609020000020004" pitchFamily="49" charset="0"/>
              </a:rPr>
              <a:t>56.300000</a:t>
            </a:r>
          </a:p>
          <a:p>
            <a:r>
              <a:rPr lang="pl-PL" sz="1600" dirty="0">
                <a:latin typeface="Cascadia Code" panose="020B0609020000020004" pitchFamily="49" charset="0"/>
                <a:ea typeface="Cascadia Code" panose="020B0609020000020004" pitchFamily="49" charset="0"/>
                <a:cs typeface="Cascadia Code" panose="020B0609020000020004" pitchFamily="49" charset="0"/>
              </a:rPr>
              <a:t>z</a:t>
            </a:r>
          </a:p>
          <a:p>
            <a:r>
              <a:rPr lang="pl-PL" sz="1600" dirty="0">
                <a:latin typeface="Cascadia Code" panose="020B0609020000020004" pitchFamily="49" charset="0"/>
                <a:ea typeface="Cascadia Code" panose="020B0609020000020004" pitchFamily="49" charset="0"/>
                <a:cs typeface="Cascadia Code" panose="020B0609020000020004" pitchFamily="49" charset="0"/>
              </a:rPr>
              <a:t>programming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217" name="Google Shape;217;p15"/>
          <p:cNvSpPr txBox="1">
            <a:spLocks noGrp="1"/>
          </p:cNvSpPr>
          <p:nvPr>
            <p:ph type="title"/>
          </p:nvPr>
        </p:nvSpPr>
        <p:spPr>
          <a:xfrm>
            <a:off x="0" y="88770"/>
            <a:ext cx="12192000" cy="580534"/>
          </a:xfrm>
          <a:prstGeom prst="rect">
            <a:avLst/>
          </a:prstGeom>
          <a:solidFill>
            <a:srgbClr val="EBE1DE"/>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Aharoni"/>
              <a:buNone/>
            </a:pPr>
            <a:r>
              <a:rPr lang="en-SG" sz="3200" b="1" i="0" dirty="0">
                <a:solidFill>
                  <a:srgbClr val="273239"/>
                </a:solidFill>
                <a:latin typeface="+mn-lt"/>
                <a:ea typeface="Aharoni"/>
                <a:cs typeface="Aharoni"/>
                <a:sym typeface="Aharoni"/>
              </a:rPr>
              <a:t> C Identifiers</a:t>
            </a:r>
            <a:endParaRPr sz="3200" b="0" i="0" dirty="0">
              <a:solidFill>
                <a:srgbClr val="610B38"/>
              </a:solidFill>
              <a:latin typeface="+mn-lt"/>
              <a:ea typeface="Aharoni"/>
              <a:cs typeface="Aharoni"/>
              <a:sym typeface="Aharoni"/>
            </a:endParaRPr>
          </a:p>
        </p:txBody>
      </p:sp>
      <p:sp>
        <p:nvSpPr>
          <p:cNvPr id="218" name="Google Shape;218;p15"/>
          <p:cNvSpPr txBox="1">
            <a:spLocks noGrp="1"/>
          </p:cNvSpPr>
          <p:nvPr>
            <p:ph type="body" idx="1"/>
          </p:nvPr>
        </p:nvSpPr>
        <p:spPr>
          <a:xfrm>
            <a:off x="192821" y="794266"/>
            <a:ext cx="6085431" cy="569440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95000"/>
              </a:lnSpc>
              <a:spcBef>
                <a:spcPts val="0"/>
              </a:spcBef>
              <a:spcAft>
                <a:spcPts val="0"/>
              </a:spcAft>
              <a:buSzPct val="59999"/>
              <a:buNone/>
            </a:pPr>
            <a:r>
              <a:rPr lang="en-SG" b="0" i="0" dirty="0">
                <a:solidFill>
                  <a:schemeClr val="accent4">
                    <a:lumMod val="20000"/>
                    <a:lumOff val="80000"/>
                  </a:schemeClr>
                </a:solidFill>
                <a:latin typeface="+mn-lt"/>
                <a:ea typeface="Calibri"/>
                <a:cs typeface="Calibri"/>
                <a:sym typeface="Calibri"/>
              </a:rPr>
              <a:t>Identifiers are unique names that are assigned to variables, structs, functions, and other entities. </a:t>
            </a:r>
            <a:endParaRPr dirty="0">
              <a:solidFill>
                <a:schemeClr val="accent4">
                  <a:lumMod val="20000"/>
                  <a:lumOff val="80000"/>
                </a:schemeClr>
              </a:solidFill>
              <a:latin typeface="+mn-lt"/>
            </a:endParaRPr>
          </a:p>
          <a:p>
            <a:pPr marL="0" lvl="0" indent="0" algn="just" rtl="0">
              <a:lnSpc>
                <a:spcPct val="95000"/>
              </a:lnSpc>
              <a:spcBef>
                <a:spcPts val="1600"/>
              </a:spcBef>
              <a:spcAft>
                <a:spcPts val="0"/>
              </a:spcAft>
              <a:buSzPct val="59999"/>
              <a:buNone/>
            </a:pPr>
            <a:r>
              <a:rPr lang="en-SG" b="1" i="0" dirty="0">
                <a:solidFill>
                  <a:schemeClr val="accent4">
                    <a:lumMod val="20000"/>
                    <a:lumOff val="80000"/>
                  </a:schemeClr>
                </a:solidFill>
                <a:latin typeface="+mn-lt"/>
                <a:ea typeface="Calibri"/>
                <a:cs typeface="Calibri"/>
                <a:sym typeface="Calibri"/>
              </a:rPr>
              <a:t>Rules to Name an Identifier in C</a:t>
            </a:r>
            <a:endParaRPr dirty="0">
              <a:solidFill>
                <a:schemeClr val="accent4">
                  <a:lumMod val="20000"/>
                  <a:lumOff val="8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5">
                    <a:lumMod val="60000"/>
                    <a:lumOff val="40000"/>
                  </a:schemeClr>
                </a:solidFill>
                <a:latin typeface="+mn-lt"/>
                <a:ea typeface="Calibri"/>
                <a:cs typeface="Calibri"/>
                <a:sym typeface="Calibri"/>
              </a:rPr>
              <a:t>An identifier can include letters (a-z or A-Z), and digits (0-9).</a:t>
            </a:r>
            <a:endParaRPr dirty="0">
              <a:solidFill>
                <a:schemeClr val="accent5">
                  <a:lumMod val="60000"/>
                  <a:lumOff val="4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4">
                    <a:lumMod val="20000"/>
                    <a:lumOff val="80000"/>
                  </a:schemeClr>
                </a:solidFill>
                <a:latin typeface="+mn-lt"/>
                <a:ea typeface="Calibri"/>
                <a:cs typeface="Calibri"/>
                <a:sym typeface="Calibri"/>
              </a:rPr>
              <a:t>An identifier cannot include special characters(/,&lt;,&gt;,*,!,~,#,@,$,%,^,&amp;,*) except the ‘_’ underscore. </a:t>
            </a:r>
            <a:endParaRPr dirty="0">
              <a:solidFill>
                <a:schemeClr val="accent4">
                  <a:lumMod val="20000"/>
                  <a:lumOff val="8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5">
                    <a:lumMod val="60000"/>
                    <a:lumOff val="40000"/>
                  </a:schemeClr>
                </a:solidFill>
                <a:latin typeface="+mn-lt"/>
                <a:ea typeface="Calibri"/>
                <a:cs typeface="Calibri"/>
                <a:sym typeface="Calibri"/>
              </a:rPr>
              <a:t>Spaces are not allowed while naming an identifier.</a:t>
            </a:r>
            <a:endParaRPr dirty="0">
              <a:solidFill>
                <a:schemeClr val="accent5">
                  <a:lumMod val="60000"/>
                  <a:lumOff val="4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4">
                    <a:lumMod val="20000"/>
                    <a:lumOff val="80000"/>
                  </a:schemeClr>
                </a:solidFill>
                <a:latin typeface="+mn-lt"/>
                <a:ea typeface="Calibri"/>
                <a:cs typeface="Calibri"/>
                <a:sym typeface="Calibri"/>
              </a:rPr>
              <a:t>An identifier can only begin with an underscore or letters.</a:t>
            </a:r>
            <a:endParaRPr dirty="0">
              <a:solidFill>
                <a:schemeClr val="accent4">
                  <a:lumMod val="20000"/>
                  <a:lumOff val="8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5">
                    <a:lumMod val="60000"/>
                    <a:lumOff val="40000"/>
                  </a:schemeClr>
                </a:solidFill>
                <a:latin typeface="+mn-lt"/>
                <a:ea typeface="Calibri"/>
                <a:cs typeface="Calibri"/>
                <a:sym typeface="Calibri"/>
              </a:rPr>
              <a:t>We cannot name identifiers the same as keywords because they are reserved words to perform a specific task. For example, printf, </a:t>
            </a:r>
            <a:r>
              <a:rPr lang="en-SG" b="0" i="0" dirty="0" err="1">
                <a:solidFill>
                  <a:schemeClr val="accent5">
                    <a:lumMod val="60000"/>
                    <a:lumOff val="40000"/>
                  </a:schemeClr>
                </a:solidFill>
                <a:latin typeface="+mn-lt"/>
                <a:ea typeface="Calibri"/>
                <a:cs typeface="Calibri"/>
                <a:sym typeface="Calibri"/>
              </a:rPr>
              <a:t>scanf</a:t>
            </a:r>
            <a:r>
              <a:rPr lang="en-SG" b="0" i="0" dirty="0">
                <a:solidFill>
                  <a:schemeClr val="accent5">
                    <a:lumMod val="60000"/>
                    <a:lumOff val="40000"/>
                  </a:schemeClr>
                </a:solidFill>
                <a:latin typeface="+mn-lt"/>
                <a:ea typeface="Calibri"/>
                <a:cs typeface="Calibri"/>
                <a:sym typeface="Calibri"/>
              </a:rPr>
              <a:t>, int, char, struct, etc. </a:t>
            </a:r>
            <a:endParaRPr dirty="0">
              <a:solidFill>
                <a:schemeClr val="accent5">
                  <a:lumMod val="60000"/>
                  <a:lumOff val="4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4">
                    <a:lumMod val="20000"/>
                    <a:lumOff val="80000"/>
                  </a:schemeClr>
                </a:solidFill>
                <a:latin typeface="+mn-lt"/>
                <a:ea typeface="Calibri"/>
                <a:cs typeface="Calibri"/>
                <a:sym typeface="Calibri"/>
              </a:rPr>
              <a:t>The identifier must be </a:t>
            </a:r>
            <a:r>
              <a:rPr lang="en-SG" b="1" i="0" dirty="0">
                <a:solidFill>
                  <a:schemeClr val="accent4">
                    <a:lumMod val="20000"/>
                    <a:lumOff val="80000"/>
                  </a:schemeClr>
                </a:solidFill>
                <a:latin typeface="+mn-lt"/>
                <a:ea typeface="Calibri"/>
                <a:cs typeface="Calibri"/>
                <a:sym typeface="Calibri"/>
              </a:rPr>
              <a:t>unique</a:t>
            </a:r>
            <a:r>
              <a:rPr lang="en-SG" b="0" i="0" dirty="0">
                <a:solidFill>
                  <a:schemeClr val="accent4">
                    <a:lumMod val="20000"/>
                    <a:lumOff val="80000"/>
                  </a:schemeClr>
                </a:solidFill>
                <a:latin typeface="+mn-lt"/>
                <a:ea typeface="Calibri"/>
                <a:cs typeface="Calibri"/>
                <a:sym typeface="Calibri"/>
              </a:rPr>
              <a:t> in its namespace.</a:t>
            </a:r>
            <a:endParaRPr dirty="0">
              <a:solidFill>
                <a:schemeClr val="accent4">
                  <a:lumMod val="20000"/>
                  <a:lumOff val="80000"/>
                </a:schemeClr>
              </a:solidFill>
              <a:latin typeface="+mn-lt"/>
            </a:endParaRPr>
          </a:p>
          <a:p>
            <a:pPr marL="182880" lvl="0" indent="-169164" algn="just" rtl="0">
              <a:lnSpc>
                <a:spcPct val="95000"/>
              </a:lnSpc>
              <a:spcBef>
                <a:spcPts val="1600"/>
              </a:spcBef>
              <a:spcAft>
                <a:spcPts val="0"/>
              </a:spcAft>
              <a:buSzPct val="59999"/>
              <a:buFont typeface="Century Schoolbook"/>
              <a:buAutoNum type="arabicPeriod"/>
            </a:pPr>
            <a:r>
              <a:rPr lang="en-SG" b="0" i="0" dirty="0">
                <a:solidFill>
                  <a:schemeClr val="accent5">
                    <a:lumMod val="60000"/>
                    <a:lumOff val="40000"/>
                  </a:schemeClr>
                </a:solidFill>
                <a:latin typeface="+mn-lt"/>
                <a:ea typeface="Calibri"/>
                <a:cs typeface="Calibri"/>
                <a:sym typeface="Calibri"/>
              </a:rPr>
              <a:t>C language is case-sensitive so, ‘name’ and ‘NAME’ are different identifiers.</a:t>
            </a:r>
            <a:endParaRPr dirty="0">
              <a:solidFill>
                <a:schemeClr val="accent5">
                  <a:lumMod val="60000"/>
                  <a:lumOff val="40000"/>
                </a:schemeClr>
              </a:solidFill>
              <a:latin typeface="+mn-lt"/>
            </a:endParaRPr>
          </a:p>
        </p:txBody>
      </p:sp>
      <p:sp>
        <p:nvSpPr>
          <p:cNvPr id="219" name="Google Shape;219;p15"/>
          <p:cNvSpPr txBox="1"/>
          <p:nvPr/>
        </p:nvSpPr>
        <p:spPr>
          <a:xfrm>
            <a:off x="6553330" y="966595"/>
            <a:ext cx="5211322" cy="738664"/>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400">
                <a:solidFill>
                  <a:schemeClr val="bg1">
                    <a:lumMod val="50000"/>
                  </a:schemeClr>
                </a:solidFill>
                <a:latin typeface="+mn-lt"/>
                <a:ea typeface="Century Schoolbook"/>
                <a:cs typeface="Century Schoolbook"/>
                <a:sym typeface="Century Schoolbook"/>
              </a:rPr>
              <a:t>✅ Number, num=2, val, VAL=23, number1,number2, a1,a2, </a:t>
            </a:r>
            <a:endParaRPr>
              <a:solidFill>
                <a:schemeClr val="bg1">
                  <a:lumMod val="50000"/>
                </a:schemeClr>
              </a:solidFill>
              <a:latin typeface="+mn-lt"/>
            </a:endParaRPr>
          </a:p>
          <a:p>
            <a:pPr marL="0" marR="0" lvl="0" indent="0" algn="l" rtl="0">
              <a:spcBef>
                <a:spcPts val="0"/>
              </a:spcBef>
              <a:spcAft>
                <a:spcPts val="0"/>
              </a:spcAft>
              <a:buNone/>
            </a:pPr>
            <a:endParaRPr sz="1400">
              <a:solidFill>
                <a:schemeClr val="bg1">
                  <a:lumMod val="50000"/>
                </a:schemeClr>
              </a:solidFill>
              <a:latin typeface="+mn-lt"/>
              <a:ea typeface="Century Schoolbook"/>
              <a:cs typeface="Century Schoolbook"/>
              <a:sym typeface="Century Schoolbook"/>
            </a:endParaRPr>
          </a:p>
          <a:p>
            <a:pPr marL="0" marR="0" lvl="0" indent="0" algn="l" rtl="0">
              <a:spcBef>
                <a:spcPts val="0"/>
              </a:spcBef>
              <a:spcAft>
                <a:spcPts val="0"/>
              </a:spcAft>
              <a:buNone/>
            </a:pPr>
            <a:r>
              <a:rPr lang="en-SG" sz="1400">
                <a:solidFill>
                  <a:schemeClr val="bg1">
                    <a:lumMod val="50000"/>
                  </a:schemeClr>
                </a:solidFill>
                <a:latin typeface="+mn-lt"/>
                <a:ea typeface="Century Schoolbook"/>
                <a:cs typeface="Century Schoolbook"/>
                <a:sym typeface="Century Schoolbook"/>
              </a:rPr>
              <a:t>❌ 1num, #val, ^list, $name, ~age, &amp;age</a:t>
            </a:r>
            <a:endParaRPr>
              <a:solidFill>
                <a:schemeClr val="bg1">
                  <a:lumMod val="50000"/>
                </a:schemeClr>
              </a:solidFill>
              <a:latin typeface="+mn-lt"/>
            </a:endParaRPr>
          </a:p>
        </p:txBody>
      </p:sp>
      <p:sp>
        <p:nvSpPr>
          <p:cNvPr id="220" name="Google Shape;220;p15"/>
          <p:cNvSpPr txBox="1"/>
          <p:nvPr/>
        </p:nvSpPr>
        <p:spPr>
          <a:xfrm>
            <a:off x="6740165" y="2494659"/>
            <a:ext cx="5451835"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chemeClr val="bg1">
                    <a:lumMod val="50000"/>
                  </a:schemeClr>
                </a:solidFill>
                <a:latin typeface="+mn-lt"/>
                <a:ea typeface="Century Schoolbook"/>
                <a:cs typeface="Century Schoolbook"/>
                <a:sym typeface="Century Schoolbook"/>
              </a:rPr>
              <a:t>✅ _num1, num1_, customer_list, customer_list1</a:t>
            </a:r>
            <a:endParaRPr>
              <a:solidFill>
                <a:schemeClr val="bg1">
                  <a:lumMod val="50000"/>
                </a:schemeClr>
              </a:solidFill>
              <a:latin typeface="+mn-lt"/>
            </a:endParaRPr>
          </a:p>
          <a:p>
            <a:pPr marL="0" marR="0" lvl="0" indent="0" algn="l" rtl="0">
              <a:spcBef>
                <a:spcPts val="0"/>
              </a:spcBef>
              <a:spcAft>
                <a:spcPts val="0"/>
              </a:spcAft>
              <a:buNone/>
            </a:pPr>
            <a:r>
              <a:rPr lang="en-SG" sz="1800">
                <a:solidFill>
                  <a:schemeClr val="bg1">
                    <a:lumMod val="50000"/>
                  </a:schemeClr>
                </a:solidFill>
                <a:latin typeface="+mn-lt"/>
                <a:ea typeface="Century Schoolbook"/>
                <a:cs typeface="Century Schoolbook"/>
                <a:sym typeface="Century Schoolbook"/>
              </a:rPr>
              <a:t>❌ 1num_, customer-list, 1_num,</a:t>
            </a:r>
            <a:endParaRPr>
              <a:solidFill>
                <a:schemeClr val="bg1">
                  <a:lumMod val="50000"/>
                </a:schemeClr>
              </a:solidFill>
              <a:latin typeface="+mn-lt"/>
            </a:endParaRPr>
          </a:p>
        </p:txBody>
      </p:sp>
      <p:sp>
        <p:nvSpPr>
          <p:cNvPr id="221" name="Google Shape;221;p15"/>
          <p:cNvSpPr txBox="1"/>
          <p:nvPr/>
        </p:nvSpPr>
        <p:spPr>
          <a:xfrm>
            <a:off x="7778219" y="3516389"/>
            <a:ext cx="2300141"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bg1">
                    <a:lumMod val="50000"/>
                  </a:schemeClr>
                </a:solidFill>
                <a:latin typeface="+mn-lt"/>
                <a:ea typeface="Century Schoolbook"/>
                <a:cs typeface="Century Schoolbook"/>
                <a:sym typeface="Century Schoolbook"/>
              </a:rPr>
              <a:t>✅ </a:t>
            </a:r>
            <a:r>
              <a:rPr lang="en-SG" sz="1800" dirty="0" err="1">
                <a:solidFill>
                  <a:schemeClr val="bg1">
                    <a:lumMod val="50000"/>
                  </a:schemeClr>
                </a:solidFill>
                <a:latin typeface="+mn-lt"/>
                <a:ea typeface="Century Schoolbook"/>
                <a:cs typeface="Century Schoolbook"/>
                <a:sym typeface="Century Schoolbook"/>
              </a:rPr>
              <a:t>customer_list</a:t>
            </a:r>
            <a:endParaRPr sz="1800" dirty="0">
              <a:solidFill>
                <a:schemeClr val="bg1">
                  <a:lumMod val="50000"/>
                </a:schemeClr>
              </a:solidFill>
              <a:latin typeface="+mn-lt"/>
              <a:ea typeface="Century Schoolbook"/>
              <a:cs typeface="Century Schoolbook"/>
              <a:sym typeface="Century Schoolbook"/>
            </a:endParaRPr>
          </a:p>
          <a:p>
            <a:pPr marL="0" marR="0" lvl="0" indent="0" algn="l" rtl="0">
              <a:spcBef>
                <a:spcPts val="0"/>
              </a:spcBef>
              <a:spcAft>
                <a:spcPts val="0"/>
              </a:spcAft>
              <a:buNone/>
            </a:pPr>
            <a:r>
              <a:rPr lang="en-SG" sz="1800" dirty="0">
                <a:solidFill>
                  <a:schemeClr val="bg1">
                    <a:lumMod val="50000"/>
                  </a:schemeClr>
                </a:solidFill>
                <a:latin typeface="+mn-lt"/>
                <a:ea typeface="Century Schoolbook"/>
                <a:cs typeface="Century Schoolbook"/>
                <a:sym typeface="Century Schoolbook"/>
              </a:rPr>
              <a:t>❌ customer  list</a:t>
            </a:r>
            <a:endParaRPr dirty="0">
              <a:solidFill>
                <a:schemeClr val="bg1">
                  <a:lumMod val="50000"/>
                </a:schemeClr>
              </a:solidFill>
              <a:latin typeface="+mn-lt"/>
            </a:endParaRPr>
          </a:p>
        </p:txBody>
      </p:sp>
      <p:sp>
        <p:nvSpPr>
          <p:cNvPr id="222" name="Google Shape;222;p15"/>
          <p:cNvSpPr txBox="1"/>
          <p:nvPr/>
        </p:nvSpPr>
        <p:spPr>
          <a:xfrm>
            <a:off x="7721403" y="4651902"/>
            <a:ext cx="2875176"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chemeClr val="bg1">
                    <a:lumMod val="50000"/>
                  </a:schemeClr>
                </a:solidFill>
                <a:latin typeface="+mn-lt"/>
                <a:ea typeface="Century Schoolbook"/>
                <a:cs typeface="Century Schoolbook"/>
                <a:sym typeface="Century Schoolbook"/>
              </a:rPr>
              <a:t>✅ INT, PRINTF, CHAR</a:t>
            </a:r>
            <a:endParaRPr>
              <a:solidFill>
                <a:schemeClr val="bg1">
                  <a:lumMod val="50000"/>
                </a:schemeClr>
              </a:solidFill>
              <a:latin typeface="+mn-lt"/>
            </a:endParaRPr>
          </a:p>
          <a:p>
            <a:pPr marL="0" marR="0" lvl="0" indent="0" algn="l" rtl="0">
              <a:spcBef>
                <a:spcPts val="0"/>
              </a:spcBef>
              <a:spcAft>
                <a:spcPts val="0"/>
              </a:spcAft>
              <a:buNone/>
            </a:pPr>
            <a:r>
              <a:rPr lang="en-SG" sz="1800">
                <a:solidFill>
                  <a:schemeClr val="bg1">
                    <a:lumMod val="50000"/>
                  </a:schemeClr>
                </a:solidFill>
                <a:latin typeface="+mn-lt"/>
                <a:ea typeface="Century Schoolbook"/>
                <a:cs typeface="Century Schoolbook"/>
                <a:sym typeface="Century Schoolbook"/>
              </a:rPr>
              <a:t>❌ int = 0, printf=0,</a:t>
            </a:r>
            <a:endParaRPr>
              <a:solidFill>
                <a:schemeClr val="bg1">
                  <a:lumMod val="50000"/>
                </a:schemeClr>
              </a:solidFill>
              <a:latin typeface="+mn-lt"/>
            </a:endParaRPr>
          </a:p>
        </p:txBody>
      </p:sp>
      <p:sp>
        <p:nvSpPr>
          <p:cNvPr id="223" name="Google Shape;223;p15"/>
          <p:cNvSpPr txBox="1"/>
          <p:nvPr/>
        </p:nvSpPr>
        <p:spPr>
          <a:xfrm>
            <a:off x="6152096" y="6087633"/>
            <a:ext cx="6127422" cy="338554"/>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a:solidFill>
                  <a:schemeClr val="bg1">
                    <a:lumMod val="50000"/>
                  </a:schemeClr>
                </a:solidFill>
                <a:latin typeface="+mn-lt"/>
                <a:ea typeface="Century Schoolbook"/>
                <a:cs typeface="Century Schoolbook"/>
                <a:sym typeface="Century Schoolbook"/>
              </a:rPr>
              <a:t>✅ name=0, NAME=0, Name=0, NaMe=0, NAMe=0,namE=0</a:t>
            </a:r>
            <a:endParaRPr>
              <a:solidFill>
                <a:schemeClr val="bg1">
                  <a:lumMod val="50000"/>
                </a:schemeClr>
              </a:solidFill>
              <a:latin typeface="+mn-lt"/>
            </a:endParaRPr>
          </a:p>
        </p:txBody>
      </p:sp>
      <p:cxnSp>
        <p:nvCxnSpPr>
          <p:cNvPr id="224" name="Google Shape;224;p15"/>
          <p:cNvCxnSpPr/>
          <p:nvPr/>
        </p:nvCxnSpPr>
        <p:spPr>
          <a:xfrm rot="10800000" flipH="1">
            <a:off x="6096000" y="1705259"/>
            <a:ext cx="644165" cy="491186"/>
          </a:xfrm>
          <a:prstGeom prst="straightConnector1">
            <a:avLst/>
          </a:prstGeom>
          <a:noFill/>
          <a:ln w="17125" cap="flat" cmpd="sng">
            <a:solidFill>
              <a:schemeClr val="dk1">
                <a:alpha val="94901"/>
              </a:schemeClr>
            </a:solidFill>
            <a:prstDash val="solid"/>
            <a:round/>
            <a:headEnd type="none" w="sm" len="sm"/>
            <a:tailEnd type="triangle" w="med" len="med"/>
          </a:ln>
          <a:effectLst>
            <a:outerShdw blurRad="50800" dist="15240" dir="5400000" algn="tl" rotWithShape="0">
              <a:srgbClr val="000000">
                <a:alpha val="74901"/>
              </a:srgbClr>
            </a:outerShdw>
          </a:effectLst>
        </p:spPr>
      </p:cxnSp>
      <p:cxnSp>
        <p:nvCxnSpPr>
          <p:cNvPr id="225" name="Google Shape;225;p15"/>
          <p:cNvCxnSpPr>
            <a:endCxn id="220" idx="1"/>
          </p:cNvCxnSpPr>
          <p:nvPr/>
        </p:nvCxnSpPr>
        <p:spPr>
          <a:xfrm rot="10800000" flipH="1">
            <a:off x="6278165" y="2817825"/>
            <a:ext cx="462000" cy="29100"/>
          </a:xfrm>
          <a:prstGeom prst="straightConnector1">
            <a:avLst/>
          </a:prstGeom>
          <a:noFill/>
          <a:ln w="17125" cap="flat" cmpd="sng">
            <a:solidFill>
              <a:schemeClr val="dk1">
                <a:alpha val="94901"/>
              </a:schemeClr>
            </a:solidFill>
            <a:prstDash val="solid"/>
            <a:round/>
            <a:headEnd type="none" w="sm" len="sm"/>
            <a:tailEnd type="triangle" w="med" len="med"/>
          </a:ln>
          <a:effectLst>
            <a:outerShdw blurRad="50800" dist="15240" dir="5400000" algn="tl" rotWithShape="0">
              <a:srgbClr val="000000">
                <a:alpha val="74901"/>
              </a:srgbClr>
            </a:outerShdw>
          </a:effectLst>
        </p:spPr>
      </p:cxnSp>
      <p:cxnSp>
        <p:nvCxnSpPr>
          <p:cNvPr id="226" name="Google Shape;226;p15"/>
          <p:cNvCxnSpPr/>
          <p:nvPr/>
        </p:nvCxnSpPr>
        <p:spPr>
          <a:xfrm>
            <a:off x="5203596" y="3629320"/>
            <a:ext cx="2517807" cy="131975"/>
          </a:xfrm>
          <a:prstGeom prst="straightConnector1">
            <a:avLst/>
          </a:prstGeom>
          <a:noFill/>
          <a:ln w="17125" cap="flat" cmpd="sng">
            <a:solidFill>
              <a:schemeClr val="dk1">
                <a:alpha val="94901"/>
              </a:schemeClr>
            </a:solidFill>
            <a:prstDash val="solid"/>
            <a:round/>
            <a:headEnd type="none" w="sm" len="sm"/>
            <a:tailEnd type="triangle" w="med" len="med"/>
          </a:ln>
          <a:effectLst>
            <a:outerShdw blurRad="50800" dist="15240" dir="5400000" algn="tl" rotWithShape="0">
              <a:srgbClr val="000000">
                <a:alpha val="74901"/>
              </a:srgbClr>
            </a:outerShdw>
          </a:effectLst>
        </p:spPr>
      </p:cxnSp>
      <p:cxnSp>
        <p:nvCxnSpPr>
          <p:cNvPr id="227" name="Google Shape;227;p15"/>
          <p:cNvCxnSpPr>
            <a:cxnSpLocks/>
          </p:cNvCxnSpPr>
          <p:nvPr/>
        </p:nvCxnSpPr>
        <p:spPr>
          <a:xfrm flipV="1">
            <a:off x="6152096" y="3211172"/>
            <a:ext cx="911944" cy="1221460"/>
          </a:xfrm>
          <a:prstGeom prst="straightConnector1">
            <a:avLst/>
          </a:prstGeom>
          <a:noFill/>
          <a:ln w="17125" cap="flat" cmpd="sng">
            <a:solidFill>
              <a:schemeClr val="dk1">
                <a:alpha val="94901"/>
              </a:schemeClr>
            </a:solidFill>
            <a:prstDash val="solid"/>
            <a:round/>
            <a:headEnd type="none" w="sm" len="sm"/>
            <a:tailEnd type="triangle" w="med" len="med"/>
          </a:ln>
          <a:effectLst>
            <a:outerShdw blurRad="50800" dist="15240" dir="5400000" algn="tl" rotWithShape="0">
              <a:srgbClr val="000000">
                <a:alpha val="74901"/>
              </a:srgbClr>
            </a:outerShdw>
          </a:effectLst>
        </p:spPr>
      </p:cxnSp>
      <p:cxnSp>
        <p:nvCxnSpPr>
          <p:cNvPr id="228" name="Google Shape;228;p15"/>
          <p:cNvCxnSpPr/>
          <p:nvPr/>
        </p:nvCxnSpPr>
        <p:spPr>
          <a:xfrm>
            <a:off x="4901938" y="6119336"/>
            <a:ext cx="1194062" cy="190619"/>
          </a:xfrm>
          <a:prstGeom prst="straightConnector1">
            <a:avLst/>
          </a:prstGeom>
          <a:noFill/>
          <a:ln w="17125" cap="flat" cmpd="sng">
            <a:solidFill>
              <a:schemeClr val="dk1">
                <a:alpha val="94901"/>
              </a:schemeClr>
            </a:solidFill>
            <a:prstDash val="solid"/>
            <a:round/>
            <a:headEnd type="none" w="sm" len="sm"/>
            <a:tailEnd type="triangle" w="med" len="med"/>
          </a:ln>
          <a:effectLst>
            <a:outerShdw blurRad="50800" dist="15240" dir="5400000" algn="tl" rotWithShape="0">
              <a:srgbClr val="000000">
                <a:alpha val="74901"/>
              </a:srgbClr>
            </a:outerShdw>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348" name="Google Shape;348;p29"/>
          <p:cNvSpPr txBox="1">
            <a:spLocks noGrp="1"/>
          </p:cNvSpPr>
          <p:nvPr>
            <p:ph type="title"/>
          </p:nvPr>
        </p:nvSpPr>
        <p:spPr>
          <a:xfrm>
            <a:off x="0" y="150829"/>
            <a:ext cx="12192000" cy="556181"/>
          </a:xfrm>
          <a:prstGeom prst="rect">
            <a:avLst/>
          </a:prstGeom>
          <a:solidFill>
            <a:srgbClr val="E2DACE"/>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Aharoni"/>
              <a:buNone/>
            </a:pPr>
            <a:r>
              <a:rPr lang="en-SG" sz="3200" b="1">
                <a:solidFill>
                  <a:srgbClr val="273239"/>
                </a:solidFill>
                <a:latin typeface="+mn-lt"/>
                <a:ea typeface="Aharoni"/>
                <a:cs typeface="Aharoni"/>
                <a:sym typeface="Aharoni"/>
              </a:rPr>
              <a:t>  </a:t>
            </a:r>
            <a:r>
              <a:rPr lang="en-SG" sz="3200" b="1" i="0">
                <a:solidFill>
                  <a:srgbClr val="273239"/>
                </a:solidFill>
                <a:latin typeface="+mn-lt"/>
                <a:ea typeface="Aharoni"/>
                <a:cs typeface="Aharoni"/>
                <a:sym typeface="Aharoni"/>
              </a:rPr>
              <a:t>C Variable Types</a:t>
            </a:r>
            <a:endParaRPr sz="3200" b="0" i="0">
              <a:solidFill>
                <a:srgbClr val="610B38"/>
              </a:solidFill>
              <a:latin typeface="+mn-lt"/>
              <a:ea typeface="Aharoni"/>
              <a:cs typeface="Aharoni"/>
              <a:sym typeface="Aharoni"/>
            </a:endParaRPr>
          </a:p>
        </p:txBody>
      </p:sp>
      <p:sp>
        <p:nvSpPr>
          <p:cNvPr id="349" name="Google Shape;349;p29"/>
          <p:cNvSpPr txBox="1"/>
          <p:nvPr/>
        </p:nvSpPr>
        <p:spPr>
          <a:xfrm>
            <a:off x="242887" y="932549"/>
            <a:ext cx="3398624" cy="1384954"/>
          </a:xfrm>
          <a:prstGeom prst="rect">
            <a:avLst/>
          </a:prstGeom>
          <a:solidFill>
            <a:srgbClr val="E8EDF0"/>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800" b="0" i="0" dirty="0">
                <a:solidFill>
                  <a:srgbClr val="610B4B"/>
                </a:solidFill>
                <a:latin typeface="+mn-lt"/>
                <a:ea typeface="Arial"/>
                <a:cs typeface="Arial"/>
                <a:sym typeface="Arial"/>
              </a:rPr>
              <a:t>1. Local Variable</a:t>
            </a:r>
            <a:endParaRPr sz="2000" dirty="0">
              <a:latin typeface="+mn-lt"/>
            </a:endParaRPr>
          </a:p>
          <a:p>
            <a:pPr algn="just"/>
            <a:r>
              <a:rPr lang="en-SG" sz="2800" b="0" i="0" dirty="0">
                <a:solidFill>
                  <a:srgbClr val="610B4B"/>
                </a:solidFill>
                <a:latin typeface="+mn-lt"/>
                <a:ea typeface="Arial"/>
                <a:cs typeface="Arial"/>
                <a:sym typeface="Arial"/>
              </a:rPr>
              <a:t>2. Global Variable</a:t>
            </a:r>
            <a:endParaRPr lang="en-SG" sz="2800" dirty="0">
              <a:latin typeface="+mn-lt"/>
            </a:endParaRPr>
          </a:p>
          <a:p>
            <a:pPr algn="just"/>
            <a:r>
              <a:rPr lang="en-SG" sz="2800" b="0" i="0" dirty="0">
                <a:solidFill>
                  <a:srgbClr val="610B4B"/>
                </a:solidFill>
                <a:latin typeface="+mn-lt"/>
                <a:ea typeface="Arial"/>
                <a:cs typeface="Arial"/>
                <a:sym typeface="Arial"/>
              </a:rPr>
              <a:t>3. Static Variable</a:t>
            </a:r>
            <a:endParaRPr lang="en-SG" sz="2800" dirty="0">
              <a:latin typeface="+mn-lt"/>
            </a:endParaRPr>
          </a:p>
        </p:txBody>
      </p:sp>
      <p:sp>
        <p:nvSpPr>
          <p:cNvPr id="3" name="TextBox 2">
            <a:extLst>
              <a:ext uri="{FF2B5EF4-FFF2-40B4-BE49-F238E27FC236}">
                <a16:creationId xmlns:a16="http://schemas.microsoft.com/office/drawing/2014/main" id="{314CD21D-061D-62B7-8A2E-77880BB235E2}"/>
              </a:ext>
            </a:extLst>
          </p:cNvPr>
          <p:cNvSpPr txBox="1"/>
          <p:nvPr/>
        </p:nvSpPr>
        <p:spPr>
          <a:xfrm>
            <a:off x="3981450" y="932549"/>
            <a:ext cx="8086725" cy="4093428"/>
          </a:xfrm>
          <a:prstGeom prst="rect">
            <a:avLst/>
          </a:prstGeom>
          <a:solidFill>
            <a:schemeClr val="accent1">
              <a:lumMod val="20000"/>
              <a:lumOff val="80000"/>
            </a:schemeClr>
          </a:solidFill>
        </p:spPr>
        <p:txBody>
          <a:bodyPr wrap="square">
            <a:spAutoFit/>
          </a:bodyPr>
          <a:lstStyle/>
          <a:p>
            <a:r>
              <a:rPr lang="en-US" sz="2000" dirty="0">
                <a:latin typeface="Cascadia Code" panose="020B0609020000020004" pitchFamily="49" charset="0"/>
                <a:ea typeface="Cascadia Code" panose="020B0609020000020004" pitchFamily="49" charset="0"/>
                <a:cs typeface="Cascadia Code" panose="020B0609020000020004" pitchFamily="49" charset="0"/>
              </a:rPr>
              <a:t>#include&lt;stdio.h&gt;</a:t>
            </a:r>
          </a:p>
          <a:p>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r>
              <a:rPr lang="en-US" sz="2000" dirty="0">
                <a:latin typeface="Cascadia Code" panose="020B0609020000020004" pitchFamily="49" charset="0"/>
                <a:ea typeface="Cascadia Code" panose="020B0609020000020004" pitchFamily="49" charset="0"/>
                <a:cs typeface="Cascadia Code" panose="020B0609020000020004" pitchFamily="49" charset="0"/>
              </a:rPr>
              <a:t>float cp =10.5; //global variable</a:t>
            </a:r>
          </a:p>
          <a:p>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r>
              <a:rPr lang="en-US" sz="2000" dirty="0">
                <a:latin typeface="Cascadia Code" panose="020B0609020000020004" pitchFamily="49" charset="0"/>
                <a:ea typeface="Cascadia Code" panose="020B0609020000020004" pitchFamily="49" charset="0"/>
                <a:cs typeface="Cascadia Code" panose="020B0609020000020004" pitchFamily="49" charset="0"/>
              </a:rPr>
              <a:t>static  int age = 34; //static global variable</a:t>
            </a:r>
          </a:p>
          <a:p>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r>
              <a:rPr lang="en-US" sz="2000" dirty="0">
                <a:latin typeface="Cascadia Code" panose="020B0609020000020004" pitchFamily="49" charset="0"/>
                <a:ea typeface="Cascadia Code" panose="020B0609020000020004" pitchFamily="49" charset="0"/>
                <a:cs typeface="Cascadia Code" panose="020B0609020000020004" pitchFamily="49" charset="0"/>
              </a:rPr>
              <a:t>int main()</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ea typeface="Cascadia Code" panose="020B0609020000020004" pitchFamily="49" charset="0"/>
              <a:cs typeface="Cascadia Code" panose="020B0609020000020004" pitchFamily="49" charset="0"/>
            </a:endParaRPr>
          </a:p>
          <a:p>
            <a:r>
              <a:rPr lang="en-US" sz="2000" dirty="0">
                <a:latin typeface="Cascadia Code" panose="020B0609020000020004" pitchFamily="49" charset="0"/>
                <a:ea typeface="Cascadia Code" panose="020B0609020000020004" pitchFamily="49" charset="0"/>
                <a:cs typeface="Cascadia Code" panose="020B0609020000020004" pitchFamily="49" charset="0"/>
              </a:rPr>
              <a:t>   float cp = 34; //local variable</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   static int </a:t>
            </a:r>
            <a:r>
              <a:rPr lang="en-US" sz="2000" dirty="0" err="1">
                <a:latin typeface="Cascadia Code" panose="020B0609020000020004" pitchFamily="49" charset="0"/>
                <a:ea typeface="Cascadia Code" panose="020B0609020000020004" pitchFamily="49" charset="0"/>
                <a:cs typeface="Cascadia Code" panose="020B0609020000020004" pitchFamily="49" charset="0"/>
              </a:rPr>
              <a:t>myVariable</a:t>
            </a:r>
            <a:r>
              <a:rPr lang="en-US" sz="2000" dirty="0">
                <a:latin typeface="Cascadia Code" panose="020B0609020000020004" pitchFamily="49" charset="0"/>
                <a:ea typeface="Cascadia Code" panose="020B0609020000020004" pitchFamily="49" charset="0"/>
                <a:cs typeface="Cascadia Code" panose="020B0609020000020004" pitchFamily="49" charset="0"/>
              </a:rPr>
              <a:t>=12;   // static variable</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5" name="TextBox 4">
            <a:extLst>
              <a:ext uri="{FF2B5EF4-FFF2-40B4-BE49-F238E27FC236}">
                <a16:creationId xmlns:a16="http://schemas.microsoft.com/office/drawing/2014/main" id="{A3AAB0A0-7DBB-BF08-3BE6-9073B76F8F94}"/>
              </a:ext>
            </a:extLst>
          </p:cNvPr>
          <p:cNvSpPr txBox="1"/>
          <p:nvPr/>
        </p:nvSpPr>
        <p:spPr>
          <a:xfrm>
            <a:off x="242887" y="5325286"/>
            <a:ext cx="11825288" cy="1200329"/>
          </a:xfrm>
          <a:prstGeom prst="rect">
            <a:avLst/>
          </a:prstGeom>
          <a:noFill/>
        </p:spPr>
        <p:txBody>
          <a:bodyPr wrap="square">
            <a:spAutoFit/>
          </a:bodyPr>
          <a:lstStyle/>
          <a:p>
            <a:r>
              <a:rPr lang="en-US" sz="2400" dirty="0">
                <a:solidFill>
                  <a:schemeClr val="tx1"/>
                </a:solidFill>
              </a:rPr>
              <a:t>Q1. If Local &amp; global variable is same, then which variable will be executed?</a:t>
            </a:r>
          </a:p>
          <a:p>
            <a:r>
              <a:rPr lang="en-US" sz="2400" dirty="0">
                <a:solidFill>
                  <a:schemeClr val="tx1"/>
                </a:solidFill>
              </a:rPr>
              <a:t>Q2. If Local &amp; global variable is same, then how to print the global variable in c?</a:t>
            </a:r>
          </a:p>
          <a:p>
            <a:r>
              <a:rPr lang="en-US" sz="2400" dirty="0">
                <a:solidFill>
                  <a:schemeClr val="tx1"/>
                </a:solidFill>
              </a:rPr>
              <a:t>Q3. List Some other variables and learn how they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ctrTitle"/>
          </p:nvPr>
        </p:nvSpPr>
        <p:spPr>
          <a:xfrm>
            <a:off x="460594" y="104930"/>
            <a:ext cx="11621478" cy="408518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lt1"/>
              </a:buClr>
              <a:buSzPts val="4000"/>
              <a:buFont typeface="Century Schoolbook"/>
              <a:buNone/>
            </a:pPr>
            <a:r>
              <a:rPr lang="en-SG" sz="4000" dirty="0">
                <a:latin typeface="+mn-lt"/>
              </a:rPr>
              <a:t>Introduce With </a:t>
            </a:r>
            <a:br>
              <a:rPr lang="en-SG" sz="4000" dirty="0">
                <a:latin typeface="+mn-lt"/>
              </a:rPr>
            </a:br>
            <a:r>
              <a:rPr lang="en-SG" sz="4400" b="1" dirty="0">
                <a:solidFill>
                  <a:srgbClr val="FFC000"/>
                </a:solidFill>
                <a:latin typeface="+mn-lt"/>
              </a:rPr>
              <a:t>Structural Programming Language </a:t>
            </a:r>
            <a:br>
              <a:rPr lang="en-SG" sz="4000" dirty="0">
                <a:latin typeface="+mn-lt"/>
              </a:rPr>
            </a:br>
            <a:br>
              <a:rPr lang="en-SG" sz="4000" dirty="0">
                <a:latin typeface="+mn-lt"/>
              </a:rPr>
            </a:br>
            <a:br>
              <a:rPr lang="en-SG" sz="4000" dirty="0">
                <a:latin typeface="+mn-lt"/>
              </a:rPr>
            </a:br>
            <a:br>
              <a:rPr lang="en-SG" sz="4000" dirty="0">
                <a:latin typeface="+mn-lt"/>
              </a:rPr>
            </a:br>
            <a:endParaRPr sz="4000" dirty="0">
              <a:latin typeface="+mn-lt"/>
            </a:endParaRPr>
          </a:p>
        </p:txBody>
      </p:sp>
      <p:sp>
        <p:nvSpPr>
          <p:cNvPr id="75" name="Google Shape;75;p2"/>
          <p:cNvSpPr txBox="1">
            <a:spLocks noGrp="1"/>
          </p:cNvSpPr>
          <p:nvPr>
            <p:ph type="subTitle" idx="1"/>
          </p:nvPr>
        </p:nvSpPr>
        <p:spPr>
          <a:xfrm>
            <a:off x="1152192" y="4190119"/>
            <a:ext cx="10238282" cy="1785329"/>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920"/>
              <a:buNone/>
            </a:pPr>
            <a:r>
              <a:rPr lang="en-SG" sz="2400" b="1" dirty="0">
                <a:solidFill>
                  <a:schemeClr val="accent4">
                    <a:lumMod val="20000"/>
                    <a:lumOff val="80000"/>
                  </a:schemeClr>
                </a:solidFill>
                <a:latin typeface="+mn-lt"/>
                <a:ea typeface="Arial"/>
                <a:cs typeface="Aharoni" panose="02010803020104030203" pitchFamily="2" charset="-79"/>
                <a:sym typeface="Arial"/>
              </a:rPr>
              <a:t>Course Title :- Structured Programming Language Sessional</a:t>
            </a:r>
            <a:endParaRPr dirty="0">
              <a:solidFill>
                <a:schemeClr val="accent4">
                  <a:lumMod val="20000"/>
                  <a:lumOff val="80000"/>
                </a:schemeClr>
              </a:solidFill>
              <a:latin typeface="+mn-lt"/>
              <a:cs typeface="Aharoni" panose="02010803020104030203" pitchFamily="2" charset="-79"/>
            </a:endParaRPr>
          </a:p>
          <a:p>
            <a:pPr marL="0" lvl="0" indent="0" algn="l" rtl="0">
              <a:lnSpc>
                <a:spcPct val="95000"/>
              </a:lnSpc>
              <a:spcBef>
                <a:spcPts val="1600"/>
              </a:spcBef>
              <a:spcAft>
                <a:spcPts val="0"/>
              </a:spcAft>
              <a:buSzPts val="1920"/>
              <a:buNone/>
            </a:pPr>
            <a:r>
              <a:rPr lang="en-SG" sz="2400" b="1" dirty="0">
                <a:solidFill>
                  <a:schemeClr val="accent4">
                    <a:lumMod val="20000"/>
                    <a:lumOff val="80000"/>
                  </a:schemeClr>
                </a:solidFill>
                <a:latin typeface="+mn-lt"/>
                <a:ea typeface="Arial"/>
                <a:cs typeface="Aharoni" panose="02010803020104030203" pitchFamily="2" charset="-79"/>
                <a:sym typeface="Arial"/>
              </a:rPr>
              <a:t>Course Code :- CSE-122</a:t>
            </a:r>
            <a:endParaRPr dirty="0">
              <a:solidFill>
                <a:schemeClr val="accent4">
                  <a:lumMod val="20000"/>
                  <a:lumOff val="80000"/>
                </a:schemeClr>
              </a:solidFill>
              <a:latin typeface="+mn-lt"/>
              <a:cs typeface="Aharoni" panose="02010803020104030203" pitchFamily="2" charset="-79"/>
            </a:endParaRPr>
          </a:p>
          <a:p>
            <a:pPr marL="0" lvl="0" indent="0" algn="l" rtl="0">
              <a:lnSpc>
                <a:spcPct val="95000"/>
              </a:lnSpc>
              <a:spcBef>
                <a:spcPts val="1600"/>
              </a:spcBef>
              <a:spcAft>
                <a:spcPts val="0"/>
              </a:spcAft>
              <a:buSzPts val="1920"/>
              <a:buNone/>
            </a:pPr>
            <a:r>
              <a:rPr lang="en-SG" sz="2400" b="1" dirty="0">
                <a:solidFill>
                  <a:schemeClr val="accent4">
                    <a:lumMod val="20000"/>
                    <a:lumOff val="80000"/>
                  </a:schemeClr>
                </a:solidFill>
                <a:latin typeface="+mn-lt"/>
                <a:ea typeface="Arial"/>
                <a:cs typeface="Aharoni" panose="02010803020104030203" pitchFamily="2" charset="-79"/>
                <a:sym typeface="Arial"/>
              </a:rPr>
              <a:t>Level Term: 1-II-A(G1, G2)  &amp;  1-II-B(G3, G4)</a:t>
            </a:r>
            <a:endParaRPr sz="2400" b="1" dirty="0">
              <a:solidFill>
                <a:schemeClr val="accent4">
                  <a:lumMod val="20000"/>
                  <a:lumOff val="80000"/>
                </a:schemeClr>
              </a:solidFill>
              <a:latin typeface="+mn-lt"/>
              <a:ea typeface="Arial"/>
              <a:cs typeface="Aharoni" panose="02010803020104030203" pitchFamily="2" charset="-79"/>
              <a:sym typeface="Arial"/>
            </a:endParaRPr>
          </a:p>
        </p:txBody>
      </p:sp>
      <p:sp>
        <p:nvSpPr>
          <p:cNvPr id="76" name="Google Shape;76;p2"/>
          <p:cNvSpPr txBox="1"/>
          <p:nvPr/>
        </p:nvSpPr>
        <p:spPr>
          <a:xfrm>
            <a:off x="3233394" y="6377789"/>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0" i="0" u="none" strike="noStrike" cap="none" dirty="0">
                <a:solidFill>
                  <a:srgbClr val="92D050"/>
                </a:solidFill>
                <a:latin typeface="+mn-lt"/>
                <a:ea typeface="Century Schoolbook"/>
                <a:cs typeface="Century Schoolbook"/>
                <a:sym typeface="Century Schoolbook"/>
              </a:rPr>
              <a:t>Khandaker Jannatul Ritu, Lecturer(CSE), BAIUST </a:t>
            </a:r>
            <a:endParaRPr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1"/>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366" name="Google Shape;366;p31"/>
          <p:cNvSpPr txBox="1">
            <a:spLocks noGrp="1"/>
          </p:cNvSpPr>
          <p:nvPr>
            <p:ph type="title"/>
          </p:nvPr>
        </p:nvSpPr>
        <p:spPr>
          <a:xfrm>
            <a:off x="0" y="28064"/>
            <a:ext cx="12192000" cy="556181"/>
          </a:xfrm>
          <a:prstGeom prst="rect">
            <a:avLst/>
          </a:prstGeom>
          <a:solidFill>
            <a:srgbClr val="E2DACE"/>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000000"/>
              </a:buClr>
              <a:buSzPct val="100000"/>
              <a:buFont typeface="Aharoni"/>
              <a:buNone/>
            </a:pPr>
            <a:r>
              <a:rPr lang="en-SG" sz="3600" b="0" i="0">
                <a:solidFill>
                  <a:srgbClr val="000000"/>
                </a:solidFill>
                <a:latin typeface="+mn-lt"/>
                <a:ea typeface="Aharoni"/>
                <a:cs typeface="Aharoni"/>
                <a:sym typeface="Aharoni"/>
              </a:rPr>
              <a:t> C Variable Values: Copying Variables</a:t>
            </a:r>
            <a:endParaRPr sz="3600" b="0" i="0">
              <a:solidFill>
                <a:srgbClr val="610B38"/>
              </a:solidFill>
              <a:latin typeface="+mn-lt"/>
              <a:ea typeface="Aharoni"/>
              <a:cs typeface="Aharoni"/>
              <a:sym typeface="Aharoni"/>
            </a:endParaRPr>
          </a:p>
        </p:txBody>
      </p:sp>
      <p:sp>
        <p:nvSpPr>
          <p:cNvPr id="367" name="Google Shape;367;p31"/>
          <p:cNvSpPr txBox="1">
            <a:spLocks noGrp="1"/>
          </p:cNvSpPr>
          <p:nvPr>
            <p:ph type="body" idx="1"/>
          </p:nvPr>
        </p:nvSpPr>
        <p:spPr>
          <a:xfrm>
            <a:off x="161925" y="1112058"/>
            <a:ext cx="6305549" cy="1691787"/>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5000"/>
              </a:lnSpc>
              <a:spcBef>
                <a:spcPts val="0"/>
              </a:spcBef>
              <a:spcAft>
                <a:spcPts val="0"/>
              </a:spcAft>
              <a:buSzPts val="1440"/>
              <a:buChar char="●"/>
            </a:pPr>
            <a:r>
              <a:rPr lang="en-SG" sz="3200" b="0" i="0" dirty="0">
                <a:solidFill>
                  <a:schemeClr val="tx1"/>
                </a:solidFill>
                <a:latin typeface="+mn-lt"/>
                <a:ea typeface="Arial"/>
                <a:cs typeface="Arial"/>
                <a:sym typeface="Arial"/>
              </a:rPr>
              <a:t>Change Variable Values</a:t>
            </a:r>
            <a:r>
              <a:rPr lang="en-SG" sz="3200" dirty="0">
                <a:solidFill>
                  <a:schemeClr val="tx1"/>
                </a:solidFill>
                <a:latin typeface="+mn-lt"/>
                <a:ea typeface="Arial"/>
                <a:cs typeface="Arial"/>
                <a:sym typeface="Arial"/>
              </a:rPr>
              <a:t>. </a:t>
            </a:r>
          </a:p>
          <a:p>
            <a:pPr marL="182880" lvl="0" indent="-182880" algn="just" rtl="0">
              <a:lnSpc>
                <a:spcPct val="95000"/>
              </a:lnSpc>
              <a:spcBef>
                <a:spcPts val="0"/>
              </a:spcBef>
              <a:spcAft>
                <a:spcPts val="0"/>
              </a:spcAft>
              <a:buSzPts val="1440"/>
              <a:buChar char="●"/>
            </a:pPr>
            <a:r>
              <a:rPr lang="en-SG" sz="3200" b="0" i="0" dirty="0">
                <a:solidFill>
                  <a:schemeClr val="tx1"/>
                </a:solidFill>
                <a:latin typeface="+mn-lt"/>
                <a:ea typeface="Arial"/>
                <a:cs typeface="Arial"/>
                <a:sym typeface="Arial"/>
              </a:rPr>
              <a:t>If you assign a new value to an existing variable, </a:t>
            </a:r>
          </a:p>
          <a:p>
            <a:pPr marL="182880" lvl="0" indent="-182880" algn="just" rtl="0">
              <a:lnSpc>
                <a:spcPct val="95000"/>
              </a:lnSpc>
              <a:spcBef>
                <a:spcPts val="0"/>
              </a:spcBef>
              <a:spcAft>
                <a:spcPts val="0"/>
              </a:spcAft>
              <a:buSzPts val="1440"/>
              <a:buChar char="●"/>
            </a:pPr>
            <a:r>
              <a:rPr lang="en-SG" sz="3200" b="0" i="0" dirty="0">
                <a:solidFill>
                  <a:schemeClr val="tx1"/>
                </a:solidFill>
                <a:latin typeface="+mn-lt"/>
                <a:ea typeface="Arial"/>
                <a:cs typeface="Arial"/>
                <a:sym typeface="Arial"/>
              </a:rPr>
              <a:t>it will </a:t>
            </a:r>
            <a:r>
              <a:rPr lang="en-SG" sz="3200" b="1" i="0" dirty="0">
                <a:solidFill>
                  <a:schemeClr val="tx1"/>
                </a:solidFill>
                <a:latin typeface="+mn-lt"/>
                <a:ea typeface="Arial"/>
                <a:cs typeface="Arial"/>
                <a:sym typeface="Arial"/>
              </a:rPr>
              <a:t>overwrite</a:t>
            </a:r>
            <a:r>
              <a:rPr lang="en-SG" sz="3200" b="0" i="0" dirty="0">
                <a:solidFill>
                  <a:schemeClr val="tx1"/>
                </a:solidFill>
                <a:latin typeface="+mn-lt"/>
                <a:ea typeface="Arial"/>
                <a:cs typeface="Arial"/>
                <a:sym typeface="Arial"/>
              </a:rPr>
              <a:t> the previous value</a:t>
            </a:r>
            <a:endParaRPr sz="3200" dirty="0">
              <a:solidFill>
                <a:schemeClr val="tx1"/>
              </a:solidFill>
              <a:latin typeface="+mn-lt"/>
            </a:endParaRPr>
          </a:p>
          <a:p>
            <a:pPr marL="182880" lvl="0" indent="-91440" algn="just" rtl="0">
              <a:lnSpc>
                <a:spcPct val="95000"/>
              </a:lnSpc>
              <a:spcBef>
                <a:spcPts val="1600"/>
              </a:spcBef>
              <a:spcAft>
                <a:spcPts val="0"/>
              </a:spcAft>
              <a:buSzPts val="1440"/>
              <a:buNone/>
            </a:pPr>
            <a:endParaRPr sz="3200" dirty="0">
              <a:solidFill>
                <a:schemeClr val="tx1"/>
              </a:solidFill>
              <a:latin typeface="+mn-lt"/>
              <a:ea typeface="Arial"/>
              <a:cs typeface="Arial"/>
              <a:sym typeface="Arial"/>
            </a:endParaRPr>
          </a:p>
        </p:txBody>
      </p:sp>
      <p:sp>
        <p:nvSpPr>
          <p:cNvPr id="369" name="Google Shape;369;p31"/>
          <p:cNvSpPr txBox="1"/>
          <p:nvPr/>
        </p:nvSpPr>
        <p:spPr>
          <a:xfrm>
            <a:off x="6562499" y="674420"/>
            <a:ext cx="5181826" cy="5663048"/>
          </a:xfrm>
          <a:prstGeom prst="rect">
            <a:avLst/>
          </a:prstGeom>
          <a:solidFill>
            <a:srgbClr val="E8DEE2"/>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int main(){</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int id1, id2, id3;</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int </a:t>
            </a:r>
            <a:r>
              <a:rPr lang="en-SG" sz="16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a,b,c,d</a:t>
            </a: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///type=1</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id1 = 5;</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id2 = 102;</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id3 = id2;</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id2 = id1;</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id1 = id2;</a:t>
            </a:r>
            <a:endParaRPr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printf("id1 = %d\n", id1);</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printf("id2 = %d\n", id2);</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printf("id3 = %d\n\n", id3);</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///type=2</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a = 61;</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a = 23;</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printf("a = %d\n\n", a);</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a = 78;</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a = 32;</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printf("a = %d\n\n", a);</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7"/>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420" name="Google Shape;420;p37"/>
          <p:cNvSpPr txBox="1">
            <a:spLocks noGrp="1"/>
          </p:cNvSpPr>
          <p:nvPr>
            <p:ph type="title"/>
          </p:nvPr>
        </p:nvSpPr>
        <p:spPr>
          <a:xfrm>
            <a:off x="0" y="150829"/>
            <a:ext cx="12192000" cy="578397"/>
          </a:xfrm>
          <a:prstGeom prst="rect">
            <a:avLst/>
          </a:prstGeom>
          <a:solidFill>
            <a:srgbClr val="E2DACE"/>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Overlock"/>
              <a:buNone/>
            </a:pPr>
            <a:r>
              <a:rPr lang="en-SG" sz="4000" b="1" i="0" dirty="0">
                <a:solidFill>
                  <a:srgbClr val="273239"/>
                </a:solidFill>
                <a:latin typeface="+mn-lt"/>
                <a:ea typeface="Overlock"/>
                <a:cs typeface="Overlock"/>
                <a:sym typeface="Overlock"/>
              </a:rPr>
              <a:t>Constants &amp; Literals in C : Unchangeable Variable</a:t>
            </a:r>
            <a:endParaRPr sz="4000" b="0" i="0" dirty="0">
              <a:solidFill>
                <a:srgbClr val="610B38"/>
              </a:solidFill>
              <a:latin typeface="+mn-lt"/>
              <a:ea typeface="Overlock"/>
              <a:cs typeface="Overlock"/>
              <a:sym typeface="Overlock"/>
            </a:endParaRPr>
          </a:p>
        </p:txBody>
      </p:sp>
      <p:sp>
        <p:nvSpPr>
          <p:cNvPr id="421" name="Google Shape;421;p37"/>
          <p:cNvSpPr txBox="1">
            <a:spLocks noGrp="1"/>
          </p:cNvSpPr>
          <p:nvPr>
            <p:ph type="body" idx="1"/>
          </p:nvPr>
        </p:nvSpPr>
        <p:spPr>
          <a:xfrm>
            <a:off x="171539" y="859306"/>
            <a:ext cx="11693236" cy="542429"/>
          </a:xfrm>
          <a:prstGeom prst="rect">
            <a:avLst/>
          </a:prstGeom>
          <a:noFill/>
          <a:ln>
            <a:noFill/>
          </a:ln>
        </p:spPr>
        <p:txBody>
          <a:bodyPr spcFirstLastPara="1" wrap="square" lIns="91425" tIns="45700" rIns="91425" bIns="45700" anchor="t" anchorCtr="0">
            <a:normAutofit/>
          </a:bodyPr>
          <a:lstStyle/>
          <a:p>
            <a:pPr marL="182880" lvl="0" indent="-182880" algn="l" rtl="0">
              <a:lnSpc>
                <a:spcPct val="95000"/>
              </a:lnSpc>
              <a:spcBef>
                <a:spcPts val="0"/>
              </a:spcBef>
              <a:spcAft>
                <a:spcPts val="0"/>
              </a:spcAft>
              <a:buSzPts val="1440"/>
              <a:buChar char="●"/>
            </a:pPr>
            <a:r>
              <a:rPr lang="en-SG" sz="1800" dirty="0">
                <a:latin typeface="+mn-lt"/>
                <a:ea typeface="Arial"/>
                <a:cs typeface="Arial"/>
                <a:sym typeface="Arial"/>
              </a:rPr>
              <a:t>If you don't want others (or yourself) to change existing variable values, you can use the </a:t>
            </a:r>
            <a:r>
              <a:rPr lang="en-SG" sz="1800" dirty="0" err="1">
                <a:latin typeface="+mn-lt"/>
                <a:ea typeface="Arial"/>
                <a:cs typeface="Arial"/>
                <a:sym typeface="Arial"/>
              </a:rPr>
              <a:t>const</a:t>
            </a:r>
            <a:r>
              <a:rPr lang="en-SG" sz="1800" dirty="0">
                <a:latin typeface="+mn-lt"/>
                <a:ea typeface="Arial"/>
                <a:cs typeface="Arial"/>
                <a:sym typeface="Arial"/>
              </a:rPr>
              <a:t> keyword.</a:t>
            </a:r>
            <a:endParaRPr sz="1800" dirty="0">
              <a:latin typeface="+mn-lt"/>
            </a:endParaRPr>
          </a:p>
        </p:txBody>
      </p:sp>
      <p:pic>
        <p:nvPicPr>
          <p:cNvPr id="423" name="Google Shape;423;p37" descr="right way to declare constants in c"/>
          <p:cNvPicPr preferRelativeResize="0"/>
          <p:nvPr/>
        </p:nvPicPr>
        <p:blipFill rotWithShape="1">
          <a:blip r:embed="rId3">
            <a:alphaModFix/>
          </a:blip>
          <a:srcRect/>
          <a:stretch/>
        </p:blipFill>
        <p:spPr>
          <a:xfrm>
            <a:off x="327225" y="2803272"/>
            <a:ext cx="3739950" cy="1863978"/>
          </a:xfrm>
          <a:prstGeom prst="rect">
            <a:avLst/>
          </a:prstGeom>
          <a:noFill/>
          <a:ln>
            <a:noFill/>
          </a:ln>
        </p:spPr>
      </p:pic>
      <p:sp>
        <p:nvSpPr>
          <p:cNvPr id="424" name="Google Shape;424;p37"/>
          <p:cNvSpPr txBox="1"/>
          <p:nvPr/>
        </p:nvSpPr>
        <p:spPr>
          <a:xfrm>
            <a:off x="249382" y="4777632"/>
            <a:ext cx="11693236" cy="17850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1800" b="1" i="0" u="sng" dirty="0">
                <a:solidFill>
                  <a:schemeClr val="accent5">
                    <a:lumMod val="60000"/>
                    <a:lumOff val="40000"/>
                  </a:schemeClr>
                </a:solidFill>
                <a:latin typeface="+mn-lt"/>
                <a:ea typeface="Nunito"/>
                <a:cs typeface="Nunito"/>
                <a:sym typeface="Nunito"/>
              </a:rPr>
              <a:t>Properties of Constant in C</a:t>
            </a:r>
            <a:endParaRPr u="sng" dirty="0">
              <a:solidFill>
                <a:schemeClr val="accent5">
                  <a:lumMod val="60000"/>
                  <a:lumOff val="40000"/>
                </a:schemeClr>
              </a:solidFill>
              <a:latin typeface="+mn-lt"/>
            </a:endParaRPr>
          </a:p>
          <a:p>
            <a:pPr marL="0" marR="0" lvl="0" indent="0" algn="just" rtl="0">
              <a:spcBef>
                <a:spcPts val="0"/>
              </a:spcBef>
              <a:spcAft>
                <a:spcPts val="0"/>
              </a:spcAft>
              <a:buNone/>
            </a:pPr>
            <a:endParaRPr sz="1100" dirty="0">
              <a:solidFill>
                <a:schemeClr val="accent5">
                  <a:lumMod val="60000"/>
                  <a:lumOff val="40000"/>
                </a:schemeClr>
              </a:solidFill>
              <a:latin typeface="+mn-lt"/>
            </a:endParaRPr>
          </a:p>
          <a:p>
            <a:pPr marL="0" marR="0" lvl="0" indent="0" algn="just" rtl="0">
              <a:spcBef>
                <a:spcPts val="0"/>
              </a:spcBef>
              <a:spcAft>
                <a:spcPts val="0"/>
              </a:spcAft>
              <a:buNone/>
            </a:pPr>
            <a:r>
              <a:rPr lang="en-SG" b="1" i="0" dirty="0">
                <a:solidFill>
                  <a:schemeClr val="accent5">
                    <a:lumMod val="60000"/>
                    <a:lumOff val="40000"/>
                  </a:schemeClr>
                </a:solidFill>
                <a:latin typeface="+mn-lt"/>
                <a:ea typeface="Nunito"/>
                <a:cs typeface="Nunito"/>
                <a:sym typeface="Nunito"/>
              </a:rPr>
              <a:t>1. Initialization with Declaration</a:t>
            </a:r>
            <a:endParaRPr sz="1100" dirty="0">
              <a:solidFill>
                <a:schemeClr val="accent5">
                  <a:lumMod val="60000"/>
                  <a:lumOff val="40000"/>
                </a:schemeClr>
              </a:solidFill>
              <a:latin typeface="+mn-lt"/>
            </a:endParaRPr>
          </a:p>
          <a:p>
            <a:pPr marL="0" marR="0" lvl="0" indent="0" algn="just" rtl="0">
              <a:spcBef>
                <a:spcPts val="0"/>
              </a:spcBef>
              <a:spcAft>
                <a:spcPts val="0"/>
              </a:spcAft>
              <a:buNone/>
            </a:pPr>
            <a:r>
              <a:rPr lang="en-SG" b="0" i="0" dirty="0">
                <a:solidFill>
                  <a:schemeClr val="accent5">
                    <a:lumMod val="60000"/>
                    <a:lumOff val="40000"/>
                  </a:schemeClr>
                </a:solidFill>
                <a:latin typeface="+mn-lt"/>
                <a:ea typeface="Nunito"/>
                <a:cs typeface="Nunito"/>
                <a:sym typeface="Nunito"/>
              </a:rPr>
              <a:t>We can only initialize the constant variable in C at the time of its declaration. Otherwise, it will store the garbage value.</a:t>
            </a:r>
          </a:p>
          <a:p>
            <a:pPr marL="0" marR="0" lvl="0" indent="0" algn="just" rtl="0">
              <a:spcBef>
                <a:spcPts val="0"/>
              </a:spcBef>
              <a:spcAft>
                <a:spcPts val="0"/>
              </a:spcAft>
              <a:buNone/>
            </a:pPr>
            <a:endParaRPr sz="1100" dirty="0">
              <a:solidFill>
                <a:schemeClr val="accent5">
                  <a:lumMod val="60000"/>
                  <a:lumOff val="40000"/>
                </a:schemeClr>
              </a:solidFill>
              <a:latin typeface="+mn-lt"/>
            </a:endParaRPr>
          </a:p>
          <a:p>
            <a:pPr marL="0" marR="0" lvl="0" indent="0" algn="just" rtl="0">
              <a:spcBef>
                <a:spcPts val="0"/>
              </a:spcBef>
              <a:spcAft>
                <a:spcPts val="0"/>
              </a:spcAft>
              <a:buNone/>
            </a:pPr>
            <a:r>
              <a:rPr lang="en-SG" b="1" i="0" dirty="0">
                <a:solidFill>
                  <a:schemeClr val="accent5">
                    <a:lumMod val="60000"/>
                    <a:lumOff val="40000"/>
                  </a:schemeClr>
                </a:solidFill>
                <a:latin typeface="+mn-lt"/>
                <a:ea typeface="Nunito"/>
                <a:cs typeface="Nunito"/>
                <a:sym typeface="Nunito"/>
              </a:rPr>
              <a:t>2. Immutability</a:t>
            </a:r>
            <a:endParaRPr sz="1100" dirty="0">
              <a:solidFill>
                <a:schemeClr val="accent5">
                  <a:lumMod val="60000"/>
                  <a:lumOff val="40000"/>
                </a:schemeClr>
              </a:solidFill>
              <a:latin typeface="+mn-lt"/>
            </a:endParaRPr>
          </a:p>
          <a:p>
            <a:pPr marL="0" marR="0" lvl="0" indent="0" algn="just" rtl="0">
              <a:spcBef>
                <a:spcPts val="0"/>
              </a:spcBef>
              <a:spcAft>
                <a:spcPts val="0"/>
              </a:spcAft>
              <a:buNone/>
            </a:pPr>
            <a:r>
              <a:rPr lang="en-SG" b="0" i="0" dirty="0">
                <a:solidFill>
                  <a:schemeClr val="accent5">
                    <a:lumMod val="60000"/>
                    <a:lumOff val="40000"/>
                  </a:schemeClr>
                </a:solidFill>
                <a:latin typeface="+mn-lt"/>
                <a:ea typeface="Nunito"/>
                <a:cs typeface="Nunito"/>
                <a:sym typeface="Nunito"/>
              </a:rPr>
              <a:t>The constant variables in c are immutable after its definition, i.e., they can be initialized only once in the whole program. After that, we cannot modify the value stored inside that variable.</a:t>
            </a:r>
            <a:endParaRPr sz="1100" dirty="0">
              <a:solidFill>
                <a:schemeClr val="accent5">
                  <a:lumMod val="60000"/>
                  <a:lumOff val="40000"/>
                </a:schemeClr>
              </a:solidFill>
              <a:latin typeface="+mn-lt"/>
            </a:endParaRPr>
          </a:p>
        </p:txBody>
      </p:sp>
      <p:pic>
        <p:nvPicPr>
          <p:cNvPr id="5" name="Picture 4">
            <a:extLst>
              <a:ext uri="{FF2B5EF4-FFF2-40B4-BE49-F238E27FC236}">
                <a16:creationId xmlns:a16="http://schemas.microsoft.com/office/drawing/2014/main" id="{9E420D70-9EA0-EB3F-34E0-BE3ADCF866A2}"/>
              </a:ext>
            </a:extLst>
          </p:cNvPr>
          <p:cNvPicPr>
            <a:picLocks noChangeAspect="1"/>
          </p:cNvPicPr>
          <p:nvPr/>
        </p:nvPicPr>
        <p:blipFill>
          <a:blip r:embed="rId4"/>
          <a:stretch>
            <a:fillRect/>
          </a:stretch>
        </p:blipFill>
        <p:spPr>
          <a:xfrm>
            <a:off x="327225" y="1257426"/>
            <a:ext cx="3739950" cy="1545846"/>
          </a:xfrm>
          <a:prstGeom prst="rect">
            <a:avLst/>
          </a:prstGeom>
        </p:spPr>
      </p:pic>
      <p:sp>
        <p:nvSpPr>
          <p:cNvPr id="430" name="Google Shape;430;p38"/>
          <p:cNvSpPr txBox="1"/>
          <p:nvPr/>
        </p:nvSpPr>
        <p:spPr>
          <a:xfrm>
            <a:off x="4368168" y="1257426"/>
            <a:ext cx="7513317" cy="2739171"/>
          </a:xfrm>
          <a:prstGeom prst="rect">
            <a:avLst/>
          </a:prstGeom>
          <a:solidFill>
            <a:schemeClr val="accent3">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#include &lt;stdio.h&gt;</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int main() {</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t>
            </a:r>
            <a:r>
              <a:rPr lang="en-SG" sz="16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const</a:t>
            </a: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int </a:t>
            </a:r>
            <a:r>
              <a:rPr lang="en-SG" sz="16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myNum</a:t>
            </a: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 15;</a:t>
            </a:r>
            <a:r>
              <a:rPr lang="en-SG" sz="16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 </a:t>
            </a:r>
            <a:r>
              <a:rPr lang="en-SG" sz="1600" b="0" i="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myNum</a:t>
            </a:r>
            <a:r>
              <a:rPr lang="en-SG" sz="16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will always be 15</a:t>
            </a:r>
            <a:endParaRPr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t>
            </a:r>
            <a:r>
              <a:rPr lang="en-SG" sz="16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myNum</a:t>
            </a: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 10;</a:t>
            </a:r>
            <a:r>
              <a:rPr lang="en-SG" sz="16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a:t>
            </a:r>
            <a:r>
              <a:rPr lang="en-SG"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error: assignment of read-only variable '</a:t>
            </a:r>
            <a:r>
              <a:rPr lang="en-SG" b="0" i="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myNum</a:t>
            </a:r>
            <a:r>
              <a:rPr lang="en-SG"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a:t>
            </a:r>
            <a:endParaRPr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printf("%d", </a:t>
            </a:r>
            <a:r>
              <a:rPr lang="en-SG" sz="16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myNum</a:t>
            </a: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return 0;</a:t>
            </a: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6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p>
          <a:p>
            <a:r>
              <a:rPr lang="en-US" sz="1200" b="0" i="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prog.c</a:t>
            </a: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In function 'main':</a:t>
            </a:r>
            <a:b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b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prog.c:5:18: error: assignment of read-only variable '</a:t>
            </a:r>
            <a:r>
              <a:rPr lang="en-US" sz="1200" b="0" i="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myNum</a:t>
            </a: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a:t>
            </a:r>
            <a:b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b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5 |   </a:t>
            </a:r>
            <a:r>
              <a:rPr lang="en-US" sz="1200" b="0" i="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myNum</a:t>
            </a: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 10;</a:t>
            </a:r>
            <a:b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br>
            <a:r>
              <a:rPr lang="en-US" sz="1200" b="0" i="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onsolas"/>
              </a:rPr>
              <a:t>      |         ^</a:t>
            </a:r>
            <a:endPar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endParaRPr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9"/>
          <p:cNvSpPr txBox="1">
            <a:spLocks noGrp="1"/>
          </p:cNvSpPr>
          <p:nvPr>
            <p:ph type="body" idx="1"/>
          </p:nvPr>
        </p:nvSpPr>
        <p:spPr>
          <a:xfrm>
            <a:off x="175366" y="1416728"/>
            <a:ext cx="4272809" cy="1050959"/>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SzPct val="80000"/>
              <a:buFont typeface="Wingdings" panose="05000000000000000000" pitchFamily="2" charset="2"/>
              <a:buChar char="Ø"/>
            </a:pPr>
            <a:r>
              <a:rPr lang="en-SG" sz="2000" u="sng" dirty="0">
                <a:solidFill>
                  <a:schemeClr val="accent4"/>
                </a:solidFill>
                <a:latin typeface="+mn-lt"/>
                <a:ea typeface="Arial"/>
                <a:cs typeface="Arial"/>
                <a:sym typeface="Arial"/>
              </a:rPr>
              <a:t>Defining Constant using  #define</a:t>
            </a:r>
            <a:endParaRPr sz="2000" u="sng" dirty="0">
              <a:solidFill>
                <a:schemeClr val="accent4"/>
              </a:solidFill>
              <a:latin typeface="+mn-lt"/>
            </a:endParaRPr>
          </a:p>
          <a:p>
            <a:pPr marL="0" lvl="0" indent="0" algn="just" rtl="0">
              <a:lnSpc>
                <a:spcPct val="100000"/>
              </a:lnSpc>
              <a:spcBef>
                <a:spcPts val="1600"/>
              </a:spcBef>
              <a:spcAft>
                <a:spcPts val="0"/>
              </a:spcAft>
              <a:buSzPct val="80000"/>
              <a:buNone/>
            </a:pPr>
            <a:r>
              <a:rPr lang="en-US" sz="2000" dirty="0">
                <a:solidFill>
                  <a:schemeClr val="accent5">
                    <a:lumMod val="40000"/>
                    <a:lumOff val="60000"/>
                  </a:schemeClr>
                </a:solidFill>
                <a:latin typeface="+mn-lt"/>
                <a:ea typeface="Arial"/>
                <a:cs typeface="Arial"/>
                <a:sym typeface="Arial"/>
              </a:rPr>
              <a:t>#define </a:t>
            </a:r>
            <a:r>
              <a:rPr lang="en-US" sz="2000" dirty="0" err="1">
                <a:solidFill>
                  <a:schemeClr val="accent5">
                    <a:lumMod val="40000"/>
                    <a:lumOff val="60000"/>
                  </a:schemeClr>
                </a:solidFill>
                <a:latin typeface="+mn-lt"/>
                <a:ea typeface="Arial"/>
                <a:cs typeface="Arial"/>
                <a:sym typeface="Arial"/>
              </a:rPr>
              <a:t>const_name</a:t>
            </a:r>
            <a:r>
              <a:rPr lang="en-US" sz="2000" dirty="0">
                <a:solidFill>
                  <a:schemeClr val="accent5">
                    <a:lumMod val="40000"/>
                    <a:lumOff val="60000"/>
                  </a:schemeClr>
                </a:solidFill>
                <a:latin typeface="+mn-lt"/>
                <a:ea typeface="Arial"/>
                <a:cs typeface="Arial"/>
                <a:sym typeface="Arial"/>
              </a:rPr>
              <a:t> value</a:t>
            </a:r>
            <a:endParaRPr lang="en-US" sz="2000" dirty="0">
              <a:solidFill>
                <a:schemeClr val="accent5">
                  <a:lumMod val="40000"/>
                  <a:lumOff val="60000"/>
                </a:schemeClr>
              </a:solidFill>
              <a:latin typeface="+mn-lt"/>
            </a:endParaRPr>
          </a:p>
          <a:p>
            <a:pPr marL="112777" indent="0" algn="just">
              <a:spcBef>
                <a:spcPts val="1600"/>
              </a:spcBef>
              <a:buSzPct val="80000"/>
              <a:buNone/>
            </a:pPr>
            <a:endParaRPr sz="2000" dirty="0">
              <a:solidFill>
                <a:schemeClr val="accent4"/>
              </a:solidFill>
              <a:latin typeface="+mn-lt"/>
              <a:ea typeface="Arial"/>
              <a:cs typeface="Arial"/>
              <a:sym typeface="Arial"/>
            </a:endParaRPr>
          </a:p>
        </p:txBody>
      </p:sp>
      <p:sp>
        <p:nvSpPr>
          <p:cNvPr id="441" name="Google Shape;441;p39"/>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442" name="Google Shape;442;p39"/>
          <p:cNvSpPr txBox="1"/>
          <p:nvPr/>
        </p:nvSpPr>
        <p:spPr>
          <a:xfrm>
            <a:off x="4724401" y="171450"/>
            <a:ext cx="7067550" cy="6186269"/>
          </a:xfrm>
          <a:prstGeom prst="rect">
            <a:avLst/>
          </a:prstGeom>
          <a:solidFill>
            <a:srgbClr val="F0ECE6"/>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#include&lt;stdio.h&gt;</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#define month 12</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#define PI 3.1416</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const</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int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ar</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=15;</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const</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float age=25.5;</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const</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double d;</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int main(){</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const</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int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ar</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=5;</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ar</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 6; // cannot to change</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printf("constant variable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ar</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 %d\n\n",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ar</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printf("constant variable age : %f\n\n", age);</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scanf</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lf</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&amp;d);</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printf("constant variable d : %</a:t>
            </a:r>
            <a:r>
              <a:rPr lang="en-SG" sz="18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lf</a:t>
            </a: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\n\n", d);</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//d =45;// cannot to change</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printf("month : %d\n", month);</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printf("value of pi : %f\n", PI);</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endParaRPr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308331" y="532273"/>
            <a:ext cx="10465474" cy="132659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C000"/>
              </a:buClr>
              <a:buSzPts val="10300"/>
              <a:buFont typeface="Overlock"/>
              <a:buNone/>
            </a:pPr>
            <a:r>
              <a:rPr lang="en-SG" sz="10300" dirty="0">
                <a:solidFill>
                  <a:srgbClr val="FFC000"/>
                </a:solidFill>
                <a:latin typeface="Overlock"/>
                <a:ea typeface="Overlock"/>
                <a:cs typeface="Overlock"/>
                <a:sym typeface="Overlock"/>
              </a:rPr>
              <a:t>Data Types In ‘C’</a:t>
            </a:r>
            <a:endParaRPr dirty="0"/>
          </a:p>
        </p:txBody>
      </p:sp>
      <p:sp>
        <p:nvSpPr>
          <p:cNvPr id="71" name="Google Shape;71;p1"/>
          <p:cNvSpPr txBox="1"/>
          <p:nvPr/>
        </p:nvSpPr>
        <p:spPr>
          <a:xfrm>
            <a:off x="3233394" y="6377789"/>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0" i="0" u="none" strike="noStrike" cap="none">
                <a:solidFill>
                  <a:srgbClr val="92D050"/>
                </a:solidFill>
                <a:latin typeface="Century Schoolbook"/>
                <a:ea typeface="Century Schoolbook"/>
                <a:cs typeface="Century Schoolbook"/>
                <a:sym typeface="Century Schoolbook"/>
              </a:rPr>
              <a:t>Khandaker Jannatul Ritu, Lecturer(CSE), BAIUST </a:t>
            </a:r>
            <a:endParaRPr/>
          </a:p>
        </p:txBody>
      </p:sp>
      <p:sp>
        <p:nvSpPr>
          <p:cNvPr id="72" name="Google Shape;72;p1"/>
          <p:cNvSpPr txBox="1"/>
          <p:nvPr/>
        </p:nvSpPr>
        <p:spPr>
          <a:xfrm>
            <a:off x="2385035" y="1858870"/>
            <a:ext cx="8093335" cy="1014296"/>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BB9FAA"/>
              </a:buClr>
              <a:buSzPts val="8000"/>
              <a:buFont typeface="Overlock"/>
              <a:buNone/>
            </a:pPr>
            <a:r>
              <a:rPr lang="en-SG" sz="8000" b="0" u="none" dirty="0">
                <a:solidFill>
                  <a:srgbClr val="BB9FAA"/>
                </a:solidFill>
                <a:latin typeface="Overlock"/>
                <a:ea typeface="Overlock"/>
                <a:cs typeface="Overlock"/>
                <a:sym typeface="Overlock"/>
              </a:rPr>
              <a:t>Data Types In ‘C’</a:t>
            </a:r>
            <a:endParaRPr dirty="0"/>
          </a:p>
        </p:txBody>
      </p:sp>
      <p:sp>
        <p:nvSpPr>
          <p:cNvPr id="73" name="Google Shape;73;p1"/>
          <p:cNvSpPr txBox="1"/>
          <p:nvPr/>
        </p:nvSpPr>
        <p:spPr>
          <a:xfrm>
            <a:off x="3309409" y="2728520"/>
            <a:ext cx="6463318" cy="950843"/>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BCCAD4"/>
              </a:buClr>
              <a:buSzPts val="6000"/>
              <a:buFont typeface="Overlock"/>
              <a:buNone/>
            </a:pPr>
            <a:r>
              <a:rPr lang="en-SG" sz="6000" b="0" u="none" dirty="0">
                <a:solidFill>
                  <a:srgbClr val="BCCAD4"/>
                </a:solidFill>
                <a:latin typeface="Overlock"/>
                <a:ea typeface="Overlock"/>
                <a:cs typeface="Overlock"/>
                <a:sym typeface="Overlock"/>
              </a:rPr>
              <a:t>Data Types In ‘C’</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88" name="Google Shape;88;p3"/>
          <p:cNvSpPr txBox="1">
            <a:spLocks noGrp="1"/>
          </p:cNvSpPr>
          <p:nvPr>
            <p:ph type="title"/>
          </p:nvPr>
        </p:nvSpPr>
        <p:spPr>
          <a:xfrm>
            <a:off x="0" y="150829"/>
            <a:ext cx="12192000" cy="761099"/>
          </a:xfrm>
          <a:prstGeom prst="rect">
            <a:avLst/>
          </a:prstGeom>
          <a:solidFill>
            <a:schemeClr val="accent2"/>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000000"/>
              </a:buClr>
              <a:buSzPts val="4400"/>
              <a:buFont typeface="Overlock"/>
              <a:buNone/>
            </a:pPr>
            <a:r>
              <a:rPr lang="en-SG" b="0" i="0">
                <a:solidFill>
                  <a:srgbClr val="000000"/>
                </a:solidFill>
                <a:latin typeface="Overlock"/>
                <a:ea typeface="Overlock"/>
                <a:cs typeface="Overlock"/>
                <a:sym typeface="Overlock"/>
              </a:rPr>
              <a:t>   Data Types</a:t>
            </a:r>
            <a:endParaRPr b="0" i="0">
              <a:solidFill>
                <a:srgbClr val="610B38"/>
              </a:solidFill>
              <a:latin typeface="Overlock"/>
              <a:ea typeface="Overlock"/>
              <a:cs typeface="Overlock"/>
              <a:sym typeface="Overlock"/>
            </a:endParaRPr>
          </a:p>
        </p:txBody>
      </p:sp>
      <p:pic>
        <p:nvPicPr>
          <p:cNvPr id="89" name="Google Shape;89;p3" descr="Lightbox"/>
          <p:cNvPicPr preferRelativeResize="0"/>
          <p:nvPr/>
        </p:nvPicPr>
        <p:blipFill rotWithShape="1">
          <a:blip r:embed="rId3">
            <a:alphaModFix/>
          </a:blip>
          <a:srcRect/>
          <a:stretch/>
        </p:blipFill>
        <p:spPr>
          <a:xfrm>
            <a:off x="576221" y="911928"/>
            <a:ext cx="10498829" cy="55013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graphicFrame>
        <p:nvGraphicFramePr>
          <p:cNvPr id="95" name="Google Shape;95;p4"/>
          <p:cNvGraphicFramePr/>
          <p:nvPr>
            <p:extLst>
              <p:ext uri="{D42A27DB-BD31-4B8C-83A1-F6EECF244321}">
                <p14:modId xmlns:p14="http://schemas.microsoft.com/office/powerpoint/2010/main" val="770912656"/>
              </p:ext>
            </p:extLst>
          </p:nvPr>
        </p:nvGraphicFramePr>
        <p:xfrm>
          <a:off x="242888" y="682854"/>
          <a:ext cx="11706225" cy="4994015"/>
        </p:xfrm>
        <a:graphic>
          <a:graphicData uri="http://schemas.openxmlformats.org/drawingml/2006/table">
            <a:tbl>
              <a:tblPr>
                <a:noFill/>
              </a:tblPr>
              <a:tblGrid>
                <a:gridCol w="2724150">
                  <a:extLst>
                    <a:ext uri="{9D8B030D-6E8A-4147-A177-3AD203B41FA5}">
                      <a16:colId xmlns:a16="http://schemas.microsoft.com/office/drawing/2014/main" val="20000"/>
                    </a:ext>
                  </a:extLst>
                </a:gridCol>
                <a:gridCol w="1914525">
                  <a:extLst>
                    <a:ext uri="{9D8B030D-6E8A-4147-A177-3AD203B41FA5}">
                      <a16:colId xmlns:a16="http://schemas.microsoft.com/office/drawing/2014/main" val="20001"/>
                    </a:ext>
                  </a:extLst>
                </a:gridCol>
                <a:gridCol w="4141000">
                  <a:extLst>
                    <a:ext uri="{9D8B030D-6E8A-4147-A177-3AD203B41FA5}">
                      <a16:colId xmlns:a16="http://schemas.microsoft.com/office/drawing/2014/main" val="20002"/>
                    </a:ext>
                  </a:extLst>
                </a:gridCol>
                <a:gridCol w="2926550">
                  <a:extLst>
                    <a:ext uri="{9D8B030D-6E8A-4147-A177-3AD203B41FA5}">
                      <a16:colId xmlns:a16="http://schemas.microsoft.com/office/drawing/2014/main" val="20003"/>
                    </a:ext>
                  </a:extLst>
                </a:gridCol>
              </a:tblGrid>
              <a:tr h="401950">
                <a:tc>
                  <a:txBody>
                    <a:bodyPr/>
                    <a:lstStyle/>
                    <a:p>
                      <a:pPr marL="0" marR="0" lvl="0" indent="0" algn="ctr" rtl="0">
                        <a:spcBef>
                          <a:spcPts val="0"/>
                        </a:spcBef>
                        <a:spcAft>
                          <a:spcPts val="0"/>
                        </a:spcAft>
                        <a:buNone/>
                      </a:pPr>
                      <a:r>
                        <a:rPr lang="en-SG" sz="2400" b="1" u="none" strike="noStrike" cap="none">
                          <a:solidFill>
                            <a:schemeClr val="bg1">
                              <a:lumMod val="50000"/>
                            </a:schemeClr>
                          </a:solidFill>
                          <a:latin typeface="Arial"/>
                          <a:ea typeface="Arial"/>
                          <a:cs typeface="Arial"/>
                          <a:sym typeface="Arial"/>
                        </a:rPr>
                        <a:t>Data Type </a:t>
                      </a:r>
                      <a:endParaRPr>
                        <a:solidFill>
                          <a:schemeClr val="bg1">
                            <a:lumMod val="50000"/>
                          </a:schemeClr>
                        </a:solidFill>
                      </a:endParaRPr>
                    </a:p>
                  </a:txBody>
                  <a:tcPr marL="18275" marR="18275" marT="36575" marB="365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2DBE2"/>
                    </a:solidFill>
                  </a:tcPr>
                </a:tc>
                <a:tc>
                  <a:txBody>
                    <a:bodyPr/>
                    <a:lstStyle/>
                    <a:p>
                      <a:pPr marL="0" marR="0" lvl="0" indent="0" algn="ctr" rtl="0">
                        <a:spcBef>
                          <a:spcPts val="0"/>
                        </a:spcBef>
                        <a:spcAft>
                          <a:spcPts val="0"/>
                        </a:spcAft>
                        <a:buNone/>
                      </a:pPr>
                      <a:r>
                        <a:rPr lang="en-SG" sz="2400" b="1" u="none" strike="noStrike" cap="none">
                          <a:solidFill>
                            <a:schemeClr val="bg1">
                              <a:lumMod val="50000"/>
                            </a:schemeClr>
                          </a:solidFill>
                          <a:latin typeface="Arial"/>
                          <a:ea typeface="Arial"/>
                          <a:cs typeface="Arial"/>
                          <a:sym typeface="Arial"/>
                        </a:rPr>
                        <a:t>Size (bytes) </a:t>
                      </a:r>
                      <a:endParaRPr>
                        <a:solidFill>
                          <a:schemeClr val="bg1">
                            <a:lumMod val="50000"/>
                          </a:schemeClr>
                        </a:solidFill>
                      </a:endParaRPr>
                    </a:p>
                  </a:txBody>
                  <a:tcPr marL="36575" marR="36575" marT="36575" marB="365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2DBE2"/>
                    </a:solidFill>
                  </a:tcPr>
                </a:tc>
                <a:tc>
                  <a:txBody>
                    <a:bodyPr/>
                    <a:lstStyle/>
                    <a:p>
                      <a:pPr marL="0" marR="0" lvl="0" indent="0" algn="ctr" rtl="0">
                        <a:spcBef>
                          <a:spcPts val="0"/>
                        </a:spcBef>
                        <a:spcAft>
                          <a:spcPts val="0"/>
                        </a:spcAft>
                        <a:buNone/>
                      </a:pPr>
                      <a:r>
                        <a:rPr lang="en-SG" sz="2400" b="1" u="none" strike="noStrike" cap="none">
                          <a:solidFill>
                            <a:schemeClr val="bg1">
                              <a:lumMod val="50000"/>
                            </a:schemeClr>
                          </a:solidFill>
                          <a:latin typeface="Arial"/>
                          <a:ea typeface="Arial"/>
                          <a:cs typeface="Arial"/>
                          <a:sym typeface="Arial"/>
                        </a:rPr>
                        <a:t>Range</a:t>
                      </a:r>
                      <a:endParaRPr>
                        <a:solidFill>
                          <a:schemeClr val="bg1">
                            <a:lumMod val="50000"/>
                          </a:schemeClr>
                        </a:solidFill>
                      </a:endParaRPr>
                    </a:p>
                  </a:txBody>
                  <a:tcPr marL="36575" marR="36575" marT="36575" marB="365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2DBE2"/>
                    </a:solidFill>
                  </a:tcPr>
                </a:tc>
                <a:tc>
                  <a:txBody>
                    <a:bodyPr/>
                    <a:lstStyle/>
                    <a:p>
                      <a:pPr marL="0" marR="0" lvl="0" indent="0" algn="ctr" rtl="0">
                        <a:spcBef>
                          <a:spcPts val="0"/>
                        </a:spcBef>
                        <a:spcAft>
                          <a:spcPts val="0"/>
                        </a:spcAft>
                        <a:buNone/>
                      </a:pPr>
                      <a:r>
                        <a:rPr lang="en-SG" sz="2400" b="1" u="none" strike="noStrike" cap="none">
                          <a:solidFill>
                            <a:schemeClr val="bg1">
                              <a:lumMod val="50000"/>
                            </a:schemeClr>
                          </a:solidFill>
                          <a:latin typeface="Arial"/>
                          <a:ea typeface="Arial"/>
                          <a:cs typeface="Arial"/>
                          <a:sym typeface="Arial"/>
                        </a:rPr>
                        <a:t>Format Specifier </a:t>
                      </a:r>
                      <a:endParaRPr>
                        <a:solidFill>
                          <a:schemeClr val="bg1">
                            <a:lumMod val="50000"/>
                          </a:schemeClr>
                        </a:solidFill>
                      </a:endParaRPr>
                    </a:p>
                  </a:txBody>
                  <a:tcPr marL="36575" marR="36575" marT="36575" marB="365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2DBE2"/>
                    </a:solidFill>
                  </a:tcPr>
                </a:tc>
                <a:extLst>
                  <a:ext uri="{0D108BD9-81ED-4DB2-BD59-A6C34878D82A}">
                    <a16:rowId xmlns:a16="http://schemas.microsoft.com/office/drawing/2014/main" val="10000"/>
                  </a:ext>
                </a:extLst>
              </a:tr>
              <a:tr h="295250">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short 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2</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-32,768 to 32,767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%hd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76725">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unsigned short 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 2  </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0 to 65,535  </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%hu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82800">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unsigned int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4 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0 to 4,294,967,295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%u </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92225">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4 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-2,147,483,648 to 2,147,483,647</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%d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4"/>
                  </a:ext>
                </a:extLst>
              </a:tr>
              <a:tr h="273375">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long int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4 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-2,147,483,648 to 2,147,483,647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%ld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301650">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unsigned long 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4 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0 to 4,294,967,295</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%lu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16825">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long long 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8 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-(2^63) to (2^63)-1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%lld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7"/>
                  </a:ext>
                </a:extLst>
              </a:tr>
              <a:tr h="312625">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unsigned long long int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8 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0 to 18,446,744,073,709,551,615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%llu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9675">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char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1 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-128 to 127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%c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9"/>
                  </a:ext>
                </a:extLst>
              </a:tr>
              <a:tr h="199500">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unsigned char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1 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0 to 255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%c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57625">
                <a:tc>
                  <a:txBody>
                    <a:bodyPr/>
                    <a:lstStyle/>
                    <a:p>
                      <a:pPr marL="0" marR="0" lvl="0" indent="0" algn="ctr" rtl="0">
                        <a:spcBef>
                          <a:spcPts val="0"/>
                        </a:spcBef>
                        <a:spcAft>
                          <a:spcPts val="0"/>
                        </a:spcAft>
                        <a:buNone/>
                      </a:pPr>
                      <a:r>
                        <a:rPr lang="en-SG" sz="1600" b="1" u="none" strike="noStrike" cap="none">
                          <a:solidFill>
                            <a:schemeClr val="bg1">
                              <a:lumMod val="50000"/>
                            </a:schemeClr>
                          </a:solidFill>
                          <a:latin typeface="Arial"/>
                          <a:ea typeface="Arial"/>
                          <a:cs typeface="Arial"/>
                          <a:sym typeface="Arial"/>
                        </a:rPr>
                        <a:t>float </a:t>
                      </a:r>
                      <a:endParaRPr sz="1600" b="0" u="none" strike="noStrike" cap="none">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4 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1.2E-38 to 3.4E+38</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%f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11"/>
                  </a:ext>
                </a:extLst>
              </a:tr>
              <a:tr h="259175">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double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8 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1.7E-308 to 1.7E+308</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SG" sz="1600" b="0" u="none" strike="noStrike" cap="none">
                          <a:solidFill>
                            <a:schemeClr val="bg1">
                              <a:lumMod val="50000"/>
                            </a:schemeClr>
                          </a:solidFill>
                          <a:latin typeface="Arial"/>
                          <a:ea typeface="Arial"/>
                          <a:cs typeface="Arial"/>
                          <a:sym typeface="Arial"/>
                        </a:rPr>
                        <a:t>%lf </a:t>
                      </a:r>
                      <a:endParaRPr>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12"/>
                  </a:ext>
                </a:extLst>
              </a:tr>
              <a:tr h="400225">
                <a:tc>
                  <a:txBody>
                    <a:bodyPr/>
                    <a:lstStyle/>
                    <a:p>
                      <a:pPr marL="0" marR="0" lvl="0" indent="0" algn="ctr" rtl="0">
                        <a:spcBef>
                          <a:spcPts val="0"/>
                        </a:spcBef>
                        <a:spcAft>
                          <a:spcPts val="0"/>
                        </a:spcAft>
                        <a:buNone/>
                      </a:pPr>
                      <a:r>
                        <a:rPr lang="en-SG" sz="1600" b="1" u="none" strike="noStrike" cap="none" dirty="0">
                          <a:solidFill>
                            <a:schemeClr val="bg1">
                              <a:lumMod val="50000"/>
                            </a:schemeClr>
                          </a:solidFill>
                          <a:latin typeface="Arial"/>
                          <a:ea typeface="Arial"/>
                          <a:cs typeface="Arial"/>
                          <a:sym typeface="Arial"/>
                        </a:rPr>
                        <a:t>long double </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16 </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3.4E-4932 to 1.1E+4932</a:t>
                      </a:r>
                      <a:endParaRPr dirty="0">
                        <a:solidFill>
                          <a:schemeClr val="bg1">
                            <a:lumMod val="50000"/>
                          </a:schemeClr>
                        </a:solidFil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tc>
                  <a:txBody>
                    <a:bodyPr/>
                    <a:lstStyle/>
                    <a:p>
                      <a:pPr marL="0" marR="0" lvl="0" indent="0" algn="ctr" rtl="0">
                        <a:spcBef>
                          <a:spcPts val="0"/>
                        </a:spcBef>
                        <a:spcAft>
                          <a:spcPts val="0"/>
                        </a:spcAft>
                        <a:buNone/>
                      </a:pPr>
                      <a:r>
                        <a:rPr lang="en-SG" sz="1600" b="0" u="none" strike="noStrike" cap="none" dirty="0">
                          <a:solidFill>
                            <a:schemeClr val="bg1">
                              <a:lumMod val="50000"/>
                            </a:schemeClr>
                          </a:solidFill>
                          <a:latin typeface="Arial"/>
                          <a:ea typeface="Arial"/>
                          <a:cs typeface="Arial"/>
                          <a:sym typeface="Arial"/>
                        </a:rPr>
                        <a:t>%</a:t>
                      </a:r>
                      <a:r>
                        <a:rPr lang="en-SG" sz="1600" b="0" u="none" strike="noStrike" cap="none" dirty="0" err="1">
                          <a:solidFill>
                            <a:schemeClr val="bg1">
                              <a:lumMod val="50000"/>
                            </a:schemeClr>
                          </a:solidFill>
                          <a:latin typeface="Arial"/>
                          <a:ea typeface="Arial"/>
                          <a:cs typeface="Arial"/>
                          <a:sym typeface="Arial"/>
                        </a:rPr>
                        <a:t>Lf</a:t>
                      </a:r>
                      <a:endParaRPr sz="1600" b="0" u="none" strike="noStrike" cap="none" dirty="0">
                        <a:solidFill>
                          <a:schemeClr val="bg1">
                            <a:lumMod val="50000"/>
                          </a:schemeClr>
                        </a:solidFill>
                        <a:latin typeface="Arial"/>
                        <a:ea typeface="Arial"/>
                        <a:cs typeface="Arial"/>
                        <a:sym typeface="Arial"/>
                      </a:endParaRPr>
                    </a:p>
                  </a:txBody>
                  <a:tcPr marL="36575" marR="36575" marT="51200" marB="512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1"/>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01" name="Google Shape;101;p5"/>
          <p:cNvSpPr txBox="1">
            <a:spLocks noGrp="1"/>
          </p:cNvSpPr>
          <p:nvPr>
            <p:ph type="title"/>
          </p:nvPr>
        </p:nvSpPr>
        <p:spPr>
          <a:xfrm>
            <a:off x="0" y="-2471"/>
            <a:ext cx="12192000" cy="612072"/>
          </a:xfrm>
          <a:prstGeom prst="rect">
            <a:avLst/>
          </a:prstGeom>
          <a:solidFill>
            <a:srgbClr val="D7C5BF"/>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Overlock"/>
              <a:buNone/>
            </a:pPr>
            <a:r>
              <a:rPr lang="en-SG" sz="3200" b="1" i="0">
                <a:solidFill>
                  <a:srgbClr val="273239"/>
                </a:solidFill>
                <a:latin typeface="Overlock"/>
                <a:ea typeface="Overlock"/>
                <a:cs typeface="Overlock"/>
                <a:sym typeface="Overlock"/>
              </a:rPr>
              <a:t>  Size of Data Types in C</a:t>
            </a:r>
            <a:endParaRPr sz="3200" b="0" i="0">
              <a:solidFill>
                <a:srgbClr val="610B38"/>
              </a:solidFill>
              <a:latin typeface="Overlock"/>
              <a:ea typeface="Overlock"/>
              <a:cs typeface="Overlock"/>
              <a:sym typeface="Overlock"/>
            </a:endParaRPr>
          </a:p>
        </p:txBody>
      </p:sp>
      <p:sp>
        <p:nvSpPr>
          <p:cNvPr id="102" name="Google Shape;102;p5"/>
          <p:cNvSpPr txBox="1"/>
          <p:nvPr/>
        </p:nvSpPr>
        <p:spPr>
          <a:xfrm>
            <a:off x="300038" y="839113"/>
            <a:ext cx="7882428" cy="5262939"/>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int main()</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int age = 45;</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float height = 5.5;</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double weight = 56.3;</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char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genaration</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='z';</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char name[50]="programming";</a:t>
            </a:r>
          </a:p>
          <a:p>
            <a:pPr marL="0" marR="0" lvl="0" indent="0" algn="l" rtl="0">
              <a:spcBef>
                <a:spcPts val="0"/>
              </a:spcBef>
              <a:spcAft>
                <a:spcPts val="0"/>
              </a:spcAft>
              <a:buNone/>
            </a:pPr>
            <a:endPar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printf("%d\n",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sizeof</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(age));</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printf("%d\n",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sizeof</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(height));</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printf("%d\n",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sizeof</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(weight));</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printf("%d\n",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sizeof</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genaration</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printf("%d\n", </a:t>
            </a:r>
            <a:r>
              <a:rPr lang="en-SG" sz="24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sizeof</a:t>
            </a: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(name));</a:t>
            </a:r>
          </a:p>
          <a:p>
            <a:pPr marL="0" marR="0" lvl="0" indent="0" algn="l" rtl="0">
              <a:spcBef>
                <a:spcPts val="0"/>
              </a:spcBef>
              <a:spcAft>
                <a:spcPts val="0"/>
              </a:spcAft>
              <a:buNone/>
            </a:pPr>
            <a:r>
              <a:rPr lang="en-SG" sz="24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p>
        </p:txBody>
      </p:sp>
      <p:sp>
        <p:nvSpPr>
          <p:cNvPr id="103" name="Google Shape;103;p5"/>
          <p:cNvSpPr txBox="1"/>
          <p:nvPr/>
        </p:nvSpPr>
        <p:spPr>
          <a:xfrm>
            <a:off x="8700941" y="839113"/>
            <a:ext cx="3319611" cy="1938952"/>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u="sng"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Output:</a:t>
            </a:r>
          </a:p>
          <a:p>
            <a:pPr marL="0" marR="0" lvl="0" indent="0" algn="l" rtl="0">
              <a:spcBef>
                <a:spcPts val="0"/>
              </a:spcBef>
              <a:spcAft>
                <a:spcPts val="0"/>
              </a:spcAft>
              <a:buNone/>
            </a:pPr>
            <a:r>
              <a:rPr lang="en-SG"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4</a:t>
            </a:r>
          </a:p>
          <a:p>
            <a:pPr marL="0" marR="0" lvl="0" indent="0" algn="l" rtl="0">
              <a:spcBef>
                <a:spcPts val="0"/>
              </a:spcBef>
              <a:spcAft>
                <a:spcPts val="0"/>
              </a:spcAft>
              <a:buNone/>
            </a:pPr>
            <a:r>
              <a:rPr lang="en-SG"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4</a:t>
            </a:r>
          </a:p>
          <a:p>
            <a:pPr marL="0" marR="0" lvl="0" indent="0" algn="l" rtl="0">
              <a:spcBef>
                <a:spcPts val="0"/>
              </a:spcBef>
              <a:spcAft>
                <a:spcPts val="0"/>
              </a:spcAft>
              <a:buNone/>
            </a:pPr>
            <a:r>
              <a:rPr lang="en-SG"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8</a:t>
            </a:r>
          </a:p>
          <a:p>
            <a:pPr marL="0" marR="0" lvl="0" indent="0" algn="l" rtl="0">
              <a:spcBef>
                <a:spcPts val="0"/>
              </a:spcBef>
              <a:spcAft>
                <a:spcPts val="0"/>
              </a:spcAft>
              <a:buNone/>
            </a:pPr>
            <a:r>
              <a:rPr lang="en-SG"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1</a:t>
            </a:r>
          </a:p>
          <a:p>
            <a:pPr marL="0" marR="0" lvl="0" indent="0" algn="l" rtl="0">
              <a:spcBef>
                <a:spcPts val="0"/>
              </a:spcBef>
              <a:spcAft>
                <a:spcPts val="0"/>
              </a:spcAft>
              <a:buNone/>
            </a:pPr>
            <a:r>
              <a:rPr lang="en-SG"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50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09" name="Google Shape;109;p6"/>
          <p:cNvSpPr txBox="1">
            <a:spLocks noGrp="1"/>
          </p:cNvSpPr>
          <p:nvPr>
            <p:ph type="title"/>
          </p:nvPr>
        </p:nvSpPr>
        <p:spPr>
          <a:xfrm>
            <a:off x="0" y="150830"/>
            <a:ext cx="12192000" cy="592120"/>
          </a:xfrm>
          <a:prstGeom prst="rect">
            <a:avLst/>
          </a:prstGeom>
          <a:solidFill>
            <a:srgbClr val="DBE1CF"/>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Overlock"/>
              <a:buNone/>
            </a:pPr>
            <a:r>
              <a:rPr lang="en-SG" sz="3200" b="1">
                <a:solidFill>
                  <a:srgbClr val="273239"/>
                </a:solidFill>
                <a:latin typeface="Overlock"/>
                <a:ea typeface="Overlock"/>
                <a:cs typeface="Overlock"/>
                <a:sym typeface="Overlock"/>
              </a:rPr>
              <a:t>   </a:t>
            </a:r>
            <a:r>
              <a:rPr lang="en-SG" sz="3200" b="1" i="0">
                <a:solidFill>
                  <a:srgbClr val="273239"/>
                </a:solidFill>
                <a:latin typeface="Overlock"/>
                <a:ea typeface="Overlock"/>
                <a:cs typeface="Overlock"/>
                <a:sym typeface="Overlock"/>
              </a:rPr>
              <a:t>Integer Data Type</a:t>
            </a:r>
            <a:endParaRPr sz="3200" b="0" i="0">
              <a:solidFill>
                <a:srgbClr val="610B38"/>
              </a:solidFill>
              <a:latin typeface="Overlock"/>
              <a:ea typeface="Overlock"/>
              <a:cs typeface="Overlock"/>
              <a:sym typeface="Overlock"/>
            </a:endParaRPr>
          </a:p>
        </p:txBody>
      </p:sp>
      <p:sp>
        <p:nvSpPr>
          <p:cNvPr id="113" name="Google Shape;113;p6"/>
          <p:cNvSpPr txBox="1"/>
          <p:nvPr/>
        </p:nvSpPr>
        <p:spPr>
          <a:xfrm>
            <a:off x="337794" y="1248520"/>
            <a:ext cx="11477275" cy="2215951"/>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chemeClr val="bg1">
                    <a:lumMod val="50000"/>
                  </a:schemeClr>
                </a:solidFill>
                <a:latin typeface="Century Schoolbook"/>
                <a:ea typeface="Century Schoolbook"/>
                <a:cs typeface="Century Schoolbook"/>
                <a:sym typeface="Century Schoolbook"/>
              </a:rPr>
              <a:t>Integer size 4bytes</a:t>
            </a:r>
            <a:endParaRPr sz="1800"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1 byte = 8bit</a:t>
            </a:r>
            <a:endParaRPr sz="1800"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4 byte = 8 * 4 bit = 32bit</a:t>
            </a:r>
          </a:p>
          <a:p>
            <a:pPr marL="0" marR="0" lvl="0" indent="0" algn="l" rtl="0">
              <a:spcBef>
                <a:spcPts val="0"/>
              </a:spcBef>
              <a:spcAft>
                <a:spcPts val="0"/>
              </a:spcAft>
              <a:buNone/>
            </a:pPr>
            <a:endParaRPr sz="1800" dirty="0">
              <a:solidFill>
                <a:schemeClr val="bg1">
                  <a:lumMod val="50000"/>
                </a:schemeClr>
              </a:solidFill>
            </a:endParaRPr>
          </a:p>
          <a:p>
            <a:pPr marL="0" marR="0" lvl="0" indent="0" algn="l" rtl="0">
              <a:spcBef>
                <a:spcPts val="0"/>
              </a:spcBef>
              <a:spcAft>
                <a:spcPts val="0"/>
              </a:spcAft>
              <a:buNone/>
            </a:pPr>
            <a:r>
              <a:rPr lang="en-SG" sz="2400" b="1" dirty="0">
                <a:solidFill>
                  <a:schemeClr val="bg1">
                    <a:lumMod val="50000"/>
                  </a:schemeClr>
                </a:solidFill>
                <a:latin typeface="Century Schoolbook"/>
                <a:ea typeface="Century Schoolbook"/>
                <a:cs typeface="Century Schoolbook"/>
                <a:sym typeface="Century Schoolbook"/>
              </a:rPr>
              <a:t>If n=3</a:t>
            </a:r>
            <a:endParaRPr sz="1800"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Memory will be store it as:-  00000000  00000000  00000000  00000011</a:t>
            </a:r>
            <a:endParaRPr sz="1800" dirty="0">
              <a:solidFill>
                <a:schemeClr val="bg1">
                  <a:lumMod val="50000"/>
                </a:schemeClr>
              </a:solidFill>
            </a:endParaRPr>
          </a:p>
        </p:txBody>
      </p:sp>
      <p:sp>
        <p:nvSpPr>
          <p:cNvPr id="114" name="Google Shape;114;p6"/>
          <p:cNvSpPr txBox="1"/>
          <p:nvPr/>
        </p:nvSpPr>
        <p:spPr>
          <a:xfrm>
            <a:off x="4350545" y="4205675"/>
            <a:ext cx="1236459" cy="400069"/>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a:solidFill>
                  <a:schemeClr val="bg1">
                    <a:lumMod val="50000"/>
                  </a:schemeClr>
                </a:solidFill>
                <a:latin typeface="Century Schoolbook"/>
                <a:ea typeface="Century Schoolbook"/>
                <a:cs typeface="Century Schoolbook"/>
                <a:sym typeface="Century Schoolbook"/>
              </a:rPr>
              <a:t>1</a:t>
            </a:r>
            <a:r>
              <a:rPr lang="en-SG" sz="2000" b="1" baseline="30000">
                <a:solidFill>
                  <a:schemeClr val="bg1">
                    <a:lumMod val="50000"/>
                  </a:schemeClr>
                </a:solidFill>
                <a:latin typeface="Century Schoolbook"/>
                <a:ea typeface="Century Schoolbook"/>
                <a:cs typeface="Century Schoolbook"/>
                <a:sym typeface="Century Schoolbook"/>
              </a:rPr>
              <a:t>st</a:t>
            </a:r>
            <a:r>
              <a:rPr lang="en-SG" sz="2000" b="1">
                <a:solidFill>
                  <a:schemeClr val="bg1">
                    <a:lumMod val="50000"/>
                  </a:schemeClr>
                </a:solidFill>
                <a:latin typeface="Century Schoolbook"/>
                <a:ea typeface="Century Schoolbook"/>
                <a:cs typeface="Century Schoolbook"/>
                <a:sym typeface="Century Schoolbook"/>
              </a:rPr>
              <a:t> byte</a:t>
            </a:r>
            <a:endParaRPr>
              <a:solidFill>
                <a:schemeClr val="bg1">
                  <a:lumMod val="50000"/>
                </a:schemeClr>
              </a:solidFill>
            </a:endParaRPr>
          </a:p>
        </p:txBody>
      </p:sp>
      <p:sp>
        <p:nvSpPr>
          <p:cNvPr id="115" name="Google Shape;115;p6"/>
          <p:cNvSpPr txBox="1"/>
          <p:nvPr/>
        </p:nvSpPr>
        <p:spPr>
          <a:xfrm>
            <a:off x="6096000" y="4205674"/>
            <a:ext cx="1236459" cy="707846"/>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a:solidFill>
                  <a:schemeClr val="bg1">
                    <a:lumMod val="50000"/>
                  </a:schemeClr>
                </a:solidFill>
                <a:latin typeface="Century Schoolbook"/>
                <a:ea typeface="Century Schoolbook"/>
                <a:cs typeface="Century Schoolbook"/>
                <a:sym typeface="Century Schoolbook"/>
              </a:rPr>
              <a:t>2</a:t>
            </a:r>
            <a:r>
              <a:rPr lang="en-SG" sz="2000" b="1" baseline="30000">
                <a:solidFill>
                  <a:schemeClr val="bg1">
                    <a:lumMod val="50000"/>
                  </a:schemeClr>
                </a:solidFill>
                <a:latin typeface="Century Schoolbook"/>
                <a:ea typeface="Century Schoolbook"/>
                <a:cs typeface="Century Schoolbook"/>
                <a:sym typeface="Century Schoolbook"/>
              </a:rPr>
              <a:t>nd</a:t>
            </a:r>
            <a:r>
              <a:rPr lang="en-SG" sz="2000" b="1">
                <a:solidFill>
                  <a:schemeClr val="bg1">
                    <a:lumMod val="50000"/>
                  </a:schemeClr>
                </a:solidFill>
                <a:latin typeface="Century Schoolbook"/>
                <a:ea typeface="Century Schoolbook"/>
                <a:cs typeface="Century Schoolbook"/>
                <a:sym typeface="Century Schoolbook"/>
              </a:rPr>
              <a:t>  byte</a:t>
            </a:r>
            <a:endParaRPr>
              <a:solidFill>
                <a:schemeClr val="bg1">
                  <a:lumMod val="50000"/>
                </a:schemeClr>
              </a:solidFill>
            </a:endParaRPr>
          </a:p>
        </p:txBody>
      </p:sp>
      <p:sp>
        <p:nvSpPr>
          <p:cNvPr id="116" name="Google Shape;116;p6"/>
          <p:cNvSpPr txBox="1"/>
          <p:nvPr/>
        </p:nvSpPr>
        <p:spPr>
          <a:xfrm>
            <a:off x="7841456" y="4249283"/>
            <a:ext cx="1236459" cy="707846"/>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a:solidFill>
                  <a:schemeClr val="bg1">
                    <a:lumMod val="50000"/>
                  </a:schemeClr>
                </a:solidFill>
                <a:latin typeface="Century Schoolbook"/>
                <a:ea typeface="Century Schoolbook"/>
                <a:cs typeface="Century Schoolbook"/>
                <a:sym typeface="Century Schoolbook"/>
              </a:rPr>
              <a:t>3</a:t>
            </a:r>
            <a:r>
              <a:rPr lang="en-SG" sz="2000" b="1" baseline="30000">
                <a:solidFill>
                  <a:schemeClr val="bg1">
                    <a:lumMod val="50000"/>
                  </a:schemeClr>
                </a:solidFill>
                <a:latin typeface="Century Schoolbook"/>
                <a:ea typeface="Century Schoolbook"/>
                <a:cs typeface="Century Schoolbook"/>
                <a:sym typeface="Century Schoolbook"/>
              </a:rPr>
              <a:t>rd</a:t>
            </a:r>
            <a:r>
              <a:rPr lang="en-SG" sz="2000" b="1">
                <a:solidFill>
                  <a:schemeClr val="bg1">
                    <a:lumMod val="50000"/>
                  </a:schemeClr>
                </a:solidFill>
                <a:latin typeface="Century Schoolbook"/>
                <a:ea typeface="Century Schoolbook"/>
                <a:cs typeface="Century Schoolbook"/>
                <a:sym typeface="Century Schoolbook"/>
              </a:rPr>
              <a:t>  byte</a:t>
            </a:r>
            <a:endParaRPr>
              <a:solidFill>
                <a:schemeClr val="bg1">
                  <a:lumMod val="50000"/>
                </a:schemeClr>
              </a:solidFill>
            </a:endParaRPr>
          </a:p>
        </p:txBody>
      </p:sp>
      <p:sp>
        <p:nvSpPr>
          <p:cNvPr id="117" name="Google Shape;117;p6"/>
          <p:cNvSpPr txBox="1"/>
          <p:nvPr/>
        </p:nvSpPr>
        <p:spPr>
          <a:xfrm>
            <a:off x="9586911" y="4249282"/>
            <a:ext cx="1236459" cy="707846"/>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a:solidFill>
                  <a:schemeClr val="bg1">
                    <a:lumMod val="50000"/>
                  </a:schemeClr>
                </a:solidFill>
                <a:latin typeface="Century Schoolbook"/>
                <a:ea typeface="Century Schoolbook"/>
                <a:cs typeface="Century Schoolbook"/>
                <a:sym typeface="Century Schoolbook"/>
              </a:rPr>
              <a:t>4</a:t>
            </a:r>
            <a:r>
              <a:rPr lang="en-SG" sz="2000" b="1" baseline="30000">
                <a:solidFill>
                  <a:schemeClr val="bg1">
                    <a:lumMod val="50000"/>
                  </a:schemeClr>
                </a:solidFill>
                <a:latin typeface="Century Schoolbook"/>
                <a:ea typeface="Century Schoolbook"/>
                <a:cs typeface="Century Schoolbook"/>
                <a:sym typeface="Century Schoolbook"/>
              </a:rPr>
              <a:t>th</a:t>
            </a:r>
            <a:r>
              <a:rPr lang="en-SG" sz="2000" b="1">
                <a:solidFill>
                  <a:schemeClr val="bg1">
                    <a:lumMod val="50000"/>
                  </a:schemeClr>
                </a:solidFill>
                <a:latin typeface="Century Schoolbook"/>
                <a:ea typeface="Century Schoolbook"/>
                <a:cs typeface="Century Schoolbook"/>
                <a:sym typeface="Century Schoolbook"/>
              </a:rPr>
              <a:t>  byte</a:t>
            </a:r>
            <a:endParaRPr>
              <a:solidFill>
                <a:schemeClr val="bg1">
                  <a:lumMod val="50000"/>
                </a:schemeClr>
              </a:solidFill>
            </a:endParaRPr>
          </a:p>
        </p:txBody>
      </p:sp>
      <p:sp>
        <p:nvSpPr>
          <p:cNvPr id="118" name="Google Shape;118;p6"/>
          <p:cNvSpPr/>
          <p:nvPr/>
        </p:nvSpPr>
        <p:spPr>
          <a:xfrm rot="1464678">
            <a:off x="4798114" y="3448263"/>
            <a:ext cx="313904" cy="714573"/>
          </a:xfrm>
          <a:prstGeom prst="downArrow">
            <a:avLst>
              <a:gd name="adj1" fmla="val 31395"/>
              <a:gd name="adj2" fmla="val 50000"/>
            </a:avLst>
          </a:prstGeom>
          <a:solidFill>
            <a:schemeClr val="accent5">
              <a:lumMod val="20000"/>
              <a:lumOff val="80000"/>
            </a:schemeClr>
          </a:solidFill>
          <a:ln w="13950" cap="flat" cmpd="sng">
            <a:solidFill>
              <a:srgbClr val="2E2E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9" name="Google Shape;119;p6"/>
          <p:cNvSpPr/>
          <p:nvPr/>
        </p:nvSpPr>
        <p:spPr>
          <a:xfrm rot="767635">
            <a:off x="6546879" y="3525868"/>
            <a:ext cx="313904" cy="714573"/>
          </a:xfrm>
          <a:prstGeom prst="downArrow">
            <a:avLst>
              <a:gd name="adj1" fmla="val 31395"/>
              <a:gd name="adj2" fmla="val 50000"/>
            </a:avLst>
          </a:prstGeom>
          <a:solidFill>
            <a:schemeClr val="accent5">
              <a:lumMod val="20000"/>
              <a:lumOff val="80000"/>
            </a:schemeClr>
          </a:solidFill>
          <a:ln w="13950" cap="flat" cmpd="sng">
            <a:solidFill>
              <a:srgbClr val="2E2E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0" name="Google Shape;120;p6"/>
          <p:cNvSpPr/>
          <p:nvPr/>
        </p:nvSpPr>
        <p:spPr>
          <a:xfrm rot="-746156">
            <a:off x="8131226" y="3499587"/>
            <a:ext cx="313904" cy="714575"/>
          </a:xfrm>
          <a:prstGeom prst="downArrow">
            <a:avLst>
              <a:gd name="adj1" fmla="val 31395"/>
              <a:gd name="adj2" fmla="val 50000"/>
            </a:avLst>
          </a:prstGeom>
          <a:solidFill>
            <a:schemeClr val="accent5">
              <a:lumMod val="20000"/>
              <a:lumOff val="80000"/>
            </a:schemeClr>
          </a:solidFill>
          <a:ln w="13950" cap="flat" cmpd="sng">
            <a:solidFill>
              <a:srgbClr val="2E2E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21" name="Google Shape;121;p6"/>
          <p:cNvSpPr/>
          <p:nvPr/>
        </p:nvSpPr>
        <p:spPr>
          <a:xfrm rot="-2309189">
            <a:off x="9835578" y="3457596"/>
            <a:ext cx="365358" cy="754954"/>
          </a:xfrm>
          <a:prstGeom prst="downArrow">
            <a:avLst>
              <a:gd name="adj1" fmla="val 31395"/>
              <a:gd name="adj2" fmla="val 50000"/>
            </a:avLst>
          </a:prstGeom>
          <a:solidFill>
            <a:schemeClr val="accent5">
              <a:lumMod val="20000"/>
              <a:lumOff val="80000"/>
            </a:schemeClr>
          </a:solidFill>
          <a:ln w="13950" cap="flat" cmpd="sng">
            <a:solidFill>
              <a:srgbClr val="2E2E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D31A722D-A751-48C7-1273-EF1D419FC0AA}"/>
            </a:ext>
          </a:extLst>
        </p:cNvPr>
        <p:cNvGrpSpPr/>
        <p:nvPr/>
      </p:nvGrpSpPr>
      <p:grpSpPr>
        <a:xfrm>
          <a:off x="0" y="0"/>
          <a:ext cx="0" cy="0"/>
          <a:chOff x="0" y="0"/>
          <a:chExt cx="0" cy="0"/>
        </a:xfrm>
      </p:grpSpPr>
      <p:sp>
        <p:nvSpPr>
          <p:cNvPr id="108" name="Google Shape;108;p6">
            <a:extLst>
              <a:ext uri="{FF2B5EF4-FFF2-40B4-BE49-F238E27FC236}">
                <a16:creationId xmlns:a16="http://schemas.microsoft.com/office/drawing/2014/main" id="{89B189CB-4367-CFD9-33B7-5A0214309A76}"/>
              </a:ext>
            </a:extLst>
          </p:cNvPr>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09" name="Google Shape;109;p6">
            <a:extLst>
              <a:ext uri="{FF2B5EF4-FFF2-40B4-BE49-F238E27FC236}">
                <a16:creationId xmlns:a16="http://schemas.microsoft.com/office/drawing/2014/main" id="{8C453BCD-9776-FD89-9785-FFE27D493EDB}"/>
              </a:ext>
            </a:extLst>
          </p:cNvPr>
          <p:cNvSpPr txBox="1">
            <a:spLocks noGrp="1"/>
          </p:cNvSpPr>
          <p:nvPr>
            <p:ph type="title"/>
          </p:nvPr>
        </p:nvSpPr>
        <p:spPr>
          <a:xfrm>
            <a:off x="0" y="150830"/>
            <a:ext cx="12192000" cy="592120"/>
          </a:xfrm>
          <a:prstGeom prst="rect">
            <a:avLst/>
          </a:prstGeom>
          <a:solidFill>
            <a:srgbClr val="DBE1CF"/>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Overlock"/>
              <a:buNone/>
            </a:pPr>
            <a:r>
              <a:rPr lang="en-SG" sz="3200" b="1" i="0" dirty="0">
                <a:solidFill>
                  <a:srgbClr val="273239"/>
                </a:solidFill>
                <a:latin typeface="Overlock"/>
                <a:ea typeface="Overlock"/>
                <a:cs typeface="Overlock"/>
                <a:sym typeface="Overlock"/>
              </a:rPr>
              <a:t>Data Type</a:t>
            </a:r>
            <a:endParaRPr sz="3200" b="0" i="0" dirty="0">
              <a:solidFill>
                <a:srgbClr val="610B38"/>
              </a:solidFill>
              <a:latin typeface="Overlock"/>
              <a:ea typeface="Overlock"/>
              <a:cs typeface="Overlock"/>
              <a:sym typeface="Overlock"/>
            </a:endParaRPr>
          </a:p>
        </p:txBody>
      </p:sp>
      <p:sp>
        <p:nvSpPr>
          <p:cNvPr id="3" name="TextBox 2">
            <a:extLst>
              <a:ext uri="{FF2B5EF4-FFF2-40B4-BE49-F238E27FC236}">
                <a16:creationId xmlns:a16="http://schemas.microsoft.com/office/drawing/2014/main" id="{B8A1650F-E4AF-974F-2D40-A4350292B03B}"/>
              </a:ext>
            </a:extLst>
          </p:cNvPr>
          <p:cNvSpPr txBox="1"/>
          <p:nvPr/>
        </p:nvSpPr>
        <p:spPr>
          <a:xfrm>
            <a:off x="216816" y="799653"/>
            <a:ext cx="4534293" cy="5632311"/>
          </a:xfrm>
          <a:prstGeom prst="rect">
            <a:avLst/>
          </a:prstGeom>
          <a:solidFill>
            <a:schemeClr val="accent4">
              <a:lumMod val="20000"/>
              <a:lumOff val="80000"/>
            </a:schemeClr>
          </a:solidFill>
        </p:spPr>
        <p:txBody>
          <a:bodyPr wrap="square" rtlCol="0">
            <a:spAutoFit/>
          </a:bodyPr>
          <a:lstStyle/>
          <a:p>
            <a:r>
              <a:rPr lang="en-US" sz="1800" dirty="0">
                <a:latin typeface="Cascadia Code" panose="020B0609020000020004" pitchFamily="49" charset="0"/>
                <a:ea typeface="Cascadia Code" panose="020B0609020000020004" pitchFamily="49" charset="0"/>
                <a:cs typeface="Cascadia Code" panose="020B0609020000020004" pitchFamily="49" charset="0"/>
              </a:rPr>
              <a:t>int main()</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int age = 45;</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float height = 5.5;</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double weight = 56.3;</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char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genaration</a:t>
            </a:r>
            <a:r>
              <a:rPr lang="en-US" sz="1800" dirty="0">
                <a:latin typeface="Cascadia Code" panose="020B0609020000020004" pitchFamily="49" charset="0"/>
                <a:ea typeface="Cascadia Code" panose="020B0609020000020004" pitchFamily="49" charset="0"/>
                <a:cs typeface="Cascadia Code" panose="020B0609020000020004" pitchFamily="49" charset="0"/>
              </a:rPr>
              <a:t>='z';</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char name[50]="programming";</a:t>
            </a:r>
          </a:p>
          <a:p>
            <a:endParaRPr lang="en-US" sz="1800" dirty="0">
              <a:latin typeface="Cascadia Code" panose="020B0609020000020004" pitchFamily="49" charset="0"/>
              <a:ea typeface="Cascadia Code" panose="020B0609020000020004" pitchFamily="49" charset="0"/>
              <a:cs typeface="Cascadia Code" panose="020B0609020000020004" pitchFamily="49" charset="0"/>
            </a:endParaRP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printf("%d\n", age);</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printf("%f\n", height);</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lf</a:t>
            </a:r>
            <a:r>
              <a:rPr lang="en-US" sz="1800" dirty="0">
                <a:latin typeface="Cascadia Code" panose="020B0609020000020004" pitchFamily="49" charset="0"/>
                <a:ea typeface="Cascadia Code" panose="020B0609020000020004" pitchFamily="49" charset="0"/>
                <a:cs typeface="Cascadia Code" panose="020B0609020000020004" pitchFamily="49" charset="0"/>
              </a:rPr>
              <a:t>\n", weight);</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printf("%c\n", </a:t>
            </a:r>
            <a:r>
              <a:rPr lang="en-US" sz="1800" dirty="0" err="1">
                <a:latin typeface="Cascadia Code" panose="020B0609020000020004" pitchFamily="49" charset="0"/>
                <a:ea typeface="Cascadia Code" panose="020B0609020000020004" pitchFamily="49" charset="0"/>
                <a:cs typeface="Cascadia Code" panose="020B0609020000020004" pitchFamily="49" charset="0"/>
              </a:rPr>
              <a:t>genaration</a:t>
            </a:r>
            <a:r>
              <a:rPr lang="en-US" sz="18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   printf("%s\n", name);</a:t>
            </a:r>
          </a:p>
          <a:p>
            <a:r>
              <a:rPr lang="en-US" sz="1800" dirty="0">
                <a:latin typeface="Cascadia Code" panose="020B0609020000020004" pitchFamily="49" charset="0"/>
                <a:ea typeface="Cascadia Code" panose="020B0609020000020004" pitchFamily="49" charset="0"/>
                <a:cs typeface="Cascadia Code" panose="020B0609020000020004" pitchFamily="49" charset="0"/>
              </a:rPr>
              <a:t>}</a:t>
            </a:r>
          </a:p>
          <a:p>
            <a:r>
              <a:rPr lang="en-US" sz="1800" b="1" u="sng" dirty="0">
                <a:latin typeface="Cascadia Code" panose="020B0609020000020004" pitchFamily="49" charset="0"/>
                <a:ea typeface="Cascadia Code" panose="020B0609020000020004" pitchFamily="49" charset="0"/>
                <a:cs typeface="Cascadia Code" panose="020B0609020000020004" pitchFamily="49" charset="0"/>
              </a:rPr>
              <a:t>Output:</a:t>
            </a:r>
          </a:p>
          <a:p>
            <a:r>
              <a:rPr lang="pl-PL" sz="1800" dirty="0">
                <a:latin typeface="Cascadia Code" panose="020B0609020000020004" pitchFamily="49" charset="0"/>
                <a:ea typeface="Cascadia Code" panose="020B0609020000020004" pitchFamily="49" charset="0"/>
                <a:cs typeface="Cascadia Code" panose="020B0609020000020004" pitchFamily="49" charset="0"/>
              </a:rPr>
              <a:t>45</a:t>
            </a:r>
          </a:p>
          <a:p>
            <a:r>
              <a:rPr lang="pl-PL" sz="1800" dirty="0">
                <a:latin typeface="Cascadia Code" panose="020B0609020000020004" pitchFamily="49" charset="0"/>
                <a:ea typeface="Cascadia Code" panose="020B0609020000020004" pitchFamily="49" charset="0"/>
                <a:cs typeface="Cascadia Code" panose="020B0609020000020004" pitchFamily="49" charset="0"/>
              </a:rPr>
              <a:t>5.500000</a:t>
            </a:r>
          </a:p>
          <a:p>
            <a:r>
              <a:rPr lang="pl-PL" sz="1800" dirty="0">
                <a:latin typeface="Cascadia Code" panose="020B0609020000020004" pitchFamily="49" charset="0"/>
                <a:ea typeface="Cascadia Code" panose="020B0609020000020004" pitchFamily="49" charset="0"/>
                <a:cs typeface="Cascadia Code" panose="020B0609020000020004" pitchFamily="49" charset="0"/>
              </a:rPr>
              <a:t>56.300000</a:t>
            </a:r>
          </a:p>
          <a:p>
            <a:r>
              <a:rPr lang="pl-PL" sz="1800" dirty="0">
                <a:latin typeface="Cascadia Code" panose="020B0609020000020004" pitchFamily="49" charset="0"/>
                <a:ea typeface="Cascadia Code" panose="020B0609020000020004" pitchFamily="49" charset="0"/>
                <a:cs typeface="Cascadia Code" panose="020B0609020000020004" pitchFamily="49" charset="0"/>
              </a:rPr>
              <a:t>z</a:t>
            </a:r>
          </a:p>
          <a:p>
            <a:r>
              <a:rPr lang="pl-PL" sz="1800" dirty="0">
                <a:latin typeface="Cascadia Code" panose="020B0609020000020004" pitchFamily="49" charset="0"/>
                <a:ea typeface="Cascadia Code" panose="020B0609020000020004" pitchFamily="49" charset="0"/>
                <a:cs typeface="Cascadia Code" panose="020B0609020000020004" pitchFamily="49" charset="0"/>
              </a:rPr>
              <a:t>programming</a:t>
            </a:r>
            <a:endParaRPr lang="en-US" sz="1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AEF4CA12-8891-F9F9-4152-F01C5CE163A2}"/>
              </a:ext>
            </a:extLst>
          </p:cNvPr>
          <p:cNvSpPr txBox="1"/>
          <p:nvPr/>
        </p:nvSpPr>
        <p:spPr>
          <a:xfrm>
            <a:off x="6231118" y="985730"/>
            <a:ext cx="5274296" cy="2031325"/>
          </a:xfrm>
          <a:prstGeom prst="rect">
            <a:avLst/>
          </a:prstGeom>
          <a:solidFill>
            <a:schemeClr val="tx1">
              <a:lumMod val="95000"/>
            </a:schemeClr>
          </a:solidFill>
        </p:spPr>
        <p:txBody>
          <a:bodyPr wrap="square">
            <a:spAutoFit/>
          </a:bodyPr>
          <a:lstStyle/>
          <a:p>
            <a:r>
              <a:rPr lang="en-US" dirty="0"/>
              <a:t>#include&lt;stdio.h&gt;</a:t>
            </a:r>
          </a:p>
          <a:p>
            <a:endParaRPr lang="en-US" dirty="0"/>
          </a:p>
          <a:p>
            <a:r>
              <a:rPr lang="en-US" dirty="0"/>
              <a:t>int main()</a:t>
            </a:r>
          </a:p>
          <a:p>
            <a:r>
              <a:rPr lang="en-US" dirty="0"/>
              <a:t>{</a:t>
            </a:r>
          </a:p>
          <a:p>
            <a:r>
              <a:rPr lang="en-US" dirty="0"/>
              <a:t>    float value1=34;</a:t>
            </a:r>
          </a:p>
          <a:p>
            <a:r>
              <a:rPr lang="en-US" dirty="0"/>
              <a:t>    printf("%f", value1);</a:t>
            </a:r>
          </a:p>
          <a:p>
            <a:r>
              <a:rPr lang="en-US" dirty="0"/>
              <a:t>}</a:t>
            </a:r>
          </a:p>
          <a:p>
            <a:endParaRPr lang="en-US" dirty="0"/>
          </a:p>
          <a:p>
            <a:r>
              <a:rPr lang="en-US" dirty="0"/>
              <a:t>Output: ???</a:t>
            </a:r>
          </a:p>
        </p:txBody>
      </p:sp>
      <p:sp>
        <p:nvSpPr>
          <p:cNvPr id="7" name="TextBox 6">
            <a:extLst>
              <a:ext uri="{FF2B5EF4-FFF2-40B4-BE49-F238E27FC236}">
                <a16:creationId xmlns:a16="http://schemas.microsoft.com/office/drawing/2014/main" id="{DA187BEA-D133-F94A-6E0F-13B8AFC5DFE2}"/>
              </a:ext>
            </a:extLst>
          </p:cNvPr>
          <p:cNvSpPr txBox="1"/>
          <p:nvPr/>
        </p:nvSpPr>
        <p:spPr>
          <a:xfrm>
            <a:off x="6231118" y="3276873"/>
            <a:ext cx="5274296" cy="2031325"/>
          </a:xfrm>
          <a:prstGeom prst="rect">
            <a:avLst/>
          </a:prstGeom>
          <a:solidFill>
            <a:schemeClr val="tx1">
              <a:lumMod val="95000"/>
            </a:schemeClr>
          </a:solidFill>
        </p:spPr>
        <p:txBody>
          <a:bodyPr wrap="square">
            <a:spAutoFit/>
          </a:bodyPr>
          <a:lstStyle/>
          <a:p>
            <a:r>
              <a:rPr lang="en-US" dirty="0"/>
              <a:t>#include&lt;stdio.h&gt;</a:t>
            </a:r>
          </a:p>
          <a:p>
            <a:endParaRPr lang="en-US" dirty="0"/>
          </a:p>
          <a:p>
            <a:r>
              <a:rPr lang="en-US" dirty="0"/>
              <a:t>int main()</a:t>
            </a:r>
          </a:p>
          <a:p>
            <a:r>
              <a:rPr lang="en-US" dirty="0"/>
              <a:t>{</a:t>
            </a:r>
          </a:p>
          <a:p>
            <a:r>
              <a:rPr lang="en-US" dirty="0"/>
              <a:t>    int value1=34.555454;</a:t>
            </a:r>
          </a:p>
          <a:p>
            <a:r>
              <a:rPr lang="en-US" dirty="0"/>
              <a:t>    printf("%d", value1);</a:t>
            </a:r>
          </a:p>
          <a:p>
            <a:r>
              <a:rPr lang="en-US" dirty="0"/>
              <a:t>}</a:t>
            </a:r>
          </a:p>
          <a:p>
            <a:endParaRPr lang="en-US" dirty="0"/>
          </a:p>
          <a:p>
            <a:r>
              <a:rPr lang="en-US" dirty="0"/>
              <a:t>Output: ???</a:t>
            </a:r>
          </a:p>
        </p:txBody>
      </p:sp>
    </p:spTree>
    <p:extLst>
      <p:ext uri="{BB962C8B-B14F-4D97-AF65-F5344CB8AC3E}">
        <p14:creationId xmlns:p14="http://schemas.microsoft.com/office/powerpoint/2010/main" val="264622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68" name="Google Shape;168;p12"/>
          <p:cNvSpPr/>
          <p:nvPr/>
        </p:nvSpPr>
        <p:spPr>
          <a:xfrm>
            <a:off x="158684" y="797530"/>
            <a:ext cx="5778631" cy="2031285"/>
          </a:xfrm>
          <a:prstGeom prst="rect">
            <a:avLst/>
          </a:prstGeom>
          <a:solidFill>
            <a:srgbClr val="E8DEE2"/>
          </a:solid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2000"/>
              <a:buFont typeface="Arial"/>
              <a:buNone/>
            </a:pPr>
            <a:r>
              <a:rPr lang="en-SG" sz="1800" b="0" i="0" u="none" strike="noStrike" cap="none" dirty="0">
                <a:solidFill>
                  <a:srgbClr val="000000"/>
                </a:solidFill>
                <a:latin typeface="Arial"/>
                <a:ea typeface="Arial"/>
                <a:cs typeface="Arial"/>
                <a:sym typeface="Arial"/>
              </a:rPr>
              <a:t>The </a:t>
            </a:r>
            <a:r>
              <a:rPr lang="en-SG" sz="1800" b="1" i="0" u="none" strike="noStrike" cap="none" dirty="0">
                <a:solidFill>
                  <a:srgbClr val="000000"/>
                </a:solidFill>
                <a:latin typeface="Arial"/>
                <a:ea typeface="Arial"/>
                <a:cs typeface="Arial"/>
                <a:sym typeface="Arial"/>
              </a:rPr>
              <a:t>precision</a:t>
            </a:r>
            <a:r>
              <a:rPr lang="en-SG" sz="1800" b="0" i="0" u="none" strike="noStrike" cap="none" dirty="0">
                <a:solidFill>
                  <a:srgbClr val="000000"/>
                </a:solidFill>
                <a:latin typeface="Arial"/>
                <a:ea typeface="Arial"/>
                <a:cs typeface="Arial"/>
                <a:sym typeface="Arial"/>
              </a:rPr>
              <a:t> of a floating point value indicates how many digits the value can have after the decimal point. The precision of </a:t>
            </a:r>
            <a:r>
              <a:rPr lang="en-SG" sz="1800" b="0" i="0" u="none" strike="noStrike" cap="none" dirty="0">
                <a:solidFill>
                  <a:srgbClr val="DC143C"/>
                </a:solidFill>
                <a:latin typeface="Arial"/>
                <a:ea typeface="Arial"/>
                <a:cs typeface="Arial"/>
                <a:sym typeface="Arial"/>
              </a:rPr>
              <a:t>float</a:t>
            </a:r>
            <a:r>
              <a:rPr lang="en-SG" sz="1800" b="0" i="0" u="none" strike="noStrike" cap="none" dirty="0">
                <a:solidFill>
                  <a:srgbClr val="000000"/>
                </a:solidFill>
                <a:latin typeface="Arial"/>
                <a:ea typeface="Arial"/>
                <a:cs typeface="Arial"/>
                <a:sym typeface="Arial"/>
              </a:rPr>
              <a:t> is six or seven decimal digits, while </a:t>
            </a:r>
            <a:r>
              <a:rPr lang="en-SG" sz="1800" b="0" i="0" u="none" strike="noStrike" cap="none" dirty="0">
                <a:solidFill>
                  <a:srgbClr val="DC143C"/>
                </a:solidFill>
                <a:latin typeface="Arial"/>
                <a:ea typeface="Arial"/>
                <a:cs typeface="Arial"/>
                <a:sym typeface="Arial"/>
              </a:rPr>
              <a:t>double</a:t>
            </a:r>
            <a:r>
              <a:rPr lang="en-SG" sz="1800" b="0" i="0" u="none" strike="noStrike" cap="none" dirty="0">
                <a:solidFill>
                  <a:srgbClr val="000000"/>
                </a:solidFill>
                <a:latin typeface="Arial"/>
                <a:ea typeface="Arial"/>
                <a:cs typeface="Arial"/>
                <a:sym typeface="Arial"/>
              </a:rPr>
              <a:t> variables have a precision of about 15 digits. Therefore, it is often safer to use </a:t>
            </a:r>
            <a:r>
              <a:rPr lang="en-SG" sz="1800" b="0" i="0" u="none" strike="noStrike" cap="none" dirty="0">
                <a:solidFill>
                  <a:srgbClr val="DC143C"/>
                </a:solidFill>
                <a:latin typeface="Arial"/>
                <a:ea typeface="Arial"/>
                <a:cs typeface="Arial"/>
                <a:sym typeface="Arial"/>
              </a:rPr>
              <a:t>double</a:t>
            </a:r>
            <a:r>
              <a:rPr lang="en-SG" sz="1800" b="0" i="0" u="none" strike="noStrike" cap="none" dirty="0">
                <a:solidFill>
                  <a:srgbClr val="000000"/>
                </a:solidFill>
                <a:latin typeface="Arial"/>
                <a:ea typeface="Arial"/>
                <a:cs typeface="Arial"/>
                <a:sym typeface="Arial"/>
              </a:rPr>
              <a:t> for most calculations - but note that it takes up twice as much </a:t>
            </a:r>
            <a:r>
              <a:rPr lang="en-SG"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memory</a:t>
            </a:r>
            <a:r>
              <a:rPr lang="en-SG" sz="1800" b="0" i="0" u="none" strike="noStrike" cap="none" dirty="0">
                <a:solidFill>
                  <a:srgbClr val="000000"/>
                </a:solidFill>
                <a:latin typeface="Arial"/>
                <a:ea typeface="Arial"/>
                <a:cs typeface="Arial"/>
                <a:sym typeface="Arial"/>
              </a:rPr>
              <a:t> as </a:t>
            </a:r>
            <a:r>
              <a:rPr lang="en-SG" sz="1800" b="0" i="0" u="none" strike="noStrike" cap="none" dirty="0">
                <a:solidFill>
                  <a:srgbClr val="DC143C"/>
                </a:solidFill>
                <a:latin typeface="Arial"/>
                <a:ea typeface="Arial"/>
                <a:cs typeface="Arial"/>
                <a:sym typeface="Arial"/>
              </a:rPr>
              <a:t>float</a:t>
            </a:r>
            <a:r>
              <a:rPr lang="en-SG" sz="1800" b="0" i="0" u="none" strike="noStrike" cap="none" dirty="0">
                <a:solidFill>
                  <a:srgbClr val="000000"/>
                </a:solidFill>
                <a:latin typeface="Arial"/>
                <a:ea typeface="Arial"/>
                <a:cs typeface="Arial"/>
                <a:sym typeface="Arial"/>
              </a:rPr>
              <a:t> (8 bytes vs. 4 bytes).</a:t>
            </a:r>
            <a:endParaRPr sz="1800" b="0" i="0" u="none" strike="noStrike" cap="none" dirty="0">
              <a:solidFill>
                <a:schemeClr val="dk1"/>
              </a:solidFill>
              <a:latin typeface="Arial"/>
              <a:ea typeface="Arial"/>
              <a:cs typeface="Arial"/>
              <a:sym typeface="Arial"/>
            </a:endParaRPr>
          </a:p>
        </p:txBody>
      </p:sp>
      <p:sp>
        <p:nvSpPr>
          <p:cNvPr id="169" name="Google Shape;169;p12"/>
          <p:cNvSpPr txBox="1"/>
          <p:nvPr/>
        </p:nvSpPr>
        <p:spPr>
          <a:xfrm>
            <a:off x="158683" y="3345849"/>
            <a:ext cx="5778631" cy="923289"/>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u="sng" dirty="0">
                <a:solidFill>
                  <a:schemeClr val="tx2">
                    <a:lumMod val="10000"/>
                  </a:schemeClr>
                </a:solidFill>
                <a:latin typeface="Arial"/>
                <a:ea typeface="Arial"/>
                <a:cs typeface="Arial"/>
                <a:sym typeface="Arial"/>
              </a:rPr>
              <a:t>Scientific Numbers</a:t>
            </a:r>
            <a:endParaRPr u="sng" dirty="0">
              <a:solidFill>
                <a:schemeClr val="tx2">
                  <a:lumMod val="10000"/>
                </a:schemeClr>
              </a:solidFill>
            </a:endParaRPr>
          </a:p>
          <a:p>
            <a:pPr marL="0" marR="0" lvl="0" indent="0" algn="l" rtl="0">
              <a:spcBef>
                <a:spcPts val="0"/>
              </a:spcBef>
              <a:spcAft>
                <a:spcPts val="0"/>
              </a:spcAft>
              <a:buNone/>
            </a:pPr>
            <a:r>
              <a:rPr lang="en-SG" sz="1800" dirty="0">
                <a:solidFill>
                  <a:schemeClr val="tx2">
                    <a:lumMod val="10000"/>
                  </a:schemeClr>
                </a:solidFill>
                <a:latin typeface="Arial"/>
                <a:ea typeface="Arial"/>
                <a:cs typeface="Arial"/>
                <a:sym typeface="Arial"/>
              </a:rPr>
              <a:t>A floating point number can also be a scientific number with an "e" to indicate the power of 10:</a:t>
            </a:r>
            <a:endParaRPr dirty="0">
              <a:solidFill>
                <a:schemeClr val="tx2">
                  <a:lumMod val="10000"/>
                </a:schemeClr>
              </a:solidFill>
            </a:endParaRPr>
          </a:p>
        </p:txBody>
      </p:sp>
      <p:sp>
        <p:nvSpPr>
          <p:cNvPr id="170" name="Google Shape;170;p12"/>
          <p:cNvSpPr txBox="1"/>
          <p:nvPr/>
        </p:nvSpPr>
        <p:spPr>
          <a:xfrm>
            <a:off x="201106" y="4427256"/>
            <a:ext cx="3610841" cy="203128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#include &lt;stdio.h&gt;</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int main() </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float f1 = 35e3;</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  printf("%f\n", f1);</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a:t>
            </a:r>
            <a:endParaRPr dirty="0">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800" dirty="0">
                <a:solidFill>
                  <a:schemeClr val="dk1"/>
                </a:solidFill>
                <a:latin typeface="Cascadia Code" panose="020B0609020000020004" pitchFamily="49" charset="0"/>
                <a:ea typeface="Cascadia Code" panose="020B0609020000020004" pitchFamily="49" charset="0"/>
                <a:cs typeface="Cascadia Code" panose="020B0609020000020004" pitchFamily="49" charset="0"/>
                <a:sym typeface="Century Schoolbook"/>
              </a:rPr>
              <a:t>Output: ?????</a:t>
            </a:r>
            <a:endParaRPr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71" name="Google Shape;171;p12"/>
          <p:cNvSpPr txBox="1"/>
          <p:nvPr/>
        </p:nvSpPr>
        <p:spPr>
          <a:xfrm>
            <a:off x="158682" y="107564"/>
            <a:ext cx="5778631" cy="531848"/>
          </a:xfrm>
          <a:prstGeom prst="rect">
            <a:avLst/>
          </a:prstGeom>
          <a:solidFill>
            <a:srgbClr val="C4C4C7"/>
          </a:solidFill>
          <a:ln>
            <a:noFill/>
          </a:ln>
        </p:spPr>
        <p:txBody>
          <a:bodyPr spcFirstLastPara="1" wrap="square" lIns="91425" tIns="45700" rIns="91425" bIns="45700" anchor="b" anchorCtr="0">
            <a:normAutofit/>
          </a:bodyPr>
          <a:lstStyle/>
          <a:p>
            <a:pPr algn="just">
              <a:lnSpc>
                <a:spcPct val="90000"/>
              </a:lnSpc>
              <a:buClr>
                <a:srgbClr val="273239"/>
              </a:buClr>
              <a:buSzPts val="3200"/>
            </a:pPr>
            <a:r>
              <a:rPr lang="en-SG" sz="3200" b="1" dirty="0">
                <a:solidFill>
                  <a:schemeClr val="tx2">
                    <a:lumMod val="10000"/>
                  </a:schemeClr>
                </a:solidFill>
                <a:latin typeface="Overlock"/>
                <a:ea typeface="Overlock"/>
                <a:cs typeface="Overlock"/>
                <a:sym typeface="Overlock"/>
              </a:rPr>
              <a:t>  </a:t>
            </a:r>
            <a:r>
              <a:rPr lang="en-SG" sz="3200" b="0" i="0" u="none" strike="noStrike" cap="none" dirty="0">
                <a:solidFill>
                  <a:schemeClr val="tx2">
                    <a:lumMod val="10000"/>
                  </a:schemeClr>
                </a:solidFill>
                <a:latin typeface="Arial"/>
                <a:ea typeface="Arial"/>
                <a:cs typeface="Arial"/>
                <a:sym typeface="Arial"/>
              </a:rPr>
              <a:t>float vs. double</a:t>
            </a:r>
          </a:p>
        </p:txBody>
      </p:sp>
      <p:sp>
        <p:nvSpPr>
          <p:cNvPr id="177" name="Google Shape;177;p13"/>
          <p:cNvSpPr txBox="1">
            <a:spLocks noGrp="1"/>
          </p:cNvSpPr>
          <p:nvPr>
            <p:ph type="title"/>
          </p:nvPr>
        </p:nvSpPr>
        <p:spPr>
          <a:xfrm>
            <a:off x="6096000" y="110375"/>
            <a:ext cx="5894894" cy="561975"/>
          </a:xfrm>
          <a:prstGeom prst="rect">
            <a:avLst/>
          </a:prstGeom>
          <a:solidFill>
            <a:srgbClr val="D2BEC6"/>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000000"/>
              </a:buClr>
              <a:buSzPts val="3200"/>
              <a:buFont typeface="Overlock"/>
              <a:buNone/>
            </a:pPr>
            <a:r>
              <a:rPr lang="en-SG" sz="3200" b="0" i="0">
                <a:solidFill>
                  <a:srgbClr val="000000"/>
                </a:solidFill>
                <a:latin typeface="Overlock"/>
                <a:ea typeface="Overlock"/>
                <a:cs typeface="Overlock"/>
                <a:sym typeface="Overlock"/>
              </a:rPr>
              <a:t>  C Decimal Precision</a:t>
            </a:r>
            <a:endParaRPr sz="3200" b="0" i="0">
              <a:solidFill>
                <a:srgbClr val="610B38"/>
              </a:solidFill>
              <a:latin typeface="Overlock"/>
              <a:ea typeface="Overlock"/>
              <a:cs typeface="Overlock"/>
              <a:sym typeface="Overlock"/>
            </a:endParaRPr>
          </a:p>
        </p:txBody>
      </p:sp>
      <p:sp>
        <p:nvSpPr>
          <p:cNvPr id="178" name="Google Shape;178;p13"/>
          <p:cNvSpPr txBox="1"/>
          <p:nvPr/>
        </p:nvSpPr>
        <p:spPr>
          <a:xfrm>
            <a:off x="6095999" y="797530"/>
            <a:ext cx="5894895" cy="4524275"/>
          </a:xfrm>
          <a:prstGeom prst="rect">
            <a:avLst/>
          </a:prstGeom>
          <a:solidFill>
            <a:srgbClr val="E8EDF0"/>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1600" dirty="0">
                <a:solidFill>
                  <a:schemeClr val="bg1">
                    <a:lumMod val="50000"/>
                  </a:schemeClr>
                </a:solidFill>
                <a:latin typeface="Arial"/>
                <a:ea typeface="Arial"/>
                <a:cs typeface="Arial"/>
                <a:sym typeface="Arial"/>
              </a:rPr>
              <a:t>If you want to remove the extra zeros (set decimal precision), you can use a dot (.) followed by a number that specifies how many digits that should be shown after the decimal point:</a:t>
            </a:r>
            <a:endParaRPr sz="1600" dirty="0">
              <a:solidFill>
                <a:schemeClr val="bg1">
                  <a:lumMod val="50000"/>
                </a:schemeClr>
              </a:solidFill>
            </a:endParaRPr>
          </a:p>
          <a:p>
            <a:pPr marL="0" marR="0" lvl="0" indent="0" algn="l" rtl="0">
              <a:spcBef>
                <a:spcPts val="0"/>
              </a:spcBef>
              <a:spcAft>
                <a:spcPts val="0"/>
              </a:spcAft>
              <a:buNone/>
            </a:pPr>
            <a:endParaRPr sz="2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#include &lt;stdio.h&gt;</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int main() </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float </a:t>
            </a:r>
            <a:r>
              <a:rPr lang="en-SG" sz="12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myFloatNum</a:t>
            </a: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 3.5;</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 %f   \n", </a:t>
            </a:r>
            <a:r>
              <a:rPr lang="en-SG" sz="12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myFloatNum</a:t>
            </a: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a:t>
            </a:r>
            <a: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Default will show 6 digits</a:t>
            </a:r>
            <a: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 </a:t>
            </a:r>
            <a:endPar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  </a:t>
            </a:r>
            <a: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printf(“ %.1f \n", </a:t>
            </a:r>
            <a:r>
              <a:rPr lang="en-US" sz="12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myFloatNum</a:t>
            </a:r>
            <a:r>
              <a:rPr lang="en-US"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 Only show 1 digit</a:t>
            </a:r>
            <a:endParaRPr lang="en-US"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 %.2f \n", </a:t>
            </a:r>
            <a:r>
              <a:rPr lang="en-SG" sz="12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myFloatNum</a:t>
            </a: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 Only show 2 digits</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printf(“ %.4f  ", </a:t>
            </a:r>
            <a:r>
              <a:rPr lang="en-SG" sz="1200" dirty="0" err="1">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myFloatNum</a:t>
            </a: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 Only show 4 digits</a:t>
            </a:r>
            <a:endParaRPr sz="1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sz="12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a:t>
            </a:r>
          </a:p>
          <a:p>
            <a:pPr marL="0" marR="0" lvl="0" indent="0" algn="l" rtl="0">
              <a:spcBef>
                <a:spcPts val="0"/>
              </a:spcBef>
              <a:spcAft>
                <a:spcPts val="0"/>
              </a:spcAft>
              <a:buNone/>
            </a:pPr>
            <a:endParaRPr lang="en-SG" sz="16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600" b="1" u="sng"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Output:</a:t>
            </a:r>
          </a:p>
          <a:p>
            <a:pPr marL="0" marR="0" lvl="0" indent="0" algn="l" rtl="0">
              <a:spcBef>
                <a:spcPts val="0"/>
              </a:spcBef>
              <a:spcAft>
                <a:spcPts val="0"/>
              </a:spcAft>
              <a:buNone/>
            </a:pPr>
            <a:r>
              <a:rPr lang="en-US"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3.500000</a:t>
            </a:r>
          </a:p>
          <a:p>
            <a:pPr marL="0" marR="0" lvl="0" indent="0" algn="l" rtl="0">
              <a:spcBef>
                <a:spcPts val="0"/>
              </a:spcBef>
              <a:spcAft>
                <a:spcPts val="0"/>
              </a:spcAft>
              <a:buNone/>
            </a:pPr>
            <a:r>
              <a:rPr lang="en-US"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3.5</a:t>
            </a:r>
          </a:p>
          <a:p>
            <a:pPr marL="0" marR="0" lvl="0" indent="0" algn="l" rtl="0">
              <a:spcBef>
                <a:spcPts val="0"/>
              </a:spcBef>
              <a:spcAft>
                <a:spcPts val="0"/>
              </a:spcAft>
              <a:buNone/>
            </a:pPr>
            <a:r>
              <a:rPr lang="en-US"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3.50</a:t>
            </a:r>
          </a:p>
          <a:p>
            <a:pPr marL="0" marR="0" lvl="0" indent="0" algn="l" rtl="0">
              <a:spcBef>
                <a:spcPts val="0"/>
              </a:spcBef>
              <a:spcAft>
                <a:spcPts val="0"/>
              </a:spcAft>
              <a:buNone/>
            </a:pPr>
            <a:r>
              <a:rPr lang="en-US"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rPr>
              <a:t>3.5000</a:t>
            </a:r>
            <a:endParaRPr sz="2000" dirty="0">
              <a:solidFill>
                <a:schemeClr val="bg1">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7347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0" y="101687"/>
            <a:ext cx="12191999" cy="690166"/>
          </a:xfrm>
          <a:prstGeom prst="rect">
            <a:avLst/>
          </a:prstGeom>
          <a:solidFill>
            <a:srgbClr val="92D050"/>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SG" dirty="0">
                <a:latin typeface="+mn-lt"/>
                <a:cs typeface="Aharoni" panose="02010803020104030203" pitchFamily="2" charset="-79"/>
              </a:rPr>
              <a:t>   			Content Of This Lecture</a:t>
            </a:r>
            <a:endParaRPr dirty="0">
              <a:latin typeface="+mn-lt"/>
              <a:cs typeface="Aharoni" panose="02010803020104030203" pitchFamily="2" charset="-79"/>
            </a:endParaRPr>
          </a:p>
        </p:txBody>
      </p:sp>
      <p:sp>
        <p:nvSpPr>
          <p:cNvPr id="82" name="Google Shape;82;p3"/>
          <p:cNvSpPr txBox="1">
            <a:spLocks noGrp="1"/>
          </p:cNvSpPr>
          <p:nvPr>
            <p:ph type="body" idx="1"/>
          </p:nvPr>
        </p:nvSpPr>
        <p:spPr>
          <a:xfrm>
            <a:off x="254521" y="1031804"/>
            <a:ext cx="5524110" cy="5124335"/>
          </a:xfrm>
          <a:prstGeom prst="rect">
            <a:avLst/>
          </a:prstGeom>
          <a:solidFill>
            <a:srgbClr val="E8DEE2"/>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182880" lvl="0" indent="-176022" algn="l" rtl="0">
              <a:lnSpc>
                <a:spcPct val="95000"/>
              </a:lnSpc>
              <a:spcBef>
                <a:spcPts val="0"/>
              </a:spcBef>
              <a:spcAft>
                <a:spcPts val="0"/>
              </a:spcAft>
              <a:buSzPct val="59999"/>
              <a:buFont typeface="Noto Sans Symbols"/>
              <a:buChar char="⮚"/>
            </a:pPr>
            <a:endParaRPr dirty="0">
              <a:solidFill>
                <a:schemeClr val="bg1">
                  <a:lumMod val="50000"/>
                </a:schemeClr>
              </a:solidFill>
              <a:latin typeface="+mn-lt"/>
              <a:ea typeface="Arial"/>
              <a:cs typeface="Arial"/>
              <a:sym typeface="Arial"/>
            </a:endParaRPr>
          </a:p>
        </p:txBody>
      </p:sp>
      <p:sp>
        <p:nvSpPr>
          <p:cNvPr id="83" name="Google Shape;83;p3"/>
          <p:cNvSpPr txBox="1"/>
          <p:nvPr/>
        </p:nvSpPr>
        <p:spPr>
          <a:xfrm>
            <a:off x="6095999" y="1031804"/>
            <a:ext cx="5841480" cy="5124335"/>
          </a:xfrm>
          <a:prstGeom prst="rect">
            <a:avLst/>
          </a:prstGeom>
          <a:solidFill>
            <a:srgbClr val="E8EDF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182880" marR="0" lvl="0" indent="-182880" algn="l" rtl="0">
              <a:lnSpc>
                <a:spcPct val="95000"/>
              </a:lnSpc>
              <a:spcBef>
                <a:spcPts val="0"/>
              </a:spcBef>
              <a:spcAft>
                <a:spcPts val="0"/>
              </a:spcAft>
              <a:buClr>
                <a:schemeClr val="accent1"/>
              </a:buClr>
              <a:buSzPts val="1440"/>
              <a:buFont typeface="Noto Sans Symbols"/>
              <a:buChar char="⮚"/>
            </a:pPr>
            <a:endParaRPr sz="1800" dirty="0">
              <a:solidFill>
                <a:schemeClr val="bg1">
                  <a:lumMod val="50000"/>
                </a:schemeClr>
              </a:solidFill>
              <a:latin typeface="+mn-lt"/>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ctrTitle"/>
          </p:nvPr>
        </p:nvSpPr>
        <p:spPr>
          <a:xfrm>
            <a:off x="1200502" y="0"/>
            <a:ext cx="10238283" cy="165181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C000"/>
              </a:buClr>
              <a:buSzPts val="11200"/>
              <a:buFont typeface="Overlock"/>
              <a:buNone/>
            </a:pPr>
            <a:r>
              <a:rPr lang="en-SG" sz="11200" b="1" i="0">
                <a:solidFill>
                  <a:srgbClr val="FFC000"/>
                </a:solidFill>
                <a:latin typeface="Overlock"/>
                <a:ea typeface="Overlock"/>
                <a:cs typeface="Overlock"/>
                <a:sym typeface="Overlock"/>
              </a:rPr>
              <a:t>C Input/Output</a:t>
            </a:r>
            <a:endParaRPr/>
          </a:p>
        </p:txBody>
      </p:sp>
      <p:sp>
        <p:nvSpPr>
          <p:cNvPr id="295" name="Google Shape;295;p28"/>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97" name="Google Shape;297;p28"/>
          <p:cNvSpPr txBox="1"/>
          <p:nvPr/>
        </p:nvSpPr>
        <p:spPr>
          <a:xfrm>
            <a:off x="1200502" y="1478762"/>
            <a:ext cx="10238283" cy="1133735"/>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85000"/>
              </a:lnSpc>
              <a:spcBef>
                <a:spcPts val="0"/>
              </a:spcBef>
              <a:spcAft>
                <a:spcPts val="0"/>
              </a:spcAft>
              <a:buClr>
                <a:srgbClr val="C3A99F"/>
              </a:buClr>
              <a:buSzPts val="8800"/>
              <a:buFont typeface="Overlock"/>
              <a:buNone/>
            </a:pPr>
            <a:r>
              <a:rPr lang="en-SG" sz="8800" b="1">
                <a:solidFill>
                  <a:srgbClr val="C3A99F"/>
                </a:solidFill>
                <a:latin typeface="Overlock"/>
                <a:ea typeface="Overlock"/>
                <a:cs typeface="Overlock"/>
                <a:sym typeface="Overlock"/>
              </a:rPr>
              <a:t>C Input/Output</a:t>
            </a:r>
            <a:endParaRPr/>
          </a:p>
        </p:txBody>
      </p:sp>
      <p:sp>
        <p:nvSpPr>
          <p:cNvPr id="298" name="Google Shape;298;p28"/>
          <p:cNvSpPr txBox="1"/>
          <p:nvPr/>
        </p:nvSpPr>
        <p:spPr>
          <a:xfrm>
            <a:off x="1434188" y="2525969"/>
            <a:ext cx="10238283" cy="903032"/>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85000"/>
              </a:lnSpc>
              <a:spcBef>
                <a:spcPts val="0"/>
              </a:spcBef>
              <a:spcAft>
                <a:spcPts val="0"/>
              </a:spcAft>
              <a:buClr>
                <a:srgbClr val="CAD3B7"/>
              </a:buClr>
              <a:buSzPts val="6600"/>
              <a:buFont typeface="Overlock"/>
              <a:buNone/>
            </a:pPr>
            <a:r>
              <a:rPr lang="en-SG" sz="6600" b="1">
                <a:solidFill>
                  <a:srgbClr val="CAD3B7"/>
                </a:solidFill>
                <a:latin typeface="Overlock"/>
                <a:ea typeface="Overlock"/>
                <a:cs typeface="Overlock"/>
                <a:sym typeface="Overlock"/>
              </a:rPr>
              <a:t>C Input/Output</a:t>
            </a:r>
            <a:endParaRPr/>
          </a:p>
        </p:txBody>
      </p:sp>
    </p:spTree>
    <p:extLst>
      <p:ext uri="{BB962C8B-B14F-4D97-AF65-F5344CB8AC3E}">
        <p14:creationId xmlns:p14="http://schemas.microsoft.com/office/powerpoint/2010/main" val="1182042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1" y="0"/>
            <a:ext cx="12192000" cy="735092"/>
          </a:xfrm>
          <a:prstGeom prst="rect">
            <a:avLst/>
          </a:prstGeom>
          <a:solidFill>
            <a:srgbClr val="E8DEE2"/>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73239"/>
              </a:buClr>
              <a:buSzPts val="4400"/>
              <a:buFont typeface="Arial"/>
              <a:buNone/>
            </a:pPr>
            <a:r>
              <a:rPr lang="en-SG" sz="4400" i="0">
                <a:solidFill>
                  <a:srgbClr val="273239"/>
                </a:solidFill>
                <a:latin typeface="Arial"/>
                <a:ea typeface="Arial"/>
                <a:cs typeface="Arial"/>
                <a:sym typeface="Arial"/>
              </a:rPr>
              <a:t>Basic Input and Output in C</a:t>
            </a:r>
            <a:endParaRPr>
              <a:latin typeface="Arial"/>
              <a:ea typeface="Arial"/>
              <a:cs typeface="Arial"/>
              <a:sym typeface="Arial"/>
            </a:endParaRPr>
          </a:p>
        </p:txBody>
      </p:sp>
      <p:sp>
        <p:nvSpPr>
          <p:cNvPr id="312" name="Google Shape;312;p30"/>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313" name="Google Shape;313;p30"/>
          <p:cNvSpPr txBox="1"/>
          <p:nvPr/>
        </p:nvSpPr>
        <p:spPr>
          <a:xfrm>
            <a:off x="256668" y="845106"/>
            <a:ext cx="5474828" cy="1107955"/>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b="1" dirty="0" err="1">
                <a:solidFill>
                  <a:schemeClr val="bg1">
                    <a:lumMod val="50000"/>
                  </a:schemeClr>
                </a:solidFill>
                <a:latin typeface="Arial"/>
                <a:ea typeface="Arial"/>
                <a:cs typeface="Arial"/>
                <a:sym typeface="Arial"/>
              </a:rPr>
              <a:t>scanf</a:t>
            </a:r>
            <a:r>
              <a:rPr lang="en-SG" sz="1600" b="1" dirty="0">
                <a:solidFill>
                  <a:schemeClr val="bg1">
                    <a:lumMod val="50000"/>
                  </a:schemeClr>
                </a:solidFill>
                <a:latin typeface="Arial"/>
                <a:ea typeface="Arial"/>
                <a:cs typeface="Arial"/>
                <a:sym typeface="Arial"/>
              </a:rPr>
              <a:t>()</a:t>
            </a:r>
            <a:endParaRPr sz="1100" dirty="0">
              <a:solidFill>
                <a:schemeClr val="bg1">
                  <a:lumMod val="50000"/>
                </a:schemeClr>
              </a:solidFill>
            </a:endParaRPr>
          </a:p>
          <a:p>
            <a:pPr marL="0" marR="0" lvl="0" indent="0" algn="l" rtl="0">
              <a:spcBef>
                <a:spcPts val="0"/>
              </a:spcBef>
              <a:spcAft>
                <a:spcPts val="0"/>
              </a:spcAft>
              <a:buNone/>
            </a:pPr>
            <a:endParaRPr sz="16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Syntax:</a:t>
            </a:r>
            <a:endParaRPr sz="1100" dirty="0">
              <a:solidFill>
                <a:schemeClr val="bg1">
                  <a:lumMod val="50000"/>
                </a:schemeClr>
              </a:solidFill>
            </a:endParaRPr>
          </a:p>
          <a:p>
            <a:pPr marL="0" marR="0" lvl="0" indent="0" algn="l" rtl="0">
              <a:spcBef>
                <a:spcPts val="0"/>
              </a:spcBef>
              <a:spcAft>
                <a:spcPts val="0"/>
              </a:spcAft>
              <a:buNone/>
            </a:pPr>
            <a:r>
              <a:rPr lang="en-SG" sz="1600" dirty="0" err="1">
                <a:solidFill>
                  <a:schemeClr val="bg1">
                    <a:lumMod val="50000"/>
                  </a:schemeClr>
                </a:solidFill>
                <a:latin typeface="Arial"/>
                <a:ea typeface="Arial"/>
                <a:cs typeface="Arial"/>
                <a:sym typeface="Arial"/>
              </a:rPr>
              <a:t>scanf</a:t>
            </a:r>
            <a:r>
              <a:rPr lang="en-SG" sz="1600" dirty="0">
                <a:solidFill>
                  <a:schemeClr val="bg1">
                    <a:lumMod val="50000"/>
                  </a:schemeClr>
                </a:solidFill>
                <a:latin typeface="Arial"/>
                <a:ea typeface="Arial"/>
                <a:cs typeface="Arial"/>
                <a:sym typeface="Arial"/>
              </a:rPr>
              <a:t>("%X", &amp;variable);</a:t>
            </a:r>
            <a:endParaRPr sz="1100" dirty="0">
              <a:solidFill>
                <a:schemeClr val="bg1">
                  <a:lumMod val="50000"/>
                </a:schemeClr>
              </a:solidFill>
            </a:endParaRPr>
          </a:p>
        </p:txBody>
      </p:sp>
      <p:sp>
        <p:nvSpPr>
          <p:cNvPr id="3" name="TextBox 2">
            <a:extLst>
              <a:ext uri="{FF2B5EF4-FFF2-40B4-BE49-F238E27FC236}">
                <a16:creationId xmlns:a16="http://schemas.microsoft.com/office/drawing/2014/main" id="{62DEACEE-DF93-188C-D664-47BAF8C60805}"/>
              </a:ext>
            </a:extLst>
          </p:cNvPr>
          <p:cNvSpPr txBox="1"/>
          <p:nvPr/>
        </p:nvSpPr>
        <p:spPr>
          <a:xfrm>
            <a:off x="5973450" y="845106"/>
            <a:ext cx="6078717" cy="954107"/>
          </a:xfrm>
          <a:prstGeom prst="rect">
            <a:avLst/>
          </a:prstGeom>
          <a:solidFill>
            <a:schemeClr val="accent4">
              <a:lumMod val="20000"/>
              <a:lumOff val="80000"/>
            </a:schemeClr>
          </a:solidFill>
        </p:spPr>
        <p:txBody>
          <a:bodyPr wrap="square">
            <a:spAutoFit/>
          </a:bodyPr>
          <a:lstStyle/>
          <a:p>
            <a:pPr marL="0" marR="0" lvl="0" indent="0" algn="l" rtl="0">
              <a:spcBef>
                <a:spcPts val="0"/>
              </a:spcBef>
              <a:spcAft>
                <a:spcPts val="0"/>
              </a:spcAft>
              <a:buNone/>
            </a:pPr>
            <a:r>
              <a:rPr lang="nn-NO" sz="1400" b="1" dirty="0">
                <a:solidFill>
                  <a:schemeClr val="bg1">
                    <a:lumMod val="50000"/>
                  </a:schemeClr>
                </a:solidFill>
                <a:latin typeface="Arial"/>
                <a:ea typeface="Arial"/>
                <a:cs typeface="Arial"/>
                <a:sym typeface="Arial"/>
              </a:rPr>
              <a:t>printf()</a:t>
            </a:r>
            <a:endParaRPr lang="nn-NO" dirty="0">
              <a:solidFill>
                <a:schemeClr val="bg1">
                  <a:lumMod val="50000"/>
                </a:schemeClr>
              </a:solidFill>
            </a:endParaRPr>
          </a:p>
          <a:p>
            <a:pPr marL="0" marR="0" lvl="0" indent="0" algn="l" rtl="0">
              <a:spcBef>
                <a:spcPts val="0"/>
              </a:spcBef>
              <a:spcAft>
                <a:spcPts val="0"/>
              </a:spcAft>
              <a:buNone/>
            </a:pPr>
            <a:endParaRPr lang="nn-NO" sz="14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nn-NO" sz="1400" dirty="0">
                <a:solidFill>
                  <a:schemeClr val="bg1">
                    <a:lumMod val="50000"/>
                  </a:schemeClr>
                </a:solidFill>
                <a:latin typeface="Arial"/>
                <a:ea typeface="Arial"/>
                <a:cs typeface="Arial"/>
                <a:sym typeface="Arial"/>
              </a:rPr>
              <a:t>Syntax:</a:t>
            </a:r>
            <a:endParaRPr lang="nn-NO" dirty="0">
              <a:solidFill>
                <a:schemeClr val="bg1">
                  <a:lumMod val="50000"/>
                </a:schemeClr>
              </a:solidFill>
            </a:endParaRPr>
          </a:p>
          <a:p>
            <a:pPr marL="0" marR="0" lvl="0" indent="0" algn="l" rtl="0">
              <a:spcBef>
                <a:spcPts val="0"/>
              </a:spcBef>
              <a:spcAft>
                <a:spcPts val="0"/>
              </a:spcAft>
              <a:buNone/>
            </a:pPr>
            <a:r>
              <a:rPr lang="nn-NO" sz="1400" dirty="0">
                <a:solidFill>
                  <a:schemeClr val="bg1">
                    <a:lumMod val="50000"/>
                  </a:schemeClr>
                </a:solidFill>
                <a:latin typeface="Arial"/>
                <a:ea typeface="Arial"/>
                <a:cs typeface="Arial"/>
                <a:sym typeface="Arial"/>
              </a:rPr>
              <a:t>printf("%X", variable);</a:t>
            </a:r>
            <a:endParaRPr lang="nn-NO" dirty="0">
              <a:solidFill>
                <a:schemeClr val="bg1">
                  <a:lumMod val="50000"/>
                </a:schemeClr>
              </a:solidFill>
            </a:endParaRPr>
          </a:p>
        </p:txBody>
      </p:sp>
      <p:sp>
        <p:nvSpPr>
          <p:cNvPr id="321" name="Google Shape;321;p31"/>
          <p:cNvSpPr txBox="1"/>
          <p:nvPr/>
        </p:nvSpPr>
        <p:spPr>
          <a:xfrm>
            <a:off x="256668" y="2143372"/>
            <a:ext cx="5474829" cy="4154984"/>
          </a:xfrm>
          <a:prstGeom prst="rect">
            <a:avLst/>
          </a:prstGeom>
          <a:solidFill>
            <a:srgbClr val="DADAD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Integer:</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("%d", &amp;</a:t>
            </a:r>
            <a:r>
              <a:rPr lang="en-SG" sz="2400" dirty="0" err="1">
                <a:solidFill>
                  <a:schemeClr val="bg1">
                    <a:lumMod val="50000"/>
                  </a:schemeClr>
                </a:solidFill>
                <a:latin typeface="Century Schoolbook"/>
                <a:ea typeface="Century Schoolbook"/>
                <a:cs typeface="Century Schoolbook"/>
                <a:sym typeface="Century Schoolbook"/>
              </a:rPr>
              <a:t>intVariable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printf("%d", </a:t>
            </a:r>
            <a:r>
              <a:rPr lang="en-SG" sz="2400" dirty="0" err="1">
                <a:solidFill>
                  <a:schemeClr val="bg1">
                    <a:lumMod val="50000"/>
                  </a:schemeClr>
                </a:solidFill>
                <a:latin typeface="Century Schoolbook"/>
                <a:ea typeface="Century Schoolbook"/>
                <a:cs typeface="Century Schoolbook"/>
                <a:sym typeface="Century Schoolbook"/>
              </a:rPr>
              <a:t>intVariable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endParaRPr sz="2400" dirty="0">
              <a:solidFill>
                <a:schemeClr val="bg1">
                  <a:lumMod val="50000"/>
                </a:schemeClr>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Float: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("%f", &amp;</a:t>
            </a:r>
            <a:r>
              <a:rPr lang="en-SG" sz="2400" dirty="0" err="1">
                <a:solidFill>
                  <a:schemeClr val="bg1">
                    <a:lumMod val="50000"/>
                  </a:schemeClr>
                </a:solidFill>
                <a:latin typeface="Century Schoolbook"/>
                <a:ea typeface="Century Schoolbook"/>
                <a:cs typeface="Century Schoolbook"/>
                <a:sym typeface="Century Schoolbook"/>
              </a:rPr>
              <a:t>floatVariable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printf("%f", </a:t>
            </a:r>
            <a:r>
              <a:rPr lang="en-SG" sz="2400" dirty="0" err="1">
                <a:solidFill>
                  <a:schemeClr val="bg1">
                    <a:lumMod val="50000"/>
                  </a:schemeClr>
                </a:solidFill>
                <a:latin typeface="Century Schoolbook"/>
                <a:ea typeface="Century Schoolbook"/>
                <a:cs typeface="Century Schoolbook"/>
                <a:sym typeface="Century Schoolbook"/>
              </a:rPr>
              <a:t>floatVariable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endParaRPr sz="2400" dirty="0">
              <a:solidFill>
                <a:schemeClr val="bg1">
                  <a:lumMod val="50000"/>
                </a:schemeClr>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Double:</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a:t>
            </a:r>
            <a:r>
              <a:rPr lang="en-SG" sz="2400" dirty="0" err="1">
                <a:solidFill>
                  <a:schemeClr val="bg1">
                    <a:lumMod val="50000"/>
                  </a:schemeClr>
                </a:solidFill>
                <a:latin typeface="Century Schoolbook"/>
                <a:ea typeface="Century Schoolbook"/>
                <a:cs typeface="Century Schoolbook"/>
                <a:sym typeface="Century Schoolbook"/>
              </a:rPr>
              <a:t>lf</a:t>
            </a:r>
            <a:r>
              <a:rPr lang="en-SG" sz="2400" dirty="0">
                <a:solidFill>
                  <a:schemeClr val="bg1">
                    <a:lumMod val="50000"/>
                  </a:schemeClr>
                </a:solidFill>
                <a:latin typeface="Century Schoolbook"/>
                <a:ea typeface="Century Schoolbook"/>
                <a:cs typeface="Century Schoolbook"/>
                <a:sym typeface="Century Schoolbook"/>
              </a:rPr>
              <a:t>", &amp;</a:t>
            </a:r>
            <a:r>
              <a:rPr lang="en-SG" sz="2400" dirty="0" err="1">
                <a:solidFill>
                  <a:schemeClr val="bg1">
                    <a:lumMod val="50000"/>
                  </a:schemeClr>
                </a:solidFill>
                <a:latin typeface="Century Schoolbook"/>
                <a:ea typeface="Century Schoolbook"/>
                <a:cs typeface="Century Schoolbook"/>
                <a:sym typeface="Century Schoolbook"/>
              </a:rPr>
              <a:t>doubleVariable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a:t>
            </a:r>
            <a:r>
              <a:rPr lang="en-SG" sz="2400" dirty="0" err="1">
                <a:solidFill>
                  <a:schemeClr val="bg1">
                    <a:lumMod val="50000"/>
                  </a:schemeClr>
                </a:solidFill>
                <a:latin typeface="Century Schoolbook"/>
                <a:ea typeface="Century Schoolbook"/>
                <a:cs typeface="Century Schoolbook"/>
                <a:sym typeface="Century Schoolbook"/>
              </a:rPr>
              <a:t>lf</a:t>
            </a:r>
            <a:r>
              <a:rPr lang="en-SG" sz="2400" dirty="0">
                <a:solidFill>
                  <a:schemeClr val="bg1">
                    <a:lumMod val="50000"/>
                  </a:schemeClr>
                </a:solidFill>
                <a:latin typeface="Century Schoolbook"/>
                <a:ea typeface="Century Schoolbook"/>
                <a:cs typeface="Century Schoolbook"/>
                <a:sym typeface="Century Schoolbook"/>
              </a:rPr>
              <a:t>", </a:t>
            </a:r>
            <a:r>
              <a:rPr lang="en-SG" sz="2400" dirty="0" err="1">
                <a:solidFill>
                  <a:schemeClr val="bg1">
                    <a:lumMod val="50000"/>
                  </a:schemeClr>
                </a:solidFill>
                <a:latin typeface="Century Schoolbook"/>
                <a:ea typeface="Century Schoolbook"/>
                <a:cs typeface="Century Schoolbook"/>
                <a:sym typeface="Century Schoolbook"/>
              </a:rPr>
              <a:t>doubleVariable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p:txBody>
      </p:sp>
      <p:sp>
        <p:nvSpPr>
          <p:cNvPr id="322" name="Google Shape;322;p31"/>
          <p:cNvSpPr txBox="1"/>
          <p:nvPr/>
        </p:nvSpPr>
        <p:spPr>
          <a:xfrm>
            <a:off x="5973451" y="2143372"/>
            <a:ext cx="6078718" cy="4154984"/>
          </a:xfrm>
          <a:prstGeom prst="rect">
            <a:avLst/>
          </a:prstGeom>
          <a:solidFill>
            <a:srgbClr val="F0EC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Character:</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("%c", &amp;</a:t>
            </a:r>
            <a:r>
              <a:rPr lang="en-SG" sz="2400" dirty="0" err="1">
                <a:solidFill>
                  <a:schemeClr val="bg1">
                    <a:lumMod val="50000"/>
                  </a:schemeClr>
                </a:solidFill>
                <a:latin typeface="Century Schoolbook"/>
                <a:ea typeface="Century Schoolbook"/>
                <a:cs typeface="Century Schoolbook"/>
                <a:sym typeface="Century Schoolbook"/>
              </a:rPr>
              <a:t>charVariable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printf("%c", </a:t>
            </a:r>
            <a:r>
              <a:rPr lang="en-SG" sz="2400" dirty="0" err="1">
                <a:solidFill>
                  <a:schemeClr val="bg1">
                    <a:lumMod val="50000"/>
                  </a:schemeClr>
                </a:solidFill>
                <a:latin typeface="Century Schoolbook"/>
                <a:ea typeface="Century Schoolbook"/>
                <a:cs typeface="Century Schoolbook"/>
                <a:sym typeface="Century Schoolbook"/>
              </a:rPr>
              <a:t>charVariable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endParaRPr sz="2400" dirty="0">
              <a:solidFill>
                <a:schemeClr val="bg1">
                  <a:lumMod val="50000"/>
                </a:schemeClr>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String word: </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("%s", &amp;</a:t>
            </a:r>
            <a:r>
              <a:rPr lang="en-SG" sz="2400" dirty="0" err="1">
                <a:solidFill>
                  <a:schemeClr val="bg1">
                    <a:lumMod val="50000"/>
                  </a:schemeClr>
                </a:solidFill>
                <a:latin typeface="Century Schoolbook"/>
                <a:ea typeface="Century Schoolbook"/>
                <a:cs typeface="Century Schoolbook"/>
                <a:sym typeface="Century Schoolbook"/>
              </a:rPr>
              <a:t>stringVariable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printf("%s", </a:t>
            </a:r>
            <a:r>
              <a:rPr lang="en-SG" sz="2400" dirty="0" err="1">
                <a:solidFill>
                  <a:schemeClr val="bg1">
                    <a:lumMod val="50000"/>
                  </a:schemeClr>
                </a:solidFill>
                <a:latin typeface="Century Schoolbook"/>
                <a:ea typeface="Century Schoolbook"/>
                <a:cs typeface="Century Schoolbook"/>
                <a:sym typeface="Century Schoolbook"/>
              </a:rPr>
              <a:t>stringVariable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endParaRPr sz="2400" dirty="0">
              <a:solidFill>
                <a:schemeClr val="bg1">
                  <a:lumMod val="50000"/>
                </a:schemeClr>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String sentence</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Input: </a:t>
            </a:r>
            <a:r>
              <a:rPr lang="en-SG" sz="2400" dirty="0" err="1">
                <a:solidFill>
                  <a:schemeClr val="bg1">
                    <a:lumMod val="50000"/>
                  </a:schemeClr>
                </a:solidFill>
                <a:latin typeface="Century Schoolbook"/>
                <a:ea typeface="Century Schoolbook"/>
                <a:cs typeface="Century Schoolbook"/>
                <a:sym typeface="Century Schoolbook"/>
              </a:rPr>
              <a:t>scanf</a:t>
            </a:r>
            <a:r>
              <a:rPr lang="en-SG" sz="2400" dirty="0">
                <a:solidFill>
                  <a:schemeClr val="bg1">
                    <a:lumMod val="50000"/>
                  </a:schemeClr>
                </a:solidFill>
                <a:latin typeface="Century Schoolbook"/>
                <a:ea typeface="Century Schoolbook"/>
                <a:cs typeface="Century Schoolbook"/>
                <a:sym typeface="Century Schoolbook"/>
              </a:rPr>
              <a:t>("%[^\n]s", &amp;</a:t>
            </a:r>
            <a:r>
              <a:rPr lang="en-SG" sz="2400" dirty="0" err="1">
                <a:solidFill>
                  <a:schemeClr val="bg1">
                    <a:lumMod val="50000"/>
                  </a:schemeClr>
                </a:solidFill>
                <a:latin typeface="Century Schoolbook"/>
                <a:ea typeface="Century Schoolbook"/>
                <a:cs typeface="Century Schoolbook"/>
                <a:sym typeface="Century Schoolbook"/>
              </a:rPr>
              <a:t>stringVariable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a:p>
            <a:pPr marL="0" marR="0" lvl="0" indent="0" algn="l" rtl="0">
              <a:spcBef>
                <a:spcPts val="0"/>
              </a:spcBef>
              <a:spcAft>
                <a:spcPts val="0"/>
              </a:spcAft>
              <a:buNone/>
            </a:pPr>
            <a:r>
              <a:rPr lang="en-SG" sz="2400" dirty="0">
                <a:solidFill>
                  <a:schemeClr val="bg1">
                    <a:lumMod val="50000"/>
                  </a:schemeClr>
                </a:solidFill>
                <a:latin typeface="Century Schoolbook"/>
                <a:ea typeface="Century Schoolbook"/>
                <a:cs typeface="Century Schoolbook"/>
                <a:sym typeface="Century Schoolbook"/>
              </a:rPr>
              <a:t>Output: printf("%s", </a:t>
            </a:r>
            <a:r>
              <a:rPr lang="en-SG" sz="2400" dirty="0" err="1">
                <a:solidFill>
                  <a:schemeClr val="bg1">
                    <a:lumMod val="50000"/>
                  </a:schemeClr>
                </a:solidFill>
                <a:latin typeface="Century Schoolbook"/>
                <a:ea typeface="Century Schoolbook"/>
                <a:cs typeface="Century Schoolbook"/>
                <a:sym typeface="Century Schoolbook"/>
              </a:rPr>
              <a:t>stringVariable</a:t>
            </a:r>
            <a:r>
              <a:rPr lang="en-SG" sz="2400" dirty="0">
                <a:solidFill>
                  <a:schemeClr val="bg1">
                    <a:lumMod val="50000"/>
                  </a:schemeClr>
                </a:solidFill>
                <a:latin typeface="Century Schoolbook"/>
                <a:ea typeface="Century Schoolbook"/>
                <a:cs typeface="Century Schoolbook"/>
                <a:sym typeface="Century Schoolbook"/>
              </a:rPr>
              <a:t>);</a:t>
            </a:r>
            <a:endParaRPr dirty="0">
              <a:solidFill>
                <a:schemeClr val="bg1">
                  <a:lumMod val="50000"/>
                </a:schemeClr>
              </a:solidFill>
            </a:endParaRPr>
          </a:p>
        </p:txBody>
      </p:sp>
    </p:spTree>
    <p:extLst>
      <p:ext uri="{BB962C8B-B14F-4D97-AF65-F5344CB8AC3E}">
        <p14:creationId xmlns:p14="http://schemas.microsoft.com/office/powerpoint/2010/main" val="3299734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2"/>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328" name="Google Shape;328;p32"/>
          <p:cNvSpPr txBox="1"/>
          <p:nvPr/>
        </p:nvSpPr>
        <p:spPr>
          <a:xfrm>
            <a:off x="151659" y="119628"/>
            <a:ext cx="3590782" cy="5809242"/>
          </a:xfrm>
          <a:prstGeom prst="rect">
            <a:avLst/>
          </a:prstGeom>
          <a:solidFill>
            <a:srgbClr val="E8EDF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//Taking all Inputs</a:t>
            </a: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int </a:t>
            </a:r>
            <a:r>
              <a:rPr lang="en-SG" dirty="0" err="1">
                <a:solidFill>
                  <a:schemeClr val="bg1">
                    <a:lumMod val="50000"/>
                  </a:schemeClr>
                </a:solidFill>
                <a:latin typeface="Arial"/>
                <a:ea typeface="Arial"/>
                <a:cs typeface="Arial"/>
                <a:sym typeface="Arial"/>
              </a:rPr>
              <a:t>num</a:t>
            </a:r>
            <a:r>
              <a:rPr lang="en-SG" dirty="0">
                <a:solidFill>
                  <a:schemeClr val="bg1">
                    <a:lumMod val="50000"/>
                  </a:schemeClr>
                </a:solidFill>
                <a:latin typeface="Arial"/>
                <a:ea typeface="Arial"/>
                <a:cs typeface="Arial"/>
                <a:sym typeface="Arial"/>
              </a:rPr>
              <a:t>;  float f; double d;</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printf("Enter the integer: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("%d", &amp;</a:t>
            </a:r>
            <a:r>
              <a:rPr lang="en-SG" dirty="0" err="1">
                <a:solidFill>
                  <a:schemeClr val="bg1">
                    <a:lumMod val="50000"/>
                  </a:schemeClr>
                </a:solidFill>
                <a:latin typeface="Arial"/>
                <a:ea typeface="Arial"/>
                <a:cs typeface="Arial"/>
                <a:sym typeface="Arial"/>
              </a:rPr>
              <a:t>num</a:t>
            </a:r>
            <a:r>
              <a:rPr lang="en-SG" dirty="0">
                <a:solidFill>
                  <a:schemeClr val="bg1">
                    <a:lumMod val="50000"/>
                  </a:schemeClr>
                </a:solidFill>
                <a:latin typeface="Arial"/>
                <a:ea typeface="Arial"/>
                <a:cs typeface="Arial"/>
                <a:sym typeface="Arial"/>
              </a:rPr>
              <a:t>);</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integer is: %d", </a:t>
            </a:r>
            <a:r>
              <a:rPr lang="en-SG" dirty="0" err="1">
                <a:solidFill>
                  <a:schemeClr val="bg1">
                    <a:lumMod val="50000"/>
                  </a:schemeClr>
                </a:solidFill>
                <a:latin typeface="Arial"/>
                <a:ea typeface="Arial"/>
                <a:cs typeface="Arial"/>
                <a:sym typeface="Arial"/>
              </a:rPr>
              <a:t>num</a:t>
            </a:r>
            <a:r>
              <a:rPr lang="en-SG" dirty="0">
                <a:solidFill>
                  <a:schemeClr val="bg1">
                    <a:lumMod val="50000"/>
                  </a:schemeClr>
                </a:solidFill>
                <a:latin typeface="Arial"/>
                <a:ea typeface="Arial"/>
                <a:cs typeface="Arial"/>
                <a:sym typeface="Arial"/>
              </a:rPr>
              <a:t>);</a:t>
            </a:r>
            <a:endParaRPr sz="1000" dirty="0">
              <a:solidFill>
                <a:schemeClr val="bg1">
                  <a:lumMod val="50000"/>
                </a:schemeClr>
              </a:solidFill>
            </a:endParaRPr>
          </a:p>
          <a:p>
            <a:pPr marL="0" marR="0" lvl="0" indent="0" algn="l" rtl="0">
              <a:spcBef>
                <a:spcPts val="0"/>
              </a:spcBef>
              <a:spcAft>
                <a:spcPts val="0"/>
              </a:spcAft>
              <a:buNone/>
            </a:pPr>
            <a:endParaRPr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printf("\n\</a:t>
            </a:r>
            <a:r>
              <a:rPr lang="en-SG" dirty="0" err="1">
                <a:solidFill>
                  <a:schemeClr val="bg1">
                    <a:lumMod val="50000"/>
                  </a:schemeClr>
                </a:solidFill>
                <a:latin typeface="Arial"/>
                <a:ea typeface="Arial"/>
                <a:cs typeface="Arial"/>
                <a:sym typeface="Arial"/>
              </a:rPr>
              <a:t>nEnter</a:t>
            </a:r>
            <a:r>
              <a:rPr lang="en-SG" dirty="0">
                <a:solidFill>
                  <a:schemeClr val="bg1">
                    <a:lumMod val="50000"/>
                  </a:schemeClr>
                </a:solidFill>
                <a:latin typeface="Arial"/>
                <a:ea typeface="Arial"/>
                <a:cs typeface="Arial"/>
                <a:sym typeface="Arial"/>
              </a:rPr>
              <a:t> the float: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("%f", &amp;f);</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float is: %f", f);</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printf("\n\</a:t>
            </a:r>
            <a:r>
              <a:rPr lang="en-SG" dirty="0" err="1">
                <a:solidFill>
                  <a:schemeClr val="bg1">
                    <a:lumMod val="50000"/>
                  </a:schemeClr>
                </a:solidFill>
                <a:latin typeface="Arial"/>
                <a:ea typeface="Arial"/>
                <a:cs typeface="Arial"/>
                <a:sym typeface="Arial"/>
              </a:rPr>
              <a:t>nEnter</a:t>
            </a:r>
            <a:r>
              <a:rPr lang="en-SG" dirty="0">
                <a:solidFill>
                  <a:schemeClr val="bg1">
                    <a:lumMod val="50000"/>
                  </a:schemeClr>
                </a:solidFill>
                <a:latin typeface="Arial"/>
                <a:ea typeface="Arial"/>
                <a:cs typeface="Arial"/>
                <a:sym typeface="Arial"/>
              </a:rPr>
              <a:t> the double: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a:t>
            </a:r>
            <a:r>
              <a:rPr lang="en-SG" dirty="0" err="1">
                <a:solidFill>
                  <a:schemeClr val="bg1">
                    <a:lumMod val="50000"/>
                  </a:schemeClr>
                </a:solidFill>
                <a:latin typeface="Arial"/>
                <a:ea typeface="Arial"/>
                <a:cs typeface="Arial"/>
                <a:sym typeface="Arial"/>
              </a:rPr>
              <a:t>lf</a:t>
            </a:r>
            <a:r>
              <a:rPr lang="en-SG" dirty="0">
                <a:solidFill>
                  <a:schemeClr val="bg1">
                    <a:lumMod val="50000"/>
                  </a:schemeClr>
                </a:solidFill>
                <a:latin typeface="Arial"/>
                <a:ea typeface="Arial"/>
                <a:cs typeface="Arial"/>
                <a:sym typeface="Arial"/>
              </a:rPr>
              <a:t>", &amp;d);</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float is: %</a:t>
            </a:r>
            <a:r>
              <a:rPr lang="en-SG" dirty="0" err="1">
                <a:solidFill>
                  <a:schemeClr val="bg1">
                    <a:lumMod val="50000"/>
                  </a:schemeClr>
                </a:solidFill>
                <a:latin typeface="Arial"/>
                <a:ea typeface="Arial"/>
                <a:cs typeface="Arial"/>
                <a:sym typeface="Arial"/>
              </a:rPr>
              <a:t>lf</a:t>
            </a:r>
            <a:r>
              <a:rPr lang="en-SG" dirty="0">
                <a:solidFill>
                  <a:schemeClr val="bg1">
                    <a:lumMod val="50000"/>
                  </a:schemeClr>
                </a:solidFill>
                <a:latin typeface="Arial"/>
                <a:ea typeface="Arial"/>
                <a:cs typeface="Arial"/>
                <a:sym typeface="Arial"/>
              </a:rPr>
              <a:t>", d);</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p>
          <a:p>
            <a:pPr marL="0" marR="0" lvl="0" indent="0" algn="l" rtl="0">
              <a:spcBef>
                <a:spcPts val="0"/>
              </a:spcBef>
              <a:spcAft>
                <a:spcPts val="0"/>
              </a:spcAft>
              <a:buNone/>
            </a:pPr>
            <a:r>
              <a:rPr lang="en-SG" dirty="0">
                <a:solidFill>
                  <a:schemeClr val="bg1">
                    <a:lumMod val="50000"/>
                  </a:schemeClr>
                </a:solidFill>
              </a:rPr>
              <a:t>Output:</a:t>
            </a: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 the integer: 45</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Entered integer is: 45</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 the float: 4.5</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Entered float is: 4.500000</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 the double: 4.03</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Entered float is: 4.030000</a:t>
            </a:r>
            <a:endParaRPr lang="en-US" sz="1000" dirty="0">
              <a:solidFill>
                <a:schemeClr val="bg1">
                  <a:lumMod val="50000"/>
                </a:schemeClr>
              </a:solidFill>
            </a:endParaRPr>
          </a:p>
        </p:txBody>
      </p:sp>
      <p:sp>
        <p:nvSpPr>
          <p:cNvPr id="344" name="Google Shape;344;p34"/>
          <p:cNvSpPr txBox="1"/>
          <p:nvPr/>
        </p:nvSpPr>
        <p:spPr>
          <a:xfrm>
            <a:off x="3936350" y="119628"/>
            <a:ext cx="3859617" cy="3870250"/>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Input/Output of a Sentences</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#include &lt;stdio.h&gt;</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char str[50];</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 --- String ---To read a Sentence</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 Input the Sentence</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a:t>
            </a:r>
            <a:r>
              <a:rPr lang="en-SG" dirty="0">
                <a:solidFill>
                  <a:schemeClr val="bg1">
                    <a:lumMod val="50000"/>
                  </a:schemeClr>
                </a:solidFill>
                <a:latin typeface="Arial"/>
                <a:ea typeface="Arial"/>
                <a:cs typeface="Arial"/>
                <a:sym typeface="Arial"/>
              </a:rPr>
              <a:t> the Sentence: ");</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("%[^\n]s", str);</a:t>
            </a:r>
            <a:endParaRPr sz="1000" dirty="0">
              <a:solidFill>
                <a:schemeClr val="bg1">
                  <a:lumMod val="50000"/>
                </a:schemeClr>
              </a:solidFill>
            </a:endParaRPr>
          </a:p>
          <a:p>
            <a:pPr marL="0" marR="0" lvl="0" indent="0" algn="l" rtl="0">
              <a:spcBef>
                <a:spcPts val="0"/>
              </a:spcBef>
              <a:spcAft>
                <a:spcPts val="0"/>
              </a:spcAft>
              <a:buNone/>
            </a:pPr>
            <a:endParaRPr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 Output the String</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Sentence is: %s\n\n", str);</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return 0;</a:t>
            </a:r>
            <a:endParaRPr sz="10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p>
          <a:p>
            <a:pPr marL="0" marR="0" lvl="0" indent="0" algn="l" rtl="0">
              <a:spcBef>
                <a:spcPts val="0"/>
              </a:spcBef>
              <a:spcAft>
                <a:spcPts val="0"/>
              </a:spcAft>
              <a:buNone/>
            </a:pPr>
            <a:r>
              <a:rPr lang="en-SG" dirty="0">
                <a:solidFill>
                  <a:schemeClr val="bg1">
                    <a:lumMod val="50000"/>
                  </a:schemeClr>
                </a:solidFill>
              </a:rPr>
              <a:t>Output:</a:t>
            </a: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 the Sentence: we are learning c-programming language</a:t>
            </a:r>
            <a:endParaRPr lang="en-US" sz="1000" dirty="0">
              <a:solidFill>
                <a:schemeClr val="bg1">
                  <a:lumMod val="50000"/>
                </a:schemeClr>
              </a:solidFill>
            </a:endParaRPr>
          </a:p>
          <a:p>
            <a:pPr marL="0" marR="0" lvl="0" indent="0" algn="l" rtl="0">
              <a:spcBef>
                <a:spcPts val="0"/>
              </a:spcBef>
              <a:spcAft>
                <a:spcPts val="0"/>
              </a:spcAft>
              <a:buNone/>
            </a:pPr>
            <a:endParaRPr lang="en-US" sz="10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00" dirty="0">
                <a:solidFill>
                  <a:schemeClr val="bg1">
                    <a:lumMod val="50000"/>
                  </a:schemeClr>
                </a:solidFill>
                <a:latin typeface="Arial"/>
                <a:ea typeface="Arial"/>
                <a:cs typeface="Arial"/>
                <a:sym typeface="Arial"/>
              </a:rPr>
              <a:t>Entered Sentence is: we are learning c-programming language</a:t>
            </a:r>
            <a:endParaRPr lang="en-US" sz="1000" dirty="0">
              <a:solidFill>
                <a:schemeClr val="bg1">
                  <a:lumMod val="50000"/>
                </a:schemeClr>
              </a:solidFill>
            </a:endParaRPr>
          </a:p>
        </p:txBody>
      </p:sp>
      <p:sp>
        <p:nvSpPr>
          <p:cNvPr id="335" name="Google Shape;335;p33"/>
          <p:cNvSpPr txBox="1"/>
          <p:nvPr/>
        </p:nvSpPr>
        <p:spPr>
          <a:xfrm>
            <a:off x="7989876" y="119628"/>
            <a:ext cx="4050465" cy="3247002"/>
          </a:xfrm>
          <a:prstGeom prst="rect">
            <a:avLst/>
          </a:prstGeom>
          <a:solidFill>
            <a:schemeClr val="accent4">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input and output of a character</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#include &lt;stdio.h&gt;</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char </a:t>
            </a:r>
            <a:r>
              <a:rPr lang="en-SG" dirty="0" err="1">
                <a:solidFill>
                  <a:schemeClr val="bg1">
                    <a:lumMod val="50000"/>
                  </a:schemeClr>
                </a:solidFill>
                <a:latin typeface="Arial"/>
                <a:ea typeface="Arial"/>
                <a:cs typeface="Arial"/>
                <a:sym typeface="Arial"/>
              </a:rPr>
              <a:t>ch</a:t>
            </a:r>
            <a:r>
              <a:rPr lang="en-SG" dirty="0">
                <a:solidFill>
                  <a:schemeClr val="bg1">
                    <a:lumMod val="50000"/>
                  </a:schemeClr>
                </a:solidFill>
                <a:latin typeface="Arial"/>
                <a:ea typeface="Arial"/>
                <a:cs typeface="Arial"/>
                <a:sym typeface="Arial"/>
              </a:rPr>
              <a:t>;</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 Input the Character</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a:t>
            </a:r>
            <a:r>
              <a:rPr lang="en-SG" dirty="0">
                <a:solidFill>
                  <a:schemeClr val="bg1">
                    <a:lumMod val="50000"/>
                  </a:schemeClr>
                </a:solidFill>
                <a:latin typeface="Arial"/>
                <a:ea typeface="Arial"/>
                <a:cs typeface="Arial"/>
                <a:sym typeface="Arial"/>
              </a:rPr>
              <a:t> the Character: ");</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("%c", &amp;</a:t>
            </a:r>
            <a:r>
              <a:rPr lang="en-SG" dirty="0" err="1">
                <a:solidFill>
                  <a:schemeClr val="bg1">
                    <a:lumMod val="50000"/>
                  </a:schemeClr>
                </a:solidFill>
                <a:latin typeface="Arial"/>
                <a:ea typeface="Arial"/>
                <a:cs typeface="Arial"/>
                <a:sym typeface="Arial"/>
              </a:rPr>
              <a:t>ch</a:t>
            </a:r>
            <a:r>
              <a:rPr lang="en-SG" dirty="0">
                <a:solidFill>
                  <a:schemeClr val="bg1">
                    <a:lumMod val="50000"/>
                  </a:schemeClr>
                </a:solidFill>
                <a:latin typeface="Arial"/>
                <a:ea typeface="Arial"/>
                <a:cs typeface="Arial"/>
                <a:sym typeface="Arial"/>
              </a:rPr>
              <a:t>);</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 Output the Character</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character is: %c\n\n", </a:t>
            </a:r>
            <a:r>
              <a:rPr lang="en-SG" dirty="0" err="1">
                <a:solidFill>
                  <a:schemeClr val="bg1">
                    <a:lumMod val="50000"/>
                  </a:schemeClr>
                </a:solidFill>
                <a:latin typeface="Arial"/>
                <a:ea typeface="Arial"/>
                <a:cs typeface="Arial"/>
                <a:sym typeface="Arial"/>
              </a:rPr>
              <a:t>ch</a:t>
            </a:r>
            <a:r>
              <a:rPr lang="en-SG" dirty="0">
                <a:solidFill>
                  <a:schemeClr val="bg1">
                    <a:lumMod val="50000"/>
                  </a:schemeClr>
                </a:solidFill>
                <a:latin typeface="Arial"/>
                <a:ea typeface="Arial"/>
                <a:cs typeface="Arial"/>
                <a:sym typeface="Arial"/>
              </a:rPr>
              <a:t>);</a:t>
            </a:r>
            <a:endParaRPr sz="105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p>
          <a:p>
            <a:pPr marL="0" marR="0" lvl="0" indent="0" algn="l" rtl="0">
              <a:spcBef>
                <a:spcPts val="0"/>
              </a:spcBef>
              <a:spcAft>
                <a:spcPts val="0"/>
              </a:spcAft>
              <a:buNone/>
            </a:pPr>
            <a:r>
              <a:rPr lang="en-SG" dirty="0">
                <a:solidFill>
                  <a:schemeClr val="bg1">
                    <a:lumMod val="50000"/>
                  </a:schemeClr>
                </a:solidFill>
              </a:rPr>
              <a:t>Output:</a:t>
            </a:r>
          </a:p>
          <a:p>
            <a:pPr marL="0" marR="0" lvl="0" indent="0" algn="l" rtl="0">
              <a:spcBef>
                <a:spcPts val="0"/>
              </a:spcBef>
              <a:spcAft>
                <a:spcPts val="0"/>
              </a:spcAft>
              <a:buNone/>
            </a:pPr>
            <a:r>
              <a:rPr lang="en-US" sz="1050" dirty="0">
                <a:solidFill>
                  <a:schemeClr val="bg1">
                    <a:lumMod val="50000"/>
                  </a:schemeClr>
                </a:solidFill>
                <a:latin typeface="Arial"/>
                <a:ea typeface="Arial"/>
                <a:cs typeface="Arial"/>
                <a:sym typeface="Arial"/>
              </a:rPr>
              <a:t>Enter the Character: </a:t>
            </a:r>
            <a:r>
              <a:rPr lang="en-US" sz="1050" dirty="0" err="1">
                <a:solidFill>
                  <a:schemeClr val="bg1">
                    <a:lumMod val="50000"/>
                  </a:schemeClr>
                </a:solidFill>
                <a:latin typeface="Arial"/>
                <a:ea typeface="Arial"/>
                <a:cs typeface="Arial"/>
                <a:sym typeface="Arial"/>
              </a:rPr>
              <a:t>ritu</a:t>
            </a:r>
            <a:endParaRPr lang="en-US" sz="105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endParaRPr lang="en-US" sz="105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050" dirty="0">
                <a:solidFill>
                  <a:schemeClr val="bg1">
                    <a:lumMod val="50000"/>
                  </a:schemeClr>
                </a:solidFill>
                <a:latin typeface="Arial"/>
                <a:ea typeface="Arial"/>
                <a:cs typeface="Arial"/>
                <a:sym typeface="Arial"/>
              </a:rPr>
              <a:t>Entered character is: r</a:t>
            </a:r>
            <a:endParaRPr lang="en-US" sz="1050" dirty="0">
              <a:solidFill>
                <a:schemeClr val="bg1">
                  <a:lumMod val="50000"/>
                </a:schemeClr>
              </a:solidFill>
            </a:endParaRPr>
          </a:p>
        </p:txBody>
      </p:sp>
      <p:sp>
        <p:nvSpPr>
          <p:cNvPr id="337" name="Google Shape;337;p33"/>
          <p:cNvSpPr txBox="1"/>
          <p:nvPr/>
        </p:nvSpPr>
        <p:spPr>
          <a:xfrm>
            <a:off x="7989876" y="3429000"/>
            <a:ext cx="4050466" cy="2800726"/>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chemeClr val="bg1">
                    <a:lumMod val="50000"/>
                  </a:schemeClr>
                </a:solidFill>
                <a:latin typeface="Arial"/>
                <a:ea typeface="Arial"/>
                <a:cs typeface="Arial"/>
                <a:sym typeface="Arial"/>
              </a:rPr>
              <a:t>// input and output of a word</a:t>
            </a:r>
            <a:endParaRPr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#include &lt;stdio.h&gt;</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char str[50];</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printf("Enter the Word: ");</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a:t>
            </a:r>
            <a:r>
              <a:rPr lang="en-SG" dirty="0" err="1">
                <a:solidFill>
                  <a:schemeClr val="bg1">
                    <a:lumMod val="50000"/>
                  </a:schemeClr>
                </a:solidFill>
                <a:latin typeface="Arial"/>
                <a:ea typeface="Arial"/>
                <a:cs typeface="Arial"/>
                <a:sym typeface="Arial"/>
              </a:rPr>
              <a:t>scanf</a:t>
            </a:r>
            <a:r>
              <a:rPr lang="en-SG" dirty="0">
                <a:solidFill>
                  <a:schemeClr val="bg1">
                    <a:lumMod val="50000"/>
                  </a:schemeClr>
                </a:solidFill>
                <a:latin typeface="Arial"/>
                <a:ea typeface="Arial"/>
                <a:cs typeface="Arial"/>
                <a:sym typeface="Arial"/>
              </a:rPr>
              <a:t>("%s", str);</a:t>
            </a:r>
            <a:endParaRPr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a:t>
            </a:r>
            <a:r>
              <a:rPr lang="en-SG" dirty="0" err="1">
                <a:solidFill>
                  <a:schemeClr val="bg1">
                    <a:lumMod val="50000"/>
                  </a:schemeClr>
                </a:solidFill>
                <a:latin typeface="Arial"/>
                <a:ea typeface="Arial"/>
                <a:cs typeface="Arial"/>
                <a:sym typeface="Arial"/>
              </a:rPr>
              <a:t>nEntered</a:t>
            </a:r>
            <a:r>
              <a:rPr lang="en-SG" dirty="0">
                <a:solidFill>
                  <a:schemeClr val="bg1">
                    <a:lumMod val="50000"/>
                  </a:schemeClr>
                </a:solidFill>
                <a:latin typeface="Arial"/>
                <a:ea typeface="Arial"/>
                <a:cs typeface="Arial"/>
                <a:sym typeface="Arial"/>
              </a:rPr>
              <a:t> Word is: %s", str);</a:t>
            </a:r>
            <a:endParaRPr sz="1100"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p>
          <a:p>
            <a:pPr marL="0" marR="0" lvl="0" indent="0" algn="l" rtl="0">
              <a:spcBef>
                <a:spcPts val="0"/>
              </a:spcBef>
              <a:spcAft>
                <a:spcPts val="0"/>
              </a:spcAft>
              <a:buNone/>
            </a:pPr>
            <a:r>
              <a:rPr lang="en-SG" dirty="0">
                <a:solidFill>
                  <a:schemeClr val="bg1">
                    <a:lumMod val="50000"/>
                  </a:schemeClr>
                </a:solidFill>
              </a:rPr>
              <a:t>Output:</a:t>
            </a:r>
          </a:p>
          <a:p>
            <a:pPr marL="0" marR="0" lvl="0" indent="0" algn="l" rtl="0">
              <a:spcBef>
                <a:spcPts val="0"/>
              </a:spcBef>
              <a:spcAft>
                <a:spcPts val="0"/>
              </a:spcAft>
              <a:buNone/>
            </a:pPr>
            <a:r>
              <a:rPr lang="en-US" sz="1100" dirty="0">
                <a:solidFill>
                  <a:schemeClr val="bg1">
                    <a:lumMod val="50000"/>
                  </a:schemeClr>
                </a:solidFill>
                <a:latin typeface="Arial"/>
                <a:ea typeface="Arial"/>
                <a:cs typeface="Arial"/>
                <a:sym typeface="Arial"/>
              </a:rPr>
              <a:t>Enter the Word: computer science</a:t>
            </a:r>
            <a:endParaRPr lang="en-US" sz="1100" dirty="0">
              <a:solidFill>
                <a:schemeClr val="bg1">
                  <a:lumMod val="50000"/>
                </a:schemeClr>
              </a:solidFill>
            </a:endParaRPr>
          </a:p>
          <a:p>
            <a:pPr marL="0" marR="0" lvl="0" indent="0" algn="l" rtl="0">
              <a:spcBef>
                <a:spcPts val="0"/>
              </a:spcBef>
              <a:spcAft>
                <a:spcPts val="0"/>
              </a:spcAft>
              <a:buNone/>
            </a:pPr>
            <a:endParaRPr lang="en-US" sz="11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US" sz="1100" dirty="0">
                <a:solidFill>
                  <a:schemeClr val="bg1">
                    <a:lumMod val="50000"/>
                  </a:schemeClr>
                </a:solidFill>
                <a:latin typeface="Arial"/>
                <a:ea typeface="Arial"/>
                <a:cs typeface="Arial"/>
                <a:sym typeface="Arial"/>
              </a:rPr>
              <a:t>Entered Word is: computer</a:t>
            </a:r>
            <a:endParaRPr lang="en-US" sz="1100" dirty="0">
              <a:solidFill>
                <a:schemeClr val="bg1">
                  <a:lumMod val="50000"/>
                </a:schemeClr>
              </a:solidFill>
            </a:endParaRPr>
          </a:p>
        </p:txBody>
      </p:sp>
    </p:spTree>
    <p:extLst>
      <p:ext uri="{BB962C8B-B14F-4D97-AF65-F5344CB8AC3E}">
        <p14:creationId xmlns:p14="http://schemas.microsoft.com/office/powerpoint/2010/main" val="334457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txBox="1">
            <a:spLocks noGrp="1"/>
          </p:cNvSpPr>
          <p:nvPr>
            <p:ph type="title"/>
          </p:nvPr>
        </p:nvSpPr>
        <p:spPr>
          <a:xfrm>
            <a:off x="0" y="53776"/>
            <a:ext cx="12192000" cy="631111"/>
          </a:xfrm>
          <a:prstGeom prst="rect">
            <a:avLst/>
          </a:prstGeom>
          <a:solidFill>
            <a:srgbClr val="EDF0E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273239"/>
              </a:buClr>
              <a:buSzPct val="100000"/>
              <a:buFont typeface="Arial"/>
              <a:buNone/>
            </a:pPr>
            <a:r>
              <a:rPr lang="en-SG" sz="2800" b="1" i="0">
                <a:solidFill>
                  <a:srgbClr val="273239"/>
                </a:solidFill>
                <a:latin typeface="Arial"/>
                <a:ea typeface="Arial"/>
                <a:cs typeface="Arial"/>
                <a:sym typeface="Arial"/>
              </a:rPr>
              <a:t>   Formatted and Unformatted Input/Output functions in C with Examples</a:t>
            </a:r>
            <a:endParaRPr sz="2800">
              <a:latin typeface="Arial"/>
              <a:ea typeface="Arial"/>
              <a:cs typeface="Arial"/>
              <a:sym typeface="Arial"/>
            </a:endParaRPr>
          </a:p>
        </p:txBody>
      </p:sp>
      <p:sp>
        <p:nvSpPr>
          <p:cNvPr id="410" name="Google Shape;410;p44"/>
          <p:cNvSpPr txBox="1">
            <a:spLocks noGrp="1"/>
          </p:cNvSpPr>
          <p:nvPr>
            <p:ph type="body" idx="1"/>
          </p:nvPr>
        </p:nvSpPr>
        <p:spPr>
          <a:xfrm>
            <a:off x="339365" y="823386"/>
            <a:ext cx="6386581" cy="5665282"/>
          </a:xfrm>
          <a:prstGeom prst="rect">
            <a:avLst/>
          </a:prstGeom>
          <a:noFill/>
          <a:ln>
            <a:noFill/>
          </a:ln>
        </p:spPr>
        <p:txBody>
          <a:bodyPr spcFirstLastPara="1" wrap="square" lIns="91425" tIns="45700" rIns="91425" bIns="45700" anchor="t" anchorCtr="0">
            <a:normAutofit fontScale="85000" lnSpcReduction="20000"/>
          </a:bodyPr>
          <a:lstStyle/>
          <a:p>
            <a:pPr marL="182880" lvl="0" indent="-148590" algn="just" rtl="0">
              <a:lnSpc>
                <a:spcPct val="95000"/>
              </a:lnSpc>
              <a:spcBef>
                <a:spcPts val="0"/>
              </a:spcBef>
              <a:spcAft>
                <a:spcPts val="0"/>
              </a:spcAft>
              <a:buSzPct val="59999"/>
              <a:buChar char="●"/>
            </a:pPr>
            <a:r>
              <a:rPr lang="en-SG" b="1" u="sng" dirty="0">
                <a:latin typeface="Arial"/>
                <a:ea typeface="Arial"/>
                <a:cs typeface="Arial"/>
                <a:sym typeface="Arial"/>
              </a:rPr>
              <a:t>Formatted I/O Functions</a:t>
            </a:r>
            <a:endParaRPr dirty="0">
              <a:latin typeface="Arial"/>
              <a:ea typeface="Arial"/>
              <a:cs typeface="Arial"/>
              <a:sym typeface="Arial"/>
            </a:endParaRPr>
          </a:p>
          <a:p>
            <a:pPr marL="182880" lvl="0" indent="-148590" algn="just" rtl="0">
              <a:lnSpc>
                <a:spcPct val="95000"/>
              </a:lnSpc>
              <a:spcBef>
                <a:spcPts val="1600"/>
              </a:spcBef>
              <a:spcAft>
                <a:spcPts val="0"/>
              </a:spcAft>
              <a:buSzPct val="59999"/>
              <a:buChar char="●"/>
            </a:pPr>
            <a:r>
              <a:rPr lang="en-SG" b="0" u="sng" dirty="0">
                <a:solidFill>
                  <a:schemeClr val="hlink"/>
                </a:solidFill>
                <a:latin typeface="Arial"/>
                <a:ea typeface="Arial"/>
                <a:cs typeface="Arial"/>
                <a:sym typeface="Arial"/>
                <a:hlinkClick r:id="rId3"/>
              </a:rPr>
              <a:t>Formatted I/O functions</a:t>
            </a:r>
            <a:r>
              <a:rPr lang="en-SG" dirty="0">
                <a:latin typeface="Arial"/>
                <a:ea typeface="Arial"/>
                <a:cs typeface="Arial"/>
                <a:sym typeface="Arial"/>
              </a:rPr>
              <a:t> are used to take various inputs from the user and display multiple outputs to the user. These types of I/O functions can help to display the output to the user in different formats using the format specifiers. These I/O supports all </a:t>
            </a:r>
            <a:r>
              <a:rPr lang="en-SG" b="0" u="sng" dirty="0">
                <a:solidFill>
                  <a:schemeClr val="hlink"/>
                </a:solidFill>
                <a:latin typeface="Arial"/>
                <a:ea typeface="Arial"/>
                <a:cs typeface="Arial"/>
                <a:sym typeface="Arial"/>
                <a:hlinkClick r:id="rId4"/>
              </a:rPr>
              <a:t>data types</a:t>
            </a:r>
            <a:r>
              <a:rPr lang="en-SG" dirty="0">
                <a:latin typeface="Arial"/>
                <a:ea typeface="Arial"/>
                <a:cs typeface="Arial"/>
                <a:sym typeface="Arial"/>
              </a:rPr>
              <a:t> like int, float, char, and many more.</a:t>
            </a:r>
            <a:endParaRPr dirty="0"/>
          </a:p>
          <a:p>
            <a:pPr marL="182880" lvl="0" indent="-148590" algn="l" rtl="0">
              <a:lnSpc>
                <a:spcPct val="95000"/>
              </a:lnSpc>
              <a:spcBef>
                <a:spcPts val="1600"/>
              </a:spcBef>
              <a:spcAft>
                <a:spcPts val="0"/>
              </a:spcAft>
              <a:buSzPct val="59999"/>
              <a:buChar char="●"/>
            </a:pPr>
            <a:r>
              <a:rPr lang="en-SG" b="1" dirty="0">
                <a:latin typeface="Arial"/>
                <a:ea typeface="Arial"/>
                <a:cs typeface="Arial"/>
                <a:sym typeface="Arial"/>
              </a:rPr>
              <a:t>Why they are called formatted I/O?  </a:t>
            </a:r>
            <a:br>
              <a:rPr lang="en-SG" dirty="0">
                <a:latin typeface="Arial"/>
                <a:ea typeface="Arial"/>
                <a:cs typeface="Arial"/>
                <a:sym typeface="Arial"/>
              </a:rPr>
            </a:br>
            <a:r>
              <a:rPr lang="en-SG" b="0" i="0" dirty="0">
                <a:latin typeface="Arial"/>
                <a:ea typeface="Arial"/>
                <a:cs typeface="Arial"/>
                <a:sym typeface="Arial"/>
              </a:rPr>
              <a:t>These functions are called formatted I/O functions because we can use format specifiers in these functions and hence, we can format these functions according to our needs.</a:t>
            </a:r>
            <a:endParaRPr dirty="0"/>
          </a:p>
          <a:p>
            <a:pPr marL="182880" lvl="0" indent="-148590" algn="just" rtl="0">
              <a:lnSpc>
                <a:spcPct val="95000"/>
              </a:lnSpc>
              <a:spcBef>
                <a:spcPts val="1600"/>
              </a:spcBef>
              <a:spcAft>
                <a:spcPts val="0"/>
              </a:spcAft>
              <a:buSzPct val="59999"/>
              <a:buChar char="●"/>
            </a:pPr>
            <a:r>
              <a:rPr lang="en-SG" b="0" i="0" dirty="0">
                <a:latin typeface="Arial"/>
                <a:ea typeface="Arial"/>
                <a:cs typeface="Arial"/>
                <a:sym typeface="Arial"/>
              </a:rPr>
              <a:t>The following formatted I/O functions will be discussed in this section-</a:t>
            </a:r>
            <a:endParaRPr dirty="0"/>
          </a:p>
          <a:p>
            <a:pPr marL="182880" lvl="0" indent="-148590" algn="just" rtl="0">
              <a:lnSpc>
                <a:spcPct val="95000"/>
              </a:lnSpc>
              <a:spcBef>
                <a:spcPts val="1600"/>
              </a:spcBef>
              <a:spcAft>
                <a:spcPts val="0"/>
              </a:spcAft>
              <a:buSzPct val="59999"/>
              <a:buFont typeface="Century Schoolbook"/>
              <a:buAutoNum type="arabicPeriod"/>
            </a:pPr>
            <a:r>
              <a:rPr lang="en-SG" b="1" i="0" dirty="0">
                <a:latin typeface="Arial"/>
                <a:ea typeface="Arial"/>
                <a:cs typeface="Arial"/>
                <a:sym typeface="Arial"/>
              </a:rPr>
              <a:t>printf()</a:t>
            </a:r>
            <a:endParaRPr dirty="0"/>
          </a:p>
          <a:p>
            <a:pPr marL="182880" lvl="0" indent="-148590" algn="just" rtl="0">
              <a:lnSpc>
                <a:spcPct val="95000"/>
              </a:lnSpc>
              <a:spcBef>
                <a:spcPts val="1600"/>
              </a:spcBef>
              <a:spcAft>
                <a:spcPts val="0"/>
              </a:spcAft>
              <a:buSzPct val="59999"/>
              <a:buFont typeface="Century Schoolbook"/>
              <a:buAutoNum type="arabicPeriod"/>
            </a:pPr>
            <a:r>
              <a:rPr lang="en-SG" b="1" i="0" dirty="0" err="1">
                <a:latin typeface="Arial"/>
                <a:ea typeface="Arial"/>
                <a:cs typeface="Arial"/>
                <a:sym typeface="Arial"/>
              </a:rPr>
              <a:t>scanf</a:t>
            </a:r>
            <a:r>
              <a:rPr lang="en-SG" b="1" i="0" dirty="0">
                <a:latin typeface="Arial"/>
                <a:ea typeface="Arial"/>
                <a:cs typeface="Arial"/>
                <a:sym typeface="Arial"/>
              </a:rPr>
              <a:t>()</a:t>
            </a:r>
            <a:endParaRPr dirty="0"/>
          </a:p>
          <a:p>
            <a:pPr marL="182880" lvl="0" indent="-148590" algn="just" rtl="0">
              <a:lnSpc>
                <a:spcPct val="95000"/>
              </a:lnSpc>
              <a:spcBef>
                <a:spcPts val="1600"/>
              </a:spcBef>
              <a:spcAft>
                <a:spcPts val="0"/>
              </a:spcAft>
              <a:buSzPct val="59999"/>
              <a:buFont typeface="Century Schoolbook"/>
              <a:buAutoNum type="arabicPeriod"/>
            </a:pPr>
            <a:r>
              <a:rPr lang="en-SG" b="1" i="0" dirty="0" err="1">
                <a:latin typeface="Arial"/>
                <a:ea typeface="Arial"/>
                <a:cs typeface="Arial"/>
                <a:sym typeface="Arial"/>
              </a:rPr>
              <a:t>sprintf</a:t>
            </a:r>
            <a:r>
              <a:rPr lang="en-SG" b="1" i="0" dirty="0">
                <a:latin typeface="Arial"/>
                <a:ea typeface="Arial"/>
                <a:cs typeface="Arial"/>
                <a:sym typeface="Arial"/>
              </a:rPr>
              <a:t>()</a:t>
            </a:r>
            <a:endParaRPr dirty="0"/>
          </a:p>
          <a:p>
            <a:pPr marL="182880" lvl="0" indent="-148590" algn="just" rtl="0">
              <a:lnSpc>
                <a:spcPct val="95000"/>
              </a:lnSpc>
              <a:spcBef>
                <a:spcPts val="1600"/>
              </a:spcBef>
              <a:spcAft>
                <a:spcPts val="0"/>
              </a:spcAft>
              <a:buSzPct val="59999"/>
              <a:buFont typeface="Century Schoolbook"/>
              <a:buAutoNum type="arabicPeriod"/>
            </a:pPr>
            <a:r>
              <a:rPr lang="en-SG" b="1" i="0" dirty="0" err="1">
                <a:latin typeface="Arial"/>
                <a:ea typeface="Arial"/>
                <a:cs typeface="Arial"/>
                <a:sym typeface="Arial"/>
              </a:rPr>
              <a:t>sscanf</a:t>
            </a:r>
            <a:r>
              <a:rPr lang="en-SG" b="1" i="0" dirty="0">
                <a:latin typeface="Arial"/>
                <a:ea typeface="Arial"/>
                <a:cs typeface="Arial"/>
                <a:sym typeface="Arial"/>
              </a:rPr>
              <a:t>()</a:t>
            </a:r>
            <a:endParaRPr b="1" i="0" dirty="0">
              <a:latin typeface="Arial"/>
              <a:ea typeface="Arial"/>
              <a:cs typeface="Arial"/>
              <a:sym typeface="Arial"/>
            </a:endParaRPr>
          </a:p>
          <a:p>
            <a:pPr marL="182880" lvl="0" indent="-91440" algn="just" rtl="0">
              <a:lnSpc>
                <a:spcPct val="95000"/>
              </a:lnSpc>
              <a:spcBef>
                <a:spcPts val="1600"/>
              </a:spcBef>
              <a:spcAft>
                <a:spcPts val="0"/>
              </a:spcAft>
              <a:buSzPct val="59999"/>
              <a:buFont typeface="Century Schoolbook"/>
              <a:buNone/>
            </a:pPr>
            <a:endParaRPr dirty="0">
              <a:highlight>
                <a:srgbClr val="FFFFFF"/>
              </a:highlight>
              <a:latin typeface="Arial"/>
              <a:ea typeface="Arial"/>
              <a:cs typeface="Arial"/>
              <a:sym typeface="Arial"/>
            </a:endParaRPr>
          </a:p>
          <a:p>
            <a:pPr marL="182880" lvl="0" indent="-91440" algn="just" rtl="0">
              <a:lnSpc>
                <a:spcPct val="95000"/>
              </a:lnSpc>
              <a:spcBef>
                <a:spcPts val="1600"/>
              </a:spcBef>
              <a:spcAft>
                <a:spcPts val="0"/>
              </a:spcAft>
              <a:buSzPct val="59999"/>
              <a:buFont typeface="Century Schoolbook"/>
              <a:buNone/>
            </a:pPr>
            <a:endParaRPr b="0" i="0" dirty="0">
              <a:highlight>
                <a:srgbClr val="FFFFFF"/>
              </a:highlight>
              <a:latin typeface="Arial"/>
              <a:ea typeface="Arial"/>
              <a:cs typeface="Arial"/>
              <a:sym typeface="Arial"/>
            </a:endParaRPr>
          </a:p>
          <a:p>
            <a:pPr marL="182880" lvl="0" indent="-91440" algn="just" rtl="0">
              <a:lnSpc>
                <a:spcPct val="95000"/>
              </a:lnSpc>
              <a:spcBef>
                <a:spcPts val="1600"/>
              </a:spcBef>
              <a:spcAft>
                <a:spcPts val="0"/>
              </a:spcAft>
              <a:buSzPct val="59999"/>
              <a:buFont typeface="Century Schoolbook"/>
              <a:buNone/>
            </a:pPr>
            <a:endParaRPr b="0" i="0" dirty="0">
              <a:highlight>
                <a:srgbClr val="FFFFFF"/>
              </a:highlight>
              <a:latin typeface="Arial"/>
              <a:ea typeface="Arial"/>
              <a:cs typeface="Arial"/>
              <a:sym typeface="Arial"/>
            </a:endParaRPr>
          </a:p>
          <a:p>
            <a:pPr marL="182880" lvl="0" indent="-91440" algn="just" rtl="0">
              <a:lnSpc>
                <a:spcPct val="95000"/>
              </a:lnSpc>
              <a:spcBef>
                <a:spcPts val="1600"/>
              </a:spcBef>
              <a:spcAft>
                <a:spcPts val="0"/>
              </a:spcAft>
              <a:buSzPct val="59999"/>
              <a:buNone/>
            </a:pPr>
            <a:endParaRPr dirty="0">
              <a:latin typeface="Arial"/>
              <a:ea typeface="Arial"/>
              <a:cs typeface="Arial"/>
              <a:sym typeface="Arial"/>
            </a:endParaRPr>
          </a:p>
        </p:txBody>
      </p:sp>
      <p:sp>
        <p:nvSpPr>
          <p:cNvPr id="411" name="Google Shape;411;p44"/>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412" name="Google Shape;412;p44"/>
          <p:cNvSpPr txBox="1"/>
          <p:nvPr/>
        </p:nvSpPr>
        <p:spPr>
          <a:xfrm>
            <a:off x="6725947" y="823386"/>
            <a:ext cx="5466053" cy="4401205"/>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dirty="0">
                <a:solidFill>
                  <a:schemeClr val="bg1"/>
                </a:solidFill>
                <a:latin typeface="Arial"/>
                <a:ea typeface="Arial"/>
                <a:cs typeface="Arial"/>
                <a:sym typeface="Arial"/>
              </a:rPr>
              <a:t>int main()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int num1;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 Printing a message on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 the output screen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printf("Enter a integer number: "); </a:t>
            </a:r>
            <a:endParaRPr dirty="0">
              <a:solidFill>
                <a:schemeClr val="bg1"/>
              </a:solidFill>
            </a:endParaRPr>
          </a:p>
          <a:p>
            <a:pPr marL="0" marR="0" lvl="0" indent="0" algn="l" rtl="0">
              <a:spcBef>
                <a:spcPts val="0"/>
              </a:spcBef>
              <a:spcAft>
                <a:spcPts val="0"/>
              </a:spcAft>
              <a:buNone/>
            </a:pPr>
            <a:endParaRPr sz="2000" dirty="0">
              <a:solidFill>
                <a:schemeClr val="bg1"/>
              </a:solidFill>
              <a:latin typeface="Arial"/>
              <a:ea typeface="Arial"/>
              <a:cs typeface="Arial"/>
              <a:sym typeface="Aria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 Taking an integer value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 from keyboard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a:t>
            </a:r>
            <a:r>
              <a:rPr lang="en-SG" sz="2000" dirty="0" err="1">
                <a:solidFill>
                  <a:schemeClr val="bg1"/>
                </a:solidFill>
                <a:latin typeface="Arial"/>
                <a:ea typeface="Arial"/>
                <a:cs typeface="Arial"/>
                <a:sym typeface="Arial"/>
              </a:rPr>
              <a:t>scanf</a:t>
            </a:r>
            <a:r>
              <a:rPr lang="en-SG" sz="2000" dirty="0">
                <a:solidFill>
                  <a:schemeClr val="bg1"/>
                </a:solidFill>
                <a:latin typeface="Arial"/>
                <a:ea typeface="Arial"/>
                <a:cs typeface="Arial"/>
                <a:sym typeface="Arial"/>
              </a:rPr>
              <a:t>("%d", &amp;num1); </a:t>
            </a:r>
            <a:endParaRPr dirty="0">
              <a:solidFill>
                <a:schemeClr val="bg1"/>
              </a:solidFill>
            </a:endParaRPr>
          </a:p>
          <a:p>
            <a:pPr marL="0" marR="0" lvl="0" indent="0" algn="l" rtl="0">
              <a:spcBef>
                <a:spcPts val="0"/>
              </a:spcBef>
              <a:spcAft>
                <a:spcPts val="0"/>
              </a:spcAft>
              <a:buNone/>
            </a:pPr>
            <a:endParaRPr sz="2000" dirty="0">
              <a:solidFill>
                <a:schemeClr val="bg1"/>
              </a:solidFill>
              <a:latin typeface="Arial"/>
              <a:ea typeface="Arial"/>
              <a:cs typeface="Arial"/>
              <a:sym typeface="Aria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 Displaying the entered value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	printf("You have entered %d", num1); </a:t>
            </a:r>
            <a:endParaRPr dirty="0">
              <a:solidFill>
                <a:schemeClr val="bg1"/>
              </a:solidFill>
            </a:endParaRPr>
          </a:p>
          <a:p>
            <a:pPr marL="0" marR="0" lvl="0" indent="0" algn="l" rtl="0">
              <a:spcBef>
                <a:spcPts val="0"/>
              </a:spcBef>
              <a:spcAft>
                <a:spcPts val="0"/>
              </a:spcAft>
              <a:buNone/>
            </a:pPr>
            <a:r>
              <a:rPr lang="en-SG" sz="2000" dirty="0">
                <a:solidFill>
                  <a:schemeClr val="bg1"/>
                </a:solidFill>
                <a:latin typeface="Arial"/>
                <a:ea typeface="Arial"/>
                <a:cs typeface="Arial"/>
                <a:sym typeface="Arial"/>
              </a:rPr>
              <a:t>}</a:t>
            </a:r>
            <a:endParaRPr dirty="0">
              <a:solidFill>
                <a:schemeClr val="bg1"/>
              </a:solidFill>
            </a:endParaRPr>
          </a:p>
        </p:txBody>
      </p:sp>
    </p:spTree>
    <p:extLst>
      <p:ext uri="{BB962C8B-B14F-4D97-AF65-F5344CB8AC3E}">
        <p14:creationId xmlns:p14="http://schemas.microsoft.com/office/powerpoint/2010/main" val="2265719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5"/>
          <p:cNvSpPr txBox="1">
            <a:spLocks noGrp="1"/>
          </p:cNvSpPr>
          <p:nvPr>
            <p:ph type="title"/>
          </p:nvPr>
        </p:nvSpPr>
        <p:spPr>
          <a:xfrm>
            <a:off x="0" y="0"/>
            <a:ext cx="12192000" cy="608415"/>
          </a:xfrm>
          <a:prstGeom prst="rect">
            <a:avLst/>
          </a:prstGeom>
          <a:solidFill>
            <a:srgbClr val="EDF0E6"/>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73239"/>
              </a:buClr>
              <a:buSzPts val="3200"/>
              <a:buFont typeface="Nunito"/>
              <a:buNone/>
            </a:pPr>
            <a:r>
              <a:rPr lang="en-SG" sz="3200" b="1" i="0">
                <a:solidFill>
                  <a:srgbClr val="273239"/>
                </a:solidFill>
                <a:latin typeface="Nunito"/>
                <a:ea typeface="Nunito"/>
                <a:cs typeface="Nunito"/>
                <a:sym typeface="Nunito"/>
              </a:rPr>
              <a:t>  </a:t>
            </a:r>
            <a:r>
              <a:rPr lang="en-SG" sz="3200" b="1" i="0" u="sng">
                <a:solidFill>
                  <a:srgbClr val="273239"/>
                </a:solidFill>
                <a:latin typeface="Nunito"/>
                <a:ea typeface="Nunito"/>
                <a:cs typeface="Nunito"/>
                <a:sym typeface="Nunito"/>
              </a:rPr>
              <a:t>Unformatted Input/Output functions</a:t>
            </a:r>
            <a:endParaRPr sz="3200"/>
          </a:p>
        </p:txBody>
      </p:sp>
      <p:sp>
        <p:nvSpPr>
          <p:cNvPr id="418" name="Google Shape;418;p45"/>
          <p:cNvSpPr txBox="1">
            <a:spLocks noGrp="1"/>
          </p:cNvSpPr>
          <p:nvPr>
            <p:ph type="body" idx="1"/>
          </p:nvPr>
        </p:nvSpPr>
        <p:spPr>
          <a:xfrm>
            <a:off x="220980" y="752001"/>
            <a:ext cx="11750040" cy="5593080"/>
          </a:xfrm>
          <a:prstGeom prst="rect">
            <a:avLst/>
          </a:prstGeom>
          <a:solidFill>
            <a:schemeClr val="lt1"/>
          </a:solidFill>
          <a:ln>
            <a:noFill/>
          </a:ln>
        </p:spPr>
        <p:txBody>
          <a:bodyPr spcFirstLastPara="1" wrap="square" lIns="91425" tIns="45700" rIns="91425" bIns="45700" anchor="t" anchorCtr="0">
            <a:normAutofit fontScale="85000" lnSpcReduction="20000"/>
          </a:bodyPr>
          <a:lstStyle/>
          <a:p>
            <a:pPr marL="182880" lvl="0" indent="-169164" algn="l" rtl="0">
              <a:lnSpc>
                <a:spcPct val="95000"/>
              </a:lnSpc>
              <a:spcBef>
                <a:spcPts val="0"/>
              </a:spcBef>
              <a:spcAft>
                <a:spcPts val="0"/>
              </a:spcAft>
              <a:buSzPct val="59999"/>
              <a:buChar char="●"/>
            </a:pPr>
            <a:r>
              <a:rPr lang="en-SG" b="0" i="0" dirty="0">
                <a:latin typeface="Nunito"/>
                <a:ea typeface="Nunito"/>
                <a:cs typeface="Nunito"/>
                <a:sym typeface="Nunito"/>
              </a:rPr>
              <a:t>Unformatted I/O functions are used only for character data type or character array/string and cannot be used for any other datatype. These functions are used to read single input from the user at the console and it allows to display the value at the console.</a:t>
            </a:r>
            <a:endParaRPr dirty="0"/>
          </a:p>
          <a:p>
            <a:pPr marL="182880" lvl="0" indent="-169164" algn="l" rtl="0">
              <a:lnSpc>
                <a:spcPct val="95000"/>
              </a:lnSpc>
              <a:spcBef>
                <a:spcPts val="1600"/>
              </a:spcBef>
              <a:spcAft>
                <a:spcPts val="0"/>
              </a:spcAft>
              <a:buSzPct val="59999"/>
              <a:buChar char="●"/>
            </a:pPr>
            <a:r>
              <a:rPr lang="en-SG" b="1" i="0" dirty="0">
                <a:latin typeface="Nunito"/>
                <a:ea typeface="Nunito"/>
                <a:cs typeface="Nunito"/>
                <a:sym typeface="Nunito"/>
              </a:rPr>
              <a:t>Why they are called unformatted I/O?  </a:t>
            </a:r>
            <a:endParaRPr b="0" i="0" dirty="0">
              <a:latin typeface="Nunito"/>
              <a:ea typeface="Nunito"/>
              <a:cs typeface="Nunito"/>
              <a:sym typeface="Nunito"/>
            </a:endParaRPr>
          </a:p>
          <a:p>
            <a:pPr marL="182880" lvl="0" indent="-169164" algn="l" rtl="0">
              <a:lnSpc>
                <a:spcPct val="95000"/>
              </a:lnSpc>
              <a:spcBef>
                <a:spcPts val="1600"/>
              </a:spcBef>
              <a:spcAft>
                <a:spcPts val="0"/>
              </a:spcAft>
              <a:buSzPct val="59999"/>
              <a:buChar char="●"/>
            </a:pPr>
            <a:r>
              <a:rPr lang="en-SG" b="0" i="0" dirty="0">
                <a:latin typeface="Nunito"/>
                <a:ea typeface="Nunito"/>
                <a:cs typeface="Nunito"/>
                <a:sym typeface="Nunito"/>
              </a:rPr>
              <a:t>These functions are called unformatted I/O functions because we cannot use format specifiers in these functions and hence, cannot format these functions according to our needs.</a:t>
            </a:r>
            <a:endParaRPr dirty="0"/>
          </a:p>
          <a:p>
            <a:pPr marL="182880" lvl="0" indent="-169164" algn="l" rtl="0">
              <a:lnSpc>
                <a:spcPct val="95000"/>
              </a:lnSpc>
              <a:spcBef>
                <a:spcPts val="1600"/>
              </a:spcBef>
              <a:spcAft>
                <a:spcPts val="0"/>
              </a:spcAft>
              <a:buSzPct val="59999"/>
              <a:buChar char="●"/>
            </a:pPr>
            <a:r>
              <a:rPr lang="en-SG" b="0" i="0" dirty="0">
                <a:latin typeface="Nunito"/>
                <a:ea typeface="Nunito"/>
                <a:cs typeface="Nunito"/>
                <a:sym typeface="Nunito"/>
              </a:rPr>
              <a:t>The following unformatted I/O functions will be discussed in this section-</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err="1">
                <a:latin typeface="Nunito"/>
                <a:ea typeface="Nunito"/>
                <a:cs typeface="Nunito"/>
                <a:sym typeface="Nunito"/>
              </a:rPr>
              <a:t>getch</a:t>
            </a:r>
            <a:r>
              <a:rPr lang="en-SG" b="1" i="0" dirty="0">
                <a:latin typeface="Nunito"/>
                <a:ea typeface="Nunito"/>
                <a:cs typeface="Nunito"/>
                <a:sym typeface="Nunito"/>
              </a:rPr>
              <a:t>()</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err="1">
                <a:latin typeface="Nunito"/>
                <a:ea typeface="Nunito"/>
                <a:cs typeface="Nunito"/>
                <a:sym typeface="Nunito"/>
              </a:rPr>
              <a:t>getche</a:t>
            </a:r>
            <a:r>
              <a:rPr lang="en-SG" b="1" i="0" dirty="0">
                <a:latin typeface="Nunito"/>
                <a:ea typeface="Nunito"/>
                <a:cs typeface="Nunito"/>
                <a:sym typeface="Nunito"/>
              </a:rPr>
              <a:t>()</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err="1">
                <a:latin typeface="Nunito"/>
                <a:ea typeface="Nunito"/>
                <a:cs typeface="Nunito"/>
                <a:sym typeface="Nunito"/>
              </a:rPr>
              <a:t>getchar</a:t>
            </a:r>
            <a:r>
              <a:rPr lang="en-SG" b="1" i="0" dirty="0">
                <a:latin typeface="Nunito"/>
                <a:ea typeface="Nunito"/>
                <a:cs typeface="Nunito"/>
                <a:sym typeface="Nunito"/>
              </a:rPr>
              <a:t>()</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err="1">
                <a:latin typeface="Nunito"/>
                <a:ea typeface="Nunito"/>
                <a:cs typeface="Nunito"/>
                <a:sym typeface="Nunito"/>
              </a:rPr>
              <a:t>putchar</a:t>
            </a:r>
            <a:r>
              <a:rPr lang="en-SG" b="1" i="0" dirty="0">
                <a:latin typeface="Nunito"/>
                <a:ea typeface="Nunito"/>
                <a:cs typeface="Nunito"/>
                <a:sym typeface="Nunito"/>
              </a:rPr>
              <a:t>()</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a:latin typeface="Nunito"/>
                <a:ea typeface="Nunito"/>
                <a:cs typeface="Nunito"/>
                <a:sym typeface="Nunito"/>
              </a:rPr>
              <a:t>gets()</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a:latin typeface="Nunito"/>
                <a:ea typeface="Nunito"/>
                <a:cs typeface="Nunito"/>
                <a:sym typeface="Nunito"/>
              </a:rPr>
              <a:t>puts()</a:t>
            </a:r>
            <a:endParaRPr dirty="0"/>
          </a:p>
          <a:p>
            <a:pPr marL="182880" lvl="0" indent="-169164" algn="l" rtl="0">
              <a:lnSpc>
                <a:spcPct val="95000"/>
              </a:lnSpc>
              <a:spcBef>
                <a:spcPts val="1600"/>
              </a:spcBef>
              <a:spcAft>
                <a:spcPts val="0"/>
              </a:spcAft>
              <a:buSzPct val="59999"/>
              <a:buFont typeface="Century Schoolbook"/>
              <a:buAutoNum type="arabicPeriod"/>
            </a:pPr>
            <a:r>
              <a:rPr lang="en-SG" b="1" i="0" dirty="0" err="1">
                <a:latin typeface="Nunito"/>
                <a:ea typeface="Nunito"/>
                <a:cs typeface="Nunito"/>
                <a:sym typeface="Nunito"/>
              </a:rPr>
              <a:t>putch</a:t>
            </a:r>
            <a:r>
              <a:rPr lang="en-SG" b="1" i="0" dirty="0">
                <a:latin typeface="Nunito"/>
                <a:ea typeface="Nunito"/>
                <a:cs typeface="Nunito"/>
                <a:sym typeface="Nunito"/>
              </a:rPr>
              <a:t>()</a:t>
            </a:r>
            <a:endParaRPr dirty="0"/>
          </a:p>
          <a:p>
            <a:pPr marL="182880" lvl="0" indent="-98298" algn="l" rtl="0">
              <a:lnSpc>
                <a:spcPct val="95000"/>
              </a:lnSpc>
              <a:spcBef>
                <a:spcPts val="1600"/>
              </a:spcBef>
              <a:spcAft>
                <a:spcPts val="0"/>
              </a:spcAft>
              <a:buSzPct val="59999"/>
              <a:buNone/>
            </a:pPr>
            <a:endParaRPr dirty="0"/>
          </a:p>
        </p:txBody>
      </p:sp>
      <p:sp>
        <p:nvSpPr>
          <p:cNvPr id="419" name="Google Shape;419;p4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420" name="Google Shape;420;p45"/>
          <p:cNvSpPr txBox="1"/>
          <p:nvPr/>
        </p:nvSpPr>
        <p:spPr>
          <a:xfrm>
            <a:off x="5349398" y="3337945"/>
            <a:ext cx="5482000" cy="2862282"/>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#include &lt;conio.h&gt;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#include &lt;stdio.h&gt;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int main()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char name[50];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puts("Please enter some texts: ");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gets(name);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puts(name);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	getch(); </a:t>
            </a:r>
            <a:endParaRPr>
              <a:solidFill>
                <a:schemeClr val="bg1"/>
              </a:solidFill>
            </a:endParaRPr>
          </a:p>
          <a:p>
            <a:pPr marL="0" marR="0" lvl="0" indent="0" algn="l" rtl="0">
              <a:spcBef>
                <a:spcPts val="0"/>
              </a:spcBef>
              <a:spcAft>
                <a:spcPts val="0"/>
              </a:spcAft>
              <a:buNone/>
            </a:pPr>
            <a:r>
              <a:rPr lang="en-SG" sz="1800">
                <a:solidFill>
                  <a:schemeClr val="bg1"/>
                </a:solidFill>
                <a:latin typeface="Century Schoolbook"/>
                <a:ea typeface="Century Schoolbook"/>
                <a:cs typeface="Century Schoolbook"/>
                <a:sym typeface="Century Schoolbook"/>
              </a:rPr>
              <a:t>}</a:t>
            </a:r>
            <a:endParaRPr>
              <a:solidFill>
                <a:schemeClr val="bg1"/>
              </a:solidFill>
            </a:endParaRPr>
          </a:p>
        </p:txBody>
      </p:sp>
    </p:spTree>
    <p:extLst>
      <p:ext uri="{BB962C8B-B14F-4D97-AF65-F5344CB8AC3E}">
        <p14:creationId xmlns:p14="http://schemas.microsoft.com/office/powerpoint/2010/main" val="3121603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8" descr="Excel ASCII | Exceljet"/>
          <p:cNvPicPr preferRelativeResize="0"/>
          <p:nvPr/>
        </p:nvPicPr>
        <p:blipFill rotWithShape="1">
          <a:blip r:embed="rId3">
            <a:alphaModFix/>
          </a:blip>
          <a:srcRect l="7613" t="18101" r="10388" b="78"/>
          <a:stretch/>
        </p:blipFill>
        <p:spPr>
          <a:xfrm>
            <a:off x="760893" y="1018095"/>
            <a:ext cx="10670214" cy="5707930"/>
          </a:xfrm>
          <a:prstGeom prst="rect">
            <a:avLst/>
          </a:prstGeom>
          <a:noFill/>
          <a:ln>
            <a:noFill/>
          </a:ln>
        </p:spPr>
      </p:pic>
      <p:sp>
        <p:nvSpPr>
          <p:cNvPr id="3" name="Google Shape;109;p6">
            <a:extLst>
              <a:ext uri="{FF2B5EF4-FFF2-40B4-BE49-F238E27FC236}">
                <a16:creationId xmlns:a16="http://schemas.microsoft.com/office/drawing/2014/main" id="{8137C7F4-BE2F-A7BF-F068-CEF24081AECA}"/>
              </a:ext>
            </a:extLst>
          </p:cNvPr>
          <p:cNvSpPr txBox="1">
            <a:spLocks noGrp="1"/>
          </p:cNvSpPr>
          <p:nvPr>
            <p:ph type="title"/>
          </p:nvPr>
        </p:nvSpPr>
        <p:spPr>
          <a:xfrm>
            <a:off x="0" y="150830"/>
            <a:ext cx="12192000" cy="592120"/>
          </a:xfrm>
          <a:prstGeom prst="rect">
            <a:avLst/>
          </a:prstGeom>
          <a:solidFill>
            <a:srgbClr val="DBE1CF"/>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200"/>
              <a:buFont typeface="Overlock"/>
              <a:buNone/>
            </a:pPr>
            <a:r>
              <a:rPr lang="en-SG" sz="3200" b="1" i="0" dirty="0">
                <a:solidFill>
                  <a:srgbClr val="273239"/>
                </a:solidFill>
                <a:latin typeface="Overlock"/>
                <a:ea typeface="Overlock"/>
                <a:cs typeface="Overlock"/>
                <a:sym typeface="Overlock"/>
              </a:rPr>
              <a:t>ASCII characters:</a:t>
            </a:r>
            <a:endParaRPr sz="3200" b="0" i="0" dirty="0">
              <a:solidFill>
                <a:srgbClr val="610B38"/>
              </a:solidFill>
              <a:latin typeface="Overlock"/>
              <a:ea typeface="Overlock"/>
              <a:cs typeface="Overlock"/>
              <a:sym typeface="Overlo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p:nvPr/>
        </p:nvSpPr>
        <p:spPr>
          <a:xfrm>
            <a:off x="218123" y="129480"/>
            <a:ext cx="5606415"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u="sng" dirty="0">
                <a:solidFill>
                  <a:schemeClr val="tx1"/>
                </a:solidFill>
                <a:latin typeface="Century Schoolbook"/>
                <a:ea typeface="Century Schoolbook"/>
                <a:cs typeface="Century Schoolbook"/>
                <a:sym typeface="Century Schoolbook"/>
              </a:rPr>
              <a:t>Q. Character </a:t>
            </a:r>
            <a:r>
              <a:rPr lang="en-SG" sz="2000" b="1" u="sng" dirty="0">
                <a:solidFill>
                  <a:schemeClr val="tx1"/>
                </a:solidFill>
                <a:latin typeface="Century Schoolbook"/>
                <a:ea typeface="Century Schoolbook"/>
                <a:cs typeface="Century Schoolbook"/>
                <a:sym typeface="Wingdings" panose="05000000000000000000" pitchFamily="2" charset="2"/>
              </a:rPr>
              <a:t></a:t>
            </a:r>
            <a:r>
              <a:rPr lang="en-SG" sz="2000" b="1" u="sng" dirty="0">
                <a:solidFill>
                  <a:schemeClr val="tx1"/>
                </a:solidFill>
                <a:latin typeface="Century Schoolbook"/>
                <a:ea typeface="Century Schoolbook"/>
                <a:cs typeface="Century Schoolbook"/>
                <a:sym typeface="Century Schoolbook"/>
              </a:rPr>
              <a:t> ASCII </a:t>
            </a:r>
            <a:r>
              <a:rPr lang="en-SG" sz="2000" b="1" u="sng" dirty="0">
                <a:solidFill>
                  <a:schemeClr val="tx1"/>
                </a:solidFill>
                <a:latin typeface="Century Schoolbook"/>
                <a:ea typeface="Century Schoolbook"/>
                <a:cs typeface="Century Schoolbook"/>
                <a:sym typeface="Wingdings" panose="05000000000000000000" pitchFamily="2" charset="2"/>
              </a:rPr>
              <a:t> </a:t>
            </a:r>
            <a:r>
              <a:rPr lang="en-SG" sz="2000" b="1" u="sng" dirty="0">
                <a:solidFill>
                  <a:schemeClr val="tx1"/>
                </a:solidFill>
                <a:latin typeface="Century Schoolbook"/>
                <a:ea typeface="Century Schoolbook"/>
                <a:cs typeface="Century Schoolbook"/>
                <a:sym typeface="Century Schoolbook"/>
              </a:rPr>
              <a:t> Character</a:t>
            </a:r>
            <a:endParaRPr sz="2000" b="1" u="sng" dirty="0">
              <a:solidFill>
                <a:schemeClr val="tx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#include&lt;stdio.h&gt;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int main(){</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 character --&gt; ascii value</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char </a:t>
            </a:r>
            <a:r>
              <a:rPr lang="en-SG" sz="1800" dirty="0" err="1">
                <a:solidFill>
                  <a:schemeClr val="tx1"/>
                </a:solidFill>
                <a:latin typeface="Century Schoolbook"/>
                <a:ea typeface="Century Schoolbook"/>
                <a:cs typeface="Century Schoolbook"/>
                <a:sym typeface="Century Schoolbook"/>
              </a:rPr>
              <a:t>ch</a:t>
            </a: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 Enter a ascii characters: ");</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t>
            </a:r>
            <a:r>
              <a:rPr lang="en-SG" sz="1800" dirty="0" err="1">
                <a:solidFill>
                  <a:schemeClr val="tx1"/>
                </a:solidFill>
                <a:latin typeface="Century Schoolbook"/>
                <a:ea typeface="Century Schoolbook"/>
                <a:cs typeface="Century Schoolbook"/>
                <a:sym typeface="Century Schoolbook"/>
              </a:rPr>
              <a:t>scanf</a:t>
            </a:r>
            <a:r>
              <a:rPr lang="en-SG" sz="1800" dirty="0">
                <a:solidFill>
                  <a:schemeClr val="tx1"/>
                </a:solidFill>
                <a:latin typeface="Century Schoolbook"/>
                <a:ea typeface="Century Schoolbook"/>
                <a:cs typeface="Century Schoolbook"/>
                <a:sym typeface="Century Schoolbook"/>
              </a:rPr>
              <a:t>("%c", &amp;</a:t>
            </a:r>
            <a:r>
              <a:rPr lang="en-SG" sz="1800" dirty="0" err="1">
                <a:solidFill>
                  <a:schemeClr val="tx1"/>
                </a:solidFill>
                <a:latin typeface="Century Schoolbook"/>
                <a:ea typeface="Century Schoolbook"/>
                <a:cs typeface="Century Schoolbook"/>
                <a:sym typeface="Century Schoolbook"/>
              </a:rPr>
              <a:t>ch</a:t>
            </a: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 corresponding value : %d\n\n", </a:t>
            </a:r>
            <a:r>
              <a:rPr lang="en-SG" sz="1800" dirty="0" err="1">
                <a:solidFill>
                  <a:schemeClr val="tx1"/>
                </a:solidFill>
                <a:latin typeface="Century Schoolbook"/>
                <a:ea typeface="Century Schoolbook"/>
                <a:cs typeface="Century Schoolbook"/>
                <a:sym typeface="Century Schoolbook"/>
              </a:rPr>
              <a:t>ch</a:t>
            </a: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///ascii value --&gt; character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int a;</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 Enter a value: ");</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t>
            </a:r>
            <a:r>
              <a:rPr lang="en-SG" sz="1800" dirty="0" err="1">
                <a:solidFill>
                  <a:schemeClr val="tx1"/>
                </a:solidFill>
                <a:latin typeface="Century Schoolbook"/>
                <a:ea typeface="Century Schoolbook"/>
                <a:cs typeface="Century Schoolbook"/>
                <a:sym typeface="Century Schoolbook"/>
              </a:rPr>
              <a:t>scanf</a:t>
            </a:r>
            <a:r>
              <a:rPr lang="en-SG" sz="1800" dirty="0">
                <a:solidFill>
                  <a:schemeClr val="tx1"/>
                </a:solidFill>
                <a:latin typeface="Century Schoolbook"/>
                <a:ea typeface="Century Schoolbook"/>
                <a:cs typeface="Century Schoolbook"/>
                <a:sym typeface="Century Schoolbook"/>
              </a:rPr>
              <a:t>("%d", &amp;a);</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 corresponding ascii character : %c\n", a);</a:t>
            </a:r>
            <a:endParaRPr dirty="0">
              <a:solidFill>
                <a:schemeClr val="tx1"/>
              </a:solidFill>
            </a:endParaRPr>
          </a:p>
          <a:p>
            <a:pPr marL="0" marR="0" lvl="0" indent="0" algn="l" rtl="0">
              <a:spcBef>
                <a:spcPts val="0"/>
              </a:spcBef>
              <a:spcAft>
                <a:spcPts val="0"/>
              </a:spcAft>
              <a:buNone/>
            </a:pPr>
            <a:endParaRPr sz="1800" dirty="0">
              <a:solidFill>
                <a:schemeClr val="tx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p:txBody>
      </p:sp>
      <p:sp>
        <p:nvSpPr>
          <p:cNvPr id="140" name="Google Shape;140;p9"/>
          <p:cNvSpPr txBox="1"/>
          <p:nvPr/>
        </p:nvSpPr>
        <p:spPr>
          <a:xfrm>
            <a:off x="5824538" y="129480"/>
            <a:ext cx="6367462" cy="480131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b="1" u="sng" dirty="0" err="1">
                <a:solidFill>
                  <a:schemeClr val="tx1"/>
                </a:solidFill>
                <a:latin typeface="Century Schoolbook"/>
                <a:ea typeface="Century Schoolbook"/>
                <a:cs typeface="Century Schoolbook"/>
                <a:sym typeface="Century Schoolbook"/>
              </a:rPr>
              <a:t>Q.Lowercase</a:t>
            </a:r>
            <a:r>
              <a:rPr lang="en-SG" sz="2000" b="1" u="sng" dirty="0">
                <a:solidFill>
                  <a:schemeClr val="tx1"/>
                </a:solidFill>
                <a:latin typeface="Century Schoolbook"/>
                <a:ea typeface="Century Schoolbook"/>
                <a:cs typeface="Century Schoolbook"/>
                <a:sym typeface="Century Schoolbook"/>
              </a:rPr>
              <a:t> </a:t>
            </a:r>
            <a:r>
              <a:rPr lang="en-SG" sz="2000" b="1" u="sng" dirty="0">
                <a:solidFill>
                  <a:schemeClr val="tx1"/>
                </a:solidFill>
                <a:latin typeface="Century Schoolbook"/>
                <a:ea typeface="Century Schoolbook"/>
                <a:cs typeface="Century Schoolbook"/>
                <a:sym typeface="Wingdings" panose="05000000000000000000" pitchFamily="2" charset="2"/>
              </a:rPr>
              <a:t></a:t>
            </a:r>
            <a:r>
              <a:rPr lang="en-SG" sz="2000" b="1" u="sng" dirty="0">
                <a:solidFill>
                  <a:schemeClr val="tx1"/>
                </a:solidFill>
                <a:latin typeface="Century Schoolbook"/>
                <a:ea typeface="Century Schoolbook"/>
                <a:cs typeface="Century Schoolbook"/>
                <a:sym typeface="Century Schoolbook"/>
              </a:rPr>
              <a:t> Uppercase </a:t>
            </a:r>
            <a:r>
              <a:rPr lang="en-SG" sz="2000" b="1" u="sng" dirty="0">
                <a:solidFill>
                  <a:schemeClr val="tx1"/>
                </a:solidFill>
                <a:latin typeface="Century Schoolbook"/>
                <a:ea typeface="Century Schoolbook"/>
                <a:cs typeface="Century Schoolbook"/>
                <a:sym typeface="Wingdings" panose="05000000000000000000" pitchFamily="2" charset="2"/>
              </a:rPr>
              <a:t></a:t>
            </a:r>
            <a:r>
              <a:rPr lang="en-SG" sz="2000" b="1" u="sng" dirty="0">
                <a:solidFill>
                  <a:schemeClr val="tx1"/>
                </a:solidFill>
                <a:latin typeface="Century Schoolbook"/>
                <a:ea typeface="Century Schoolbook"/>
                <a:cs typeface="Century Schoolbook"/>
                <a:sym typeface="Century Schoolbook"/>
              </a:rPr>
              <a:t> Lowercase</a:t>
            </a:r>
            <a:endParaRPr u="sng"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#include&lt;stdio.h&gt;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int main(){</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///lower to upper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char lower;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printf("Enter a letter between (a-z): ");</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t>
            </a:r>
            <a:r>
              <a:rPr lang="en-SG" sz="1800" dirty="0" err="1">
                <a:solidFill>
                  <a:schemeClr val="tx1"/>
                </a:solidFill>
                <a:latin typeface="Century Schoolbook"/>
                <a:ea typeface="Century Schoolbook"/>
                <a:cs typeface="Century Schoolbook"/>
                <a:sym typeface="Century Schoolbook"/>
              </a:rPr>
              <a:t>scanf</a:t>
            </a:r>
            <a:r>
              <a:rPr lang="en-SG" sz="1800" dirty="0">
                <a:solidFill>
                  <a:schemeClr val="tx1"/>
                </a:solidFill>
                <a:latin typeface="Century Schoolbook"/>
                <a:ea typeface="Century Schoolbook"/>
                <a:cs typeface="Century Schoolbook"/>
                <a:sym typeface="Century Schoolbook"/>
              </a:rPr>
              <a:t>("%c", &amp;lower);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printf("uppercase method-1 : %c\n", (lower - 32));</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printf("uppercase method-2 : %c\n\n", </a:t>
            </a:r>
            <a:r>
              <a:rPr lang="en-SG" sz="1800" dirty="0" err="1">
                <a:solidFill>
                  <a:schemeClr val="tx1"/>
                </a:solidFill>
                <a:latin typeface="Century Schoolbook"/>
                <a:ea typeface="Century Schoolbook"/>
                <a:cs typeface="Century Schoolbook"/>
                <a:sym typeface="Century Schoolbook"/>
              </a:rPr>
              <a:t>toupper</a:t>
            </a:r>
            <a:r>
              <a:rPr lang="en-SG" sz="1800" dirty="0">
                <a:solidFill>
                  <a:schemeClr val="tx1"/>
                </a:solidFill>
                <a:latin typeface="Century Schoolbook"/>
                <a:ea typeface="Century Schoolbook"/>
                <a:cs typeface="Century Schoolbook"/>
                <a:sym typeface="Century Schoolbook"/>
              </a:rPr>
              <a:t>(lower));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t>
            </a:r>
            <a:r>
              <a:rPr lang="en-SG" sz="1800" dirty="0" err="1">
                <a:solidFill>
                  <a:schemeClr val="tx1"/>
                </a:solidFill>
                <a:latin typeface="Century Schoolbook"/>
                <a:ea typeface="Century Schoolbook"/>
                <a:cs typeface="Century Schoolbook"/>
                <a:sym typeface="Century Schoolbook"/>
              </a:rPr>
              <a:t>getchar</a:t>
            </a: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///lower to upper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char upper;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printf("Enter a letter between (A-Z): ");</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a:t>
            </a:r>
            <a:r>
              <a:rPr lang="en-SG" sz="1800" dirty="0" err="1">
                <a:solidFill>
                  <a:schemeClr val="tx1"/>
                </a:solidFill>
                <a:latin typeface="Century Schoolbook"/>
                <a:ea typeface="Century Schoolbook"/>
                <a:cs typeface="Century Schoolbook"/>
                <a:sym typeface="Century Schoolbook"/>
              </a:rPr>
              <a:t>scanf</a:t>
            </a:r>
            <a:r>
              <a:rPr lang="en-SG" sz="1800" dirty="0">
                <a:solidFill>
                  <a:schemeClr val="tx1"/>
                </a:solidFill>
                <a:latin typeface="Century Schoolbook"/>
                <a:ea typeface="Century Schoolbook"/>
                <a:cs typeface="Century Schoolbook"/>
                <a:sym typeface="Century Schoolbook"/>
              </a:rPr>
              <a:t>("%c", &amp;upper);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printf("uppercase method-1 : %c\n", (upper + 32));</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    printf("uppercase method-2 : %c\n\n", </a:t>
            </a:r>
            <a:r>
              <a:rPr lang="en-SG" sz="1800" dirty="0" err="1">
                <a:solidFill>
                  <a:schemeClr val="tx1"/>
                </a:solidFill>
                <a:latin typeface="Century Schoolbook"/>
                <a:ea typeface="Century Schoolbook"/>
                <a:cs typeface="Century Schoolbook"/>
                <a:sym typeface="Century Schoolbook"/>
              </a:rPr>
              <a:t>tolower</a:t>
            </a:r>
            <a:r>
              <a:rPr lang="en-SG" sz="1800" dirty="0">
                <a:solidFill>
                  <a:schemeClr val="tx1"/>
                </a:solidFill>
                <a:latin typeface="Century Schoolbook"/>
                <a:ea typeface="Century Schoolbook"/>
                <a:cs typeface="Century Schoolbook"/>
                <a:sym typeface="Century Schoolbook"/>
              </a:rPr>
              <a:t>(upper));</a:t>
            </a:r>
            <a:endParaRPr dirty="0">
              <a:solidFill>
                <a:schemeClr val="tx1"/>
              </a:solidFill>
            </a:endParaRPr>
          </a:p>
          <a:p>
            <a:pPr marL="0" marR="0" lvl="0" indent="0" algn="l" rtl="0">
              <a:spcBef>
                <a:spcPts val="0"/>
              </a:spcBef>
              <a:spcAft>
                <a:spcPts val="0"/>
              </a:spcAft>
              <a:buNone/>
            </a:pPr>
            <a:r>
              <a:rPr lang="en-SG" sz="1800" dirty="0">
                <a:solidFill>
                  <a:schemeClr val="tx1"/>
                </a:solidFill>
                <a:latin typeface="Century Schoolbook"/>
                <a:ea typeface="Century Schoolbook"/>
                <a:cs typeface="Century Schoolbook"/>
                <a:sym typeface="Century Schoolbook"/>
              </a:rPr>
              <a:t>}</a:t>
            </a:r>
            <a:endParaRPr dirty="0">
              <a:solidFill>
                <a:schemeClr val="tx1"/>
              </a:solidFill>
            </a:endParaRPr>
          </a:p>
        </p:txBody>
      </p:sp>
      <p:sp>
        <p:nvSpPr>
          <p:cNvPr id="141" name="Google Shape;141;p9"/>
          <p:cNvSpPr txBox="1"/>
          <p:nvPr/>
        </p:nvSpPr>
        <p:spPr>
          <a:xfrm>
            <a:off x="5824538" y="4826675"/>
            <a:ext cx="6105524"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Enter a letter between (a-z): a</a:t>
            </a:r>
            <a:endParaRPr/>
          </a:p>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uppercase method-1 : A</a:t>
            </a:r>
            <a:endParaRPr/>
          </a:p>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uppercase method-2 : A</a:t>
            </a:r>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Enter a letter between (A-Z): R</a:t>
            </a:r>
            <a:endParaRPr/>
          </a:p>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uppercase method-1 : r</a:t>
            </a:r>
            <a:endParaRPr/>
          </a:p>
          <a:p>
            <a:pPr marL="0" marR="0" lvl="0" indent="0" algn="l" rtl="0">
              <a:spcBef>
                <a:spcPts val="0"/>
              </a:spcBef>
              <a:spcAft>
                <a:spcPts val="0"/>
              </a:spcAft>
              <a:buNone/>
            </a:pPr>
            <a:r>
              <a:rPr lang="en-SG" sz="1800">
                <a:solidFill>
                  <a:schemeClr val="dk1"/>
                </a:solidFill>
                <a:latin typeface="Century Schoolbook"/>
                <a:ea typeface="Century Schoolbook"/>
                <a:cs typeface="Century Schoolbook"/>
                <a:sym typeface="Century Schoolbook"/>
              </a:rPr>
              <a:t>uppercase method-2 : r</a:t>
            </a:r>
            <a:endParaRPr/>
          </a:p>
        </p:txBody>
      </p:sp>
      <p:sp>
        <p:nvSpPr>
          <p:cNvPr id="142" name="Google Shape;142;p9"/>
          <p:cNvSpPr txBox="1"/>
          <p:nvPr/>
        </p:nvSpPr>
        <p:spPr>
          <a:xfrm>
            <a:off x="146685" y="4604861"/>
            <a:ext cx="493014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dk1"/>
                </a:solidFill>
                <a:latin typeface="Century Schoolbook"/>
                <a:ea typeface="Century Schoolbook"/>
                <a:cs typeface="Century Schoolbook"/>
                <a:sym typeface="Century Schoolbook"/>
              </a:rPr>
              <a:t> Enter a ascii characters: T</a:t>
            </a:r>
            <a:endParaRPr dirty="0"/>
          </a:p>
          <a:p>
            <a:pPr marL="0" marR="0" lvl="0" indent="0" algn="l" rtl="0">
              <a:spcBef>
                <a:spcPts val="0"/>
              </a:spcBef>
              <a:spcAft>
                <a:spcPts val="0"/>
              </a:spcAft>
              <a:buNone/>
            </a:pPr>
            <a:r>
              <a:rPr lang="en-SG" sz="1800" dirty="0">
                <a:solidFill>
                  <a:schemeClr val="dk1"/>
                </a:solidFill>
                <a:latin typeface="Century Schoolbook"/>
                <a:ea typeface="Century Schoolbook"/>
                <a:cs typeface="Century Schoolbook"/>
                <a:sym typeface="Century Schoolbook"/>
              </a:rPr>
              <a:t> corresponding value : 84</a:t>
            </a:r>
            <a:endParaRPr dirty="0"/>
          </a:p>
          <a:p>
            <a:pPr marL="0" marR="0" lvl="0" indent="0" algn="l" rtl="0">
              <a:spcBef>
                <a:spcPts val="0"/>
              </a:spcBef>
              <a:spcAft>
                <a:spcPts val="0"/>
              </a:spcAft>
              <a:buNone/>
            </a:pPr>
            <a:endParaRPr sz="1800" dirty="0">
              <a:solidFill>
                <a:schemeClr val="dk1"/>
              </a:solidFill>
              <a:latin typeface="Century Schoolbook"/>
              <a:ea typeface="Century Schoolbook"/>
              <a:cs typeface="Century Schoolbook"/>
              <a:sym typeface="Century Schoolbook"/>
            </a:endParaRPr>
          </a:p>
          <a:p>
            <a:pPr marL="0" marR="0" lvl="0" indent="0" algn="l" rtl="0">
              <a:spcBef>
                <a:spcPts val="0"/>
              </a:spcBef>
              <a:spcAft>
                <a:spcPts val="0"/>
              </a:spcAft>
              <a:buNone/>
            </a:pPr>
            <a:r>
              <a:rPr lang="en-SG" sz="1800" dirty="0">
                <a:solidFill>
                  <a:schemeClr val="dk1"/>
                </a:solidFill>
                <a:latin typeface="Century Schoolbook"/>
                <a:ea typeface="Century Schoolbook"/>
                <a:cs typeface="Century Schoolbook"/>
                <a:sym typeface="Century Schoolbook"/>
              </a:rPr>
              <a:t> Enter a value: 83</a:t>
            </a:r>
            <a:endParaRPr dirty="0"/>
          </a:p>
          <a:p>
            <a:pPr marL="0" marR="0" lvl="0" indent="0" algn="l" rtl="0">
              <a:spcBef>
                <a:spcPts val="0"/>
              </a:spcBef>
              <a:spcAft>
                <a:spcPts val="0"/>
              </a:spcAft>
              <a:buNone/>
            </a:pPr>
            <a:r>
              <a:rPr lang="en-SG" sz="1800" dirty="0">
                <a:solidFill>
                  <a:schemeClr val="dk1"/>
                </a:solidFill>
                <a:latin typeface="Century Schoolbook"/>
                <a:ea typeface="Century Schoolbook"/>
                <a:cs typeface="Century Schoolbook"/>
                <a:sym typeface="Century Schoolbook"/>
              </a:rPr>
              <a:t> corresponding ascii character : S</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84" name="Google Shape;184;p14"/>
          <p:cNvSpPr txBox="1">
            <a:spLocks noGrp="1"/>
          </p:cNvSpPr>
          <p:nvPr>
            <p:ph type="title"/>
          </p:nvPr>
        </p:nvSpPr>
        <p:spPr>
          <a:xfrm>
            <a:off x="0" y="0"/>
            <a:ext cx="12192000" cy="581510"/>
          </a:xfrm>
          <a:prstGeom prst="rect">
            <a:avLst/>
          </a:prstGeom>
          <a:solidFill>
            <a:srgbClr val="D2BEC6"/>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Overlock"/>
              <a:buNone/>
            </a:pPr>
            <a:r>
              <a:rPr lang="en-SG" sz="4000" b="1" i="0">
                <a:solidFill>
                  <a:srgbClr val="273239"/>
                </a:solidFill>
                <a:latin typeface="Overlock"/>
                <a:ea typeface="Overlock"/>
                <a:cs typeface="Overlock"/>
                <a:sym typeface="Overlock"/>
              </a:rPr>
              <a:t>  Boolean in C</a:t>
            </a:r>
            <a:endParaRPr sz="4000" b="0" i="0">
              <a:solidFill>
                <a:srgbClr val="610B38"/>
              </a:solidFill>
              <a:latin typeface="Overlock"/>
              <a:ea typeface="Overlock"/>
              <a:cs typeface="Overlock"/>
              <a:sym typeface="Overlock"/>
            </a:endParaRPr>
          </a:p>
        </p:txBody>
      </p:sp>
      <p:sp>
        <p:nvSpPr>
          <p:cNvPr id="185" name="Google Shape;185;p14"/>
          <p:cNvSpPr txBox="1"/>
          <p:nvPr/>
        </p:nvSpPr>
        <p:spPr>
          <a:xfrm>
            <a:off x="329937" y="680617"/>
            <a:ext cx="11453567" cy="677068"/>
          </a:xfrm>
          <a:prstGeom prst="rect">
            <a:avLst/>
          </a:prstGeom>
          <a:solidFill>
            <a:srgbClr val="E8EDF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000" b="0" i="0" dirty="0">
                <a:solidFill>
                  <a:srgbClr val="610B4B"/>
                </a:solidFill>
                <a:latin typeface="Arial"/>
                <a:ea typeface="Arial"/>
                <a:cs typeface="Arial"/>
                <a:sym typeface="Arial"/>
              </a:rPr>
              <a:t>Syntax: </a:t>
            </a:r>
            <a:r>
              <a:rPr lang="en-SG" sz="2000" b="1" i="0" dirty="0">
                <a:solidFill>
                  <a:srgbClr val="2E8B57"/>
                </a:solidFill>
                <a:latin typeface="Inter"/>
                <a:ea typeface="Inter"/>
                <a:cs typeface="Inter"/>
                <a:sym typeface="Inter"/>
              </a:rPr>
              <a:t>bool</a:t>
            </a:r>
            <a:r>
              <a:rPr lang="en-SG" sz="2000" b="0" i="0" dirty="0">
                <a:solidFill>
                  <a:srgbClr val="000000"/>
                </a:solidFill>
                <a:latin typeface="Inter"/>
                <a:ea typeface="Inter"/>
                <a:cs typeface="Inter"/>
                <a:sym typeface="Inter"/>
              </a:rPr>
              <a:t> </a:t>
            </a:r>
            <a:r>
              <a:rPr lang="en-SG" sz="2000" b="0" i="0" dirty="0" err="1">
                <a:solidFill>
                  <a:srgbClr val="000000"/>
                </a:solidFill>
                <a:latin typeface="Inter"/>
                <a:ea typeface="Inter"/>
                <a:cs typeface="Inter"/>
                <a:sym typeface="Inter"/>
              </a:rPr>
              <a:t>variable_name</a:t>
            </a:r>
            <a:r>
              <a:rPr lang="en-SG" sz="2000" b="0" i="0" dirty="0">
                <a:solidFill>
                  <a:srgbClr val="000000"/>
                </a:solidFill>
                <a:latin typeface="Inter"/>
                <a:ea typeface="Inter"/>
                <a:cs typeface="Inter"/>
                <a:sym typeface="Inter"/>
              </a:rPr>
              <a:t>; </a:t>
            </a:r>
            <a:endParaRPr lang="en-SG" sz="3200" b="0" i="0" dirty="0">
              <a:solidFill>
                <a:srgbClr val="000000"/>
              </a:solidFill>
              <a:latin typeface="Inter"/>
              <a:ea typeface="Inter"/>
              <a:cs typeface="Inter"/>
              <a:sym typeface="Inter"/>
            </a:endParaRPr>
          </a:p>
          <a:p>
            <a:pPr algn="just"/>
            <a:r>
              <a:rPr lang="en-US" sz="1800" dirty="0">
                <a:solidFill>
                  <a:schemeClr val="tx2">
                    <a:lumMod val="1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#include &lt;</a:t>
            </a:r>
            <a:r>
              <a:rPr lang="en-US" sz="1800" dirty="0" err="1">
                <a:solidFill>
                  <a:schemeClr val="tx2">
                    <a:lumMod val="1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stdbool.h</a:t>
            </a:r>
            <a:r>
              <a:rPr lang="en-US" sz="1800" dirty="0">
                <a:solidFill>
                  <a:schemeClr val="tx2">
                    <a:lumMod val="1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&gt;  // Import the </a:t>
            </a:r>
            <a:r>
              <a:rPr lang="en-US" sz="1800" dirty="0" err="1">
                <a:solidFill>
                  <a:schemeClr val="tx2">
                    <a:lumMod val="1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boolean</a:t>
            </a:r>
            <a:r>
              <a:rPr lang="en-US" sz="1800" dirty="0">
                <a:solidFill>
                  <a:schemeClr val="tx2">
                    <a:lumMod val="10000"/>
                  </a:schemeClr>
                </a:solidFill>
                <a:latin typeface="Cascadia Code" panose="020B0609020000020004" pitchFamily="49" charset="0"/>
                <a:ea typeface="Cascadia Code" panose="020B0609020000020004" pitchFamily="49" charset="0"/>
                <a:cs typeface="Cascadia Code" panose="020B0609020000020004" pitchFamily="49" charset="0"/>
                <a:sym typeface="Arial"/>
              </a:rPr>
              <a:t> header file </a:t>
            </a:r>
            <a:r>
              <a:rPr lang="en-SG" sz="1800" b="0" i="0" dirty="0">
                <a:solidFill>
                  <a:srgbClr val="000000"/>
                </a:solidFill>
                <a:latin typeface="Inter"/>
                <a:ea typeface="Inter"/>
                <a:cs typeface="Inter"/>
                <a:sym typeface="Inter"/>
              </a:rPr>
              <a:t> </a:t>
            </a:r>
            <a:endParaRPr b="0" i="0" dirty="0">
              <a:solidFill>
                <a:srgbClr val="333333"/>
              </a:solidFill>
              <a:latin typeface="Inter"/>
              <a:ea typeface="Inter"/>
              <a:cs typeface="Inter"/>
              <a:sym typeface="Inter"/>
            </a:endParaRPr>
          </a:p>
        </p:txBody>
      </p:sp>
      <p:sp>
        <p:nvSpPr>
          <p:cNvPr id="208" name="Google Shape;208;p17"/>
          <p:cNvSpPr txBox="1"/>
          <p:nvPr/>
        </p:nvSpPr>
        <p:spPr>
          <a:xfrm>
            <a:off x="329937" y="1608972"/>
            <a:ext cx="8097625" cy="2246729"/>
          </a:xfrm>
          <a:prstGeom prst="rect">
            <a:avLst/>
          </a:prstGeom>
          <a:solidFill>
            <a:srgbClr val="E8EDF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#include &lt;stdio.h&gt;</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 {</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printf("%d\n", 10 == 10); </a:t>
            </a:r>
            <a:r>
              <a:rPr lang="en-US" dirty="0">
                <a:solidFill>
                  <a:schemeClr val="bg1">
                    <a:lumMod val="50000"/>
                  </a:schemeClr>
                </a:solidFill>
                <a:latin typeface="Arial"/>
                <a:ea typeface="Arial"/>
                <a:cs typeface="Arial"/>
                <a:sym typeface="Arial"/>
              </a:rPr>
              <a:t>// Returns 1 (true), because 10 is equal to 10</a:t>
            </a:r>
            <a:endParaRPr lang="en-US" dirty="0">
              <a:solidFill>
                <a:schemeClr val="bg1">
                  <a:lumMod val="50000"/>
                </a:schemeClr>
              </a:solidFill>
            </a:endParaRPr>
          </a:p>
          <a:p>
            <a:pPr marL="0" marR="0" lvl="0" indent="0" algn="l" rtl="0">
              <a:spcBef>
                <a:spcPts val="0"/>
              </a:spcBef>
              <a:spcAft>
                <a:spcPts val="0"/>
              </a:spcAft>
              <a:buNone/>
            </a:pPr>
            <a:r>
              <a:rPr lang="en-US" dirty="0">
                <a:solidFill>
                  <a:schemeClr val="bg1">
                    <a:lumMod val="50000"/>
                  </a:schemeClr>
                </a:solidFill>
                <a:latin typeface="Arial"/>
                <a:ea typeface="Arial"/>
                <a:cs typeface="Arial"/>
                <a:sym typeface="Arial"/>
              </a:rPr>
              <a:t>  printf("%d\n", 10 == 15); // Returns 0 (false), because 10 is not equal to 15</a:t>
            </a:r>
            <a:endParaRPr lang="en-US"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printf("%d", 5 == 55); // Returns 0 (false) because 5 is not equal to 55</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l" rtl="0">
              <a:spcBef>
                <a:spcPts val="0"/>
              </a:spcBef>
              <a:spcAft>
                <a:spcPts val="0"/>
              </a:spcAft>
              <a:buNone/>
            </a:pPr>
            <a:r>
              <a:rPr lang="en-SG" u="sng" dirty="0">
                <a:solidFill>
                  <a:schemeClr val="bg1">
                    <a:lumMod val="50000"/>
                  </a:schemeClr>
                </a:solidFill>
                <a:latin typeface="Arial"/>
                <a:ea typeface="Arial"/>
                <a:cs typeface="Arial"/>
                <a:sym typeface="Arial"/>
              </a:rPr>
              <a:t>Output:</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1</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0</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0</a:t>
            </a:r>
            <a:endParaRPr dirty="0">
              <a:solidFill>
                <a:schemeClr val="bg1">
                  <a:lumMod val="50000"/>
                </a:schemeClr>
              </a:solidFill>
            </a:endParaRPr>
          </a:p>
        </p:txBody>
      </p:sp>
      <p:sp>
        <p:nvSpPr>
          <p:cNvPr id="202" name="Google Shape;202;p16"/>
          <p:cNvSpPr txBox="1"/>
          <p:nvPr/>
        </p:nvSpPr>
        <p:spPr>
          <a:xfrm>
            <a:off x="8680615" y="1608971"/>
            <a:ext cx="3102890" cy="2554505"/>
          </a:xfrm>
          <a:prstGeom prst="rect">
            <a:avLst/>
          </a:prstGeom>
          <a:solidFill>
            <a:srgbClr val="EBE1DE"/>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#include &lt;stdio.h&gt;</a:t>
            </a:r>
            <a:endParaRPr sz="1600"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int main() {</a:t>
            </a:r>
            <a:endParaRPr sz="1600"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  int x = 10;</a:t>
            </a:r>
            <a:endParaRPr sz="1600"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  int y = 9;</a:t>
            </a:r>
            <a:endParaRPr sz="1600"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  printf("%d", x &gt; y); </a:t>
            </a:r>
          </a:p>
          <a:p>
            <a:r>
              <a:rPr lang="en-SG" sz="1600" dirty="0">
                <a:solidFill>
                  <a:schemeClr val="bg1">
                    <a:lumMod val="50000"/>
                  </a:schemeClr>
                </a:solidFill>
                <a:latin typeface="+mn-lt"/>
                <a:sym typeface="Century Schoolbook"/>
              </a:rPr>
              <a:t> </a:t>
            </a:r>
            <a:r>
              <a:rPr lang="en-SG" sz="1600" dirty="0">
                <a:solidFill>
                  <a:schemeClr val="bg1">
                    <a:lumMod val="50000"/>
                  </a:schemeClr>
                </a:solidFill>
                <a:latin typeface="+mn-lt"/>
                <a:ea typeface="Century Schoolbook"/>
                <a:cs typeface="Century Schoolbook"/>
                <a:sym typeface="Century Schoolbook"/>
              </a:rPr>
              <a:t>printf("%d", 10 &gt; 9);  </a:t>
            </a:r>
            <a:endParaRPr sz="1600"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a:t>
            </a:r>
            <a:endParaRPr sz="1600" dirty="0">
              <a:solidFill>
                <a:schemeClr val="bg1">
                  <a:lumMod val="50000"/>
                </a:schemeClr>
              </a:solidFill>
              <a:latin typeface="+mn-lt"/>
            </a:endParaRPr>
          </a:p>
          <a:p>
            <a:pPr marL="0" marR="0" lvl="0" indent="0" algn="l" rtl="0">
              <a:spcBef>
                <a:spcPts val="0"/>
              </a:spcBef>
              <a:spcAft>
                <a:spcPts val="0"/>
              </a:spcAft>
              <a:buNone/>
            </a:pPr>
            <a:r>
              <a:rPr lang="en-SG" sz="1600" u="sng" dirty="0">
                <a:solidFill>
                  <a:schemeClr val="bg1">
                    <a:lumMod val="50000"/>
                  </a:schemeClr>
                </a:solidFill>
                <a:latin typeface="+mn-lt"/>
                <a:ea typeface="Century Schoolbook"/>
                <a:cs typeface="Century Schoolbook"/>
                <a:sym typeface="Century Schoolbook"/>
              </a:rPr>
              <a:t>Output:</a:t>
            </a:r>
            <a:endParaRPr sz="1600" u="sng" dirty="0">
              <a:solidFill>
                <a:schemeClr val="bg1">
                  <a:lumMod val="50000"/>
                </a:schemeClr>
              </a:solidFill>
              <a:latin typeface="+mn-lt"/>
            </a:endParaRPr>
          </a:p>
          <a:p>
            <a:pPr marL="0" marR="0" lvl="0" indent="0" algn="l" rtl="0">
              <a:spcBef>
                <a:spcPts val="0"/>
              </a:spcBef>
              <a:spcAft>
                <a:spcPts val="0"/>
              </a:spcAft>
              <a:buNone/>
            </a:pPr>
            <a:r>
              <a:rPr lang="en-SG" sz="1600" dirty="0">
                <a:solidFill>
                  <a:schemeClr val="bg1">
                    <a:lumMod val="50000"/>
                  </a:schemeClr>
                </a:solidFill>
                <a:latin typeface="+mn-lt"/>
                <a:ea typeface="Century Schoolbook"/>
                <a:cs typeface="Century Schoolbook"/>
                <a:sym typeface="Century Schoolbook"/>
              </a:rPr>
              <a:t>1</a:t>
            </a:r>
          </a:p>
          <a:p>
            <a:pPr marL="0" marR="0" lvl="0" indent="0" algn="l" rtl="0">
              <a:spcBef>
                <a:spcPts val="0"/>
              </a:spcBef>
              <a:spcAft>
                <a:spcPts val="0"/>
              </a:spcAft>
              <a:buNone/>
            </a:pPr>
            <a:r>
              <a:rPr lang="en-SG" sz="1600" dirty="0">
                <a:solidFill>
                  <a:schemeClr val="bg1">
                    <a:lumMod val="50000"/>
                  </a:schemeClr>
                </a:solidFill>
                <a:latin typeface="+mn-lt"/>
                <a:sym typeface="Century Schoolbook"/>
              </a:rPr>
              <a:t>1</a:t>
            </a:r>
            <a:endParaRPr sz="1600" dirty="0">
              <a:solidFill>
                <a:schemeClr val="bg1">
                  <a:lumMod val="50000"/>
                </a:schemeClr>
              </a:solidFill>
              <a:latin typeface="+mn-lt"/>
            </a:endParaRPr>
          </a:p>
        </p:txBody>
      </p:sp>
      <p:sp>
        <p:nvSpPr>
          <p:cNvPr id="218" name="Google Shape;218;p18"/>
          <p:cNvSpPr txBox="1"/>
          <p:nvPr/>
        </p:nvSpPr>
        <p:spPr>
          <a:xfrm>
            <a:off x="329937" y="4106987"/>
            <a:ext cx="8097626" cy="2031285"/>
          </a:xfrm>
          <a:prstGeom prst="rect">
            <a:avLst/>
          </a:prstGeom>
          <a:solidFill>
            <a:schemeClr val="accent5">
              <a:lumMod val="20000"/>
              <a:lumOff val="80000"/>
            </a:schemeClr>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#include &lt;stdio.h&gt;</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int main() </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int </a:t>
            </a:r>
            <a:r>
              <a:rPr lang="en-SG" dirty="0" err="1">
                <a:solidFill>
                  <a:schemeClr val="bg1">
                    <a:lumMod val="50000"/>
                  </a:schemeClr>
                </a:solidFill>
                <a:latin typeface="Arial"/>
                <a:ea typeface="Arial"/>
                <a:cs typeface="Arial"/>
                <a:sym typeface="Arial"/>
              </a:rPr>
              <a:t>myAge</a:t>
            </a:r>
            <a:r>
              <a:rPr lang="en-SG" dirty="0">
                <a:solidFill>
                  <a:schemeClr val="bg1">
                    <a:lumMod val="50000"/>
                  </a:schemeClr>
                </a:solidFill>
                <a:latin typeface="Arial"/>
                <a:ea typeface="Arial"/>
                <a:cs typeface="Arial"/>
                <a:sym typeface="Arial"/>
              </a:rPr>
              <a:t> = 25;</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int </a:t>
            </a:r>
            <a:r>
              <a:rPr lang="en-SG" dirty="0" err="1">
                <a:solidFill>
                  <a:schemeClr val="bg1">
                    <a:lumMod val="50000"/>
                  </a:schemeClr>
                </a:solidFill>
                <a:latin typeface="Arial"/>
                <a:ea typeface="Arial"/>
                <a:cs typeface="Arial"/>
                <a:sym typeface="Arial"/>
              </a:rPr>
              <a:t>votingAge</a:t>
            </a:r>
            <a:r>
              <a:rPr lang="en-SG" dirty="0">
                <a:solidFill>
                  <a:schemeClr val="bg1">
                    <a:lumMod val="50000"/>
                  </a:schemeClr>
                </a:solidFill>
                <a:latin typeface="Arial"/>
                <a:ea typeface="Arial"/>
                <a:cs typeface="Arial"/>
                <a:sym typeface="Arial"/>
              </a:rPr>
              <a:t> = 18;</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  printf("%d", </a:t>
            </a:r>
            <a:r>
              <a:rPr lang="en-SG" dirty="0" err="1">
                <a:solidFill>
                  <a:schemeClr val="bg1">
                    <a:lumMod val="50000"/>
                  </a:schemeClr>
                </a:solidFill>
                <a:latin typeface="Arial"/>
                <a:ea typeface="Arial"/>
                <a:cs typeface="Arial"/>
                <a:sym typeface="Arial"/>
              </a:rPr>
              <a:t>myAge</a:t>
            </a:r>
            <a:r>
              <a:rPr lang="en-SG" dirty="0">
                <a:solidFill>
                  <a:schemeClr val="bg1">
                    <a:lumMod val="50000"/>
                  </a:schemeClr>
                </a:solidFill>
                <a:latin typeface="Arial"/>
                <a:ea typeface="Arial"/>
                <a:cs typeface="Arial"/>
                <a:sym typeface="Arial"/>
              </a:rPr>
              <a:t> &gt;= </a:t>
            </a:r>
            <a:r>
              <a:rPr lang="en-SG" dirty="0" err="1">
                <a:solidFill>
                  <a:schemeClr val="bg1">
                    <a:lumMod val="50000"/>
                  </a:schemeClr>
                </a:solidFill>
                <a:latin typeface="Arial"/>
                <a:ea typeface="Arial"/>
                <a:cs typeface="Arial"/>
                <a:sym typeface="Arial"/>
              </a:rPr>
              <a:t>votingAge</a:t>
            </a:r>
            <a:r>
              <a:rPr lang="en-SG" dirty="0">
                <a:solidFill>
                  <a:schemeClr val="bg1">
                    <a:lumMod val="50000"/>
                  </a:schemeClr>
                </a:solidFill>
                <a:latin typeface="Arial"/>
                <a:ea typeface="Arial"/>
                <a:cs typeface="Arial"/>
                <a:sym typeface="Arial"/>
              </a:rPr>
              <a:t>); // Returns 1 (true), meaning 25 year olds are allowed to vote!</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l" rtl="0">
              <a:spcBef>
                <a:spcPts val="0"/>
              </a:spcBef>
              <a:spcAft>
                <a:spcPts val="0"/>
              </a:spcAft>
              <a:buNone/>
            </a:pPr>
            <a:r>
              <a:rPr lang="en-SG" u="sng" dirty="0">
                <a:solidFill>
                  <a:schemeClr val="bg1">
                    <a:lumMod val="50000"/>
                  </a:schemeClr>
                </a:solidFill>
                <a:latin typeface="Arial"/>
                <a:ea typeface="Arial"/>
                <a:cs typeface="Arial"/>
                <a:sym typeface="Arial"/>
              </a:rPr>
              <a:t>Output:</a:t>
            </a:r>
            <a:endParaRPr dirty="0">
              <a:solidFill>
                <a:schemeClr val="bg1">
                  <a:lumMod val="50000"/>
                </a:schemeClr>
              </a:solidFill>
            </a:endParaRPr>
          </a:p>
          <a:p>
            <a:pPr marL="0" marR="0" lvl="0" indent="0" algn="l" rtl="0">
              <a:spcBef>
                <a:spcPts val="0"/>
              </a:spcBef>
              <a:spcAft>
                <a:spcPts val="0"/>
              </a:spcAft>
              <a:buNone/>
            </a:pPr>
            <a:r>
              <a:rPr lang="en-SG" dirty="0">
                <a:solidFill>
                  <a:schemeClr val="bg1">
                    <a:lumMod val="50000"/>
                  </a:schemeClr>
                </a:solidFill>
                <a:latin typeface="Arial"/>
                <a:ea typeface="Arial"/>
                <a:cs typeface="Arial"/>
                <a:sym typeface="Arial"/>
              </a:rPr>
              <a:t>1</a:t>
            </a:r>
            <a:endParaRPr dirty="0">
              <a:solidFill>
                <a:schemeClr val="bg1">
                  <a:lumMod val="50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192" name="Google Shape;192;p15"/>
          <p:cNvSpPr txBox="1"/>
          <p:nvPr/>
        </p:nvSpPr>
        <p:spPr>
          <a:xfrm>
            <a:off x="287587" y="732340"/>
            <a:ext cx="3996965" cy="3416279"/>
          </a:xfrm>
          <a:prstGeom prst="rect">
            <a:avLst/>
          </a:prstGeom>
          <a:solidFill>
            <a:schemeClr val="accent4">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Therefore, you must use the </a:t>
            </a:r>
            <a:r>
              <a:rPr lang="en-SG" b="1" dirty="0">
                <a:solidFill>
                  <a:schemeClr val="tx2">
                    <a:lumMod val="10000"/>
                  </a:schemeClr>
                </a:solidFill>
                <a:latin typeface="+mn-lt"/>
                <a:ea typeface="Cascadia Code" panose="020B0609020000020004" pitchFamily="49" charset="0"/>
                <a:cs typeface="Cascadia Code" panose="020B0609020000020004" pitchFamily="49" charset="0"/>
                <a:sym typeface="Arial"/>
              </a:rPr>
              <a:t>%d</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format specifier to print a </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boolean</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value:</a:t>
            </a:r>
            <a:endParaRPr dirty="0">
              <a:solidFill>
                <a:schemeClr val="tx2">
                  <a:lumMod val="10000"/>
                </a:schemeClr>
              </a:solidFill>
              <a:latin typeface="+mn-lt"/>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#include &lt;stdio.h&gt;</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#include &lt;</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stdbool.h</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&gt;</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int main() </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bool </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isProgrammingFun</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 true;</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bool </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isFishTasty</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 false;</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  printf("%d\n", </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isProgrammingFun</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a:t>
            </a: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rPr>
              <a:t>  </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printf("%d", </a:t>
            </a:r>
            <a:r>
              <a:rPr lang="en-SG" dirty="0" err="1">
                <a:solidFill>
                  <a:schemeClr val="tx2">
                    <a:lumMod val="10000"/>
                  </a:schemeClr>
                </a:solidFill>
                <a:latin typeface="+mn-lt"/>
                <a:ea typeface="Cascadia Code" panose="020B0609020000020004" pitchFamily="49" charset="0"/>
                <a:cs typeface="Cascadia Code" panose="020B0609020000020004" pitchFamily="49" charset="0"/>
                <a:sym typeface="Arial"/>
              </a:rPr>
              <a:t>isFishTasty</a:t>
            </a: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a:t>
            </a: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a:t>
            </a:r>
            <a:endParaRPr dirty="0">
              <a:solidFill>
                <a:schemeClr val="tx2">
                  <a:lumMod val="10000"/>
                </a:schemeClr>
              </a:solidFill>
              <a:latin typeface="+mn-lt"/>
              <a:ea typeface="Cascadia Code" panose="020B0609020000020004" pitchFamily="49" charset="0"/>
              <a:cs typeface="Cascadia Code" panose="020B0609020000020004" pitchFamily="49" charset="0"/>
              <a:sym typeface="Arial"/>
            </a:endParaRPr>
          </a:p>
          <a:p>
            <a:pPr marL="0" marR="0" lvl="0" indent="0" algn="l" rtl="0">
              <a:spcBef>
                <a:spcPts val="0"/>
              </a:spcBef>
              <a:spcAft>
                <a:spcPts val="0"/>
              </a:spcAft>
              <a:buNone/>
            </a:pPr>
            <a:r>
              <a:rPr lang="en-SG" u="sng" dirty="0">
                <a:solidFill>
                  <a:schemeClr val="tx2">
                    <a:lumMod val="10000"/>
                  </a:schemeClr>
                </a:solidFill>
                <a:latin typeface="+mn-lt"/>
                <a:ea typeface="Cascadia Code" panose="020B0609020000020004" pitchFamily="49" charset="0"/>
                <a:cs typeface="Cascadia Code" panose="020B0609020000020004" pitchFamily="49" charset="0"/>
                <a:sym typeface="Arial"/>
              </a:rPr>
              <a:t>Output:</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1</a:t>
            </a: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r>
              <a:rPr lang="en-SG" dirty="0">
                <a:solidFill>
                  <a:schemeClr val="tx2">
                    <a:lumMod val="10000"/>
                  </a:schemeClr>
                </a:solidFill>
                <a:latin typeface="+mn-lt"/>
                <a:ea typeface="Cascadia Code" panose="020B0609020000020004" pitchFamily="49" charset="0"/>
                <a:cs typeface="Cascadia Code" panose="020B0609020000020004" pitchFamily="49" charset="0"/>
                <a:sym typeface="Arial"/>
              </a:rPr>
              <a:t>0</a:t>
            </a:r>
          </a:p>
          <a:p>
            <a:pPr marL="0" marR="0" lvl="0" indent="0" algn="l" rtl="0">
              <a:spcBef>
                <a:spcPts val="0"/>
              </a:spcBef>
              <a:spcAft>
                <a:spcPts val="0"/>
              </a:spcAft>
              <a:buNone/>
            </a:pPr>
            <a:endParaRPr lang="en-SG" sz="1000" dirty="0">
              <a:solidFill>
                <a:schemeClr val="tx2">
                  <a:lumMod val="10000"/>
                </a:schemeClr>
              </a:solidFill>
              <a:latin typeface="+mn-lt"/>
              <a:ea typeface="Cascadia Code" panose="020B0609020000020004" pitchFamily="49" charset="0"/>
              <a:cs typeface="Cascadia Code" panose="020B0609020000020004" pitchFamily="49" charset="0"/>
            </a:endParaRPr>
          </a:p>
          <a:p>
            <a:pPr marL="0" marR="0" lvl="0" indent="0" algn="l" rtl="0">
              <a:spcBef>
                <a:spcPts val="0"/>
              </a:spcBef>
              <a:spcAft>
                <a:spcPts val="0"/>
              </a:spcAft>
              <a:buNone/>
            </a:pPr>
            <a:endParaRPr sz="1000" dirty="0">
              <a:solidFill>
                <a:schemeClr val="tx2">
                  <a:lumMod val="10000"/>
                </a:schemeClr>
              </a:solidFill>
              <a:latin typeface="+mn-lt"/>
              <a:ea typeface="Cascadia Code" panose="020B0609020000020004" pitchFamily="49" charset="0"/>
              <a:cs typeface="Cascadia Code" panose="020B0609020000020004" pitchFamily="49" charset="0"/>
            </a:endParaRPr>
          </a:p>
        </p:txBody>
      </p:sp>
      <p:sp>
        <p:nvSpPr>
          <p:cNvPr id="193" name="Google Shape;193;p15"/>
          <p:cNvSpPr txBox="1"/>
          <p:nvPr/>
        </p:nvSpPr>
        <p:spPr>
          <a:xfrm>
            <a:off x="0" y="150830"/>
            <a:ext cx="12192000" cy="581510"/>
          </a:xfrm>
          <a:prstGeom prst="rect">
            <a:avLst/>
          </a:prstGeom>
          <a:solidFill>
            <a:srgbClr val="D2BEC6"/>
          </a:solidFill>
          <a:ln>
            <a:noFill/>
          </a:ln>
        </p:spPr>
        <p:txBody>
          <a:bodyPr spcFirstLastPara="1" wrap="square" lIns="91425" tIns="45700" rIns="91425" bIns="45700" anchor="b" anchorCtr="0">
            <a:normAutofit fontScale="90000" lnSpcReduction="10000"/>
          </a:bodyPr>
          <a:lstStyle/>
          <a:p>
            <a:pPr marL="0" marR="0" lvl="0" indent="0" algn="just" rtl="0">
              <a:lnSpc>
                <a:spcPct val="90000"/>
              </a:lnSpc>
              <a:spcBef>
                <a:spcPts val="0"/>
              </a:spcBef>
              <a:spcAft>
                <a:spcPts val="0"/>
              </a:spcAft>
              <a:buClr>
                <a:srgbClr val="273239"/>
              </a:buClr>
              <a:buSzPct val="100000"/>
              <a:buFont typeface="Overlock"/>
              <a:buNone/>
            </a:pPr>
            <a:r>
              <a:rPr lang="en-SG" sz="4000" b="1">
                <a:solidFill>
                  <a:srgbClr val="273239"/>
                </a:solidFill>
                <a:latin typeface="Overlock"/>
                <a:ea typeface="Overlock"/>
                <a:cs typeface="Overlock"/>
                <a:sym typeface="Overlock"/>
              </a:rPr>
              <a:t>  Boolean in C</a:t>
            </a:r>
            <a:endParaRPr sz="4000">
              <a:solidFill>
                <a:srgbClr val="610B38"/>
              </a:solidFill>
              <a:latin typeface="Overlock"/>
              <a:ea typeface="Overlock"/>
              <a:cs typeface="Overlock"/>
              <a:sym typeface="Overlock"/>
            </a:endParaRPr>
          </a:p>
        </p:txBody>
      </p:sp>
      <p:sp>
        <p:nvSpPr>
          <p:cNvPr id="209" name="Google Shape;209;p17"/>
          <p:cNvSpPr txBox="1"/>
          <p:nvPr/>
        </p:nvSpPr>
        <p:spPr>
          <a:xfrm>
            <a:off x="287587" y="4148619"/>
            <a:ext cx="6061298" cy="2308324"/>
          </a:xfrm>
          <a:prstGeom prst="rect">
            <a:avLst/>
          </a:prstGeom>
          <a:solidFill>
            <a:srgbClr val="E8DEE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#include &lt;stdio.h&gt;</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#include &lt;</a:t>
            </a:r>
            <a:r>
              <a:rPr lang="en-SG" sz="1800" dirty="0" err="1">
                <a:solidFill>
                  <a:schemeClr val="bg1">
                    <a:lumMod val="50000"/>
                  </a:schemeClr>
                </a:solidFill>
                <a:latin typeface="Arial"/>
                <a:ea typeface="Arial"/>
                <a:cs typeface="Arial"/>
                <a:sym typeface="Arial"/>
              </a:rPr>
              <a:t>stdbool.h</a:t>
            </a:r>
            <a:r>
              <a:rPr lang="en-SG" sz="1800" dirty="0">
                <a:solidFill>
                  <a:schemeClr val="bg1">
                    <a:lumMod val="50000"/>
                  </a:schemeClr>
                </a:solidFill>
                <a:latin typeface="Arial"/>
                <a:ea typeface="Arial"/>
                <a:cs typeface="Arial"/>
                <a:sym typeface="Arial"/>
              </a:rPr>
              <a:t>&gt;</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int main() {</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  bool </a:t>
            </a:r>
            <a:r>
              <a:rPr lang="en-SG" sz="1800" dirty="0" err="1">
                <a:solidFill>
                  <a:schemeClr val="bg1">
                    <a:lumMod val="50000"/>
                  </a:schemeClr>
                </a:solidFill>
                <a:latin typeface="Arial"/>
                <a:ea typeface="Arial"/>
                <a:cs typeface="Arial"/>
                <a:sym typeface="Arial"/>
              </a:rPr>
              <a:t>isHamburgerTasty</a:t>
            </a:r>
            <a:r>
              <a:rPr lang="en-SG" sz="1800" dirty="0">
                <a:solidFill>
                  <a:schemeClr val="bg1">
                    <a:lumMod val="50000"/>
                  </a:schemeClr>
                </a:solidFill>
                <a:latin typeface="Arial"/>
                <a:ea typeface="Arial"/>
                <a:cs typeface="Arial"/>
                <a:sym typeface="Arial"/>
              </a:rPr>
              <a:t> = true;</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  bool </a:t>
            </a:r>
            <a:r>
              <a:rPr lang="en-SG" sz="1800" dirty="0" err="1">
                <a:solidFill>
                  <a:schemeClr val="bg1">
                    <a:lumMod val="50000"/>
                  </a:schemeClr>
                </a:solidFill>
                <a:latin typeface="Arial"/>
                <a:ea typeface="Arial"/>
                <a:cs typeface="Arial"/>
                <a:sym typeface="Arial"/>
              </a:rPr>
              <a:t>isPizzaTasty</a:t>
            </a:r>
            <a:r>
              <a:rPr lang="en-SG" sz="1800" dirty="0">
                <a:solidFill>
                  <a:schemeClr val="bg1">
                    <a:lumMod val="50000"/>
                  </a:schemeClr>
                </a:solidFill>
                <a:latin typeface="Arial"/>
                <a:ea typeface="Arial"/>
                <a:cs typeface="Arial"/>
                <a:sym typeface="Arial"/>
              </a:rPr>
              <a:t> = true;</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  printf("%d", </a:t>
            </a:r>
            <a:r>
              <a:rPr lang="en-SG" sz="1800" dirty="0" err="1">
                <a:solidFill>
                  <a:schemeClr val="bg1">
                    <a:lumMod val="50000"/>
                  </a:schemeClr>
                </a:solidFill>
                <a:latin typeface="Arial"/>
                <a:ea typeface="Arial"/>
                <a:cs typeface="Arial"/>
                <a:sym typeface="Arial"/>
              </a:rPr>
              <a:t>isHamburgerTasty</a:t>
            </a:r>
            <a:r>
              <a:rPr lang="en-SG" sz="1800" dirty="0">
                <a:solidFill>
                  <a:schemeClr val="bg1">
                    <a:lumMod val="50000"/>
                  </a:schemeClr>
                </a:solidFill>
                <a:latin typeface="Arial"/>
                <a:ea typeface="Arial"/>
                <a:cs typeface="Arial"/>
                <a:sym typeface="Arial"/>
              </a:rPr>
              <a:t> == </a:t>
            </a:r>
            <a:r>
              <a:rPr lang="en-SG" sz="1800" dirty="0" err="1">
                <a:solidFill>
                  <a:schemeClr val="bg1">
                    <a:lumMod val="50000"/>
                  </a:schemeClr>
                </a:solidFill>
                <a:latin typeface="Arial"/>
                <a:ea typeface="Arial"/>
                <a:cs typeface="Arial"/>
                <a:sym typeface="Arial"/>
              </a:rPr>
              <a:t>isPizzaTasty</a:t>
            </a:r>
            <a:r>
              <a:rPr lang="en-SG" sz="1800"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Output: 1</a:t>
            </a:r>
            <a:endParaRPr dirty="0">
              <a:solidFill>
                <a:schemeClr val="bg1">
                  <a:lumMod val="50000"/>
                </a:schemeClr>
              </a:solidFill>
            </a:endParaRPr>
          </a:p>
        </p:txBody>
      </p:sp>
      <p:sp>
        <p:nvSpPr>
          <p:cNvPr id="3" name="TextBox 2">
            <a:extLst>
              <a:ext uri="{FF2B5EF4-FFF2-40B4-BE49-F238E27FC236}">
                <a16:creationId xmlns:a16="http://schemas.microsoft.com/office/drawing/2014/main" id="{0CDD82B8-C41D-63C8-F6DA-D874EB92C1B2}"/>
              </a:ext>
            </a:extLst>
          </p:cNvPr>
          <p:cNvSpPr txBox="1"/>
          <p:nvPr/>
        </p:nvSpPr>
        <p:spPr>
          <a:xfrm>
            <a:off x="4284553" y="732340"/>
            <a:ext cx="7907447" cy="3435299"/>
          </a:xfrm>
          <a:prstGeom prst="rect">
            <a:avLst/>
          </a:prstGeom>
          <a:solidFill>
            <a:schemeClr val="tx1">
              <a:lumMod val="95000"/>
            </a:schemeClr>
          </a:solidFill>
        </p:spPr>
        <p:txBody>
          <a:bodyPr wrap="square">
            <a:spAutoFit/>
          </a:bodyPr>
          <a:lstStyle/>
          <a:p>
            <a:pPr marL="0" marR="0" algn="just">
              <a:lnSpc>
                <a:spcPct val="115000"/>
              </a:lnSpc>
              <a:spcBef>
                <a:spcPts val="0"/>
              </a:spcBef>
              <a:spcAft>
                <a:spcPts val="0"/>
              </a:spcAft>
              <a:tabLst>
                <a:tab pos="2657475" algn="l"/>
                <a:tab pos="4286250" algn="l"/>
              </a:tabLst>
            </a:pPr>
            <a:r>
              <a:rPr lang="en-US" sz="2000" b="1" dirty="0">
                <a:solidFill>
                  <a:schemeClr val="bg1">
                    <a:lumMod val="50000"/>
                  </a:schemeClr>
                </a:solidFill>
                <a:effectLst/>
                <a:latin typeface="Times New Roman" panose="02020603050405020304" pitchFamily="18" charset="0"/>
                <a:ea typeface="Calibri" panose="020F0502020204030204" pitchFamily="34" charset="0"/>
              </a:rPr>
              <a:t>Solve this!!</a:t>
            </a:r>
          </a:p>
          <a:p>
            <a:pPr marL="0" marR="0" algn="just">
              <a:lnSpc>
                <a:spcPct val="115000"/>
              </a:lnSpc>
              <a:spcBef>
                <a:spcPts val="0"/>
              </a:spcBef>
              <a:spcAft>
                <a:spcPts val="0"/>
              </a:spcAft>
              <a:tabLst>
                <a:tab pos="2657475" algn="l"/>
                <a:tab pos="4286250" algn="l"/>
              </a:tabLst>
            </a:pPr>
            <a:r>
              <a:rPr lang="en-US" sz="2000" b="1" dirty="0">
                <a:solidFill>
                  <a:schemeClr val="bg1">
                    <a:lumMod val="50000"/>
                  </a:schemeClr>
                </a:solidFill>
                <a:effectLst/>
                <a:latin typeface="Times New Roman" panose="02020603050405020304" pitchFamily="18" charset="0"/>
                <a:ea typeface="Calibri" panose="020F0502020204030204" pitchFamily="34" charset="0"/>
              </a:rPr>
              <a:t>Q. Write the output for the following code:</a:t>
            </a:r>
            <a:endParaRPr lang="en-US" sz="1800" dirty="0">
              <a:solidFill>
                <a:schemeClr val="bg1">
                  <a:lumMod val="50000"/>
                </a:schemeClr>
              </a:solidFill>
              <a:effectLst/>
              <a:latin typeface="Times New Roman" panose="02020603050405020304" pitchFamily="18" charset="0"/>
              <a:ea typeface="Calibri" panose="020F0502020204030204" pitchFamily="34" charset="0"/>
            </a:endParaRPr>
          </a:p>
          <a:p>
            <a:pPr marL="0" marR="0" algn="just">
              <a:lnSpc>
                <a:spcPct val="115000"/>
              </a:lnSpc>
              <a:spcBef>
                <a:spcPts val="0"/>
              </a:spcBef>
              <a:spcAft>
                <a:spcPts val="0"/>
              </a:spcAft>
              <a:tabLst>
                <a:tab pos="2657475" algn="l"/>
                <a:tab pos="4286250" algn="l"/>
              </a:tabLst>
            </a:pPr>
            <a:r>
              <a:rPr lang="en-US" sz="1800" dirty="0">
                <a:solidFill>
                  <a:schemeClr val="bg1">
                    <a:lumMod val="50000"/>
                  </a:schemeClr>
                </a:solidFill>
                <a:effectLst/>
                <a:latin typeface="Times New Roman" panose="02020603050405020304" pitchFamily="18" charset="0"/>
                <a:ea typeface="Calibri" panose="020F0502020204030204" pitchFamily="34" charset="0"/>
              </a:rPr>
              <a:t>int main () </a:t>
            </a:r>
          </a:p>
          <a:p>
            <a:pPr marL="0" marR="0" algn="just">
              <a:lnSpc>
                <a:spcPct val="115000"/>
              </a:lnSpc>
              <a:spcBef>
                <a:spcPts val="0"/>
              </a:spcBef>
              <a:spcAft>
                <a:spcPts val="0"/>
              </a:spcAft>
              <a:tabLst>
                <a:tab pos="2657475" algn="l"/>
                <a:tab pos="4286250" algn="l"/>
              </a:tabLst>
            </a:pPr>
            <a:r>
              <a:rPr lang="en-US" sz="1800" dirty="0">
                <a:solidFill>
                  <a:schemeClr val="bg1">
                    <a:lumMod val="50000"/>
                  </a:schemeClr>
                </a:solidFill>
                <a:effectLst/>
                <a:latin typeface="Times New Roman" panose="02020603050405020304" pitchFamily="18" charset="0"/>
                <a:ea typeface="Calibri" panose="020F0502020204030204" pitchFamily="34" charset="0"/>
              </a:rPr>
              <a:t>{</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200"/>
              </a:spcAft>
            </a:pPr>
            <a:r>
              <a:rPr lang="en-US" sz="1800" dirty="0">
                <a:solidFill>
                  <a:schemeClr val="bg1">
                    <a:lumMod val="50000"/>
                  </a:schemeClr>
                </a:solidFill>
                <a:effectLst/>
                <a:latin typeface="Times New Roman" panose="02020603050405020304" pitchFamily="18" charset="0"/>
                <a:ea typeface="Calibri" panose="020F0502020204030204" pitchFamily="34" charset="0"/>
              </a:rPr>
              <a:t>int x = 10;</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200"/>
              </a:spcAft>
            </a:pPr>
            <a:r>
              <a:rPr lang="en-US" sz="1800" dirty="0">
                <a:solidFill>
                  <a:schemeClr val="bg1">
                    <a:lumMod val="50000"/>
                  </a:schemeClr>
                </a:solidFill>
                <a:effectLst/>
                <a:latin typeface="Times New Roman" panose="02020603050405020304" pitchFamily="18" charset="0"/>
                <a:ea typeface="Calibri" panose="020F0502020204030204" pitchFamily="34" charset="0"/>
              </a:rPr>
              <a:t>int y = 9;</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200"/>
              </a:spcAft>
            </a:pPr>
            <a:r>
              <a:rPr lang="en-US" sz="1800" dirty="0">
                <a:solidFill>
                  <a:schemeClr val="bg1">
                    <a:lumMod val="50000"/>
                  </a:schemeClr>
                </a:solidFill>
                <a:effectLst/>
                <a:latin typeface="Times New Roman" panose="02020603050405020304" pitchFamily="18" charset="0"/>
                <a:ea typeface="Calibri" panose="020F0502020204030204" pitchFamily="34" charset="0"/>
              </a:rPr>
              <a:t>bool a = false, b = false;</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200"/>
              </a:spcAft>
            </a:pPr>
            <a:r>
              <a:rPr lang="en-US" sz="1800" dirty="0">
                <a:solidFill>
                  <a:schemeClr val="bg1">
                    <a:lumMod val="50000"/>
                  </a:schemeClr>
                </a:solidFill>
                <a:effectLst/>
                <a:latin typeface="Times New Roman" panose="02020603050405020304" pitchFamily="18" charset="0"/>
                <a:ea typeface="Calibri" panose="020F0502020204030204" pitchFamily="34" charset="0"/>
              </a:rPr>
              <a:t>printf("%d %d %d %d %d %d\n", x &gt; y, x &gt;= y, 13&gt;=13, a==b, a&gt;=b, a&lt;=b ); </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200"/>
              </a:spcAft>
            </a:pPr>
            <a:r>
              <a:rPr lang="en-US" sz="1800" dirty="0">
                <a:solidFill>
                  <a:schemeClr val="bg1">
                    <a:lumMod val="50000"/>
                  </a:schemeClr>
                </a:solidFill>
                <a:effectLst/>
                <a:latin typeface="Times New Roman" panose="02020603050405020304" pitchFamily="18" charset="0"/>
                <a:ea typeface="Calibri" panose="020F0502020204030204" pitchFamily="34" charset="0"/>
              </a:rPr>
              <a:t>printf("%d %d %d %d\n", 10 != 10, 10 == 15, x != y, x &lt;= y); </a:t>
            </a:r>
            <a:endParaRPr lang="en-US" sz="1800" dirty="0">
              <a:solidFill>
                <a:schemeClr val="bg1">
                  <a:lumMod val="50000"/>
                </a:schemeClr>
              </a:solidFill>
              <a:effectLst/>
              <a:latin typeface="Calibri" panose="020F0502020204030204" pitchFamily="34" charset="0"/>
              <a:ea typeface="Calibri" panose="020F0502020204030204" pitchFamily="34" charset="0"/>
            </a:endParaRPr>
          </a:p>
          <a:p>
            <a:r>
              <a:rPr lang="en-US" sz="1800" dirty="0">
                <a:solidFill>
                  <a:schemeClr val="bg1">
                    <a:lumMod val="50000"/>
                  </a:schemeClr>
                </a:solidFill>
                <a:effectLst/>
                <a:latin typeface="Times New Roman" panose="02020603050405020304" pitchFamily="18" charset="0"/>
                <a:ea typeface="Calibri" panose="020F0502020204030204" pitchFamily="34" charset="0"/>
              </a:rPr>
              <a:t>}</a:t>
            </a:r>
            <a:endParaRPr lang="en-US" sz="1800" dirty="0">
              <a:solidFill>
                <a:schemeClr val="bg1">
                  <a:lumMod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24" name="Google Shape;224;p19"/>
          <p:cNvSpPr txBox="1">
            <a:spLocks noGrp="1"/>
          </p:cNvSpPr>
          <p:nvPr>
            <p:ph type="title"/>
          </p:nvPr>
        </p:nvSpPr>
        <p:spPr>
          <a:xfrm>
            <a:off x="0" y="44685"/>
            <a:ext cx="12198926" cy="646331"/>
          </a:xfrm>
          <a:prstGeom prst="rect">
            <a:avLst/>
          </a:prstGeom>
          <a:solidFill>
            <a:srgbClr val="E8EDF0"/>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4000"/>
              <a:buFont typeface="Arial"/>
              <a:buNone/>
            </a:pPr>
            <a:r>
              <a:rPr lang="en-SG" sz="4000" b="1" i="0">
                <a:solidFill>
                  <a:srgbClr val="273239"/>
                </a:solidFill>
                <a:latin typeface="Arial"/>
                <a:ea typeface="Arial"/>
                <a:cs typeface="Arial"/>
                <a:sym typeface="Arial"/>
              </a:rPr>
              <a:t>Type Conversion in C</a:t>
            </a:r>
            <a:endParaRPr sz="4000" b="0" i="0">
              <a:solidFill>
                <a:srgbClr val="610B38"/>
              </a:solidFill>
              <a:latin typeface="Arial"/>
              <a:ea typeface="Arial"/>
              <a:cs typeface="Arial"/>
              <a:sym typeface="Arial"/>
            </a:endParaRPr>
          </a:p>
        </p:txBody>
      </p:sp>
      <p:sp>
        <p:nvSpPr>
          <p:cNvPr id="225" name="Google Shape;225;p19"/>
          <p:cNvSpPr txBox="1"/>
          <p:nvPr/>
        </p:nvSpPr>
        <p:spPr>
          <a:xfrm>
            <a:off x="154133" y="791001"/>
            <a:ext cx="8104042" cy="390872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1800" b="0" i="0" dirty="0">
                <a:solidFill>
                  <a:schemeClr val="dk1"/>
                </a:solidFill>
                <a:latin typeface="Arial"/>
                <a:ea typeface="Arial"/>
                <a:cs typeface="Arial"/>
                <a:sym typeface="Arial"/>
              </a:rPr>
              <a:t>Type conversion in C is the process of converting one data type to another. </a:t>
            </a:r>
          </a:p>
          <a:p>
            <a:pPr marL="0" marR="0" lvl="0" indent="0" algn="just" rtl="0">
              <a:spcBef>
                <a:spcPts val="0"/>
              </a:spcBef>
              <a:spcAft>
                <a:spcPts val="0"/>
              </a:spcAft>
              <a:buNone/>
            </a:pPr>
            <a:endParaRPr lang="en-SG" sz="1800" dirty="0">
              <a:solidFill>
                <a:schemeClr val="dk1"/>
              </a:solidFill>
            </a:endParaRPr>
          </a:p>
          <a:p>
            <a:pPr marL="0" marR="0" lvl="0" indent="0" algn="just" rtl="0">
              <a:spcBef>
                <a:spcPts val="0"/>
              </a:spcBef>
              <a:spcAft>
                <a:spcPts val="0"/>
              </a:spcAft>
              <a:buNone/>
            </a:pPr>
            <a:r>
              <a:rPr lang="en-SG" sz="1800" b="1" i="1" dirty="0">
                <a:solidFill>
                  <a:schemeClr val="dk1"/>
                </a:solidFill>
                <a:latin typeface="Arial"/>
                <a:ea typeface="Arial"/>
                <a:cs typeface="Arial"/>
                <a:sym typeface="Arial"/>
              </a:rPr>
              <a:t>There are two types of Conversion:</a:t>
            </a:r>
            <a:endParaRPr dirty="0"/>
          </a:p>
          <a:p>
            <a:pPr marL="342900" marR="0" lvl="0" indent="-342900" algn="just" rtl="0">
              <a:spcBef>
                <a:spcPts val="0"/>
              </a:spcBef>
              <a:spcAft>
                <a:spcPts val="0"/>
              </a:spcAft>
              <a:buAutoNum type="arabicPeriod"/>
            </a:pPr>
            <a:r>
              <a:rPr lang="en-SG" sz="1800" b="1" i="0" dirty="0">
                <a:solidFill>
                  <a:schemeClr val="dk1"/>
                </a:solidFill>
                <a:latin typeface="Arial"/>
                <a:ea typeface="Arial"/>
                <a:cs typeface="Arial"/>
                <a:sym typeface="Arial"/>
              </a:rPr>
              <a:t>Implicit Type Conversion</a:t>
            </a:r>
          </a:p>
          <a:p>
            <a:pPr marL="342900" marR="0" lvl="0" indent="-342900" algn="just" rtl="0">
              <a:spcBef>
                <a:spcPts val="0"/>
              </a:spcBef>
              <a:spcAft>
                <a:spcPts val="0"/>
              </a:spcAft>
              <a:buAutoNum type="arabicPeriod"/>
            </a:pPr>
            <a:endParaRPr dirty="0"/>
          </a:p>
          <a:p>
            <a:pPr marL="0" marR="0" lvl="0" indent="0" algn="l" rtl="0">
              <a:spcBef>
                <a:spcPts val="0"/>
              </a:spcBef>
              <a:spcAft>
                <a:spcPts val="0"/>
              </a:spcAft>
              <a:buNone/>
            </a:pPr>
            <a:r>
              <a:rPr lang="en-SG" sz="1800" b="1" i="0" dirty="0">
                <a:solidFill>
                  <a:schemeClr val="dk1"/>
                </a:solidFill>
                <a:latin typeface="Arial"/>
                <a:ea typeface="Arial"/>
                <a:cs typeface="Arial"/>
                <a:sym typeface="Arial"/>
              </a:rPr>
              <a:t>A.</a:t>
            </a:r>
            <a:r>
              <a:rPr lang="en-SG" sz="1800" b="0" i="0" dirty="0">
                <a:solidFill>
                  <a:schemeClr val="dk1"/>
                </a:solidFill>
                <a:latin typeface="Arial"/>
                <a:ea typeface="Arial"/>
                <a:cs typeface="Arial"/>
                <a:sym typeface="Arial"/>
              </a:rPr>
              <a:t> Done by the compiler on its own, without any external trigger from the user.</a:t>
            </a:r>
            <a:endParaRPr dirty="0"/>
          </a:p>
          <a:p>
            <a:pPr marL="0" marR="0" lvl="0" indent="0" algn="l" rtl="0">
              <a:spcBef>
                <a:spcPts val="0"/>
              </a:spcBef>
              <a:spcAft>
                <a:spcPts val="0"/>
              </a:spcAft>
              <a:buNone/>
            </a:pPr>
            <a:r>
              <a:rPr lang="en-SG" sz="1800" b="1" i="0" dirty="0">
                <a:solidFill>
                  <a:schemeClr val="dk1"/>
                </a:solidFill>
                <a:latin typeface="Arial"/>
                <a:ea typeface="Arial"/>
                <a:cs typeface="Arial"/>
                <a:sym typeface="Arial"/>
              </a:rPr>
              <a:t>B.</a:t>
            </a:r>
            <a:r>
              <a:rPr lang="en-SG" sz="1800" b="0" i="0" dirty="0">
                <a:solidFill>
                  <a:schemeClr val="dk1"/>
                </a:solidFill>
                <a:latin typeface="Arial"/>
                <a:ea typeface="Arial"/>
                <a:cs typeface="Arial"/>
                <a:sym typeface="Arial"/>
              </a:rPr>
              <a:t> Generally takes place when in an expression more than one data type is present. In such conditions type conversion (type promotion) takes place to avoid loss of data.</a:t>
            </a:r>
            <a:endParaRPr dirty="0"/>
          </a:p>
          <a:p>
            <a:pPr marL="0" marR="0" lvl="0" indent="0" algn="l" rtl="0">
              <a:spcBef>
                <a:spcPts val="0"/>
              </a:spcBef>
              <a:spcAft>
                <a:spcPts val="0"/>
              </a:spcAft>
              <a:buNone/>
            </a:pPr>
            <a:r>
              <a:rPr lang="en-SG" sz="1800" b="1" i="0" dirty="0">
                <a:solidFill>
                  <a:schemeClr val="dk1"/>
                </a:solidFill>
                <a:latin typeface="Arial"/>
                <a:ea typeface="Arial"/>
                <a:cs typeface="Arial"/>
                <a:sym typeface="Arial"/>
              </a:rPr>
              <a:t>C.</a:t>
            </a:r>
            <a:r>
              <a:rPr lang="en-SG" sz="1800" b="0" i="0" dirty="0">
                <a:solidFill>
                  <a:schemeClr val="dk1"/>
                </a:solidFill>
                <a:latin typeface="Arial"/>
                <a:ea typeface="Arial"/>
                <a:cs typeface="Arial"/>
                <a:sym typeface="Arial"/>
              </a:rPr>
              <a:t> All the data types of the variables are upgraded to the data type of the variable with the largest data type.</a:t>
            </a:r>
            <a:endParaRPr dirty="0"/>
          </a:p>
          <a:p>
            <a:pPr marL="0" marR="0" lvl="0" indent="0" algn="just" rtl="0">
              <a:spcBef>
                <a:spcPts val="0"/>
              </a:spcBef>
              <a:spcAft>
                <a:spcPts val="0"/>
              </a:spcAft>
              <a:buNone/>
            </a:pPr>
            <a:r>
              <a:rPr lang="en-SG" sz="1800" b="1" i="0" dirty="0">
                <a:solidFill>
                  <a:schemeClr val="dk1"/>
                </a:solidFill>
                <a:latin typeface="Arial"/>
                <a:ea typeface="Arial"/>
                <a:cs typeface="Arial"/>
                <a:sym typeface="Arial"/>
              </a:rPr>
              <a:t>D.</a:t>
            </a:r>
            <a:r>
              <a:rPr lang="en-SG" sz="1800" b="0" i="0" dirty="0">
                <a:solidFill>
                  <a:schemeClr val="dk1"/>
                </a:solidFill>
                <a:latin typeface="Arial"/>
                <a:ea typeface="Arial"/>
                <a:cs typeface="Arial"/>
                <a:sym typeface="Arial"/>
              </a:rPr>
              <a:t> It is possible for implicit conversions to lose information, signs can be lost (when signed is implicitly converted to unsigned), and overflow can occur (when long is implicitly converted to float).</a:t>
            </a:r>
            <a:endParaRPr sz="1800" dirty="0">
              <a:solidFill>
                <a:schemeClr val="dk1"/>
              </a:solidFill>
              <a:latin typeface="Arial"/>
              <a:ea typeface="Arial"/>
              <a:cs typeface="Arial"/>
              <a:sym typeface="Arial"/>
            </a:endParaRPr>
          </a:p>
        </p:txBody>
      </p:sp>
      <p:sp>
        <p:nvSpPr>
          <p:cNvPr id="226" name="Google Shape;226;p19"/>
          <p:cNvSpPr txBox="1"/>
          <p:nvPr/>
        </p:nvSpPr>
        <p:spPr>
          <a:xfrm>
            <a:off x="234144" y="5938207"/>
            <a:ext cx="7347756" cy="369291"/>
          </a:xfrm>
          <a:prstGeom prst="rect">
            <a:avLst/>
          </a:prstGeom>
          <a:solidFill>
            <a:srgbClr val="E8EDF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bool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char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int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long </a:t>
            </a:r>
            <a:r>
              <a:rPr lang="en-SG" sz="1800" dirty="0" err="1">
                <a:solidFill>
                  <a:schemeClr val="bg1">
                    <a:lumMod val="50000"/>
                  </a:schemeClr>
                </a:solidFill>
                <a:latin typeface="Arial"/>
                <a:ea typeface="Arial"/>
                <a:cs typeface="Arial"/>
                <a:sym typeface="Arial"/>
              </a:rPr>
              <a:t>long</a:t>
            </a:r>
            <a:r>
              <a:rPr lang="en-SG" sz="1800" dirty="0">
                <a:solidFill>
                  <a:schemeClr val="bg1">
                    <a:lumMod val="50000"/>
                  </a:schemeClr>
                </a:solidFill>
                <a:latin typeface="Arial"/>
                <a:ea typeface="Arial"/>
                <a:cs typeface="Arial"/>
                <a:sym typeface="Arial"/>
              </a:rPr>
              <a:t>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float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double </a:t>
            </a:r>
            <a:r>
              <a:rPr lang="en-SG" sz="1800" dirty="0">
                <a:solidFill>
                  <a:schemeClr val="bg1">
                    <a:lumMod val="50000"/>
                  </a:schemeClr>
                </a:solidFill>
                <a:latin typeface="Arial"/>
                <a:ea typeface="Arial"/>
                <a:cs typeface="Arial"/>
                <a:sym typeface="Wingdings" panose="05000000000000000000" pitchFamily="2" charset="2"/>
              </a:rPr>
              <a:t></a:t>
            </a:r>
            <a:r>
              <a:rPr lang="en-SG" sz="1800" dirty="0">
                <a:solidFill>
                  <a:schemeClr val="bg1">
                    <a:lumMod val="50000"/>
                  </a:schemeClr>
                </a:solidFill>
                <a:latin typeface="Arial"/>
                <a:ea typeface="Arial"/>
                <a:cs typeface="Arial"/>
                <a:sym typeface="Arial"/>
              </a:rPr>
              <a:t> long double</a:t>
            </a:r>
            <a:endParaRPr sz="1200" dirty="0">
              <a:solidFill>
                <a:schemeClr val="bg1">
                  <a:lumMod val="50000"/>
                </a:schemeClr>
              </a:solidFill>
            </a:endParaRPr>
          </a:p>
        </p:txBody>
      </p:sp>
      <p:pic>
        <p:nvPicPr>
          <p:cNvPr id="227" name="Google Shape;227;p19"/>
          <p:cNvPicPr preferRelativeResize="0"/>
          <p:nvPr/>
        </p:nvPicPr>
        <p:blipFill rotWithShape="1">
          <a:blip r:embed="rId3">
            <a:alphaModFix/>
          </a:blip>
          <a:srcRect/>
          <a:stretch/>
        </p:blipFill>
        <p:spPr>
          <a:xfrm>
            <a:off x="8268153" y="797924"/>
            <a:ext cx="3935451" cy="5262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4"/>
          <p:cNvSpPr txBox="1"/>
          <p:nvPr/>
        </p:nvSpPr>
        <p:spPr>
          <a:xfrm>
            <a:off x="3233394" y="6377789"/>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89" name="Google Shape;89;p4"/>
          <p:cNvSpPr txBox="1">
            <a:spLocks noGrp="1"/>
          </p:cNvSpPr>
          <p:nvPr>
            <p:ph type="subTitle" idx="1"/>
          </p:nvPr>
        </p:nvSpPr>
        <p:spPr>
          <a:xfrm>
            <a:off x="435204" y="167324"/>
            <a:ext cx="11321591" cy="6266911"/>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600"/>
              <a:buNone/>
            </a:pPr>
            <a:r>
              <a:rPr lang="en-SG" sz="2000" dirty="0">
                <a:latin typeface="+mn-lt"/>
                <a:cs typeface="Aharoni" panose="02010803020104030203" pitchFamily="2" charset="-79"/>
              </a:rPr>
              <a:t>Resources will be followed:</a:t>
            </a:r>
            <a:endParaRPr dirty="0">
              <a:latin typeface="+mn-lt"/>
              <a:cs typeface="Aharoni" panose="02010803020104030203" pitchFamily="2" charset="-79"/>
            </a:endParaRPr>
          </a:p>
          <a:p>
            <a:pPr marL="0" lvl="0" indent="0" algn="l" rtl="0">
              <a:lnSpc>
                <a:spcPct val="95000"/>
              </a:lnSpc>
              <a:spcBef>
                <a:spcPts val="1600"/>
              </a:spcBef>
              <a:spcAft>
                <a:spcPts val="0"/>
              </a:spcAft>
              <a:buSzPts val="1600"/>
              <a:buNone/>
            </a:pPr>
            <a:r>
              <a:rPr lang="en-SG" sz="2000" dirty="0">
                <a:latin typeface="+mn-lt"/>
                <a:cs typeface="Aharoni" panose="02010803020104030203" pitchFamily="2" charset="-79"/>
              </a:rPr>
              <a:t>Books:</a:t>
            </a:r>
            <a:endParaRPr dirty="0">
              <a:latin typeface="+mn-lt"/>
              <a:cs typeface="Aharoni" panose="02010803020104030203" pitchFamily="2" charset="-79"/>
            </a:endParaRPr>
          </a:p>
          <a:p>
            <a:pPr marL="457200" lvl="0" indent="-457200" algn="l" rtl="0">
              <a:lnSpc>
                <a:spcPct val="95000"/>
              </a:lnSpc>
              <a:spcBef>
                <a:spcPts val="1600"/>
              </a:spcBef>
              <a:spcAft>
                <a:spcPts val="0"/>
              </a:spcAft>
              <a:buSzPts val="1280"/>
              <a:buAutoNum type="arabicPeriod"/>
            </a:pPr>
            <a:r>
              <a:rPr lang="en-SG" sz="1600" b="1" dirty="0">
                <a:solidFill>
                  <a:srgbClr val="FFC000"/>
                </a:solidFill>
                <a:latin typeface="+mn-lt"/>
                <a:ea typeface="Arial"/>
                <a:cs typeface="Aharoni" panose="02010803020104030203" pitchFamily="2" charset="-79"/>
                <a:sym typeface="Arial"/>
              </a:rPr>
              <a:t>C: the complete reference</a:t>
            </a:r>
            <a:endParaRPr dirty="0">
              <a:latin typeface="+mn-lt"/>
              <a:cs typeface="Aharoni" panose="02010803020104030203" pitchFamily="2" charset="-79"/>
            </a:endParaRPr>
          </a:p>
          <a:p>
            <a:pPr marL="457200" lvl="0" indent="-457200" algn="l" rtl="0">
              <a:lnSpc>
                <a:spcPct val="95000"/>
              </a:lnSpc>
              <a:spcBef>
                <a:spcPts val="1600"/>
              </a:spcBef>
              <a:spcAft>
                <a:spcPts val="0"/>
              </a:spcAft>
              <a:buSzPts val="1280"/>
              <a:buAutoNum type="arabicPeriod"/>
            </a:pPr>
            <a:r>
              <a:rPr lang="en-SG" sz="1600" b="1" dirty="0">
                <a:solidFill>
                  <a:srgbClr val="FFC000"/>
                </a:solidFill>
                <a:latin typeface="+mn-lt"/>
                <a:ea typeface="Arial"/>
                <a:cs typeface="Aharoni" panose="02010803020104030203" pitchFamily="2" charset="-79"/>
                <a:sym typeface="Arial"/>
              </a:rPr>
              <a:t>Programming in ANSI-C</a:t>
            </a:r>
            <a:endParaRPr dirty="0">
              <a:latin typeface="+mn-lt"/>
              <a:cs typeface="Aharoni" panose="02010803020104030203" pitchFamily="2" charset="-79"/>
            </a:endParaRPr>
          </a:p>
          <a:p>
            <a:pPr marL="457200" lvl="0" indent="-457200" algn="l" rtl="0">
              <a:lnSpc>
                <a:spcPct val="95000"/>
              </a:lnSpc>
              <a:spcBef>
                <a:spcPts val="1600"/>
              </a:spcBef>
              <a:spcAft>
                <a:spcPts val="0"/>
              </a:spcAft>
              <a:buSzPts val="1280"/>
              <a:buAutoNum type="arabicPeriod"/>
            </a:pPr>
            <a:r>
              <a:rPr lang="en-SG" sz="1600" b="1" dirty="0">
                <a:solidFill>
                  <a:srgbClr val="FFC000"/>
                </a:solidFill>
                <a:latin typeface="+mn-lt"/>
                <a:ea typeface="Arial"/>
                <a:cs typeface="Aharoni" panose="02010803020104030203" pitchFamily="2" charset="-79"/>
                <a:sym typeface="Arial"/>
              </a:rPr>
              <a:t>C programming by </a:t>
            </a:r>
            <a:r>
              <a:rPr lang="en-SG" sz="1600" b="1" dirty="0" err="1">
                <a:solidFill>
                  <a:srgbClr val="FFC000"/>
                </a:solidFill>
                <a:latin typeface="+mn-lt"/>
                <a:ea typeface="Arial"/>
                <a:cs typeface="Aharoni" panose="02010803020104030203" pitchFamily="2" charset="-79"/>
                <a:sym typeface="Arial"/>
              </a:rPr>
              <a:t>tamim</a:t>
            </a:r>
            <a:r>
              <a:rPr lang="en-SG" sz="1600" b="1" dirty="0">
                <a:solidFill>
                  <a:srgbClr val="FFC000"/>
                </a:solidFill>
                <a:latin typeface="+mn-lt"/>
                <a:ea typeface="Arial"/>
                <a:cs typeface="Aharoni" panose="02010803020104030203" pitchFamily="2" charset="-79"/>
                <a:sym typeface="Arial"/>
              </a:rPr>
              <a:t> </a:t>
            </a:r>
            <a:r>
              <a:rPr lang="en-SG" sz="1600" b="1" dirty="0" err="1">
                <a:solidFill>
                  <a:srgbClr val="FFC000"/>
                </a:solidFill>
                <a:latin typeface="+mn-lt"/>
                <a:ea typeface="Arial"/>
                <a:cs typeface="Aharoni" panose="02010803020104030203" pitchFamily="2" charset="-79"/>
                <a:sym typeface="Arial"/>
              </a:rPr>
              <a:t>shahriar</a:t>
            </a:r>
            <a:r>
              <a:rPr lang="en-SG" sz="1600" b="1" dirty="0">
                <a:solidFill>
                  <a:srgbClr val="FFC000"/>
                </a:solidFill>
                <a:latin typeface="+mn-lt"/>
                <a:ea typeface="Arial"/>
                <a:cs typeface="Aharoni" panose="02010803020104030203" pitchFamily="2" charset="-79"/>
                <a:sym typeface="Arial"/>
              </a:rPr>
              <a:t> </a:t>
            </a:r>
            <a:r>
              <a:rPr lang="en-SG" sz="1600" b="1" dirty="0" err="1">
                <a:solidFill>
                  <a:srgbClr val="FFC000"/>
                </a:solidFill>
                <a:latin typeface="+mn-lt"/>
                <a:ea typeface="Arial"/>
                <a:cs typeface="Aharoni" panose="02010803020104030203" pitchFamily="2" charset="-79"/>
                <a:sym typeface="Arial"/>
              </a:rPr>
              <a:t>subin</a:t>
            </a:r>
            <a:endParaRPr sz="1600" b="1" dirty="0">
              <a:solidFill>
                <a:srgbClr val="FFC000"/>
              </a:solidFill>
              <a:latin typeface="+mn-lt"/>
              <a:ea typeface="Arial"/>
              <a:cs typeface="Aharoni" panose="02010803020104030203" pitchFamily="2" charset="-79"/>
              <a:sym typeface="Arial"/>
            </a:endParaRPr>
          </a:p>
          <a:p>
            <a:pPr marL="457200" lvl="0" indent="-457200" algn="l" rtl="0">
              <a:lnSpc>
                <a:spcPct val="95000"/>
              </a:lnSpc>
              <a:spcBef>
                <a:spcPts val="1600"/>
              </a:spcBef>
              <a:spcAft>
                <a:spcPts val="0"/>
              </a:spcAft>
              <a:buSzPts val="1280"/>
              <a:buFont typeface="Arial"/>
              <a:buAutoNum type="arabicPeriod"/>
            </a:pPr>
            <a:r>
              <a:rPr lang="en-SG" sz="1600" b="1" dirty="0">
                <a:solidFill>
                  <a:srgbClr val="FFC000"/>
                </a:solidFill>
                <a:latin typeface="+mn-lt"/>
                <a:ea typeface="Arial"/>
                <a:cs typeface="Aharoni" panose="02010803020104030203" pitchFamily="2" charset="-79"/>
                <a:sym typeface="Arial"/>
              </a:rPr>
              <a:t>52 Programming Problem Tamim Shahriar </a:t>
            </a:r>
            <a:r>
              <a:rPr lang="en-SG" sz="1600" b="1" dirty="0" err="1">
                <a:solidFill>
                  <a:srgbClr val="FFC000"/>
                </a:solidFill>
                <a:latin typeface="+mn-lt"/>
                <a:ea typeface="Arial"/>
                <a:cs typeface="Aharoni" panose="02010803020104030203" pitchFamily="2" charset="-79"/>
                <a:sym typeface="Arial"/>
              </a:rPr>
              <a:t>Subeen</a:t>
            </a:r>
            <a:r>
              <a:rPr lang="en-SG" sz="1600" b="1" dirty="0">
                <a:solidFill>
                  <a:srgbClr val="FFC000"/>
                </a:solidFill>
                <a:latin typeface="+mn-lt"/>
                <a:ea typeface="Arial"/>
                <a:cs typeface="Aharoni" panose="02010803020104030203" pitchFamily="2" charset="-79"/>
                <a:sym typeface="Arial"/>
              </a:rPr>
              <a:t> </a:t>
            </a:r>
          </a:p>
          <a:p>
            <a:pPr marL="0" lvl="0" indent="0" algn="l" rtl="0">
              <a:lnSpc>
                <a:spcPct val="95000"/>
              </a:lnSpc>
              <a:spcBef>
                <a:spcPts val="1600"/>
              </a:spcBef>
              <a:spcAft>
                <a:spcPts val="0"/>
              </a:spcAft>
              <a:buSzPts val="1280"/>
            </a:pPr>
            <a:endParaRPr dirty="0">
              <a:latin typeface="+mn-lt"/>
              <a:cs typeface="Aharoni" panose="02010803020104030203" pitchFamily="2" charset="-79"/>
            </a:endParaRPr>
          </a:p>
          <a:p>
            <a:pPr marL="0" lvl="0" indent="0" algn="l" rtl="0">
              <a:lnSpc>
                <a:spcPct val="95000"/>
              </a:lnSpc>
              <a:spcBef>
                <a:spcPts val="1600"/>
              </a:spcBef>
              <a:spcAft>
                <a:spcPts val="0"/>
              </a:spcAft>
              <a:buSzPts val="1600"/>
              <a:buNone/>
            </a:pPr>
            <a:r>
              <a:rPr lang="en-SG" sz="2000" dirty="0">
                <a:latin typeface="+mn-lt"/>
                <a:cs typeface="Aharoni" panose="02010803020104030203" pitchFamily="2" charset="-79"/>
              </a:rPr>
              <a:t>Websites:</a:t>
            </a:r>
            <a:endParaRPr dirty="0">
              <a:latin typeface="+mn-lt"/>
              <a:cs typeface="Aharoni" panose="02010803020104030203" pitchFamily="2" charset="-79"/>
            </a:endParaRPr>
          </a:p>
          <a:p>
            <a:pPr marL="457200" lvl="0" indent="-457200" algn="l" rtl="0">
              <a:lnSpc>
                <a:spcPct val="95000"/>
              </a:lnSpc>
              <a:spcBef>
                <a:spcPts val="1600"/>
              </a:spcBef>
              <a:spcAft>
                <a:spcPts val="0"/>
              </a:spcAft>
              <a:buSzPts val="1280"/>
              <a:buAutoNum type="arabicPeriod"/>
            </a:pPr>
            <a:r>
              <a:rPr lang="en-SG" sz="1800" u="sng" dirty="0">
                <a:solidFill>
                  <a:schemeClr val="hlink"/>
                </a:solidFill>
                <a:latin typeface="+mn-lt"/>
                <a:cs typeface="Aharoni" panose="02010803020104030203" pitchFamily="2" charset="-79"/>
                <a:hlinkClick r:id="rId3"/>
              </a:rPr>
              <a:t>https://codeforces.com/group/MWSDmqGsZm/contests</a:t>
            </a:r>
            <a:endParaRPr lang="en-SG" sz="1800" u="sng" dirty="0">
              <a:solidFill>
                <a:schemeClr val="hlink"/>
              </a:solidFill>
              <a:latin typeface="+mn-lt"/>
              <a:cs typeface="Aharoni" panose="02010803020104030203" pitchFamily="2" charset="-79"/>
            </a:endParaRPr>
          </a:p>
          <a:p>
            <a:pPr marL="457200" lvl="0" indent="-457200" algn="l" rtl="0">
              <a:lnSpc>
                <a:spcPct val="95000"/>
              </a:lnSpc>
              <a:spcBef>
                <a:spcPts val="1600"/>
              </a:spcBef>
              <a:spcAft>
                <a:spcPts val="0"/>
              </a:spcAft>
              <a:buSzPts val="1280"/>
              <a:buAutoNum type="arabicPeriod"/>
            </a:pPr>
            <a:r>
              <a:rPr lang="en-US" sz="1800" dirty="0">
                <a:hlinkClick r:id="rId4"/>
              </a:rPr>
              <a:t>https://judge.beecrowd.com/en/problems/index/1</a:t>
            </a:r>
            <a:r>
              <a:rPr lang="en-US" sz="1800" dirty="0"/>
              <a:t> </a:t>
            </a:r>
            <a:endParaRPr sz="1800" dirty="0">
              <a:latin typeface="+mn-lt"/>
              <a:cs typeface="Aharoni" panose="02010803020104030203" pitchFamily="2" charset="-79"/>
            </a:endParaRPr>
          </a:p>
        </p:txBody>
      </p:sp>
      <p:sp>
        <p:nvSpPr>
          <p:cNvPr id="90" name="Google Shape;90;p4"/>
          <p:cNvSpPr txBox="1"/>
          <p:nvPr/>
        </p:nvSpPr>
        <p:spPr>
          <a:xfrm>
            <a:off x="6155961" y="999241"/>
            <a:ext cx="594202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u="sng">
                <a:solidFill>
                  <a:schemeClr val="lt1"/>
                </a:solidFill>
                <a:latin typeface="+mn-lt"/>
                <a:ea typeface="Century Schoolbook"/>
                <a:cs typeface="Century Schoolbook"/>
                <a:sym typeface="Century Schoolbook"/>
                <a:hlinkClick r:id="rId5">
                  <a:extLst>
                    <a:ext uri="{A12FA001-AC4F-418D-AE19-62706E023703}">
                      <ahyp:hlinkClr xmlns:ahyp="http://schemas.microsoft.com/office/drawing/2018/hyperlinkcolor" val="tx"/>
                    </a:ext>
                  </a:extLst>
                </a:hlinkClick>
              </a:rPr>
              <a:t>YouTube Tutorials to follow(click on the link):-</a:t>
            </a:r>
            <a:endParaRPr>
              <a:latin typeface="+mn-lt"/>
            </a:endParaRPr>
          </a:p>
          <a:p>
            <a:pPr marL="0" marR="0" lvl="0" indent="0" algn="l" rtl="0">
              <a:spcBef>
                <a:spcPts val="0"/>
              </a:spcBef>
              <a:spcAft>
                <a:spcPts val="0"/>
              </a:spcAft>
              <a:buNone/>
            </a:pPr>
            <a:endParaRPr sz="1800" u="sng">
              <a:solidFill>
                <a:schemeClr val="lt1"/>
              </a:solidFill>
              <a:latin typeface="+mn-lt"/>
              <a:ea typeface="Century Schoolbook"/>
              <a:cs typeface="Century Schoolbook"/>
              <a:sym typeface="Century Schoolbook"/>
              <a:hlinkClick r:id="rId5">
                <a:extLst>
                  <a:ext uri="{A12FA001-AC4F-418D-AE19-62706E023703}">
                    <ahyp:hlinkClr xmlns:ahyp="http://schemas.microsoft.com/office/drawing/2018/hyperlinkcolor" val="tx"/>
                  </a:ext>
                </a:extLst>
              </a:hlinkClick>
            </a:endParaRPr>
          </a:p>
          <a:p>
            <a:pPr marL="0" marR="0" lvl="0" indent="0" algn="l" rtl="0">
              <a:spcBef>
                <a:spcPts val="0"/>
              </a:spcBef>
              <a:spcAft>
                <a:spcPts val="0"/>
              </a:spcAft>
              <a:buNone/>
            </a:pPr>
            <a:r>
              <a:rPr lang="en-SG" sz="1800" b="0" i="0" u="sng" strike="noStrike">
                <a:solidFill>
                  <a:srgbClr val="1C3678"/>
                </a:solidFill>
                <a:latin typeface="+mn-lt"/>
                <a:ea typeface="Lato"/>
                <a:cs typeface="Lato"/>
                <a:sym typeface="Lato"/>
                <a:hlinkClick r:id="rId5">
                  <a:extLst>
                    <a:ext uri="{A12FA001-AC4F-418D-AE19-62706E023703}">
                      <ahyp:hlinkClr xmlns:ahyp="http://schemas.microsoft.com/office/drawing/2018/hyperlinkcolor" val="tx"/>
                    </a:ext>
                  </a:extLst>
                </a:hlinkClick>
              </a:rPr>
              <a:t>C Programming Bangla Tutorials (সবার জন্য সি প্রোগ্রামিং) | Updated in 2023 - YouTube</a:t>
            </a:r>
            <a:r>
              <a:rPr lang="en-SG" sz="1800" b="0" i="0" u="none" strike="noStrike">
                <a:solidFill>
                  <a:srgbClr val="595959"/>
                </a:solidFill>
                <a:latin typeface="+mn-lt"/>
                <a:ea typeface="Lato"/>
                <a:cs typeface="Lato"/>
                <a:sym typeface="Lato"/>
              </a:rPr>
              <a:t>     </a:t>
            </a:r>
            <a:endParaRPr sz="1800">
              <a:solidFill>
                <a:schemeClr val="lt1"/>
              </a:solidFill>
              <a:latin typeface="+mn-lt"/>
              <a:ea typeface="Century Schoolbook"/>
              <a:cs typeface="Century Schoolbook"/>
              <a:sym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33" name="Google Shape;233;p20"/>
          <p:cNvSpPr txBox="1"/>
          <p:nvPr/>
        </p:nvSpPr>
        <p:spPr>
          <a:xfrm>
            <a:off x="211281" y="190235"/>
            <a:ext cx="4922693" cy="6186309"/>
          </a:xfrm>
          <a:prstGeom prst="rect">
            <a:avLst/>
          </a:prstGeom>
          <a:solidFill>
            <a:srgbClr val="EDF0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Sometimes, you have to convert the value of one data type to another type. This is known as type conversion.</a:t>
            </a:r>
            <a:endParaRPr dirty="0">
              <a:solidFill>
                <a:schemeClr val="bg1">
                  <a:lumMod val="50000"/>
                </a:schemeClr>
              </a:solidFill>
            </a:endParaRPr>
          </a:p>
          <a:p>
            <a:pPr marL="0" marR="0" lvl="0" indent="0" algn="just"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For example, if you try to divide two integers, 5 by 2, you would expect the result to be 2.5. But since we are working with integers (and not floating-point values), the following example will just output 2:</a:t>
            </a:r>
            <a:endParaRPr dirty="0">
              <a:solidFill>
                <a:schemeClr val="bg1">
                  <a:lumMod val="50000"/>
                </a:schemeClr>
              </a:solidFill>
            </a:endParaRPr>
          </a:p>
          <a:p>
            <a:pPr marL="0" marR="0" lvl="0" indent="0" algn="just"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#include &lt;stdio.h&gt;</a:t>
            </a:r>
            <a:endParaRPr dirty="0">
              <a:solidFill>
                <a:schemeClr val="bg1">
                  <a:lumMod val="50000"/>
                </a:schemeClr>
              </a:solidFill>
            </a:endParaRPr>
          </a:p>
          <a:p>
            <a:pPr marL="0" marR="0" lvl="0" indent="0" algn="just"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int main() {</a:t>
            </a:r>
            <a:endParaRPr dirty="0">
              <a:solidFill>
                <a:schemeClr val="bg1">
                  <a:lumMod val="50000"/>
                </a:schemeClr>
              </a:solidFil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  int x = 5;</a:t>
            </a:r>
            <a:endParaRPr dirty="0">
              <a:solidFill>
                <a:schemeClr val="bg1">
                  <a:lumMod val="50000"/>
                </a:schemeClr>
              </a:solidFil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  int y = 2;</a:t>
            </a:r>
            <a:endParaRPr dirty="0">
              <a:solidFill>
                <a:schemeClr val="bg1">
                  <a:lumMod val="50000"/>
                </a:schemeClr>
              </a:solidFil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  int sum = 5 / 2;</a:t>
            </a:r>
            <a:endParaRPr dirty="0">
              <a:solidFill>
                <a:schemeClr val="bg1">
                  <a:lumMod val="50000"/>
                </a:schemeClr>
              </a:solidFill>
            </a:endParaRPr>
          </a:p>
          <a:p>
            <a:pPr marL="0" marR="0" lvl="0" indent="0" algn="just"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  printf("%d", sum);</a:t>
            </a:r>
            <a:endParaRPr dirty="0">
              <a:solidFill>
                <a:schemeClr val="bg1">
                  <a:lumMod val="50000"/>
                </a:schemeClr>
              </a:solidFil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  return 0;</a:t>
            </a:r>
            <a:endParaRPr dirty="0">
              <a:solidFill>
                <a:schemeClr val="bg1">
                  <a:lumMod val="50000"/>
                </a:schemeClr>
              </a:solidFil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a:t>
            </a:r>
            <a:endParaRPr dirty="0">
              <a:solidFill>
                <a:schemeClr val="bg1">
                  <a:lumMod val="50000"/>
                </a:schemeClr>
              </a:solidFill>
            </a:endParaRPr>
          </a:p>
          <a:p>
            <a:pPr marL="0" marR="0" lvl="0" indent="0" algn="just"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dirty="0">
                <a:solidFill>
                  <a:schemeClr val="bg1">
                    <a:lumMod val="50000"/>
                  </a:schemeClr>
                </a:solidFill>
                <a:latin typeface="Arial"/>
                <a:ea typeface="Arial"/>
                <a:cs typeface="Arial"/>
                <a:sym typeface="Arial"/>
              </a:rPr>
              <a:t>output: 2</a:t>
            </a:r>
            <a:endParaRPr dirty="0">
              <a:solidFill>
                <a:schemeClr val="bg1">
                  <a:lumMod val="50000"/>
                </a:schemeClr>
              </a:solidFill>
            </a:endParaRPr>
          </a:p>
        </p:txBody>
      </p:sp>
      <p:sp>
        <p:nvSpPr>
          <p:cNvPr id="234" name="Google Shape;234;p20"/>
          <p:cNvSpPr txBox="1"/>
          <p:nvPr/>
        </p:nvSpPr>
        <p:spPr>
          <a:xfrm>
            <a:off x="5534025" y="190235"/>
            <a:ext cx="6591299" cy="4524315"/>
          </a:xfrm>
          <a:prstGeom prst="rect">
            <a:avLst/>
          </a:prstGeom>
          <a:solidFill>
            <a:srgbClr val="EBE1DE"/>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Implicit conversion is done automatically by the compiler when you assign a value of one type to another.</a:t>
            </a:r>
            <a:endParaRPr dirty="0">
              <a:solidFill>
                <a:schemeClr val="bg1">
                  <a:lumMod val="50000"/>
                </a:schemeClr>
              </a:solidFill>
            </a:endParaRPr>
          </a:p>
          <a:p>
            <a:pPr marL="0" marR="0" lvl="0" indent="0" algn="l"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For example, if you assign an int value to a float type:</a:t>
            </a:r>
            <a:endParaRPr dirty="0">
              <a:solidFill>
                <a:schemeClr val="bg1">
                  <a:lumMod val="50000"/>
                </a:schemeClr>
              </a:solidFill>
            </a:endParaRPr>
          </a:p>
          <a:p>
            <a:pPr marL="0" marR="0" lvl="0" indent="0" algn="l"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Example</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 Automatic conversion: int to float</a:t>
            </a:r>
            <a:endParaRPr dirty="0">
              <a:solidFill>
                <a:schemeClr val="bg1">
                  <a:lumMod val="50000"/>
                </a:schemeClr>
              </a:solidFil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float </a:t>
            </a:r>
            <a:r>
              <a:rPr lang="en-SG" sz="1800" dirty="0" err="1">
                <a:solidFill>
                  <a:schemeClr val="bg1">
                    <a:lumMod val="50000"/>
                  </a:schemeClr>
                </a:solidFill>
                <a:latin typeface="Arial"/>
                <a:ea typeface="Arial"/>
                <a:cs typeface="Arial"/>
                <a:sym typeface="Arial"/>
              </a:rPr>
              <a:t>myFloat</a:t>
            </a:r>
            <a:r>
              <a:rPr lang="en-SG" sz="1800" dirty="0">
                <a:solidFill>
                  <a:schemeClr val="bg1">
                    <a:lumMod val="50000"/>
                  </a:schemeClr>
                </a:solidFill>
                <a:latin typeface="Arial"/>
                <a:ea typeface="Arial"/>
                <a:cs typeface="Arial"/>
                <a:sym typeface="Arial"/>
              </a:rPr>
              <a:t> = 9;</a:t>
            </a:r>
            <a:endParaRPr dirty="0">
              <a:solidFill>
                <a:schemeClr val="bg1">
                  <a:lumMod val="50000"/>
                </a:schemeClr>
              </a:solidFill>
            </a:endParaRPr>
          </a:p>
          <a:p>
            <a:pPr marL="0" marR="0" lvl="0" indent="0" algn="l"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printf("%f", </a:t>
            </a:r>
            <a:r>
              <a:rPr lang="en-SG" sz="1800" dirty="0" err="1">
                <a:solidFill>
                  <a:schemeClr val="bg1">
                    <a:lumMod val="50000"/>
                  </a:schemeClr>
                </a:solidFill>
                <a:latin typeface="Arial"/>
                <a:ea typeface="Arial"/>
                <a:cs typeface="Arial"/>
                <a:sym typeface="Arial"/>
              </a:rPr>
              <a:t>myFloat</a:t>
            </a:r>
            <a:r>
              <a:rPr lang="en-SG" sz="1800" dirty="0">
                <a:solidFill>
                  <a:schemeClr val="bg1">
                    <a:lumMod val="50000"/>
                  </a:schemeClr>
                </a:solidFill>
                <a:latin typeface="Arial"/>
                <a:ea typeface="Arial"/>
                <a:cs typeface="Arial"/>
                <a:sym typeface="Arial"/>
              </a:rPr>
              <a:t>); // 9.000000</a:t>
            </a:r>
            <a:endParaRPr dirty="0">
              <a:solidFill>
                <a:schemeClr val="bg1">
                  <a:lumMod val="50000"/>
                </a:schemeClr>
              </a:solidFill>
            </a:endParaRPr>
          </a:p>
          <a:p>
            <a:pPr marL="0" marR="0" lvl="0" indent="0" algn="l"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As you can see, the compiler automatically converts the int value 9 to a float value of 9.000000.</a:t>
            </a:r>
            <a:endParaRPr dirty="0">
              <a:solidFill>
                <a:schemeClr val="bg1">
                  <a:lumMod val="50000"/>
                </a:schemeClr>
              </a:solidFill>
            </a:endParaRPr>
          </a:p>
          <a:p>
            <a:pPr marL="0" marR="0" lvl="0" indent="0" algn="l" rtl="0">
              <a:spcBef>
                <a:spcPts val="0"/>
              </a:spcBef>
              <a:spcAft>
                <a:spcPts val="0"/>
              </a:spcAft>
              <a:buNone/>
            </a:pPr>
            <a:endParaRPr sz="18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800" dirty="0">
                <a:solidFill>
                  <a:schemeClr val="bg1">
                    <a:lumMod val="50000"/>
                  </a:schemeClr>
                </a:solidFill>
                <a:latin typeface="Arial"/>
                <a:ea typeface="Arial"/>
                <a:cs typeface="Arial"/>
                <a:sym typeface="Arial"/>
              </a:rPr>
              <a:t>This can be risky, as you might lose control over specific values in certain situations.</a:t>
            </a:r>
            <a:endParaRPr dirty="0">
              <a:solidFill>
                <a:schemeClr val="bg1">
                  <a:lumMod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40" name="Google Shape;240;p21"/>
          <p:cNvSpPr txBox="1">
            <a:spLocks noGrp="1"/>
          </p:cNvSpPr>
          <p:nvPr>
            <p:ph type="title"/>
          </p:nvPr>
        </p:nvSpPr>
        <p:spPr>
          <a:xfrm>
            <a:off x="0" y="-21521"/>
            <a:ext cx="12192000" cy="578064"/>
          </a:xfrm>
          <a:prstGeom prst="rect">
            <a:avLst/>
          </a:prstGeom>
          <a:solidFill>
            <a:srgbClr val="EDF0E6"/>
          </a:solidFill>
          <a:ln>
            <a:noFill/>
          </a:ln>
        </p:spPr>
        <p:txBody>
          <a:bodyPr spcFirstLastPara="1" wrap="square" lIns="91425" tIns="45700" rIns="91425" bIns="45700" anchor="b" anchorCtr="0">
            <a:normAutofit fontScale="90000"/>
          </a:bodyPr>
          <a:lstStyle/>
          <a:p>
            <a:pPr marL="0" lvl="0" indent="0" algn="just" rtl="0">
              <a:lnSpc>
                <a:spcPct val="90000"/>
              </a:lnSpc>
              <a:spcBef>
                <a:spcPts val="0"/>
              </a:spcBef>
              <a:spcAft>
                <a:spcPts val="0"/>
              </a:spcAft>
              <a:buClr>
                <a:srgbClr val="273239"/>
              </a:buClr>
              <a:buSzPct val="100000"/>
              <a:buFont typeface="Arial"/>
              <a:buNone/>
            </a:pPr>
            <a:r>
              <a:rPr lang="en-SG" sz="3600" b="1" i="0">
                <a:solidFill>
                  <a:srgbClr val="273239"/>
                </a:solidFill>
                <a:latin typeface="Arial"/>
                <a:ea typeface="Arial"/>
                <a:cs typeface="Arial"/>
                <a:sym typeface="Arial"/>
              </a:rPr>
              <a:t>Example of Type Implicit Conversion</a:t>
            </a:r>
            <a:endParaRPr sz="3600" b="0" i="0">
              <a:solidFill>
                <a:srgbClr val="610B38"/>
              </a:solidFill>
              <a:latin typeface="Arial"/>
              <a:ea typeface="Arial"/>
              <a:cs typeface="Arial"/>
              <a:sym typeface="Arial"/>
            </a:endParaRPr>
          </a:p>
        </p:txBody>
      </p:sp>
      <p:sp>
        <p:nvSpPr>
          <p:cNvPr id="241" name="Google Shape;241;p21"/>
          <p:cNvSpPr txBox="1"/>
          <p:nvPr/>
        </p:nvSpPr>
        <p:spPr>
          <a:xfrm>
            <a:off x="249382" y="634928"/>
            <a:ext cx="4605422" cy="4062610"/>
          </a:xfrm>
          <a:prstGeom prst="rect">
            <a:avLst/>
          </a:prstGeom>
          <a:solidFill>
            <a:srgbClr val="EBE1D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An example of implicit conversion</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#include &lt;stdio.h&gt;</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int main()</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int x = 10; // integer x</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char y = 'a'; // character c</a:t>
            </a:r>
            <a:endParaRPr sz="1200" dirty="0">
              <a:solidFill>
                <a:schemeClr val="bg1">
                  <a:lumMod val="50000"/>
                </a:schemeClr>
              </a:solidFill>
            </a:endParaRPr>
          </a:p>
          <a:p>
            <a:pPr marL="0" marR="0" lvl="0" indent="0" algn="l" rtl="0">
              <a:spcBef>
                <a:spcPts val="0"/>
              </a:spcBef>
              <a:spcAft>
                <a:spcPts val="0"/>
              </a:spcAft>
              <a:buNone/>
            </a:pPr>
            <a:endParaRPr sz="16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 y implicitly converted to int. ASCII</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 value of 'a' is 97</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x = x + y;</a:t>
            </a:r>
            <a:endParaRPr sz="1200" dirty="0">
              <a:solidFill>
                <a:schemeClr val="bg1">
                  <a:lumMod val="50000"/>
                </a:schemeClr>
              </a:solidFill>
            </a:endParaRPr>
          </a:p>
          <a:p>
            <a:pPr marL="0" marR="0" lvl="0" indent="0" algn="l" rtl="0">
              <a:spcBef>
                <a:spcPts val="0"/>
              </a:spcBef>
              <a:spcAft>
                <a:spcPts val="0"/>
              </a:spcAft>
              <a:buNone/>
            </a:pPr>
            <a:endParaRPr sz="16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 x is implicitly converted to float</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float z = x + 1.0;</a:t>
            </a:r>
            <a:endParaRPr sz="1200" dirty="0">
              <a:solidFill>
                <a:schemeClr val="bg1">
                  <a:lumMod val="50000"/>
                </a:schemeClr>
              </a:solidFill>
            </a:endParaRPr>
          </a:p>
          <a:p>
            <a:pPr marL="0" marR="0" lvl="0" indent="0" algn="l" rtl="0">
              <a:spcBef>
                <a:spcPts val="0"/>
              </a:spcBef>
              <a:spcAft>
                <a:spcPts val="0"/>
              </a:spcAft>
              <a:buNone/>
            </a:pPr>
            <a:endParaRPr sz="1600" dirty="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	printf("x = %d, z = %f", x, z);</a:t>
            </a:r>
            <a:endParaRPr sz="1200" dirty="0">
              <a:solidFill>
                <a:schemeClr val="bg1">
                  <a:lumMod val="50000"/>
                </a:schemeClr>
              </a:solidFill>
            </a:endParaRPr>
          </a:p>
          <a:p>
            <a:pPr marL="0" marR="0" lvl="0" indent="0" algn="l" rtl="0">
              <a:spcBef>
                <a:spcPts val="0"/>
              </a:spcBef>
              <a:spcAft>
                <a:spcPts val="0"/>
              </a:spcAft>
              <a:buNone/>
            </a:pPr>
            <a:r>
              <a:rPr lang="en-SG" sz="1600" dirty="0">
                <a:solidFill>
                  <a:schemeClr val="bg1">
                    <a:lumMod val="50000"/>
                  </a:schemeClr>
                </a:solidFill>
                <a:latin typeface="Arial"/>
                <a:ea typeface="Arial"/>
                <a:cs typeface="Arial"/>
                <a:sym typeface="Arial"/>
              </a:rPr>
              <a:t>}</a:t>
            </a:r>
            <a:endParaRPr sz="1200" dirty="0">
              <a:solidFill>
                <a:schemeClr val="bg1">
                  <a:lumMod val="50000"/>
                </a:schemeClr>
              </a:solidFill>
            </a:endParaRPr>
          </a:p>
        </p:txBody>
      </p:sp>
      <p:sp>
        <p:nvSpPr>
          <p:cNvPr id="242" name="Google Shape;242;p21"/>
          <p:cNvSpPr/>
          <p:nvPr/>
        </p:nvSpPr>
        <p:spPr>
          <a:xfrm>
            <a:off x="249383" y="5452516"/>
            <a:ext cx="4379768" cy="802764"/>
          </a:xfrm>
          <a:prstGeom prst="rect">
            <a:avLst/>
          </a:prstGeom>
          <a:solidFill>
            <a:srgbClr val="E0E0E0"/>
          </a:solidFill>
          <a:ln>
            <a:noFill/>
          </a:ln>
        </p:spPr>
        <p:txBody>
          <a:bodyPr spcFirstLastPara="1" wrap="square" lIns="0" tIns="0" rIns="0" bIns="63475" anchor="ctr" anchorCtr="0">
            <a:spAutoFit/>
          </a:bodyPr>
          <a:lstStyle/>
          <a:p>
            <a:pPr marL="0" marR="0" lvl="0" indent="0" algn="l" rtl="0">
              <a:lnSpc>
                <a:spcPct val="100000"/>
              </a:lnSpc>
              <a:spcBef>
                <a:spcPts val="0"/>
              </a:spcBef>
              <a:spcAft>
                <a:spcPts val="0"/>
              </a:spcAft>
              <a:buClr>
                <a:srgbClr val="273239"/>
              </a:buClr>
              <a:buSzPts val="2400"/>
              <a:buFont typeface="Nunito"/>
              <a:buNone/>
            </a:pPr>
            <a:r>
              <a:rPr lang="en-SG" sz="2400" b="1" i="0" u="none" strike="noStrike" cap="none">
                <a:solidFill>
                  <a:schemeClr val="bg1">
                    <a:lumMod val="50000"/>
                  </a:schemeClr>
                </a:solidFill>
                <a:latin typeface="Nunito"/>
                <a:ea typeface="Nunito"/>
                <a:cs typeface="Nunito"/>
                <a:sym typeface="Nunito"/>
              </a:rPr>
              <a:t>Output</a:t>
            </a:r>
            <a:endParaRPr>
              <a:solidFill>
                <a:schemeClr val="bg1">
                  <a:lumMod val="50000"/>
                </a:schemeClr>
              </a:solidFill>
            </a:endParaRPr>
          </a:p>
          <a:p>
            <a:pPr marL="0" marR="0" lvl="0" indent="0" algn="l" rtl="0">
              <a:lnSpc>
                <a:spcPct val="100000"/>
              </a:lnSpc>
              <a:spcBef>
                <a:spcPts val="0"/>
              </a:spcBef>
              <a:spcAft>
                <a:spcPts val="0"/>
              </a:spcAft>
              <a:buClr>
                <a:schemeClr val="dk1"/>
              </a:buClr>
              <a:buSzPts val="2400"/>
              <a:buFont typeface="Consolas"/>
              <a:buNone/>
            </a:pPr>
            <a:r>
              <a:rPr lang="en-SG" sz="2400" b="0" i="0" u="none" strike="noStrike" cap="none">
                <a:solidFill>
                  <a:schemeClr val="bg1">
                    <a:lumMod val="50000"/>
                  </a:schemeClr>
                </a:solidFill>
                <a:latin typeface="Consolas"/>
                <a:ea typeface="Consolas"/>
                <a:cs typeface="Consolas"/>
                <a:sym typeface="Consolas"/>
              </a:rPr>
              <a:t>x = 107, z = 108.000000</a:t>
            </a:r>
            <a:r>
              <a:rPr lang="en-SG" sz="1200" b="0" i="0" u="none" strike="noStrike" cap="none">
                <a:solidFill>
                  <a:schemeClr val="bg1">
                    <a:lumMod val="50000"/>
                  </a:schemeClr>
                </a:solidFill>
                <a:latin typeface="Arial"/>
                <a:ea typeface="Arial"/>
                <a:cs typeface="Arial"/>
                <a:sym typeface="Arial"/>
              </a:rPr>
              <a:t> </a:t>
            </a:r>
            <a:endParaRPr sz="3600" b="0" i="0" u="none" strike="noStrike" cap="none">
              <a:solidFill>
                <a:schemeClr val="bg1">
                  <a:lumMod val="50000"/>
                </a:schemeClr>
              </a:solidFill>
              <a:latin typeface="Arial"/>
              <a:ea typeface="Arial"/>
              <a:cs typeface="Arial"/>
              <a:sym typeface="Arial"/>
            </a:endParaRPr>
          </a:p>
        </p:txBody>
      </p:sp>
      <p:sp>
        <p:nvSpPr>
          <p:cNvPr id="243" name="Google Shape;243;p21"/>
          <p:cNvSpPr txBox="1"/>
          <p:nvPr/>
        </p:nvSpPr>
        <p:spPr>
          <a:xfrm>
            <a:off x="4974218" y="634928"/>
            <a:ext cx="6217657" cy="3693319"/>
          </a:xfrm>
          <a:prstGeom prst="rect">
            <a:avLst/>
          </a:prstGeom>
          <a:solidFill>
            <a:srgbClr val="EDF0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Especially if it was the other way around - the following example automatically converts the float value 9.99 to an int value of 9:</a:t>
            </a:r>
            <a:endParaRPr>
              <a:solidFill>
                <a:schemeClr val="bg1">
                  <a:lumMod val="50000"/>
                </a:schemeClr>
              </a:solidFill>
            </a:endParaRPr>
          </a:p>
          <a:p>
            <a:pPr marL="0" marR="0" lvl="0" indent="0" algn="just" rtl="0">
              <a:spcBef>
                <a:spcPts val="0"/>
              </a:spcBef>
              <a:spcAft>
                <a:spcPts val="0"/>
              </a:spcAft>
              <a:buNone/>
            </a:pPr>
            <a:endParaRPr sz="18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Example</a:t>
            </a:r>
            <a:endParaRPr>
              <a:solidFill>
                <a:schemeClr val="bg1">
                  <a:lumMod val="50000"/>
                </a:schemeClr>
              </a:solidFill>
            </a:endParaRPr>
          </a:p>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 Automatic conversion: float to int</a:t>
            </a:r>
            <a:endParaRPr>
              <a:solidFill>
                <a:schemeClr val="bg1">
                  <a:lumMod val="50000"/>
                </a:schemeClr>
              </a:solidFill>
            </a:endParaRPr>
          </a:p>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int myInt = 9.99;</a:t>
            </a:r>
            <a:endParaRPr>
              <a:solidFill>
                <a:schemeClr val="bg1">
                  <a:lumMod val="50000"/>
                </a:schemeClr>
              </a:solidFill>
            </a:endParaRPr>
          </a:p>
          <a:p>
            <a:pPr marL="0" marR="0" lvl="0" indent="0" algn="just" rtl="0">
              <a:spcBef>
                <a:spcPts val="0"/>
              </a:spcBef>
              <a:spcAft>
                <a:spcPts val="0"/>
              </a:spcAft>
              <a:buNone/>
            </a:pPr>
            <a:endParaRPr sz="18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printf("%d", myInt); // 9</a:t>
            </a:r>
            <a:endParaRPr>
              <a:solidFill>
                <a:schemeClr val="bg1">
                  <a:lumMod val="50000"/>
                </a:schemeClr>
              </a:solidFill>
            </a:endParaRPr>
          </a:p>
          <a:p>
            <a:pPr marL="0" marR="0" lvl="0" indent="0" algn="just" rtl="0">
              <a:spcBef>
                <a:spcPts val="0"/>
              </a:spcBef>
              <a:spcAft>
                <a:spcPts val="0"/>
              </a:spcAft>
              <a:buNone/>
            </a:pPr>
            <a:r>
              <a:rPr lang="en-SG" sz="1800">
                <a:solidFill>
                  <a:schemeClr val="bg1">
                    <a:lumMod val="50000"/>
                  </a:schemeClr>
                </a:solidFill>
                <a:latin typeface="Arial"/>
                <a:ea typeface="Arial"/>
                <a:cs typeface="Arial"/>
                <a:sym typeface="Arial"/>
              </a:rPr>
              <a:t>What happened to .99? We might want that data in our program! So be careful. It is important that you know how the compiler work in these situations, to avoid unexpected results.</a:t>
            </a:r>
            <a:endParaRPr>
              <a:solidFill>
                <a:schemeClr val="bg1">
                  <a:lumMod val="50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49" name="Google Shape;249;p22"/>
          <p:cNvSpPr txBox="1">
            <a:spLocks noGrp="1"/>
          </p:cNvSpPr>
          <p:nvPr>
            <p:ph type="title"/>
          </p:nvPr>
        </p:nvSpPr>
        <p:spPr>
          <a:xfrm>
            <a:off x="0" y="150829"/>
            <a:ext cx="12192000" cy="647075"/>
          </a:xfrm>
          <a:prstGeom prst="rect">
            <a:avLst/>
          </a:prstGeom>
          <a:solidFill>
            <a:srgbClr val="EDF0E6"/>
          </a:solidFill>
          <a:ln>
            <a:noFill/>
          </a:ln>
        </p:spPr>
        <p:txBody>
          <a:bodyPr spcFirstLastPara="1" wrap="square" lIns="91425" tIns="45700" rIns="91425" bIns="45700" anchor="b" anchorCtr="0">
            <a:normAutofit/>
          </a:bodyPr>
          <a:lstStyle/>
          <a:p>
            <a:pPr marL="0" lvl="0" indent="0" algn="just" rtl="0">
              <a:lnSpc>
                <a:spcPct val="90000"/>
              </a:lnSpc>
              <a:spcBef>
                <a:spcPts val="0"/>
              </a:spcBef>
              <a:spcAft>
                <a:spcPts val="0"/>
              </a:spcAft>
              <a:buClr>
                <a:srgbClr val="273239"/>
              </a:buClr>
              <a:buSzPts val="3600"/>
              <a:buFont typeface="Arial"/>
              <a:buNone/>
            </a:pPr>
            <a:r>
              <a:rPr lang="en-SG" sz="3600" b="1" i="0">
                <a:solidFill>
                  <a:srgbClr val="273239"/>
                </a:solidFill>
                <a:latin typeface="Arial"/>
                <a:ea typeface="Arial"/>
                <a:cs typeface="Arial"/>
                <a:sym typeface="Arial"/>
              </a:rPr>
              <a:t> 2. Explicit Type Conversion</a:t>
            </a:r>
            <a:endParaRPr sz="3600" b="0" i="0">
              <a:solidFill>
                <a:srgbClr val="610B38"/>
              </a:solidFill>
              <a:latin typeface="Arial"/>
              <a:ea typeface="Arial"/>
              <a:cs typeface="Arial"/>
              <a:sym typeface="Arial"/>
            </a:endParaRPr>
          </a:p>
        </p:txBody>
      </p:sp>
      <p:sp>
        <p:nvSpPr>
          <p:cNvPr id="250" name="Google Shape;250;p22"/>
          <p:cNvSpPr/>
          <p:nvPr/>
        </p:nvSpPr>
        <p:spPr>
          <a:xfrm>
            <a:off x="220807" y="904959"/>
            <a:ext cx="10980593" cy="1602983"/>
          </a:xfrm>
          <a:prstGeom prst="rect">
            <a:avLst/>
          </a:prstGeom>
          <a:solidFill>
            <a:schemeClr val="lt1"/>
          </a:solidFill>
          <a:ln>
            <a:noFill/>
          </a:ln>
        </p:spPr>
        <p:txBody>
          <a:bodyPr spcFirstLastPara="1" wrap="square" lIns="0" tIns="0" rIns="0" bIns="63475" anchor="ctr" anchorCtr="0">
            <a:spAutoFit/>
          </a:bodyPr>
          <a:lstStyle/>
          <a:p>
            <a:pPr marL="0" marR="0" lvl="0" indent="0" algn="just" rtl="0">
              <a:lnSpc>
                <a:spcPct val="100000"/>
              </a:lnSpc>
              <a:spcBef>
                <a:spcPts val="0"/>
              </a:spcBef>
              <a:spcAft>
                <a:spcPts val="0"/>
              </a:spcAft>
              <a:buClr>
                <a:schemeClr val="dk1"/>
              </a:buClr>
              <a:buSzPts val="2000"/>
              <a:buFont typeface="Arial"/>
              <a:buNone/>
            </a:pPr>
            <a:r>
              <a:rPr lang="en-SG" sz="2000" b="0" i="0" u="none" strike="noStrike" cap="none">
                <a:solidFill>
                  <a:schemeClr val="dk1"/>
                </a:solidFill>
                <a:latin typeface="Arial"/>
                <a:ea typeface="Arial"/>
                <a:cs typeface="Arial"/>
                <a:sym typeface="Arial"/>
              </a:rPr>
              <a:t>This process is also called type casting and it is user-defined. Here the user can typecast the result to make it of a particular data type. </a:t>
            </a:r>
            <a:endParaRPr/>
          </a:p>
          <a:p>
            <a:pPr marL="0" marR="0" lvl="0" indent="0" algn="just" rtl="0">
              <a:lnSpc>
                <a:spcPct val="100000"/>
              </a:lnSpc>
              <a:spcBef>
                <a:spcPts val="0"/>
              </a:spcBef>
              <a:spcAft>
                <a:spcPts val="0"/>
              </a:spcAft>
              <a:buClr>
                <a:schemeClr val="dk1"/>
              </a:buClr>
              <a:buSzPts val="2000"/>
              <a:buFont typeface="Arial"/>
              <a:buNone/>
            </a:pPr>
            <a:r>
              <a:rPr lang="en-SG" sz="2000" b="0" i="0" u="none" strike="noStrike" cap="none">
                <a:solidFill>
                  <a:schemeClr val="dk1"/>
                </a:solidFill>
                <a:latin typeface="Arial"/>
                <a:ea typeface="Arial"/>
                <a:cs typeface="Arial"/>
                <a:sym typeface="Arial"/>
              </a:rPr>
              <a:t>The syntax in C Programming:</a:t>
            </a:r>
            <a:endParaRPr/>
          </a:p>
          <a:p>
            <a:pPr marL="0" marR="0" lvl="0" indent="0" algn="just" rtl="0">
              <a:lnSpc>
                <a:spcPct val="100000"/>
              </a:lnSpc>
              <a:spcBef>
                <a:spcPts val="0"/>
              </a:spcBef>
              <a:spcAft>
                <a:spcPts val="0"/>
              </a:spcAft>
              <a:buClr>
                <a:schemeClr val="dk1"/>
              </a:buClr>
              <a:buSzPts val="2000"/>
              <a:buFont typeface="Arial"/>
              <a:buNone/>
            </a:pPr>
            <a:r>
              <a:rPr lang="en-SG" sz="2000" b="0" i="0" u="none" strike="noStrike" cap="none">
                <a:solidFill>
                  <a:schemeClr val="dk1"/>
                </a:solidFill>
                <a:latin typeface="Arial"/>
                <a:ea typeface="Arial"/>
                <a:cs typeface="Arial"/>
                <a:sym typeface="Arial"/>
              </a:rPr>
              <a:t>(type) expression</a:t>
            </a:r>
            <a:endParaRPr/>
          </a:p>
          <a:p>
            <a:pPr marL="0" marR="0" lvl="0" indent="0" algn="just" rtl="0">
              <a:lnSpc>
                <a:spcPct val="100000"/>
              </a:lnSpc>
              <a:spcBef>
                <a:spcPts val="0"/>
              </a:spcBef>
              <a:spcAft>
                <a:spcPts val="0"/>
              </a:spcAft>
              <a:buClr>
                <a:schemeClr val="dk1"/>
              </a:buClr>
              <a:buSzPts val="2000"/>
              <a:buFont typeface="Arial"/>
              <a:buNone/>
            </a:pPr>
            <a:r>
              <a:rPr lang="en-SG" sz="2000" b="0" i="0" u="none" strike="noStrike" cap="none">
                <a:solidFill>
                  <a:schemeClr val="dk1"/>
                </a:solidFill>
                <a:latin typeface="Arial"/>
                <a:ea typeface="Arial"/>
                <a:cs typeface="Arial"/>
                <a:sym typeface="Arial"/>
              </a:rPr>
              <a:t>Type indicated the data type to which the final result is converted. </a:t>
            </a:r>
            <a:endParaRPr/>
          </a:p>
        </p:txBody>
      </p:sp>
      <p:pic>
        <p:nvPicPr>
          <p:cNvPr id="251" name="Google Shape;251;p22"/>
          <p:cNvPicPr preferRelativeResize="0"/>
          <p:nvPr/>
        </p:nvPicPr>
        <p:blipFill rotWithShape="1">
          <a:blip r:embed="rId3">
            <a:alphaModFix/>
          </a:blip>
          <a:srcRect/>
          <a:stretch/>
        </p:blipFill>
        <p:spPr>
          <a:xfrm>
            <a:off x="220807" y="2795349"/>
            <a:ext cx="4604691" cy="2759831"/>
          </a:xfrm>
          <a:prstGeom prst="rect">
            <a:avLst/>
          </a:prstGeom>
          <a:noFill/>
          <a:ln>
            <a:noFill/>
          </a:ln>
        </p:spPr>
      </p:pic>
      <p:sp>
        <p:nvSpPr>
          <p:cNvPr id="252" name="Google Shape;252;p22"/>
          <p:cNvSpPr txBox="1"/>
          <p:nvPr/>
        </p:nvSpPr>
        <p:spPr>
          <a:xfrm>
            <a:off x="5095874" y="2780398"/>
            <a:ext cx="7096125" cy="3477875"/>
          </a:xfrm>
          <a:prstGeom prst="rect">
            <a:avLst/>
          </a:prstGeom>
          <a:solidFill>
            <a:srgbClr val="EDF0E6"/>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Explicit conversion is done manually by placing the type in parentheses () in front of the value.</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Considering our problem from the example above, we can now get the right result:</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Example</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 Manual conversion: int to float</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float sum = (float) 5 / 2;</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printf("%f", sum); // 2.500000</a:t>
            </a:r>
            <a:endParaRPr>
              <a:solidFill>
                <a:schemeClr val="bg1">
                  <a:lumMod val="5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3"/>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58" name="Google Shape;258;p23"/>
          <p:cNvSpPr txBox="1"/>
          <p:nvPr/>
        </p:nvSpPr>
        <p:spPr>
          <a:xfrm>
            <a:off x="6019930" y="321741"/>
            <a:ext cx="6095870" cy="5632271"/>
          </a:xfrm>
          <a:prstGeom prst="rect">
            <a:avLst/>
          </a:prstGeom>
          <a:solidFill>
            <a:srgbClr val="E8DEE2"/>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You can also place the type in front of a variable:</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int num1 = 5;</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int num2 = 2;</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float sum = (float) num1 / num2;</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printf("%f", sum); // 2.500000</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And since you learned about "decimal precision" in the previous chapter, you could make the output even cleaner by removing the extra zeros (if you like):</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int num1 = 5;</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int num2 = 2;</a:t>
            </a:r>
            <a:endParaRPr>
              <a:solidFill>
                <a:schemeClr val="bg1">
                  <a:lumMod val="50000"/>
                </a:schemeClr>
              </a:solidFil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float sum = (float) num1 / num2;</a:t>
            </a:r>
            <a:endParaRPr>
              <a:solidFill>
                <a:schemeClr val="bg1">
                  <a:lumMod val="50000"/>
                </a:schemeClr>
              </a:solidFill>
            </a:endParaRPr>
          </a:p>
          <a:p>
            <a:pPr marL="0" marR="0" lvl="0" indent="0" algn="just"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just" rtl="0">
              <a:spcBef>
                <a:spcPts val="0"/>
              </a:spcBef>
              <a:spcAft>
                <a:spcPts val="0"/>
              </a:spcAft>
              <a:buNone/>
            </a:pPr>
            <a:r>
              <a:rPr lang="en-SG" sz="2000">
                <a:solidFill>
                  <a:schemeClr val="bg1">
                    <a:lumMod val="50000"/>
                  </a:schemeClr>
                </a:solidFill>
                <a:latin typeface="Arial"/>
                <a:ea typeface="Arial"/>
                <a:cs typeface="Arial"/>
                <a:sym typeface="Arial"/>
              </a:rPr>
              <a:t>printf("%.1f", sum); // 2.5</a:t>
            </a:r>
            <a:endParaRPr>
              <a:solidFill>
                <a:schemeClr val="bg1">
                  <a:lumMod val="50000"/>
                </a:schemeClr>
              </a:solidFill>
            </a:endParaRPr>
          </a:p>
        </p:txBody>
      </p:sp>
      <p:sp>
        <p:nvSpPr>
          <p:cNvPr id="259" name="Google Shape;259;p23"/>
          <p:cNvSpPr txBox="1"/>
          <p:nvPr/>
        </p:nvSpPr>
        <p:spPr>
          <a:xfrm>
            <a:off x="171794" y="321741"/>
            <a:ext cx="5609881" cy="4401164"/>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C program to demonstrate explicit type casting</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#include&lt;stdio.h&gt;</a:t>
            </a:r>
            <a:endParaRPr>
              <a:solidFill>
                <a:schemeClr val="bg1">
                  <a:lumMod val="50000"/>
                </a:schemeClr>
              </a:solidFill>
            </a:endParaRPr>
          </a:p>
          <a:p>
            <a:pPr marL="0" marR="0" lvl="0" indent="0" algn="l" rtl="0">
              <a:spcBef>
                <a:spcPts val="0"/>
              </a:spcBef>
              <a:spcAft>
                <a:spcPts val="0"/>
              </a:spcAft>
              <a:buNone/>
            </a:pPr>
            <a:endParaRPr sz="2000">
              <a:solidFill>
                <a:schemeClr val="bg1">
                  <a:lumMod val="50000"/>
                </a:schemeClr>
              </a:solidFill>
              <a:latin typeface="Arial"/>
              <a:ea typeface="Arial"/>
              <a:cs typeface="Arial"/>
              <a:sym typeface="Aria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int main()</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double x = 1.2;</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 Explicit conversion from double to int</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int sum = (int)x + 1;</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printf("sum = %d", sum);</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	return 0;</a:t>
            </a:r>
            <a:endParaRPr>
              <a:solidFill>
                <a:schemeClr val="bg1">
                  <a:lumMod val="50000"/>
                </a:schemeClr>
              </a:solidFill>
            </a:endParaRPr>
          </a:p>
          <a:p>
            <a:pPr marL="0" marR="0" lvl="0" indent="0" algn="l" rtl="0">
              <a:spcBef>
                <a:spcPts val="0"/>
              </a:spcBef>
              <a:spcAft>
                <a:spcPts val="0"/>
              </a:spcAft>
              <a:buNone/>
            </a:pPr>
            <a:r>
              <a:rPr lang="en-SG" sz="2000">
                <a:solidFill>
                  <a:schemeClr val="bg1">
                    <a:lumMod val="50000"/>
                  </a:schemeClr>
                </a:solidFill>
                <a:latin typeface="Arial"/>
                <a:ea typeface="Arial"/>
                <a:cs typeface="Arial"/>
                <a:sym typeface="Arial"/>
              </a:rPr>
              <a:t>}</a:t>
            </a:r>
            <a:endParaRPr>
              <a:solidFill>
                <a:schemeClr val="bg1">
                  <a:lumMod val="50000"/>
                </a:schemeClr>
              </a:solidFill>
            </a:endParaRPr>
          </a:p>
          <a:p>
            <a:pPr marL="0" marR="0" lvl="0" indent="0" algn="l" rtl="0">
              <a:spcBef>
                <a:spcPts val="0"/>
              </a:spcBef>
              <a:spcAft>
                <a:spcPts val="0"/>
              </a:spcAft>
              <a:buNone/>
            </a:pPr>
            <a:r>
              <a:rPr lang="en-SG" sz="2000" b="1" i="0" u="none" strike="noStrike" cap="none">
                <a:solidFill>
                  <a:schemeClr val="bg1">
                    <a:lumMod val="50000"/>
                  </a:schemeClr>
                </a:solidFill>
                <a:latin typeface="Arial"/>
                <a:ea typeface="Arial"/>
                <a:cs typeface="Arial"/>
                <a:sym typeface="Arial"/>
              </a:rPr>
              <a:t>Output</a:t>
            </a:r>
            <a:endParaRPr>
              <a:solidFill>
                <a:schemeClr val="bg1">
                  <a:lumMod val="50000"/>
                </a:schemeClr>
              </a:solidFill>
            </a:endParaRPr>
          </a:p>
          <a:p>
            <a:pPr marL="0" marR="0" lvl="0" indent="0" algn="l" rtl="0">
              <a:spcBef>
                <a:spcPts val="0"/>
              </a:spcBef>
              <a:spcAft>
                <a:spcPts val="0"/>
              </a:spcAft>
              <a:buNone/>
            </a:pPr>
            <a:r>
              <a:rPr lang="en-SG" sz="2000" b="0" i="0" u="none" strike="noStrike" cap="none">
                <a:solidFill>
                  <a:schemeClr val="bg1">
                    <a:lumMod val="50000"/>
                  </a:schemeClr>
                </a:solidFill>
                <a:latin typeface="Arial"/>
                <a:ea typeface="Arial"/>
                <a:cs typeface="Arial"/>
                <a:sym typeface="Arial"/>
              </a:rPr>
              <a:t>sum = 2 </a:t>
            </a:r>
            <a:endParaRPr>
              <a:solidFill>
                <a:schemeClr val="bg1">
                  <a:lumMod val="50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65" name="Google Shape;265;p24"/>
          <p:cNvSpPr txBox="1"/>
          <p:nvPr/>
        </p:nvSpPr>
        <p:spPr>
          <a:xfrm>
            <a:off x="264835" y="255224"/>
            <a:ext cx="3940403" cy="2862282"/>
          </a:xfrm>
          <a:prstGeom prst="rect">
            <a:avLst/>
          </a:prstGeom>
          <a:solidFill>
            <a:srgbClr val="E8EDF0"/>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000" b="1" i="0" dirty="0">
                <a:solidFill>
                  <a:schemeClr val="bg1">
                    <a:lumMod val="50000"/>
                  </a:schemeClr>
                </a:solidFill>
                <a:latin typeface="Arial"/>
                <a:ea typeface="Arial"/>
                <a:cs typeface="Arial"/>
                <a:sym typeface="Arial"/>
              </a:rPr>
              <a:t>Advantages of Type Conversion</a:t>
            </a:r>
            <a:endParaRPr dirty="0">
              <a:solidFill>
                <a:schemeClr val="bg1">
                  <a:lumMod val="50000"/>
                </a:schemeClr>
              </a:solidFill>
            </a:endParaRPr>
          </a:p>
          <a:p>
            <a:pPr marL="0" marR="0" lvl="0" indent="0" algn="just" rtl="0">
              <a:spcBef>
                <a:spcPts val="0"/>
              </a:spcBef>
              <a:spcAft>
                <a:spcPts val="0"/>
              </a:spcAft>
              <a:buNone/>
            </a:pPr>
            <a:endParaRPr sz="2000" b="1" i="0" dirty="0">
              <a:solidFill>
                <a:schemeClr val="bg1">
                  <a:lumMod val="50000"/>
                </a:schemeClr>
              </a:solidFill>
              <a:latin typeface="Arial"/>
              <a:ea typeface="Arial"/>
              <a:cs typeface="Arial"/>
              <a:sym typeface="Aria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Type safety:</a:t>
            </a:r>
            <a:r>
              <a:rPr lang="en-SG" sz="2000" b="0" i="0" dirty="0">
                <a:solidFill>
                  <a:schemeClr val="bg1">
                    <a:lumMod val="50000"/>
                  </a:schemeClr>
                </a:solidFill>
                <a:latin typeface="Arial"/>
                <a:ea typeface="Arial"/>
                <a:cs typeface="Arial"/>
                <a:sym typeface="Arial"/>
              </a:rPr>
              <a:t> </a:t>
            </a:r>
            <a:endParaRPr dirty="0">
              <a:solidFill>
                <a:schemeClr val="bg1">
                  <a:lumMod val="50000"/>
                </a:schemeClr>
              </a:solidFil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Improved code readability</a:t>
            </a:r>
            <a:r>
              <a:rPr lang="en-SG" sz="2000" b="0" i="0" dirty="0">
                <a:solidFill>
                  <a:schemeClr val="bg1">
                    <a:lumMod val="50000"/>
                  </a:schemeClr>
                </a:solidFill>
                <a:latin typeface="Arial"/>
                <a:ea typeface="Arial"/>
                <a:cs typeface="Arial"/>
                <a:sym typeface="Arial"/>
              </a:rPr>
              <a:t>: </a:t>
            </a:r>
            <a:endParaRPr dirty="0">
              <a:solidFill>
                <a:schemeClr val="bg1">
                  <a:lumMod val="50000"/>
                </a:schemeClr>
              </a:solidFil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Improved performance:</a:t>
            </a:r>
            <a:r>
              <a:rPr lang="en-SG" sz="2000" b="0" i="0" dirty="0">
                <a:solidFill>
                  <a:schemeClr val="bg1">
                    <a:lumMod val="50000"/>
                  </a:schemeClr>
                </a:solidFill>
                <a:latin typeface="Arial"/>
                <a:ea typeface="Arial"/>
                <a:cs typeface="Arial"/>
                <a:sym typeface="Arial"/>
              </a:rPr>
              <a:t> </a:t>
            </a:r>
            <a:endParaRPr dirty="0">
              <a:solidFill>
                <a:schemeClr val="bg1">
                  <a:lumMod val="50000"/>
                </a:schemeClr>
              </a:solidFil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Improved compatibility</a:t>
            </a:r>
            <a:endParaRPr dirty="0">
              <a:solidFill>
                <a:schemeClr val="bg1">
                  <a:lumMod val="50000"/>
                </a:schemeClr>
              </a:solidFil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Improved data manipulation</a:t>
            </a:r>
            <a:endParaRPr dirty="0">
              <a:solidFill>
                <a:schemeClr val="bg1">
                  <a:lumMod val="50000"/>
                </a:schemeClr>
              </a:solidFill>
            </a:endParaRPr>
          </a:p>
          <a:p>
            <a:pPr marL="0" marR="0" lvl="0" indent="-127000" algn="just" rtl="0">
              <a:spcBef>
                <a:spcPts val="0"/>
              </a:spcBef>
              <a:spcAft>
                <a:spcPts val="0"/>
              </a:spcAft>
              <a:buClr>
                <a:schemeClr val="dk1"/>
              </a:buClr>
              <a:buSzPts val="2000"/>
              <a:buFont typeface="Arial"/>
              <a:buChar char="•"/>
            </a:pPr>
            <a:r>
              <a:rPr lang="en-SG" sz="2000" b="1" i="0" dirty="0">
                <a:solidFill>
                  <a:schemeClr val="bg1">
                    <a:lumMod val="50000"/>
                  </a:schemeClr>
                </a:solidFill>
                <a:latin typeface="Arial"/>
                <a:ea typeface="Arial"/>
                <a:cs typeface="Arial"/>
                <a:sym typeface="Arial"/>
              </a:rPr>
              <a:t>Improved data storage</a:t>
            </a:r>
            <a:endParaRPr sz="2000" b="0" i="0" dirty="0">
              <a:solidFill>
                <a:schemeClr val="bg1">
                  <a:lumMod val="50000"/>
                </a:schemeClr>
              </a:solidFill>
              <a:latin typeface="Arial"/>
              <a:ea typeface="Arial"/>
              <a:cs typeface="Arial"/>
              <a:sym typeface="Arial"/>
            </a:endParaRPr>
          </a:p>
        </p:txBody>
      </p:sp>
      <p:sp>
        <p:nvSpPr>
          <p:cNvPr id="266" name="Google Shape;266;p24"/>
          <p:cNvSpPr txBox="1"/>
          <p:nvPr/>
        </p:nvSpPr>
        <p:spPr>
          <a:xfrm>
            <a:off x="4388078" y="131399"/>
            <a:ext cx="7539087" cy="7171154"/>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SG" sz="2000" b="1" i="0">
                <a:solidFill>
                  <a:srgbClr val="C00000"/>
                </a:solidFill>
                <a:latin typeface="Arial"/>
                <a:ea typeface="Arial"/>
                <a:cs typeface="Arial"/>
                <a:sym typeface="Arial"/>
              </a:rPr>
              <a:t>Disadvantages of type conversions in C programming:</a:t>
            </a:r>
            <a:endParaRPr/>
          </a:p>
          <a:p>
            <a:pPr marL="0" marR="0" lvl="0" indent="0" algn="just" rtl="0">
              <a:spcBef>
                <a:spcPts val="0"/>
              </a:spcBef>
              <a:spcAft>
                <a:spcPts val="0"/>
              </a:spcAft>
              <a:buNone/>
            </a:pPr>
            <a:endParaRPr sz="2000" b="1" i="0">
              <a:solidFill>
                <a:srgbClr val="C00000"/>
              </a:solidFill>
              <a:latin typeface="Arial"/>
              <a:ea typeface="Arial"/>
              <a:cs typeface="Arial"/>
              <a:sym typeface="Arial"/>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Loss of precision</a:t>
            </a:r>
            <a:r>
              <a:rPr lang="en-SG" sz="2000" b="0" i="0">
                <a:solidFill>
                  <a:schemeClr val="dk1"/>
                </a:solidFill>
                <a:latin typeface="Arial"/>
                <a:ea typeface="Arial"/>
                <a:cs typeface="Arial"/>
                <a:sym typeface="Arial"/>
              </a:rPr>
              <a:t>: Converting data from a larger data type to a smaller data type can result in loss of precision, as some of the data may be truncated.</a:t>
            </a:r>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Overflow or underflow</a:t>
            </a:r>
            <a:r>
              <a:rPr lang="en-SG" sz="2000" b="0" i="0">
                <a:solidFill>
                  <a:schemeClr val="dk1"/>
                </a:solidFill>
                <a:latin typeface="Arial"/>
                <a:ea typeface="Arial"/>
                <a:cs typeface="Arial"/>
                <a:sym typeface="Arial"/>
              </a:rPr>
              <a:t>: Converting data from a smaller data type to a larger data type can result in overflow or underflow if the value being converted is too large or too small for the new data type.</a:t>
            </a:r>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Unexpected behavio</a:t>
            </a:r>
            <a:r>
              <a:rPr lang="en-SG" sz="2000" b="0" i="0">
                <a:solidFill>
                  <a:schemeClr val="dk1"/>
                </a:solidFill>
                <a:latin typeface="Arial"/>
                <a:ea typeface="Arial"/>
                <a:cs typeface="Arial"/>
                <a:sym typeface="Arial"/>
              </a:rPr>
              <a:t>r: Type conversions can lead to unexpected behavior, such as when converting between signed and unsigned integer types, or when converting between floating-point and integer types.</a:t>
            </a:r>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Confusing syntax</a:t>
            </a:r>
            <a:r>
              <a:rPr lang="en-SG" sz="2000" b="0" i="0">
                <a:solidFill>
                  <a:schemeClr val="dk1"/>
                </a:solidFill>
                <a:latin typeface="Arial"/>
                <a:ea typeface="Arial"/>
                <a:cs typeface="Arial"/>
                <a:sym typeface="Arial"/>
              </a:rPr>
              <a:t>: Type conversions can have confusing syntax, particularly when using typecast operators or type conversion functions, making the code more difficult to read and understand.</a:t>
            </a:r>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Increased complexity</a:t>
            </a:r>
            <a:r>
              <a:rPr lang="en-SG" sz="2000" b="0" i="0">
                <a:solidFill>
                  <a:schemeClr val="dk1"/>
                </a:solidFill>
                <a:latin typeface="Arial"/>
                <a:ea typeface="Arial"/>
                <a:cs typeface="Arial"/>
                <a:sym typeface="Arial"/>
              </a:rPr>
              <a:t>: Type conversions can increase the complexity of your code, making it harder to debug and maintain.</a:t>
            </a:r>
            <a:endParaRPr/>
          </a:p>
          <a:p>
            <a:pPr marL="0" marR="0" lvl="0" indent="-127000" algn="just" rtl="0">
              <a:spcBef>
                <a:spcPts val="0"/>
              </a:spcBef>
              <a:spcAft>
                <a:spcPts val="0"/>
              </a:spcAft>
              <a:buClr>
                <a:schemeClr val="dk1"/>
              </a:buClr>
              <a:buSzPts val="2000"/>
              <a:buFont typeface="Arial"/>
              <a:buChar char="•"/>
            </a:pPr>
            <a:r>
              <a:rPr lang="en-SG" sz="2000" b="1" i="0">
                <a:solidFill>
                  <a:schemeClr val="dk1"/>
                </a:solidFill>
                <a:latin typeface="Arial"/>
                <a:ea typeface="Arial"/>
                <a:cs typeface="Arial"/>
                <a:sym typeface="Arial"/>
              </a:rPr>
              <a:t>Slower performance:</a:t>
            </a:r>
            <a:r>
              <a:rPr lang="en-SG" sz="2000" b="0" i="0">
                <a:solidFill>
                  <a:schemeClr val="dk1"/>
                </a:solidFill>
                <a:latin typeface="Arial"/>
                <a:ea typeface="Arial"/>
                <a:cs typeface="Arial"/>
                <a:sym typeface="Arial"/>
              </a:rPr>
              <a:t> Type conversions can sometimes result in slower performance, particularly when converting data between complex data types, such as between structures and arrays.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72" name="Google Shape;272;p25"/>
          <p:cNvSpPr txBox="1">
            <a:spLocks noGrp="1"/>
          </p:cNvSpPr>
          <p:nvPr>
            <p:ph type="title"/>
          </p:nvPr>
        </p:nvSpPr>
        <p:spPr>
          <a:xfrm>
            <a:off x="0" y="8931"/>
            <a:ext cx="12192000" cy="646332"/>
          </a:xfrm>
          <a:prstGeom prst="rect">
            <a:avLst/>
          </a:prstGeom>
          <a:solidFill>
            <a:srgbClr val="E1E1E3"/>
          </a:solid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rgbClr val="000000"/>
              </a:buClr>
              <a:buSzPts val="3200"/>
              <a:buFont typeface="Arial"/>
              <a:buNone/>
            </a:pPr>
            <a:r>
              <a:rPr lang="en-SG" sz="3200" b="1" i="0">
                <a:solidFill>
                  <a:srgbClr val="000000"/>
                </a:solidFill>
                <a:latin typeface="Arial"/>
                <a:ea typeface="Arial"/>
                <a:cs typeface="Arial"/>
                <a:sym typeface="Arial"/>
              </a:rPr>
              <a:t>  Real-life Example Of Using Different Data Types</a:t>
            </a:r>
            <a:endParaRPr sz="3200" b="1" i="0">
              <a:solidFill>
                <a:srgbClr val="610B38"/>
              </a:solidFill>
              <a:latin typeface="Arial"/>
              <a:ea typeface="Arial"/>
              <a:cs typeface="Arial"/>
              <a:sym typeface="Arial"/>
            </a:endParaRPr>
          </a:p>
        </p:txBody>
      </p:sp>
      <p:sp>
        <p:nvSpPr>
          <p:cNvPr id="273" name="Google Shape;273;p25"/>
          <p:cNvSpPr txBox="1"/>
          <p:nvPr/>
        </p:nvSpPr>
        <p:spPr>
          <a:xfrm>
            <a:off x="249382" y="801975"/>
            <a:ext cx="11942618" cy="646331"/>
          </a:xfrm>
          <a:prstGeom prst="rect">
            <a:avLst/>
          </a:prstGeom>
          <a:solidFill>
            <a:srgbClr val="EDF0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0" i="0">
                <a:solidFill>
                  <a:srgbClr val="000000"/>
                </a:solidFill>
                <a:latin typeface="Verdana"/>
                <a:ea typeface="Verdana"/>
                <a:cs typeface="Verdana"/>
                <a:sym typeface="Verdana"/>
              </a:rPr>
              <a:t>Here's a real-life example of using different data types, to calculate and output the total cost of a number of items:</a:t>
            </a:r>
            <a:endParaRPr sz="1800">
              <a:solidFill>
                <a:schemeClr val="dk1"/>
              </a:solidFill>
              <a:latin typeface="Century Schoolbook"/>
              <a:ea typeface="Century Schoolbook"/>
              <a:cs typeface="Century Schoolbook"/>
              <a:sym typeface="Century Schoolbook"/>
            </a:endParaRPr>
          </a:p>
        </p:txBody>
      </p:sp>
      <p:sp>
        <p:nvSpPr>
          <p:cNvPr id="274" name="Google Shape;274;p25"/>
          <p:cNvSpPr txBox="1"/>
          <p:nvPr/>
        </p:nvSpPr>
        <p:spPr>
          <a:xfrm>
            <a:off x="330777" y="1582340"/>
            <a:ext cx="10584874"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a:solidFill>
                  <a:schemeClr val="dk1"/>
                </a:solidFill>
                <a:latin typeface="Arial"/>
                <a:ea typeface="Arial"/>
                <a:cs typeface="Arial"/>
                <a:sym typeface="Arial"/>
              </a:rPr>
              <a:t>#include &lt;stdio.h&gt;</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int main() {</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 Create variables of different data types</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int items = 50;</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float cost_per_item = 9.99;</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float total_cost = items * cost_per_item;</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char currency = '$';</a:t>
            </a:r>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SG" sz="2000">
                <a:solidFill>
                  <a:schemeClr val="dk1"/>
                </a:solidFill>
                <a:latin typeface="Arial"/>
                <a:ea typeface="Arial"/>
                <a:cs typeface="Arial"/>
                <a:sym typeface="Arial"/>
              </a:rPr>
              <a:t>  // Print variables</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printf("Number of items: %d\n", items);</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printf("Cost per item: %.2f %c\n", cost_per_item, currency);</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  printf("Total cost = %.2f %c\n", total_cost, currency);</a:t>
            </a:r>
            <a:endParaRPr/>
          </a:p>
          <a:p>
            <a:pPr marL="0" marR="0" lvl="0" indent="0" algn="l" rtl="0">
              <a:spcBef>
                <a:spcPts val="0"/>
              </a:spcBef>
              <a:spcAft>
                <a:spcPts val="0"/>
              </a:spcAft>
              <a:buNone/>
            </a:pPr>
            <a:r>
              <a:rPr lang="en-SG" sz="2000">
                <a:solidFill>
                  <a:schemeClr val="dk1"/>
                </a:solidFill>
                <a:latin typeface="Arial"/>
                <a:ea typeface="Arial"/>
                <a:cs typeface="Arial"/>
                <a:sym typeface="Arial"/>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Century Schoolbook"/>
                <a:ea typeface="Century Schoolbook"/>
                <a:cs typeface="Century Schoolbook"/>
                <a:sym typeface="Century Schoolbook"/>
              </a:rPr>
              <a:t>Khandaker Jannatul Ritu, Lecturer(CSE), BAIUST </a:t>
            </a:r>
            <a:endParaRPr/>
          </a:p>
        </p:txBody>
      </p:sp>
      <p:sp>
        <p:nvSpPr>
          <p:cNvPr id="280" name="Google Shape;280;p26"/>
          <p:cNvSpPr txBox="1">
            <a:spLocks noGrp="1"/>
          </p:cNvSpPr>
          <p:nvPr>
            <p:ph type="title"/>
          </p:nvPr>
        </p:nvSpPr>
        <p:spPr>
          <a:xfrm>
            <a:off x="0" y="150830"/>
            <a:ext cx="12192000" cy="526782"/>
          </a:xfrm>
          <a:prstGeom prst="rect">
            <a:avLst/>
          </a:prstGeom>
          <a:solidFill>
            <a:srgbClr val="EDF0E6"/>
          </a:solidFill>
          <a:ln>
            <a:noFill/>
          </a:ln>
        </p:spPr>
        <p:txBody>
          <a:bodyPr spcFirstLastPara="1" wrap="square" lIns="91425" tIns="45700" rIns="91425" bIns="45700" anchor="b" anchorCtr="0">
            <a:noAutofit/>
          </a:bodyPr>
          <a:lstStyle/>
          <a:p>
            <a:pPr marL="0" lvl="0" indent="0" algn="just" rtl="0">
              <a:lnSpc>
                <a:spcPct val="90000"/>
              </a:lnSpc>
              <a:spcBef>
                <a:spcPts val="0"/>
              </a:spcBef>
              <a:spcAft>
                <a:spcPts val="0"/>
              </a:spcAft>
              <a:buClr>
                <a:srgbClr val="000000"/>
              </a:buClr>
              <a:buSzPts val="3200"/>
              <a:buFont typeface="Arial"/>
              <a:buNone/>
            </a:pPr>
            <a:r>
              <a:rPr lang="en-SG" sz="3200" b="1" i="0">
                <a:solidFill>
                  <a:srgbClr val="000000"/>
                </a:solidFill>
                <a:latin typeface="Arial"/>
                <a:ea typeface="Arial"/>
                <a:cs typeface="Arial"/>
                <a:sym typeface="Arial"/>
              </a:rPr>
              <a:t>Real-Life Example of type conversion</a:t>
            </a:r>
            <a:endParaRPr sz="3200" b="1" i="0">
              <a:solidFill>
                <a:srgbClr val="610B38"/>
              </a:solidFill>
              <a:latin typeface="Arial"/>
              <a:ea typeface="Arial"/>
              <a:cs typeface="Arial"/>
              <a:sym typeface="Arial"/>
            </a:endParaRPr>
          </a:p>
        </p:txBody>
      </p:sp>
      <p:sp>
        <p:nvSpPr>
          <p:cNvPr id="281" name="Google Shape;281;p26"/>
          <p:cNvSpPr txBox="1"/>
          <p:nvPr/>
        </p:nvSpPr>
        <p:spPr>
          <a:xfrm>
            <a:off x="124691" y="753025"/>
            <a:ext cx="11942618"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b="0" i="0">
                <a:solidFill>
                  <a:srgbClr val="000000"/>
                </a:solidFill>
                <a:highlight>
                  <a:srgbClr val="FFFFFF"/>
                </a:highlight>
                <a:latin typeface="Arial"/>
                <a:ea typeface="Arial"/>
                <a:cs typeface="Arial"/>
                <a:sym typeface="Arial"/>
              </a:rPr>
              <a:t>Here's a real-life example of data types and type conversion where we create a program to calculate the percentage of a user's score in relation to the maximum score in a game:</a:t>
            </a:r>
            <a:endParaRPr sz="1800">
              <a:solidFill>
                <a:schemeClr val="dk1"/>
              </a:solidFill>
              <a:latin typeface="Arial"/>
              <a:ea typeface="Arial"/>
              <a:cs typeface="Arial"/>
              <a:sym typeface="Arial"/>
            </a:endParaRPr>
          </a:p>
        </p:txBody>
      </p:sp>
      <p:sp>
        <p:nvSpPr>
          <p:cNvPr id="282" name="Google Shape;282;p26"/>
          <p:cNvSpPr txBox="1"/>
          <p:nvPr/>
        </p:nvSpPr>
        <p:spPr>
          <a:xfrm>
            <a:off x="226001" y="1558163"/>
            <a:ext cx="10899199"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000" dirty="0">
                <a:solidFill>
                  <a:schemeClr val="dk1"/>
                </a:solidFill>
                <a:latin typeface="Arial"/>
                <a:ea typeface="Arial"/>
                <a:cs typeface="Arial"/>
                <a:sym typeface="Arial"/>
              </a:rPr>
              <a:t>#include &lt;stdio.h&gt;</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int main() {</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 Set the maximum possible score to 500</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int </a:t>
            </a:r>
            <a:r>
              <a:rPr lang="en-SG" sz="2000" dirty="0" err="1">
                <a:solidFill>
                  <a:schemeClr val="dk1"/>
                </a:solidFill>
                <a:latin typeface="Arial"/>
                <a:ea typeface="Arial"/>
                <a:cs typeface="Arial"/>
                <a:sym typeface="Arial"/>
              </a:rPr>
              <a:t>maxScore</a:t>
            </a:r>
            <a:r>
              <a:rPr lang="en-SG" sz="2000" dirty="0">
                <a:solidFill>
                  <a:schemeClr val="dk1"/>
                </a:solidFill>
                <a:latin typeface="Arial"/>
                <a:ea typeface="Arial"/>
                <a:cs typeface="Arial"/>
                <a:sym typeface="Arial"/>
              </a:rPr>
              <a:t> = 500;</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 The actual score of the user</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int </a:t>
            </a:r>
            <a:r>
              <a:rPr lang="en-SG" sz="2000" dirty="0" err="1">
                <a:solidFill>
                  <a:schemeClr val="dk1"/>
                </a:solidFill>
                <a:latin typeface="Arial"/>
                <a:ea typeface="Arial"/>
                <a:cs typeface="Arial"/>
                <a:sym typeface="Arial"/>
              </a:rPr>
              <a:t>userScore</a:t>
            </a:r>
            <a:r>
              <a:rPr lang="en-SG" sz="2000" dirty="0">
                <a:solidFill>
                  <a:schemeClr val="dk1"/>
                </a:solidFill>
                <a:latin typeface="Arial"/>
                <a:ea typeface="Arial"/>
                <a:cs typeface="Arial"/>
                <a:sym typeface="Arial"/>
              </a:rPr>
              <a:t> = 420;</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 Calculate the </a:t>
            </a:r>
            <a:r>
              <a:rPr lang="en-SG" sz="2000" dirty="0" err="1">
                <a:solidFill>
                  <a:schemeClr val="dk1"/>
                </a:solidFill>
                <a:latin typeface="Arial"/>
                <a:ea typeface="Arial"/>
                <a:cs typeface="Arial"/>
                <a:sym typeface="Arial"/>
              </a:rPr>
              <a:t>percantage</a:t>
            </a:r>
            <a:r>
              <a:rPr lang="en-SG" sz="2000" dirty="0">
                <a:solidFill>
                  <a:schemeClr val="dk1"/>
                </a:solidFill>
                <a:latin typeface="Arial"/>
                <a:ea typeface="Arial"/>
                <a:cs typeface="Arial"/>
                <a:sym typeface="Arial"/>
              </a:rPr>
              <a:t> of the user's score in relation to the maximum available score</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float percentage = (float) </a:t>
            </a:r>
            <a:r>
              <a:rPr lang="en-SG" sz="2000" dirty="0" err="1">
                <a:solidFill>
                  <a:schemeClr val="dk1"/>
                </a:solidFill>
                <a:latin typeface="Arial"/>
                <a:ea typeface="Arial"/>
                <a:cs typeface="Arial"/>
                <a:sym typeface="Arial"/>
              </a:rPr>
              <a:t>userScore</a:t>
            </a:r>
            <a:r>
              <a:rPr lang="en-SG" sz="2000" dirty="0">
                <a:solidFill>
                  <a:schemeClr val="dk1"/>
                </a:solidFill>
                <a:latin typeface="Arial"/>
                <a:ea typeface="Arial"/>
                <a:cs typeface="Arial"/>
                <a:sym typeface="Arial"/>
              </a:rPr>
              <a:t> / </a:t>
            </a:r>
            <a:r>
              <a:rPr lang="en-SG" sz="2000" dirty="0" err="1">
                <a:solidFill>
                  <a:schemeClr val="dk1"/>
                </a:solidFill>
                <a:latin typeface="Arial"/>
                <a:ea typeface="Arial"/>
                <a:cs typeface="Arial"/>
                <a:sym typeface="Arial"/>
              </a:rPr>
              <a:t>maxScore</a:t>
            </a:r>
            <a:r>
              <a:rPr lang="en-SG" sz="2000" dirty="0">
                <a:solidFill>
                  <a:schemeClr val="dk1"/>
                </a:solidFill>
                <a:latin typeface="Arial"/>
                <a:ea typeface="Arial"/>
                <a:cs typeface="Arial"/>
                <a:sym typeface="Arial"/>
              </a:rPr>
              <a:t> * 100.0;</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 Print the percentage</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  printf("User's percentage is %.2f", percentage);</a:t>
            </a:r>
            <a:endParaRPr dirty="0"/>
          </a:p>
          <a:p>
            <a:pPr marL="0" marR="0" lvl="0" indent="0" algn="l" rtl="0">
              <a:spcBef>
                <a:spcPts val="0"/>
              </a:spcBef>
              <a:spcAft>
                <a:spcPts val="0"/>
              </a:spcAft>
              <a:buNone/>
            </a:pPr>
            <a:r>
              <a:rPr lang="en-SG"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p:txBody>
      </p:sp>
      <p:sp>
        <p:nvSpPr>
          <p:cNvPr id="283" name="Google Shape;283;p26"/>
          <p:cNvSpPr txBox="1"/>
          <p:nvPr/>
        </p:nvSpPr>
        <p:spPr>
          <a:xfrm>
            <a:off x="450403" y="5299837"/>
            <a:ext cx="71791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0" i="0">
                <a:solidFill>
                  <a:srgbClr val="FFFFFF"/>
                </a:solidFill>
                <a:highlight>
                  <a:srgbClr val="000000"/>
                </a:highlight>
                <a:latin typeface="Consolas"/>
                <a:ea typeface="Consolas"/>
                <a:cs typeface="Consolas"/>
                <a:sym typeface="Consolas"/>
              </a:rPr>
              <a:t>Output:</a:t>
            </a:r>
            <a:endParaRPr/>
          </a:p>
          <a:p>
            <a:pPr marL="0" marR="0" lvl="0" indent="0" algn="l" rtl="0">
              <a:spcBef>
                <a:spcPts val="0"/>
              </a:spcBef>
              <a:spcAft>
                <a:spcPts val="0"/>
              </a:spcAft>
              <a:buNone/>
            </a:pPr>
            <a:r>
              <a:rPr lang="en-SG" sz="2400" b="0" i="0">
                <a:solidFill>
                  <a:srgbClr val="FFFFFF"/>
                </a:solidFill>
                <a:highlight>
                  <a:srgbClr val="000000"/>
                </a:highlight>
                <a:latin typeface="Consolas"/>
                <a:ea typeface="Consolas"/>
                <a:cs typeface="Consolas"/>
                <a:sym typeface="Consolas"/>
              </a:rPr>
              <a:t>User's percentage is 84.00</a:t>
            </a:r>
            <a:endParaRPr sz="24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776A-E6E1-EF9F-6977-CB623B28AA5B}"/>
              </a:ext>
            </a:extLst>
          </p:cNvPr>
          <p:cNvSpPr>
            <a:spLocks noGrp="1"/>
          </p:cNvSpPr>
          <p:nvPr>
            <p:ph type="title"/>
          </p:nvPr>
        </p:nvSpPr>
        <p:spPr>
          <a:xfrm>
            <a:off x="259461" y="146685"/>
            <a:ext cx="11673078" cy="929640"/>
          </a:xfrm>
        </p:spPr>
        <p:txBody>
          <a:bodyPr/>
          <a:lstStyle/>
          <a:p>
            <a:r>
              <a:rPr lang="en-US" u="sng" dirty="0"/>
              <a:t>Online Judge Problems Based On this Lecture!</a:t>
            </a:r>
          </a:p>
        </p:txBody>
      </p:sp>
      <p:sp>
        <p:nvSpPr>
          <p:cNvPr id="4" name="TextBox 3">
            <a:extLst>
              <a:ext uri="{FF2B5EF4-FFF2-40B4-BE49-F238E27FC236}">
                <a16:creationId xmlns:a16="http://schemas.microsoft.com/office/drawing/2014/main" id="{53B6E929-6EAC-887F-D366-4DD77037E991}"/>
              </a:ext>
            </a:extLst>
          </p:cNvPr>
          <p:cNvSpPr txBox="1"/>
          <p:nvPr/>
        </p:nvSpPr>
        <p:spPr>
          <a:xfrm>
            <a:off x="73915" y="1409700"/>
            <a:ext cx="5105400" cy="4585871"/>
          </a:xfrm>
          <a:prstGeom prst="rect">
            <a:avLst/>
          </a:prstGeom>
          <a:noFill/>
          <a:ln>
            <a:solidFill>
              <a:schemeClr val="accent5">
                <a:lumMod val="20000"/>
                <a:lumOff val="80000"/>
              </a:schemeClr>
            </a:solidFill>
          </a:ln>
        </p:spPr>
        <p:txBody>
          <a:bodyPr wrap="square" rtlCol="0">
            <a:spAutoFit/>
          </a:bodyPr>
          <a:lstStyle/>
          <a:p>
            <a:r>
              <a:rPr lang="en-US" sz="2800" dirty="0" err="1">
                <a:solidFill>
                  <a:schemeClr val="accent4">
                    <a:lumMod val="20000"/>
                    <a:lumOff val="80000"/>
                  </a:schemeClr>
                </a:solidFill>
              </a:rPr>
              <a:t>BeeCrowd</a:t>
            </a:r>
            <a:r>
              <a:rPr lang="en-US" sz="2800" dirty="0">
                <a:solidFill>
                  <a:schemeClr val="accent4">
                    <a:lumMod val="20000"/>
                    <a:lumOff val="80000"/>
                  </a:schemeClr>
                </a:solidFill>
              </a:rPr>
              <a:t>:</a:t>
            </a:r>
          </a:p>
          <a:p>
            <a:endParaRPr lang="en-US" sz="2800" dirty="0">
              <a:solidFill>
                <a:schemeClr val="accent4">
                  <a:lumMod val="20000"/>
                  <a:lumOff val="80000"/>
                </a:schemeClr>
              </a:solidFill>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2"/>
              </a:rPr>
              <a:t>https://judge.beecrowd.com/en/problems/view/1000</a:t>
            </a:r>
            <a:r>
              <a:rPr lang="en-US" sz="1600" b="0" i="0" u="none" strike="noStrike" dirty="0">
                <a:solidFill>
                  <a:srgbClr val="274E13"/>
                </a:solidFill>
                <a:effectLst/>
                <a:latin typeface="Calibri" panose="020F0502020204030204" pitchFamily="34" charset="0"/>
              </a:rPr>
              <a:t> </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3"/>
              </a:rPr>
              <a:t>https://judge.beecrowd.com/en/problems/view/1001</a:t>
            </a:r>
            <a:r>
              <a:rPr lang="en-US" sz="1600" b="0" i="0" u="none" strike="noStrike" dirty="0">
                <a:solidFill>
                  <a:srgbClr val="274E13"/>
                </a:solidFill>
                <a:effectLst/>
                <a:latin typeface="Calibri" panose="020F0502020204030204" pitchFamily="34" charset="0"/>
              </a:rPr>
              <a:t> </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4"/>
              </a:rPr>
              <a:t>https://judge.beecrowd.com/en/problems/view/1002</a:t>
            </a:r>
            <a:r>
              <a:rPr lang="en-US" sz="1600" b="0" i="0" u="none" strike="noStrike" dirty="0">
                <a:solidFill>
                  <a:srgbClr val="274E13"/>
                </a:solidFill>
                <a:effectLst/>
                <a:latin typeface="Calibri" panose="020F0502020204030204" pitchFamily="34" charset="0"/>
              </a:rPr>
              <a:t> </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5"/>
              </a:rPr>
              <a:t>https://judge.beecrowd.com/en/problems/view/1003</a:t>
            </a:r>
            <a:r>
              <a:rPr lang="en-US" sz="1600" b="0" i="0" u="none" strike="noStrike" dirty="0">
                <a:solidFill>
                  <a:srgbClr val="274E13"/>
                </a:solidFill>
                <a:effectLst/>
                <a:latin typeface="Calibri" panose="020F0502020204030204" pitchFamily="34" charset="0"/>
              </a:rPr>
              <a:t> </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6"/>
              </a:rPr>
              <a:t>https://judge.beecrowd.com/en/problems/view/1004</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7"/>
              </a:rPr>
              <a:t>https://judge.beecrowd.com/en/problems/view/1005</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8"/>
              </a:rPr>
              <a:t>https://judge.beecrowd.com/en/problems/view/1006</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9"/>
              </a:rPr>
              <a:t>https://judge.beecrowd.com/en/problems/view/1007</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0"/>
              </a:rPr>
              <a:t>https://judge.beecrowd.com/en/problems/view/1008</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1"/>
              </a:rPr>
              <a:t>https://judge.beecrowd.com/en/problems/view/1009</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2"/>
              </a:rPr>
              <a:t>https://judge.beecrowd.com/en/problems/view/1010</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3"/>
              </a:rPr>
              <a:t>https://judge.beecrowd.com/en/problems/view/1011</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4"/>
              </a:rPr>
              <a:t>https://judge.beecrowd.com/en/problems/view/1012</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5"/>
              </a:rPr>
              <a:t>https://judge.beecrowd.com/en/problems/view/1014</a:t>
            </a:r>
            <a:br>
              <a:rPr lang="en-US" sz="1200" dirty="0"/>
            </a:br>
            <a:endParaRPr lang="en-US" sz="1200" dirty="0">
              <a:solidFill>
                <a:schemeClr val="accent4">
                  <a:lumMod val="20000"/>
                  <a:lumOff val="80000"/>
                </a:schemeClr>
              </a:solidFill>
            </a:endParaRPr>
          </a:p>
        </p:txBody>
      </p:sp>
      <p:sp>
        <p:nvSpPr>
          <p:cNvPr id="5" name="TextBox 4">
            <a:extLst>
              <a:ext uri="{FF2B5EF4-FFF2-40B4-BE49-F238E27FC236}">
                <a16:creationId xmlns:a16="http://schemas.microsoft.com/office/drawing/2014/main" id="{E738D5A9-8F24-F684-57DB-12FA93C0AF4D}"/>
              </a:ext>
            </a:extLst>
          </p:cNvPr>
          <p:cNvSpPr txBox="1"/>
          <p:nvPr/>
        </p:nvSpPr>
        <p:spPr>
          <a:xfrm>
            <a:off x="5260086" y="1409700"/>
            <a:ext cx="6857999" cy="2308324"/>
          </a:xfrm>
          <a:prstGeom prst="rect">
            <a:avLst/>
          </a:prstGeom>
          <a:noFill/>
          <a:ln>
            <a:solidFill>
              <a:schemeClr val="accent5">
                <a:lumMod val="20000"/>
                <a:lumOff val="80000"/>
              </a:schemeClr>
            </a:solidFill>
          </a:ln>
        </p:spPr>
        <p:txBody>
          <a:bodyPr wrap="square" rtlCol="0">
            <a:spAutoFit/>
          </a:bodyPr>
          <a:lstStyle/>
          <a:p>
            <a:r>
              <a:rPr lang="en-US" sz="2400" dirty="0" err="1">
                <a:solidFill>
                  <a:schemeClr val="accent4">
                    <a:lumMod val="20000"/>
                    <a:lumOff val="80000"/>
                  </a:schemeClr>
                </a:solidFill>
              </a:rPr>
              <a:t>CodeForces</a:t>
            </a:r>
            <a:r>
              <a:rPr lang="en-US" sz="2400" dirty="0">
                <a:solidFill>
                  <a:schemeClr val="accent4">
                    <a:lumMod val="20000"/>
                    <a:lumOff val="80000"/>
                  </a:schemeClr>
                </a:solidFill>
              </a:rPr>
              <a:t>:</a:t>
            </a:r>
          </a:p>
          <a:p>
            <a:endParaRPr lang="en-US" sz="2400" dirty="0">
              <a:solidFill>
                <a:schemeClr val="accent4">
                  <a:lumMod val="20000"/>
                  <a:lumOff val="80000"/>
                </a:schemeClr>
              </a:solidFill>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6"/>
              </a:rPr>
              <a:t>https://codeforces.com/group/MWSDmqGsZm/contest/219158/problem/A</a:t>
            </a:r>
            <a:r>
              <a:rPr lang="en-US" sz="1600" b="0" i="0" u="none" strike="noStrike" dirty="0">
                <a:solidFill>
                  <a:srgbClr val="274E13"/>
                </a:solidFill>
                <a:effectLst/>
                <a:latin typeface="Calibri" panose="020F0502020204030204" pitchFamily="34" charset="0"/>
              </a:rPr>
              <a:t> </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7"/>
              </a:rPr>
              <a:t>https://codeforces.com/group/MWSDmqGsZm/contest/219158/problem/B</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8"/>
              </a:rPr>
              <a:t>https://codeforces.com/group/MWSDmqGsZm/contest/219158/problem/C</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19"/>
              </a:rPr>
              <a:t>https://codeforces.com/group/MWSDmqGsZm/contest/219158/problem/D</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20"/>
              </a:rPr>
              <a:t>https://codeforces.com/group/MWSDmqGsZm/contest/219158/problem/E</a:t>
            </a:r>
            <a:endParaRPr lang="en-US" sz="1200" b="0" dirty="0">
              <a:effectLst/>
            </a:endParaRPr>
          </a:p>
          <a:p>
            <a:pPr marL="342900" indent="-342900" rtl="0">
              <a:spcBef>
                <a:spcPts val="0"/>
              </a:spcBef>
              <a:spcAft>
                <a:spcPts val="0"/>
              </a:spcAft>
              <a:buFont typeface="+mj-lt"/>
              <a:buAutoNum type="arabicPeriod"/>
            </a:pPr>
            <a:r>
              <a:rPr lang="en-US" sz="1600" b="0" i="0" u="sng" strike="noStrike" dirty="0">
                <a:solidFill>
                  <a:srgbClr val="1155CC"/>
                </a:solidFill>
                <a:effectLst/>
                <a:latin typeface="Calibri" panose="020F0502020204030204" pitchFamily="34" charset="0"/>
                <a:hlinkClick r:id="rId21"/>
              </a:rPr>
              <a:t>https://codeforces.com/group/MWSDmqGsZm/contest/219158/problem/F</a:t>
            </a:r>
            <a:endParaRPr lang="en-US" sz="1200" b="0" dirty="0">
              <a:effectLst/>
            </a:endParaRPr>
          </a:p>
        </p:txBody>
      </p:sp>
    </p:spTree>
    <p:extLst>
      <p:ext uri="{BB962C8B-B14F-4D97-AF65-F5344CB8AC3E}">
        <p14:creationId xmlns:p14="http://schemas.microsoft.com/office/powerpoint/2010/main" val="385405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5"/>
          <p:cNvSpPr txBox="1">
            <a:spLocks noGrp="1"/>
          </p:cNvSpPr>
          <p:nvPr>
            <p:ph type="title"/>
          </p:nvPr>
        </p:nvSpPr>
        <p:spPr>
          <a:xfrm>
            <a:off x="1" y="209862"/>
            <a:ext cx="12192000" cy="742245"/>
          </a:xfrm>
          <a:prstGeom prst="rect">
            <a:avLst/>
          </a:prstGeom>
          <a:solidFill>
            <a:srgbClr val="E8EDF0"/>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Aharoni"/>
              <a:buNone/>
            </a:pPr>
            <a:r>
              <a:rPr lang="en-SG" dirty="0">
                <a:solidFill>
                  <a:schemeClr val="bg1">
                    <a:lumMod val="50000"/>
                  </a:schemeClr>
                </a:solidFill>
                <a:latin typeface="+mn-lt"/>
                <a:ea typeface="Aharoni"/>
                <a:cs typeface="Aharoni"/>
                <a:sym typeface="Aharoni"/>
              </a:rPr>
              <a:t>  Popular Programming languages</a:t>
            </a:r>
            <a:endParaRPr dirty="0">
              <a:solidFill>
                <a:schemeClr val="bg1">
                  <a:lumMod val="50000"/>
                </a:schemeClr>
              </a:solidFill>
              <a:latin typeface="+mn-lt"/>
              <a:ea typeface="Aharoni"/>
              <a:cs typeface="Aharoni"/>
              <a:sym typeface="Aharoni"/>
            </a:endParaRPr>
          </a:p>
        </p:txBody>
      </p:sp>
      <p:sp>
        <p:nvSpPr>
          <p:cNvPr id="98" name="Google Shape;98;p5"/>
          <p:cNvSpPr txBox="1"/>
          <p:nvPr/>
        </p:nvSpPr>
        <p:spPr>
          <a:xfrm>
            <a:off x="3167407"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chemeClr val="bg1">
                    <a:lumMod val="50000"/>
                  </a:schemeClr>
                </a:solidFill>
                <a:latin typeface="+mn-lt"/>
                <a:ea typeface="Century Schoolbook"/>
                <a:cs typeface="Century Schoolbook"/>
                <a:sym typeface="Century Schoolbook"/>
              </a:rPr>
              <a:t>Khandaker Jannatul Ritu, Lecturer(CSE), BAIUST </a:t>
            </a:r>
            <a:endParaRPr>
              <a:solidFill>
                <a:schemeClr val="bg1">
                  <a:lumMod val="50000"/>
                </a:schemeClr>
              </a:solidFill>
              <a:latin typeface="+mn-lt"/>
            </a:endParaRPr>
          </a:p>
        </p:txBody>
      </p:sp>
      <p:pic>
        <p:nvPicPr>
          <p:cNvPr id="99" name="Google Shape;99;p5"/>
          <p:cNvPicPr preferRelativeResize="0"/>
          <p:nvPr/>
        </p:nvPicPr>
        <p:blipFill rotWithShape="1">
          <a:blip r:embed="rId3">
            <a:alphaModFix/>
          </a:blip>
          <a:srcRect/>
          <a:stretch/>
        </p:blipFill>
        <p:spPr>
          <a:xfrm>
            <a:off x="784923" y="1189808"/>
            <a:ext cx="1123407" cy="1216015"/>
          </a:xfrm>
          <a:prstGeom prst="rect">
            <a:avLst/>
          </a:prstGeom>
          <a:noFill/>
          <a:ln>
            <a:noFill/>
          </a:ln>
        </p:spPr>
      </p:pic>
      <p:pic>
        <p:nvPicPr>
          <p:cNvPr id="100" name="Google Shape;100;p5" descr="What does the Python logo stand for? - Quora"/>
          <p:cNvPicPr preferRelativeResize="0"/>
          <p:nvPr/>
        </p:nvPicPr>
        <p:blipFill rotWithShape="1">
          <a:blip r:embed="rId4">
            <a:alphaModFix/>
          </a:blip>
          <a:srcRect/>
          <a:stretch/>
        </p:blipFill>
        <p:spPr>
          <a:xfrm>
            <a:off x="2597442" y="1327118"/>
            <a:ext cx="1299171" cy="1245219"/>
          </a:xfrm>
          <a:prstGeom prst="rect">
            <a:avLst/>
          </a:prstGeom>
          <a:noFill/>
          <a:ln>
            <a:noFill/>
          </a:ln>
        </p:spPr>
      </p:pic>
      <p:pic>
        <p:nvPicPr>
          <p:cNvPr id="101" name="Google Shape;101;p5" descr="What is Go? Golang Programming Language Meaning Explained"/>
          <p:cNvPicPr preferRelativeResize="0"/>
          <p:nvPr/>
        </p:nvPicPr>
        <p:blipFill rotWithShape="1">
          <a:blip r:embed="rId5">
            <a:alphaModFix/>
          </a:blip>
          <a:srcRect l="31961" r="31961"/>
          <a:stretch/>
        </p:blipFill>
        <p:spPr>
          <a:xfrm>
            <a:off x="4794223" y="1354053"/>
            <a:ext cx="908479" cy="1317789"/>
          </a:xfrm>
          <a:prstGeom prst="rect">
            <a:avLst/>
          </a:prstGeom>
          <a:noFill/>
          <a:ln>
            <a:noFill/>
          </a:ln>
        </p:spPr>
      </p:pic>
      <p:pic>
        <p:nvPicPr>
          <p:cNvPr id="102" name="Google Shape;102;p5" descr="Java Logo and symbol, meaning, history, sign."/>
          <p:cNvPicPr preferRelativeResize="0"/>
          <p:nvPr/>
        </p:nvPicPr>
        <p:blipFill rotWithShape="1">
          <a:blip r:embed="rId6">
            <a:alphaModFix/>
          </a:blip>
          <a:srcRect l="34343" r="33666"/>
          <a:stretch/>
        </p:blipFill>
        <p:spPr>
          <a:xfrm>
            <a:off x="6256233" y="1192933"/>
            <a:ext cx="861579" cy="1514899"/>
          </a:xfrm>
          <a:prstGeom prst="rect">
            <a:avLst/>
          </a:prstGeom>
          <a:noFill/>
          <a:ln>
            <a:noFill/>
          </a:ln>
        </p:spPr>
      </p:pic>
      <p:pic>
        <p:nvPicPr>
          <p:cNvPr id="103" name="Google Shape;103;p5" descr="Kotlin Logo | Language logo, Enterprise application, ? logo"/>
          <p:cNvPicPr preferRelativeResize="0"/>
          <p:nvPr/>
        </p:nvPicPr>
        <p:blipFill rotWithShape="1">
          <a:blip r:embed="rId7">
            <a:alphaModFix/>
          </a:blip>
          <a:srcRect t="33006" b="35818"/>
          <a:stretch/>
        </p:blipFill>
        <p:spPr>
          <a:xfrm>
            <a:off x="7571019" y="1450789"/>
            <a:ext cx="1923214" cy="599582"/>
          </a:xfrm>
          <a:prstGeom prst="rect">
            <a:avLst/>
          </a:prstGeom>
          <a:noFill/>
          <a:ln>
            <a:noFill/>
          </a:ln>
        </p:spPr>
      </p:pic>
      <p:pic>
        <p:nvPicPr>
          <p:cNvPr id="104" name="Google Shape;104;p5" descr="PHP - Wikipedia"/>
          <p:cNvPicPr preferRelativeResize="0"/>
          <p:nvPr/>
        </p:nvPicPr>
        <p:blipFill rotWithShape="1">
          <a:blip r:embed="rId8">
            <a:alphaModFix/>
          </a:blip>
          <a:srcRect/>
          <a:stretch/>
        </p:blipFill>
        <p:spPr>
          <a:xfrm>
            <a:off x="8188988" y="2870318"/>
            <a:ext cx="3348318" cy="1808092"/>
          </a:xfrm>
          <a:prstGeom prst="rect">
            <a:avLst/>
          </a:prstGeom>
          <a:noFill/>
          <a:ln>
            <a:noFill/>
          </a:ln>
        </p:spPr>
      </p:pic>
      <p:pic>
        <p:nvPicPr>
          <p:cNvPr id="105" name="Google Shape;105;p5" descr="C Sharp (C#) Logo PNG Vector (SVG) Free Download"/>
          <p:cNvPicPr preferRelativeResize="0"/>
          <p:nvPr/>
        </p:nvPicPr>
        <p:blipFill rotWithShape="1">
          <a:blip r:embed="rId9">
            <a:alphaModFix/>
          </a:blip>
          <a:srcRect/>
          <a:stretch/>
        </p:blipFill>
        <p:spPr>
          <a:xfrm>
            <a:off x="8188689" y="4913861"/>
            <a:ext cx="1186706" cy="1333377"/>
          </a:xfrm>
          <a:prstGeom prst="rect">
            <a:avLst/>
          </a:prstGeom>
          <a:noFill/>
          <a:ln>
            <a:noFill/>
          </a:ln>
        </p:spPr>
      </p:pic>
      <p:pic>
        <p:nvPicPr>
          <p:cNvPr id="106" name="Google Shape;106;p5" descr="Swift logo and symbol, meaning, history, PNG"/>
          <p:cNvPicPr preferRelativeResize="0"/>
          <p:nvPr/>
        </p:nvPicPr>
        <p:blipFill rotWithShape="1">
          <a:blip r:embed="rId10">
            <a:alphaModFix/>
          </a:blip>
          <a:srcRect t="23739" b="24455"/>
          <a:stretch/>
        </p:blipFill>
        <p:spPr>
          <a:xfrm>
            <a:off x="4363373" y="3330612"/>
            <a:ext cx="2510118" cy="812740"/>
          </a:xfrm>
          <a:prstGeom prst="rect">
            <a:avLst/>
          </a:prstGeom>
          <a:noFill/>
          <a:ln>
            <a:noFill/>
          </a:ln>
        </p:spPr>
      </p:pic>
      <p:pic>
        <p:nvPicPr>
          <p:cNvPr id="107" name="Google Shape;107;p5" descr="R Official Logo Blue Programming Language T-Shirt | Sticker"/>
          <p:cNvPicPr preferRelativeResize="0"/>
          <p:nvPr/>
        </p:nvPicPr>
        <p:blipFill rotWithShape="1">
          <a:blip r:embed="rId11">
            <a:alphaModFix/>
          </a:blip>
          <a:srcRect l="179" t="15414" r="-178" b="14863"/>
          <a:stretch/>
        </p:blipFill>
        <p:spPr>
          <a:xfrm>
            <a:off x="10177472" y="1425510"/>
            <a:ext cx="1127802" cy="1048433"/>
          </a:xfrm>
          <a:prstGeom prst="rect">
            <a:avLst/>
          </a:prstGeom>
          <a:noFill/>
          <a:ln>
            <a:noFill/>
          </a:ln>
        </p:spPr>
      </p:pic>
      <p:pic>
        <p:nvPicPr>
          <p:cNvPr id="108" name="Google Shape;108;p5" descr="What is Ruby and How it works? An Overview and Its Use Cases -  DevOpsSchool.com"/>
          <p:cNvPicPr preferRelativeResize="0"/>
          <p:nvPr/>
        </p:nvPicPr>
        <p:blipFill rotWithShape="1">
          <a:blip r:embed="rId12">
            <a:alphaModFix/>
          </a:blip>
          <a:srcRect/>
          <a:stretch/>
        </p:blipFill>
        <p:spPr>
          <a:xfrm>
            <a:off x="974845" y="3128485"/>
            <a:ext cx="2797605" cy="1448343"/>
          </a:xfrm>
          <a:prstGeom prst="rect">
            <a:avLst/>
          </a:prstGeom>
          <a:noFill/>
          <a:ln>
            <a:noFill/>
          </a:ln>
        </p:spPr>
      </p:pic>
      <p:pic>
        <p:nvPicPr>
          <p:cNvPr id="109" name="Google Shape;109;p5"/>
          <p:cNvPicPr preferRelativeResize="0"/>
          <p:nvPr/>
        </p:nvPicPr>
        <p:blipFill rotWithShape="1">
          <a:blip r:embed="rId13">
            <a:alphaModFix/>
          </a:blip>
          <a:srcRect/>
          <a:stretch/>
        </p:blipFill>
        <p:spPr>
          <a:xfrm>
            <a:off x="1908330" y="5132976"/>
            <a:ext cx="1155705" cy="1277218"/>
          </a:xfrm>
          <a:prstGeom prst="rect">
            <a:avLst/>
          </a:prstGeom>
          <a:noFill/>
          <a:ln>
            <a:noFill/>
          </a:ln>
        </p:spPr>
      </p:pic>
      <p:pic>
        <p:nvPicPr>
          <p:cNvPr id="110" name="Google Shape;110;p5" descr="C Programming Icon: Over 1,315 Royalty-Free Licensable Stock ..."/>
          <p:cNvPicPr preferRelativeResize="0"/>
          <p:nvPr/>
        </p:nvPicPr>
        <p:blipFill rotWithShape="1">
          <a:blip r:embed="rId14">
            <a:alphaModFix/>
          </a:blip>
          <a:srcRect l="13456" t="10396" r="13456" b="10395"/>
          <a:stretch/>
        </p:blipFill>
        <p:spPr>
          <a:xfrm>
            <a:off x="5281950" y="4818651"/>
            <a:ext cx="1282177" cy="13895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0" y="130090"/>
            <a:ext cx="12192000" cy="642908"/>
          </a:xfrm>
          <a:prstGeom prst="rect">
            <a:avLst/>
          </a:prstGeom>
          <a:solidFill>
            <a:srgbClr val="92D050"/>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000"/>
              <a:buFont typeface="Aharoni"/>
              <a:buNone/>
            </a:pPr>
            <a:r>
              <a:rPr lang="en-SG" sz="3600" dirty="0">
                <a:solidFill>
                  <a:schemeClr val="bg1"/>
                </a:solidFill>
                <a:latin typeface="Aharoni"/>
                <a:ea typeface="Aharoni"/>
                <a:cs typeface="Aharoni"/>
                <a:sym typeface="Aharoni"/>
              </a:rPr>
              <a:t> Necessary Websites &amp; Tools Related To Programming</a:t>
            </a:r>
            <a:endParaRPr sz="3600" dirty="0">
              <a:solidFill>
                <a:schemeClr val="bg1"/>
              </a:solidFill>
            </a:endParaRPr>
          </a:p>
        </p:txBody>
      </p:sp>
      <p:pic>
        <p:nvPicPr>
          <p:cNvPr id="116" name="Google Shape;116;p6" descr="geeksforgeeks-practice · GitHub Topics · GitHub"/>
          <p:cNvPicPr preferRelativeResize="0"/>
          <p:nvPr/>
        </p:nvPicPr>
        <p:blipFill rotWithShape="1">
          <a:blip r:embed="rId3">
            <a:alphaModFix/>
          </a:blip>
          <a:srcRect l="13044" t="20831" r="13590" b="21868"/>
          <a:stretch/>
        </p:blipFill>
        <p:spPr>
          <a:xfrm>
            <a:off x="454339" y="990535"/>
            <a:ext cx="1441741" cy="790632"/>
          </a:xfrm>
          <a:prstGeom prst="rect">
            <a:avLst/>
          </a:prstGeom>
          <a:noFill/>
          <a:ln>
            <a:noFill/>
          </a:ln>
        </p:spPr>
      </p:pic>
      <p:pic>
        <p:nvPicPr>
          <p:cNvPr id="117" name="Google Shape;117;p6" descr="javatpoint.com"/>
          <p:cNvPicPr preferRelativeResize="0"/>
          <p:nvPr/>
        </p:nvPicPr>
        <p:blipFill rotWithShape="1">
          <a:blip r:embed="rId4">
            <a:alphaModFix/>
          </a:blip>
          <a:srcRect t="36101" b="33899"/>
          <a:stretch/>
        </p:blipFill>
        <p:spPr>
          <a:xfrm>
            <a:off x="2050223" y="990535"/>
            <a:ext cx="2143125" cy="642908"/>
          </a:xfrm>
          <a:prstGeom prst="rect">
            <a:avLst/>
          </a:prstGeom>
          <a:noFill/>
          <a:ln>
            <a:noFill/>
          </a:ln>
        </p:spPr>
      </p:pic>
      <p:pic>
        <p:nvPicPr>
          <p:cNvPr id="118" name="Google Shape;118;p6"/>
          <p:cNvPicPr preferRelativeResize="0"/>
          <p:nvPr/>
        </p:nvPicPr>
        <p:blipFill rotWithShape="1">
          <a:blip r:embed="rId5">
            <a:alphaModFix/>
          </a:blip>
          <a:srcRect l="14412" t="30181" r="15073" b="31907"/>
          <a:stretch/>
        </p:blipFill>
        <p:spPr>
          <a:xfrm>
            <a:off x="5566270" y="978301"/>
            <a:ext cx="2925885" cy="642907"/>
          </a:xfrm>
          <a:prstGeom prst="rect">
            <a:avLst/>
          </a:prstGeom>
          <a:noFill/>
          <a:ln>
            <a:noFill/>
          </a:ln>
        </p:spPr>
      </p:pic>
      <p:pic>
        <p:nvPicPr>
          <p:cNvPr id="119" name="Google Shape;119;p6" descr="w3schools-test · GitHub"/>
          <p:cNvPicPr preferRelativeResize="0"/>
          <p:nvPr/>
        </p:nvPicPr>
        <p:blipFill rotWithShape="1">
          <a:blip r:embed="rId6">
            <a:alphaModFix/>
          </a:blip>
          <a:srcRect/>
          <a:stretch/>
        </p:blipFill>
        <p:spPr>
          <a:xfrm>
            <a:off x="2316959" y="1894446"/>
            <a:ext cx="1067005" cy="1067005"/>
          </a:xfrm>
          <a:prstGeom prst="rect">
            <a:avLst/>
          </a:prstGeom>
          <a:noFill/>
          <a:ln>
            <a:noFill/>
          </a:ln>
        </p:spPr>
      </p:pic>
      <p:pic>
        <p:nvPicPr>
          <p:cNvPr id="120" name="Google Shape;120;p6" descr="TutorialsPoint – Medium"/>
          <p:cNvPicPr preferRelativeResize="0"/>
          <p:nvPr/>
        </p:nvPicPr>
        <p:blipFill rotWithShape="1">
          <a:blip r:embed="rId7">
            <a:alphaModFix/>
          </a:blip>
          <a:srcRect t="16057" b="22218"/>
          <a:stretch/>
        </p:blipFill>
        <p:spPr>
          <a:xfrm>
            <a:off x="8685002" y="900136"/>
            <a:ext cx="1610918" cy="994310"/>
          </a:xfrm>
          <a:prstGeom prst="rect">
            <a:avLst/>
          </a:prstGeom>
          <a:noFill/>
          <a:ln>
            <a:noFill/>
          </a:ln>
        </p:spPr>
      </p:pic>
      <p:pic>
        <p:nvPicPr>
          <p:cNvPr id="121" name="Google Shape;121;p6" descr="Programiz Email Format | Programiz.pro Emails"/>
          <p:cNvPicPr preferRelativeResize="0"/>
          <p:nvPr/>
        </p:nvPicPr>
        <p:blipFill rotWithShape="1">
          <a:blip r:embed="rId8">
            <a:alphaModFix/>
          </a:blip>
          <a:srcRect l="9568" t="15654" r="6795" b="16145"/>
          <a:stretch/>
        </p:blipFill>
        <p:spPr>
          <a:xfrm>
            <a:off x="10681614" y="860633"/>
            <a:ext cx="1219375" cy="994311"/>
          </a:xfrm>
          <a:prstGeom prst="rect">
            <a:avLst/>
          </a:prstGeom>
          <a:noFill/>
          <a:ln>
            <a:noFill/>
          </a:ln>
        </p:spPr>
      </p:pic>
      <p:pic>
        <p:nvPicPr>
          <p:cNvPr id="123" name="Google Shape;123;p6"/>
          <p:cNvPicPr preferRelativeResize="0"/>
          <p:nvPr/>
        </p:nvPicPr>
        <p:blipFill rotWithShape="1">
          <a:blip r:embed="rId9">
            <a:alphaModFix/>
          </a:blip>
          <a:srcRect/>
          <a:stretch/>
        </p:blipFill>
        <p:spPr>
          <a:xfrm>
            <a:off x="5341221" y="2256974"/>
            <a:ext cx="3832658" cy="917679"/>
          </a:xfrm>
          <a:prstGeom prst="rect">
            <a:avLst/>
          </a:prstGeom>
          <a:noFill/>
          <a:ln>
            <a:noFill/>
          </a:ln>
        </p:spPr>
      </p:pic>
      <p:pic>
        <p:nvPicPr>
          <p:cNvPr id="124" name="Google Shape;124;p6" descr="10 Best Resources to Study for USACO — Veritas AI"/>
          <p:cNvPicPr preferRelativeResize="0"/>
          <p:nvPr/>
        </p:nvPicPr>
        <p:blipFill rotWithShape="1">
          <a:blip r:embed="rId10">
            <a:alphaModFix/>
          </a:blip>
          <a:srcRect l="19495" t="28970" r="19422" b="28970"/>
          <a:stretch/>
        </p:blipFill>
        <p:spPr>
          <a:xfrm>
            <a:off x="484179" y="2014709"/>
            <a:ext cx="1646353" cy="1133600"/>
          </a:xfrm>
          <a:prstGeom prst="rect">
            <a:avLst/>
          </a:prstGeom>
          <a:noFill/>
          <a:ln>
            <a:noFill/>
          </a:ln>
        </p:spPr>
      </p:pic>
      <p:pic>
        <p:nvPicPr>
          <p:cNvPr id="125" name="Google Shape;125;p6"/>
          <p:cNvPicPr preferRelativeResize="0"/>
          <p:nvPr/>
        </p:nvPicPr>
        <p:blipFill rotWithShape="1">
          <a:blip r:embed="rId11">
            <a:alphaModFix/>
          </a:blip>
          <a:srcRect/>
          <a:stretch/>
        </p:blipFill>
        <p:spPr>
          <a:xfrm>
            <a:off x="9110376" y="5089091"/>
            <a:ext cx="3078982" cy="1047841"/>
          </a:xfrm>
          <a:prstGeom prst="rect">
            <a:avLst/>
          </a:prstGeom>
          <a:noFill/>
          <a:ln>
            <a:noFill/>
          </a:ln>
        </p:spPr>
      </p:pic>
      <p:pic>
        <p:nvPicPr>
          <p:cNvPr id="126" name="Google Shape;126;p6"/>
          <p:cNvPicPr preferRelativeResize="0"/>
          <p:nvPr/>
        </p:nvPicPr>
        <p:blipFill rotWithShape="1">
          <a:blip r:embed="rId12">
            <a:alphaModFix/>
          </a:blip>
          <a:srcRect/>
          <a:stretch/>
        </p:blipFill>
        <p:spPr>
          <a:xfrm>
            <a:off x="3821332" y="3599946"/>
            <a:ext cx="2422164" cy="1066235"/>
          </a:xfrm>
          <a:prstGeom prst="rect">
            <a:avLst/>
          </a:prstGeom>
          <a:noFill/>
          <a:ln>
            <a:noFill/>
          </a:ln>
        </p:spPr>
      </p:pic>
      <p:pic>
        <p:nvPicPr>
          <p:cNvPr id="127" name="Google Shape;127;p6"/>
          <p:cNvPicPr preferRelativeResize="0"/>
          <p:nvPr/>
        </p:nvPicPr>
        <p:blipFill rotWithShape="1">
          <a:blip r:embed="rId13">
            <a:alphaModFix/>
          </a:blip>
          <a:srcRect/>
          <a:stretch/>
        </p:blipFill>
        <p:spPr>
          <a:xfrm>
            <a:off x="6433465" y="3597564"/>
            <a:ext cx="2714087" cy="1076629"/>
          </a:xfrm>
          <a:prstGeom prst="rect">
            <a:avLst/>
          </a:prstGeom>
          <a:noFill/>
          <a:ln>
            <a:noFill/>
          </a:ln>
        </p:spPr>
      </p:pic>
      <p:pic>
        <p:nvPicPr>
          <p:cNvPr id="128" name="Google Shape;128;p6"/>
          <p:cNvPicPr preferRelativeResize="0"/>
          <p:nvPr/>
        </p:nvPicPr>
        <p:blipFill rotWithShape="1">
          <a:blip r:embed="rId14">
            <a:alphaModFix/>
          </a:blip>
          <a:srcRect/>
          <a:stretch/>
        </p:blipFill>
        <p:spPr>
          <a:xfrm>
            <a:off x="6492975" y="5089092"/>
            <a:ext cx="2501579" cy="1076629"/>
          </a:xfrm>
          <a:prstGeom prst="rect">
            <a:avLst/>
          </a:prstGeom>
          <a:noFill/>
          <a:ln>
            <a:noFill/>
          </a:ln>
        </p:spPr>
      </p:pic>
      <p:pic>
        <p:nvPicPr>
          <p:cNvPr id="129" name="Google Shape;129;p6"/>
          <p:cNvPicPr preferRelativeResize="0"/>
          <p:nvPr/>
        </p:nvPicPr>
        <p:blipFill rotWithShape="1">
          <a:blip r:embed="rId15">
            <a:alphaModFix/>
          </a:blip>
          <a:srcRect/>
          <a:stretch/>
        </p:blipFill>
        <p:spPr>
          <a:xfrm>
            <a:off x="9337520" y="3579968"/>
            <a:ext cx="2848079" cy="1047841"/>
          </a:xfrm>
          <a:prstGeom prst="rect">
            <a:avLst/>
          </a:prstGeom>
          <a:noFill/>
          <a:ln>
            <a:noFill/>
          </a:ln>
        </p:spPr>
      </p:pic>
      <p:pic>
        <p:nvPicPr>
          <p:cNvPr id="130" name="Google Shape;130;p6"/>
          <p:cNvPicPr preferRelativeResize="0"/>
          <p:nvPr/>
        </p:nvPicPr>
        <p:blipFill rotWithShape="1">
          <a:blip r:embed="rId16">
            <a:alphaModFix/>
          </a:blip>
          <a:srcRect/>
          <a:stretch/>
        </p:blipFill>
        <p:spPr>
          <a:xfrm>
            <a:off x="3383964" y="5089092"/>
            <a:ext cx="2865213" cy="1208549"/>
          </a:xfrm>
          <a:prstGeom prst="rect">
            <a:avLst/>
          </a:prstGeom>
          <a:noFill/>
          <a:ln>
            <a:noFill/>
          </a:ln>
        </p:spPr>
      </p:pic>
      <p:pic>
        <p:nvPicPr>
          <p:cNvPr id="131" name="Google Shape;131;p6"/>
          <p:cNvPicPr preferRelativeResize="0"/>
          <p:nvPr/>
        </p:nvPicPr>
        <p:blipFill rotWithShape="1">
          <a:blip r:embed="rId17">
            <a:alphaModFix/>
          </a:blip>
          <a:srcRect/>
          <a:stretch/>
        </p:blipFill>
        <p:spPr>
          <a:xfrm>
            <a:off x="484179" y="5161355"/>
            <a:ext cx="2789295" cy="1208548"/>
          </a:xfrm>
          <a:prstGeom prst="rect">
            <a:avLst/>
          </a:prstGeom>
          <a:noFill/>
          <a:ln>
            <a:noFill/>
          </a:ln>
        </p:spPr>
      </p:pic>
      <p:pic>
        <p:nvPicPr>
          <p:cNvPr id="132" name="Google Shape;132;p6"/>
          <p:cNvPicPr preferRelativeResize="0"/>
          <p:nvPr/>
        </p:nvPicPr>
        <p:blipFill rotWithShape="1">
          <a:blip r:embed="rId18">
            <a:alphaModFix/>
          </a:blip>
          <a:srcRect/>
          <a:stretch/>
        </p:blipFill>
        <p:spPr>
          <a:xfrm>
            <a:off x="484179" y="3579969"/>
            <a:ext cx="2735134" cy="1208547"/>
          </a:xfrm>
          <a:prstGeom prst="rect">
            <a:avLst/>
          </a:prstGeom>
          <a:noFill/>
          <a:ln>
            <a:noFill/>
          </a:ln>
        </p:spPr>
      </p:pic>
      <p:pic>
        <p:nvPicPr>
          <p:cNvPr id="133" name="Google Shape;133;p6"/>
          <p:cNvPicPr preferRelativeResize="0"/>
          <p:nvPr/>
        </p:nvPicPr>
        <p:blipFill rotWithShape="1">
          <a:blip r:embed="rId19">
            <a:alphaModFix/>
          </a:blip>
          <a:srcRect/>
          <a:stretch/>
        </p:blipFill>
        <p:spPr>
          <a:xfrm>
            <a:off x="9324572" y="2215028"/>
            <a:ext cx="2714087" cy="1217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0" y="130090"/>
            <a:ext cx="12192000" cy="642908"/>
          </a:xfrm>
          <a:prstGeom prst="rect">
            <a:avLst/>
          </a:prstGeom>
          <a:solidFill>
            <a:srgbClr val="92D050"/>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Aharoni"/>
              <a:buNone/>
            </a:pPr>
            <a:r>
              <a:rPr lang="en-SG" sz="4000" dirty="0">
                <a:latin typeface="+mn-lt"/>
                <a:ea typeface="Aharoni"/>
                <a:cs typeface="Aharoni"/>
                <a:sym typeface="Aharoni"/>
              </a:rPr>
              <a:t> Competitive Programming OJ</a:t>
            </a:r>
            <a:endParaRPr dirty="0">
              <a:latin typeface="+mn-lt"/>
            </a:endParaRPr>
          </a:p>
        </p:txBody>
      </p:sp>
      <p:pic>
        <p:nvPicPr>
          <p:cNvPr id="139" name="Google Shape;139;p7" descr="codeforces-solutions-github · GitHub Topics · GitHub"/>
          <p:cNvPicPr preferRelativeResize="0"/>
          <p:nvPr/>
        </p:nvPicPr>
        <p:blipFill rotWithShape="1">
          <a:blip r:embed="rId3">
            <a:alphaModFix/>
          </a:blip>
          <a:srcRect t="33490" b="33491"/>
          <a:stretch/>
        </p:blipFill>
        <p:spPr>
          <a:xfrm>
            <a:off x="0" y="966991"/>
            <a:ext cx="4704933" cy="816809"/>
          </a:xfrm>
          <a:prstGeom prst="rect">
            <a:avLst/>
          </a:prstGeom>
          <a:noFill/>
          <a:ln>
            <a:noFill/>
          </a:ln>
        </p:spPr>
      </p:pic>
      <p:pic>
        <p:nvPicPr>
          <p:cNvPr id="140" name="Google Shape;140;p7" descr="beecrowd-solution-in-c · GitHub Topics · GitHub"/>
          <p:cNvPicPr preferRelativeResize="0"/>
          <p:nvPr/>
        </p:nvPicPr>
        <p:blipFill rotWithShape="1">
          <a:blip r:embed="rId4">
            <a:alphaModFix/>
          </a:blip>
          <a:srcRect l="22446" t="10632" r="22072" b="19601"/>
          <a:stretch/>
        </p:blipFill>
        <p:spPr>
          <a:xfrm>
            <a:off x="8783305" y="915234"/>
            <a:ext cx="2007751" cy="1262358"/>
          </a:xfrm>
          <a:prstGeom prst="rect">
            <a:avLst/>
          </a:prstGeom>
          <a:noFill/>
          <a:ln>
            <a:noFill/>
          </a:ln>
        </p:spPr>
      </p:pic>
      <p:pic>
        <p:nvPicPr>
          <p:cNvPr id="141" name="Google Shape;141;p7" descr="AtCoder"/>
          <p:cNvPicPr preferRelativeResize="0"/>
          <p:nvPr/>
        </p:nvPicPr>
        <p:blipFill rotWithShape="1">
          <a:blip r:embed="rId5">
            <a:alphaModFix/>
          </a:blip>
          <a:srcRect/>
          <a:stretch/>
        </p:blipFill>
        <p:spPr>
          <a:xfrm>
            <a:off x="6601150" y="772998"/>
            <a:ext cx="1496291" cy="1496291"/>
          </a:xfrm>
          <a:prstGeom prst="rect">
            <a:avLst/>
          </a:prstGeom>
          <a:noFill/>
          <a:ln>
            <a:noFill/>
          </a:ln>
        </p:spPr>
      </p:pic>
      <p:pic>
        <p:nvPicPr>
          <p:cNvPr id="142" name="Google Shape;142;p7" descr="What is the difference between NeetCode and Leetcode? | InterviewGuide.dev"/>
          <p:cNvPicPr preferRelativeResize="0"/>
          <p:nvPr/>
        </p:nvPicPr>
        <p:blipFill rotWithShape="1">
          <a:blip r:embed="rId6">
            <a:alphaModFix/>
          </a:blip>
          <a:srcRect l="10673" t="15557" r="10673" b="15959"/>
          <a:stretch/>
        </p:blipFill>
        <p:spPr>
          <a:xfrm>
            <a:off x="4761927" y="941112"/>
            <a:ext cx="1496291" cy="868566"/>
          </a:xfrm>
          <a:prstGeom prst="rect">
            <a:avLst/>
          </a:prstGeom>
          <a:noFill/>
          <a:ln>
            <a:noFill/>
          </a:ln>
        </p:spPr>
      </p:pic>
      <p:pic>
        <p:nvPicPr>
          <p:cNvPr id="143" name="Google Shape;143;p7" descr="LightOJ"/>
          <p:cNvPicPr preferRelativeResize="0"/>
          <p:nvPr/>
        </p:nvPicPr>
        <p:blipFill rotWithShape="1">
          <a:blip r:embed="rId7">
            <a:alphaModFix/>
          </a:blip>
          <a:srcRect/>
          <a:stretch/>
        </p:blipFill>
        <p:spPr>
          <a:xfrm>
            <a:off x="4497202" y="4859454"/>
            <a:ext cx="2865196" cy="890897"/>
          </a:xfrm>
          <a:prstGeom prst="rect">
            <a:avLst/>
          </a:prstGeom>
          <a:noFill/>
          <a:ln>
            <a:noFill/>
          </a:ln>
        </p:spPr>
      </p:pic>
      <p:pic>
        <p:nvPicPr>
          <p:cNvPr id="144" name="Google Shape;144;p7"/>
          <p:cNvPicPr preferRelativeResize="0"/>
          <p:nvPr/>
        </p:nvPicPr>
        <p:blipFill rotWithShape="1">
          <a:blip r:embed="rId8">
            <a:alphaModFix/>
          </a:blip>
          <a:srcRect/>
          <a:stretch/>
        </p:blipFill>
        <p:spPr>
          <a:xfrm>
            <a:off x="213400" y="4833766"/>
            <a:ext cx="3825218" cy="787545"/>
          </a:xfrm>
          <a:prstGeom prst="rect">
            <a:avLst/>
          </a:prstGeom>
          <a:noFill/>
          <a:ln>
            <a:noFill/>
          </a:ln>
        </p:spPr>
      </p:pic>
      <p:pic>
        <p:nvPicPr>
          <p:cNvPr id="145" name="Google Shape;145;p7" descr="Toph - Competitive Programming Platform"/>
          <p:cNvPicPr preferRelativeResize="0"/>
          <p:nvPr/>
        </p:nvPicPr>
        <p:blipFill rotWithShape="1">
          <a:blip r:embed="rId9">
            <a:alphaModFix/>
          </a:blip>
          <a:srcRect/>
          <a:stretch/>
        </p:blipFill>
        <p:spPr>
          <a:xfrm>
            <a:off x="7820982" y="4819993"/>
            <a:ext cx="3480597" cy="1122773"/>
          </a:xfrm>
          <a:prstGeom prst="rect">
            <a:avLst/>
          </a:prstGeom>
          <a:noFill/>
          <a:ln>
            <a:noFill/>
          </a:ln>
        </p:spPr>
      </p:pic>
      <p:pic>
        <p:nvPicPr>
          <p:cNvPr id="146" name="Google Shape;146;p7" descr="SPOJ code downloader. Those who have done or doing… | by Shubhashis Roy  Dipta | Medium"/>
          <p:cNvPicPr preferRelativeResize="0"/>
          <p:nvPr/>
        </p:nvPicPr>
        <p:blipFill rotWithShape="1">
          <a:blip r:embed="rId10">
            <a:alphaModFix/>
          </a:blip>
          <a:srcRect/>
          <a:stretch/>
        </p:blipFill>
        <p:spPr>
          <a:xfrm>
            <a:off x="8397988" y="3258750"/>
            <a:ext cx="3794012" cy="939175"/>
          </a:xfrm>
          <a:prstGeom prst="rect">
            <a:avLst/>
          </a:prstGeom>
          <a:noFill/>
          <a:ln>
            <a:noFill/>
          </a:ln>
        </p:spPr>
      </p:pic>
      <p:pic>
        <p:nvPicPr>
          <p:cNvPr id="147" name="Google Shape;147;p7" descr="CodeChef - Wikipedia"/>
          <p:cNvPicPr preferRelativeResize="0"/>
          <p:nvPr/>
        </p:nvPicPr>
        <p:blipFill rotWithShape="1">
          <a:blip r:embed="rId11">
            <a:alphaModFix/>
          </a:blip>
          <a:srcRect/>
          <a:stretch/>
        </p:blipFill>
        <p:spPr>
          <a:xfrm>
            <a:off x="4177573" y="2786396"/>
            <a:ext cx="3643409" cy="1402712"/>
          </a:xfrm>
          <a:prstGeom prst="rect">
            <a:avLst/>
          </a:prstGeom>
          <a:noFill/>
          <a:ln>
            <a:noFill/>
          </a:ln>
        </p:spPr>
      </p:pic>
      <p:pic>
        <p:nvPicPr>
          <p:cNvPr id="148" name="Google Shape;148;p7" descr="Hackerrank, logo, logos icon - Free download on Iconfinder"/>
          <p:cNvPicPr preferRelativeResize="0"/>
          <p:nvPr/>
        </p:nvPicPr>
        <p:blipFill rotWithShape="1">
          <a:blip r:embed="rId12">
            <a:alphaModFix/>
          </a:blip>
          <a:srcRect/>
          <a:stretch/>
        </p:blipFill>
        <p:spPr>
          <a:xfrm>
            <a:off x="11253264" y="816291"/>
            <a:ext cx="1261859" cy="1261859"/>
          </a:xfrm>
          <a:prstGeom prst="rect">
            <a:avLst/>
          </a:prstGeom>
          <a:noFill/>
          <a:ln>
            <a:noFill/>
          </a:ln>
        </p:spPr>
      </p:pic>
      <p:pic>
        <p:nvPicPr>
          <p:cNvPr id="149" name="Google Shape;149;p7" descr="HackerEarth Scales Up Continuous Integration for Future Needs with AWS |  AWS Startups Blog"/>
          <p:cNvPicPr preferRelativeResize="0"/>
          <p:nvPr/>
        </p:nvPicPr>
        <p:blipFill rotWithShape="1">
          <a:blip r:embed="rId13">
            <a:alphaModFix/>
          </a:blip>
          <a:srcRect l="10181" t="25340" r="11272" b="36772"/>
          <a:stretch/>
        </p:blipFill>
        <p:spPr>
          <a:xfrm>
            <a:off x="116604" y="3255983"/>
            <a:ext cx="3703234" cy="8931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0" y="130090"/>
            <a:ext cx="12192000" cy="642908"/>
          </a:xfrm>
          <a:prstGeom prst="rect">
            <a:avLst/>
          </a:prstGeom>
          <a:solidFill>
            <a:srgbClr val="92D050"/>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000"/>
              <a:buFont typeface="Aharoni"/>
              <a:buNone/>
            </a:pPr>
            <a:r>
              <a:rPr lang="en-SG" sz="3200" dirty="0">
                <a:solidFill>
                  <a:schemeClr val="bg1"/>
                </a:solidFill>
                <a:latin typeface="+mn-lt"/>
                <a:ea typeface="Aharoni"/>
                <a:cs typeface="Aharoni"/>
                <a:sym typeface="Aharoni"/>
              </a:rPr>
              <a:t> Necessary Websites &amp; Tools Related To Programming</a:t>
            </a:r>
            <a:endParaRPr sz="3200" dirty="0">
              <a:solidFill>
                <a:schemeClr val="bg1"/>
              </a:solidFill>
              <a:latin typeface="+mn-lt"/>
            </a:endParaRPr>
          </a:p>
        </p:txBody>
      </p:sp>
      <p:pic>
        <p:nvPicPr>
          <p:cNvPr id="155" name="Google Shape;155;p8" descr="What Is GitHub? Definition, Uses, &amp; Getting Started"/>
          <p:cNvPicPr preferRelativeResize="0"/>
          <p:nvPr/>
        </p:nvPicPr>
        <p:blipFill rotWithShape="1">
          <a:blip r:embed="rId3">
            <a:alphaModFix/>
          </a:blip>
          <a:srcRect l="26131" t="15414" r="25384" b="15810"/>
          <a:stretch/>
        </p:blipFill>
        <p:spPr>
          <a:xfrm>
            <a:off x="303373" y="1039091"/>
            <a:ext cx="1493461" cy="1332628"/>
          </a:xfrm>
          <a:prstGeom prst="rect">
            <a:avLst/>
          </a:prstGeom>
          <a:noFill/>
          <a:ln>
            <a:noFill/>
          </a:ln>
        </p:spPr>
      </p:pic>
      <p:pic>
        <p:nvPicPr>
          <p:cNvPr id="156" name="Google Shape;156;p8" descr="StopStalk"/>
          <p:cNvPicPr preferRelativeResize="0"/>
          <p:nvPr/>
        </p:nvPicPr>
        <p:blipFill rotWithShape="1">
          <a:blip r:embed="rId4">
            <a:alphaModFix/>
          </a:blip>
          <a:srcRect/>
          <a:stretch/>
        </p:blipFill>
        <p:spPr>
          <a:xfrm>
            <a:off x="2479964" y="818714"/>
            <a:ext cx="1773382" cy="1773382"/>
          </a:xfrm>
          <a:prstGeom prst="rect">
            <a:avLst/>
          </a:prstGeom>
          <a:noFill/>
          <a:ln>
            <a:noFill/>
          </a:ln>
        </p:spPr>
      </p:pic>
      <p:pic>
        <p:nvPicPr>
          <p:cNvPr id="157" name="Google Shape;157;p8" descr="Stack Overflow uses AI to give programmers new access to community  knowledge | ZDNET"/>
          <p:cNvPicPr preferRelativeResize="0"/>
          <p:nvPr/>
        </p:nvPicPr>
        <p:blipFill rotWithShape="1">
          <a:blip r:embed="rId5">
            <a:alphaModFix/>
          </a:blip>
          <a:srcRect l="5736" t="31313" r="6814" b="37172"/>
          <a:stretch/>
        </p:blipFill>
        <p:spPr>
          <a:xfrm>
            <a:off x="5303787" y="1039091"/>
            <a:ext cx="4373778" cy="1052947"/>
          </a:xfrm>
          <a:prstGeom prst="rect">
            <a:avLst/>
          </a:prstGeom>
          <a:noFill/>
          <a:ln>
            <a:noFill/>
          </a:ln>
        </p:spPr>
      </p:pic>
      <p:pic>
        <p:nvPicPr>
          <p:cNvPr id="158" name="Google Shape;158;p8" descr="Quora - Wikidata"/>
          <p:cNvPicPr preferRelativeResize="0"/>
          <p:nvPr/>
        </p:nvPicPr>
        <p:blipFill rotWithShape="1">
          <a:blip r:embed="rId6">
            <a:alphaModFix/>
          </a:blip>
          <a:srcRect/>
          <a:stretch/>
        </p:blipFill>
        <p:spPr>
          <a:xfrm>
            <a:off x="277091" y="2993852"/>
            <a:ext cx="3089564" cy="861216"/>
          </a:xfrm>
          <a:prstGeom prst="rect">
            <a:avLst/>
          </a:prstGeom>
          <a:noFill/>
          <a:ln>
            <a:noFill/>
          </a:ln>
        </p:spPr>
      </p:pic>
      <p:pic>
        <p:nvPicPr>
          <p:cNvPr id="159" name="Google Shape;159;p8" descr="1st class Linkedin profile helping secure more job opportunities even while  you sleep - White Recruitment"/>
          <p:cNvPicPr preferRelativeResize="0"/>
          <p:nvPr/>
        </p:nvPicPr>
        <p:blipFill rotWithShape="1">
          <a:blip r:embed="rId7">
            <a:alphaModFix/>
          </a:blip>
          <a:srcRect l="-2104" t="29583" r="2103" b="29052"/>
          <a:stretch/>
        </p:blipFill>
        <p:spPr>
          <a:xfrm>
            <a:off x="4454237" y="3078566"/>
            <a:ext cx="3331373" cy="861216"/>
          </a:xfrm>
          <a:prstGeom prst="rect">
            <a:avLst/>
          </a:prstGeom>
          <a:noFill/>
          <a:ln>
            <a:noFill/>
          </a:ln>
        </p:spPr>
      </p:pic>
      <p:pic>
        <p:nvPicPr>
          <p:cNvPr id="160" name="Google Shape;160;p8" descr="Gmail Login to Multiple accounts: How to login to another Gmail account or  with a new account - Smartprix"/>
          <p:cNvPicPr preferRelativeResize="0"/>
          <p:nvPr/>
        </p:nvPicPr>
        <p:blipFill rotWithShape="1">
          <a:blip r:embed="rId8">
            <a:alphaModFix/>
          </a:blip>
          <a:srcRect t="18768" b="22020"/>
          <a:stretch/>
        </p:blipFill>
        <p:spPr>
          <a:xfrm>
            <a:off x="8434856" y="3078566"/>
            <a:ext cx="3161398" cy="1052947"/>
          </a:xfrm>
          <a:prstGeom prst="rect">
            <a:avLst/>
          </a:prstGeom>
          <a:noFill/>
          <a:ln>
            <a:noFill/>
          </a:ln>
        </p:spPr>
      </p:pic>
      <p:pic>
        <p:nvPicPr>
          <p:cNvPr id="161" name="Google Shape;161;p8" descr="IDE One - Compiling &amp; Executing 40+ Languages In Your Browser - ChurchMag"/>
          <p:cNvPicPr preferRelativeResize="0"/>
          <p:nvPr/>
        </p:nvPicPr>
        <p:blipFill rotWithShape="1">
          <a:blip r:embed="rId9">
            <a:alphaModFix/>
          </a:blip>
          <a:srcRect t="36126" b="24593"/>
          <a:stretch/>
        </p:blipFill>
        <p:spPr>
          <a:xfrm>
            <a:off x="115613" y="4592573"/>
            <a:ext cx="3089564" cy="1213578"/>
          </a:xfrm>
          <a:prstGeom prst="rect">
            <a:avLst/>
          </a:prstGeom>
          <a:noFill/>
          <a:ln>
            <a:noFill/>
          </a:ln>
        </p:spPr>
      </p:pic>
      <p:pic>
        <p:nvPicPr>
          <p:cNvPr id="162" name="Google Shape;162;p8"/>
          <p:cNvPicPr preferRelativeResize="0"/>
          <p:nvPr/>
        </p:nvPicPr>
        <p:blipFill rotWithShape="1">
          <a:blip r:embed="rId10">
            <a:alphaModFix/>
          </a:blip>
          <a:srcRect/>
          <a:stretch/>
        </p:blipFill>
        <p:spPr>
          <a:xfrm>
            <a:off x="3563239" y="4520641"/>
            <a:ext cx="2478512" cy="1298268"/>
          </a:xfrm>
          <a:prstGeom prst="rect">
            <a:avLst/>
          </a:prstGeom>
          <a:noFill/>
          <a:ln>
            <a:noFill/>
          </a:ln>
        </p:spPr>
      </p:pic>
      <p:pic>
        <p:nvPicPr>
          <p:cNvPr id="163" name="Google Shape;163;p8" descr="Virtual Judge | Facebook"/>
          <p:cNvPicPr preferRelativeResize="0"/>
          <p:nvPr/>
        </p:nvPicPr>
        <p:blipFill rotWithShape="1">
          <a:blip r:embed="rId11">
            <a:alphaModFix/>
          </a:blip>
          <a:srcRect/>
          <a:stretch/>
        </p:blipFill>
        <p:spPr>
          <a:xfrm>
            <a:off x="10336821" y="1001564"/>
            <a:ext cx="1427831" cy="1427831"/>
          </a:xfrm>
          <a:prstGeom prst="rect">
            <a:avLst/>
          </a:prstGeom>
          <a:noFill/>
          <a:ln>
            <a:noFill/>
          </a:ln>
        </p:spPr>
      </p:pic>
      <p:pic>
        <p:nvPicPr>
          <p:cNvPr id="164" name="Google Shape;164;p8"/>
          <p:cNvPicPr preferRelativeResize="0"/>
          <p:nvPr/>
        </p:nvPicPr>
        <p:blipFill rotWithShape="1">
          <a:blip r:embed="rId12">
            <a:alphaModFix/>
          </a:blip>
          <a:srcRect/>
          <a:stretch/>
        </p:blipFill>
        <p:spPr>
          <a:xfrm>
            <a:off x="6809388" y="4573340"/>
            <a:ext cx="1448491" cy="1448491"/>
          </a:xfrm>
          <a:prstGeom prst="rect">
            <a:avLst/>
          </a:prstGeom>
          <a:noFill/>
          <a:ln>
            <a:noFill/>
          </a:ln>
        </p:spPr>
      </p:pic>
      <p:pic>
        <p:nvPicPr>
          <p:cNvPr id="165" name="Google Shape;165;p8" descr="Google Scholar Logo PNG Vector (AI, PDF) Free Download"/>
          <p:cNvPicPr preferRelativeResize="0"/>
          <p:nvPr/>
        </p:nvPicPr>
        <p:blipFill rotWithShape="1">
          <a:blip r:embed="rId13">
            <a:alphaModFix/>
          </a:blip>
          <a:srcRect/>
          <a:stretch/>
        </p:blipFill>
        <p:spPr>
          <a:xfrm>
            <a:off x="8944369" y="4592573"/>
            <a:ext cx="2230345" cy="1263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body" idx="1"/>
          </p:nvPr>
        </p:nvSpPr>
        <p:spPr>
          <a:xfrm>
            <a:off x="298366" y="735963"/>
            <a:ext cx="5797634" cy="5645787"/>
          </a:xfrm>
          <a:prstGeom prst="rect">
            <a:avLst/>
          </a:prstGeom>
          <a:solidFill>
            <a:srgbClr val="E8EDF0"/>
          </a:solidFill>
          <a:ln>
            <a:noFill/>
          </a:ln>
        </p:spPr>
        <p:txBody>
          <a:bodyPr spcFirstLastPara="1" wrap="square" lIns="91425" tIns="45700" rIns="91425" bIns="45700" anchor="t" anchorCtr="0">
            <a:normAutofit/>
          </a:bodyPr>
          <a:lstStyle/>
          <a:p>
            <a:pPr marL="297942" lvl="0" indent="-285750" algn="just" rtl="0">
              <a:lnSpc>
                <a:spcPct val="95000"/>
              </a:lnSpc>
              <a:spcBef>
                <a:spcPts val="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Header Files</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Main Function</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Variable Declarations</a:t>
            </a:r>
            <a:endParaRPr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Statements and Expressions</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Comments</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a:p>
            <a:pPr marL="297942" lvl="0" indent="-285750" algn="just" rtl="0">
              <a:lnSpc>
                <a:spcPct val="95000"/>
              </a:lnSpc>
              <a:spcBef>
                <a:spcPts val="17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Return Statement</a:t>
            </a:r>
            <a:endParaRPr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Functions</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a:p>
            <a:pPr marL="297942" lvl="0" indent="-285750" algn="just" rtl="0">
              <a:lnSpc>
                <a:spcPct val="95000"/>
              </a:lnSpc>
              <a:spcBef>
                <a:spcPts val="1600"/>
              </a:spcBef>
              <a:spcAft>
                <a:spcPts val="0"/>
              </a:spcAft>
              <a:buSzPct val="80000"/>
              <a:buFont typeface="Wingdings" panose="05000000000000000000" pitchFamily="2" charset="2"/>
              <a:buChar char="Ø"/>
            </a:pPr>
            <a:r>
              <a:rPr lang="en-SG"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rPr>
              <a:t>Standard Input/Output</a:t>
            </a:r>
            <a:endParaRPr sz="3200" i="0" dirty="0">
              <a:solidFill>
                <a:schemeClr val="bg1">
                  <a:lumMod val="50000"/>
                </a:schemeClr>
              </a:solidFill>
              <a:latin typeface="Oswald" panose="00000500000000000000" pitchFamily="2" charset="0"/>
              <a:ea typeface="Cascadia Code" panose="020B0609020000020004" pitchFamily="49" charset="0"/>
              <a:cs typeface="Cascadia Code" panose="020B0609020000020004" pitchFamily="49" charset="0"/>
              <a:sym typeface="Inter"/>
            </a:endParaRPr>
          </a:p>
        </p:txBody>
      </p:sp>
      <p:sp>
        <p:nvSpPr>
          <p:cNvPr id="178" name="Google Shape;178;p10"/>
          <p:cNvSpPr txBox="1"/>
          <p:nvPr/>
        </p:nvSpPr>
        <p:spPr>
          <a:xfrm>
            <a:off x="3186260" y="6488668"/>
            <a:ext cx="6771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800">
                <a:solidFill>
                  <a:srgbClr val="92D050"/>
                </a:solidFill>
                <a:latin typeface="+mn-lt"/>
                <a:ea typeface="Century Schoolbook"/>
                <a:cs typeface="Century Schoolbook"/>
                <a:sym typeface="Century Schoolbook"/>
              </a:rPr>
              <a:t>Khandaker Jannatul Ritu, Lecturer(CSE), BAIUST </a:t>
            </a:r>
            <a:endParaRPr>
              <a:latin typeface="+mn-lt"/>
            </a:endParaRPr>
          </a:p>
        </p:txBody>
      </p:sp>
      <p:sp>
        <p:nvSpPr>
          <p:cNvPr id="180" name="Google Shape;180;p10"/>
          <p:cNvSpPr txBox="1">
            <a:spLocks noGrp="1"/>
          </p:cNvSpPr>
          <p:nvPr>
            <p:ph type="title"/>
          </p:nvPr>
        </p:nvSpPr>
        <p:spPr>
          <a:xfrm>
            <a:off x="0" y="-42591"/>
            <a:ext cx="12192000" cy="593888"/>
          </a:xfrm>
          <a:prstGeom prst="rect">
            <a:avLst/>
          </a:prstGeom>
          <a:solidFill>
            <a:srgbClr val="D2BEC6"/>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610B38"/>
              </a:buClr>
              <a:buSzPts val="3600"/>
              <a:buFont typeface="Calibri"/>
              <a:buNone/>
            </a:pPr>
            <a:r>
              <a:rPr lang="en-SG" sz="3600" b="0" i="0" dirty="0">
                <a:solidFill>
                  <a:srgbClr val="610B38"/>
                </a:solidFill>
                <a:latin typeface="+mn-lt"/>
                <a:ea typeface="Calibri"/>
                <a:cs typeface="Calibri"/>
                <a:sym typeface="Calibri"/>
              </a:rPr>
              <a:t> </a:t>
            </a:r>
            <a:r>
              <a:rPr lang="en-SG" sz="3600" b="1" i="0" dirty="0">
                <a:solidFill>
                  <a:srgbClr val="0C0C0C"/>
                </a:solidFill>
                <a:latin typeface="+mn-lt"/>
                <a:ea typeface="Calibri"/>
                <a:cs typeface="Calibri"/>
                <a:sym typeface="Calibri"/>
              </a:rPr>
              <a:t>General Overview of a Simple C Program's Structure:</a:t>
            </a:r>
            <a:endParaRPr sz="3600" b="1" dirty="0">
              <a:solidFill>
                <a:srgbClr val="0C0C0C"/>
              </a:solidFill>
              <a:latin typeface="+mn-lt"/>
              <a:ea typeface="Calibri"/>
              <a:cs typeface="Calibri"/>
              <a:sym typeface="Calibri"/>
            </a:endParaRPr>
          </a:p>
        </p:txBody>
      </p:sp>
      <p:sp>
        <p:nvSpPr>
          <p:cNvPr id="181" name="Google Shape;181;p10"/>
          <p:cNvSpPr txBox="1"/>
          <p:nvPr/>
        </p:nvSpPr>
        <p:spPr>
          <a:xfrm>
            <a:off x="6321220" y="1659305"/>
            <a:ext cx="5746955" cy="3539390"/>
          </a:xfrm>
          <a:prstGeom prst="rect">
            <a:avLst/>
          </a:prstGeom>
          <a:solidFill>
            <a:schemeClr val="accent5">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#include &lt;stdio.h&gt;</a:t>
            </a:r>
            <a:endParaRPr sz="2000" dirty="0">
              <a:solidFill>
                <a:schemeClr val="bg1"/>
              </a:solidFill>
              <a:latin typeface="+mn-lt"/>
            </a:endParaRP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int main()</a:t>
            </a:r>
            <a:endParaRPr sz="2000" dirty="0">
              <a:solidFill>
                <a:schemeClr val="bg1"/>
              </a:solidFill>
              <a:latin typeface="+mn-lt"/>
            </a:endParaRP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	</a:t>
            </a: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	//My First C Program</a:t>
            </a:r>
            <a:endParaRPr sz="2000" dirty="0">
              <a:solidFill>
                <a:schemeClr val="bg1"/>
              </a:solidFill>
              <a:latin typeface="+mn-lt"/>
            </a:endParaRP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	printf(“Hello Student’s!!!");</a:t>
            </a:r>
            <a:endParaRPr sz="2000" dirty="0">
              <a:solidFill>
                <a:schemeClr val="bg1"/>
              </a:solidFill>
              <a:latin typeface="+mn-lt"/>
            </a:endParaRPr>
          </a:p>
          <a:p>
            <a:pPr marL="0" marR="0" lvl="0" indent="0" algn="l" rtl="0">
              <a:spcBef>
                <a:spcPts val="0"/>
              </a:spcBef>
              <a:spcAft>
                <a:spcPts val="0"/>
              </a:spcAft>
              <a:buNone/>
            </a:pPr>
            <a:endParaRPr sz="2800" dirty="0">
              <a:solidFill>
                <a:schemeClr val="bg1"/>
              </a:solidFill>
              <a:latin typeface="+mn-lt"/>
              <a:ea typeface="Century Schoolbook"/>
              <a:cs typeface="Century Schoolbook"/>
              <a:sym typeface="Century Schoolbook"/>
            </a:endParaRP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	return 0;</a:t>
            </a:r>
            <a:endParaRPr sz="2000" dirty="0">
              <a:solidFill>
                <a:schemeClr val="bg1"/>
              </a:solidFill>
              <a:latin typeface="+mn-lt"/>
            </a:endParaRPr>
          </a:p>
          <a:p>
            <a:pPr marL="0" marR="0" lvl="0" indent="0" algn="l" rtl="0">
              <a:spcBef>
                <a:spcPts val="0"/>
              </a:spcBef>
              <a:spcAft>
                <a:spcPts val="0"/>
              </a:spcAft>
              <a:buNone/>
            </a:pPr>
            <a:r>
              <a:rPr lang="en-SG" sz="2800" dirty="0">
                <a:solidFill>
                  <a:schemeClr val="bg1"/>
                </a:solidFill>
                <a:latin typeface="+mn-lt"/>
                <a:ea typeface="Century Schoolbook"/>
                <a:cs typeface="Century Schoolbook"/>
                <a:sym typeface="Century Schoolbook"/>
              </a:rPr>
              <a:t>}</a:t>
            </a:r>
            <a:endParaRPr sz="2000" dirty="0">
              <a:solidFill>
                <a:schemeClr val="bg1"/>
              </a:solidFill>
              <a:latin typeface="+mn-lt"/>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6415</Words>
  <Application>Microsoft Office PowerPoint</Application>
  <PresentationFormat>Widescreen</PresentationFormat>
  <Paragraphs>935</Paragraphs>
  <Slides>47</Slides>
  <Notes>46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47</vt:i4>
      </vt:variant>
    </vt:vector>
  </HeadingPairs>
  <TitlesOfParts>
    <vt:vector size="64" baseType="lpstr">
      <vt:lpstr>Aharoni</vt:lpstr>
      <vt:lpstr>Arial</vt:lpstr>
      <vt:lpstr>Average</vt:lpstr>
      <vt:lpstr>Calibri</vt:lpstr>
      <vt:lpstr>Cascadia Code</vt:lpstr>
      <vt:lpstr>Century Schoolbook</vt:lpstr>
      <vt:lpstr>Consolas</vt:lpstr>
      <vt:lpstr>Inter</vt:lpstr>
      <vt:lpstr>Noto Sans Symbols</vt:lpstr>
      <vt:lpstr>Nunito</vt:lpstr>
      <vt:lpstr>Oswald</vt:lpstr>
      <vt:lpstr>Overlock</vt:lpstr>
      <vt:lpstr>Source Sans 3</vt:lpstr>
      <vt:lpstr>Times New Roman</vt:lpstr>
      <vt:lpstr>Verdana</vt:lpstr>
      <vt:lpstr>Wingdings</vt:lpstr>
      <vt:lpstr>Slate</vt:lpstr>
      <vt:lpstr>Why Did You Choose CSE?</vt:lpstr>
      <vt:lpstr>Introduce With  Structural Programming Language     </vt:lpstr>
      <vt:lpstr>      Content Of This Lecture</vt:lpstr>
      <vt:lpstr>PowerPoint Presentation</vt:lpstr>
      <vt:lpstr>  Popular Programming languages</vt:lpstr>
      <vt:lpstr> Necessary Websites &amp; Tools Related To Programming</vt:lpstr>
      <vt:lpstr> Competitive Programming OJ</vt:lpstr>
      <vt:lpstr> Necessary Websites &amp; Tools Related To Programming</vt:lpstr>
      <vt:lpstr> General Overview of a Simple C Program's Structure:</vt:lpstr>
      <vt:lpstr>  Compilation process in C</vt:lpstr>
      <vt:lpstr>   Tokens in C</vt:lpstr>
      <vt:lpstr> C Comments</vt:lpstr>
      <vt:lpstr>  Escape Sequence in C</vt:lpstr>
      <vt:lpstr>  Escape Sequence in C</vt:lpstr>
      <vt:lpstr>  Escape Sequence in C</vt:lpstr>
      <vt:lpstr>Introduce With  Variables, Constants, Literals </vt:lpstr>
      <vt:lpstr>C Variables</vt:lpstr>
      <vt:lpstr> C Identifiers</vt:lpstr>
      <vt:lpstr>  C Variable Types</vt:lpstr>
      <vt:lpstr> C Variable Values: Copying Variables</vt:lpstr>
      <vt:lpstr>Constants &amp; Literals in C : Unchangeable Variable</vt:lpstr>
      <vt:lpstr>PowerPoint Presentation</vt:lpstr>
      <vt:lpstr>Data Types In ‘C’</vt:lpstr>
      <vt:lpstr>   Data Types</vt:lpstr>
      <vt:lpstr>PowerPoint Presentation</vt:lpstr>
      <vt:lpstr>  Size of Data Types in C</vt:lpstr>
      <vt:lpstr>   Integer Data Type</vt:lpstr>
      <vt:lpstr>Data Type</vt:lpstr>
      <vt:lpstr>  C Decimal Precision</vt:lpstr>
      <vt:lpstr>C Input/Output</vt:lpstr>
      <vt:lpstr>Basic Input and Output in C</vt:lpstr>
      <vt:lpstr>PowerPoint Presentation</vt:lpstr>
      <vt:lpstr>   Formatted and Unformatted Input/Output functions in C with Examples</vt:lpstr>
      <vt:lpstr>  Unformatted Input/Output functions</vt:lpstr>
      <vt:lpstr>ASCII characters:</vt:lpstr>
      <vt:lpstr>PowerPoint Presentation</vt:lpstr>
      <vt:lpstr>  Boolean in C</vt:lpstr>
      <vt:lpstr>PowerPoint Presentation</vt:lpstr>
      <vt:lpstr>Type Conversion in C</vt:lpstr>
      <vt:lpstr>PowerPoint Presentation</vt:lpstr>
      <vt:lpstr>Example of Type Implicit Conversion</vt:lpstr>
      <vt:lpstr> 2. Explicit Type Conversion</vt:lpstr>
      <vt:lpstr>PowerPoint Presentation</vt:lpstr>
      <vt:lpstr>PowerPoint Presentation</vt:lpstr>
      <vt:lpstr>  Real-life Example Of Using Different Data Types</vt:lpstr>
      <vt:lpstr>Real-Life Example of type conversion</vt:lpstr>
      <vt:lpstr>Online Judge Problems Based On this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Raajokiaa Ritu</dc:creator>
  <cp:lastModifiedBy>Raajokiaa Ritu</cp:lastModifiedBy>
  <cp:revision>170</cp:revision>
  <dcterms:created xsi:type="dcterms:W3CDTF">2024-04-17T03:25:27Z</dcterms:created>
  <dcterms:modified xsi:type="dcterms:W3CDTF">2024-10-27T17:34:09Z</dcterms:modified>
</cp:coreProperties>
</file>