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88" r:id="rId3"/>
    <p:sldId id="289" r:id="rId4"/>
    <p:sldId id="290" r:id="rId5"/>
    <p:sldId id="291" r:id="rId6"/>
    <p:sldId id="300" r:id="rId7"/>
    <p:sldId id="293" r:id="rId8"/>
    <p:sldId id="294" r:id="rId9"/>
    <p:sldId id="257" r:id="rId10"/>
    <p:sldId id="295" r:id="rId11"/>
    <p:sldId id="261" r:id="rId12"/>
    <p:sldId id="297" r:id="rId13"/>
    <p:sldId id="327" r:id="rId14"/>
    <p:sldId id="259" r:id="rId15"/>
    <p:sldId id="269" r:id="rId16"/>
    <p:sldId id="287" r:id="rId17"/>
    <p:sldId id="270" r:id="rId18"/>
    <p:sldId id="296" r:id="rId19"/>
    <p:sldId id="268" r:id="rId20"/>
    <p:sldId id="271" r:id="rId21"/>
    <p:sldId id="272" r:id="rId22"/>
    <p:sldId id="273" r:id="rId23"/>
    <p:sldId id="274" r:id="rId24"/>
    <p:sldId id="276" r:id="rId25"/>
    <p:sldId id="277" r:id="rId26"/>
    <p:sldId id="278" r:id="rId27"/>
    <p:sldId id="301" r:id="rId28"/>
    <p:sldId id="283" r:id="rId29"/>
    <p:sldId id="284" r:id="rId30"/>
    <p:sldId id="285" r:id="rId31"/>
    <p:sldId id="265" r:id="rId32"/>
    <p:sldId id="266" r:id="rId33"/>
    <p:sldId id="267" r:id="rId34"/>
    <p:sldId id="302" r:id="rId35"/>
    <p:sldId id="303" r:id="rId36"/>
    <p:sldId id="304" r:id="rId37"/>
    <p:sldId id="305" r:id="rId38"/>
    <p:sldId id="306" r:id="rId39"/>
    <p:sldId id="307" r:id="rId40"/>
    <p:sldId id="308" r:id="rId41"/>
    <p:sldId id="309" r:id="rId42"/>
    <p:sldId id="310" r:id="rId43"/>
    <p:sldId id="311" r:id="rId44"/>
    <p:sldId id="318" r:id="rId45"/>
    <p:sldId id="319" r:id="rId46"/>
    <p:sldId id="320" r:id="rId47"/>
    <p:sldId id="312" r:id="rId48"/>
    <p:sldId id="313" r:id="rId49"/>
    <p:sldId id="314" r:id="rId50"/>
    <p:sldId id="315" r:id="rId51"/>
    <p:sldId id="316" r:id="rId52"/>
    <p:sldId id="317" r:id="rId53"/>
    <p:sldId id="321" r:id="rId54"/>
    <p:sldId id="322" r:id="rId55"/>
    <p:sldId id="323" r:id="rId56"/>
    <p:sldId id="324" r:id="rId57"/>
    <p:sldId id="325" r:id="rId58"/>
    <p:sldId id="326" r:id="rId59"/>
    <p:sldId id="282" r:id="rId60"/>
    <p:sldId id="279" r:id="rId61"/>
    <p:sldId id="299" r:id="rId62"/>
    <p:sldId id="280" r:id="rId63"/>
    <p:sldId id="29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8" autoAdjust="0"/>
    <p:restoredTop sz="94660"/>
  </p:normalViewPr>
  <p:slideViewPr>
    <p:cSldViewPr snapToGrid="0">
      <p:cViewPr varScale="1">
        <p:scale>
          <a:sx n="81" d="100"/>
          <a:sy n="81" d="100"/>
        </p:scale>
        <p:origin x="8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83052-C5D2-467C-AD9D-8A5F399F4C9A}" type="datetimeFigureOut">
              <a:rPr lang="en-SG" smtClean="0"/>
              <a:t>20/5/2024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1CCD2-FFF8-4EF0-A03E-7A11E33FDCF6}" type="slidenum">
              <a:rPr lang="en-SG" smtClean="0"/>
              <a:t>‹#›</a:t>
            </a:fld>
            <a:endParaRPr lang="en-SG"/>
          </a:p>
        </p:txBody>
      </p:sp>
    </p:spTree>
    <p:extLst>
      <p:ext uri="{BB962C8B-B14F-4D97-AF65-F5344CB8AC3E}">
        <p14:creationId xmlns:p14="http://schemas.microsoft.com/office/powerpoint/2010/main" val="3641527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9A1CCD2-FFF8-4EF0-A03E-7A11E33FDCF6}" type="slidenum">
              <a:rPr lang="en-SG" smtClean="0"/>
              <a:t>3</a:t>
            </a:fld>
            <a:endParaRPr lang="en-SG"/>
          </a:p>
        </p:txBody>
      </p:sp>
    </p:spTree>
    <p:extLst>
      <p:ext uri="{BB962C8B-B14F-4D97-AF65-F5344CB8AC3E}">
        <p14:creationId xmlns:p14="http://schemas.microsoft.com/office/powerpoint/2010/main" val="395942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9A1CCD2-FFF8-4EF0-A03E-7A11E33FDCF6}" type="slidenum">
              <a:rPr lang="en-SG" smtClean="0"/>
              <a:t>11</a:t>
            </a:fld>
            <a:endParaRPr lang="en-SG"/>
          </a:p>
        </p:txBody>
      </p:sp>
    </p:spTree>
    <p:extLst>
      <p:ext uri="{BB962C8B-B14F-4D97-AF65-F5344CB8AC3E}">
        <p14:creationId xmlns:p14="http://schemas.microsoft.com/office/powerpoint/2010/main" val="105610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C99FB22-7E3A-4E4C-800C-16F5C306D60F}" type="datetimeFigureOut">
              <a:rPr lang="en-SG" smtClean="0"/>
              <a:t>20/5/2024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64BA11D-3308-46D2-BE85-D72D8D0414C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92337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9FB22-7E3A-4E4C-800C-16F5C306D60F}" type="datetimeFigureOut">
              <a:rPr lang="en-SG" smtClean="0"/>
              <a:t>20/5/2024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211093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9FB22-7E3A-4E4C-800C-16F5C306D60F}" type="datetimeFigureOut">
              <a:rPr lang="en-SG" smtClean="0"/>
              <a:t>20/5/2024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80656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9FB22-7E3A-4E4C-800C-16F5C306D60F}" type="datetimeFigureOut">
              <a:rPr lang="en-SG" smtClean="0"/>
              <a:t>20/5/2024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253805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9FB22-7E3A-4E4C-800C-16F5C306D60F}" type="datetimeFigureOut">
              <a:rPr lang="en-SG" smtClean="0"/>
              <a:t>20/5/2024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4BA11D-3308-46D2-BE85-D72D8D0414C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440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9FB22-7E3A-4E4C-800C-16F5C306D60F}" type="datetimeFigureOut">
              <a:rPr lang="en-SG" smtClean="0"/>
              <a:t>20/5/2024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36626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99FB22-7E3A-4E4C-800C-16F5C306D60F}" type="datetimeFigureOut">
              <a:rPr lang="en-SG" smtClean="0"/>
              <a:t>20/5/2024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80854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9FB22-7E3A-4E4C-800C-16F5C306D60F}" type="datetimeFigureOut">
              <a:rPr lang="en-SG" smtClean="0"/>
              <a:t>20/5/2024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31066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9FB22-7E3A-4E4C-800C-16F5C306D60F}" type="datetimeFigureOut">
              <a:rPr lang="en-SG" smtClean="0"/>
              <a:t>20/5/2024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232758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9FB22-7E3A-4E4C-800C-16F5C306D60F}" type="datetimeFigureOut">
              <a:rPr lang="en-SG" smtClean="0"/>
              <a:t>20/5/2024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74153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9FB22-7E3A-4E4C-800C-16F5C306D60F}" type="datetimeFigureOut">
              <a:rPr lang="en-SG" smtClean="0"/>
              <a:t>20/5/2024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335855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C99FB22-7E3A-4E4C-800C-16F5C306D60F}" type="datetimeFigureOut">
              <a:rPr lang="en-SG" smtClean="0"/>
              <a:t>20/5/2024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64BA11D-3308-46D2-BE85-D72D8D0414CA}" type="slidenum">
              <a:rPr lang="en-SG" smtClean="0"/>
              <a:t>‹#›</a:t>
            </a:fld>
            <a:endParaRPr lang="en-SG"/>
          </a:p>
        </p:txBody>
      </p:sp>
    </p:spTree>
    <p:extLst>
      <p:ext uri="{BB962C8B-B14F-4D97-AF65-F5344CB8AC3E}">
        <p14:creationId xmlns:p14="http://schemas.microsoft.com/office/powerpoint/2010/main" val="3877685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geeksforgeeks.org/continue-statement-cpp/" TargetMode="External"/><Relationship Id="rId2" Type="http://schemas.openxmlformats.org/officeDocument/2006/relationships/hyperlink" Target="https://www.geeksforgeeks.org/break-statement-cc/"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81DF-DD45-C0B1-7C9B-E0C3160AB5DD}"/>
              </a:ext>
            </a:extLst>
          </p:cNvPr>
          <p:cNvSpPr>
            <a:spLocks noGrp="1"/>
          </p:cNvSpPr>
          <p:nvPr>
            <p:ph type="ctrTitle"/>
          </p:nvPr>
        </p:nvSpPr>
        <p:spPr>
          <a:xfrm>
            <a:off x="941360" y="80222"/>
            <a:ext cx="10691316" cy="3181452"/>
          </a:xfrm>
        </p:spPr>
        <p:txBody>
          <a:bodyPr>
            <a:normAutofit fontScale="90000"/>
          </a:bodyPr>
          <a:lstStyle/>
          <a:p>
            <a:pPr algn="ctr"/>
            <a:r>
              <a:rPr lang="en-SG" sz="8000" b="1" i="0" dirty="0">
                <a:solidFill>
                  <a:schemeClr val="accent2">
                    <a:lumMod val="20000"/>
                    <a:lumOff val="80000"/>
                  </a:schemeClr>
                </a:solidFill>
                <a:effectLst/>
                <a:latin typeface="Berlin Sans FB Demi" panose="020E0802020502020306" pitchFamily="34" charset="0"/>
              </a:rPr>
              <a:t>Control Statements</a:t>
            </a:r>
            <a:br>
              <a:rPr lang="en-SG" sz="8000" b="1" i="0" dirty="0">
                <a:solidFill>
                  <a:schemeClr val="accent2">
                    <a:lumMod val="20000"/>
                    <a:lumOff val="80000"/>
                  </a:schemeClr>
                </a:solidFill>
                <a:effectLst/>
                <a:latin typeface="Berlin Sans FB Demi" panose="020E0802020502020306" pitchFamily="34" charset="0"/>
              </a:rPr>
            </a:br>
            <a:r>
              <a:rPr lang="en-SG" sz="8000" b="1" i="0" dirty="0">
                <a:solidFill>
                  <a:schemeClr val="accent2">
                    <a:lumMod val="20000"/>
                    <a:lumOff val="80000"/>
                  </a:schemeClr>
                </a:solidFill>
                <a:effectLst/>
                <a:latin typeface="Berlin Sans FB Demi" panose="020E0802020502020306" pitchFamily="34" charset="0"/>
              </a:rPr>
              <a:t>&amp;</a:t>
            </a:r>
            <a:br>
              <a:rPr lang="en-SG" sz="8000" b="1" i="0" dirty="0">
                <a:solidFill>
                  <a:schemeClr val="accent2">
                    <a:lumMod val="20000"/>
                    <a:lumOff val="80000"/>
                  </a:schemeClr>
                </a:solidFill>
                <a:effectLst/>
                <a:latin typeface="Berlin Sans FB Demi" panose="020E0802020502020306" pitchFamily="34" charset="0"/>
              </a:rPr>
            </a:br>
            <a:r>
              <a:rPr lang="en-SG" sz="8000" b="1" i="0" dirty="0">
                <a:solidFill>
                  <a:schemeClr val="accent2">
                    <a:lumMod val="20000"/>
                    <a:lumOff val="80000"/>
                  </a:schemeClr>
                </a:solidFill>
                <a:effectLst/>
                <a:latin typeface="Berlin Sans FB Demi" panose="020E0802020502020306" pitchFamily="34" charset="0"/>
              </a:rPr>
              <a:t>Decision-Making in C</a:t>
            </a:r>
            <a:endParaRPr lang="en-SG" sz="8000" dirty="0">
              <a:solidFill>
                <a:schemeClr val="accent2">
                  <a:lumMod val="20000"/>
                  <a:lumOff val="80000"/>
                </a:schemeClr>
              </a:solidFill>
              <a:latin typeface="Berlin Sans FB Demi" panose="020E0802020502020306" pitchFamily="34" charset="0"/>
            </a:endParaRPr>
          </a:p>
        </p:txBody>
      </p:sp>
    </p:spTree>
    <p:extLst>
      <p:ext uri="{BB962C8B-B14F-4D97-AF65-F5344CB8AC3E}">
        <p14:creationId xmlns:p14="http://schemas.microsoft.com/office/powerpoint/2010/main" val="1012850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600A0C-0AD3-5A38-64A0-A021C41B111F}"/>
              </a:ext>
            </a:extLst>
          </p:cNvPr>
          <p:cNvSpPr txBox="1"/>
          <p:nvPr/>
        </p:nvSpPr>
        <p:spPr>
          <a:xfrm>
            <a:off x="7261018" y="108040"/>
            <a:ext cx="4848686" cy="5016758"/>
          </a:xfrm>
          <a:prstGeom prst="rect">
            <a:avLst/>
          </a:prstGeom>
          <a:solidFill>
            <a:schemeClr val="bg1"/>
          </a:solidFill>
        </p:spPr>
        <p:txBody>
          <a:bodyPr wrap="square">
            <a:spAutoFit/>
          </a:bodyPr>
          <a:lstStyle/>
          <a:p>
            <a:pPr algn="just"/>
            <a:r>
              <a:rPr lang="en-US" sz="2000" b="1" i="0" dirty="0">
                <a:solidFill>
                  <a:srgbClr val="273239"/>
                </a:solidFill>
                <a:effectLst/>
                <a:highlight>
                  <a:srgbClr val="FFFFFF"/>
                </a:highlight>
                <a:latin typeface="Aptos" panose="020B0004020202020204" pitchFamily="34" charset="0"/>
              </a:rPr>
              <a:t>Example 2: C Program to check whether a given number is even or odd</a:t>
            </a:r>
            <a:endParaRPr lang="en-SG" sz="2000" dirty="0">
              <a:latin typeface="Aptos" panose="020B0004020202020204" pitchFamily="34" charset="0"/>
            </a:endParaRPr>
          </a:p>
          <a:p>
            <a:pPr algn="just"/>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pPr algn="just"/>
            <a:r>
              <a:rPr lang="en-SG" sz="2000" dirty="0">
                <a:latin typeface="Aptos" panose="020B0004020202020204" pitchFamily="34" charset="0"/>
              </a:rPr>
              <a:t>int main(){</a:t>
            </a:r>
          </a:p>
          <a:p>
            <a:r>
              <a:rPr lang="en-SG" sz="2000" dirty="0">
                <a:latin typeface="Aptos" panose="020B0004020202020204" pitchFamily="34" charset="0"/>
              </a:rPr>
              <a:t>	</a:t>
            </a:r>
            <a:r>
              <a:rPr lang="en-SG" sz="2000" dirty="0"/>
              <a:t>int </a:t>
            </a:r>
            <a:r>
              <a:rPr lang="en-SG" sz="2000" dirty="0" err="1"/>
              <a:t>num</a:t>
            </a:r>
            <a:r>
              <a:rPr lang="en-SG" sz="2000" dirty="0"/>
              <a:t>;</a:t>
            </a:r>
          </a:p>
          <a:p>
            <a:pPr lvl="1"/>
            <a:r>
              <a:rPr lang="en-SG" sz="2000" dirty="0" err="1">
                <a:latin typeface="Aptos" panose="020B0004020202020204" pitchFamily="34" charset="0"/>
              </a:rPr>
              <a:t>printf</a:t>
            </a:r>
            <a:r>
              <a:rPr lang="en-SG" sz="2000" dirty="0">
                <a:latin typeface="Aptos" panose="020B0004020202020204" pitchFamily="34" charset="0"/>
              </a:rPr>
              <a:t>("Enter an integer: ");</a:t>
            </a:r>
          </a:p>
          <a:p>
            <a:pPr lvl="1"/>
            <a:r>
              <a:rPr lang="en-SG" sz="2000" dirty="0" err="1">
                <a:latin typeface="Aptos" panose="020B0004020202020204" pitchFamily="34" charset="0"/>
              </a:rPr>
              <a:t>scanf</a:t>
            </a:r>
            <a:r>
              <a:rPr lang="en-SG" sz="2000" dirty="0">
                <a:latin typeface="Aptos" panose="020B0004020202020204" pitchFamily="34" charset="0"/>
              </a:rPr>
              <a:t>("%d", &amp;</a:t>
            </a:r>
            <a:r>
              <a:rPr lang="en-SG" sz="2000" dirty="0" err="1">
                <a:latin typeface="Aptos" panose="020B0004020202020204" pitchFamily="34" charset="0"/>
              </a:rPr>
              <a:t>num</a:t>
            </a:r>
            <a:r>
              <a:rPr lang="en-SG" sz="2000" dirty="0">
                <a:latin typeface="Aptos" panose="020B0004020202020204" pitchFamily="34" charset="0"/>
              </a:rPr>
              <a:t>);	</a:t>
            </a:r>
          </a:p>
          <a:p>
            <a:pPr lvl="1"/>
            <a:endParaRPr lang="en-SG" sz="2000" dirty="0">
              <a:latin typeface="Aptos" panose="020B0004020202020204" pitchFamily="34" charset="0"/>
            </a:endParaRPr>
          </a:p>
          <a:p>
            <a:r>
              <a:rPr lang="en-SG" sz="2000" dirty="0">
                <a:latin typeface="Aptos" panose="020B0004020202020204" pitchFamily="34" charset="0"/>
              </a:rPr>
              <a:t>        if (</a:t>
            </a:r>
            <a:r>
              <a:rPr lang="en-SG" sz="2000" dirty="0" err="1">
                <a:latin typeface="Aptos" panose="020B0004020202020204" pitchFamily="34" charset="0"/>
              </a:rPr>
              <a:t>num</a:t>
            </a:r>
            <a:r>
              <a:rPr lang="en-SG" sz="2000" dirty="0">
                <a:latin typeface="Aptos" panose="020B0004020202020204" pitchFamily="34" charset="0"/>
              </a:rPr>
              <a:t> % 2 == 0) {</a:t>
            </a:r>
          </a:p>
          <a:p>
            <a:pPr algn="just"/>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("Number is even");</a:t>
            </a:r>
          </a:p>
          <a:p>
            <a:pPr algn="just"/>
            <a:r>
              <a:rPr lang="en-SG" sz="2000" dirty="0">
                <a:latin typeface="Aptos" panose="020B0004020202020204" pitchFamily="34" charset="0"/>
              </a:rPr>
              <a:t>	}</a:t>
            </a:r>
          </a:p>
          <a:p>
            <a:pPr algn="just"/>
            <a:r>
              <a:rPr lang="en-SG" sz="2000" dirty="0">
                <a:latin typeface="Aptos" panose="020B0004020202020204" pitchFamily="34" charset="0"/>
              </a:rPr>
              <a:t>	else {</a:t>
            </a:r>
          </a:p>
          <a:p>
            <a:pPr algn="just"/>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("Number is Odd");</a:t>
            </a:r>
          </a:p>
          <a:p>
            <a:pPr algn="just"/>
            <a:r>
              <a:rPr lang="en-SG" sz="2000" dirty="0">
                <a:latin typeface="Aptos" panose="020B0004020202020204" pitchFamily="34" charset="0"/>
              </a:rPr>
              <a:t>	}</a:t>
            </a:r>
          </a:p>
          <a:p>
            <a:pPr algn="just"/>
            <a:r>
              <a:rPr lang="en-SG" sz="2000" dirty="0">
                <a:latin typeface="Aptos" panose="020B0004020202020204" pitchFamily="34" charset="0"/>
              </a:rPr>
              <a:t>}</a:t>
            </a:r>
          </a:p>
          <a:p>
            <a:pPr algn="just"/>
            <a:r>
              <a:rPr lang="en-SG" sz="2000" b="1" dirty="0">
                <a:highlight>
                  <a:srgbClr val="FFFF00"/>
                </a:highlight>
                <a:latin typeface="Aptos" panose="020B0004020202020204" pitchFamily="34" charset="0"/>
              </a:rPr>
              <a:t>Output: </a:t>
            </a:r>
            <a:r>
              <a:rPr lang="en-SG" sz="2000" dirty="0">
                <a:latin typeface="Aptos" panose="020B0004020202020204" pitchFamily="34" charset="0"/>
              </a:rPr>
              <a:t>Number is even</a:t>
            </a:r>
          </a:p>
        </p:txBody>
      </p:sp>
      <p:sp>
        <p:nvSpPr>
          <p:cNvPr id="12" name="TextBox 11">
            <a:extLst>
              <a:ext uri="{FF2B5EF4-FFF2-40B4-BE49-F238E27FC236}">
                <a16:creationId xmlns:a16="http://schemas.microsoft.com/office/drawing/2014/main" id="{11C4FB83-EF8B-9EA2-DE13-61DED86A96F7}"/>
              </a:ext>
            </a:extLst>
          </p:cNvPr>
          <p:cNvSpPr txBox="1"/>
          <p:nvPr/>
        </p:nvSpPr>
        <p:spPr>
          <a:xfrm>
            <a:off x="473697" y="179385"/>
            <a:ext cx="6113282" cy="4524315"/>
          </a:xfrm>
          <a:prstGeom prst="rect">
            <a:avLst/>
          </a:prstGeom>
          <a:noFill/>
        </p:spPr>
        <p:txBody>
          <a:bodyPr wrap="square">
            <a:spAutoFit/>
          </a:bodyPr>
          <a:lstStyle/>
          <a:p>
            <a:pPr algn="l"/>
            <a:r>
              <a:rPr lang="en-US" b="1" i="0" dirty="0">
                <a:solidFill>
                  <a:srgbClr val="000000"/>
                </a:solidFill>
                <a:effectLst/>
                <a:latin typeface="Aptos" panose="020B0004020202020204" pitchFamily="34" charset="0"/>
              </a:rPr>
              <a:t>Find out if a person is old enough to vote:</a:t>
            </a:r>
          </a:p>
          <a:p>
            <a:pPr algn="l"/>
            <a:r>
              <a:rPr lang="en-US" b="0" i="0" dirty="0">
                <a:solidFill>
                  <a:schemeClr val="tx1">
                    <a:lumMod val="95000"/>
                    <a:lumOff val="5000"/>
                  </a:schemeClr>
                </a:solidFill>
                <a:effectLst/>
                <a:latin typeface="Aptos" panose="020B0004020202020204" pitchFamily="34" charset="0"/>
              </a:rPr>
              <a:t>#include&lt;stdio.h&gt;</a:t>
            </a:r>
          </a:p>
          <a:p>
            <a:pPr algn="l"/>
            <a:r>
              <a:rPr lang="en-US" b="0" i="0" dirty="0">
                <a:solidFill>
                  <a:schemeClr val="tx1">
                    <a:lumMod val="95000"/>
                    <a:lumOff val="5000"/>
                  </a:schemeClr>
                </a:solidFill>
                <a:effectLst/>
                <a:latin typeface="Aptos" panose="020B0004020202020204" pitchFamily="34" charset="0"/>
              </a:rPr>
              <a:t>int main(){</a:t>
            </a:r>
          </a:p>
          <a:p>
            <a:pPr algn="l"/>
            <a:r>
              <a:rPr lang="en-US" b="0" i="0" dirty="0">
                <a:solidFill>
                  <a:schemeClr val="tx1">
                    <a:lumMod val="95000"/>
                    <a:lumOff val="5000"/>
                  </a:schemeClr>
                </a:solidFill>
                <a:effectLst/>
                <a:latin typeface="Aptos" panose="020B0004020202020204" pitchFamily="34" charset="0"/>
              </a:rPr>
              <a:t>    int </a:t>
            </a:r>
            <a:r>
              <a:rPr lang="en-US" b="0" i="0" dirty="0" err="1">
                <a:solidFill>
                  <a:schemeClr val="tx1">
                    <a:lumMod val="95000"/>
                    <a:lumOff val="5000"/>
                  </a:schemeClr>
                </a:solidFill>
                <a:effectLst/>
                <a:latin typeface="Aptos" panose="020B0004020202020204" pitchFamily="34" charset="0"/>
              </a:rPr>
              <a:t>myAge</a:t>
            </a:r>
            <a:r>
              <a:rPr lang="en-US" b="0" i="0" dirty="0">
                <a:solidFill>
                  <a:schemeClr val="tx1">
                    <a:lumMod val="95000"/>
                    <a:lumOff val="5000"/>
                  </a:schemeClr>
                </a:solidFill>
                <a:effectLst/>
                <a:latin typeface="Aptos" panose="020B0004020202020204" pitchFamily="34" charset="0"/>
              </a:rPr>
              <a:t>;</a:t>
            </a:r>
          </a:p>
          <a:p>
            <a:pPr algn="l"/>
            <a:r>
              <a:rPr lang="en-US" b="0" i="0" dirty="0">
                <a:solidFill>
                  <a:schemeClr val="tx1">
                    <a:lumMod val="95000"/>
                    <a:lumOff val="5000"/>
                  </a:schemeClr>
                </a:solidFill>
                <a:effectLst/>
                <a:latin typeface="Aptos" panose="020B0004020202020204" pitchFamily="34" charset="0"/>
              </a:rPr>
              <a:t>    int </a:t>
            </a:r>
            <a:r>
              <a:rPr lang="en-US" b="0" i="0" dirty="0" err="1">
                <a:solidFill>
                  <a:schemeClr val="tx1">
                    <a:lumMod val="95000"/>
                    <a:lumOff val="5000"/>
                  </a:schemeClr>
                </a:solidFill>
                <a:effectLst/>
                <a:latin typeface="Aptos" panose="020B0004020202020204" pitchFamily="34" charset="0"/>
              </a:rPr>
              <a:t>votingAge</a:t>
            </a:r>
            <a:r>
              <a:rPr lang="en-US" b="0" i="0" dirty="0">
                <a:solidFill>
                  <a:schemeClr val="tx1">
                    <a:lumMod val="95000"/>
                    <a:lumOff val="5000"/>
                  </a:schemeClr>
                </a:solidFill>
                <a:effectLst/>
                <a:latin typeface="Aptos" panose="020B0004020202020204" pitchFamily="34" charset="0"/>
              </a:rPr>
              <a:t> = 18;</a:t>
            </a:r>
          </a:p>
          <a:p>
            <a:pPr algn="l"/>
            <a:endParaRPr lang="en-US" b="0" i="0" dirty="0">
              <a:solidFill>
                <a:schemeClr val="tx1">
                  <a:lumMod val="95000"/>
                  <a:lumOff val="5000"/>
                </a:schemeClr>
              </a:solidFill>
              <a:effectLst/>
              <a:latin typeface="Aptos" panose="020B0004020202020204" pitchFamily="34" charset="0"/>
            </a:endParaRPr>
          </a:p>
          <a:p>
            <a:pPr algn="l"/>
            <a:r>
              <a:rPr lang="en-US" b="0" i="0" dirty="0">
                <a:solidFill>
                  <a:schemeClr val="tx1">
                    <a:lumMod val="95000"/>
                    <a:lumOff val="5000"/>
                  </a:schemeClr>
                </a:solidFill>
                <a:effectLst/>
                <a:latin typeface="Aptos" panose="020B0004020202020204" pitchFamily="34" charset="0"/>
              </a:rPr>
              <a:t>    </a:t>
            </a:r>
            <a:r>
              <a:rPr lang="en-US" b="0" i="0" dirty="0" err="1">
                <a:solidFill>
                  <a:schemeClr val="tx1">
                    <a:lumMod val="95000"/>
                    <a:lumOff val="5000"/>
                  </a:schemeClr>
                </a:solidFill>
                <a:effectLst/>
                <a:latin typeface="Aptos" panose="020B0004020202020204" pitchFamily="34" charset="0"/>
              </a:rPr>
              <a:t>printf</a:t>
            </a:r>
            <a:r>
              <a:rPr lang="en-US" b="0" i="0" dirty="0">
                <a:solidFill>
                  <a:schemeClr val="tx1">
                    <a:lumMod val="95000"/>
                    <a:lumOff val="5000"/>
                  </a:schemeClr>
                </a:solidFill>
                <a:effectLst/>
                <a:latin typeface="Aptos" panose="020B0004020202020204" pitchFamily="34" charset="0"/>
              </a:rPr>
              <a:t>("How old are you? \n= ");</a:t>
            </a:r>
          </a:p>
          <a:p>
            <a:pPr algn="l"/>
            <a:r>
              <a:rPr lang="en-US" b="0" i="0" dirty="0">
                <a:solidFill>
                  <a:schemeClr val="tx1">
                    <a:lumMod val="95000"/>
                    <a:lumOff val="5000"/>
                  </a:schemeClr>
                </a:solidFill>
                <a:effectLst/>
                <a:latin typeface="Aptos" panose="020B0004020202020204" pitchFamily="34" charset="0"/>
              </a:rPr>
              <a:t>    </a:t>
            </a:r>
            <a:r>
              <a:rPr lang="en-US" b="0" i="0" dirty="0" err="1">
                <a:solidFill>
                  <a:schemeClr val="tx1">
                    <a:lumMod val="95000"/>
                    <a:lumOff val="5000"/>
                  </a:schemeClr>
                </a:solidFill>
                <a:effectLst/>
                <a:latin typeface="Aptos" panose="020B0004020202020204" pitchFamily="34" charset="0"/>
              </a:rPr>
              <a:t>scanf</a:t>
            </a:r>
            <a:r>
              <a:rPr lang="en-US" b="0" i="0" dirty="0">
                <a:solidFill>
                  <a:schemeClr val="tx1">
                    <a:lumMod val="95000"/>
                    <a:lumOff val="5000"/>
                  </a:schemeClr>
                </a:solidFill>
                <a:effectLst/>
                <a:latin typeface="Aptos" panose="020B0004020202020204" pitchFamily="34" charset="0"/>
              </a:rPr>
              <a:t>("%d", &amp;</a:t>
            </a:r>
            <a:r>
              <a:rPr lang="en-US" b="0" i="0" dirty="0" err="1">
                <a:solidFill>
                  <a:schemeClr val="tx1">
                    <a:lumMod val="95000"/>
                    <a:lumOff val="5000"/>
                  </a:schemeClr>
                </a:solidFill>
                <a:effectLst/>
                <a:latin typeface="Aptos" panose="020B0004020202020204" pitchFamily="34" charset="0"/>
              </a:rPr>
              <a:t>myAge</a:t>
            </a:r>
            <a:r>
              <a:rPr lang="en-US" b="0" i="0" dirty="0">
                <a:solidFill>
                  <a:schemeClr val="tx1">
                    <a:lumMod val="95000"/>
                    <a:lumOff val="5000"/>
                  </a:schemeClr>
                </a:solidFill>
                <a:effectLst/>
                <a:latin typeface="Aptos" panose="020B0004020202020204" pitchFamily="34" charset="0"/>
              </a:rPr>
              <a:t>);</a:t>
            </a:r>
          </a:p>
          <a:p>
            <a:pPr algn="l"/>
            <a:endParaRPr lang="en-US" b="0" i="0" dirty="0">
              <a:solidFill>
                <a:schemeClr val="tx1">
                  <a:lumMod val="95000"/>
                  <a:lumOff val="5000"/>
                </a:schemeClr>
              </a:solidFill>
              <a:effectLst/>
              <a:latin typeface="Aptos" panose="020B0004020202020204" pitchFamily="34" charset="0"/>
            </a:endParaRPr>
          </a:p>
          <a:p>
            <a:pPr algn="l"/>
            <a:r>
              <a:rPr lang="en-US" b="0" i="0" dirty="0">
                <a:solidFill>
                  <a:schemeClr val="tx1">
                    <a:lumMod val="95000"/>
                    <a:lumOff val="5000"/>
                  </a:schemeClr>
                </a:solidFill>
                <a:effectLst/>
                <a:latin typeface="Aptos" panose="020B0004020202020204" pitchFamily="34" charset="0"/>
              </a:rPr>
              <a:t>    if( </a:t>
            </a:r>
            <a:r>
              <a:rPr lang="en-US" b="0" i="0" dirty="0" err="1">
                <a:solidFill>
                  <a:schemeClr val="tx1">
                    <a:lumMod val="95000"/>
                    <a:lumOff val="5000"/>
                  </a:schemeClr>
                </a:solidFill>
                <a:effectLst/>
                <a:latin typeface="Aptos" panose="020B0004020202020204" pitchFamily="34" charset="0"/>
              </a:rPr>
              <a:t>myAge</a:t>
            </a:r>
            <a:r>
              <a:rPr lang="en-US" b="0" i="0" dirty="0">
                <a:solidFill>
                  <a:schemeClr val="tx1">
                    <a:lumMod val="95000"/>
                    <a:lumOff val="5000"/>
                  </a:schemeClr>
                </a:solidFill>
                <a:effectLst/>
                <a:latin typeface="Aptos" panose="020B0004020202020204" pitchFamily="34" charset="0"/>
              </a:rPr>
              <a:t> &gt;= </a:t>
            </a:r>
            <a:r>
              <a:rPr lang="en-US" b="0" i="0" dirty="0" err="1">
                <a:solidFill>
                  <a:schemeClr val="tx1">
                    <a:lumMod val="95000"/>
                    <a:lumOff val="5000"/>
                  </a:schemeClr>
                </a:solidFill>
                <a:effectLst/>
                <a:latin typeface="Aptos" panose="020B0004020202020204" pitchFamily="34" charset="0"/>
              </a:rPr>
              <a:t>votingAge</a:t>
            </a:r>
            <a:r>
              <a:rPr lang="en-US" b="0" i="0" dirty="0">
                <a:solidFill>
                  <a:schemeClr val="tx1">
                    <a:lumMod val="95000"/>
                    <a:lumOff val="5000"/>
                  </a:schemeClr>
                </a:solidFill>
                <a:effectLst/>
                <a:latin typeface="Aptos" panose="020B0004020202020204" pitchFamily="34" charset="0"/>
              </a:rPr>
              <a:t>){</a:t>
            </a:r>
          </a:p>
          <a:p>
            <a:pPr algn="l"/>
            <a:r>
              <a:rPr lang="en-US" b="0" i="0" dirty="0">
                <a:solidFill>
                  <a:schemeClr val="tx1">
                    <a:lumMod val="95000"/>
                    <a:lumOff val="5000"/>
                  </a:schemeClr>
                </a:solidFill>
                <a:effectLst/>
                <a:latin typeface="Aptos" panose="020B0004020202020204" pitchFamily="34" charset="0"/>
              </a:rPr>
              <a:t>        </a:t>
            </a:r>
            <a:r>
              <a:rPr lang="en-US" b="0" i="0" dirty="0" err="1">
                <a:solidFill>
                  <a:schemeClr val="tx1">
                    <a:lumMod val="95000"/>
                    <a:lumOff val="5000"/>
                  </a:schemeClr>
                </a:solidFill>
                <a:effectLst/>
                <a:latin typeface="Aptos" panose="020B0004020202020204" pitchFamily="34" charset="0"/>
              </a:rPr>
              <a:t>printf</a:t>
            </a:r>
            <a:r>
              <a:rPr lang="en-US" b="0" i="0" dirty="0">
                <a:solidFill>
                  <a:schemeClr val="tx1">
                    <a:lumMod val="95000"/>
                    <a:lumOff val="5000"/>
                  </a:schemeClr>
                </a:solidFill>
                <a:effectLst/>
                <a:latin typeface="Aptos" panose="020B0004020202020204" pitchFamily="34" charset="0"/>
              </a:rPr>
              <a:t>("Yes! You can vote.\n");</a:t>
            </a:r>
          </a:p>
          <a:p>
            <a:pPr algn="l"/>
            <a:r>
              <a:rPr lang="en-US" b="0" i="0" dirty="0">
                <a:solidFill>
                  <a:schemeClr val="tx1">
                    <a:lumMod val="95000"/>
                    <a:lumOff val="5000"/>
                  </a:schemeClr>
                </a:solidFill>
                <a:effectLst/>
                <a:latin typeface="Aptos" panose="020B0004020202020204" pitchFamily="34" charset="0"/>
              </a:rPr>
              <a:t>    }</a:t>
            </a:r>
          </a:p>
          <a:p>
            <a:pPr algn="l"/>
            <a:r>
              <a:rPr lang="en-US" b="0" i="0" dirty="0">
                <a:solidFill>
                  <a:schemeClr val="tx1">
                    <a:lumMod val="95000"/>
                    <a:lumOff val="5000"/>
                  </a:schemeClr>
                </a:solidFill>
                <a:effectLst/>
                <a:latin typeface="Aptos" panose="020B0004020202020204" pitchFamily="34" charset="0"/>
              </a:rPr>
              <a:t>    else{</a:t>
            </a:r>
          </a:p>
          <a:p>
            <a:pPr algn="l"/>
            <a:r>
              <a:rPr lang="en-US" b="0" i="0" dirty="0">
                <a:solidFill>
                  <a:schemeClr val="tx1">
                    <a:lumMod val="95000"/>
                    <a:lumOff val="5000"/>
                  </a:schemeClr>
                </a:solidFill>
                <a:effectLst/>
                <a:latin typeface="Aptos" panose="020B0004020202020204" pitchFamily="34" charset="0"/>
              </a:rPr>
              <a:t>        </a:t>
            </a:r>
            <a:r>
              <a:rPr lang="en-US" b="0" i="0" dirty="0" err="1">
                <a:solidFill>
                  <a:schemeClr val="tx1">
                    <a:lumMod val="95000"/>
                    <a:lumOff val="5000"/>
                  </a:schemeClr>
                </a:solidFill>
                <a:effectLst/>
                <a:latin typeface="Aptos" panose="020B0004020202020204" pitchFamily="34" charset="0"/>
              </a:rPr>
              <a:t>printf</a:t>
            </a:r>
            <a:r>
              <a:rPr lang="en-US" b="0" i="0" dirty="0">
                <a:solidFill>
                  <a:schemeClr val="tx1">
                    <a:lumMod val="95000"/>
                    <a:lumOff val="5000"/>
                  </a:schemeClr>
                </a:solidFill>
                <a:effectLst/>
                <a:latin typeface="Aptos" panose="020B0004020202020204" pitchFamily="34" charset="0"/>
              </a:rPr>
              <a:t>("Sorry! You are below 18.\n");</a:t>
            </a:r>
          </a:p>
          <a:p>
            <a:pPr algn="l"/>
            <a:r>
              <a:rPr lang="en-US" b="0" i="0" dirty="0">
                <a:solidFill>
                  <a:schemeClr val="tx1">
                    <a:lumMod val="95000"/>
                    <a:lumOff val="5000"/>
                  </a:schemeClr>
                </a:solidFill>
                <a:effectLst/>
                <a:latin typeface="Aptos" panose="020B0004020202020204" pitchFamily="34" charset="0"/>
              </a:rPr>
              <a:t>    }</a:t>
            </a:r>
          </a:p>
          <a:p>
            <a:pPr algn="l"/>
            <a:r>
              <a:rPr lang="en-US" b="0" i="0" dirty="0">
                <a:solidFill>
                  <a:schemeClr val="tx1">
                    <a:lumMod val="95000"/>
                    <a:lumOff val="5000"/>
                  </a:schemeClr>
                </a:solidFill>
                <a:effectLst/>
                <a:latin typeface="Aptos" panose="020B0004020202020204" pitchFamily="34" charset="0"/>
              </a:rPr>
              <a:t>}</a:t>
            </a:r>
          </a:p>
        </p:txBody>
      </p:sp>
      <p:pic>
        <p:nvPicPr>
          <p:cNvPr id="14" name="Picture 13">
            <a:extLst>
              <a:ext uri="{FF2B5EF4-FFF2-40B4-BE49-F238E27FC236}">
                <a16:creationId xmlns:a16="http://schemas.microsoft.com/office/drawing/2014/main" id="{425BDD04-9389-546C-A5B3-93932C104BFC}"/>
              </a:ext>
            </a:extLst>
          </p:cNvPr>
          <p:cNvPicPr>
            <a:picLocks noChangeAspect="1"/>
          </p:cNvPicPr>
          <p:nvPr/>
        </p:nvPicPr>
        <p:blipFill>
          <a:blip r:embed="rId2"/>
          <a:stretch>
            <a:fillRect/>
          </a:stretch>
        </p:blipFill>
        <p:spPr>
          <a:xfrm>
            <a:off x="607144" y="4663636"/>
            <a:ext cx="3528931" cy="1199836"/>
          </a:xfrm>
          <a:prstGeom prst="rect">
            <a:avLst/>
          </a:prstGeom>
        </p:spPr>
      </p:pic>
    </p:spTree>
    <p:extLst>
      <p:ext uri="{BB962C8B-B14F-4D97-AF65-F5344CB8AC3E}">
        <p14:creationId xmlns:p14="http://schemas.microsoft.com/office/powerpoint/2010/main" val="177151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7C59D0-F6A4-2871-BA33-42A297D35BB7}"/>
              </a:ext>
            </a:extLst>
          </p:cNvPr>
          <p:cNvSpPr txBox="1"/>
          <p:nvPr/>
        </p:nvSpPr>
        <p:spPr>
          <a:xfrm>
            <a:off x="355861" y="154698"/>
            <a:ext cx="9784425" cy="461665"/>
          </a:xfrm>
          <a:prstGeom prst="rect">
            <a:avLst/>
          </a:prstGeom>
          <a:noFill/>
        </p:spPr>
        <p:txBody>
          <a:bodyPr wrap="square">
            <a:spAutoFit/>
          </a:bodyPr>
          <a:lstStyle/>
          <a:p>
            <a:pPr algn="l"/>
            <a:r>
              <a:rPr lang="en-US" sz="2400" b="1" i="0" dirty="0">
                <a:solidFill>
                  <a:srgbClr val="000000"/>
                </a:solidFill>
                <a:effectLst/>
                <a:highlight>
                  <a:srgbClr val="FFFF00"/>
                </a:highlight>
                <a:latin typeface="Segoe UI" panose="020B0502040204020203" pitchFamily="34" charset="0"/>
              </a:rPr>
              <a:t>C Short Hand If Else / Conditional Operator</a:t>
            </a:r>
          </a:p>
        </p:txBody>
      </p:sp>
      <p:sp>
        <p:nvSpPr>
          <p:cNvPr id="7" name="TextBox 6">
            <a:extLst>
              <a:ext uri="{FF2B5EF4-FFF2-40B4-BE49-F238E27FC236}">
                <a16:creationId xmlns:a16="http://schemas.microsoft.com/office/drawing/2014/main" id="{9CD076F0-4476-9A16-27B0-937C4F6CE3BF}"/>
              </a:ext>
            </a:extLst>
          </p:cNvPr>
          <p:cNvSpPr txBox="1"/>
          <p:nvPr/>
        </p:nvSpPr>
        <p:spPr>
          <a:xfrm>
            <a:off x="400638" y="649260"/>
            <a:ext cx="11656243" cy="1477328"/>
          </a:xfrm>
          <a:prstGeom prst="rect">
            <a:avLst/>
          </a:prstGeom>
          <a:solidFill>
            <a:schemeClr val="bg1"/>
          </a:solidFill>
        </p:spPr>
        <p:txBody>
          <a:bodyPr wrap="square">
            <a:spAutoFit/>
          </a:bodyPr>
          <a:lstStyle/>
          <a:p>
            <a:pPr algn="just"/>
            <a:r>
              <a:rPr lang="en-US" b="0" i="0" dirty="0">
                <a:solidFill>
                  <a:srgbClr val="000000"/>
                </a:solidFill>
                <a:effectLst/>
                <a:highlight>
                  <a:srgbClr val="FFFFFF"/>
                </a:highlight>
                <a:latin typeface="Aptos" panose="020B0004020202020204" pitchFamily="34" charset="0"/>
              </a:rPr>
              <a:t>There is also a short-hand if else, which is known as the </a:t>
            </a:r>
            <a:r>
              <a:rPr lang="en-US" b="1" i="0" dirty="0">
                <a:solidFill>
                  <a:srgbClr val="000000"/>
                </a:solidFill>
                <a:effectLst/>
                <a:highlight>
                  <a:srgbClr val="FFFFFF"/>
                </a:highlight>
                <a:latin typeface="Aptos" panose="020B0004020202020204" pitchFamily="34" charset="0"/>
              </a:rPr>
              <a:t>ternary operator</a:t>
            </a:r>
            <a:r>
              <a:rPr lang="en-US" b="0" i="0" dirty="0">
                <a:solidFill>
                  <a:srgbClr val="000000"/>
                </a:solidFill>
                <a:effectLst/>
                <a:highlight>
                  <a:srgbClr val="FFFFFF"/>
                </a:highlight>
                <a:latin typeface="Aptos" panose="020B0004020202020204" pitchFamily="34" charset="0"/>
              </a:rPr>
              <a:t> because it consists of three operands. It can be used to replace multiple lines of code with a single line. It is often used to replace simple if else statements:</a:t>
            </a:r>
          </a:p>
          <a:p>
            <a:pPr algn="just"/>
            <a:endParaRPr lang="en-US" b="0" i="0" dirty="0">
              <a:solidFill>
                <a:srgbClr val="000000"/>
              </a:solidFill>
              <a:effectLst/>
              <a:highlight>
                <a:srgbClr val="E7E9EB"/>
              </a:highlight>
              <a:latin typeface="Aptos" panose="020B0004020202020204" pitchFamily="34" charset="0"/>
            </a:endParaRPr>
          </a:p>
          <a:p>
            <a:pPr algn="just"/>
            <a:r>
              <a:rPr lang="en-US" b="0" i="0" dirty="0">
                <a:solidFill>
                  <a:srgbClr val="000000"/>
                </a:solidFill>
                <a:effectLst/>
                <a:highlight>
                  <a:srgbClr val="E7E9EB"/>
                </a:highlight>
                <a:latin typeface="Aptos" panose="020B0004020202020204" pitchFamily="34" charset="0"/>
              </a:rPr>
              <a:t>Syntax</a:t>
            </a:r>
          </a:p>
          <a:p>
            <a:pPr algn="just"/>
            <a:r>
              <a:rPr lang="en-US" b="0" i="1" dirty="0">
                <a:solidFill>
                  <a:srgbClr val="000000"/>
                </a:solidFill>
                <a:effectLst/>
                <a:highlight>
                  <a:srgbClr val="FFFFFF"/>
                </a:highlight>
                <a:latin typeface="Aptos" panose="020B0004020202020204" pitchFamily="34" charset="0"/>
              </a:rPr>
              <a:t>variable</a:t>
            </a:r>
            <a:r>
              <a:rPr lang="en-US" b="0" i="0" dirty="0">
                <a:solidFill>
                  <a:srgbClr val="000000"/>
                </a:solidFill>
                <a:effectLst/>
                <a:highlight>
                  <a:srgbClr val="FFFFFF"/>
                </a:highlight>
                <a:latin typeface="Aptos" panose="020B0004020202020204" pitchFamily="34" charset="0"/>
              </a:rPr>
              <a:t> = (</a:t>
            </a:r>
            <a:r>
              <a:rPr lang="en-US" b="0" i="1" dirty="0">
                <a:solidFill>
                  <a:srgbClr val="000000"/>
                </a:solidFill>
                <a:effectLst/>
                <a:highlight>
                  <a:srgbClr val="FFFFFF"/>
                </a:highlight>
                <a:latin typeface="Aptos" panose="020B0004020202020204" pitchFamily="34" charset="0"/>
              </a:rPr>
              <a:t>condition</a:t>
            </a:r>
            <a:r>
              <a:rPr lang="en-US" b="0" i="0" dirty="0">
                <a:solidFill>
                  <a:srgbClr val="000000"/>
                </a:solidFill>
                <a:effectLst/>
                <a:highlight>
                  <a:srgbClr val="FFFFFF"/>
                </a:highlight>
                <a:latin typeface="Aptos" panose="020B0004020202020204" pitchFamily="34" charset="0"/>
              </a:rPr>
              <a:t>) ? </a:t>
            </a:r>
            <a:r>
              <a:rPr lang="en-US" b="0" i="1" dirty="0" err="1">
                <a:solidFill>
                  <a:srgbClr val="000000"/>
                </a:solidFill>
                <a:effectLst/>
                <a:highlight>
                  <a:srgbClr val="FFFFFF"/>
                </a:highlight>
                <a:latin typeface="Aptos" panose="020B0004020202020204" pitchFamily="34" charset="0"/>
              </a:rPr>
              <a:t>expressionTrue</a:t>
            </a:r>
            <a:r>
              <a:rPr lang="en-US" b="0" i="0" dirty="0">
                <a:solidFill>
                  <a:srgbClr val="000000"/>
                </a:solidFill>
                <a:effectLst/>
                <a:highlight>
                  <a:srgbClr val="FFFFFF"/>
                </a:highlight>
                <a:latin typeface="Aptos" panose="020B0004020202020204" pitchFamily="34" charset="0"/>
              </a:rPr>
              <a:t> : </a:t>
            </a:r>
            <a:r>
              <a:rPr lang="en-US" b="0" i="1" dirty="0" err="1">
                <a:solidFill>
                  <a:srgbClr val="000000"/>
                </a:solidFill>
                <a:effectLst/>
                <a:highlight>
                  <a:srgbClr val="FFFFFF"/>
                </a:highlight>
                <a:latin typeface="Aptos" panose="020B0004020202020204" pitchFamily="34" charset="0"/>
              </a:rPr>
              <a:t>expressionFalse</a:t>
            </a:r>
            <a:r>
              <a:rPr lang="en-US" b="0" i="0" dirty="0">
                <a:solidFill>
                  <a:srgbClr val="000000"/>
                </a:solidFill>
                <a:effectLst/>
                <a:highlight>
                  <a:srgbClr val="FFFFFF"/>
                </a:highlight>
                <a:latin typeface="Aptos" panose="020B0004020202020204" pitchFamily="34" charset="0"/>
              </a:rPr>
              <a:t>;</a:t>
            </a:r>
          </a:p>
        </p:txBody>
      </p:sp>
      <p:sp>
        <p:nvSpPr>
          <p:cNvPr id="9" name="TextBox 8">
            <a:extLst>
              <a:ext uri="{FF2B5EF4-FFF2-40B4-BE49-F238E27FC236}">
                <a16:creationId xmlns:a16="http://schemas.microsoft.com/office/drawing/2014/main" id="{12BE80C2-D23B-D2C3-B812-C0F477522391}"/>
              </a:ext>
            </a:extLst>
          </p:cNvPr>
          <p:cNvSpPr txBox="1"/>
          <p:nvPr/>
        </p:nvSpPr>
        <p:spPr>
          <a:xfrm>
            <a:off x="400638" y="2223238"/>
            <a:ext cx="3921762" cy="2308324"/>
          </a:xfrm>
          <a:prstGeom prst="rect">
            <a:avLst/>
          </a:prstGeom>
          <a:noFill/>
        </p:spPr>
        <p:txBody>
          <a:bodyPr wrap="square">
            <a:spAutoFit/>
          </a:bodyPr>
          <a:lstStyle/>
          <a:p>
            <a:pPr algn="l"/>
            <a:r>
              <a:rPr lang="en-US" b="0" i="0" dirty="0">
                <a:solidFill>
                  <a:srgbClr val="000000"/>
                </a:solidFill>
                <a:effectLst/>
                <a:highlight>
                  <a:srgbClr val="E7E9EB"/>
                </a:highlight>
                <a:latin typeface="Aptos" panose="020B0004020202020204" pitchFamily="34" charset="0"/>
              </a:rPr>
              <a:t>Example</a:t>
            </a:r>
          </a:p>
          <a:p>
            <a:pPr algn="l"/>
            <a:r>
              <a:rPr lang="en-US" b="0" i="0" dirty="0">
                <a:solidFill>
                  <a:srgbClr val="0000CD"/>
                </a:solidFill>
                <a:effectLst/>
                <a:highlight>
                  <a:srgbClr val="FFFFFF"/>
                </a:highlight>
                <a:latin typeface="Aptos" panose="020B0004020202020204" pitchFamily="34" charset="0"/>
              </a:rPr>
              <a:t>int</a:t>
            </a:r>
            <a:r>
              <a:rPr lang="en-US" b="0" i="0" dirty="0">
                <a:solidFill>
                  <a:srgbClr val="000000"/>
                </a:solidFill>
                <a:effectLst/>
                <a:highlight>
                  <a:srgbClr val="FFFFFF"/>
                </a:highlight>
                <a:latin typeface="Aptos" panose="020B0004020202020204" pitchFamily="34" charset="0"/>
              </a:rPr>
              <a:t> time = </a:t>
            </a:r>
            <a:r>
              <a:rPr lang="en-US" b="0" i="0" dirty="0">
                <a:solidFill>
                  <a:srgbClr val="FF0000"/>
                </a:solidFill>
                <a:effectLst/>
                <a:highlight>
                  <a:srgbClr val="FFFFFF"/>
                </a:highlight>
                <a:latin typeface="Aptos" panose="020B0004020202020204" pitchFamily="34" charset="0"/>
              </a:rPr>
              <a:t>20</a:t>
            </a:r>
            <a:r>
              <a:rPr lang="en-US" b="0" i="0" dirty="0">
                <a:solidFill>
                  <a:srgbClr val="000000"/>
                </a:solidFill>
                <a:effectLst/>
                <a:highlight>
                  <a:srgbClr val="FFFFFF"/>
                </a:highlight>
                <a:latin typeface="Aptos" panose="020B0004020202020204" pitchFamily="34" charset="0"/>
              </a:rPr>
              <a:t>;</a:t>
            </a:r>
            <a:br>
              <a:rPr lang="en-US" b="0" i="0" dirty="0">
                <a:solidFill>
                  <a:srgbClr val="000000"/>
                </a:solidFill>
                <a:effectLst/>
                <a:highlight>
                  <a:srgbClr val="FFFFFF"/>
                </a:highlight>
                <a:latin typeface="Aptos" panose="020B0004020202020204" pitchFamily="34" charset="0"/>
              </a:rPr>
            </a:br>
            <a:r>
              <a:rPr lang="en-US" b="0" i="0" dirty="0">
                <a:solidFill>
                  <a:srgbClr val="0000CD"/>
                </a:solidFill>
                <a:effectLst/>
                <a:highlight>
                  <a:srgbClr val="FFFFFF"/>
                </a:highlight>
                <a:latin typeface="Aptos" panose="020B0004020202020204" pitchFamily="34" charset="0"/>
              </a:rPr>
              <a:t>if</a:t>
            </a:r>
            <a:r>
              <a:rPr lang="en-US" b="0" i="0" dirty="0">
                <a:solidFill>
                  <a:srgbClr val="000000"/>
                </a:solidFill>
                <a:effectLst/>
                <a:highlight>
                  <a:srgbClr val="FFFFFF"/>
                </a:highlight>
                <a:latin typeface="Aptos" panose="020B0004020202020204" pitchFamily="34" charset="0"/>
              </a:rPr>
              <a:t> (time &lt; </a:t>
            </a:r>
            <a:r>
              <a:rPr lang="en-US" b="0" i="0" dirty="0">
                <a:solidFill>
                  <a:srgbClr val="FF0000"/>
                </a:solidFill>
                <a:effectLst/>
                <a:highlight>
                  <a:srgbClr val="FFFFFF"/>
                </a:highlight>
                <a:latin typeface="Aptos" panose="020B0004020202020204" pitchFamily="34" charset="0"/>
              </a:rPr>
              <a:t>18</a:t>
            </a:r>
            <a:r>
              <a:rPr lang="en-US" b="0" i="0" dirty="0">
                <a:solidFill>
                  <a:srgbClr val="000000"/>
                </a:solidFill>
                <a:effectLst/>
                <a:highlight>
                  <a:srgbClr val="FFFFFF"/>
                </a:highlight>
                <a:latin typeface="Aptos" panose="020B0004020202020204" pitchFamily="34" charset="0"/>
              </a:rPr>
              <a:t>) {</a:t>
            </a:r>
            <a:br>
              <a:rPr lang="en-US" b="0" i="0" dirty="0">
                <a:solidFill>
                  <a:srgbClr val="000000"/>
                </a:solidFill>
                <a:effectLst/>
                <a:highlight>
                  <a:srgbClr val="FFFFFF"/>
                </a:highlight>
                <a:latin typeface="Aptos" panose="020B0004020202020204" pitchFamily="34" charset="0"/>
              </a:rPr>
            </a:br>
            <a:r>
              <a:rPr lang="en-US" b="0" i="0" dirty="0">
                <a:solidFill>
                  <a:srgbClr val="000000"/>
                </a:solidFill>
                <a:effectLst/>
                <a:highlight>
                  <a:srgbClr val="FFFFFF"/>
                </a:highlight>
                <a:latin typeface="Aptos" panose="020B0004020202020204" pitchFamily="34" charset="0"/>
              </a:rPr>
              <a:t>  </a:t>
            </a:r>
            <a:r>
              <a:rPr lang="en-US" b="0" i="0" dirty="0" err="1">
                <a:solidFill>
                  <a:srgbClr val="000000"/>
                </a:solidFill>
                <a:effectLst/>
                <a:highlight>
                  <a:srgbClr val="FFFFFF"/>
                </a:highlight>
                <a:latin typeface="Aptos" panose="020B0004020202020204" pitchFamily="34" charset="0"/>
              </a:rPr>
              <a:t>printf</a:t>
            </a:r>
            <a:r>
              <a:rPr lang="en-US" b="0" i="0" dirty="0">
                <a:solidFill>
                  <a:srgbClr val="000000"/>
                </a:solidFill>
                <a:effectLst/>
                <a:highlight>
                  <a:srgbClr val="FFFFFF"/>
                </a:highlight>
                <a:latin typeface="Aptos" panose="020B0004020202020204" pitchFamily="34" charset="0"/>
              </a:rPr>
              <a:t>(</a:t>
            </a:r>
            <a:r>
              <a:rPr lang="en-US" b="0" i="0" dirty="0">
                <a:solidFill>
                  <a:srgbClr val="A52A2A"/>
                </a:solidFill>
                <a:effectLst/>
                <a:highlight>
                  <a:srgbClr val="FFFFFF"/>
                </a:highlight>
                <a:latin typeface="Aptos" panose="020B0004020202020204" pitchFamily="34" charset="0"/>
              </a:rPr>
              <a:t>"Good day."</a:t>
            </a:r>
            <a:r>
              <a:rPr lang="en-US" b="0" i="0" dirty="0">
                <a:solidFill>
                  <a:srgbClr val="000000"/>
                </a:solidFill>
                <a:effectLst/>
                <a:highlight>
                  <a:srgbClr val="FFFFFF"/>
                </a:highlight>
                <a:latin typeface="Aptos" panose="020B0004020202020204" pitchFamily="34" charset="0"/>
              </a:rPr>
              <a:t>);</a:t>
            </a:r>
            <a:br>
              <a:rPr lang="en-US" b="0" i="0" dirty="0">
                <a:solidFill>
                  <a:srgbClr val="000000"/>
                </a:solidFill>
                <a:effectLst/>
                <a:highlight>
                  <a:srgbClr val="FFFFFF"/>
                </a:highlight>
                <a:latin typeface="Aptos" panose="020B0004020202020204" pitchFamily="34" charset="0"/>
              </a:rPr>
            </a:br>
            <a:r>
              <a:rPr lang="en-US" b="0" i="0" dirty="0">
                <a:solidFill>
                  <a:srgbClr val="000000"/>
                </a:solidFill>
                <a:effectLst/>
                <a:highlight>
                  <a:srgbClr val="FFFFFF"/>
                </a:highlight>
                <a:latin typeface="Aptos" panose="020B0004020202020204" pitchFamily="34" charset="0"/>
              </a:rPr>
              <a:t>} </a:t>
            </a:r>
          </a:p>
          <a:p>
            <a:pPr algn="l"/>
            <a:r>
              <a:rPr lang="en-US" b="0" i="0" dirty="0">
                <a:solidFill>
                  <a:srgbClr val="0000CD"/>
                </a:solidFill>
                <a:effectLst/>
                <a:highlight>
                  <a:srgbClr val="FFFFFF"/>
                </a:highlight>
                <a:latin typeface="Aptos" panose="020B0004020202020204" pitchFamily="34" charset="0"/>
              </a:rPr>
              <a:t>else</a:t>
            </a:r>
            <a:r>
              <a:rPr lang="en-US" b="0" i="0" dirty="0">
                <a:solidFill>
                  <a:srgbClr val="000000"/>
                </a:solidFill>
                <a:effectLst/>
                <a:highlight>
                  <a:srgbClr val="FFFFFF"/>
                </a:highlight>
                <a:latin typeface="Aptos" panose="020B0004020202020204" pitchFamily="34" charset="0"/>
              </a:rPr>
              <a:t> {</a:t>
            </a:r>
            <a:br>
              <a:rPr lang="en-US" b="0" i="0" dirty="0">
                <a:solidFill>
                  <a:srgbClr val="000000"/>
                </a:solidFill>
                <a:effectLst/>
                <a:highlight>
                  <a:srgbClr val="FFFFFF"/>
                </a:highlight>
                <a:latin typeface="Aptos" panose="020B0004020202020204" pitchFamily="34" charset="0"/>
              </a:rPr>
            </a:br>
            <a:r>
              <a:rPr lang="en-US" b="0" i="0" dirty="0">
                <a:solidFill>
                  <a:srgbClr val="000000"/>
                </a:solidFill>
                <a:effectLst/>
                <a:highlight>
                  <a:srgbClr val="FFFFFF"/>
                </a:highlight>
                <a:latin typeface="Aptos" panose="020B0004020202020204" pitchFamily="34" charset="0"/>
              </a:rPr>
              <a:t>  </a:t>
            </a:r>
            <a:r>
              <a:rPr lang="en-US" b="0" i="0" dirty="0" err="1">
                <a:solidFill>
                  <a:srgbClr val="000000"/>
                </a:solidFill>
                <a:effectLst/>
                <a:highlight>
                  <a:srgbClr val="FFFFFF"/>
                </a:highlight>
                <a:latin typeface="Aptos" panose="020B0004020202020204" pitchFamily="34" charset="0"/>
              </a:rPr>
              <a:t>printf</a:t>
            </a:r>
            <a:r>
              <a:rPr lang="en-US" b="0" i="0" dirty="0">
                <a:solidFill>
                  <a:srgbClr val="000000"/>
                </a:solidFill>
                <a:effectLst/>
                <a:highlight>
                  <a:srgbClr val="FFFFFF"/>
                </a:highlight>
                <a:latin typeface="Aptos" panose="020B0004020202020204" pitchFamily="34" charset="0"/>
              </a:rPr>
              <a:t>(</a:t>
            </a:r>
            <a:r>
              <a:rPr lang="en-US" b="0" i="0" dirty="0">
                <a:solidFill>
                  <a:srgbClr val="A52A2A"/>
                </a:solidFill>
                <a:effectLst/>
                <a:highlight>
                  <a:srgbClr val="FFFFFF"/>
                </a:highlight>
                <a:latin typeface="Aptos" panose="020B0004020202020204" pitchFamily="34" charset="0"/>
              </a:rPr>
              <a:t>"Good evening."</a:t>
            </a:r>
            <a:r>
              <a:rPr lang="en-US" b="0" i="0" dirty="0">
                <a:solidFill>
                  <a:srgbClr val="000000"/>
                </a:solidFill>
                <a:effectLst/>
                <a:highlight>
                  <a:srgbClr val="FFFFFF"/>
                </a:highlight>
                <a:latin typeface="Aptos" panose="020B0004020202020204" pitchFamily="34" charset="0"/>
              </a:rPr>
              <a:t>);</a:t>
            </a:r>
            <a:br>
              <a:rPr lang="en-US" b="0" i="0" dirty="0">
                <a:solidFill>
                  <a:srgbClr val="000000"/>
                </a:solidFill>
                <a:effectLst/>
                <a:highlight>
                  <a:srgbClr val="FFFFFF"/>
                </a:highlight>
                <a:latin typeface="Aptos" panose="020B0004020202020204" pitchFamily="34" charset="0"/>
              </a:rPr>
            </a:br>
            <a:r>
              <a:rPr lang="en-US" b="0" i="0" dirty="0">
                <a:solidFill>
                  <a:srgbClr val="000000"/>
                </a:solidFill>
                <a:effectLst/>
                <a:highlight>
                  <a:srgbClr val="FFFFFF"/>
                </a:highlight>
                <a:latin typeface="Aptos" panose="020B0004020202020204" pitchFamily="34" charset="0"/>
              </a:rPr>
              <a:t>}</a:t>
            </a:r>
            <a:endParaRPr lang="en-SG" dirty="0">
              <a:latin typeface="Aptos" panose="020B0004020202020204" pitchFamily="34" charset="0"/>
            </a:endParaRPr>
          </a:p>
        </p:txBody>
      </p:sp>
      <p:sp>
        <p:nvSpPr>
          <p:cNvPr id="11" name="TextBox 10">
            <a:extLst>
              <a:ext uri="{FF2B5EF4-FFF2-40B4-BE49-F238E27FC236}">
                <a16:creationId xmlns:a16="http://schemas.microsoft.com/office/drawing/2014/main" id="{280B2ACA-B290-639D-5521-3F99B723A3FF}"/>
              </a:ext>
            </a:extLst>
          </p:cNvPr>
          <p:cNvSpPr txBox="1"/>
          <p:nvPr/>
        </p:nvSpPr>
        <p:spPr>
          <a:xfrm>
            <a:off x="400638" y="4531562"/>
            <a:ext cx="6048540" cy="923330"/>
          </a:xfrm>
          <a:prstGeom prst="rect">
            <a:avLst/>
          </a:prstGeom>
          <a:noFill/>
        </p:spPr>
        <p:txBody>
          <a:bodyPr wrap="square">
            <a:spAutoFit/>
          </a:bodyPr>
          <a:lstStyle/>
          <a:p>
            <a:pPr algn="l"/>
            <a:r>
              <a:rPr lang="en-US" b="0" i="0" dirty="0">
                <a:solidFill>
                  <a:srgbClr val="000000"/>
                </a:solidFill>
                <a:effectLst/>
                <a:highlight>
                  <a:srgbClr val="E7E9EB"/>
                </a:highlight>
                <a:latin typeface="Aptos" panose="020B0004020202020204" pitchFamily="34" charset="0"/>
              </a:rPr>
              <a:t>Example</a:t>
            </a:r>
          </a:p>
          <a:p>
            <a:pPr algn="l"/>
            <a:r>
              <a:rPr lang="en-US" b="0" i="0" dirty="0">
                <a:solidFill>
                  <a:srgbClr val="0000CD"/>
                </a:solidFill>
                <a:effectLst/>
                <a:highlight>
                  <a:srgbClr val="FFFFFF"/>
                </a:highlight>
                <a:latin typeface="Aptos" panose="020B0004020202020204" pitchFamily="34" charset="0"/>
              </a:rPr>
              <a:t>int</a:t>
            </a:r>
            <a:r>
              <a:rPr lang="en-US" b="0" i="0" dirty="0">
                <a:solidFill>
                  <a:srgbClr val="000000"/>
                </a:solidFill>
                <a:effectLst/>
                <a:highlight>
                  <a:srgbClr val="FFFFFF"/>
                </a:highlight>
                <a:latin typeface="Aptos" panose="020B0004020202020204" pitchFamily="34" charset="0"/>
              </a:rPr>
              <a:t> time = </a:t>
            </a:r>
            <a:r>
              <a:rPr lang="en-US" b="0" i="0" dirty="0">
                <a:solidFill>
                  <a:srgbClr val="FF0000"/>
                </a:solidFill>
                <a:effectLst/>
                <a:highlight>
                  <a:srgbClr val="FFFFFF"/>
                </a:highlight>
                <a:latin typeface="Aptos" panose="020B0004020202020204" pitchFamily="34" charset="0"/>
              </a:rPr>
              <a:t>20</a:t>
            </a:r>
            <a:r>
              <a:rPr lang="en-US" b="0" i="0" dirty="0">
                <a:solidFill>
                  <a:srgbClr val="000000"/>
                </a:solidFill>
                <a:effectLst/>
                <a:highlight>
                  <a:srgbClr val="FFFFFF"/>
                </a:highlight>
                <a:latin typeface="Aptos" panose="020B0004020202020204" pitchFamily="34" charset="0"/>
              </a:rPr>
              <a:t>;</a:t>
            </a:r>
            <a:br>
              <a:rPr lang="en-US" b="0" i="0" dirty="0">
                <a:solidFill>
                  <a:srgbClr val="000000"/>
                </a:solidFill>
                <a:effectLst/>
                <a:highlight>
                  <a:srgbClr val="FFFFFF"/>
                </a:highlight>
                <a:latin typeface="Aptos" panose="020B0004020202020204" pitchFamily="34" charset="0"/>
              </a:rPr>
            </a:br>
            <a:r>
              <a:rPr lang="en-US" b="0" i="0" dirty="0">
                <a:solidFill>
                  <a:srgbClr val="000000"/>
                </a:solidFill>
                <a:effectLst/>
                <a:highlight>
                  <a:srgbClr val="FFFFFF"/>
                </a:highlight>
                <a:latin typeface="Aptos" panose="020B0004020202020204" pitchFamily="34" charset="0"/>
              </a:rPr>
              <a:t>(time &lt; </a:t>
            </a:r>
            <a:r>
              <a:rPr lang="en-US" b="0" i="0" dirty="0">
                <a:solidFill>
                  <a:srgbClr val="FF0000"/>
                </a:solidFill>
                <a:effectLst/>
                <a:highlight>
                  <a:srgbClr val="FFFFFF"/>
                </a:highlight>
                <a:latin typeface="Aptos" panose="020B0004020202020204" pitchFamily="34" charset="0"/>
              </a:rPr>
              <a:t>18</a:t>
            </a:r>
            <a:r>
              <a:rPr lang="en-US" b="0" i="0" dirty="0">
                <a:solidFill>
                  <a:srgbClr val="000000"/>
                </a:solidFill>
                <a:effectLst/>
                <a:highlight>
                  <a:srgbClr val="FFFFFF"/>
                </a:highlight>
                <a:latin typeface="Aptos" panose="020B0004020202020204" pitchFamily="34" charset="0"/>
              </a:rPr>
              <a:t>) ? </a:t>
            </a:r>
            <a:r>
              <a:rPr lang="en-US" b="0" i="0" dirty="0" err="1">
                <a:solidFill>
                  <a:srgbClr val="000000"/>
                </a:solidFill>
                <a:effectLst/>
                <a:highlight>
                  <a:srgbClr val="FFFFFF"/>
                </a:highlight>
                <a:latin typeface="Aptos" panose="020B0004020202020204" pitchFamily="34" charset="0"/>
              </a:rPr>
              <a:t>printf</a:t>
            </a:r>
            <a:r>
              <a:rPr lang="en-US" b="0" i="0" dirty="0">
                <a:solidFill>
                  <a:srgbClr val="000000"/>
                </a:solidFill>
                <a:effectLst/>
                <a:highlight>
                  <a:srgbClr val="FFFFFF"/>
                </a:highlight>
                <a:latin typeface="Aptos" panose="020B0004020202020204" pitchFamily="34" charset="0"/>
              </a:rPr>
              <a:t>(</a:t>
            </a:r>
            <a:r>
              <a:rPr lang="en-US" b="0" i="0" dirty="0">
                <a:solidFill>
                  <a:srgbClr val="A52A2A"/>
                </a:solidFill>
                <a:effectLst/>
                <a:highlight>
                  <a:srgbClr val="FFFFFF"/>
                </a:highlight>
                <a:latin typeface="Aptos" panose="020B0004020202020204" pitchFamily="34" charset="0"/>
              </a:rPr>
              <a:t>"Good day."</a:t>
            </a:r>
            <a:r>
              <a:rPr lang="en-US" b="0" i="0" dirty="0">
                <a:solidFill>
                  <a:srgbClr val="000000"/>
                </a:solidFill>
                <a:effectLst/>
                <a:highlight>
                  <a:srgbClr val="FFFFFF"/>
                </a:highlight>
                <a:latin typeface="Aptos" panose="020B0004020202020204" pitchFamily="34" charset="0"/>
              </a:rPr>
              <a:t>) : </a:t>
            </a:r>
            <a:r>
              <a:rPr lang="en-US" b="0" i="0" dirty="0" err="1">
                <a:solidFill>
                  <a:srgbClr val="000000"/>
                </a:solidFill>
                <a:effectLst/>
                <a:highlight>
                  <a:srgbClr val="FFFFFF"/>
                </a:highlight>
                <a:latin typeface="Aptos" panose="020B0004020202020204" pitchFamily="34" charset="0"/>
              </a:rPr>
              <a:t>printf</a:t>
            </a:r>
            <a:r>
              <a:rPr lang="en-US" b="0" i="0" dirty="0">
                <a:solidFill>
                  <a:srgbClr val="000000"/>
                </a:solidFill>
                <a:effectLst/>
                <a:highlight>
                  <a:srgbClr val="FFFFFF"/>
                </a:highlight>
                <a:latin typeface="Aptos" panose="020B0004020202020204" pitchFamily="34" charset="0"/>
              </a:rPr>
              <a:t>(</a:t>
            </a:r>
            <a:r>
              <a:rPr lang="en-US" b="0" i="0" dirty="0">
                <a:solidFill>
                  <a:srgbClr val="A52A2A"/>
                </a:solidFill>
                <a:effectLst/>
                <a:highlight>
                  <a:srgbClr val="FFFFFF"/>
                </a:highlight>
                <a:latin typeface="Aptos" panose="020B0004020202020204" pitchFamily="34" charset="0"/>
              </a:rPr>
              <a:t>"Good evening."</a:t>
            </a:r>
            <a:r>
              <a:rPr lang="en-US" b="0" i="0" dirty="0">
                <a:solidFill>
                  <a:srgbClr val="000000"/>
                </a:solidFill>
                <a:effectLst/>
                <a:highlight>
                  <a:srgbClr val="FFFFFF"/>
                </a:highlight>
                <a:latin typeface="Aptos" panose="020B0004020202020204" pitchFamily="34" charset="0"/>
              </a:rPr>
              <a:t>);</a:t>
            </a:r>
          </a:p>
        </p:txBody>
      </p:sp>
      <p:sp>
        <p:nvSpPr>
          <p:cNvPr id="3" name="TextBox 2">
            <a:extLst>
              <a:ext uri="{FF2B5EF4-FFF2-40B4-BE49-F238E27FC236}">
                <a16:creationId xmlns:a16="http://schemas.microsoft.com/office/drawing/2014/main" id="{97DBCDA9-0DAE-8786-39B4-F4B6DFB9F5F5}"/>
              </a:ext>
            </a:extLst>
          </p:cNvPr>
          <p:cNvSpPr txBox="1"/>
          <p:nvPr/>
        </p:nvSpPr>
        <p:spPr>
          <a:xfrm>
            <a:off x="6882811" y="1741664"/>
            <a:ext cx="4118269" cy="369332"/>
          </a:xfrm>
          <a:prstGeom prst="rect">
            <a:avLst/>
          </a:prstGeom>
          <a:noFill/>
        </p:spPr>
        <p:txBody>
          <a:bodyPr wrap="square">
            <a:spAutoFit/>
          </a:bodyPr>
          <a:lstStyle/>
          <a:p>
            <a:pPr algn="l" fontAlgn="base"/>
            <a:r>
              <a:rPr lang="en-SG" b="1" i="0" dirty="0">
                <a:solidFill>
                  <a:schemeClr val="tx1">
                    <a:lumMod val="95000"/>
                    <a:lumOff val="5000"/>
                  </a:schemeClr>
                </a:solidFill>
                <a:effectLst/>
                <a:highlight>
                  <a:srgbClr val="FFFFFF"/>
                </a:highlight>
                <a:latin typeface="Aptos" panose="020B0004020202020204" pitchFamily="34" charset="0"/>
              </a:rPr>
              <a:t>Flowchart of Conditional Operator</a:t>
            </a:r>
          </a:p>
        </p:txBody>
      </p:sp>
      <p:pic>
        <p:nvPicPr>
          <p:cNvPr id="6" name="Picture 5">
            <a:extLst>
              <a:ext uri="{FF2B5EF4-FFF2-40B4-BE49-F238E27FC236}">
                <a16:creationId xmlns:a16="http://schemas.microsoft.com/office/drawing/2014/main" id="{C7B175D7-B18A-2483-3AD3-F9D98AE2B993}"/>
              </a:ext>
            </a:extLst>
          </p:cNvPr>
          <p:cNvPicPr>
            <a:picLocks noChangeAspect="1"/>
          </p:cNvPicPr>
          <p:nvPr/>
        </p:nvPicPr>
        <p:blipFill>
          <a:blip r:embed="rId3"/>
          <a:stretch>
            <a:fillRect/>
          </a:stretch>
        </p:blipFill>
        <p:spPr>
          <a:xfrm>
            <a:off x="6882811" y="2022892"/>
            <a:ext cx="4024001" cy="4514915"/>
          </a:xfrm>
          <a:prstGeom prst="rect">
            <a:avLst/>
          </a:prstGeom>
        </p:spPr>
      </p:pic>
    </p:spTree>
    <p:extLst>
      <p:ext uri="{BB962C8B-B14F-4D97-AF65-F5344CB8AC3E}">
        <p14:creationId xmlns:p14="http://schemas.microsoft.com/office/powerpoint/2010/main" val="56393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6A5F7C-8FC3-7F24-971C-B500D34225A6}"/>
              </a:ext>
            </a:extLst>
          </p:cNvPr>
          <p:cNvSpPr txBox="1"/>
          <p:nvPr/>
        </p:nvSpPr>
        <p:spPr>
          <a:xfrm>
            <a:off x="496947" y="183698"/>
            <a:ext cx="8809629" cy="4247317"/>
          </a:xfrm>
          <a:prstGeom prst="rect">
            <a:avLst/>
          </a:prstGeom>
          <a:noFill/>
        </p:spPr>
        <p:txBody>
          <a:bodyPr wrap="square">
            <a:spAutoFit/>
          </a:bodyPr>
          <a:lstStyle/>
          <a:p>
            <a:r>
              <a:rPr lang="en-SG" dirty="0">
                <a:latin typeface="Aptos" panose="020B0004020202020204" pitchFamily="34" charset="0"/>
              </a:rPr>
              <a:t>// C Program to illustrate the use of conditional operator </a:t>
            </a:r>
          </a:p>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 </a:t>
            </a:r>
          </a:p>
          <a:p>
            <a:r>
              <a:rPr lang="en-SG" dirty="0">
                <a:latin typeface="Aptos" panose="020B0004020202020204" pitchFamily="34" charset="0"/>
              </a:rPr>
              <a:t>int main() { </a:t>
            </a:r>
          </a:p>
          <a:p>
            <a:r>
              <a:rPr lang="en-SG" dirty="0">
                <a:latin typeface="Aptos" panose="020B0004020202020204" pitchFamily="34" charset="0"/>
              </a:rPr>
              <a:t>	int check = 0;</a:t>
            </a:r>
          </a:p>
          <a:p>
            <a:r>
              <a:rPr lang="en-SG" dirty="0">
                <a:latin typeface="Aptos" panose="020B0004020202020204" pitchFamily="34" charset="0"/>
              </a:rPr>
              <a:t>	</a:t>
            </a:r>
          </a:p>
          <a:p>
            <a:r>
              <a:rPr lang="en-SG" dirty="0">
                <a:latin typeface="Aptos" panose="020B0004020202020204" pitchFamily="34" charset="0"/>
              </a:rPr>
              <a:t>	</a:t>
            </a:r>
            <a:r>
              <a:rPr lang="en-SG" b="1" dirty="0">
                <a:highlight>
                  <a:srgbClr val="FFFF00"/>
                </a:highlight>
                <a:latin typeface="Aptos" panose="020B0004020202020204" pitchFamily="34" charset="0"/>
              </a:rPr>
              <a:t>result = (check == 0) ? 25 : -25; </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("Value of var when flag is 0: %d\n", result); </a:t>
            </a:r>
          </a:p>
          <a:p>
            <a:r>
              <a:rPr lang="en-SG" dirty="0">
                <a:latin typeface="Aptos" panose="020B0004020202020204" pitchFamily="34" charset="0"/>
              </a:rPr>
              <a:t>	</a:t>
            </a:r>
          </a:p>
          <a:p>
            <a:r>
              <a:rPr lang="en-SG" dirty="0">
                <a:latin typeface="Aptos" panose="020B0004020202020204" pitchFamily="34" charset="0"/>
              </a:rPr>
              <a:t>	check=1;</a:t>
            </a:r>
          </a:p>
          <a:p>
            <a:r>
              <a:rPr lang="en-SG" dirty="0">
                <a:latin typeface="Aptos" panose="020B0004020202020204" pitchFamily="34" charset="0"/>
              </a:rPr>
              <a:t>	</a:t>
            </a:r>
            <a:r>
              <a:rPr lang="en-SG" b="1" dirty="0">
                <a:highlight>
                  <a:srgbClr val="FFFF00"/>
                </a:highlight>
                <a:latin typeface="Aptos" panose="020B0004020202020204" pitchFamily="34" charset="0"/>
              </a:rPr>
              <a:t>result = (check == 0) ? 25 : -25; </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("Value of var when flag is NOT 0: %d", result); </a:t>
            </a:r>
          </a:p>
          <a:p>
            <a:r>
              <a:rPr lang="en-SG" dirty="0">
                <a:latin typeface="Aptos" panose="020B0004020202020204" pitchFamily="34" charset="0"/>
              </a:rPr>
              <a:t>}</a:t>
            </a:r>
          </a:p>
          <a:p>
            <a:r>
              <a:rPr lang="en-SG" b="1" u="sng" dirty="0">
                <a:latin typeface="Aptos" panose="020B0004020202020204" pitchFamily="34" charset="0"/>
              </a:rPr>
              <a:t>Output:</a:t>
            </a:r>
          </a:p>
          <a:p>
            <a:r>
              <a:rPr lang="en-US" dirty="0">
                <a:latin typeface="Aptos" panose="020B0004020202020204" pitchFamily="34" charset="0"/>
              </a:rPr>
              <a:t>Value of result when check is 0: 25</a:t>
            </a:r>
          </a:p>
          <a:p>
            <a:r>
              <a:rPr lang="en-US" dirty="0">
                <a:latin typeface="Aptos" panose="020B0004020202020204" pitchFamily="34" charset="0"/>
              </a:rPr>
              <a:t>Value of result when check is NOT 0: -25</a:t>
            </a:r>
            <a:endParaRPr lang="en-SG" dirty="0">
              <a:latin typeface="Aptos" panose="020B0004020202020204" pitchFamily="34" charset="0"/>
            </a:endParaRPr>
          </a:p>
        </p:txBody>
      </p:sp>
      <p:sp>
        <p:nvSpPr>
          <p:cNvPr id="3" name="TextBox 2">
            <a:extLst>
              <a:ext uri="{FF2B5EF4-FFF2-40B4-BE49-F238E27FC236}">
                <a16:creationId xmlns:a16="http://schemas.microsoft.com/office/drawing/2014/main" id="{912D81BD-27C6-FB0E-E7FE-29BE0A423B1A}"/>
              </a:ext>
            </a:extLst>
          </p:cNvPr>
          <p:cNvSpPr txBox="1"/>
          <p:nvPr/>
        </p:nvSpPr>
        <p:spPr>
          <a:xfrm>
            <a:off x="6096000" y="477420"/>
            <a:ext cx="6033155" cy="5078313"/>
          </a:xfrm>
          <a:prstGeom prst="rect">
            <a:avLst/>
          </a:prstGeom>
          <a:noFill/>
        </p:spPr>
        <p:txBody>
          <a:bodyPr wrap="square">
            <a:spAutoFit/>
          </a:bodyPr>
          <a:lstStyle/>
          <a:p>
            <a:r>
              <a:rPr lang="en-SG" dirty="0"/>
              <a:t>// C program to find largest among two </a:t>
            </a:r>
          </a:p>
          <a:p>
            <a:r>
              <a:rPr lang="en-SG" dirty="0"/>
              <a:t>// numbers using ternary operator </a:t>
            </a:r>
          </a:p>
          <a:p>
            <a:endParaRPr lang="en-SG" dirty="0"/>
          </a:p>
          <a:p>
            <a:r>
              <a:rPr lang="en-SG" dirty="0"/>
              <a:t>#include &lt;</a:t>
            </a:r>
            <a:r>
              <a:rPr lang="en-SG" dirty="0" err="1"/>
              <a:t>stdio.h</a:t>
            </a:r>
            <a:r>
              <a:rPr lang="en-SG" dirty="0"/>
              <a:t>&gt; </a:t>
            </a:r>
          </a:p>
          <a:p>
            <a:endParaRPr lang="en-SG" dirty="0"/>
          </a:p>
          <a:p>
            <a:r>
              <a:rPr lang="en-SG" dirty="0"/>
              <a:t>int main() </a:t>
            </a:r>
          </a:p>
          <a:p>
            <a:r>
              <a:rPr lang="en-SG" dirty="0"/>
              <a:t>{ </a:t>
            </a:r>
          </a:p>
          <a:p>
            <a:r>
              <a:rPr lang="en-SG" dirty="0"/>
              <a:t>	int m = 5, n = 4; </a:t>
            </a:r>
          </a:p>
          <a:p>
            <a:endParaRPr lang="en-SG" dirty="0"/>
          </a:p>
          <a:p>
            <a:r>
              <a:rPr lang="en-SG" dirty="0"/>
              <a:t>	(m &gt; n) ? </a:t>
            </a:r>
            <a:r>
              <a:rPr lang="en-SG" dirty="0" err="1"/>
              <a:t>printf</a:t>
            </a:r>
            <a:r>
              <a:rPr lang="en-SG" dirty="0"/>
              <a:t>("m is greater than n that is %d &gt; %d", </a:t>
            </a:r>
          </a:p>
          <a:p>
            <a:r>
              <a:rPr lang="en-SG" dirty="0"/>
              <a:t>					m, n) </a:t>
            </a:r>
          </a:p>
          <a:p>
            <a:r>
              <a:rPr lang="en-SG" dirty="0"/>
              <a:t>			: </a:t>
            </a:r>
            <a:r>
              <a:rPr lang="en-SG" dirty="0" err="1"/>
              <a:t>printf</a:t>
            </a:r>
            <a:r>
              <a:rPr lang="en-SG" dirty="0"/>
              <a:t>("n is greater than m that is %d &gt; %d", </a:t>
            </a:r>
          </a:p>
          <a:p>
            <a:r>
              <a:rPr lang="en-SG" dirty="0"/>
              <a:t>					n, m); </a:t>
            </a:r>
          </a:p>
          <a:p>
            <a:endParaRPr lang="en-SG" dirty="0"/>
          </a:p>
          <a:p>
            <a:r>
              <a:rPr lang="en-SG" dirty="0"/>
              <a:t>	return 0; </a:t>
            </a:r>
          </a:p>
          <a:p>
            <a:r>
              <a:rPr lang="en-SG" dirty="0"/>
              <a:t>}</a:t>
            </a:r>
          </a:p>
        </p:txBody>
      </p:sp>
    </p:spTree>
    <p:extLst>
      <p:ext uri="{BB962C8B-B14F-4D97-AF65-F5344CB8AC3E}">
        <p14:creationId xmlns:p14="http://schemas.microsoft.com/office/powerpoint/2010/main" val="1161388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436D99-7AB4-C990-3B36-50BBF03678C5}"/>
              </a:ext>
            </a:extLst>
          </p:cNvPr>
          <p:cNvSpPr txBox="1"/>
          <p:nvPr/>
        </p:nvSpPr>
        <p:spPr>
          <a:xfrm>
            <a:off x="280448" y="299030"/>
            <a:ext cx="6103854" cy="4247317"/>
          </a:xfrm>
          <a:prstGeom prst="rect">
            <a:avLst/>
          </a:prstGeom>
          <a:noFill/>
        </p:spPr>
        <p:txBody>
          <a:bodyPr wrap="square">
            <a:spAutoFit/>
          </a:bodyPr>
          <a:lstStyle/>
          <a:p>
            <a:r>
              <a:rPr lang="en-SG" dirty="0"/>
              <a:t>#include &lt;</a:t>
            </a:r>
            <a:r>
              <a:rPr lang="en-SG" dirty="0" err="1"/>
              <a:t>stdio.h</a:t>
            </a:r>
            <a:r>
              <a:rPr lang="en-SG" dirty="0"/>
              <a:t>&gt;</a:t>
            </a:r>
          </a:p>
          <a:p>
            <a:endParaRPr lang="en-SG" dirty="0"/>
          </a:p>
          <a:p>
            <a:r>
              <a:rPr lang="en-SG" dirty="0"/>
              <a:t>int main() {</a:t>
            </a:r>
          </a:p>
          <a:p>
            <a:r>
              <a:rPr lang="en-SG" dirty="0"/>
              <a:t>  int age;</a:t>
            </a:r>
          </a:p>
          <a:p>
            <a:endParaRPr lang="en-SG" dirty="0"/>
          </a:p>
          <a:p>
            <a:r>
              <a:rPr lang="en-SG" dirty="0"/>
              <a:t>  // take input from users</a:t>
            </a:r>
          </a:p>
          <a:p>
            <a:r>
              <a:rPr lang="en-SG" dirty="0"/>
              <a:t>  </a:t>
            </a:r>
            <a:r>
              <a:rPr lang="en-SG" dirty="0" err="1"/>
              <a:t>printf</a:t>
            </a:r>
            <a:r>
              <a:rPr lang="en-SG" dirty="0"/>
              <a:t>("Enter your age: ");</a:t>
            </a:r>
          </a:p>
          <a:p>
            <a:r>
              <a:rPr lang="en-SG" dirty="0"/>
              <a:t>  </a:t>
            </a:r>
            <a:r>
              <a:rPr lang="en-SG" dirty="0" err="1"/>
              <a:t>scanf</a:t>
            </a:r>
            <a:r>
              <a:rPr lang="en-SG" dirty="0"/>
              <a:t>("%d", &amp;age);</a:t>
            </a:r>
          </a:p>
          <a:p>
            <a:endParaRPr lang="en-SG" dirty="0"/>
          </a:p>
          <a:p>
            <a:r>
              <a:rPr lang="en-SG" dirty="0"/>
              <a:t>  // ternary operator to find if a person can vote or not</a:t>
            </a:r>
          </a:p>
          <a:p>
            <a:r>
              <a:rPr lang="en-SG" dirty="0"/>
              <a:t>  (age &gt;= 18) ? </a:t>
            </a:r>
            <a:r>
              <a:rPr lang="en-SG" dirty="0" err="1"/>
              <a:t>printf</a:t>
            </a:r>
            <a:r>
              <a:rPr lang="en-SG" dirty="0"/>
              <a:t>("You can vote") : </a:t>
            </a:r>
            <a:r>
              <a:rPr lang="en-SG" dirty="0" err="1"/>
              <a:t>printf</a:t>
            </a:r>
            <a:r>
              <a:rPr lang="en-SG" dirty="0"/>
              <a:t>("You cannot vote");</a:t>
            </a:r>
          </a:p>
          <a:p>
            <a:endParaRPr lang="en-SG" dirty="0"/>
          </a:p>
          <a:p>
            <a:r>
              <a:rPr lang="en-SG" dirty="0"/>
              <a:t>  return 0;</a:t>
            </a:r>
          </a:p>
          <a:p>
            <a:r>
              <a:rPr lang="en-SG" dirty="0"/>
              <a:t>}</a:t>
            </a:r>
          </a:p>
        </p:txBody>
      </p:sp>
      <p:sp>
        <p:nvSpPr>
          <p:cNvPr id="7" name="TextBox 6">
            <a:extLst>
              <a:ext uri="{FF2B5EF4-FFF2-40B4-BE49-F238E27FC236}">
                <a16:creationId xmlns:a16="http://schemas.microsoft.com/office/drawing/2014/main" id="{1F811720-BDE2-DEFF-2716-8E91E5FF283D}"/>
              </a:ext>
            </a:extLst>
          </p:cNvPr>
          <p:cNvSpPr txBox="1"/>
          <p:nvPr/>
        </p:nvSpPr>
        <p:spPr>
          <a:xfrm>
            <a:off x="6384302" y="299030"/>
            <a:ext cx="4824167" cy="5078313"/>
          </a:xfrm>
          <a:prstGeom prst="rect">
            <a:avLst/>
          </a:prstGeom>
          <a:noFill/>
        </p:spPr>
        <p:txBody>
          <a:bodyPr wrap="square">
            <a:spAutoFit/>
          </a:bodyPr>
          <a:lstStyle/>
          <a:p>
            <a:r>
              <a:rPr lang="en-SG" dirty="0"/>
              <a:t>#include &lt;</a:t>
            </a:r>
            <a:r>
              <a:rPr lang="en-SG" dirty="0" err="1"/>
              <a:t>stdio.h</a:t>
            </a:r>
            <a:r>
              <a:rPr lang="en-SG" dirty="0"/>
              <a:t>&gt;</a:t>
            </a:r>
          </a:p>
          <a:p>
            <a:endParaRPr lang="en-SG" dirty="0"/>
          </a:p>
          <a:p>
            <a:r>
              <a:rPr lang="en-SG" dirty="0"/>
              <a:t>int main() {</a:t>
            </a:r>
          </a:p>
          <a:p>
            <a:endParaRPr lang="en-SG" dirty="0"/>
          </a:p>
          <a:p>
            <a:r>
              <a:rPr lang="en-SG" dirty="0"/>
              <a:t>  // create variables</a:t>
            </a:r>
          </a:p>
          <a:p>
            <a:r>
              <a:rPr lang="en-SG" dirty="0"/>
              <a:t>  char operator = '+';</a:t>
            </a:r>
          </a:p>
          <a:p>
            <a:r>
              <a:rPr lang="en-SG" dirty="0"/>
              <a:t>  int num1 = 8;</a:t>
            </a:r>
          </a:p>
          <a:p>
            <a:r>
              <a:rPr lang="en-SG" dirty="0"/>
              <a:t>  int num2 = 7;</a:t>
            </a:r>
          </a:p>
          <a:p>
            <a:endParaRPr lang="en-SG" dirty="0"/>
          </a:p>
          <a:p>
            <a:r>
              <a:rPr lang="en-SG" dirty="0"/>
              <a:t>  // using variables in ternary operator</a:t>
            </a:r>
          </a:p>
          <a:p>
            <a:r>
              <a:rPr lang="en-SG" dirty="0"/>
              <a:t>  int result = (operator == '+') ? (num1 + num2) : (num1 - num2);</a:t>
            </a:r>
          </a:p>
          <a:p>
            <a:r>
              <a:rPr lang="en-SG" dirty="0"/>
              <a:t>  </a:t>
            </a:r>
            <a:r>
              <a:rPr lang="en-SG" dirty="0" err="1"/>
              <a:t>printf</a:t>
            </a:r>
            <a:r>
              <a:rPr lang="en-SG" dirty="0"/>
              <a:t>("%d", result);</a:t>
            </a:r>
          </a:p>
          <a:p>
            <a:endParaRPr lang="en-SG" dirty="0"/>
          </a:p>
          <a:p>
            <a:r>
              <a:rPr lang="en-SG" dirty="0"/>
              <a:t>  return 0;</a:t>
            </a:r>
          </a:p>
          <a:p>
            <a:r>
              <a:rPr lang="en-SG" dirty="0"/>
              <a:t>}</a:t>
            </a:r>
          </a:p>
          <a:p>
            <a:endParaRPr lang="en-SG" dirty="0"/>
          </a:p>
          <a:p>
            <a:r>
              <a:rPr lang="en-SG" dirty="0"/>
              <a:t>// Output: 15</a:t>
            </a:r>
          </a:p>
        </p:txBody>
      </p:sp>
      <p:sp>
        <p:nvSpPr>
          <p:cNvPr id="9" name="TextBox 8">
            <a:extLst>
              <a:ext uri="{FF2B5EF4-FFF2-40B4-BE49-F238E27FC236}">
                <a16:creationId xmlns:a16="http://schemas.microsoft.com/office/drawing/2014/main" id="{6D0427A5-8F3C-ADFC-91D7-EE22D090916F}"/>
              </a:ext>
            </a:extLst>
          </p:cNvPr>
          <p:cNvSpPr txBox="1"/>
          <p:nvPr/>
        </p:nvSpPr>
        <p:spPr>
          <a:xfrm>
            <a:off x="1788736" y="3530684"/>
            <a:ext cx="6103854" cy="2862322"/>
          </a:xfrm>
          <a:prstGeom prst="rect">
            <a:avLst/>
          </a:prstGeom>
          <a:noFill/>
        </p:spPr>
        <p:txBody>
          <a:bodyPr wrap="square">
            <a:spAutoFit/>
          </a:bodyPr>
          <a:lstStyle/>
          <a:p>
            <a:r>
              <a:rPr lang="en-SG" dirty="0"/>
              <a:t>#include &lt;</a:t>
            </a:r>
            <a:r>
              <a:rPr lang="en-SG" dirty="0" err="1"/>
              <a:t>stdio.h</a:t>
            </a:r>
            <a:r>
              <a:rPr lang="en-SG" dirty="0"/>
              <a:t>&gt;</a:t>
            </a:r>
          </a:p>
          <a:p>
            <a:endParaRPr lang="en-SG" dirty="0"/>
          </a:p>
          <a:p>
            <a:r>
              <a:rPr lang="en-SG" dirty="0"/>
              <a:t>int main() {</a:t>
            </a:r>
          </a:p>
          <a:p>
            <a:r>
              <a:rPr lang="en-SG" dirty="0"/>
              <a:t>  int number = 3;</a:t>
            </a:r>
          </a:p>
          <a:p>
            <a:endParaRPr lang="en-SG" dirty="0"/>
          </a:p>
          <a:p>
            <a:r>
              <a:rPr lang="en-SG" dirty="0"/>
              <a:t>  (number % 2 == 0) ? </a:t>
            </a:r>
            <a:r>
              <a:rPr lang="en-SG" dirty="0" err="1"/>
              <a:t>printf</a:t>
            </a:r>
            <a:r>
              <a:rPr lang="en-SG" dirty="0"/>
              <a:t>("Even Number") : </a:t>
            </a:r>
            <a:r>
              <a:rPr lang="en-SG" dirty="0" err="1"/>
              <a:t>printf</a:t>
            </a:r>
            <a:r>
              <a:rPr lang="en-SG" dirty="0"/>
              <a:t>("Odd Number");</a:t>
            </a:r>
          </a:p>
          <a:p>
            <a:endParaRPr lang="en-SG" dirty="0"/>
          </a:p>
          <a:p>
            <a:r>
              <a:rPr lang="en-SG" dirty="0"/>
              <a:t>  return 0;</a:t>
            </a:r>
          </a:p>
          <a:p>
            <a:r>
              <a:rPr lang="en-SG" dirty="0"/>
              <a:t>}</a:t>
            </a:r>
          </a:p>
        </p:txBody>
      </p:sp>
    </p:spTree>
    <p:extLst>
      <p:ext uri="{BB962C8B-B14F-4D97-AF65-F5344CB8AC3E}">
        <p14:creationId xmlns:p14="http://schemas.microsoft.com/office/powerpoint/2010/main" val="324467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C41595-1B52-A94F-49CE-171CF94180ED}"/>
              </a:ext>
            </a:extLst>
          </p:cNvPr>
          <p:cNvSpPr txBox="1"/>
          <p:nvPr/>
        </p:nvSpPr>
        <p:spPr>
          <a:xfrm>
            <a:off x="412423" y="127474"/>
            <a:ext cx="6103854" cy="584775"/>
          </a:xfrm>
          <a:prstGeom prst="rect">
            <a:avLst/>
          </a:prstGeom>
          <a:noFill/>
        </p:spPr>
        <p:txBody>
          <a:bodyPr wrap="square">
            <a:spAutoFit/>
          </a:bodyPr>
          <a:lstStyle/>
          <a:p>
            <a:pPr algn="l"/>
            <a:r>
              <a:rPr lang="en-SG" sz="3200" b="1" i="0" dirty="0">
                <a:solidFill>
                  <a:srgbClr val="000000"/>
                </a:solidFill>
                <a:effectLst/>
                <a:highlight>
                  <a:srgbClr val="FFFF00"/>
                </a:highlight>
                <a:latin typeface="Aptos" panose="020B0004020202020204" pitchFamily="34" charset="0"/>
              </a:rPr>
              <a:t>The else if Statement</a:t>
            </a:r>
          </a:p>
        </p:txBody>
      </p:sp>
      <p:sp>
        <p:nvSpPr>
          <p:cNvPr id="9" name="TextBox 8">
            <a:extLst>
              <a:ext uri="{FF2B5EF4-FFF2-40B4-BE49-F238E27FC236}">
                <a16:creationId xmlns:a16="http://schemas.microsoft.com/office/drawing/2014/main" id="{40D2F460-873A-9E13-4A46-F411C11C20FC}"/>
              </a:ext>
            </a:extLst>
          </p:cNvPr>
          <p:cNvSpPr txBox="1"/>
          <p:nvPr/>
        </p:nvSpPr>
        <p:spPr>
          <a:xfrm>
            <a:off x="412423" y="797510"/>
            <a:ext cx="6957368" cy="5262979"/>
          </a:xfrm>
          <a:prstGeom prst="rect">
            <a:avLst/>
          </a:prstGeom>
          <a:noFill/>
        </p:spPr>
        <p:txBody>
          <a:bodyPr wrap="square">
            <a:spAutoFit/>
          </a:bodyPr>
          <a:lstStyle/>
          <a:p>
            <a:pPr algn="just"/>
            <a:r>
              <a:rPr lang="en-SG" sz="2400" dirty="0">
                <a:latin typeface="Aptos" panose="020B0004020202020204" pitchFamily="34" charset="0"/>
              </a:rPr>
              <a:t>Use the else if statement to specify a new condition if the first condition is false.</a:t>
            </a:r>
          </a:p>
          <a:p>
            <a:pPr algn="just"/>
            <a:r>
              <a:rPr lang="en-SG" sz="2400" b="1" u="sng" dirty="0">
                <a:latin typeface="Aptos" panose="020B0004020202020204" pitchFamily="34" charset="0"/>
              </a:rPr>
              <a:t>Syntax</a:t>
            </a:r>
          </a:p>
          <a:p>
            <a:pPr algn="just"/>
            <a:r>
              <a:rPr lang="en-SG" sz="2400" dirty="0">
                <a:latin typeface="Aptos" panose="020B0004020202020204" pitchFamily="34" charset="0"/>
              </a:rPr>
              <a:t>if (condition1) {</a:t>
            </a:r>
          </a:p>
          <a:p>
            <a:pPr algn="just"/>
            <a:r>
              <a:rPr lang="en-SG" sz="2400" dirty="0">
                <a:latin typeface="Aptos" panose="020B0004020202020204" pitchFamily="34" charset="0"/>
              </a:rPr>
              <a:t>  // block of code to be executed if condition1 is true</a:t>
            </a:r>
          </a:p>
          <a:p>
            <a:pPr algn="just"/>
            <a:r>
              <a:rPr lang="en-SG" sz="2400" dirty="0">
                <a:latin typeface="Aptos" panose="020B0004020202020204" pitchFamily="34" charset="0"/>
              </a:rPr>
              <a:t>} </a:t>
            </a:r>
          </a:p>
          <a:p>
            <a:pPr algn="just"/>
            <a:r>
              <a:rPr lang="en-SG" sz="2400" dirty="0">
                <a:latin typeface="Aptos" panose="020B0004020202020204" pitchFamily="34" charset="0"/>
              </a:rPr>
              <a:t>else if (condition2) {</a:t>
            </a:r>
          </a:p>
          <a:p>
            <a:pPr algn="just"/>
            <a:r>
              <a:rPr lang="en-SG" sz="2400" dirty="0">
                <a:latin typeface="Aptos" panose="020B0004020202020204" pitchFamily="34" charset="0"/>
              </a:rPr>
              <a:t>  // block of code to be executed if the condition1 is false and condition2 is true</a:t>
            </a:r>
          </a:p>
          <a:p>
            <a:pPr algn="just"/>
            <a:r>
              <a:rPr lang="en-SG" sz="2400" dirty="0">
                <a:latin typeface="Aptos" panose="020B0004020202020204" pitchFamily="34" charset="0"/>
              </a:rPr>
              <a:t>} </a:t>
            </a:r>
          </a:p>
          <a:p>
            <a:pPr algn="just"/>
            <a:r>
              <a:rPr lang="en-SG" sz="2400" dirty="0">
                <a:latin typeface="Aptos" panose="020B0004020202020204" pitchFamily="34" charset="0"/>
              </a:rPr>
              <a:t>else {</a:t>
            </a:r>
          </a:p>
          <a:p>
            <a:pPr algn="just"/>
            <a:r>
              <a:rPr lang="en-SG" sz="2400" dirty="0">
                <a:latin typeface="Aptos" panose="020B0004020202020204" pitchFamily="34" charset="0"/>
              </a:rPr>
              <a:t>  // block of code to be executed if the condition1 is false and condition2 is false</a:t>
            </a:r>
          </a:p>
          <a:p>
            <a:pPr algn="just"/>
            <a:r>
              <a:rPr lang="en-SG" sz="2400" dirty="0">
                <a:latin typeface="Aptos" panose="020B0004020202020204" pitchFamily="34" charset="0"/>
              </a:rPr>
              <a:t>}</a:t>
            </a:r>
          </a:p>
        </p:txBody>
      </p:sp>
      <p:sp>
        <p:nvSpPr>
          <p:cNvPr id="2" name="TextBox 1">
            <a:extLst>
              <a:ext uri="{FF2B5EF4-FFF2-40B4-BE49-F238E27FC236}">
                <a16:creationId xmlns:a16="http://schemas.microsoft.com/office/drawing/2014/main" id="{137A8267-6F72-7A73-D6CD-96E0D834A1EE}"/>
              </a:ext>
            </a:extLst>
          </p:cNvPr>
          <p:cNvSpPr txBox="1"/>
          <p:nvPr/>
        </p:nvSpPr>
        <p:spPr>
          <a:xfrm>
            <a:off x="7671600" y="712249"/>
            <a:ext cx="4107977" cy="5632311"/>
          </a:xfrm>
          <a:prstGeom prst="rect">
            <a:avLst/>
          </a:prstGeom>
          <a:solidFill>
            <a:schemeClr val="accent2">
              <a:lumMod val="20000"/>
              <a:lumOff val="80000"/>
            </a:schemeClr>
          </a:solidFill>
        </p:spPr>
        <p:txBody>
          <a:bodyPr wrap="square">
            <a:spAutoFit/>
          </a:bodyPr>
          <a:lstStyle/>
          <a:p>
            <a:pPr algn="l"/>
            <a:r>
              <a:rPr lang="en-US" sz="2800" b="1" i="0" u="sng" dirty="0">
                <a:solidFill>
                  <a:srgbClr val="000000"/>
                </a:solidFill>
                <a:effectLst/>
                <a:latin typeface="Aptos" panose="020B0004020202020204" pitchFamily="34" charset="0"/>
              </a:rPr>
              <a:t>Example</a:t>
            </a:r>
          </a:p>
          <a:p>
            <a:pPr algn="l"/>
            <a:r>
              <a:rPr lang="en-US" sz="2800" b="0" i="0" dirty="0">
                <a:solidFill>
                  <a:srgbClr val="0000CD"/>
                </a:solidFill>
                <a:effectLst/>
                <a:latin typeface="Aptos" panose="020B0004020202020204" pitchFamily="34" charset="0"/>
              </a:rPr>
              <a:t>int</a:t>
            </a:r>
            <a:r>
              <a:rPr lang="en-US" sz="2800" b="0" i="0" dirty="0">
                <a:solidFill>
                  <a:srgbClr val="000000"/>
                </a:solidFill>
                <a:effectLst/>
                <a:latin typeface="Aptos" panose="020B0004020202020204" pitchFamily="34" charset="0"/>
              </a:rPr>
              <a:t> time = </a:t>
            </a:r>
            <a:r>
              <a:rPr lang="en-US" sz="2800" b="0" i="0" dirty="0">
                <a:solidFill>
                  <a:srgbClr val="FF0000"/>
                </a:solidFill>
                <a:effectLst/>
                <a:latin typeface="Aptos" panose="020B0004020202020204" pitchFamily="34" charset="0"/>
              </a:rPr>
              <a:t>22</a:t>
            </a:r>
            <a:r>
              <a:rPr lang="en-US" sz="2800" b="0" i="0" dirty="0">
                <a:solidFill>
                  <a:srgbClr val="000000"/>
                </a:solidFill>
                <a:effectLst/>
                <a:latin typeface="Aptos" panose="020B0004020202020204" pitchFamily="34" charset="0"/>
              </a:rPr>
              <a:t>;</a:t>
            </a:r>
            <a:br>
              <a:rPr lang="en-US" sz="2800" b="0" i="0" dirty="0">
                <a:solidFill>
                  <a:srgbClr val="000000"/>
                </a:solidFill>
                <a:effectLst/>
                <a:latin typeface="Aptos" panose="020B0004020202020204" pitchFamily="34" charset="0"/>
              </a:rPr>
            </a:br>
            <a:r>
              <a:rPr lang="en-US" sz="2800" b="0" i="0" dirty="0">
                <a:solidFill>
                  <a:srgbClr val="0000CD"/>
                </a:solidFill>
                <a:effectLst/>
                <a:latin typeface="Aptos" panose="020B0004020202020204" pitchFamily="34" charset="0"/>
              </a:rPr>
              <a:t>if</a:t>
            </a:r>
            <a:r>
              <a:rPr lang="en-US" sz="2800" b="0" i="0" dirty="0">
                <a:solidFill>
                  <a:srgbClr val="000000"/>
                </a:solidFill>
                <a:effectLst/>
                <a:latin typeface="Aptos" panose="020B0004020202020204" pitchFamily="34" charset="0"/>
              </a:rPr>
              <a:t> (time &lt; </a:t>
            </a:r>
            <a:r>
              <a:rPr lang="en-US" sz="2800" b="0" i="0" dirty="0">
                <a:solidFill>
                  <a:srgbClr val="FF0000"/>
                </a:solidFill>
                <a:effectLst/>
                <a:latin typeface="Aptos" panose="020B0004020202020204" pitchFamily="34" charset="0"/>
              </a:rPr>
              <a:t>10</a:t>
            </a:r>
            <a:r>
              <a:rPr lang="en-US" sz="2800" b="0" i="0" dirty="0">
                <a:solidFill>
                  <a:srgbClr val="000000"/>
                </a:solidFill>
                <a:effectLst/>
                <a:latin typeface="Aptos" panose="020B0004020202020204" pitchFamily="34" charset="0"/>
              </a:rPr>
              <a:t>) {</a:t>
            </a:r>
            <a:br>
              <a:rPr lang="en-US" sz="2800" b="0" i="0" dirty="0">
                <a:solidFill>
                  <a:srgbClr val="000000"/>
                </a:solidFill>
                <a:effectLst/>
                <a:latin typeface="Aptos" panose="020B0004020202020204" pitchFamily="34" charset="0"/>
              </a:rPr>
            </a:br>
            <a:r>
              <a:rPr lang="en-US" sz="2800" b="0" i="0" dirty="0">
                <a:solidFill>
                  <a:srgbClr val="000000"/>
                </a:solidFill>
                <a:effectLst/>
                <a:latin typeface="Aptos" panose="020B0004020202020204" pitchFamily="34" charset="0"/>
              </a:rPr>
              <a:t>  </a:t>
            </a:r>
            <a:r>
              <a:rPr lang="en-US" sz="2800" b="0" i="0" dirty="0" err="1">
                <a:solidFill>
                  <a:srgbClr val="000000"/>
                </a:solidFill>
                <a:effectLst/>
                <a:latin typeface="Aptos" panose="020B0004020202020204" pitchFamily="34" charset="0"/>
              </a:rPr>
              <a:t>printf</a:t>
            </a:r>
            <a:r>
              <a:rPr lang="en-US" sz="2800" b="0" i="0" dirty="0">
                <a:solidFill>
                  <a:srgbClr val="000000"/>
                </a:solidFill>
                <a:effectLst/>
                <a:latin typeface="Aptos" panose="020B0004020202020204" pitchFamily="34" charset="0"/>
              </a:rPr>
              <a:t>(</a:t>
            </a:r>
            <a:r>
              <a:rPr lang="en-US" sz="2800" b="0" i="0" dirty="0">
                <a:solidFill>
                  <a:srgbClr val="A52A2A"/>
                </a:solidFill>
                <a:effectLst/>
                <a:latin typeface="Aptos" panose="020B0004020202020204" pitchFamily="34" charset="0"/>
              </a:rPr>
              <a:t>"Good morning."</a:t>
            </a:r>
            <a:r>
              <a:rPr lang="en-US" sz="2800" b="0" i="0" dirty="0">
                <a:solidFill>
                  <a:srgbClr val="000000"/>
                </a:solidFill>
                <a:effectLst/>
                <a:latin typeface="Aptos" panose="020B0004020202020204" pitchFamily="34" charset="0"/>
              </a:rPr>
              <a:t>);</a:t>
            </a:r>
            <a:br>
              <a:rPr lang="en-US" sz="2800" b="0" i="0" dirty="0">
                <a:solidFill>
                  <a:srgbClr val="000000"/>
                </a:solidFill>
                <a:effectLst/>
                <a:latin typeface="Aptos" panose="020B0004020202020204" pitchFamily="34" charset="0"/>
              </a:rPr>
            </a:br>
            <a:r>
              <a:rPr lang="en-US" sz="2800" b="0" i="0" dirty="0">
                <a:solidFill>
                  <a:srgbClr val="000000"/>
                </a:solidFill>
                <a:effectLst/>
                <a:latin typeface="Aptos" panose="020B0004020202020204" pitchFamily="34" charset="0"/>
              </a:rPr>
              <a:t>} </a:t>
            </a:r>
          </a:p>
          <a:p>
            <a:pPr algn="l"/>
            <a:r>
              <a:rPr lang="en-US" sz="2800" b="0" i="0" dirty="0">
                <a:solidFill>
                  <a:srgbClr val="0000CD"/>
                </a:solidFill>
                <a:effectLst/>
                <a:latin typeface="Aptos" panose="020B0004020202020204" pitchFamily="34" charset="0"/>
              </a:rPr>
              <a:t>else</a:t>
            </a:r>
            <a:r>
              <a:rPr lang="en-US" sz="2800" b="0" i="0" dirty="0">
                <a:solidFill>
                  <a:srgbClr val="000000"/>
                </a:solidFill>
                <a:effectLst/>
                <a:latin typeface="Aptos" panose="020B0004020202020204" pitchFamily="34" charset="0"/>
              </a:rPr>
              <a:t> </a:t>
            </a:r>
            <a:r>
              <a:rPr lang="en-US" sz="2800" b="0" i="0" dirty="0">
                <a:solidFill>
                  <a:srgbClr val="0000CD"/>
                </a:solidFill>
                <a:effectLst/>
                <a:latin typeface="Aptos" panose="020B0004020202020204" pitchFamily="34" charset="0"/>
              </a:rPr>
              <a:t>if</a:t>
            </a:r>
            <a:r>
              <a:rPr lang="en-US" sz="2800" b="0" i="0" dirty="0">
                <a:solidFill>
                  <a:srgbClr val="000000"/>
                </a:solidFill>
                <a:effectLst/>
                <a:latin typeface="Aptos" panose="020B0004020202020204" pitchFamily="34" charset="0"/>
              </a:rPr>
              <a:t> (time &lt; </a:t>
            </a:r>
            <a:r>
              <a:rPr lang="en-US" sz="2800" b="0" i="0" dirty="0">
                <a:solidFill>
                  <a:srgbClr val="FF0000"/>
                </a:solidFill>
                <a:effectLst/>
                <a:latin typeface="Aptos" panose="020B0004020202020204" pitchFamily="34" charset="0"/>
              </a:rPr>
              <a:t>20</a:t>
            </a:r>
            <a:r>
              <a:rPr lang="en-US" sz="2800" b="0" i="0" dirty="0">
                <a:solidFill>
                  <a:srgbClr val="000000"/>
                </a:solidFill>
                <a:effectLst/>
                <a:latin typeface="Aptos" panose="020B0004020202020204" pitchFamily="34" charset="0"/>
              </a:rPr>
              <a:t>) {</a:t>
            </a:r>
            <a:br>
              <a:rPr lang="en-US" sz="2800" b="0" i="0" dirty="0">
                <a:solidFill>
                  <a:srgbClr val="000000"/>
                </a:solidFill>
                <a:effectLst/>
                <a:latin typeface="Aptos" panose="020B0004020202020204" pitchFamily="34" charset="0"/>
              </a:rPr>
            </a:br>
            <a:r>
              <a:rPr lang="en-US" sz="2800" b="0" i="0" dirty="0">
                <a:solidFill>
                  <a:srgbClr val="000000"/>
                </a:solidFill>
                <a:effectLst/>
                <a:latin typeface="Aptos" panose="020B0004020202020204" pitchFamily="34" charset="0"/>
              </a:rPr>
              <a:t>  </a:t>
            </a:r>
            <a:r>
              <a:rPr lang="en-US" sz="2800" b="0" i="0" dirty="0" err="1">
                <a:solidFill>
                  <a:srgbClr val="000000"/>
                </a:solidFill>
                <a:effectLst/>
                <a:latin typeface="Aptos" panose="020B0004020202020204" pitchFamily="34" charset="0"/>
              </a:rPr>
              <a:t>printf</a:t>
            </a:r>
            <a:r>
              <a:rPr lang="en-US" sz="2800" b="0" i="0" dirty="0">
                <a:solidFill>
                  <a:srgbClr val="000000"/>
                </a:solidFill>
                <a:effectLst/>
                <a:latin typeface="Aptos" panose="020B0004020202020204" pitchFamily="34" charset="0"/>
              </a:rPr>
              <a:t>(</a:t>
            </a:r>
            <a:r>
              <a:rPr lang="en-US" sz="2800" b="0" i="0" dirty="0">
                <a:solidFill>
                  <a:srgbClr val="A52A2A"/>
                </a:solidFill>
                <a:effectLst/>
                <a:latin typeface="Aptos" panose="020B0004020202020204" pitchFamily="34" charset="0"/>
              </a:rPr>
              <a:t>"Good day."</a:t>
            </a:r>
            <a:r>
              <a:rPr lang="en-US" sz="2800" b="0" i="0" dirty="0">
                <a:solidFill>
                  <a:srgbClr val="000000"/>
                </a:solidFill>
                <a:effectLst/>
                <a:latin typeface="Aptos" panose="020B0004020202020204" pitchFamily="34" charset="0"/>
              </a:rPr>
              <a:t>);</a:t>
            </a:r>
            <a:br>
              <a:rPr lang="en-US" sz="2800" b="0" i="0" dirty="0">
                <a:solidFill>
                  <a:srgbClr val="000000"/>
                </a:solidFill>
                <a:effectLst/>
                <a:latin typeface="Aptos" panose="020B0004020202020204" pitchFamily="34" charset="0"/>
              </a:rPr>
            </a:br>
            <a:r>
              <a:rPr lang="en-US" sz="2800" b="0" i="0" dirty="0">
                <a:solidFill>
                  <a:srgbClr val="000000"/>
                </a:solidFill>
                <a:effectLst/>
                <a:latin typeface="Aptos" panose="020B0004020202020204" pitchFamily="34" charset="0"/>
              </a:rPr>
              <a:t>} </a:t>
            </a:r>
          </a:p>
          <a:p>
            <a:pPr algn="l"/>
            <a:r>
              <a:rPr lang="en-US" sz="2800" b="0" i="0" dirty="0">
                <a:solidFill>
                  <a:srgbClr val="0000CD"/>
                </a:solidFill>
                <a:effectLst/>
                <a:latin typeface="Aptos" panose="020B0004020202020204" pitchFamily="34" charset="0"/>
              </a:rPr>
              <a:t>else</a:t>
            </a:r>
            <a:r>
              <a:rPr lang="en-US" sz="2800" b="0" i="0" dirty="0">
                <a:solidFill>
                  <a:srgbClr val="000000"/>
                </a:solidFill>
                <a:effectLst/>
                <a:latin typeface="Aptos" panose="020B0004020202020204" pitchFamily="34" charset="0"/>
              </a:rPr>
              <a:t> {</a:t>
            </a:r>
            <a:br>
              <a:rPr lang="en-US" sz="2800" b="0" i="0" dirty="0">
                <a:solidFill>
                  <a:srgbClr val="000000"/>
                </a:solidFill>
                <a:effectLst/>
                <a:latin typeface="Aptos" panose="020B0004020202020204" pitchFamily="34" charset="0"/>
              </a:rPr>
            </a:br>
            <a:r>
              <a:rPr lang="en-US" sz="2800" b="0" i="0" dirty="0">
                <a:solidFill>
                  <a:srgbClr val="000000"/>
                </a:solidFill>
                <a:effectLst/>
                <a:latin typeface="Aptos" panose="020B0004020202020204" pitchFamily="34" charset="0"/>
              </a:rPr>
              <a:t>  </a:t>
            </a:r>
            <a:r>
              <a:rPr lang="en-US" sz="2800" b="0" i="0" dirty="0" err="1">
                <a:solidFill>
                  <a:srgbClr val="000000"/>
                </a:solidFill>
                <a:effectLst/>
                <a:latin typeface="Aptos" panose="020B0004020202020204" pitchFamily="34" charset="0"/>
              </a:rPr>
              <a:t>printf</a:t>
            </a:r>
            <a:r>
              <a:rPr lang="en-US" sz="2800" b="0" i="0" dirty="0">
                <a:solidFill>
                  <a:srgbClr val="000000"/>
                </a:solidFill>
                <a:effectLst/>
                <a:latin typeface="Aptos" panose="020B0004020202020204" pitchFamily="34" charset="0"/>
              </a:rPr>
              <a:t>(</a:t>
            </a:r>
            <a:r>
              <a:rPr lang="en-US" sz="2800" b="0" i="0" dirty="0">
                <a:solidFill>
                  <a:srgbClr val="A52A2A"/>
                </a:solidFill>
                <a:effectLst/>
                <a:latin typeface="Aptos" panose="020B0004020202020204" pitchFamily="34" charset="0"/>
              </a:rPr>
              <a:t>"Good evening."</a:t>
            </a:r>
            <a:r>
              <a:rPr lang="en-US" sz="2800" b="0" i="0" dirty="0">
                <a:solidFill>
                  <a:srgbClr val="000000"/>
                </a:solidFill>
                <a:effectLst/>
                <a:latin typeface="Aptos" panose="020B0004020202020204" pitchFamily="34" charset="0"/>
              </a:rPr>
              <a:t>);</a:t>
            </a:r>
            <a:br>
              <a:rPr lang="en-US" sz="2800" b="0" i="0" dirty="0">
                <a:solidFill>
                  <a:srgbClr val="000000"/>
                </a:solidFill>
                <a:effectLst/>
                <a:latin typeface="Aptos" panose="020B0004020202020204" pitchFamily="34" charset="0"/>
              </a:rPr>
            </a:br>
            <a:r>
              <a:rPr lang="en-US" sz="2800" b="0" i="0" dirty="0">
                <a:solidFill>
                  <a:srgbClr val="000000"/>
                </a:solidFill>
                <a:effectLst/>
                <a:latin typeface="Aptos" panose="020B0004020202020204" pitchFamily="34" charset="0"/>
              </a:rPr>
              <a:t>}</a:t>
            </a:r>
          </a:p>
          <a:p>
            <a:pPr algn="l"/>
            <a:br>
              <a:rPr lang="en-US" sz="2800" b="0" i="0" dirty="0">
                <a:solidFill>
                  <a:srgbClr val="000000"/>
                </a:solidFill>
                <a:effectLst/>
                <a:latin typeface="Aptos" panose="020B0004020202020204" pitchFamily="34" charset="0"/>
              </a:rPr>
            </a:br>
            <a:r>
              <a:rPr lang="en-US" sz="2400" b="0" i="0" dirty="0">
                <a:solidFill>
                  <a:srgbClr val="008000"/>
                </a:solidFill>
                <a:effectLst/>
                <a:latin typeface="Aptos" panose="020B0004020202020204" pitchFamily="34" charset="0"/>
              </a:rPr>
              <a:t>// Outputs "Good evening."</a:t>
            </a:r>
            <a:endParaRPr lang="en-US" sz="2800" b="0" i="0"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87469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ightbox">
            <a:extLst>
              <a:ext uri="{FF2B5EF4-FFF2-40B4-BE49-F238E27FC236}">
                <a16:creationId xmlns:a16="http://schemas.microsoft.com/office/drawing/2014/main" id="{D4CDBB19-01E9-4C45-79F6-F02DB325E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078" y="925513"/>
            <a:ext cx="7644921" cy="50039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3EFBFB-3772-0502-51FE-600FC732EC35}"/>
              </a:ext>
            </a:extLst>
          </p:cNvPr>
          <p:cNvSpPr txBox="1"/>
          <p:nvPr/>
        </p:nvSpPr>
        <p:spPr>
          <a:xfrm>
            <a:off x="6821703" y="925513"/>
            <a:ext cx="5096921" cy="461665"/>
          </a:xfrm>
          <a:prstGeom prst="rect">
            <a:avLst/>
          </a:prstGeom>
          <a:noFill/>
        </p:spPr>
        <p:txBody>
          <a:bodyPr wrap="square">
            <a:spAutoFit/>
          </a:bodyPr>
          <a:lstStyle/>
          <a:p>
            <a:pPr algn="l" fontAlgn="base"/>
            <a:r>
              <a:rPr lang="en-SG" sz="2400" b="1" i="0" dirty="0">
                <a:solidFill>
                  <a:schemeClr val="tx1">
                    <a:lumMod val="95000"/>
                    <a:lumOff val="5000"/>
                  </a:schemeClr>
                </a:solidFill>
                <a:effectLst/>
                <a:highlight>
                  <a:srgbClr val="FFFFFF"/>
                </a:highlight>
                <a:latin typeface="Aptos" panose="020B0004020202020204" pitchFamily="34" charset="0"/>
              </a:rPr>
              <a:t>Flowchart of if-else-if Ladder</a:t>
            </a:r>
          </a:p>
        </p:txBody>
      </p:sp>
      <p:sp>
        <p:nvSpPr>
          <p:cNvPr id="5" name="TextBox 4">
            <a:extLst>
              <a:ext uri="{FF2B5EF4-FFF2-40B4-BE49-F238E27FC236}">
                <a16:creationId xmlns:a16="http://schemas.microsoft.com/office/drawing/2014/main" id="{501AD6CE-F1A2-5BD1-DC21-E8EED1959C4C}"/>
              </a:ext>
            </a:extLst>
          </p:cNvPr>
          <p:cNvSpPr txBox="1"/>
          <p:nvPr/>
        </p:nvSpPr>
        <p:spPr>
          <a:xfrm>
            <a:off x="273376" y="184666"/>
            <a:ext cx="6363094" cy="5262979"/>
          </a:xfrm>
          <a:prstGeom prst="rect">
            <a:avLst/>
          </a:prstGeom>
          <a:noFill/>
        </p:spPr>
        <p:txBody>
          <a:bodyPr wrap="square">
            <a:spAutoFit/>
          </a:bodyPr>
          <a:lstStyle/>
          <a:p>
            <a:r>
              <a:rPr lang="en-SG" sz="2400" b="1" dirty="0">
                <a:solidFill>
                  <a:schemeClr val="tx1">
                    <a:lumMod val="95000"/>
                    <a:lumOff val="5000"/>
                  </a:schemeClr>
                </a:solidFill>
                <a:latin typeface="Aptos" panose="020B0004020202020204" pitchFamily="34" charset="0"/>
              </a:rPr>
              <a:t>// C program to illustrate </a:t>
            </a:r>
            <a:r>
              <a:rPr lang="en-SG" sz="2400" b="1" i="0" dirty="0">
                <a:solidFill>
                  <a:schemeClr val="tx1">
                    <a:lumMod val="95000"/>
                    <a:lumOff val="5000"/>
                  </a:schemeClr>
                </a:solidFill>
                <a:effectLst/>
                <a:highlight>
                  <a:srgbClr val="FFFFFF"/>
                </a:highlight>
                <a:latin typeface="Nunito" pitchFamily="2" charset="0"/>
              </a:rPr>
              <a:t>if-else-if</a:t>
            </a:r>
            <a:r>
              <a:rPr lang="en-SG" sz="2400" b="1" dirty="0">
                <a:solidFill>
                  <a:schemeClr val="tx1">
                    <a:lumMod val="95000"/>
                    <a:lumOff val="5000"/>
                  </a:schemeClr>
                </a:solidFill>
                <a:latin typeface="Aptos" panose="020B0004020202020204" pitchFamily="34" charset="0"/>
              </a:rPr>
              <a:t> statement </a:t>
            </a:r>
          </a:p>
          <a:p>
            <a:r>
              <a:rPr lang="en-SG" sz="2400" dirty="0">
                <a:solidFill>
                  <a:schemeClr val="tx1">
                    <a:lumMod val="95000"/>
                    <a:lumOff val="5000"/>
                  </a:schemeClr>
                </a:solidFill>
                <a:latin typeface="Aptos" panose="020B0004020202020204" pitchFamily="34" charset="0"/>
              </a:rPr>
              <a:t>#include &lt;</a:t>
            </a:r>
            <a:r>
              <a:rPr lang="en-SG" sz="2400" dirty="0" err="1">
                <a:solidFill>
                  <a:schemeClr val="tx1">
                    <a:lumMod val="95000"/>
                    <a:lumOff val="5000"/>
                  </a:schemeClr>
                </a:solidFill>
                <a:latin typeface="Aptos" panose="020B0004020202020204" pitchFamily="34" charset="0"/>
              </a:rPr>
              <a:t>stdio.h</a:t>
            </a:r>
            <a:r>
              <a:rPr lang="en-SG" sz="2400" dirty="0">
                <a:solidFill>
                  <a:schemeClr val="tx1">
                    <a:lumMod val="95000"/>
                    <a:lumOff val="5000"/>
                  </a:schemeClr>
                </a:solidFill>
                <a:latin typeface="Aptos" panose="020B0004020202020204" pitchFamily="34" charset="0"/>
              </a:rPr>
              <a:t>&gt; </a:t>
            </a:r>
          </a:p>
          <a:p>
            <a:r>
              <a:rPr lang="en-SG" sz="2400" dirty="0">
                <a:solidFill>
                  <a:schemeClr val="tx1">
                    <a:lumMod val="95000"/>
                    <a:lumOff val="5000"/>
                  </a:schemeClr>
                </a:solidFill>
                <a:latin typeface="Aptos" panose="020B0004020202020204" pitchFamily="34" charset="0"/>
              </a:rPr>
              <a:t>int main() { </a:t>
            </a:r>
          </a:p>
          <a:p>
            <a:r>
              <a:rPr lang="en-SG" sz="2400" dirty="0">
                <a:solidFill>
                  <a:schemeClr val="tx1">
                    <a:lumMod val="95000"/>
                    <a:lumOff val="5000"/>
                  </a:schemeClr>
                </a:solidFill>
                <a:latin typeface="Aptos" panose="020B0004020202020204" pitchFamily="34" charset="0"/>
              </a:rPr>
              <a:t>	int </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 20; </a:t>
            </a:r>
          </a:p>
          <a:p>
            <a:r>
              <a:rPr lang="en-SG" sz="2400" dirty="0">
                <a:solidFill>
                  <a:schemeClr val="tx1">
                    <a:lumMod val="95000"/>
                    <a:lumOff val="5000"/>
                  </a:schemeClr>
                </a:solidFill>
                <a:latin typeface="Aptos" panose="020B0004020202020204" pitchFamily="34" charset="0"/>
              </a:rPr>
              <a:t>	if (</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 10) </a:t>
            </a:r>
          </a:p>
          <a:p>
            <a:r>
              <a:rPr lang="en-SG" sz="2400" dirty="0">
                <a:solidFill>
                  <a:schemeClr val="tx1">
                    <a:lumMod val="95000"/>
                    <a:lumOff val="5000"/>
                  </a:schemeClr>
                </a:solidFill>
                <a:latin typeface="Aptos" panose="020B0004020202020204" pitchFamily="34" charset="0"/>
              </a:rPr>
              <a:t>		</a:t>
            </a:r>
            <a:r>
              <a:rPr lang="en-SG" sz="2400" dirty="0" err="1">
                <a:solidFill>
                  <a:schemeClr val="tx1">
                    <a:lumMod val="95000"/>
                    <a:lumOff val="5000"/>
                  </a:schemeClr>
                </a:solidFill>
                <a:latin typeface="Aptos" panose="020B0004020202020204" pitchFamily="34" charset="0"/>
              </a:rPr>
              <a:t>printf</a:t>
            </a:r>
            <a:r>
              <a:rPr lang="en-SG" sz="2400" dirty="0">
                <a:solidFill>
                  <a:schemeClr val="tx1">
                    <a:lumMod val="95000"/>
                    <a:lumOff val="5000"/>
                  </a:schemeClr>
                </a:solidFill>
                <a:latin typeface="Aptos" panose="020B0004020202020204" pitchFamily="34" charset="0"/>
              </a:rPr>
              <a:t>("</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is 10"); </a:t>
            </a:r>
          </a:p>
          <a:p>
            <a:r>
              <a:rPr lang="en-SG" sz="2400" dirty="0">
                <a:solidFill>
                  <a:schemeClr val="tx1">
                    <a:lumMod val="95000"/>
                    <a:lumOff val="5000"/>
                  </a:schemeClr>
                </a:solidFill>
                <a:latin typeface="Aptos" panose="020B0004020202020204" pitchFamily="34" charset="0"/>
              </a:rPr>
              <a:t>	else if (</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 15) </a:t>
            </a:r>
          </a:p>
          <a:p>
            <a:r>
              <a:rPr lang="en-SG" sz="2400" dirty="0">
                <a:solidFill>
                  <a:schemeClr val="tx1">
                    <a:lumMod val="95000"/>
                    <a:lumOff val="5000"/>
                  </a:schemeClr>
                </a:solidFill>
                <a:latin typeface="Aptos" panose="020B0004020202020204" pitchFamily="34" charset="0"/>
              </a:rPr>
              <a:t>		</a:t>
            </a:r>
            <a:r>
              <a:rPr lang="en-SG" sz="2400" dirty="0" err="1">
                <a:solidFill>
                  <a:schemeClr val="tx1">
                    <a:lumMod val="95000"/>
                    <a:lumOff val="5000"/>
                  </a:schemeClr>
                </a:solidFill>
                <a:latin typeface="Aptos" panose="020B0004020202020204" pitchFamily="34" charset="0"/>
              </a:rPr>
              <a:t>printf</a:t>
            </a:r>
            <a:r>
              <a:rPr lang="en-SG" sz="2400" dirty="0">
                <a:solidFill>
                  <a:schemeClr val="tx1">
                    <a:lumMod val="95000"/>
                    <a:lumOff val="5000"/>
                  </a:schemeClr>
                </a:solidFill>
                <a:latin typeface="Aptos" panose="020B0004020202020204" pitchFamily="34" charset="0"/>
              </a:rPr>
              <a:t>("</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is 15"); </a:t>
            </a:r>
          </a:p>
          <a:p>
            <a:r>
              <a:rPr lang="en-SG" sz="2400" dirty="0">
                <a:solidFill>
                  <a:schemeClr val="tx1">
                    <a:lumMod val="95000"/>
                    <a:lumOff val="5000"/>
                  </a:schemeClr>
                </a:solidFill>
                <a:latin typeface="Aptos" panose="020B0004020202020204" pitchFamily="34" charset="0"/>
              </a:rPr>
              <a:t>	else if (</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 20) </a:t>
            </a:r>
          </a:p>
          <a:p>
            <a:r>
              <a:rPr lang="en-SG" sz="2400" dirty="0">
                <a:solidFill>
                  <a:schemeClr val="tx1">
                    <a:lumMod val="95000"/>
                    <a:lumOff val="5000"/>
                  </a:schemeClr>
                </a:solidFill>
                <a:latin typeface="Aptos" panose="020B0004020202020204" pitchFamily="34" charset="0"/>
              </a:rPr>
              <a:t>		</a:t>
            </a:r>
            <a:r>
              <a:rPr lang="en-SG" sz="2400" dirty="0" err="1">
                <a:solidFill>
                  <a:schemeClr val="tx1">
                    <a:lumMod val="95000"/>
                    <a:lumOff val="5000"/>
                  </a:schemeClr>
                </a:solidFill>
                <a:latin typeface="Aptos" panose="020B0004020202020204" pitchFamily="34" charset="0"/>
              </a:rPr>
              <a:t>printf</a:t>
            </a:r>
            <a:r>
              <a:rPr lang="en-SG" sz="2400" dirty="0">
                <a:solidFill>
                  <a:schemeClr val="tx1">
                    <a:lumMod val="95000"/>
                    <a:lumOff val="5000"/>
                  </a:schemeClr>
                </a:solidFill>
                <a:latin typeface="Aptos" panose="020B0004020202020204" pitchFamily="34" charset="0"/>
              </a:rPr>
              <a:t>("</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is 20"); </a:t>
            </a:r>
          </a:p>
          <a:p>
            <a:r>
              <a:rPr lang="en-SG" sz="2400" dirty="0">
                <a:solidFill>
                  <a:schemeClr val="tx1">
                    <a:lumMod val="95000"/>
                    <a:lumOff val="5000"/>
                  </a:schemeClr>
                </a:solidFill>
                <a:latin typeface="Aptos" panose="020B0004020202020204" pitchFamily="34" charset="0"/>
              </a:rPr>
              <a:t>	else</a:t>
            </a:r>
          </a:p>
          <a:p>
            <a:r>
              <a:rPr lang="en-SG" sz="2400" dirty="0">
                <a:solidFill>
                  <a:schemeClr val="tx1">
                    <a:lumMod val="95000"/>
                    <a:lumOff val="5000"/>
                  </a:schemeClr>
                </a:solidFill>
                <a:latin typeface="Aptos" panose="020B0004020202020204" pitchFamily="34" charset="0"/>
              </a:rPr>
              <a:t>		</a:t>
            </a:r>
            <a:r>
              <a:rPr lang="en-SG" sz="2400" dirty="0" err="1">
                <a:solidFill>
                  <a:schemeClr val="tx1">
                    <a:lumMod val="95000"/>
                    <a:lumOff val="5000"/>
                  </a:schemeClr>
                </a:solidFill>
                <a:latin typeface="Aptos" panose="020B0004020202020204" pitchFamily="34" charset="0"/>
              </a:rPr>
              <a:t>printf</a:t>
            </a:r>
            <a:r>
              <a:rPr lang="en-SG" sz="2400" dirty="0">
                <a:solidFill>
                  <a:schemeClr val="tx1">
                    <a:lumMod val="95000"/>
                    <a:lumOff val="5000"/>
                  </a:schemeClr>
                </a:solidFill>
                <a:latin typeface="Aptos" panose="020B0004020202020204" pitchFamily="34" charset="0"/>
              </a:rPr>
              <a:t>("</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is not present"); </a:t>
            </a:r>
          </a:p>
          <a:p>
            <a:r>
              <a:rPr lang="en-SG" sz="2400" dirty="0">
                <a:solidFill>
                  <a:schemeClr val="tx1">
                    <a:lumMod val="95000"/>
                    <a:lumOff val="5000"/>
                  </a:schemeClr>
                </a:solidFill>
                <a:latin typeface="Aptos" panose="020B0004020202020204" pitchFamily="34" charset="0"/>
              </a:rPr>
              <a:t>}</a:t>
            </a:r>
          </a:p>
          <a:p>
            <a:r>
              <a:rPr lang="en-SG" sz="2400" b="1" dirty="0">
                <a:solidFill>
                  <a:schemeClr val="tx1">
                    <a:lumMod val="95000"/>
                    <a:lumOff val="5000"/>
                  </a:schemeClr>
                </a:solidFill>
                <a:latin typeface="Aptos" panose="020B0004020202020204" pitchFamily="34" charset="0"/>
              </a:rPr>
              <a:t>Output: </a:t>
            </a:r>
            <a:r>
              <a:rPr lang="en-SG" sz="2400" dirty="0" err="1">
                <a:solidFill>
                  <a:schemeClr val="tx1">
                    <a:lumMod val="95000"/>
                    <a:lumOff val="5000"/>
                  </a:schemeClr>
                </a:solidFill>
                <a:latin typeface="Aptos" panose="020B0004020202020204" pitchFamily="34" charset="0"/>
              </a:rPr>
              <a:t>i</a:t>
            </a:r>
            <a:r>
              <a:rPr lang="en-SG" sz="2400" dirty="0">
                <a:solidFill>
                  <a:schemeClr val="tx1">
                    <a:lumMod val="95000"/>
                    <a:lumOff val="5000"/>
                  </a:schemeClr>
                </a:solidFill>
                <a:latin typeface="Aptos" panose="020B0004020202020204" pitchFamily="34" charset="0"/>
              </a:rPr>
              <a:t> is 20</a:t>
            </a:r>
          </a:p>
        </p:txBody>
      </p:sp>
    </p:spTree>
    <p:extLst>
      <p:ext uri="{BB962C8B-B14F-4D97-AF65-F5344CB8AC3E}">
        <p14:creationId xmlns:p14="http://schemas.microsoft.com/office/powerpoint/2010/main" val="43643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14457F-1751-E7C7-5F0E-E009802B30ED}"/>
              </a:ext>
            </a:extLst>
          </p:cNvPr>
          <p:cNvSpPr txBox="1"/>
          <p:nvPr/>
        </p:nvSpPr>
        <p:spPr>
          <a:xfrm>
            <a:off x="150129" y="0"/>
            <a:ext cx="5762920" cy="5324535"/>
          </a:xfrm>
          <a:prstGeom prst="rect">
            <a:avLst/>
          </a:prstGeom>
          <a:solidFill>
            <a:schemeClr val="bg1"/>
          </a:solidFill>
        </p:spPr>
        <p:txBody>
          <a:bodyPr wrap="square">
            <a:spAutoFit/>
          </a:bodyPr>
          <a:lstStyle/>
          <a:p>
            <a:r>
              <a:rPr lang="en-SG" sz="2000" b="1" dirty="0">
                <a:latin typeface="Aptos" panose="020B0004020202020204" pitchFamily="34" charset="0"/>
              </a:rPr>
              <a:t>// Program to compare two integers using =, &gt; , &lt; </a:t>
            </a: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 {</a:t>
            </a:r>
          </a:p>
          <a:p>
            <a:r>
              <a:rPr lang="en-SG" sz="2000" dirty="0">
                <a:latin typeface="Aptos" panose="020B0004020202020204" pitchFamily="34" charset="0"/>
              </a:rPr>
              <a:t>    int number1, number2;</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("Enter two integers: ");</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%d", &amp;number1, &amp;number2);</a:t>
            </a:r>
          </a:p>
          <a:p>
            <a:endParaRPr lang="en-SG" sz="2000" dirty="0">
              <a:latin typeface="Aptos" panose="020B0004020202020204" pitchFamily="34" charset="0"/>
            </a:endParaRPr>
          </a:p>
          <a:p>
            <a:r>
              <a:rPr lang="en-SG" sz="2000" dirty="0">
                <a:latin typeface="Aptos" panose="020B0004020202020204" pitchFamily="34" charset="0"/>
              </a:rPr>
              <a:t>    if(number1 == number2)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("Result: %d = %d",number1,number2);</a:t>
            </a:r>
          </a:p>
          <a:p>
            <a:r>
              <a:rPr lang="en-SG" sz="2000" dirty="0">
                <a:latin typeface="Aptos" panose="020B0004020202020204" pitchFamily="34" charset="0"/>
              </a:rPr>
              <a:t>    }</a:t>
            </a:r>
          </a:p>
          <a:p>
            <a:r>
              <a:rPr lang="en-SG" sz="2000" dirty="0">
                <a:latin typeface="Aptos" panose="020B0004020202020204" pitchFamily="34" charset="0"/>
              </a:rPr>
              <a:t>    else if (number1 &gt; number2)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("Result: %d &gt; %d", number1, number2);</a:t>
            </a:r>
          </a:p>
          <a:p>
            <a:r>
              <a:rPr lang="en-SG" sz="2000" dirty="0">
                <a:latin typeface="Aptos" panose="020B0004020202020204" pitchFamily="34" charset="0"/>
              </a:rPr>
              <a:t>    }</a:t>
            </a:r>
          </a:p>
          <a:p>
            <a:r>
              <a:rPr lang="en-SG" sz="2000" dirty="0">
                <a:latin typeface="Aptos" panose="020B0004020202020204" pitchFamily="34" charset="0"/>
              </a:rPr>
              <a:t>  else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("Result: %d &lt; %d",number1, number2);</a:t>
            </a:r>
          </a:p>
          <a:p>
            <a:r>
              <a:rPr lang="en-SG" sz="2000" dirty="0">
                <a:latin typeface="Aptos" panose="020B0004020202020204" pitchFamily="34" charset="0"/>
              </a:rPr>
              <a:t>    }</a:t>
            </a:r>
          </a:p>
          <a:p>
            <a:r>
              <a:rPr lang="en-SG" sz="2000" dirty="0">
                <a:latin typeface="Aptos" panose="020B0004020202020204" pitchFamily="34" charset="0"/>
              </a:rPr>
              <a:t>}</a:t>
            </a:r>
          </a:p>
        </p:txBody>
      </p:sp>
      <p:sp>
        <p:nvSpPr>
          <p:cNvPr id="2" name="TextBox 1">
            <a:extLst>
              <a:ext uri="{FF2B5EF4-FFF2-40B4-BE49-F238E27FC236}">
                <a16:creationId xmlns:a16="http://schemas.microsoft.com/office/drawing/2014/main" id="{7A93E6EA-F46F-C017-A994-CFE0EE013DEF}"/>
              </a:ext>
            </a:extLst>
          </p:cNvPr>
          <p:cNvSpPr txBox="1"/>
          <p:nvPr/>
        </p:nvSpPr>
        <p:spPr>
          <a:xfrm>
            <a:off x="6220991" y="113121"/>
            <a:ext cx="5762920" cy="5016758"/>
          </a:xfrm>
          <a:prstGeom prst="rect">
            <a:avLst/>
          </a:prstGeom>
          <a:solidFill>
            <a:schemeClr val="accent2">
              <a:lumMod val="20000"/>
              <a:lumOff val="80000"/>
            </a:schemeClr>
          </a:solidFill>
        </p:spPr>
        <p:txBody>
          <a:bodyPr wrap="square">
            <a:spAutoFit/>
          </a:bodyPr>
          <a:lstStyle/>
          <a:p>
            <a:pPr algn="just"/>
            <a:r>
              <a:rPr lang="en-SG" sz="2000" dirty="0">
                <a:latin typeface="Aptos" panose="020B0004020202020204" pitchFamily="34" charset="0"/>
              </a:rPr>
              <a:t>This example shows how you can use </a:t>
            </a:r>
            <a:r>
              <a:rPr lang="en-SG" sz="2000" dirty="0" err="1">
                <a:latin typeface="Aptos" panose="020B0004020202020204" pitchFamily="34" charset="0"/>
              </a:rPr>
              <a:t>if..else</a:t>
            </a:r>
            <a:r>
              <a:rPr lang="en-SG" sz="2000" dirty="0">
                <a:latin typeface="Aptos" panose="020B0004020202020204" pitchFamily="34" charset="0"/>
              </a:rPr>
              <a:t> to find out if a number is positive or negative or 0</a:t>
            </a:r>
          </a:p>
          <a:p>
            <a:pPr algn="just"/>
            <a:endParaRPr lang="en-SG" sz="2000" dirty="0">
              <a:latin typeface="Aptos" panose="020B0004020202020204" pitchFamily="34" charset="0"/>
            </a:endParaRPr>
          </a:p>
          <a:p>
            <a:pPr algn="just"/>
            <a:r>
              <a:rPr lang="en-SG" sz="2000" dirty="0">
                <a:latin typeface="Aptos" panose="020B0004020202020204" pitchFamily="34" charset="0"/>
              </a:rPr>
              <a:t>Example</a:t>
            </a:r>
          </a:p>
          <a:p>
            <a:pPr algn="just"/>
            <a:r>
              <a:rPr lang="en-SG" sz="2000" dirty="0">
                <a:latin typeface="Aptos" panose="020B0004020202020204" pitchFamily="34" charset="0"/>
              </a:rPr>
              <a:t>int </a:t>
            </a:r>
            <a:r>
              <a:rPr lang="en-SG" sz="2000" dirty="0" err="1">
                <a:latin typeface="Aptos" panose="020B0004020202020204" pitchFamily="34" charset="0"/>
              </a:rPr>
              <a:t>myNum</a:t>
            </a:r>
            <a:r>
              <a:rPr lang="en-SG" sz="2000" dirty="0">
                <a:latin typeface="Aptos" panose="020B0004020202020204" pitchFamily="34" charset="0"/>
              </a:rPr>
              <a:t> = 10; </a:t>
            </a:r>
          </a:p>
          <a:p>
            <a:pPr algn="just"/>
            <a:r>
              <a:rPr lang="en-SG" sz="2000" dirty="0">
                <a:latin typeface="Aptos" panose="020B0004020202020204" pitchFamily="34" charset="0"/>
              </a:rPr>
              <a:t>if (</a:t>
            </a:r>
            <a:r>
              <a:rPr lang="en-SG" sz="2000" dirty="0" err="1">
                <a:latin typeface="Aptos" panose="020B0004020202020204" pitchFamily="34" charset="0"/>
              </a:rPr>
              <a:t>myNum</a:t>
            </a:r>
            <a:r>
              <a:rPr lang="en-SG" sz="2000" dirty="0">
                <a:latin typeface="Aptos" panose="020B0004020202020204" pitchFamily="34" charset="0"/>
              </a:rPr>
              <a:t> &gt; 0) {</a:t>
            </a:r>
          </a:p>
          <a:p>
            <a:pPr algn="just"/>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("The value is a positive number.");</a:t>
            </a:r>
          </a:p>
          <a:p>
            <a:pPr algn="just"/>
            <a:r>
              <a:rPr lang="en-SG" sz="2000" dirty="0">
                <a:latin typeface="Aptos" panose="020B0004020202020204" pitchFamily="34" charset="0"/>
              </a:rPr>
              <a:t>} </a:t>
            </a:r>
          </a:p>
          <a:p>
            <a:pPr algn="just"/>
            <a:r>
              <a:rPr lang="en-SG" sz="2000" dirty="0">
                <a:latin typeface="Aptos" panose="020B0004020202020204" pitchFamily="34" charset="0"/>
              </a:rPr>
              <a:t>else if (</a:t>
            </a:r>
            <a:r>
              <a:rPr lang="en-SG" sz="2000" dirty="0" err="1">
                <a:latin typeface="Aptos" panose="020B0004020202020204" pitchFamily="34" charset="0"/>
              </a:rPr>
              <a:t>myNum</a:t>
            </a:r>
            <a:r>
              <a:rPr lang="en-SG" sz="2000" dirty="0">
                <a:latin typeface="Aptos" panose="020B0004020202020204" pitchFamily="34" charset="0"/>
              </a:rPr>
              <a:t> &lt; 0) {</a:t>
            </a:r>
          </a:p>
          <a:p>
            <a:pPr algn="just"/>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("The value is a negative number.");</a:t>
            </a:r>
          </a:p>
          <a:p>
            <a:pPr algn="just"/>
            <a:r>
              <a:rPr lang="en-SG" sz="2000" dirty="0">
                <a:latin typeface="Aptos" panose="020B0004020202020204" pitchFamily="34" charset="0"/>
              </a:rPr>
              <a:t>} </a:t>
            </a:r>
          </a:p>
          <a:p>
            <a:pPr algn="just"/>
            <a:r>
              <a:rPr lang="en-SG" sz="2000" dirty="0">
                <a:latin typeface="Aptos" panose="020B0004020202020204" pitchFamily="34" charset="0"/>
              </a:rPr>
              <a:t>else {</a:t>
            </a:r>
          </a:p>
          <a:p>
            <a:pPr algn="just"/>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("The value is 0.");</a:t>
            </a:r>
          </a:p>
          <a:p>
            <a:pPr algn="just"/>
            <a:r>
              <a:rPr lang="en-SG" sz="2000" dirty="0">
                <a:latin typeface="Aptos" panose="020B0004020202020204" pitchFamily="34" charset="0"/>
              </a:rPr>
              <a:t>}</a:t>
            </a:r>
          </a:p>
          <a:p>
            <a:pPr algn="just"/>
            <a:r>
              <a:rPr lang="en-SG" sz="2000" dirty="0">
                <a:latin typeface="Aptos" panose="020B0004020202020204" pitchFamily="34" charset="0"/>
              </a:rPr>
              <a:t>Output: </a:t>
            </a:r>
          </a:p>
          <a:p>
            <a:pPr algn="just"/>
            <a:r>
              <a:rPr lang="en-US" sz="2000" dirty="0">
                <a:latin typeface="Aptos" panose="020B0004020202020204" pitchFamily="34" charset="0"/>
              </a:rPr>
              <a:t>The value is a positive number.</a:t>
            </a:r>
            <a:endParaRPr lang="en-SG" sz="2000" dirty="0">
              <a:latin typeface="Aptos" panose="020B0004020202020204" pitchFamily="34" charset="0"/>
            </a:endParaRPr>
          </a:p>
        </p:txBody>
      </p:sp>
      <p:pic>
        <p:nvPicPr>
          <p:cNvPr id="12" name="Picture 11">
            <a:extLst>
              <a:ext uri="{FF2B5EF4-FFF2-40B4-BE49-F238E27FC236}">
                <a16:creationId xmlns:a16="http://schemas.microsoft.com/office/drawing/2014/main" id="{F325424B-BA77-8601-60B9-41A09F131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65" y="4667390"/>
            <a:ext cx="2862806" cy="2025641"/>
          </a:xfrm>
          <a:prstGeom prst="rect">
            <a:avLst/>
          </a:prstGeom>
        </p:spPr>
      </p:pic>
    </p:spTree>
    <p:extLst>
      <p:ext uri="{BB962C8B-B14F-4D97-AF65-F5344CB8AC3E}">
        <p14:creationId xmlns:p14="http://schemas.microsoft.com/office/powerpoint/2010/main" val="4262876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284DB3-BE1E-726F-F52B-357BDC4E63B3}"/>
              </a:ext>
            </a:extLst>
          </p:cNvPr>
          <p:cNvSpPr txBox="1"/>
          <p:nvPr/>
        </p:nvSpPr>
        <p:spPr>
          <a:xfrm>
            <a:off x="329444" y="109002"/>
            <a:ext cx="5040692" cy="6247864"/>
          </a:xfrm>
          <a:prstGeom prst="rect">
            <a:avLst/>
          </a:prstGeom>
          <a:solidFill>
            <a:schemeClr val="accent2">
              <a:lumMod val="20000"/>
              <a:lumOff val="80000"/>
            </a:schemeClr>
          </a:solidFill>
        </p:spPr>
        <p:txBody>
          <a:bodyPr wrap="square">
            <a:spAutoFit/>
          </a:bodyPr>
          <a:lstStyle/>
          <a:p>
            <a:r>
              <a:rPr lang="en-SG" sz="2000" b="1" dirty="0">
                <a:latin typeface="Aptos" panose="020B0004020202020204" pitchFamily="34" charset="0"/>
              </a:rPr>
              <a:t>Example 2: Calculate Grade According to marks</a:t>
            </a: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a:t>
            </a:r>
          </a:p>
          <a:p>
            <a:r>
              <a:rPr lang="en-SG" sz="2000" dirty="0">
                <a:latin typeface="Aptos" panose="020B0004020202020204" pitchFamily="34" charset="0"/>
              </a:rPr>
              <a:t>	int marks = 91;</a:t>
            </a:r>
          </a:p>
          <a:p>
            <a:r>
              <a:rPr lang="en-SG" sz="2000" dirty="0">
                <a:latin typeface="Aptos" panose="020B0004020202020204" pitchFamily="34" charset="0"/>
              </a:rPr>
              <a:t>	if (marks &lt;= 100 &amp;&amp; marks &gt;= 90)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 Grade");</a:t>
            </a:r>
          </a:p>
          <a:p>
            <a:r>
              <a:rPr lang="en-SG" sz="2000" dirty="0">
                <a:latin typeface="Aptos" panose="020B0004020202020204" pitchFamily="34" charset="0"/>
              </a:rPr>
              <a:t>	else if (marks &lt; 90 &amp;&amp; marks &gt;= 80)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 Grade");</a:t>
            </a:r>
          </a:p>
          <a:p>
            <a:r>
              <a:rPr lang="en-SG" sz="2000" dirty="0">
                <a:latin typeface="Aptos" panose="020B0004020202020204" pitchFamily="34" charset="0"/>
              </a:rPr>
              <a:t>	else if (marks &lt; 80 &amp;&amp; marks &gt;= 70)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("B Grade");</a:t>
            </a:r>
          </a:p>
          <a:p>
            <a:r>
              <a:rPr lang="en-SG" sz="2000" dirty="0">
                <a:latin typeface="Aptos" panose="020B0004020202020204" pitchFamily="34" charset="0"/>
              </a:rPr>
              <a:t>	else if (marks &lt; 70 &amp;&amp; marks &gt;= 60)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("C Grade");</a:t>
            </a:r>
          </a:p>
          <a:p>
            <a:r>
              <a:rPr lang="en-SG" sz="2000" dirty="0">
                <a:latin typeface="Aptos" panose="020B0004020202020204" pitchFamily="34" charset="0"/>
              </a:rPr>
              <a:t>	else if (marks &lt; 60 &amp;&amp; marks &gt;= 50)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("D Grade");</a:t>
            </a:r>
          </a:p>
          <a:p>
            <a:r>
              <a:rPr lang="en-SG" sz="2000" dirty="0">
                <a:latin typeface="Aptos" panose="020B0004020202020204" pitchFamily="34" charset="0"/>
              </a:rPr>
              <a:t>	else</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("F Failed");</a:t>
            </a:r>
          </a:p>
          <a:p>
            <a:r>
              <a:rPr lang="en-SG" sz="2000" dirty="0">
                <a:latin typeface="Aptos" panose="020B0004020202020204" pitchFamily="34" charset="0"/>
              </a:rPr>
              <a:t>}</a:t>
            </a:r>
          </a:p>
          <a:p>
            <a:r>
              <a:rPr lang="en-SG" sz="2000" b="1" dirty="0">
                <a:latin typeface="Aptos" panose="020B0004020202020204" pitchFamily="34" charset="0"/>
              </a:rPr>
              <a:t>Output: </a:t>
            </a:r>
          </a:p>
          <a:p>
            <a:r>
              <a:rPr lang="en-SG" sz="2000" dirty="0">
                <a:latin typeface="Aptos" panose="020B0004020202020204" pitchFamily="34" charset="0"/>
              </a:rPr>
              <a:t>A+ Grade</a:t>
            </a:r>
          </a:p>
        </p:txBody>
      </p:sp>
      <p:sp>
        <p:nvSpPr>
          <p:cNvPr id="4" name="TextBox 3">
            <a:extLst>
              <a:ext uri="{FF2B5EF4-FFF2-40B4-BE49-F238E27FC236}">
                <a16:creationId xmlns:a16="http://schemas.microsoft.com/office/drawing/2014/main" id="{8D93E07B-045B-F842-F814-81E3B1B06C90}"/>
              </a:ext>
            </a:extLst>
          </p:cNvPr>
          <p:cNvSpPr txBox="1"/>
          <p:nvPr/>
        </p:nvSpPr>
        <p:spPr>
          <a:xfrm>
            <a:off x="5659271" y="122938"/>
            <a:ext cx="6103854" cy="6247864"/>
          </a:xfrm>
          <a:prstGeom prst="rect">
            <a:avLst/>
          </a:prstGeom>
          <a:solidFill>
            <a:schemeClr val="accent2">
              <a:lumMod val="20000"/>
              <a:lumOff val="80000"/>
            </a:schemeClr>
          </a:solidFill>
        </p:spPr>
        <p:txBody>
          <a:bodyPr wrap="square">
            <a:spAutoFit/>
          </a:bodyPr>
          <a:lstStyle/>
          <a:p>
            <a:r>
              <a:rPr lang="en-SG" sz="2000" b="1" dirty="0">
                <a:latin typeface="Aptos" panose="020B0004020202020204" pitchFamily="34" charset="0"/>
              </a:rPr>
              <a:t>//example-2: By taking user input</a:t>
            </a: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a:t>
            </a:r>
          </a:p>
          <a:p>
            <a:r>
              <a:rPr lang="en-SG" sz="2000" dirty="0">
                <a:latin typeface="Aptos" panose="020B0004020202020204" pitchFamily="34" charset="0"/>
              </a:rPr>
              <a:t>	int marks;</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("Enter your score: ");</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&amp;marks);</a:t>
            </a:r>
          </a:p>
          <a:p>
            <a:r>
              <a:rPr lang="en-SG" sz="2000" dirty="0">
                <a:latin typeface="Aptos" panose="020B0004020202020204" pitchFamily="34" charset="0"/>
              </a:rPr>
              <a:t>	</a:t>
            </a:r>
          </a:p>
          <a:p>
            <a:r>
              <a:rPr lang="en-SG" sz="2000" dirty="0">
                <a:latin typeface="Aptos" panose="020B0004020202020204" pitchFamily="34" charset="0"/>
              </a:rPr>
              <a:t>	if (marks &lt;= 100 &amp;&amp; marks &gt;= 90)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 \"A+\" Grade");</a:t>
            </a:r>
          </a:p>
          <a:p>
            <a:r>
              <a:rPr lang="en-SG" sz="2000" dirty="0">
                <a:latin typeface="Aptos" panose="020B0004020202020204" pitchFamily="34" charset="0"/>
              </a:rPr>
              <a:t>	else if (marks &lt; 90 &amp;&amp; marks &gt;= 80)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 Grade");</a:t>
            </a:r>
          </a:p>
          <a:p>
            <a:r>
              <a:rPr lang="en-SG" sz="2000" dirty="0">
                <a:latin typeface="Aptos" panose="020B0004020202020204" pitchFamily="34" charset="0"/>
              </a:rPr>
              <a:t>	else if (marks &lt; 80 &amp;&amp; marks &gt;= 70)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("\"B\" Grade");</a:t>
            </a:r>
          </a:p>
          <a:p>
            <a:r>
              <a:rPr lang="en-SG" sz="2000" dirty="0">
                <a:latin typeface="Aptos" panose="020B0004020202020204" pitchFamily="34" charset="0"/>
              </a:rPr>
              <a:t>	else if (marks &lt; 70 &amp;&amp; marks &gt;= 60)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("\"C\" Grade");</a:t>
            </a:r>
          </a:p>
          <a:p>
            <a:r>
              <a:rPr lang="en-SG" sz="2000" dirty="0">
                <a:latin typeface="Aptos" panose="020B0004020202020204" pitchFamily="34" charset="0"/>
              </a:rPr>
              <a:t>	else if (marks &lt; 60 &amp;&amp; marks &gt;= 50)</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("\"D\" Grade");</a:t>
            </a:r>
          </a:p>
          <a:p>
            <a:r>
              <a:rPr lang="en-SG" sz="2000" dirty="0">
                <a:latin typeface="Aptos" panose="020B0004020202020204" pitchFamily="34" charset="0"/>
              </a:rPr>
              <a:t>	else</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("\"F\" Failed");</a:t>
            </a:r>
          </a:p>
          <a:p>
            <a:r>
              <a:rPr lang="en-SG" sz="2000" dirty="0">
                <a:latin typeface="Aptos" panose="020B0004020202020204" pitchFamily="34" charset="0"/>
              </a:rPr>
              <a:t>}</a:t>
            </a:r>
          </a:p>
        </p:txBody>
      </p:sp>
      <p:sp>
        <p:nvSpPr>
          <p:cNvPr id="8" name="TextBox 7">
            <a:extLst>
              <a:ext uri="{FF2B5EF4-FFF2-40B4-BE49-F238E27FC236}">
                <a16:creationId xmlns:a16="http://schemas.microsoft.com/office/drawing/2014/main" id="{E4834032-310C-7E2F-A912-05B20A7A3FBA}"/>
              </a:ext>
            </a:extLst>
          </p:cNvPr>
          <p:cNvSpPr txBox="1"/>
          <p:nvPr/>
        </p:nvSpPr>
        <p:spPr>
          <a:xfrm>
            <a:off x="9311831" y="5338002"/>
            <a:ext cx="2451294" cy="923330"/>
          </a:xfrm>
          <a:prstGeom prst="rect">
            <a:avLst/>
          </a:prstGeom>
          <a:noFill/>
        </p:spPr>
        <p:txBody>
          <a:bodyPr wrap="square">
            <a:spAutoFit/>
          </a:bodyPr>
          <a:lstStyle/>
          <a:p>
            <a:r>
              <a:rPr lang="en-SG" b="1" dirty="0">
                <a:latin typeface="Aptos" panose="020B0004020202020204" pitchFamily="34" charset="0"/>
              </a:rPr>
              <a:t>Output:</a:t>
            </a:r>
          </a:p>
          <a:p>
            <a:r>
              <a:rPr lang="en-SG" dirty="0">
                <a:latin typeface="Aptos" panose="020B0004020202020204" pitchFamily="34" charset="0"/>
              </a:rPr>
              <a:t>Enter your score: 23</a:t>
            </a:r>
          </a:p>
          <a:p>
            <a:r>
              <a:rPr lang="en-SG" dirty="0">
                <a:latin typeface="Aptos" panose="020B0004020202020204" pitchFamily="34" charset="0"/>
              </a:rPr>
              <a:t>"F" Failed</a:t>
            </a:r>
          </a:p>
        </p:txBody>
      </p:sp>
    </p:spTree>
    <p:extLst>
      <p:ext uri="{BB962C8B-B14F-4D97-AF65-F5344CB8AC3E}">
        <p14:creationId xmlns:p14="http://schemas.microsoft.com/office/powerpoint/2010/main" val="3912306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6F79-E398-5572-ECA8-4D211B55FB08}"/>
              </a:ext>
            </a:extLst>
          </p:cNvPr>
          <p:cNvSpPr>
            <a:spLocks noGrp="1"/>
          </p:cNvSpPr>
          <p:nvPr>
            <p:ph type="title"/>
          </p:nvPr>
        </p:nvSpPr>
        <p:spPr>
          <a:xfrm>
            <a:off x="316083" y="49500"/>
            <a:ext cx="4846320" cy="553816"/>
          </a:xfrm>
        </p:spPr>
        <p:txBody>
          <a:bodyPr>
            <a:normAutofit/>
          </a:bodyPr>
          <a:lstStyle/>
          <a:p>
            <a:r>
              <a:rPr lang="en-SG" sz="3200" b="1" i="0" dirty="0">
                <a:solidFill>
                  <a:srgbClr val="273239"/>
                </a:solidFill>
                <a:effectLst/>
                <a:highlight>
                  <a:srgbClr val="FFFF00"/>
                </a:highlight>
                <a:latin typeface="Aptos" panose="020B0004020202020204" pitchFamily="34" charset="0"/>
              </a:rPr>
              <a:t>Nested if-else in C</a:t>
            </a:r>
            <a:endParaRPr lang="en-SG" sz="3200" dirty="0">
              <a:highlight>
                <a:srgbClr val="FFFF00"/>
              </a:highlight>
              <a:latin typeface="Aptos" panose="020B0004020202020204" pitchFamily="34" charset="0"/>
            </a:endParaRPr>
          </a:p>
        </p:txBody>
      </p:sp>
      <p:sp>
        <p:nvSpPr>
          <p:cNvPr id="5" name="TextBox 4">
            <a:extLst>
              <a:ext uri="{FF2B5EF4-FFF2-40B4-BE49-F238E27FC236}">
                <a16:creationId xmlns:a16="http://schemas.microsoft.com/office/drawing/2014/main" id="{3BC25119-2A6B-8CC1-AF06-556A10EE9936}"/>
              </a:ext>
            </a:extLst>
          </p:cNvPr>
          <p:cNvSpPr txBox="1"/>
          <p:nvPr/>
        </p:nvSpPr>
        <p:spPr>
          <a:xfrm>
            <a:off x="316083" y="794384"/>
            <a:ext cx="5779917" cy="4893647"/>
          </a:xfrm>
          <a:prstGeom prst="rect">
            <a:avLst/>
          </a:prstGeom>
          <a:solidFill>
            <a:schemeClr val="accent2">
              <a:lumMod val="20000"/>
              <a:lumOff val="80000"/>
            </a:schemeClr>
          </a:solidFill>
        </p:spPr>
        <p:txBody>
          <a:bodyPr wrap="square">
            <a:spAutoFit/>
          </a:bodyPr>
          <a:lstStyle/>
          <a:p>
            <a:r>
              <a:rPr lang="en-SG" sz="2400" b="1" u="sng" dirty="0">
                <a:latin typeface="Aptos" panose="020B0004020202020204" pitchFamily="34" charset="0"/>
              </a:rPr>
              <a:t>Syntax of Nested if-else</a:t>
            </a:r>
          </a:p>
          <a:p>
            <a:r>
              <a:rPr lang="en-SG" sz="2400" dirty="0">
                <a:latin typeface="Aptos" panose="020B0004020202020204" pitchFamily="34" charset="0"/>
              </a:rPr>
              <a:t>if (condition1) {</a:t>
            </a:r>
          </a:p>
          <a:p>
            <a:r>
              <a:rPr lang="en-SG" sz="2400" dirty="0">
                <a:latin typeface="Aptos" panose="020B0004020202020204" pitchFamily="34" charset="0"/>
              </a:rPr>
              <a:t>   // Executes when condition1 is true</a:t>
            </a:r>
          </a:p>
          <a:p>
            <a:r>
              <a:rPr lang="en-SG" sz="2400" dirty="0">
                <a:latin typeface="Aptos" panose="020B0004020202020204" pitchFamily="34" charset="0"/>
              </a:rPr>
              <a:t>   if (condition2) {</a:t>
            </a:r>
          </a:p>
          <a:p>
            <a:r>
              <a:rPr lang="en-SG" sz="2400" dirty="0">
                <a:latin typeface="Aptos" panose="020B0004020202020204" pitchFamily="34" charset="0"/>
              </a:rPr>
              <a:t>      // Executes when condition2 is true</a:t>
            </a:r>
          </a:p>
          <a:p>
            <a:r>
              <a:rPr lang="en-SG" sz="2400" dirty="0">
                <a:latin typeface="Aptos" panose="020B0004020202020204" pitchFamily="34" charset="0"/>
              </a:rPr>
              <a:t>   }</a:t>
            </a:r>
          </a:p>
          <a:p>
            <a:r>
              <a:rPr lang="en-SG" sz="2400" dirty="0">
                <a:latin typeface="Aptos" panose="020B0004020202020204" pitchFamily="34" charset="0"/>
              </a:rPr>
              <a:t>   else{</a:t>
            </a:r>
          </a:p>
          <a:p>
            <a:r>
              <a:rPr lang="en-SG" sz="2400" dirty="0">
                <a:latin typeface="Aptos" panose="020B0004020202020204" pitchFamily="34" charset="0"/>
              </a:rPr>
              <a:t>         // Executes when condition2 is false</a:t>
            </a:r>
          </a:p>
          <a:p>
            <a:r>
              <a:rPr lang="en-SG" sz="2400" dirty="0">
                <a:latin typeface="Aptos" panose="020B0004020202020204" pitchFamily="34" charset="0"/>
              </a:rPr>
              <a:t>   }</a:t>
            </a:r>
          </a:p>
          <a:p>
            <a:r>
              <a:rPr lang="en-SG" sz="2400" dirty="0">
                <a:latin typeface="Aptos" panose="020B0004020202020204" pitchFamily="34" charset="0"/>
              </a:rPr>
              <a:t>}</a:t>
            </a:r>
          </a:p>
          <a:p>
            <a:r>
              <a:rPr lang="en-SG" sz="2400" dirty="0">
                <a:latin typeface="Aptos" panose="020B0004020202020204" pitchFamily="34" charset="0"/>
              </a:rPr>
              <a:t>else{</a:t>
            </a:r>
          </a:p>
          <a:p>
            <a:r>
              <a:rPr lang="en-SG" sz="2400" dirty="0">
                <a:latin typeface="Aptos" panose="020B0004020202020204" pitchFamily="34" charset="0"/>
              </a:rPr>
              <a:t>    //execute when condition-1 is not true</a:t>
            </a:r>
          </a:p>
          <a:p>
            <a:r>
              <a:rPr lang="en-SG" sz="2400" dirty="0">
                <a:latin typeface="Aptos" panose="020B0004020202020204" pitchFamily="34" charset="0"/>
              </a:rPr>
              <a:t>}</a:t>
            </a:r>
          </a:p>
        </p:txBody>
      </p:sp>
      <p:sp>
        <p:nvSpPr>
          <p:cNvPr id="7" name="TextBox 6">
            <a:extLst>
              <a:ext uri="{FF2B5EF4-FFF2-40B4-BE49-F238E27FC236}">
                <a16:creationId xmlns:a16="http://schemas.microsoft.com/office/drawing/2014/main" id="{D9F68B92-4C87-FBB3-55B9-739A2905DE7A}"/>
              </a:ext>
            </a:extLst>
          </p:cNvPr>
          <p:cNvSpPr txBox="1"/>
          <p:nvPr/>
        </p:nvSpPr>
        <p:spPr>
          <a:xfrm>
            <a:off x="7029599" y="49500"/>
            <a:ext cx="4482539" cy="461665"/>
          </a:xfrm>
          <a:prstGeom prst="rect">
            <a:avLst/>
          </a:prstGeom>
          <a:noFill/>
        </p:spPr>
        <p:txBody>
          <a:bodyPr wrap="square">
            <a:spAutoFit/>
          </a:bodyPr>
          <a:lstStyle/>
          <a:p>
            <a:pPr algn="l" fontAlgn="base"/>
            <a:r>
              <a:rPr lang="en-SG" sz="2400" b="1" i="0" dirty="0">
                <a:effectLst/>
                <a:highlight>
                  <a:srgbClr val="FFFFFF"/>
                </a:highlight>
                <a:latin typeface="Aptos" panose="020B0004020202020204" pitchFamily="34" charset="0"/>
              </a:rPr>
              <a:t>Flowchart of Nested if-else</a:t>
            </a:r>
          </a:p>
        </p:txBody>
      </p:sp>
      <p:pic>
        <p:nvPicPr>
          <p:cNvPr id="10" name="Picture 9">
            <a:extLst>
              <a:ext uri="{FF2B5EF4-FFF2-40B4-BE49-F238E27FC236}">
                <a16:creationId xmlns:a16="http://schemas.microsoft.com/office/drawing/2014/main" id="{7B4ABA96-9C23-A6DA-3405-1F001F742C7F}"/>
              </a:ext>
            </a:extLst>
          </p:cNvPr>
          <p:cNvPicPr>
            <a:picLocks noChangeAspect="1"/>
          </p:cNvPicPr>
          <p:nvPr/>
        </p:nvPicPr>
        <p:blipFill rotWithShape="1">
          <a:blip r:embed="rId2"/>
          <a:srcRect l="4770" t="4835" r="9260" b="3008"/>
          <a:stretch/>
        </p:blipFill>
        <p:spPr>
          <a:xfrm>
            <a:off x="5925426" y="794384"/>
            <a:ext cx="6266574" cy="5025415"/>
          </a:xfrm>
          <a:prstGeom prst="rect">
            <a:avLst/>
          </a:prstGeom>
        </p:spPr>
      </p:pic>
    </p:spTree>
    <p:extLst>
      <p:ext uri="{BB962C8B-B14F-4D97-AF65-F5344CB8AC3E}">
        <p14:creationId xmlns:p14="http://schemas.microsoft.com/office/powerpoint/2010/main" val="211863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F3626B-5DD2-2CE8-654C-DBD146016056}"/>
              </a:ext>
            </a:extLst>
          </p:cNvPr>
          <p:cNvSpPr txBox="1"/>
          <p:nvPr/>
        </p:nvSpPr>
        <p:spPr>
          <a:xfrm>
            <a:off x="190223" y="166163"/>
            <a:ext cx="5968622" cy="6463308"/>
          </a:xfrm>
          <a:prstGeom prst="rect">
            <a:avLst/>
          </a:prstGeom>
          <a:noFill/>
        </p:spPr>
        <p:txBody>
          <a:bodyPr wrap="square">
            <a:spAutoFit/>
          </a:bodyPr>
          <a:lstStyle/>
          <a:p>
            <a:r>
              <a:rPr lang="en-SG" sz="1800" b="1" dirty="0">
                <a:latin typeface="Aptos" panose="020B0004020202020204" pitchFamily="34" charset="0"/>
              </a:rPr>
              <a:t>// Program to compare two integers using =, &gt; , &lt; </a:t>
            </a:r>
          </a:p>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r>
              <a:rPr lang="en-SG" dirty="0">
                <a:latin typeface="Aptos" panose="020B0004020202020204" pitchFamily="34" charset="0"/>
              </a:rPr>
              <a:t>int main() {</a:t>
            </a:r>
          </a:p>
          <a:p>
            <a:pPr lvl="1"/>
            <a:r>
              <a:rPr lang="en-SG" dirty="0">
                <a:latin typeface="Aptos" panose="020B0004020202020204" pitchFamily="34" charset="0"/>
              </a:rPr>
              <a:t>int number1, number2;</a:t>
            </a:r>
          </a:p>
          <a:p>
            <a:pPr lvl="1"/>
            <a:r>
              <a:rPr lang="en-SG" dirty="0" err="1">
                <a:latin typeface="Aptos" panose="020B0004020202020204" pitchFamily="34" charset="0"/>
              </a:rPr>
              <a:t>printf</a:t>
            </a:r>
            <a:r>
              <a:rPr lang="en-SG" dirty="0">
                <a:latin typeface="Aptos" panose="020B0004020202020204" pitchFamily="34" charset="0"/>
              </a:rPr>
              <a:t>("Enter two integers: ");</a:t>
            </a:r>
          </a:p>
          <a:p>
            <a:pPr lvl="1"/>
            <a:r>
              <a:rPr lang="en-SG" dirty="0" err="1">
                <a:latin typeface="Aptos" panose="020B0004020202020204" pitchFamily="34" charset="0"/>
              </a:rPr>
              <a:t>scanf</a:t>
            </a:r>
            <a:r>
              <a:rPr lang="en-SG" dirty="0">
                <a:latin typeface="Aptos" panose="020B0004020202020204" pitchFamily="34" charset="0"/>
              </a:rPr>
              <a:t>("%d %d", &amp;number1, &amp;number2);</a:t>
            </a:r>
          </a:p>
          <a:p>
            <a:pPr lvl="1"/>
            <a:r>
              <a:rPr lang="en-SG" dirty="0">
                <a:latin typeface="Aptos" panose="020B0004020202020204" pitchFamily="34" charset="0"/>
              </a:rPr>
              <a:t>if (number1 &gt;= number2) </a:t>
            </a:r>
          </a:p>
          <a:p>
            <a:pPr lvl="1"/>
            <a:r>
              <a:rPr lang="en-SG" dirty="0">
                <a:latin typeface="Aptos" panose="020B0004020202020204" pitchFamily="34" charset="0"/>
              </a:rPr>
              <a:t>{</a:t>
            </a:r>
          </a:p>
          <a:p>
            <a:pPr lvl="2"/>
            <a:r>
              <a:rPr lang="en-SG" dirty="0">
                <a:latin typeface="Aptos" panose="020B0004020202020204" pitchFamily="34" charset="0"/>
              </a:rPr>
              <a:t>      if (number1 == number2)</a:t>
            </a:r>
          </a:p>
          <a:p>
            <a:pPr lvl="2"/>
            <a:r>
              <a:rPr lang="en-SG" dirty="0">
                <a:latin typeface="Aptos" panose="020B0004020202020204" pitchFamily="34" charset="0"/>
              </a:rPr>
              <a:t>      {</a:t>
            </a:r>
          </a:p>
          <a:p>
            <a:pPr lvl="2"/>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("Result: %d = %d",number1,number2);</a:t>
            </a:r>
          </a:p>
          <a:p>
            <a:pPr lvl="2"/>
            <a:r>
              <a:rPr lang="en-SG" dirty="0">
                <a:latin typeface="Aptos" panose="020B0004020202020204" pitchFamily="34" charset="0"/>
              </a:rPr>
              <a:t>      }</a:t>
            </a:r>
          </a:p>
          <a:p>
            <a:pPr lvl="2"/>
            <a:r>
              <a:rPr lang="en-SG" dirty="0">
                <a:latin typeface="Aptos" panose="020B0004020202020204" pitchFamily="34" charset="0"/>
              </a:rPr>
              <a:t>      else{</a:t>
            </a:r>
          </a:p>
          <a:p>
            <a:pPr lvl="2"/>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("Result: %d &gt; %d", number1, number2);</a:t>
            </a:r>
          </a:p>
          <a:p>
            <a:pPr lvl="2"/>
            <a:r>
              <a:rPr lang="en-SG" dirty="0">
                <a:latin typeface="Aptos" panose="020B0004020202020204" pitchFamily="34" charset="0"/>
              </a:rPr>
              <a:t>      }</a:t>
            </a:r>
          </a:p>
          <a:p>
            <a:pPr lvl="1"/>
            <a:r>
              <a:rPr lang="en-SG" dirty="0">
                <a:latin typeface="Aptos" panose="020B0004020202020204" pitchFamily="34" charset="0"/>
              </a:rPr>
              <a:t>}</a:t>
            </a:r>
          </a:p>
          <a:p>
            <a:pPr lvl="1"/>
            <a:r>
              <a:rPr lang="en-SG" dirty="0">
                <a:latin typeface="Aptos" panose="020B0004020202020204" pitchFamily="34" charset="0"/>
              </a:rPr>
              <a:t>else {</a:t>
            </a:r>
          </a:p>
          <a:p>
            <a:pPr lvl="1"/>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("Result: %d &lt; %d",number1, number2);</a:t>
            </a:r>
          </a:p>
          <a:p>
            <a:pPr lvl="1"/>
            <a:r>
              <a:rPr lang="en-SG" dirty="0">
                <a:latin typeface="Aptos" panose="020B0004020202020204" pitchFamily="34" charset="0"/>
              </a:rPr>
              <a:t>}</a:t>
            </a:r>
          </a:p>
          <a:p>
            <a:r>
              <a:rPr lang="en-SG" dirty="0">
                <a:latin typeface="Aptos" panose="020B0004020202020204" pitchFamily="34" charset="0"/>
              </a:rPr>
              <a:t>}</a:t>
            </a:r>
          </a:p>
          <a:p>
            <a:r>
              <a:rPr lang="en-SG" b="1" dirty="0">
                <a:latin typeface="Aptos" panose="020B0004020202020204" pitchFamily="34" charset="0"/>
              </a:rPr>
              <a:t>Output:</a:t>
            </a:r>
          </a:p>
          <a:p>
            <a:r>
              <a:rPr lang="en-US" dirty="0">
                <a:latin typeface="Aptos" panose="020B0004020202020204" pitchFamily="34" charset="0"/>
              </a:rPr>
              <a:t>Enter two integers: 3 5</a:t>
            </a:r>
          </a:p>
          <a:p>
            <a:r>
              <a:rPr lang="en-US" dirty="0">
                <a:latin typeface="Aptos" panose="020B0004020202020204" pitchFamily="34" charset="0"/>
              </a:rPr>
              <a:t>Result: 3 &lt; 5</a:t>
            </a:r>
            <a:endParaRPr lang="en-SG" dirty="0">
              <a:latin typeface="Aptos" panose="020B0004020202020204" pitchFamily="34" charset="0"/>
            </a:endParaRPr>
          </a:p>
        </p:txBody>
      </p:sp>
      <p:sp>
        <p:nvSpPr>
          <p:cNvPr id="7" name="TextBox 6">
            <a:extLst>
              <a:ext uri="{FF2B5EF4-FFF2-40B4-BE49-F238E27FC236}">
                <a16:creationId xmlns:a16="http://schemas.microsoft.com/office/drawing/2014/main" id="{53F5247B-9F8A-065E-ACAC-136B534A3CA3}"/>
              </a:ext>
            </a:extLst>
          </p:cNvPr>
          <p:cNvSpPr txBox="1"/>
          <p:nvPr/>
        </p:nvSpPr>
        <p:spPr>
          <a:xfrm>
            <a:off x="6523397" y="166163"/>
            <a:ext cx="5376372" cy="5355312"/>
          </a:xfrm>
          <a:prstGeom prst="rect">
            <a:avLst/>
          </a:prstGeom>
          <a:solidFill>
            <a:schemeClr val="accent3">
              <a:lumMod val="20000"/>
              <a:lumOff val="80000"/>
            </a:schemeClr>
          </a:solidFill>
        </p:spPr>
        <p:txBody>
          <a:bodyPr wrap="square">
            <a:spAutoFit/>
          </a:bodyPr>
          <a:lstStyle/>
          <a:p>
            <a:r>
              <a:rPr lang="en-SG" b="1" dirty="0">
                <a:latin typeface="Aptos" panose="020B0004020202020204" pitchFamily="34" charset="0"/>
              </a:rPr>
              <a:t>// C program to illustrate nested-if statement </a:t>
            </a:r>
          </a:p>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 </a:t>
            </a:r>
          </a:p>
          <a:p>
            <a:r>
              <a:rPr lang="en-SG" dirty="0">
                <a:latin typeface="Aptos" panose="020B0004020202020204" pitchFamily="34" charset="0"/>
              </a:rPr>
              <a:t>int main() </a:t>
            </a:r>
          </a:p>
          <a:p>
            <a:r>
              <a:rPr lang="en-SG" dirty="0">
                <a:latin typeface="Aptos" panose="020B0004020202020204" pitchFamily="34" charset="0"/>
              </a:rPr>
              <a:t>{ </a:t>
            </a:r>
          </a:p>
          <a:p>
            <a:r>
              <a:rPr lang="en-SG" dirty="0">
                <a:latin typeface="Aptos" panose="020B0004020202020204" pitchFamily="34" charset="0"/>
              </a:rPr>
              <a:t>	int </a:t>
            </a:r>
            <a:r>
              <a:rPr lang="en-SG" dirty="0" err="1">
                <a:latin typeface="Aptos" panose="020B0004020202020204" pitchFamily="34" charset="0"/>
              </a:rPr>
              <a:t>i</a:t>
            </a:r>
            <a:r>
              <a:rPr lang="en-SG" dirty="0">
                <a:latin typeface="Aptos" panose="020B0004020202020204" pitchFamily="34" charset="0"/>
              </a:rPr>
              <a:t> = 10; </a:t>
            </a:r>
          </a:p>
          <a:p>
            <a:r>
              <a:rPr lang="en-SG" dirty="0">
                <a:latin typeface="Aptos" panose="020B0004020202020204" pitchFamily="34" charset="0"/>
              </a:rPr>
              <a:t>	if (</a:t>
            </a:r>
            <a:r>
              <a:rPr lang="en-SG" dirty="0" err="1">
                <a:latin typeface="Aptos" panose="020B0004020202020204" pitchFamily="34" charset="0"/>
              </a:rPr>
              <a:t>i</a:t>
            </a:r>
            <a:r>
              <a:rPr lang="en-SG" dirty="0">
                <a:latin typeface="Aptos" panose="020B0004020202020204" pitchFamily="34" charset="0"/>
              </a:rPr>
              <a:t> == 10) </a:t>
            </a:r>
          </a:p>
          <a:p>
            <a:r>
              <a:rPr lang="en-SG" dirty="0">
                <a:latin typeface="Aptos" panose="020B0004020202020204" pitchFamily="34" charset="0"/>
              </a:rPr>
              <a:t>         { </a:t>
            </a:r>
          </a:p>
          <a:p>
            <a:r>
              <a:rPr lang="en-SG" dirty="0">
                <a:latin typeface="Aptos" panose="020B0004020202020204" pitchFamily="34" charset="0"/>
              </a:rPr>
              <a:t>		if (</a:t>
            </a:r>
            <a:r>
              <a:rPr lang="en-SG" dirty="0" err="1">
                <a:latin typeface="Aptos" panose="020B0004020202020204" pitchFamily="34" charset="0"/>
              </a:rPr>
              <a:t>i</a:t>
            </a:r>
            <a:r>
              <a:rPr lang="en-SG" dirty="0">
                <a:latin typeface="Aptos" panose="020B0004020202020204" pitchFamily="34" charset="0"/>
              </a:rPr>
              <a:t> &lt; 15) </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a:t>
            </a:r>
            <a:r>
              <a:rPr lang="en-SG" dirty="0" err="1">
                <a:latin typeface="Aptos" panose="020B0004020202020204" pitchFamily="34" charset="0"/>
              </a:rPr>
              <a:t>i</a:t>
            </a:r>
            <a:r>
              <a:rPr lang="en-SG" dirty="0">
                <a:latin typeface="Aptos" panose="020B0004020202020204" pitchFamily="34" charset="0"/>
              </a:rPr>
              <a:t> is smaller than 15\n"); </a:t>
            </a:r>
          </a:p>
          <a:p>
            <a:r>
              <a:rPr lang="en-SG" dirty="0">
                <a:latin typeface="Aptos" panose="020B0004020202020204" pitchFamily="34" charset="0"/>
              </a:rPr>
              <a:t>		if (</a:t>
            </a:r>
            <a:r>
              <a:rPr lang="en-SG" dirty="0" err="1">
                <a:latin typeface="Aptos" panose="020B0004020202020204" pitchFamily="34" charset="0"/>
              </a:rPr>
              <a:t>i</a:t>
            </a:r>
            <a:r>
              <a:rPr lang="en-SG" dirty="0">
                <a:latin typeface="Aptos" panose="020B0004020202020204" pitchFamily="34" charset="0"/>
              </a:rPr>
              <a:t> &lt; 12) </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a:t>
            </a:r>
            <a:r>
              <a:rPr lang="en-SG" dirty="0" err="1">
                <a:latin typeface="Aptos" panose="020B0004020202020204" pitchFamily="34" charset="0"/>
              </a:rPr>
              <a:t>i</a:t>
            </a:r>
            <a:r>
              <a:rPr lang="en-SG" dirty="0">
                <a:latin typeface="Aptos" panose="020B0004020202020204" pitchFamily="34" charset="0"/>
              </a:rPr>
              <a:t> is smaller than 12 too\n"); </a:t>
            </a:r>
          </a:p>
          <a:p>
            <a:r>
              <a:rPr lang="en-SG" dirty="0">
                <a:latin typeface="Aptos" panose="020B0004020202020204" pitchFamily="34" charset="0"/>
              </a:rPr>
              <a:t>		else</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a:t>
            </a:r>
            <a:r>
              <a:rPr lang="en-SG" dirty="0" err="1">
                <a:latin typeface="Aptos" panose="020B0004020202020204" pitchFamily="34" charset="0"/>
              </a:rPr>
              <a:t>i</a:t>
            </a:r>
            <a:r>
              <a:rPr lang="en-SG" dirty="0">
                <a:latin typeface="Aptos" panose="020B0004020202020204" pitchFamily="34" charset="0"/>
              </a:rPr>
              <a:t> is greater than 15"); </a:t>
            </a:r>
          </a:p>
          <a:p>
            <a:r>
              <a:rPr lang="en-SG" dirty="0">
                <a:latin typeface="Aptos" panose="020B0004020202020204" pitchFamily="34" charset="0"/>
              </a:rPr>
              <a:t>	} </a:t>
            </a:r>
          </a:p>
          <a:p>
            <a:r>
              <a:rPr lang="en-SG" dirty="0">
                <a:latin typeface="Aptos" panose="020B0004020202020204" pitchFamily="34" charset="0"/>
              </a:rPr>
              <a:t>}</a:t>
            </a:r>
          </a:p>
          <a:p>
            <a:endParaRPr lang="en-SG" dirty="0">
              <a:latin typeface="Aptos" panose="020B0004020202020204" pitchFamily="34" charset="0"/>
            </a:endParaRPr>
          </a:p>
          <a:p>
            <a:r>
              <a:rPr lang="en-SG" b="1" dirty="0">
                <a:highlight>
                  <a:srgbClr val="FFFF00"/>
                </a:highlight>
                <a:latin typeface="Aptos" panose="020B0004020202020204" pitchFamily="34" charset="0"/>
              </a:rPr>
              <a:t>Output</a:t>
            </a:r>
          </a:p>
          <a:p>
            <a:r>
              <a:rPr lang="en-SG" dirty="0" err="1">
                <a:latin typeface="Aptos" panose="020B0004020202020204" pitchFamily="34" charset="0"/>
              </a:rPr>
              <a:t>i</a:t>
            </a:r>
            <a:r>
              <a:rPr lang="en-SG" dirty="0">
                <a:latin typeface="Aptos" panose="020B0004020202020204" pitchFamily="34" charset="0"/>
              </a:rPr>
              <a:t> is smaller than 15</a:t>
            </a:r>
          </a:p>
          <a:p>
            <a:r>
              <a:rPr lang="en-SG" dirty="0" err="1">
                <a:latin typeface="Aptos" panose="020B0004020202020204" pitchFamily="34" charset="0"/>
              </a:rPr>
              <a:t>i</a:t>
            </a:r>
            <a:r>
              <a:rPr lang="en-SG" dirty="0">
                <a:latin typeface="Aptos" panose="020B0004020202020204" pitchFamily="34" charset="0"/>
              </a:rPr>
              <a:t> is smaller than 12 too</a:t>
            </a:r>
          </a:p>
        </p:txBody>
      </p:sp>
    </p:spTree>
    <p:extLst>
      <p:ext uri="{BB962C8B-B14F-4D97-AF65-F5344CB8AC3E}">
        <p14:creationId xmlns:p14="http://schemas.microsoft.com/office/powerpoint/2010/main" val="359139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6364-8EB5-9317-4D06-9775CB4FE975}"/>
              </a:ext>
            </a:extLst>
          </p:cNvPr>
          <p:cNvSpPr>
            <a:spLocks noGrp="1"/>
          </p:cNvSpPr>
          <p:nvPr>
            <p:ph type="title"/>
          </p:nvPr>
        </p:nvSpPr>
        <p:spPr>
          <a:xfrm>
            <a:off x="0" y="0"/>
            <a:ext cx="12192000" cy="677863"/>
          </a:xfrm>
          <a:solidFill>
            <a:schemeClr val="accent2">
              <a:lumMod val="20000"/>
              <a:lumOff val="80000"/>
            </a:schemeClr>
          </a:solidFill>
        </p:spPr>
        <p:txBody>
          <a:bodyPr>
            <a:normAutofit/>
          </a:bodyPr>
          <a:lstStyle/>
          <a:p>
            <a:r>
              <a:rPr lang="en-US" sz="4000" b="1" i="0" dirty="0">
                <a:solidFill>
                  <a:srgbClr val="273239"/>
                </a:solidFill>
                <a:effectLst/>
                <a:latin typeface="Aptos" panose="020B0004020202020204" pitchFamily="34" charset="0"/>
              </a:rPr>
              <a:t>Decision Making in C (if , </a:t>
            </a:r>
            <a:r>
              <a:rPr lang="en-US" sz="4000" b="1" i="0" dirty="0" err="1">
                <a:solidFill>
                  <a:srgbClr val="273239"/>
                </a:solidFill>
                <a:effectLst/>
                <a:latin typeface="Aptos" panose="020B0004020202020204" pitchFamily="34" charset="0"/>
              </a:rPr>
              <a:t>if..else</a:t>
            </a:r>
            <a:r>
              <a:rPr lang="en-US" sz="4000" b="1" i="0" dirty="0">
                <a:solidFill>
                  <a:srgbClr val="273239"/>
                </a:solidFill>
                <a:effectLst/>
                <a:latin typeface="Aptos" panose="020B0004020202020204" pitchFamily="34" charset="0"/>
              </a:rPr>
              <a:t>, Nested if, if-else-if )</a:t>
            </a:r>
            <a:endParaRPr lang="en-SG" sz="4000" dirty="0">
              <a:latin typeface="Aptos" panose="020B0004020202020204" pitchFamily="34" charset="0"/>
            </a:endParaRPr>
          </a:p>
        </p:txBody>
      </p:sp>
      <p:pic>
        <p:nvPicPr>
          <p:cNvPr id="5" name="Picture 4">
            <a:extLst>
              <a:ext uri="{FF2B5EF4-FFF2-40B4-BE49-F238E27FC236}">
                <a16:creationId xmlns:a16="http://schemas.microsoft.com/office/drawing/2014/main" id="{2DC85141-4266-8CCA-A073-A08DFB7828F9}"/>
              </a:ext>
            </a:extLst>
          </p:cNvPr>
          <p:cNvPicPr>
            <a:picLocks noChangeAspect="1"/>
          </p:cNvPicPr>
          <p:nvPr/>
        </p:nvPicPr>
        <p:blipFill rotWithShape="1">
          <a:blip r:embed="rId2"/>
          <a:srcRect t="3828" b="2761"/>
          <a:stretch/>
        </p:blipFill>
        <p:spPr>
          <a:xfrm>
            <a:off x="1199155" y="677863"/>
            <a:ext cx="9748680" cy="6180137"/>
          </a:xfrm>
          <a:prstGeom prst="rect">
            <a:avLst/>
          </a:prstGeom>
        </p:spPr>
      </p:pic>
    </p:spTree>
    <p:extLst>
      <p:ext uri="{BB962C8B-B14F-4D97-AF65-F5344CB8AC3E}">
        <p14:creationId xmlns:p14="http://schemas.microsoft.com/office/powerpoint/2010/main" val="45131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B963C2-446E-4C96-39CD-8B2B067F972C}"/>
              </a:ext>
            </a:extLst>
          </p:cNvPr>
          <p:cNvSpPr txBox="1"/>
          <p:nvPr/>
        </p:nvSpPr>
        <p:spPr>
          <a:xfrm>
            <a:off x="238812" y="0"/>
            <a:ext cx="6342644" cy="6678751"/>
          </a:xfrm>
          <a:prstGeom prst="rect">
            <a:avLst/>
          </a:prstGeom>
          <a:noFill/>
        </p:spPr>
        <p:txBody>
          <a:bodyPr wrap="square">
            <a:spAutoFit/>
          </a:bodyPr>
          <a:lstStyle/>
          <a:p>
            <a:pPr algn="just"/>
            <a:r>
              <a:rPr lang="en-SG" sz="3200" b="1" dirty="0">
                <a:highlight>
                  <a:srgbClr val="FFFF00"/>
                </a:highlight>
                <a:latin typeface="Aptos" panose="020B0004020202020204" pitchFamily="34" charset="0"/>
              </a:rPr>
              <a:t>switch </a:t>
            </a:r>
            <a:r>
              <a:rPr lang="en-SG" sz="3200" dirty="0">
                <a:highlight>
                  <a:srgbClr val="FFFF00"/>
                </a:highlight>
                <a:latin typeface="Aptos" panose="020B0004020202020204" pitchFamily="34" charset="0"/>
              </a:rPr>
              <a:t>Statement in C</a:t>
            </a:r>
          </a:p>
          <a:p>
            <a:pPr algn="just"/>
            <a:r>
              <a:rPr lang="en-SG" dirty="0">
                <a:latin typeface="Aptos" panose="020B0004020202020204" pitchFamily="34" charset="0"/>
              </a:rPr>
              <a:t>The switch case statement is an alternative to the if else if ladder that can be used to execute the conditional code based on the value of the variable specified in the switch statement. </a:t>
            </a:r>
          </a:p>
          <a:p>
            <a:pPr algn="just"/>
            <a:endParaRPr lang="en-SG" dirty="0">
              <a:latin typeface="Aptos" panose="020B0004020202020204" pitchFamily="34" charset="0"/>
            </a:endParaRPr>
          </a:p>
          <a:p>
            <a:pPr algn="just"/>
            <a:r>
              <a:rPr lang="en-US" b="1" u="sng" dirty="0">
                <a:latin typeface="Aptos" panose="020B0004020202020204" pitchFamily="34" charset="0"/>
              </a:rPr>
              <a:t>Syntax of switch Statement in C</a:t>
            </a:r>
          </a:p>
          <a:p>
            <a:pPr algn="just"/>
            <a:r>
              <a:rPr lang="en-US" dirty="0">
                <a:latin typeface="Aptos" panose="020B0004020202020204" pitchFamily="34" charset="0"/>
              </a:rPr>
              <a:t>switch(expression)</a:t>
            </a:r>
          </a:p>
          <a:p>
            <a:pPr algn="just"/>
            <a:r>
              <a:rPr lang="en-US" dirty="0">
                <a:latin typeface="Aptos" panose="020B0004020202020204" pitchFamily="34" charset="0"/>
              </a:rPr>
              <a:t>{</a:t>
            </a:r>
          </a:p>
          <a:p>
            <a:pPr algn="just"/>
            <a:r>
              <a:rPr lang="en-US" dirty="0">
                <a:latin typeface="Aptos" panose="020B0004020202020204" pitchFamily="34" charset="0"/>
              </a:rPr>
              <a:t>case value1: </a:t>
            </a:r>
          </a:p>
          <a:p>
            <a:pPr algn="just"/>
            <a:r>
              <a:rPr lang="en-US" dirty="0">
                <a:latin typeface="Aptos" panose="020B0004020202020204" pitchFamily="34" charset="0"/>
              </a:rPr>
              <a:t>	   statement_1;</a:t>
            </a:r>
          </a:p>
          <a:p>
            <a:pPr algn="just"/>
            <a:r>
              <a:rPr lang="en-US" dirty="0">
                <a:latin typeface="Aptos" panose="020B0004020202020204" pitchFamily="34" charset="0"/>
              </a:rPr>
              <a:t>             break;</a:t>
            </a:r>
          </a:p>
          <a:p>
            <a:pPr algn="just"/>
            <a:r>
              <a:rPr lang="en-US" dirty="0">
                <a:latin typeface="Aptos" panose="020B0004020202020204" pitchFamily="34" charset="0"/>
              </a:rPr>
              <a:t>case value2: </a:t>
            </a:r>
          </a:p>
          <a:p>
            <a:pPr algn="just"/>
            <a:r>
              <a:rPr lang="en-US" dirty="0">
                <a:latin typeface="Aptos" panose="020B0004020202020204" pitchFamily="34" charset="0"/>
              </a:rPr>
              <a:t>	   statement_2;</a:t>
            </a:r>
          </a:p>
          <a:p>
            <a:pPr algn="just"/>
            <a:r>
              <a:rPr lang="en-US" dirty="0">
                <a:latin typeface="Aptos" panose="020B0004020202020204" pitchFamily="34" charset="0"/>
              </a:rPr>
              <a:t>             break;</a:t>
            </a:r>
          </a:p>
          <a:p>
            <a:pPr algn="just"/>
            <a:r>
              <a:rPr lang="en-US" dirty="0">
                <a:latin typeface="Aptos" panose="020B0004020202020204" pitchFamily="34" charset="0"/>
              </a:rPr>
              <a:t>.</a:t>
            </a:r>
          </a:p>
          <a:p>
            <a:pPr algn="just"/>
            <a:r>
              <a:rPr lang="en-US" dirty="0">
                <a:latin typeface="Aptos" panose="020B0004020202020204" pitchFamily="34" charset="0"/>
              </a:rPr>
              <a:t>.</a:t>
            </a:r>
          </a:p>
          <a:p>
            <a:pPr algn="just"/>
            <a:r>
              <a:rPr lang="en-US" dirty="0">
                <a:latin typeface="Aptos" panose="020B0004020202020204" pitchFamily="34" charset="0"/>
              </a:rPr>
              <a:t>case </a:t>
            </a:r>
            <a:r>
              <a:rPr lang="en-US" dirty="0" err="1">
                <a:latin typeface="Aptos" panose="020B0004020202020204" pitchFamily="34" charset="0"/>
              </a:rPr>
              <a:t>value_n</a:t>
            </a:r>
            <a:r>
              <a:rPr lang="en-US" dirty="0">
                <a:latin typeface="Aptos" panose="020B0004020202020204" pitchFamily="34" charset="0"/>
              </a:rPr>
              <a:t>: </a:t>
            </a:r>
          </a:p>
          <a:p>
            <a:pPr algn="just"/>
            <a:r>
              <a:rPr lang="en-US" dirty="0">
                <a:latin typeface="Aptos" panose="020B0004020202020204" pitchFamily="34" charset="0"/>
              </a:rPr>
              <a:t>	    </a:t>
            </a:r>
            <a:r>
              <a:rPr lang="en-US" dirty="0" err="1">
                <a:latin typeface="Aptos" panose="020B0004020202020204" pitchFamily="34" charset="0"/>
              </a:rPr>
              <a:t>statement_n</a:t>
            </a:r>
            <a:r>
              <a:rPr lang="en-US" dirty="0">
                <a:latin typeface="Aptos" panose="020B0004020202020204" pitchFamily="34" charset="0"/>
              </a:rPr>
              <a:t>;</a:t>
            </a:r>
          </a:p>
          <a:p>
            <a:pPr algn="just"/>
            <a:r>
              <a:rPr lang="en-US" dirty="0">
                <a:latin typeface="Aptos" panose="020B0004020202020204" pitchFamily="34" charset="0"/>
              </a:rPr>
              <a:t>              break;</a:t>
            </a:r>
          </a:p>
          <a:p>
            <a:pPr algn="just"/>
            <a:r>
              <a:rPr lang="en-US" dirty="0">
                <a:latin typeface="Aptos" panose="020B0004020202020204" pitchFamily="34" charset="0"/>
              </a:rPr>
              <a:t>default: </a:t>
            </a:r>
            <a:r>
              <a:rPr lang="en-US" dirty="0" err="1">
                <a:latin typeface="Aptos" panose="020B0004020202020204" pitchFamily="34" charset="0"/>
              </a:rPr>
              <a:t>default_statement</a:t>
            </a:r>
            <a:r>
              <a:rPr lang="en-US" dirty="0">
                <a:latin typeface="Aptos" panose="020B0004020202020204" pitchFamily="34" charset="0"/>
              </a:rPr>
              <a:t>;</a:t>
            </a:r>
          </a:p>
          <a:p>
            <a:pPr algn="just"/>
            <a:r>
              <a:rPr lang="en-US" dirty="0">
                <a:latin typeface="Aptos" panose="020B0004020202020204" pitchFamily="34" charset="0"/>
              </a:rPr>
              <a:t>}</a:t>
            </a:r>
          </a:p>
          <a:p>
            <a:pPr algn="just"/>
            <a:r>
              <a:rPr lang="en-SG" b="1" dirty="0">
                <a:latin typeface="Aptos" panose="020B0004020202020204" pitchFamily="34" charset="0"/>
              </a:rPr>
              <a:t>Note: </a:t>
            </a:r>
            <a:r>
              <a:rPr lang="en-SG" dirty="0">
                <a:latin typeface="Aptos" panose="020B0004020202020204" pitchFamily="34" charset="0"/>
              </a:rPr>
              <a:t>The switch expression should evaluate to either integer or character. It cannot evaluate any other data type.</a:t>
            </a:r>
          </a:p>
        </p:txBody>
      </p:sp>
      <p:pic>
        <p:nvPicPr>
          <p:cNvPr id="8194" name="Picture 2" descr="Lightbox">
            <a:extLst>
              <a:ext uri="{FF2B5EF4-FFF2-40B4-BE49-F238E27FC236}">
                <a16:creationId xmlns:a16="http://schemas.microsoft.com/office/drawing/2014/main" id="{1EBF7BB0-778F-8281-6BE3-A0141F5F82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5" t="2693" r="2813" b="3184"/>
          <a:stretch/>
        </p:blipFill>
        <p:spPr bwMode="auto">
          <a:xfrm>
            <a:off x="7098384" y="259512"/>
            <a:ext cx="5093616" cy="6032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D07F3C-2362-05BE-17AE-07ABF117CD44}"/>
              </a:ext>
            </a:extLst>
          </p:cNvPr>
          <p:cNvSpPr txBox="1"/>
          <p:nvPr/>
        </p:nvSpPr>
        <p:spPr>
          <a:xfrm>
            <a:off x="8881952" y="334793"/>
            <a:ext cx="3071236" cy="461665"/>
          </a:xfrm>
          <a:prstGeom prst="rect">
            <a:avLst/>
          </a:prstGeom>
          <a:noFill/>
          <a:ln>
            <a:solidFill>
              <a:schemeClr val="accent1"/>
            </a:solidFill>
          </a:ln>
        </p:spPr>
        <p:txBody>
          <a:bodyPr wrap="square">
            <a:spAutoFit/>
          </a:bodyPr>
          <a:lstStyle/>
          <a:p>
            <a:pPr algn="l" fontAlgn="base"/>
            <a:r>
              <a:rPr lang="en-SG" sz="2400" b="1" i="0" dirty="0">
                <a:solidFill>
                  <a:srgbClr val="273239"/>
                </a:solidFill>
                <a:effectLst/>
                <a:highlight>
                  <a:srgbClr val="FFFFFF"/>
                </a:highlight>
                <a:latin typeface="Aptos" panose="020B0004020202020204" pitchFamily="34" charset="0"/>
              </a:rPr>
              <a:t>Flowchart of switch</a:t>
            </a:r>
          </a:p>
        </p:txBody>
      </p:sp>
    </p:spTree>
    <p:extLst>
      <p:ext uri="{BB962C8B-B14F-4D97-AF65-F5344CB8AC3E}">
        <p14:creationId xmlns:p14="http://schemas.microsoft.com/office/powerpoint/2010/main" val="147459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38A4CF-695B-21D4-7000-337C938A90C0}"/>
              </a:ext>
            </a:extLst>
          </p:cNvPr>
          <p:cNvSpPr txBox="1"/>
          <p:nvPr/>
        </p:nvSpPr>
        <p:spPr>
          <a:xfrm>
            <a:off x="213674" y="0"/>
            <a:ext cx="5413307" cy="6863417"/>
          </a:xfrm>
          <a:prstGeom prst="rect">
            <a:avLst/>
          </a:prstGeom>
          <a:solidFill>
            <a:schemeClr val="accent2">
              <a:lumMod val="20000"/>
              <a:lumOff val="80000"/>
            </a:schemeClr>
          </a:solidFill>
        </p:spPr>
        <p:txBody>
          <a:bodyPr wrap="square">
            <a:spAutoFit/>
          </a:bodyPr>
          <a:lstStyle/>
          <a:p>
            <a:r>
              <a:rPr lang="en-SG" sz="2200" b="1" dirty="0">
                <a:latin typeface="Aptos" panose="020B0004020202020204" pitchFamily="34" charset="0"/>
              </a:rPr>
              <a:t>// An example of switch case</a:t>
            </a:r>
          </a:p>
          <a:p>
            <a:r>
              <a:rPr lang="en-SG" sz="2200" dirty="0">
                <a:latin typeface="Aptos" panose="020B0004020202020204" pitchFamily="34" charset="0"/>
              </a:rPr>
              <a:t>#include &lt;</a:t>
            </a:r>
            <a:r>
              <a:rPr lang="en-SG" sz="2200" dirty="0" err="1">
                <a:latin typeface="Aptos" panose="020B0004020202020204" pitchFamily="34" charset="0"/>
              </a:rPr>
              <a:t>stdio.h</a:t>
            </a:r>
            <a:r>
              <a:rPr lang="en-SG" sz="2200" dirty="0">
                <a:latin typeface="Aptos" panose="020B0004020202020204" pitchFamily="34" charset="0"/>
              </a:rPr>
              <a:t>&gt;</a:t>
            </a:r>
          </a:p>
          <a:p>
            <a:r>
              <a:rPr lang="en-SG" sz="2200" dirty="0">
                <a:latin typeface="Aptos" panose="020B0004020202020204" pitchFamily="34" charset="0"/>
              </a:rPr>
              <a:t>int main(){</a:t>
            </a:r>
          </a:p>
          <a:p>
            <a:r>
              <a:rPr lang="en-SG" sz="2200" dirty="0">
                <a:latin typeface="Aptos" panose="020B0004020202020204" pitchFamily="34" charset="0"/>
              </a:rPr>
              <a:t>	int var = 1;</a:t>
            </a:r>
          </a:p>
          <a:p>
            <a:r>
              <a:rPr lang="en-SG" sz="2200" dirty="0">
                <a:latin typeface="Aptos" panose="020B0004020202020204" pitchFamily="34" charset="0"/>
              </a:rPr>
              <a:t>        switch (var) {</a:t>
            </a:r>
          </a:p>
          <a:p>
            <a:r>
              <a:rPr lang="en-SG" sz="2200" dirty="0">
                <a:latin typeface="Aptos" panose="020B0004020202020204" pitchFamily="34" charset="0"/>
              </a:rPr>
              <a:t>        case 1:</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("Case 1 is Matched.");</a:t>
            </a:r>
          </a:p>
          <a:p>
            <a:r>
              <a:rPr lang="en-SG" sz="2200" dirty="0">
                <a:latin typeface="Aptos" panose="020B0004020202020204" pitchFamily="34" charset="0"/>
              </a:rPr>
              <a:t>            break;</a:t>
            </a:r>
          </a:p>
          <a:p>
            <a:r>
              <a:rPr lang="en-SG" sz="2200" dirty="0">
                <a:latin typeface="Aptos" panose="020B0004020202020204" pitchFamily="34" charset="0"/>
              </a:rPr>
              <a:t>        case 2:</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("Case 2 is Matched.");</a:t>
            </a:r>
          </a:p>
          <a:p>
            <a:r>
              <a:rPr lang="en-SG" sz="2200" dirty="0">
                <a:latin typeface="Aptos" panose="020B0004020202020204" pitchFamily="34" charset="0"/>
              </a:rPr>
              <a:t>            break;</a:t>
            </a:r>
          </a:p>
          <a:p>
            <a:r>
              <a:rPr lang="en-SG" sz="2200" dirty="0">
                <a:latin typeface="Aptos" panose="020B0004020202020204" pitchFamily="34" charset="0"/>
              </a:rPr>
              <a:t>        case 3:</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("Case 3 is Matched.");</a:t>
            </a:r>
          </a:p>
          <a:p>
            <a:r>
              <a:rPr lang="en-SG" sz="2200" dirty="0">
                <a:latin typeface="Aptos" panose="020B0004020202020204" pitchFamily="34" charset="0"/>
              </a:rPr>
              <a:t>            break;</a:t>
            </a:r>
          </a:p>
          <a:p>
            <a:r>
              <a:rPr lang="en-SG" sz="2200" dirty="0">
                <a:latin typeface="Aptos" panose="020B0004020202020204" pitchFamily="34" charset="0"/>
              </a:rPr>
              <a:t>        default:</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("Default case is Matched.");</a:t>
            </a:r>
          </a:p>
          <a:p>
            <a:r>
              <a:rPr lang="en-SG" sz="2200" dirty="0">
                <a:latin typeface="Aptos" panose="020B0004020202020204" pitchFamily="34" charset="0"/>
              </a:rPr>
              <a:t>            break;</a:t>
            </a:r>
          </a:p>
          <a:p>
            <a:r>
              <a:rPr lang="en-SG" sz="2200" dirty="0">
                <a:latin typeface="Aptos" panose="020B0004020202020204" pitchFamily="34" charset="0"/>
              </a:rPr>
              <a:t>    }</a:t>
            </a:r>
          </a:p>
          <a:p>
            <a:r>
              <a:rPr lang="en-SG" sz="2200" dirty="0">
                <a:latin typeface="Aptos" panose="020B0004020202020204" pitchFamily="34" charset="0"/>
              </a:rPr>
              <a:t>}</a:t>
            </a:r>
          </a:p>
          <a:p>
            <a:r>
              <a:rPr lang="en-US" sz="2200" b="1" dirty="0">
                <a:latin typeface="Aptos" panose="020B0004020202020204" pitchFamily="34" charset="0"/>
              </a:rPr>
              <a:t>Output: </a:t>
            </a:r>
            <a:r>
              <a:rPr lang="en-US" sz="2200" dirty="0">
                <a:latin typeface="Aptos" panose="020B0004020202020204" pitchFamily="34" charset="0"/>
              </a:rPr>
              <a:t>Case 1 is Matched.</a:t>
            </a:r>
            <a:endParaRPr lang="en-SG" sz="2200" dirty="0">
              <a:latin typeface="Aptos" panose="020B0004020202020204" pitchFamily="34" charset="0"/>
            </a:endParaRPr>
          </a:p>
        </p:txBody>
      </p:sp>
      <p:sp>
        <p:nvSpPr>
          <p:cNvPr id="2" name="TextBox 1">
            <a:extLst>
              <a:ext uri="{FF2B5EF4-FFF2-40B4-BE49-F238E27FC236}">
                <a16:creationId xmlns:a16="http://schemas.microsoft.com/office/drawing/2014/main" id="{EF1350AA-1A13-EB10-AAEC-31F2798255F9}"/>
              </a:ext>
            </a:extLst>
          </p:cNvPr>
          <p:cNvSpPr txBox="1"/>
          <p:nvPr/>
        </p:nvSpPr>
        <p:spPr>
          <a:xfrm>
            <a:off x="6217920" y="0"/>
            <a:ext cx="4967926" cy="6524863"/>
          </a:xfrm>
          <a:prstGeom prst="rect">
            <a:avLst/>
          </a:prstGeom>
          <a:solidFill>
            <a:schemeClr val="accent2">
              <a:lumMod val="20000"/>
              <a:lumOff val="80000"/>
            </a:schemeClr>
          </a:solidFill>
        </p:spPr>
        <p:txBody>
          <a:bodyPr wrap="square">
            <a:spAutoFit/>
          </a:bodyPr>
          <a:lstStyle/>
          <a:p>
            <a:r>
              <a:rPr lang="en-SG" sz="2200" b="1" dirty="0">
                <a:latin typeface="Aptos" panose="020B0004020202020204" pitchFamily="34" charset="0"/>
              </a:rPr>
              <a:t>// switch case without break keyword</a:t>
            </a:r>
          </a:p>
          <a:p>
            <a:r>
              <a:rPr lang="en-SG" sz="2200" dirty="0">
                <a:latin typeface="Aptos" panose="020B0004020202020204" pitchFamily="34" charset="0"/>
              </a:rPr>
              <a:t>#include &lt;</a:t>
            </a:r>
            <a:r>
              <a:rPr lang="en-SG" sz="2200" dirty="0" err="1">
                <a:latin typeface="Aptos" panose="020B0004020202020204" pitchFamily="34" charset="0"/>
              </a:rPr>
              <a:t>stdio.h</a:t>
            </a:r>
            <a:r>
              <a:rPr lang="en-SG" sz="2200" dirty="0">
                <a:latin typeface="Aptos" panose="020B0004020202020204" pitchFamily="34" charset="0"/>
              </a:rPr>
              <a:t>&gt;</a:t>
            </a:r>
          </a:p>
          <a:p>
            <a:r>
              <a:rPr lang="en-SG" sz="2200" dirty="0">
                <a:latin typeface="Aptos" panose="020B0004020202020204" pitchFamily="34" charset="0"/>
              </a:rPr>
              <a:t>int main(){</a:t>
            </a:r>
          </a:p>
          <a:p>
            <a:r>
              <a:rPr lang="en-SG" sz="2200" dirty="0">
                <a:latin typeface="Aptos" panose="020B0004020202020204" pitchFamily="34" charset="0"/>
              </a:rPr>
              <a:t>    int var = 2;</a:t>
            </a:r>
          </a:p>
          <a:p>
            <a:endParaRPr lang="en-SG" sz="2200" dirty="0">
              <a:latin typeface="Aptos" panose="020B0004020202020204" pitchFamily="34" charset="0"/>
            </a:endParaRPr>
          </a:p>
          <a:p>
            <a:r>
              <a:rPr lang="en-SG" sz="2200" dirty="0">
                <a:latin typeface="Aptos" panose="020B0004020202020204" pitchFamily="34" charset="0"/>
              </a:rPr>
              <a:t>    switch (var) {</a:t>
            </a:r>
          </a:p>
          <a:p>
            <a:r>
              <a:rPr lang="en-SG" sz="2200" dirty="0">
                <a:latin typeface="Aptos" panose="020B0004020202020204" pitchFamily="34" charset="0"/>
              </a:rPr>
              <a:t>      case 1:</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("Case 1 is executed.\n");</a:t>
            </a:r>
          </a:p>
          <a:p>
            <a:r>
              <a:rPr lang="en-SG" sz="2200" dirty="0">
                <a:latin typeface="Aptos" panose="020B0004020202020204" pitchFamily="34" charset="0"/>
              </a:rPr>
              <a:t>      case 2:</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("Case 2 is executed.\n");</a:t>
            </a:r>
          </a:p>
          <a:p>
            <a:r>
              <a:rPr lang="en-SG" sz="2200" dirty="0">
                <a:latin typeface="Aptos" panose="020B0004020202020204" pitchFamily="34" charset="0"/>
              </a:rPr>
              <a:t>      case 3:</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("Case 3 is executed.");</a:t>
            </a:r>
          </a:p>
          <a:p>
            <a:r>
              <a:rPr lang="en-SG" sz="2200" dirty="0">
                <a:latin typeface="Aptos" panose="020B0004020202020204" pitchFamily="34" charset="0"/>
              </a:rPr>
              <a:t>      case 4:</a:t>
            </a:r>
          </a:p>
          <a:p>
            <a:r>
              <a:rPr lang="en-SG" sz="2200" dirty="0">
                <a:latin typeface="Aptos" panose="020B0004020202020204" pitchFamily="34" charset="0"/>
              </a:rPr>
              <a:t>          </a:t>
            </a:r>
            <a:r>
              <a:rPr lang="en-SG" sz="2200" dirty="0" err="1">
                <a:latin typeface="Aptos" panose="020B0004020202020204" pitchFamily="34" charset="0"/>
              </a:rPr>
              <a:t>printf</a:t>
            </a:r>
            <a:r>
              <a:rPr lang="en-SG" sz="2200" dirty="0">
                <a:latin typeface="Aptos" panose="020B0004020202020204" pitchFamily="34" charset="0"/>
              </a:rPr>
              <a:t>("Case 4 is executed.");</a:t>
            </a:r>
          </a:p>
          <a:p>
            <a:r>
              <a:rPr lang="en-SG" sz="2200" dirty="0">
                <a:latin typeface="Aptos" panose="020B0004020202020204" pitchFamily="34" charset="0"/>
              </a:rPr>
              <a:t>    }</a:t>
            </a:r>
          </a:p>
          <a:p>
            <a:r>
              <a:rPr lang="en-SG" sz="2200" dirty="0">
                <a:latin typeface="Aptos" panose="020B0004020202020204" pitchFamily="34" charset="0"/>
              </a:rPr>
              <a:t>}</a:t>
            </a:r>
          </a:p>
          <a:p>
            <a:r>
              <a:rPr lang="en-SG" sz="2200" b="1" dirty="0">
                <a:highlight>
                  <a:srgbClr val="FFFF00"/>
                </a:highlight>
                <a:latin typeface="Aptos" panose="020B0004020202020204" pitchFamily="34" charset="0"/>
              </a:rPr>
              <a:t>Output</a:t>
            </a:r>
          </a:p>
          <a:p>
            <a:r>
              <a:rPr lang="en-SG" sz="2200" dirty="0">
                <a:latin typeface="Aptos" panose="020B0004020202020204" pitchFamily="34" charset="0"/>
              </a:rPr>
              <a:t>Case 2 is executed.</a:t>
            </a:r>
          </a:p>
          <a:p>
            <a:r>
              <a:rPr lang="en-SG" sz="2200" dirty="0">
                <a:latin typeface="Aptos" panose="020B0004020202020204" pitchFamily="34" charset="0"/>
              </a:rPr>
              <a:t>Case 3 is </a:t>
            </a:r>
            <a:r>
              <a:rPr lang="en-SG" sz="2200" dirty="0" err="1">
                <a:latin typeface="Aptos" panose="020B0004020202020204" pitchFamily="34" charset="0"/>
              </a:rPr>
              <a:t>executed.Case</a:t>
            </a:r>
            <a:r>
              <a:rPr lang="en-SG" sz="2200" dirty="0">
                <a:latin typeface="Aptos" panose="020B0004020202020204" pitchFamily="34" charset="0"/>
              </a:rPr>
              <a:t> 4 is executed.</a:t>
            </a:r>
          </a:p>
        </p:txBody>
      </p:sp>
    </p:spTree>
    <p:extLst>
      <p:ext uri="{BB962C8B-B14F-4D97-AF65-F5344CB8AC3E}">
        <p14:creationId xmlns:p14="http://schemas.microsoft.com/office/powerpoint/2010/main" val="566593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D50F0-C3B6-6380-082E-1000B4A6D9F6}"/>
              </a:ext>
            </a:extLst>
          </p:cNvPr>
          <p:cNvSpPr txBox="1"/>
          <p:nvPr/>
        </p:nvSpPr>
        <p:spPr>
          <a:xfrm>
            <a:off x="209266" y="291346"/>
            <a:ext cx="11773468" cy="3539430"/>
          </a:xfrm>
          <a:prstGeom prst="rect">
            <a:avLst/>
          </a:prstGeom>
          <a:solidFill>
            <a:schemeClr val="accent6">
              <a:lumMod val="20000"/>
              <a:lumOff val="80000"/>
            </a:schemeClr>
          </a:solidFill>
        </p:spPr>
        <p:txBody>
          <a:bodyPr wrap="square">
            <a:spAutoFit/>
          </a:bodyPr>
          <a:lstStyle/>
          <a:p>
            <a:pPr algn="just" fontAlgn="base"/>
            <a:r>
              <a:rPr lang="en-US" sz="2800" b="1" i="0" dirty="0">
                <a:solidFill>
                  <a:schemeClr val="tx1">
                    <a:lumMod val="95000"/>
                    <a:lumOff val="5000"/>
                  </a:schemeClr>
                </a:solidFill>
                <a:effectLst/>
                <a:highlight>
                  <a:srgbClr val="FFFF00"/>
                </a:highlight>
                <a:latin typeface="Aptos" panose="020B0004020202020204" pitchFamily="34" charset="0"/>
              </a:rPr>
              <a:t>Q-1: Use of Break in switch case</a:t>
            </a:r>
          </a:p>
          <a:p>
            <a:pPr algn="just" rtl="0" fontAlgn="base"/>
            <a:r>
              <a:rPr lang="en-US" sz="2800" b="0" i="0" dirty="0">
                <a:solidFill>
                  <a:schemeClr val="tx1">
                    <a:lumMod val="95000"/>
                    <a:lumOff val="5000"/>
                  </a:schemeClr>
                </a:solidFill>
                <a:effectLst/>
                <a:latin typeface="Aptos" panose="020B0004020202020204" pitchFamily="34" charset="0"/>
              </a:rPr>
              <a:t>This keyword is used to stop the execution inside a switch block. It helps to terminate the switch block and break out of it. When a break statement is reached, the switch terminates, and the flow of control jumps to the next line following the switch statement.</a:t>
            </a:r>
          </a:p>
          <a:p>
            <a:pPr algn="just" rtl="0" fontAlgn="base"/>
            <a:r>
              <a:rPr lang="en-US" sz="2800" b="0" i="0" dirty="0">
                <a:solidFill>
                  <a:schemeClr val="tx1">
                    <a:lumMod val="95000"/>
                    <a:lumOff val="5000"/>
                  </a:schemeClr>
                </a:solidFill>
                <a:effectLst/>
                <a:latin typeface="Aptos" panose="020B0004020202020204" pitchFamily="34" charset="0"/>
              </a:rPr>
              <a:t>The </a:t>
            </a:r>
            <a:r>
              <a:rPr lang="en-US" sz="2800" b="1" i="0" dirty="0">
                <a:solidFill>
                  <a:schemeClr val="tx1">
                    <a:lumMod val="95000"/>
                    <a:lumOff val="5000"/>
                  </a:schemeClr>
                </a:solidFill>
                <a:effectLst/>
                <a:latin typeface="Aptos" panose="020B0004020202020204" pitchFamily="34" charset="0"/>
              </a:rPr>
              <a:t>break statement is optional</a:t>
            </a:r>
            <a:r>
              <a:rPr lang="en-US" sz="2800" b="0" i="0" dirty="0">
                <a:solidFill>
                  <a:schemeClr val="tx1">
                    <a:lumMod val="95000"/>
                    <a:lumOff val="5000"/>
                  </a:schemeClr>
                </a:solidFill>
                <a:effectLst/>
                <a:latin typeface="Aptos" panose="020B0004020202020204" pitchFamily="34" charset="0"/>
              </a:rPr>
              <a:t>. If omitted, execution will continue on into the next case. The flow of control will fall through to subsequent cases until a break is reached.</a:t>
            </a:r>
          </a:p>
        </p:txBody>
      </p:sp>
      <p:sp>
        <p:nvSpPr>
          <p:cNvPr id="7" name="TextBox 6">
            <a:extLst>
              <a:ext uri="{FF2B5EF4-FFF2-40B4-BE49-F238E27FC236}">
                <a16:creationId xmlns:a16="http://schemas.microsoft.com/office/drawing/2014/main" id="{E584FD0B-B08F-8582-4189-31A8C3959047}"/>
              </a:ext>
            </a:extLst>
          </p:cNvPr>
          <p:cNvSpPr txBox="1"/>
          <p:nvPr/>
        </p:nvSpPr>
        <p:spPr>
          <a:xfrm>
            <a:off x="209266" y="3995678"/>
            <a:ext cx="11773468" cy="2677656"/>
          </a:xfrm>
          <a:prstGeom prst="rect">
            <a:avLst/>
          </a:prstGeom>
          <a:solidFill>
            <a:schemeClr val="accent3">
              <a:lumMod val="20000"/>
              <a:lumOff val="80000"/>
            </a:schemeClr>
          </a:solidFill>
        </p:spPr>
        <p:txBody>
          <a:bodyPr wrap="square">
            <a:spAutoFit/>
          </a:bodyPr>
          <a:lstStyle/>
          <a:p>
            <a:pPr algn="just" fontAlgn="base"/>
            <a:r>
              <a:rPr lang="en-US" sz="2800" b="1" i="0" dirty="0">
                <a:solidFill>
                  <a:schemeClr val="tx1">
                    <a:lumMod val="95000"/>
                    <a:lumOff val="5000"/>
                  </a:schemeClr>
                </a:solidFill>
                <a:effectLst/>
                <a:highlight>
                  <a:srgbClr val="FFFF00"/>
                </a:highlight>
                <a:latin typeface="Aptos" panose="020B0004020202020204" pitchFamily="34" charset="0"/>
              </a:rPr>
              <a:t>Q-2: Use of Default in switch case</a:t>
            </a:r>
          </a:p>
          <a:p>
            <a:pPr algn="just" rtl="0" fontAlgn="base"/>
            <a:r>
              <a:rPr lang="en-US" sz="2800" b="0" i="0" dirty="0">
                <a:solidFill>
                  <a:schemeClr val="tx1">
                    <a:lumMod val="95000"/>
                    <a:lumOff val="5000"/>
                  </a:schemeClr>
                </a:solidFill>
                <a:effectLst/>
                <a:latin typeface="Aptos" panose="020B0004020202020204" pitchFamily="34" charset="0"/>
              </a:rPr>
              <a:t>The default keyword is used to specify the set of</a:t>
            </a:r>
            <a:r>
              <a:rPr lang="en-US" sz="2800" b="1" i="0" dirty="0">
                <a:solidFill>
                  <a:schemeClr val="tx1">
                    <a:lumMod val="95000"/>
                    <a:lumOff val="5000"/>
                  </a:schemeClr>
                </a:solidFill>
                <a:effectLst/>
                <a:latin typeface="Aptos" panose="020B0004020202020204" pitchFamily="34" charset="0"/>
              </a:rPr>
              <a:t> statements to execute if there is no case match</a:t>
            </a:r>
            <a:r>
              <a:rPr lang="en-US" sz="2800" b="0" i="0" dirty="0">
                <a:solidFill>
                  <a:schemeClr val="tx1">
                    <a:lumMod val="95000"/>
                    <a:lumOff val="5000"/>
                  </a:schemeClr>
                </a:solidFill>
                <a:effectLst/>
                <a:latin typeface="Aptos" panose="020B0004020202020204" pitchFamily="34" charset="0"/>
              </a:rPr>
              <a:t>. </a:t>
            </a:r>
          </a:p>
          <a:p>
            <a:pPr algn="just" rtl="0" fontAlgn="base"/>
            <a:r>
              <a:rPr lang="en-US" sz="2800" b="0" i="0" dirty="0">
                <a:solidFill>
                  <a:schemeClr val="tx1">
                    <a:lumMod val="95000"/>
                    <a:lumOff val="5000"/>
                  </a:schemeClr>
                </a:solidFill>
                <a:effectLst/>
                <a:latin typeface="Aptos" panose="020B0004020202020204" pitchFamily="34" charset="0"/>
              </a:rPr>
              <a:t>It is </a:t>
            </a:r>
            <a:r>
              <a:rPr lang="en-US" sz="2800" b="1" i="0" dirty="0">
                <a:solidFill>
                  <a:schemeClr val="tx1">
                    <a:lumMod val="95000"/>
                    <a:lumOff val="5000"/>
                  </a:schemeClr>
                </a:solidFill>
                <a:effectLst/>
                <a:latin typeface="Aptos" panose="020B0004020202020204" pitchFamily="34" charset="0"/>
              </a:rPr>
              <a:t>optional</a:t>
            </a:r>
            <a:r>
              <a:rPr lang="en-US" sz="2800" b="0" i="0" dirty="0">
                <a:solidFill>
                  <a:schemeClr val="tx1">
                    <a:lumMod val="95000"/>
                    <a:lumOff val="5000"/>
                  </a:schemeClr>
                </a:solidFill>
                <a:effectLst/>
                <a:latin typeface="Aptos" panose="020B0004020202020204" pitchFamily="34" charset="0"/>
              </a:rPr>
              <a:t> to use the default keyword in a switch case. Even if the switch case statement does not have a default statement, it would run without any problem.</a:t>
            </a:r>
          </a:p>
        </p:txBody>
      </p:sp>
    </p:spTree>
    <p:extLst>
      <p:ext uri="{BB962C8B-B14F-4D97-AF65-F5344CB8AC3E}">
        <p14:creationId xmlns:p14="http://schemas.microsoft.com/office/powerpoint/2010/main" val="352722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EBF5FC-9A46-81AB-AE1D-434875DBDA85}"/>
              </a:ext>
            </a:extLst>
          </p:cNvPr>
          <p:cNvSpPr txBox="1"/>
          <p:nvPr/>
        </p:nvSpPr>
        <p:spPr>
          <a:xfrm>
            <a:off x="197963" y="0"/>
            <a:ext cx="10979553" cy="6617196"/>
          </a:xfrm>
          <a:prstGeom prst="rect">
            <a:avLst/>
          </a:prstGeom>
          <a:solidFill>
            <a:schemeClr val="bg1"/>
          </a:solidFill>
        </p:spPr>
        <p:txBody>
          <a:bodyPr wrap="square">
            <a:spAutoFit/>
          </a:bodyPr>
          <a:lstStyle/>
          <a:p>
            <a:pPr algn="just"/>
            <a:r>
              <a:rPr lang="en-SG" sz="2800" b="1" dirty="0">
                <a:solidFill>
                  <a:schemeClr val="tx1">
                    <a:lumMod val="95000"/>
                    <a:lumOff val="5000"/>
                  </a:schemeClr>
                </a:solidFill>
                <a:highlight>
                  <a:srgbClr val="FFFF00"/>
                </a:highlight>
                <a:latin typeface="Aptos" panose="020B0004020202020204" pitchFamily="34" charset="0"/>
              </a:rPr>
              <a:t>Q-3: Important Characteristics About Switch Case Statements</a:t>
            </a:r>
          </a:p>
          <a:p>
            <a:pPr algn="just"/>
            <a:r>
              <a:rPr lang="en-SG" b="1" dirty="0">
                <a:solidFill>
                  <a:schemeClr val="tx1">
                    <a:lumMod val="95000"/>
                    <a:lumOff val="5000"/>
                  </a:schemeClr>
                </a:solidFill>
                <a:latin typeface="Aptos" panose="020B0004020202020204" pitchFamily="34" charset="0"/>
              </a:rPr>
              <a:t>1. Switch expression should result in a constant value</a:t>
            </a:r>
          </a:p>
          <a:p>
            <a:pPr algn="just"/>
            <a:r>
              <a:rPr lang="en-SG" dirty="0">
                <a:solidFill>
                  <a:schemeClr val="tx1">
                    <a:lumMod val="95000"/>
                    <a:lumOff val="5000"/>
                  </a:schemeClr>
                </a:solidFill>
                <a:latin typeface="Aptos" panose="020B0004020202020204" pitchFamily="34" charset="0"/>
              </a:rPr>
              <a:t>If the expression provided in the switch statement does not result in a constant value, it would not be valid. Some valid expressions for switch case will be,</a:t>
            </a:r>
          </a:p>
          <a:p>
            <a:pPr algn="just"/>
            <a:r>
              <a:rPr lang="en-SG" b="1" dirty="0">
                <a:solidFill>
                  <a:schemeClr val="tx1">
                    <a:lumMod val="95000"/>
                    <a:lumOff val="5000"/>
                  </a:schemeClr>
                </a:solidFill>
                <a:latin typeface="Aptos" panose="020B0004020202020204" pitchFamily="34" charset="0"/>
              </a:rPr>
              <a:t>// Constant expressions allowed</a:t>
            </a:r>
          </a:p>
          <a:p>
            <a:pPr algn="just"/>
            <a:r>
              <a:rPr lang="en-SG" dirty="0">
                <a:solidFill>
                  <a:schemeClr val="tx1">
                    <a:lumMod val="95000"/>
                    <a:lumOff val="5000"/>
                  </a:schemeClr>
                </a:solidFill>
                <a:latin typeface="Aptos" panose="020B0004020202020204" pitchFamily="34" charset="0"/>
              </a:rPr>
              <a:t>switch(1+2+23)</a:t>
            </a:r>
          </a:p>
          <a:p>
            <a:pPr algn="just"/>
            <a:r>
              <a:rPr lang="en-SG" dirty="0">
                <a:solidFill>
                  <a:schemeClr val="tx1">
                    <a:lumMod val="95000"/>
                    <a:lumOff val="5000"/>
                  </a:schemeClr>
                </a:solidFill>
                <a:latin typeface="Aptos" panose="020B0004020202020204" pitchFamily="34" charset="0"/>
              </a:rPr>
              <a:t>switch(1*2+3%4)</a:t>
            </a:r>
          </a:p>
          <a:p>
            <a:pPr algn="just"/>
            <a:r>
              <a:rPr lang="en-SG" b="1" dirty="0">
                <a:solidFill>
                  <a:schemeClr val="tx1">
                    <a:lumMod val="95000"/>
                    <a:lumOff val="5000"/>
                  </a:schemeClr>
                </a:solidFill>
                <a:latin typeface="Aptos" panose="020B0004020202020204" pitchFamily="34" charset="0"/>
              </a:rPr>
              <a:t>// Variable expression are allowed provided</a:t>
            </a:r>
          </a:p>
          <a:p>
            <a:pPr algn="just"/>
            <a:r>
              <a:rPr lang="en-SG" b="1" dirty="0">
                <a:solidFill>
                  <a:schemeClr val="tx1">
                    <a:lumMod val="95000"/>
                    <a:lumOff val="5000"/>
                  </a:schemeClr>
                </a:solidFill>
                <a:latin typeface="Aptos" panose="020B0004020202020204" pitchFamily="34" charset="0"/>
              </a:rPr>
              <a:t>// they are assigned with fixed values</a:t>
            </a:r>
          </a:p>
          <a:p>
            <a:pPr algn="just"/>
            <a:r>
              <a:rPr lang="en-SG" dirty="0">
                <a:solidFill>
                  <a:schemeClr val="tx1">
                    <a:lumMod val="95000"/>
                    <a:lumOff val="5000"/>
                  </a:schemeClr>
                </a:solidFill>
                <a:latin typeface="Aptos" panose="020B0004020202020204" pitchFamily="34" charset="0"/>
              </a:rPr>
              <a:t>switch(a*</a:t>
            </a:r>
            <a:r>
              <a:rPr lang="en-SG" dirty="0" err="1">
                <a:solidFill>
                  <a:schemeClr val="tx1">
                    <a:lumMod val="95000"/>
                    <a:lumOff val="5000"/>
                  </a:schemeClr>
                </a:solidFill>
                <a:latin typeface="Aptos" panose="020B0004020202020204" pitchFamily="34" charset="0"/>
              </a:rPr>
              <a:t>b+c</a:t>
            </a:r>
            <a:r>
              <a:rPr lang="en-SG" dirty="0">
                <a:solidFill>
                  <a:schemeClr val="tx1">
                    <a:lumMod val="95000"/>
                    <a:lumOff val="5000"/>
                  </a:schemeClr>
                </a:solidFill>
                <a:latin typeface="Aptos" panose="020B0004020202020204" pitchFamily="34" charset="0"/>
              </a:rPr>
              <a:t>*d)</a:t>
            </a:r>
          </a:p>
          <a:p>
            <a:pPr algn="just"/>
            <a:r>
              <a:rPr lang="en-SG" dirty="0">
                <a:solidFill>
                  <a:schemeClr val="tx1">
                    <a:lumMod val="95000"/>
                    <a:lumOff val="5000"/>
                  </a:schemeClr>
                </a:solidFill>
                <a:latin typeface="Aptos" panose="020B0004020202020204" pitchFamily="34" charset="0"/>
              </a:rPr>
              <a:t>switch(</a:t>
            </a:r>
            <a:r>
              <a:rPr lang="en-SG" dirty="0" err="1">
                <a:solidFill>
                  <a:schemeClr val="tx1">
                    <a:lumMod val="95000"/>
                    <a:lumOff val="5000"/>
                  </a:schemeClr>
                </a:solidFill>
                <a:latin typeface="Aptos" panose="020B0004020202020204" pitchFamily="34" charset="0"/>
              </a:rPr>
              <a:t>a+b+c</a:t>
            </a:r>
            <a:r>
              <a:rPr lang="en-SG" dirty="0">
                <a:solidFill>
                  <a:schemeClr val="tx1">
                    <a:lumMod val="95000"/>
                    <a:lumOff val="5000"/>
                  </a:schemeClr>
                </a:solidFill>
                <a:latin typeface="Aptos" panose="020B0004020202020204" pitchFamily="34" charset="0"/>
              </a:rPr>
              <a:t>)</a:t>
            </a:r>
          </a:p>
          <a:p>
            <a:pPr algn="just"/>
            <a:r>
              <a:rPr lang="en-SG" b="1" dirty="0">
                <a:solidFill>
                  <a:schemeClr val="tx1">
                    <a:lumMod val="95000"/>
                    <a:lumOff val="5000"/>
                  </a:schemeClr>
                </a:solidFill>
                <a:latin typeface="Aptos" panose="020B0004020202020204" pitchFamily="34" charset="0"/>
              </a:rPr>
              <a:t>2. Expression value should be only of int or char type.</a:t>
            </a:r>
          </a:p>
          <a:p>
            <a:pPr algn="just"/>
            <a:r>
              <a:rPr lang="en-SG" dirty="0">
                <a:solidFill>
                  <a:schemeClr val="tx1">
                    <a:lumMod val="95000"/>
                    <a:lumOff val="5000"/>
                  </a:schemeClr>
                </a:solidFill>
                <a:latin typeface="Aptos" panose="020B0004020202020204" pitchFamily="34" charset="0"/>
              </a:rPr>
              <a:t>The switch statement can only evaluate the integer or character value. So the switch expression should return the values of type int or char only.</a:t>
            </a:r>
          </a:p>
          <a:p>
            <a:pPr algn="just"/>
            <a:r>
              <a:rPr lang="en-SG" b="1" dirty="0">
                <a:solidFill>
                  <a:schemeClr val="tx1">
                    <a:lumMod val="95000"/>
                    <a:lumOff val="5000"/>
                  </a:schemeClr>
                </a:solidFill>
                <a:latin typeface="Aptos" panose="020B0004020202020204" pitchFamily="34" charset="0"/>
              </a:rPr>
              <a:t>3. Case Values must be Unique</a:t>
            </a:r>
          </a:p>
          <a:p>
            <a:pPr algn="just"/>
            <a:r>
              <a:rPr lang="en-SG" dirty="0">
                <a:solidFill>
                  <a:schemeClr val="tx1">
                    <a:lumMod val="95000"/>
                    <a:lumOff val="5000"/>
                  </a:schemeClr>
                </a:solidFill>
                <a:latin typeface="Aptos" panose="020B0004020202020204" pitchFamily="34" charset="0"/>
              </a:rPr>
              <a:t>In the C switch statement, duplicate case values are not allowed.</a:t>
            </a:r>
          </a:p>
          <a:p>
            <a:pPr algn="just"/>
            <a:r>
              <a:rPr lang="en-SG" b="1" dirty="0">
                <a:solidFill>
                  <a:schemeClr val="tx1">
                    <a:lumMod val="95000"/>
                    <a:lumOff val="5000"/>
                  </a:schemeClr>
                </a:solidFill>
                <a:latin typeface="Aptos" panose="020B0004020202020204" pitchFamily="34" charset="0"/>
              </a:rPr>
              <a:t>4. Nesting of switch Statements</a:t>
            </a:r>
          </a:p>
          <a:p>
            <a:pPr algn="just"/>
            <a:r>
              <a:rPr lang="en-SG" dirty="0">
                <a:solidFill>
                  <a:schemeClr val="tx1">
                    <a:lumMod val="95000"/>
                    <a:lumOff val="5000"/>
                  </a:schemeClr>
                </a:solidFill>
                <a:latin typeface="Aptos" panose="020B0004020202020204" pitchFamily="34" charset="0"/>
              </a:rPr>
              <a:t>Nesting of switch statements is allowed, which means you can have switch statements inside another switch. However nested switch statements should be avoided as it makes the program more complex and less readable.</a:t>
            </a:r>
          </a:p>
          <a:p>
            <a:pPr algn="just"/>
            <a:r>
              <a:rPr lang="en-SG" b="1" dirty="0">
                <a:solidFill>
                  <a:schemeClr val="tx1">
                    <a:lumMod val="95000"/>
                    <a:lumOff val="5000"/>
                  </a:schemeClr>
                </a:solidFill>
                <a:latin typeface="Aptos" panose="020B0004020202020204" pitchFamily="34" charset="0"/>
              </a:rPr>
              <a:t>5. The default block can be placed anywhere</a:t>
            </a:r>
          </a:p>
          <a:p>
            <a:pPr algn="just"/>
            <a:r>
              <a:rPr lang="en-SG" dirty="0">
                <a:solidFill>
                  <a:schemeClr val="tx1">
                    <a:lumMod val="95000"/>
                    <a:lumOff val="5000"/>
                  </a:schemeClr>
                </a:solidFill>
                <a:latin typeface="Aptos" panose="020B0004020202020204" pitchFamily="34" charset="0"/>
              </a:rPr>
              <a:t>Regardless of its placement, the default case only gets executed if none of the other case conditions are met. So, putting it at the beginning, middle, or end doesn’t change the core logic.</a:t>
            </a:r>
          </a:p>
        </p:txBody>
      </p:sp>
    </p:spTree>
    <p:extLst>
      <p:ext uri="{BB962C8B-B14F-4D97-AF65-F5344CB8AC3E}">
        <p14:creationId xmlns:p14="http://schemas.microsoft.com/office/powerpoint/2010/main" val="2384232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089B97-F784-F960-7921-A6A596EB6C9B}"/>
              </a:ext>
            </a:extLst>
          </p:cNvPr>
          <p:cNvSpPr txBox="1"/>
          <p:nvPr/>
        </p:nvSpPr>
        <p:spPr>
          <a:xfrm>
            <a:off x="502084" y="160256"/>
            <a:ext cx="5144572" cy="5940088"/>
          </a:xfrm>
          <a:prstGeom prst="rect">
            <a:avLst/>
          </a:prstGeom>
          <a:noFill/>
        </p:spPr>
        <p:txBody>
          <a:bodyPr wrap="square">
            <a:spAutoFit/>
          </a:bodyPr>
          <a:lstStyle/>
          <a:p>
            <a:r>
              <a:rPr lang="en-SG" sz="2000" b="1" dirty="0">
                <a:latin typeface="Aptos" panose="020B0004020202020204" pitchFamily="34" charset="0"/>
              </a:rPr>
              <a:t>Example 1:  C Program to print the day of the week using a switch case.</a:t>
            </a: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a:t>
            </a:r>
          </a:p>
          <a:p>
            <a:r>
              <a:rPr lang="en-SG" sz="2000" dirty="0">
                <a:latin typeface="Aptos" panose="020B0004020202020204" pitchFamily="34" charset="0"/>
              </a:rPr>
              <a:t>    int day = 2;</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("The day with number %d is ", day);</a:t>
            </a:r>
          </a:p>
          <a:p>
            <a:r>
              <a:rPr lang="en-SG" sz="2000" dirty="0">
                <a:latin typeface="Aptos" panose="020B0004020202020204" pitchFamily="34" charset="0"/>
              </a:rPr>
              <a:t>    switch (day) {</a:t>
            </a:r>
          </a:p>
          <a:p>
            <a:r>
              <a:rPr lang="en-SG" sz="2000" dirty="0">
                <a:latin typeface="Aptos" panose="020B0004020202020204" pitchFamily="34" charset="0"/>
              </a:rPr>
              <a:t>      case 1:</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("Monday");</a:t>
            </a:r>
          </a:p>
          <a:p>
            <a:r>
              <a:rPr lang="en-SG" sz="2000" dirty="0">
                <a:latin typeface="Aptos" panose="020B0004020202020204" pitchFamily="34" charset="0"/>
              </a:rPr>
              <a:t>          break;</a:t>
            </a:r>
          </a:p>
          <a:p>
            <a:r>
              <a:rPr lang="en-SG" sz="2000" dirty="0">
                <a:latin typeface="Aptos" panose="020B0004020202020204" pitchFamily="34" charset="0"/>
              </a:rPr>
              <a:t>      case 2:</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("Tuesday");</a:t>
            </a:r>
          </a:p>
          <a:p>
            <a:r>
              <a:rPr lang="en-SG" sz="2000" dirty="0">
                <a:latin typeface="Aptos" panose="020B0004020202020204" pitchFamily="34" charset="0"/>
              </a:rPr>
              <a:t>          break;</a:t>
            </a:r>
          </a:p>
          <a:p>
            <a:r>
              <a:rPr lang="en-SG" sz="2000" dirty="0">
                <a:latin typeface="Aptos" panose="020B0004020202020204" pitchFamily="34" charset="0"/>
              </a:rPr>
              <a:t>      case 3:</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("Wednesday");</a:t>
            </a:r>
          </a:p>
          <a:p>
            <a:r>
              <a:rPr lang="en-SG" sz="2000" dirty="0">
                <a:latin typeface="Aptos" panose="020B0004020202020204" pitchFamily="34" charset="0"/>
              </a:rPr>
              <a:t>          break;</a:t>
            </a:r>
          </a:p>
          <a:p>
            <a:r>
              <a:rPr lang="en-SG" sz="2000" dirty="0">
                <a:latin typeface="Aptos" panose="020B0004020202020204" pitchFamily="34" charset="0"/>
              </a:rPr>
              <a:t>      case 4:</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("Thursday");</a:t>
            </a:r>
          </a:p>
          <a:p>
            <a:r>
              <a:rPr lang="en-SG" sz="2000" dirty="0">
                <a:latin typeface="Aptos" panose="020B0004020202020204" pitchFamily="34" charset="0"/>
              </a:rPr>
              <a:t>          break;</a:t>
            </a:r>
          </a:p>
        </p:txBody>
      </p:sp>
      <p:sp>
        <p:nvSpPr>
          <p:cNvPr id="3" name="TextBox 2">
            <a:extLst>
              <a:ext uri="{FF2B5EF4-FFF2-40B4-BE49-F238E27FC236}">
                <a16:creationId xmlns:a16="http://schemas.microsoft.com/office/drawing/2014/main" id="{B35CA7B7-B119-A39F-7A29-CC5D836A9781}"/>
              </a:ext>
            </a:extLst>
          </p:cNvPr>
          <p:cNvSpPr txBox="1"/>
          <p:nvPr/>
        </p:nvSpPr>
        <p:spPr>
          <a:xfrm>
            <a:off x="5891752" y="160256"/>
            <a:ext cx="5232556" cy="4678204"/>
          </a:xfrm>
          <a:prstGeom prst="rect">
            <a:avLst/>
          </a:prstGeom>
          <a:noFill/>
        </p:spPr>
        <p:txBody>
          <a:bodyPr wrap="square">
            <a:spAutoFit/>
          </a:bodyPr>
          <a:lstStyle/>
          <a:p>
            <a:r>
              <a:rPr lang="en-SG" sz="2000" dirty="0">
                <a:latin typeface="Aptos" panose="020B0004020202020204" pitchFamily="34" charset="0"/>
              </a:rPr>
              <a:t> case 5:</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("Friday");</a:t>
            </a:r>
          </a:p>
          <a:p>
            <a:r>
              <a:rPr lang="en-SG" sz="2000" dirty="0">
                <a:latin typeface="Aptos" panose="020B0004020202020204" pitchFamily="34" charset="0"/>
              </a:rPr>
              <a:t>          break;</a:t>
            </a:r>
          </a:p>
          <a:p>
            <a:r>
              <a:rPr lang="en-SG" sz="2000" dirty="0">
                <a:latin typeface="Aptos" panose="020B0004020202020204" pitchFamily="34" charset="0"/>
              </a:rPr>
              <a:t>      case 6:</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("Saturday");</a:t>
            </a:r>
          </a:p>
          <a:p>
            <a:r>
              <a:rPr lang="en-SG" sz="2000" dirty="0">
                <a:latin typeface="Aptos" panose="020B0004020202020204" pitchFamily="34" charset="0"/>
              </a:rPr>
              <a:t>          break;</a:t>
            </a:r>
          </a:p>
          <a:p>
            <a:r>
              <a:rPr lang="en-SG" sz="2000" dirty="0">
                <a:latin typeface="Aptos" panose="020B0004020202020204" pitchFamily="34" charset="0"/>
              </a:rPr>
              <a:t>      case 7:</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("Sunday");</a:t>
            </a:r>
          </a:p>
          <a:p>
            <a:r>
              <a:rPr lang="en-SG" sz="2000" dirty="0">
                <a:latin typeface="Aptos" panose="020B0004020202020204" pitchFamily="34" charset="0"/>
              </a:rPr>
              <a:t>          break;</a:t>
            </a:r>
          </a:p>
          <a:p>
            <a:r>
              <a:rPr lang="en-SG" sz="2000" dirty="0">
                <a:latin typeface="Aptos" panose="020B0004020202020204" pitchFamily="34" charset="0"/>
              </a:rPr>
              <a:t>      default:</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("Invalid Input");</a:t>
            </a:r>
          </a:p>
          <a:p>
            <a:r>
              <a:rPr lang="en-SG" sz="2000" dirty="0">
                <a:latin typeface="Aptos" panose="020B0004020202020204" pitchFamily="34" charset="0"/>
              </a:rPr>
              <a:t>          break;</a:t>
            </a:r>
          </a:p>
          <a:p>
            <a:r>
              <a:rPr lang="en-SG" sz="2000" dirty="0">
                <a:latin typeface="Aptos" panose="020B0004020202020204" pitchFamily="34" charset="0"/>
              </a:rPr>
              <a:t>      }</a:t>
            </a:r>
          </a:p>
          <a:p>
            <a:r>
              <a:rPr lang="en-SG" sz="2000" dirty="0">
                <a:latin typeface="Aptos" panose="020B0004020202020204" pitchFamily="34" charset="0"/>
              </a:rPr>
              <a:t>}</a:t>
            </a:r>
          </a:p>
          <a:p>
            <a:r>
              <a:rPr lang="en-SG" sz="2000" dirty="0">
                <a:latin typeface="Aptos" panose="020B0004020202020204" pitchFamily="34" charset="0"/>
              </a:rPr>
              <a:t>Output: The day with number 2 is Tuesday</a:t>
            </a:r>
          </a:p>
        </p:txBody>
      </p:sp>
    </p:spTree>
    <p:extLst>
      <p:ext uri="{BB962C8B-B14F-4D97-AF65-F5344CB8AC3E}">
        <p14:creationId xmlns:p14="http://schemas.microsoft.com/office/powerpoint/2010/main" val="374988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3E157-57F7-0B91-96E5-950BA2F5ECA7}"/>
              </a:ext>
            </a:extLst>
          </p:cNvPr>
          <p:cNvSpPr txBox="1"/>
          <p:nvPr/>
        </p:nvSpPr>
        <p:spPr>
          <a:xfrm>
            <a:off x="208305" y="263950"/>
            <a:ext cx="6692115" cy="4401205"/>
          </a:xfrm>
          <a:prstGeom prst="rect">
            <a:avLst/>
          </a:prstGeom>
          <a:noFill/>
        </p:spPr>
        <p:txBody>
          <a:bodyPr wrap="square">
            <a:spAutoFit/>
          </a:bodyPr>
          <a:lstStyle/>
          <a:p>
            <a:pPr algn="l" fontAlgn="base"/>
            <a:r>
              <a:rPr lang="en-US" sz="2000" b="1" i="0" dirty="0">
                <a:solidFill>
                  <a:schemeClr val="tx1">
                    <a:lumMod val="95000"/>
                    <a:lumOff val="5000"/>
                  </a:schemeClr>
                </a:solidFill>
                <a:effectLst/>
                <a:highlight>
                  <a:srgbClr val="FFFFFF"/>
                </a:highlight>
                <a:latin typeface="Aptos" panose="020B0004020202020204" pitchFamily="34" charset="0"/>
              </a:rPr>
              <a:t>Example 2: Simple Calculator using switch case in C</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#include &lt;</a:t>
            </a:r>
            <a:r>
              <a:rPr lang="en-US" sz="2000" i="0" dirty="0" err="1">
                <a:solidFill>
                  <a:schemeClr val="tx1">
                    <a:lumMod val="95000"/>
                    <a:lumOff val="5000"/>
                  </a:schemeClr>
                </a:solidFill>
                <a:effectLst/>
                <a:highlight>
                  <a:srgbClr val="FFFFFF"/>
                </a:highlight>
                <a:latin typeface="Aptos" panose="020B0004020202020204" pitchFamily="34" charset="0"/>
              </a:rPr>
              <a:t>stdio.h</a:t>
            </a:r>
            <a:r>
              <a:rPr lang="en-US" sz="2000" i="0" dirty="0">
                <a:solidFill>
                  <a:schemeClr val="tx1">
                    <a:lumMod val="95000"/>
                    <a:lumOff val="5000"/>
                  </a:schemeClr>
                </a:solidFill>
                <a:effectLst/>
                <a:highlight>
                  <a:srgbClr val="FFFFFF"/>
                </a:highlight>
                <a:latin typeface="Aptos" panose="020B0004020202020204" pitchFamily="34" charset="0"/>
              </a:rPr>
              <a:t>&gt;</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#include &lt;</a:t>
            </a:r>
            <a:r>
              <a:rPr lang="en-US" sz="2000" i="0" dirty="0" err="1">
                <a:solidFill>
                  <a:schemeClr val="tx1">
                    <a:lumMod val="95000"/>
                    <a:lumOff val="5000"/>
                  </a:schemeClr>
                </a:solidFill>
                <a:effectLst/>
                <a:highlight>
                  <a:srgbClr val="FFFFFF"/>
                </a:highlight>
                <a:latin typeface="Aptos" panose="020B0004020202020204" pitchFamily="34" charset="0"/>
              </a:rPr>
              <a:t>stdlib.h</a:t>
            </a:r>
            <a:r>
              <a:rPr lang="en-US" sz="2000" i="0" dirty="0">
                <a:solidFill>
                  <a:schemeClr val="tx1">
                    <a:lumMod val="95000"/>
                    <a:lumOff val="5000"/>
                  </a:schemeClr>
                </a:solidFill>
                <a:effectLst/>
                <a:highlight>
                  <a:srgbClr val="FFFFFF"/>
                </a:highlight>
                <a:latin typeface="Aptos" panose="020B0004020202020204" pitchFamily="34" charset="0"/>
              </a:rPr>
              <a:t>&gt;</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int main(){</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char choice;</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int x, y;</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while (1)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printf</a:t>
            </a:r>
            <a:r>
              <a:rPr lang="en-US" sz="2000" i="0" dirty="0">
                <a:solidFill>
                  <a:schemeClr val="tx1">
                    <a:lumMod val="95000"/>
                    <a:lumOff val="5000"/>
                  </a:schemeClr>
                </a:solidFill>
                <a:effectLst/>
                <a:highlight>
                  <a:srgbClr val="FFFFFF"/>
                </a:highlight>
                <a:latin typeface="Aptos" panose="020B0004020202020204" pitchFamily="34" charset="0"/>
              </a:rPr>
              <a:t>("Enter the Operator (+,-,*,/) \</a:t>
            </a:r>
            <a:r>
              <a:rPr lang="en-US" sz="2000" i="0" dirty="0" err="1">
                <a:solidFill>
                  <a:schemeClr val="tx1">
                    <a:lumMod val="95000"/>
                    <a:lumOff val="5000"/>
                  </a:schemeClr>
                </a:solidFill>
                <a:effectLst/>
                <a:highlight>
                  <a:srgbClr val="FFFFFF"/>
                </a:highlight>
                <a:latin typeface="Aptos" panose="020B0004020202020204" pitchFamily="34" charset="0"/>
              </a:rPr>
              <a:t>nEnter</a:t>
            </a:r>
            <a:r>
              <a:rPr lang="en-US" sz="2000" i="0" dirty="0">
                <a:solidFill>
                  <a:schemeClr val="tx1">
                    <a:lumMod val="95000"/>
                    <a:lumOff val="5000"/>
                  </a:schemeClr>
                </a:solidFill>
                <a:effectLst/>
                <a:highlight>
                  <a:srgbClr val="FFFFFF"/>
                </a:highlight>
                <a:latin typeface="Aptos" panose="020B0004020202020204" pitchFamily="34" charset="0"/>
              </a:rPr>
              <a:t> x to </a:t>
            </a:r>
            <a:r>
              <a:rPr lang="en-US" sz="2000" dirty="0">
                <a:solidFill>
                  <a:schemeClr val="tx1">
                    <a:lumMod val="95000"/>
                    <a:lumOff val="5000"/>
                  </a:schemeClr>
                </a:solidFill>
                <a:highlight>
                  <a:srgbClr val="FFFFFF"/>
                </a:highlight>
                <a:latin typeface="Aptos" panose="020B0004020202020204" pitchFamily="34" charset="0"/>
              </a:rPr>
              <a:t> </a:t>
            </a:r>
            <a:r>
              <a:rPr lang="en-US" sz="2000" i="0" dirty="0">
                <a:solidFill>
                  <a:schemeClr val="tx1">
                    <a:lumMod val="95000"/>
                    <a:lumOff val="5000"/>
                  </a:schemeClr>
                </a:solidFill>
                <a:effectLst/>
                <a:highlight>
                  <a:srgbClr val="FFFFFF"/>
                </a:highlight>
                <a:latin typeface="Aptos" panose="020B0004020202020204" pitchFamily="34" charset="0"/>
              </a:rPr>
              <a:t>exit</a:t>
            </a:r>
            <a:r>
              <a:rPr lang="en-US" sz="2000" dirty="0">
                <a:solidFill>
                  <a:schemeClr val="tx1">
                    <a:lumMod val="95000"/>
                    <a:lumOff val="5000"/>
                  </a:schemeClr>
                </a:solidFill>
                <a:highlight>
                  <a:srgbClr val="FFFFFF"/>
                </a:highlight>
                <a:latin typeface="Aptos" panose="020B0004020202020204" pitchFamily="34" charset="0"/>
              </a:rPr>
              <a:t>: </a:t>
            </a:r>
            <a:r>
              <a:rPr lang="en-US" sz="2000" i="0" dirty="0">
                <a:solidFill>
                  <a:schemeClr val="tx1">
                    <a:lumMod val="95000"/>
                    <a:lumOff val="5000"/>
                  </a:schemeClr>
                </a:solidFill>
                <a:effectLst/>
                <a:highlight>
                  <a:srgbClr val="FFFFFF"/>
                </a:highlight>
                <a:latin typeface="Aptos" panose="020B0004020202020204" pitchFamily="34" charset="0"/>
              </a:rPr>
              <a:t>\n");</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scanf</a:t>
            </a:r>
            <a:r>
              <a:rPr lang="en-US" sz="2000" i="0" dirty="0">
                <a:solidFill>
                  <a:schemeClr val="tx1">
                    <a:lumMod val="95000"/>
                    <a:lumOff val="5000"/>
                  </a:schemeClr>
                </a:solidFill>
                <a:effectLst/>
                <a:highlight>
                  <a:srgbClr val="FFFFFF"/>
                </a:highlight>
                <a:latin typeface="Aptos" panose="020B0004020202020204" pitchFamily="34" charset="0"/>
              </a:rPr>
              <a:t>(" %c", &amp;choice);</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if (choice == 'x')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exit(0);</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printf</a:t>
            </a:r>
            <a:r>
              <a:rPr lang="en-US" sz="2000" i="0" dirty="0">
                <a:solidFill>
                  <a:schemeClr val="tx1">
                    <a:lumMod val="95000"/>
                    <a:lumOff val="5000"/>
                  </a:schemeClr>
                </a:solidFill>
                <a:effectLst/>
                <a:highlight>
                  <a:srgbClr val="FFFFFF"/>
                </a:highlight>
                <a:latin typeface="Aptos" panose="020B0004020202020204" pitchFamily="34" charset="0"/>
              </a:rPr>
              <a:t>("Enter the two numbers: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scanf</a:t>
            </a:r>
            <a:r>
              <a:rPr lang="en-US" sz="2000" i="0" dirty="0">
                <a:solidFill>
                  <a:schemeClr val="tx1">
                    <a:lumMod val="95000"/>
                    <a:lumOff val="5000"/>
                  </a:schemeClr>
                </a:solidFill>
                <a:effectLst/>
                <a:highlight>
                  <a:srgbClr val="FFFFFF"/>
                </a:highlight>
                <a:latin typeface="Aptos" panose="020B0004020202020204" pitchFamily="34" charset="0"/>
              </a:rPr>
              <a:t>("%d %d", &amp;x, &amp;y);</a:t>
            </a:r>
          </a:p>
        </p:txBody>
      </p:sp>
      <p:sp>
        <p:nvSpPr>
          <p:cNvPr id="9" name="TextBox 8">
            <a:extLst>
              <a:ext uri="{FF2B5EF4-FFF2-40B4-BE49-F238E27FC236}">
                <a16:creationId xmlns:a16="http://schemas.microsoft.com/office/drawing/2014/main" id="{1BC94405-9876-158F-1C82-43DC1E9BAF62}"/>
              </a:ext>
            </a:extLst>
          </p:cNvPr>
          <p:cNvSpPr txBox="1"/>
          <p:nvPr/>
        </p:nvSpPr>
        <p:spPr>
          <a:xfrm>
            <a:off x="7098384" y="263950"/>
            <a:ext cx="4989007" cy="5632311"/>
          </a:xfrm>
          <a:prstGeom prst="rect">
            <a:avLst/>
          </a:prstGeom>
          <a:solidFill>
            <a:schemeClr val="bg1"/>
          </a:solidFill>
        </p:spPr>
        <p:txBody>
          <a:bodyPr wrap="square">
            <a:spAutoFit/>
          </a:bodyPr>
          <a:lstStyle/>
          <a:p>
            <a:pPr algn="l" fontAlgn="base"/>
            <a:r>
              <a:rPr lang="en-US" sz="2000" i="0" dirty="0">
                <a:solidFill>
                  <a:schemeClr val="tx1">
                    <a:lumMod val="95000"/>
                    <a:lumOff val="5000"/>
                  </a:schemeClr>
                </a:solidFill>
                <a:effectLst/>
                <a:highlight>
                  <a:srgbClr val="FFFFFF"/>
                </a:highlight>
                <a:latin typeface="Aptos" panose="020B0004020202020204" pitchFamily="34" charset="0"/>
              </a:rPr>
              <a:t> switch (choice)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case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printf</a:t>
            </a:r>
            <a:r>
              <a:rPr lang="en-US" sz="2000" i="0" dirty="0">
                <a:solidFill>
                  <a:schemeClr val="tx1">
                    <a:lumMod val="95000"/>
                    <a:lumOff val="5000"/>
                  </a:schemeClr>
                </a:solidFill>
                <a:effectLst/>
                <a:highlight>
                  <a:srgbClr val="FFFFFF"/>
                </a:highlight>
                <a:latin typeface="Aptos" panose="020B0004020202020204" pitchFamily="34" charset="0"/>
              </a:rPr>
              <a:t>("%d + %d = %d\n", x, y, x + y);</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break;</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case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printf</a:t>
            </a:r>
            <a:r>
              <a:rPr lang="en-US" sz="2000" i="0" dirty="0">
                <a:solidFill>
                  <a:schemeClr val="tx1">
                    <a:lumMod val="95000"/>
                    <a:lumOff val="5000"/>
                  </a:schemeClr>
                </a:solidFill>
                <a:effectLst/>
                <a:highlight>
                  <a:srgbClr val="FFFFFF"/>
                </a:highlight>
                <a:latin typeface="Aptos" panose="020B0004020202020204" pitchFamily="34" charset="0"/>
              </a:rPr>
              <a:t>("%d - %d = %d\n", x, y, x - y);</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break;</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case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printf</a:t>
            </a:r>
            <a:r>
              <a:rPr lang="en-US" sz="2000" i="0" dirty="0">
                <a:solidFill>
                  <a:schemeClr val="tx1">
                    <a:lumMod val="95000"/>
                    <a:lumOff val="5000"/>
                  </a:schemeClr>
                </a:solidFill>
                <a:effectLst/>
                <a:highlight>
                  <a:srgbClr val="FFFFFF"/>
                </a:highlight>
                <a:latin typeface="Aptos" panose="020B0004020202020204" pitchFamily="34" charset="0"/>
              </a:rPr>
              <a:t>("%d * %d = %d\n", x, y, x * y);</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break;</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case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printf</a:t>
            </a:r>
            <a:r>
              <a:rPr lang="en-US" sz="2000" i="0" dirty="0">
                <a:solidFill>
                  <a:schemeClr val="tx1">
                    <a:lumMod val="95000"/>
                    <a:lumOff val="5000"/>
                  </a:schemeClr>
                </a:solidFill>
                <a:effectLst/>
                <a:highlight>
                  <a:srgbClr val="FFFFFF"/>
                </a:highlight>
                <a:latin typeface="Aptos" panose="020B0004020202020204" pitchFamily="34" charset="0"/>
              </a:rPr>
              <a:t>("%d / %d = %d\n", x, y, x / y);</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break;</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default:</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r>
              <a:rPr lang="en-US" sz="2000" i="0" dirty="0" err="1">
                <a:solidFill>
                  <a:schemeClr val="tx1">
                    <a:lumMod val="95000"/>
                    <a:lumOff val="5000"/>
                  </a:schemeClr>
                </a:solidFill>
                <a:effectLst/>
                <a:highlight>
                  <a:srgbClr val="FFFFFF"/>
                </a:highlight>
                <a:latin typeface="Aptos" panose="020B0004020202020204" pitchFamily="34" charset="0"/>
              </a:rPr>
              <a:t>printf</a:t>
            </a:r>
            <a:r>
              <a:rPr lang="en-US" sz="2000" i="0" dirty="0">
                <a:solidFill>
                  <a:schemeClr val="tx1">
                    <a:lumMod val="95000"/>
                    <a:lumOff val="5000"/>
                  </a:schemeClr>
                </a:solidFill>
                <a:effectLst/>
                <a:highlight>
                  <a:srgbClr val="FFFFFF"/>
                </a:highlight>
                <a:latin typeface="Aptos" panose="020B0004020202020204" pitchFamily="34" charset="0"/>
              </a:rPr>
              <a:t>("Invalid Operator Input\n");</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    }</a:t>
            </a:r>
          </a:p>
          <a:p>
            <a:pPr algn="l" fontAlgn="base"/>
            <a:r>
              <a:rPr lang="en-US" sz="2000" i="0" dirty="0">
                <a:solidFill>
                  <a:schemeClr val="tx1">
                    <a:lumMod val="95000"/>
                    <a:lumOff val="5000"/>
                  </a:schemeClr>
                </a:solidFill>
                <a:effectLst/>
                <a:highlight>
                  <a:srgbClr val="FFFFFF"/>
                </a:highlight>
                <a:latin typeface="Aptos" panose="020B0004020202020204" pitchFamily="34" charset="0"/>
              </a:rPr>
              <a:t>}</a:t>
            </a:r>
            <a:endParaRPr lang="en-SG" sz="20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91731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7AA4A-6CAE-CDF3-E0F9-8976DF115F82}"/>
              </a:ext>
            </a:extLst>
          </p:cNvPr>
          <p:cNvSpPr txBox="1"/>
          <p:nvPr/>
        </p:nvSpPr>
        <p:spPr>
          <a:xfrm>
            <a:off x="1079369" y="688157"/>
            <a:ext cx="9530499" cy="461665"/>
          </a:xfrm>
          <a:prstGeom prst="rect">
            <a:avLst/>
          </a:prstGeom>
          <a:solidFill>
            <a:schemeClr val="accent5">
              <a:lumMod val="20000"/>
              <a:lumOff val="80000"/>
            </a:schemeClr>
          </a:solidFill>
        </p:spPr>
        <p:txBody>
          <a:bodyPr wrap="square">
            <a:spAutoFit/>
          </a:bodyPr>
          <a:lstStyle/>
          <a:p>
            <a:pPr algn="l" fontAlgn="base"/>
            <a:r>
              <a:rPr lang="en-US" sz="2400" b="1" i="0" dirty="0">
                <a:solidFill>
                  <a:schemeClr val="tx1">
                    <a:lumMod val="95000"/>
                    <a:lumOff val="5000"/>
                  </a:schemeClr>
                </a:solidFill>
                <a:effectLst/>
                <a:latin typeface="Aptos" panose="020B0004020202020204" pitchFamily="34" charset="0"/>
              </a:rPr>
              <a:t>What are the differences between switch and if else if ladder in C?</a:t>
            </a:r>
          </a:p>
        </p:txBody>
      </p:sp>
      <p:graphicFrame>
        <p:nvGraphicFramePr>
          <p:cNvPr id="4" name="Table 3">
            <a:extLst>
              <a:ext uri="{FF2B5EF4-FFF2-40B4-BE49-F238E27FC236}">
                <a16:creationId xmlns:a16="http://schemas.microsoft.com/office/drawing/2014/main" id="{9CB1970D-DBE6-2936-6C80-D23A50962B04}"/>
              </a:ext>
            </a:extLst>
          </p:cNvPr>
          <p:cNvGraphicFramePr>
            <a:graphicFrameLocks noGrp="1"/>
          </p:cNvGraphicFramePr>
          <p:nvPr>
            <p:extLst>
              <p:ext uri="{D42A27DB-BD31-4B8C-83A1-F6EECF244321}">
                <p14:modId xmlns:p14="http://schemas.microsoft.com/office/powerpoint/2010/main" val="823628352"/>
              </p:ext>
            </p:extLst>
          </p:nvPr>
        </p:nvGraphicFramePr>
        <p:xfrm>
          <a:off x="499621" y="1453701"/>
          <a:ext cx="10689996" cy="4126969"/>
        </p:xfrm>
        <a:graphic>
          <a:graphicData uri="http://schemas.openxmlformats.org/drawingml/2006/table">
            <a:tbl>
              <a:tblPr/>
              <a:tblGrid>
                <a:gridCol w="5344998">
                  <a:extLst>
                    <a:ext uri="{9D8B030D-6E8A-4147-A177-3AD203B41FA5}">
                      <a16:colId xmlns:a16="http://schemas.microsoft.com/office/drawing/2014/main" val="3020953256"/>
                    </a:ext>
                  </a:extLst>
                </a:gridCol>
                <a:gridCol w="5344998">
                  <a:extLst>
                    <a:ext uri="{9D8B030D-6E8A-4147-A177-3AD203B41FA5}">
                      <a16:colId xmlns:a16="http://schemas.microsoft.com/office/drawing/2014/main" val="1737957703"/>
                    </a:ext>
                  </a:extLst>
                </a:gridCol>
              </a:tblGrid>
              <a:tr h="575070">
                <a:tc>
                  <a:txBody>
                    <a:bodyPr/>
                    <a:lstStyle/>
                    <a:p>
                      <a:pPr algn="just" rtl="0" fontAlgn="base"/>
                      <a:r>
                        <a:rPr lang="en-SG" sz="2400" b="1">
                          <a:effectLst/>
                          <a:latin typeface="Aptos" panose="020B0004020202020204" pitchFamily="34" charset="0"/>
                        </a:rPr>
                        <a:t>switch</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rtl="0" fontAlgn="base"/>
                      <a:r>
                        <a:rPr lang="en-SG" sz="2400" b="1" dirty="0">
                          <a:effectLst/>
                          <a:latin typeface="Aptos" panose="020B0004020202020204" pitchFamily="34" charset="0"/>
                        </a:rPr>
                        <a:t>if - else if</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29168267"/>
                  </a:ext>
                </a:extLst>
              </a:tr>
              <a:tr h="1454587">
                <a:tc>
                  <a:txBody>
                    <a:bodyPr/>
                    <a:lstStyle/>
                    <a:p>
                      <a:pPr algn="just" fontAlgn="ctr"/>
                      <a:r>
                        <a:rPr lang="en-US" sz="2400" b="0" dirty="0">
                          <a:effectLst/>
                          <a:latin typeface="Aptos" panose="020B0004020202020204" pitchFamily="34" charset="0"/>
                        </a:rPr>
                        <a:t>It executes the different cases on the basis of the value of the switch variable.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fontAlgn="ctr"/>
                      <a:r>
                        <a:rPr lang="en-US" sz="2400" b="0" dirty="0">
                          <a:effectLst/>
                          <a:latin typeface="Aptos" panose="020B0004020202020204" pitchFamily="34" charset="0"/>
                        </a:rPr>
                        <a:t>It executes the different blocks based on the condition specified.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51730768"/>
                  </a:ext>
                </a:extLst>
              </a:tr>
              <a:tr h="1048656">
                <a:tc>
                  <a:txBody>
                    <a:bodyPr/>
                    <a:lstStyle/>
                    <a:p>
                      <a:pPr algn="just" fontAlgn="ctr"/>
                      <a:r>
                        <a:rPr lang="en-US" sz="2400" b="0">
                          <a:effectLst/>
                          <a:latin typeface="Aptos" panose="020B0004020202020204" pitchFamily="34" charset="0"/>
                        </a:rPr>
                        <a:t>It can only evaluate the int or char type expressions.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fontAlgn="ctr"/>
                      <a:r>
                        <a:rPr lang="en-US" sz="2400" b="0" dirty="0">
                          <a:effectLst/>
                          <a:latin typeface="Aptos" panose="020B0004020202020204" pitchFamily="34" charset="0"/>
                        </a:rPr>
                        <a:t>It can evaluate any type of expression.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67347182"/>
                  </a:ext>
                </a:extLst>
              </a:tr>
              <a:tr h="1048656">
                <a:tc>
                  <a:txBody>
                    <a:bodyPr/>
                    <a:lstStyle/>
                    <a:p>
                      <a:pPr algn="just" fontAlgn="ctr"/>
                      <a:r>
                        <a:rPr lang="en-US" sz="2400" b="0" dirty="0">
                          <a:effectLst/>
                          <a:latin typeface="Aptos" panose="020B0004020202020204" pitchFamily="34" charset="0"/>
                        </a:rPr>
                        <a:t>Faster and easier to read for the large number of conditions.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fontAlgn="ctr"/>
                      <a:r>
                        <a:rPr lang="en-US" sz="2400" b="0" dirty="0">
                          <a:effectLst/>
                          <a:latin typeface="Aptos" panose="020B0004020202020204" pitchFamily="34" charset="0"/>
                        </a:rPr>
                        <a:t>It can get messy when there are lots of conditions.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70780796"/>
                  </a:ext>
                </a:extLst>
              </a:tr>
            </a:tbl>
          </a:graphicData>
        </a:graphic>
      </p:graphicFrame>
    </p:spTree>
    <p:extLst>
      <p:ext uri="{BB962C8B-B14F-4D97-AF65-F5344CB8AC3E}">
        <p14:creationId xmlns:p14="http://schemas.microsoft.com/office/powerpoint/2010/main" val="125133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6BCE-1885-9149-0194-F5030C2EF1F8}"/>
              </a:ext>
            </a:extLst>
          </p:cNvPr>
          <p:cNvSpPr>
            <a:spLocks noGrp="1"/>
          </p:cNvSpPr>
          <p:nvPr>
            <p:ph type="title"/>
          </p:nvPr>
        </p:nvSpPr>
        <p:spPr>
          <a:xfrm>
            <a:off x="0" y="0"/>
            <a:ext cx="12192000" cy="436727"/>
          </a:xfrm>
          <a:solidFill>
            <a:schemeClr val="accent2">
              <a:lumMod val="20000"/>
              <a:lumOff val="80000"/>
            </a:schemeClr>
          </a:solidFill>
        </p:spPr>
        <p:txBody>
          <a:bodyPr>
            <a:normAutofit/>
          </a:bodyPr>
          <a:lstStyle/>
          <a:p>
            <a:r>
              <a:rPr lang="en-SG" sz="2400" b="1" dirty="0">
                <a:latin typeface="Aptos" panose="020B0004020202020204" pitchFamily="34" charset="0"/>
              </a:rPr>
              <a:t>   Important programs in control statements [ if - else ]</a:t>
            </a:r>
          </a:p>
        </p:txBody>
      </p:sp>
      <p:sp>
        <p:nvSpPr>
          <p:cNvPr id="4" name="TextBox 3">
            <a:extLst>
              <a:ext uri="{FF2B5EF4-FFF2-40B4-BE49-F238E27FC236}">
                <a16:creationId xmlns:a16="http://schemas.microsoft.com/office/drawing/2014/main" id="{B95750B2-399D-1823-5CDA-E8FBCCA72E40}"/>
              </a:ext>
            </a:extLst>
          </p:cNvPr>
          <p:cNvSpPr txBox="1"/>
          <p:nvPr/>
        </p:nvSpPr>
        <p:spPr>
          <a:xfrm>
            <a:off x="364339" y="597612"/>
            <a:ext cx="6451241" cy="4524315"/>
          </a:xfrm>
          <a:prstGeom prst="rect">
            <a:avLst/>
          </a:prstGeom>
          <a:solidFill>
            <a:schemeClr val="accent3">
              <a:lumMod val="20000"/>
              <a:lumOff val="80000"/>
            </a:schemeClr>
          </a:solidFill>
        </p:spPr>
        <p:txBody>
          <a:bodyPr wrap="square">
            <a:spAutoFit/>
          </a:bodyPr>
          <a:lstStyle/>
          <a:p>
            <a:r>
              <a:rPr lang="en-SG" sz="2000" b="1" dirty="0">
                <a:highlight>
                  <a:srgbClr val="FFFF00"/>
                </a:highlight>
                <a:latin typeface="Aptos" panose="020B0004020202020204" pitchFamily="34" charset="0"/>
              </a:rPr>
              <a:t>if-else:</a:t>
            </a:r>
          </a:p>
          <a:p>
            <a:r>
              <a:rPr lang="en-SG" dirty="0">
                <a:latin typeface="Aptos" panose="020B0004020202020204" pitchFamily="34" charset="0"/>
              </a:rPr>
              <a:t>--------</a:t>
            </a:r>
          </a:p>
          <a:p>
            <a:r>
              <a:rPr lang="en-SG" dirty="0">
                <a:latin typeface="Aptos" panose="020B0004020202020204" pitchFamily="34" charset="0"/>
              </a:rPr>
              <a:t>1. basic [ if ]  and [ if-else ] and [ if-else-if ]</a:t>
            </a:r>
          </a:p>
          <a:p>
            <a:r>
              <a:rPr lang="en-SG" dirty="0">
                <a:latin typeface="Aptos" panose="020B0004020202020204" pitchFamily="34" charset="0"/>
              </a:rPr>
              <a:t>2. only use if ladder for multiple statements</a:t>
            </a:r>
          </a:p>
          <a:p>
            <a:r>
              <a:rPr lang="en-SG" dirty="0">
                <a:latin typeface="Aptos" panose="020B0004020202020204" pitchFamily="34" charset="0"/>
              </a:rPr>
              <a:t>3. C Program to check whether the number is even or odd.</a:t>
            </a:r>
          </a:p>
          <a:p>
            <a:r>
              <a:rPr lang="en-SG" dirty="0">
                <a:latin typeface="Aptos" panose="020B0004020202020204" pitchFamily="34" charset="0"/>
              </a:rPr>
              <a:t>4. C program for voting system</a:t>
            </a:r>
          </a:p>
          <a:p>
            <a:r>
              <a:rPr lang="en-SG" dirty="0">
                <a:latin typeface="Aptos" panose="020B0004020202020204" pitchFamily="34" charset="0"/>
              </a:rPr>
              <a:t>5. print weeks day </a:t>
            </a:r>
          </a:p>
          <a:p>
            <a:r>
              <a:rPr lang="en-SG" dirty="0">
                <a:latin typeface="Aptos" panose="020B0004020202020204" pitchFamily="34" charset="0"/>
              </a:rPr>
              <a:t>6. calculator using</a:t>
            </a:r>
          </a:p>
          <a:p>
            <a:r>
              <a:rPr lang="en-SG" dirty="0">
                <a:latin typeface="Aptos" panose="020B0004020202020204" pitchFamily="34" charset="0"/>
              </a:rPr>
              <a:t>7. Program to compare two integers using =, &gt; , &lt; </a:t>
            </a:r>
          </a:p>
          <a:p>
            <a:r>
              <a:rPr lang="en-SG" dirty="0">
                <a:latin typeface="Aptos" panose="020B0004020202020204" pitchFamily="34" charset="0"/>
              </a:rPr>
              <a:t>8. C Program to find out if a number is positive or negative or 0</a:t>
            </a:r>
          </a:p>
          <a:p>
            <a:r>
              <a:rPr lang="en-SG" dirty="0">
                <a:latin typeface="Aptos" panose="020B0004020202020204" pitchFamily="34" charset="0"/>
              </a:rPr>
              <a:t>9.  check alphabet or not</a:t>
            </a:r>
          </a:p>
          <a:p>
            <a:r>
              <a:rPr lang="en-SG" dirty="0">
                <a:latin typeface="Aptos" panose="020B0004020202020204" pitchFamily="34" charset="0"/>
              </a:rPr>
              <a:t>10. find vowel or consonant</a:t>
            </a:r>
          </a:p>
          <a:p>
            <a:r>
              <a:rPr lang="en-SG" dirty="0">
                <a:latin typeface="Aptos" panose="020B0004020202020204" pitchFamily="34" charset="0"/>
              </a:rPr>
              <a:t>11.Grade According to marks</a:t>
            </a:r>
          </a:p>
          <a:p>
            <a:r>
              <a:rPr lang="en-SG" dirty="0">
                <a:latin typeface="Aptos" panose="020B0004020202020204" pitchFamily="34" charset="0"/>
              </a:rPr>
              <a:t>12.  largest among three numbers</a:t>
            </a:r>
          </a:p>
          <a:p>
            <a:r>
              <a:rPr lang="en-SG" dirty="0">
                <a:latin typeface="Aptos" panose="020B0004020202020204" pitchFamily="34" charset="0"/>
              </a:rPr>
              <a:t>13. smallest among three numbers</a:t>
            </a:r>
          </a:p>
          <a:p>
            <a:r>
              <a:rPr lang="en-SG" dirty="0">
                <a:latin typeface="Aptos" panose="020B0004020202020204" pitchFamily="34" charset="0"/>
              </a:rPr>
              <a:t>14. check leap year</a:t>
            </a:r>
          </a:p>
        </p:txBody>
      </p:sp>
      <p:sp>
        <p:nvSpPr>
          <p:cNvPr id="6" name="TextBox 5">
            <a:extLst>
              <a:ext uri="{FF2B5EF4-FFF2-40B4-BE49-F238E27FC236}">
                <a16:creationId xmlns:a16="http://schemas.microsoft.com/office/drawing/2014/main" id="{ABDDC5AF-CA54-F02C-D79D-5B637317C70C}"/>
              </a:ext>
            </a:extLst>
          </p:cNvPr>
          <p:cNvSpPr txBox="1"/>
          <p:nvPr/>
        </p:nvSpPr>
        <p:spPr>
          <a:xfrm>
            <a:off x="5297863" y="3952064"/>
            <a:ext cx="6529797" cy="2339102"/>
          </a:xfrm>
          <a:prstGeom prst="rect">
            <a:avLst/>
          </a:prstGeom>
          <a:solidFill>
            <a:schemeClr val="accent6">
              <a:lumMod val="20000"/>
              <a:lumOff val="80000"/>
            </a:schemeClr>
          </a:solidFill>
        </p:spPr>
        <p:txBody>
          <a:bodyPr wrap="square">
            <a:spAutoFit/>
          </a:bodyPr>
          <a:lstStyle/>
          <a:p>
            <a:r>
              <a:rPr lang="en-SG" sz="2000" b="1" dirty="0">
                <a:highlight>
                  <a:srgbClr val="FFFF00"/>
                </a:highlight>
                <a:latin typeface="Aptos" panose="020B0004020202020204" pitchFamily="34" charset="0"/>
              </a:rPr>
              <a:t>switch: </a:t>
            </a:r>
          </a:p>
          <a:p>
            <a:r>
              <a:rPr lang="en-SG" dirty="0">
                <a:latin typeface="Aptos" panose="020B0004020202020204" pitchFamily="34" charset="0"/>
              </a:rPr>
              <a:t>--------</a:t>
            </a:r>
          </a:p>
          <a:p>
            <a:r>
              <a:rPr lang="en-SG" dirty="0">
                <a:latin typeface="Aptos" panose="020B0004020202020204" pitchFamily="34" charset="0"/>
              </a:rPr>
              <a:t>1. switch case basic example</a:t>
            </a:r>
          </a:p>
          <a:p>
            <a:r>
              <a:rPr lang="en-SG" dirty="0">
                <a:latin typeface="Aptos" panose="020B0004020202020204" pitchFamily="34" charset="0"/>
              </a:rPr>
              <a:t>2. switch case without break keyword</a:t>
            </a:r>
          </a:p>
          <a:p>
            <a:r>
              <a:rPr lang="en-SG" dirty="0">
                <a:latin typeface="Aptos" panose="020B0004020202020204" pitchFamily="34" charset="0"/>
              </a:rPr>
              <a:t>3. C Program to check whether the number is even or odd.</a:t>
            </a:r>
          </a:p>
          <a:p>
            <a:r>
              <a:rPr lang="en-SG" dirty="0">
                <a:latin typeface="Aptos" panose="020B0004020202020204" pitchFamily="34" charset="0"/>
              </a:rPr>
              <a:t>4. C program for voting system</a:t>
            </a:r>
          </a:p>
          <a:p>
            <a:r>
              <a:rPr lang="en-SG" dirty="0">
                <a:latin typeface="Aptos" panose="020B0004020202020204" pitchFamily="34" charset="0"/>
              </a:rPr>
              <a:t>5. print weeks day </a:t>
            </a:r>
          </a:p>
          <a:p>
            <a:r>
              <a:rPr lang="en-SG" dirty="0">
                <a:latin typeface="Aptos" panose="020B0004020202020204" pitchFamily="34" charset="0"/>
              </a:rPr>
              <a:t>6. calculator using</a:t>
            </a:r>
          </a:p>
        </p:txBody>
      </p:sp>
    </p:spTree>
    <p:extLst>
      <p:ext uri="{BB962C8B-B14F-4D97-AF65-F5344CB8AC3E}">
        <p14:creationId xmlns:p14="http://schemas.microsoft.com/office/powerpoint/2010/main" val="295368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FF8C6-2DA9-93DD-D9D2-C82724F52BF6}"/>
              </a:ext>
            </a:extLst>
          </p:cNvPr>
          <p:cNvSpPr txBox="1"/>
          <p:nvPr/>
        </p:nvSpPr>
        <p:spPr>
          <a:xfrm>
            <a:off x="419098" y="995630"/>
            <a:ext cx="5486400" cy="5262979"/>
          </a:xfrm>
          <a:prstGeom prst="rect">
            <a:avLst/>
          </a:prstGeom>
          <a:noFill/>
        </p:spPr>
        <p:txBody>
          <a:bodyPr wrap="square">
            <a:spAutoFit/>
          </a:bodyPr>
          <a:lstStyle/>
          <a:p>
            <a:r>
              <a:rPr lang="en-SG" sz="2400" dirty="0">
                <a:latin typeface="Aptos" panose="020B0004020202020204" pitchFamily="34" charset="0"/>
              </a:rPr>
              <a:t>int main()</a:t>
            </a:r>
          </a:p>
          <a:p>
            <a:r>
              <a:rPr lang="en-SG" sz="2400" dirty="0">
                <a:latin typeface="Aptos" panose="020B0004020202020204" pitchFamily="34" charset="0"/>
              </a:rPr>
              <a:t>{  int x;</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a number :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&amp;x);</a:t>
            </a:r>
          </a:p>
          <a:p>
            <a:r>
              <a:rPr lang="en-SG" sz="2400" dirty="0">
                <a:latin typeface="Aptos" panose="020B0004020202020204" pitchFamily="34" charset="0"/>
              </a:rPr>
              <a:t>    if(x &gt;= 6){</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&gt;= 6\n");</a:t>
            </a:r>
          </a:p>
          <a:p>
            <a:r>
              <a:rPr lang="en-SG" sz="2400" dirty="0">
                <a:latin typeface="Aptos" panose="020B0004020202020204" pitchFamily="34" charset="0"/>
              </a:rPr>
              <a:t>    }</a:t>
            </a:r>
          </a:p>
          <a:p>
            <a:r>
              <a:rPr lang="en-SG" sz="2400" dirty="0">
                <a:latin typeface="Aptos" panose="020B0004020202020204" pitchFamily="34" charset="0"/>
              </a:rPr>
              <a:t>    else if(x == 5){</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5\n");</a:t>
            </a:r>
          </a:p>
          <a:p>
            <a:r>
              <a:rPr lang="en-SG" sz="2400" dirty="0">
                <a:latin typeface="Aptos" panose="020B0004020202020204" pitchFamily="34" charset="0"/>
              </a:rPr>
              <a:t>    }</a:t>
            </a:r>
          </a:p>
          <a:p>
            <a:r>
              <a:rPr lang="en-SG" sz="2400" dirty="0">
                <a:latin typeface="Aptos" panose="020B0004020202020204" pitchFamily="34" charset="0"/>
              </a:rPr>
              <a:t>    else if(x == 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4\n");</a:t>
            </a:r>
          </a:p>
          <a:p>
            <a:r>
              <a:rPr lang="en-SG" sz="2400" dirty="0">
                <a:latin typeface="Aptos" panose="020B0004020202020204" pitchFamily="34" charset="0"/>
              </a:rPr>
              <a:t>    }</a:t>
            </a:r>
          </a:p>
          <a:p>
            <a:r>
              <a:rPr lang="en-SG" sz="2400" dirty="0">
                <a:latin typeface="Aptos" panose="020B0004020202020204" pitchFamily="34" charset="0"/>
              </a:rPr>
              <a:t>}</a:t>
            </a:r>
          </a:p>
        </p:txBody>
      </p:sp>
      <p:sp>
        <p:nvSpPr>
          <p:cNvPr id="7" name="TextBox 6">
            <a:extLst>
              <a:ext uri="{FF2B5EF4-FFF2-40B4-BE49-F238E27FC236}">
                <a16:creationId xmlns:a16="http://schemas.microsoft.com/office/drawing/2014/main" id="{C89D14EA-DBC1-0DA3-25CD-FA1ECC72EB16}"/>
              </a:ext>
            </a:extLst>
          </p:cNvPr>
          <p:cNvSpPr txBox="1"/>
          <p:nvPr/>
        </p:nvSpPr>
        <p:spPr>
          <a:xfrm>
            <a:off x="5654042" y="995630"/>
            <a:ext cx="4141470" cy="3416320"/>
          </a:xfrm>
          <a:prstGeom prst="rect">
            <a:avLst/>
          </a:prstGeom>
          <a:noFill/>
        </p:spPr>
        <p:txBody>
          <a:bodyPr wrap="square">
            <a:spAutoFit/>
          </a:bodyPr>
          <a:lstStyle/>
          <a:p>
            <a:r>
              <a:rPr lang="en-SG" sz="2400" dirty="0">
                <a:latin typeface="Aptos" panose="020B0004020202020204" pitchFamily="34" charset="0"/>
              </a:rPr>
              <a:t>   else if(x == 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3\n");</a:t>
            </a:r>
          </a:p>
          <a:p>
            <a:r>
              <a:rPr lang="en-SG" sz="2400" dirty="0">
                <a:latin typeface="Aptos" panose="020B0004020202020204" pitchFamily="34" charset="0"/>
              </a:rPr>
              <a:t>    }</a:t>
            </a:r>
          </a:p>
          <a:p>
            <a:r>
              <a:rPr lang="en-SG" sz="2400" dirty="0">
                <a:latin typeface="Aptos" panose="020B0004020202020204" pitchFamily="34" charset="0"/>
              </a:rPr>
              <a:t>    else if(x == 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2\n");</a:t>
            </a:r>
          </a:p>
          <a:p>
            <a:r>
              <a:rPr lang="en-SG" sz="2400" dirty="0">
                <a:latin typeface="Aptos" panose="020B0004020202020204" pitchFamily="34" charset="0"/>
              </a:rPr>
              <a:t>    }</a:t>
            </a:r>
          </a:p>
          <a:p>
            <a:r>
              <a:rPr lang="en-SG" sz="2400" dirty="0">
                <a:latin typeface="Aptos" panose="020B0004020202020204" pitchFamily="34" charset="0"/>
              </a:rPr>
              <a:t>    else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&lt;= 1\n");</a:t>
            </a:r>
          </a:p>
          <a:p>
            <a:r>
              <a:rPr lang="en-SG" sz="2400" dirty="0">
                <a:latin typeface="Aptos" panose="020B0004020202020204" pitchFamily="34" charset="0"/>
              </a:rPr>
              <a:t>    }</a:t>
            </a:r>
            <a:endParaRPr lang="en-SG" sz="2400" dirty="0"/>
          </a:p>
        </p:txBody>
      </p:sp>
      <p:sp>
        <p:nvSpPr>
          <p:cNvPr id="9" name="TextBox 8">
            <a:extLst>
              <a:ext uri="{FF2B5EF4-FFF2-40B4-BE49-F238E27FC236}">
                <a16:creationId xmlns:a16="http://schemas.microsoft.com/office/drawing/2014/main" id="{854F12D8-18CE-7FFE-253D-74713117BC02}"/>
              </a:ext>
            </a:extLst>
          </p:cNvPr>
          <p:cNvSpPr txBox="1"/>
          <p:nvPr/>
        </p:nvSpPr>
        <p:spPr>
          <a:xfrm>
            <a:off x="419098" y="105431"/>
            <a:ext cx="10020301" cy="523220"/>
          </a:xfrm>
          <a:prstGeom prst="rect">
            <a:avLst/>
          </a:prstGeom>
          <a:noFill/>
        </p:spPr>
        <p:txBody>
          <a:bodyPr wrap="square">
            <a:spAutoFit/>
          </a:bodyPr>
          <a:lstStyle/>
          <a:p>
            <a:r>
              <a:rPr lang="en-SG" sz="2800" b="1" dirty="0">
                <a:solidFill>
                  <a:srgbClr val="C00000"/>
                </a:solidFill>
                <a:latin typeface="Aptos" panose="020B0004020202020204" pitchFamily="34" charset="0"/>
              </a:rPr>
              <a:t>Example–1-a. basic [ if ]  and [ if-else ] and [ if-else-if ]</a:t>
            </a:r>
          </a:p>
        </p:txBody>
      </p:sp>
    </p:spTree>
    <p:extLst>
      <p:ext uri="{BB962C8B-B14F-4D97-AF65-F5344CB8AC3E}">
        <p14:creationId xmlns:p14="http://schemas.microsoft.com/office/powerpoint/2010/main" val="180362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EA6CEA-B521-4992-3AFF-AAE14F3558CB}"/>
              </a:ext>
            </a:extLst>
          </p:cNvPr>
          <p:cNvSpPr txBox="1"/>
          <p:nvPr/>
        </p:nvSpPr>
        <p:spPr>
          <a:xfrm>
            <a:off x="6096000" y="796647"/>
            <a:ext cx="4987290" cy="4154984"/>
          </a:xfrm>
          <a:prstGeom prst="rect">
            <a:avLst/>
          </a:prstGeom>
          <a:noFill/>
        </p:spPr>
        <p:txBody>
          <a:bodyPr wrap="square">
            <a:spAutoFit/>
          </a:bodyPr>
          <a:lstStyle/>
          <a:p>
            <a:r>
              <a:rPr lang="en-SG" sz="2400" dirty="0">
                <a:latin typeface="Aptos" panose="020B0004020202020204" pitchFamily="34" charset="0"/>
              </a:rPr>
              <a:t>	case 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3\n");</a:t>
            </a:r>
          </a:p>
          <a:p>
            <a:r>
              <a:rPr lang="en-SG" sz="2400" dirty="0">
                <a:latin typeface="Aptos" panose="020B0004020202020204" pitchFamily="34" charset="0"/>
              </a:rPr>
              <a:t>            break;</a:t>
            </a:r>
          </a:p>
          <a:p>
            <a:r>
              <a:rPr lang="en-SG" sz="2400" dirty="0">
                <a:latin typeface="Aptos" panose="020B0004020202020204" pitchFamily="34" charset="0"/>
              </a:rPr>
              <a:t>        case 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2\n");</a:t>
            </a:r>
          </a:p>
          <a:p>
            <a:r>
              <a:rPr lang="en-SG" sz="2400" dirty="0">
                <a:latin typeface="Aptos" panose="020B0004020202020204" pitchFamily="34" charset="0"/>
              </a:rPr>
              <a:t>            break;</a:t>
            </a:r>
          </a:p>
          <a:p>
            <a:r>
              <a:rPr lang="en-SG" sz="2400" dirty="0">
                <a:latin typeface="Aptos" panose="020B0004020202020204" pitchFamily="34" charset="0"/>
              </a:rPr>
              <a:t>        default:</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&lt;= 1\n");</a:t>
            </a:r>
          </a:p>
          <a:p>
            <a:r>
              <a:rPr lang="en-SG" sz="2400" dirty="0">
                <a:latin typeface="Aptos" panose="020B0004020202020204" pitchFamily="34" charset="0"/>
              </a:rPr>
              <a:t>            break;</a:t>
            </a:r>
          </a:p>
          <a:p>
            <a:r>
              <a:rPr lang="en-SG" sz="2400" dirty="0">
                <a:latin typeface="Aptos" panose="020B0004020202020204" pitchFamily="34" charset="0"/>
              </a:rPr>
              <a:t>    }</a:t>
            </a:r>
          </a:p>
          <a:p>
            <a:r>
              <a:rPr lang="en-SG" sz="2400" dirty="0">
                <a:latin typeface="Aptos" panose="020B0004020202020204" pitchFamily="34" charset="0"/>
              </a:rPr>
              <a:t>}</a:t>
            </a:r>
          </a:p>
        </p:txBody>
      </p:sp>
      <p:sp>
        <p:nvSpPr>
          <p:cNvPr id="3" name="TextBox 2">
            <a:extLst>
              <a:ext uri="{FF2B5EF4-FFF2-40B4-BE49-F238E27FC236}">
                <a16:creationId xmlns:a16="http://schemas.microsoft.com/office/drawing/2014/main" id="{B9F49C82-A3B5-0F98-BE41-69C5E9BB12A8}"/>
              </a:ext>
            </a:extLst>
          </p:cNvPr>
          <p:cNvSpPr txBox="1"/>
          <p:nvPr/>
        </p:nvSpPr>
        <p:spPr>
          <a:xfrm>
            <a:off x="704850" y="0"/>
            <a:ext cx="9505950" cy="523220"/>
          </a:xfrm>
          <a:prstGeom prst="rect">
            <a:avLst/>
          </a:prstGeom>
          <a:noFill/>
        </p:spPr>
        <p:txBody>
          <a:bodyPr wrap="square">
            <a:spAutoFit/>
          </a:bodyPr>
          <a:lstStyle/>
          <a:p>
            <a:r>
              <a:rPr lang="en-SG" sz="2800" b="1" dirty="0">
                <a:solidFill>
                  <a:srgbClr val="C00000"/>
                </a:solidFill>
                <a:latin typeface="Aptos" panose="020B0004020202020204" pitchFamily="34" charset="0"/>
              </a:rPr>
              <a:t>Example-1-b. switch case basic example</a:t>
            </a:r>
          </a:p>
        </p:txBody>
      </p:sp>
      <p:sp>
        <p:nvSpPr>
          <p:cNvPr id="6" name="TextBox 5">
            <a:extLst>
              <a:ext uri="{FF2B5EF4-FFF2-40B4-BE49-F238E27FC236}">
                <a16:creationId xmlns:a16="http://schemas.microsoft.com/office/drawing/2014/main" id="{BA7E5D1E-A99C-CE01-9261-2272C0EE287E}"/>
              </a:ext>
            </a:extLst>
          </p:cNvPr>
          <p:cNvSpPr txBox="1"/>
          <p:nvPr/>
        </p:nvSpPr>
        <p:spPr>
          <a:xfrm>
            <a:off x="470535" y="805666"/>
            <a:ext cx="4987290" cy="5262979"/>
          </a:xfrm>
          <a:prstGeom prst="rect">
            <a:avLst/>
          </a:prstGeom>
          <a:noFill/>
        </p:spPr>
        <p:txBody>
          <a:bodyPr wrap="square">
            <a:spAutoFit/>
          </a:bodyPr>
          <a:lstStyle/>
          <a:p>
            <a:r>
              <a:rPr lang="en-SG" sz="2400" dirty="0">
                <a:latin typeface="Aptos" panose="020B0004020202020204" pitchFamily="34" charset="0"/>
              </a:rPr>
              <a:t>int main(){</a:t>
            </a:r>
          </a:p>
          <a:p>
            <a:r>
              <a:rPr lang="en-SG" sz="2400" dirty="0">
                <a:latin typeface="Aptos" panose="020B0004020202020204" pitchFamily="34" charset="0"/>
              </a:rPr>
              <a:t>   int x; </a:t>
            </a:r>
            <a:r>
              <a:rPr lang="en-SG" sz="2400" dirty="0">
                <a:highlight>
                  <a:srgbClr val="FFFF00"/>
                </a:highlight>
                <a:latin typeface="Aptos" panose="020B0004020202020204" pitchFamily="34" charset="0"/>
              </a:rPr>
              <a:t>///basic switch case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a number :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&amp;x);</a:t>
            </a:r>
          </a:p>
          <a:p>
            <a:r>
              <a:rPr lang="en-SG" sz="2400" dirty="0">
                <a:latin typeface="Aptos" panose="020B0004020202020204" pitchFamily="34" charset="0"/>
              </a:rPr>
              <a:t>    switch(x){</a:t>
            </a:r>
          </a:p>
          <a:p>
            <a:r>
              <a:rPr lang="en-SG" sz="2400" dirty="0">
                <a:latin typeface="Aptos" panose="020B0004020202020204" pitchFamily="34" charset="0"/>
              </a:rPr>
              <a:t>        case 6:</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6\n");</a:t>
            </a:r>
          </a:p>
          <a:p>
            <a:r>
              <a:rPr lang="en-SG" sz="2400" dirty="0">
                <a:latin typeface="Aptos" panose="020B0004020202020204" pitchFamily="34" charset="0"/>
              </a:rPr>
              <a:t>            break;</a:t>
            </a:r>
          </a:p>
          <a:p>
            <a:r>
              <a:rPr lang="en-SG" sz="2400" dirty="0">
                <a:latin typeface="Aptos" panose="020B0004020202020204" pitchFamily="34" charset="0"/>
              </a:rPr>
              <a:t>        case 5:</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5\n");</a:t>
            </a:r>
          </a:p>
          <a:p>
            <a:r>
              <a:rPr lang="en-SG" sz="2400" dirty="0">
                <a:latin typeface="Aptos" panose="020B0004020202020204" pitchFamily="34" charset="0"/>
              </a:rPr>
              <a:t>            break;</a:t>
            </a:r>
          </a:p>
          <a:p>
            <a:r>
              <a:rPr lang="en-SG" sz="2400" dirty="0">
                <a:latin typeface="Aptos" panose="020B0004020202020204" pitchFamily="34" charset="0"/>
              </a:rPr>
              <a:t>	case 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4\n");</a:t>
            </a:r>
          </a:p>
          <a:p>
            <a:r>
              <a:rPr lang="en-SG" sz="2400" dirty="0">
                <a:latin typeface="Aptos" panose="020B0004020202020204" pitchFamily="34" charset="0"/>
              </a:rPr>
              <a:t>            break;</a:t>
            </a:r>
          </a:p>
        </p:txBody>
      </p:sp>
    </p:spTree>
    <p:extLst>
      <p:ext uri="{BB962C8B-B14F-4D97-AF65-F5344CB8AC3E}">
        <p14:creationId xmlns:p14="http://schemas.microsoft.com/office/powerpoint/2010/main" val="294771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6333DF-EDE5-D2A0-20BA-61685AD2348E}"/>
              </a:ext>
            </a:extLst>
          </p:cNvPr>
          <p:cNvSpPr txBox="1"/>
          <p:nvPr/>
        </p:nvSpPr>
        <p:spPr>
          <a:xfrm>
            <a:off x="328366" y="0"/>
            <a:ext cx="5274040" cy="3170099"/>
          </a:xfrm>
          <a:prstGeom prst="rect">
            <a:avLst/>
          </a:prstGeom>
          <a:noFill/>
        </p:spPr>
        <p:txBody>
          <a:bodyPr wrap="square">
            <a:spAutoFit/>
          </a:bodyPr>
          <a:lstStyle/>
          <a:p>
            <a:r>
              <a:rPr lang="en-SG" sz="4000" b="1" i="0" u="sng" dirty="0">
                <a:solidFill>
                  <a:srgbClr val="273239"/>
                </a:solidFill>
                <a:effectLst/>
                <a:highlight>
                  <a:srgbClr val="FFFF00"/>
                </a:highlight>
                <a:latin typeface="Aptos" panose="020B0004020202020204" pitchFamily="34" charset="0"/>
              </a:rPr>
              <a:t>C – if Statement</a:t>
            </a:r>
            <a:endParaRPr lang="en-SG" sz="4000" b="1" u="sng" dirty="0">
              <a:highlight>
                <a:srgbClr val="FFFF00"/>
              </a:highlight>
              <a:latin typeface="Aptos" panose="020B0004020202020204" pitchFamily="34" charset="0"/>
            </a:endParaRPr>
          </a:p>
          <a:p>
            <a:endParaRPr lang="en-SG" sz="2000" dirty="0">
              <a:latin typeface="Aptos" panose="020B0004020202020204" pitchFamily="34" charset="0"/>
            </a:endParaRPr>
          </a:p>
          <a:p>
            <a:r>
              <a:rPr lang="en-SG" sz="2000" b="1" u="sng" dirty="0">
                <a:latin typeface="Aptos" panose="020B0004020202020204" pitchFamily="34" charset="0"/>
              </a:rPr>
              <a:t>Syntax of if Statement in C</a:t>
            </a:r>
          </a:p>
          <a:p>
            <a:endParaRPr lang="en-SG" sz="2000" u="sng" dirty="0">
              <a:latin typeface="Aptos" panose="020B0004020202020204" pitchFamily="34" charset="0"/>
            </a:endParaRPr>
          </a:p>
          <a:p>
            <a:r>
              <a:rPr lang="en-SG" sz="2000" dirty="0">
                <a:latin typeface="Aptos" panose="020B0004020202020204" pitchFamily="34" charset="0"/>
              </a:rPr>
              <a:t>if(condition) </a:t>
            </a:r>
          </a:p>
          <a:p>
            <a:r>
              <a:rPr lang="en-SG" sz="2000" dirty="0">
                <a:latin typeface="Aptos" panose="020B0004020202020204" pitchFamily="34" charset="0"/>
              </a:rPr>
              <a:t>{</a:t>
            </a:r>
          </a:p>
          <a:p>
            <a:r>
              <a:rPr lang="en-SG" sz="2000" dirty="0">
                <a:latin typeface="Aptos" panose="020B0004020202020204" pitchFamily="34" charset="0"/>
              </a:rPr>
              <a:t>    // if body</a:t>
            </a:r>
          </a:p>
          <a:p>
            <a:r>
              <a:rPr lang="en-SG" sz="2000" dirty="0">
                <a:latin typeface="Aptos" panose="020B0004020202020204" pitchFamily="34" charset="0"/>
              </a:rPr>
              <a:t>    // Statements to execute if condition is true</a:t>
            </a:r>
          </a:p>
          <a:p>
            <a:r>
              <a:rPr lang="en-SG" sz="2000" dirty="0">
                <a:latin typeface="Aptos" panose="020B0004020202020204" pitchFamily="34" charset="0"/>
              </a:rPr>
              <a:t>}</a:t>
            </a:r>
          </a:p>
        </p:txBody>
      </p:sp>
      <p:sp>
        <p:nvSpPr>
          <p:cNvPr id="7" name="TextBox 6">
            <a:extLst>
              <a:ext uri="{FF2B5EF4-FFF2-40B4-BE49-F238E27FC236}">
                <a16:creationId xmlns:a16="http://schemas.microsoft.com/office/drawing/2014/main" id="{161988D9-09F3-A539-D667-671D7CE68B44}"/>
              </a:ext>
            </a:extLst>
          </p:cNvPr>
          <p:cNvSpPr txBox="1"/>
          <p:nvPr/>
        </p:nvSpPr>
        <p:spPr>
          <a:xfrm>
            <a:off x="204659" y="3244334"/>
            <a:ext cx="4967375" cy="461665"/>
          </a:xfrm>
          <a:prstGeom prst="rect">
            <a:avLst/>
          </a:prstGeom>
          <a:solidFill>
            <a:schemeClr val="accent5">
              <a:lumMod val="20000"/>
              <a:lumOff val="80000"/>
            </a:schemeClr>
          </a:solidFill>
        </p:spPr>
        <p:txBody>
          <a:bodyPr wrap="square">
            <a:spAutoFit/>
          </a:bodyPr>
          <a:lstStyle/>
          <a:p>
            <a:pPr algn="l" fontAlgn="base"/>
            <a:r>
              <a:rPr lang="en-US" sz="2400" b="1" i="0" dirty="0">
                <a:solidFill>
                  <a:srgbClr val="273239"/>
                </a:solidFill>
                <a:effectLst/>
                <a:latin typeface="Aptos" panose="020B0004020202020204" pitchFamily="34" charset="0"/>
              </a:rPr>
              <a:t>How if in C works?</a:t>
            </a:r>
          </a:p>
        </p:txBody>
      </p:sp>
      <p:pic>
        <p:nvPicPr>
          <p:cNvPr id="2050" name="Picture 2" descr="Lightbox">
            <a:extLst>
              <a:ext uri="{FF2B5EF4-FFF2-40B4-BE49-F238E27FC236}">
                <a16:creationId xmlns:a16="http://schemas.microsoft.com/office/drawing/2014/main" id="{43B13F63-69B4-C737-172C-9C40BD45FE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94" t="7184" r="5789" b="7714"/>
          <a:stretch/>
        </p:blipFill>
        <p:spPr bwMode="auto">
          <a:xfrm>
            <a:off x="204659" y="3687902"/>
            <a:ext cx="5828117" cy="282073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50EC158-CD9C-64D5-753D-435BFBBA332C}"/>
              </a:ext>
            </a:extLst>
          </p:cNvPr>
          <p:cNvSpPr txBox="1"/>
          <p:nvPr/>
        </p:nvSpPr>
        <p:spPr>
          <a:xfrm>
            <a:off x="6096000" y="502414"/>
            <a:ext cx="6030035" cy="6001643"/>
          </a:xfrm>
          <a:prstGeom prst="rect">
            <a:avLst/>
          </a:prstGeom>
          <a:solidFill>
            <a:schemeClr val="accent3">
              <a:lumMod val="20000"/>
              <a:lumOff val="80000"/>
            </a:schemeClr>
          </a:solidFill>
        </p:spPr>
        <p:txBody>
          <a:bodyPr wrap="square">
            <a:spAutoFit/>
          </a:bodyPr>
          <a:lstStyle/>
          <a:p>
            <a:r>
              <a:rPr lang="en-SG" sz="2400" b="1" dirty="0">
                <a:latin typeface="Aptos" panose="020B0004020202020204" pitchFamily="34" charset="0"/>
              </a:rPr>
              <a:t>// The syntax of if statement</a:t>
            </a: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t>
            </a:r>
            <a:r>
              <a:rPr lang="en-SG" sz="2400" dirty="0" err="1">
                <a:latin typeface="Aptos" panose="020B0004020202020204" pitchFamily="34" charset="0"/>
              </a:rPr>
              <a:t>gfg</a:t>
            </a:r>
            <a:r>
              <a:rPr lang="en-SG" sz="2400" dirty="0">
                <a:latin typeface="Aptos" panose="020B0004020202020204" pitchFamily="34" charset="0"/>
              </a:rPr>
              <a:t> = 9;</a:t>
            </a:r>
          </a:p>
          <a:p>
            <a:r>
              <a:rPr lang="en-SG" sz="2400" dirty="0">
                <a:latin typeface="Aptos" panose="020B0004020202020204" pitchFamily="34" charset="0"/>
              </a:rPr>
              <a:t>	// if statement with true condition</a:t>
            </a:r>
          </a:p>
          <a:p>
            <a:r>
              <a:rPr lang="en-SG" sz="2400" dirty="0">
                <a:latin typeface="Aptos" panose="020B0004020202020204" pitchFamily="34" charset="0"/>
              </a:rPr>
              <a:t>	if (</a:t>
            </a:r>
            <a:r>
              <a:rPr lang="en-SG" sz="2400" dirty="0" err="1">
                <a:latin typeface="Aptos" panose="020B0004020202020204" pitchFamily="34" charset="0"/>
              </a:rPr>
              <a:t>gfg</a:t>
            </a:r>
            <a:r>
              <a:rPr lang="en-SG" sz="2400" dirty="0">
                <a:latin typeface="Aptos" panose="020B0004020202020204" pitchFamily="34" charset="0"/>
              </a:rPr>
              <a:t> &lt; 10) </a:t>
            </a:r>
          </a:p>
          <a:p>
            <a:r>
              <a:rPr lang="en-SG" sz="2400" dirty="0">
                <a:latin typeface="Aptos" panose="020B0004020202020204" pitchFamily="34" charset="0"/>
              </a:rPr>
              <a:t>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less than 10", </a:t>
            </a:r>
            <a:r>
              <a:rPr lang="en-SG" sz="2400" dirty="0" err="1">
                <a:latin typeface="Aptos" panose="020B0004020202020204" pitchFamily="34" charset="0"/>
              </a:rPr>
              <a:t>gfg</a:t>
            </a:r>
            <a:r>
              <a:rPr lang="en-SG" sz="2400" dirty="0">
                <a:latin typeface="Aptos" panose="020B0004020202020204" pitchFamily="34" charset="0"/>
              </a:rPr>
              <a:t>);</a:t>
            </a:r>
          </a:p>
          <a:p>
            <a:r>
              <a:rPr lang="en-SG" sz="2400" dirty="0">
                <a:latin typeface="Aptos" panose="020B0004020202020204" pitchFamily="34" charset="0"/>
              </a:rPr>
              <a:t>	}</a:t>
            </a:r>
          </a:p>
          <a:p>
            <a:r>
              <a:rPr lang="en-SG" sz="2400" dirty="0">
                <a:latin typeface="Aptos" panose="020B0004020202020204" pitchFamily="34" charset="0"/>
              </a:rPr>
              <a:t>	// if statement with false condition</a:t>
            </a:r>
          </a:p>
          <a:p>
            <a:r>
              <a:rPr lang="en-SG" sz="2400" dirty="0">
                <a:latin typeface="Aptos" panose="020B0004020202020204" pitchFamily="34" charset="0"/>
              </a:rPr>
              <a:t>	if (</a:t>
            </a:r>
            <a:r>
              <a:rPr lang="en-SG" sz="2400" dirty="0" err="1">
                <a:latin typeface="Aptos" panose="020B0004020202020204" pitchFamily="34" charset="0"/>
              </a:rPr>
              <a:t>gfg</a:t>
            </a:r>
            <a:r>
              <a:rPr lang="en-SG" sz="2400" dirty="0">
                <a:latin typeface="Aptos" panose="020B0004020202020204" pitchFamily="34" charset="0"/>
              </a:rPr>
              <a:t> &gt; 20)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greater than 20", </a:t>
            </a:r>
            <a:r>
              <a:rPr lang="en-SG" sz="2400" dirty="0" err="1">
                <a:latin typeface="Aptos" panose="020B0004020202020204" pitchFamily="34" charset="0"/>
              </a:rPr>
              <a:t>gfg</a:t>
            </a:r>
            <a:r>
              <a:rPr lang="en-SG" sz="2400" dirty="0">
                <a:latin typeface="Aptos" panose="020B0004020202020204" pitchFamily="34" charset="0"/>
              </a:rPr>
              <a:t>);</a:t>
            </a:r>
          </a:p>
          <a:p>
            <a:r>
              <a:rPr lang="en-SG" sz="2400" dirty="0">
                <a:latin typeface="Aptos" panose="020B0004020202020204" pitchFamily="34" charset="0"/>
              </a:rPr>
              <a:t>	}</a:t>
            </a:r>
          </a:p>
          <a:p>
            <a:r>
              <a:rPr lang="en-SG" sz="2400" dirty="0">
                <a:latin typeface="Aptos" panose="020B0004020202020204" pitchFamily="34" charset="0"/>
              </a:rPr>
              <a:t>}</a:t>
            </a:r>
          </a:p>
          <a:p>
            <a:r>
              <a:rPr lang="en-SG" sz="2400" b="1" u="sng" dirty="0">
                <a:latin typeface="Aptos" panose="020B0004020202020204" pitchFamily="34" charset="0"/>
              </a:rPr>
              <a:t>Output: </a:t>
            </a:r>
            <a:r>
              <a:rPr lang="en-SG" sz="2400" dirty="0">
                <a:latin typeface="Aptos" panose="020B0004020202020204" pitchFamily="34" charset="0"/>
              </a:rPr>
              <a:t>9 is less than 10</a:t>
            </a:r>
          </a:p>
        </p:txBody>
      </p:sp>
    </p:spTree>
    <p:extLst>
      <p:ext uri="{BB962C8B-B14F-4D97-AF65-F5344CB8AC3E}">
        <p14:creationId xmlns:p14="http://schemas.microsoft.com/office/powerpoint/2010/main" val="1215207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0526E-B667-6880-B98C-365E8DBB0FE7}"/>
              </a:ext>
            </a:extLst>
          </p:cNvPr>
          <p:cNvSpPr txBox="1"/>
          <p:nvPr/>
        </p:nvSpPr>
        <p:spPr>
          <a:xfrm>
            <a:off x="689610" y="0"/>
            <a:ext cx="10139147" cy="523220"/>
          </a:xfrm>
          <a:prstGeom prst="rect">
            <a:avLst/>
          </a:prstGeom>
          <a:noFill/>
        </p:spPr>
        <p:txBody>
          <a:bodyPr wrap="square">
            <a:spAutoFit/>
          </a:bodyPr>
          <a:lstStyle/>
          <a:p>
            <a:r>
              <a:rPr lang="en-SG" sz="2800" b="1" dirty="0">
                <a:solidFill>
                  <a:srgbClr val="C00000"/>
                </a:solidFill>
                <a:latin typeface="Aptos" panose="020B0004020202020204" pitchFamily="34" charset="0"/>
              </a:rPr>
              <a:t>Example-2-a. only use if ladder for multiple statements</a:t>
            </a:r>
          </a:p>
        </p:txBody>
      </p:sp>
      <p:sp>
        <p:nvSpPr>
          <p:cNvPr id="5" name="TextBox 4">
            <a:extLst>
              <a:ext uri="{FF2B5EF4-FFF2-40B4-BE49-F238E27FC236}">
                <a16:creationId xmlns:a16="http://schemas.microsoft.com/office/drawing/2014/main" id="{FC632DDC-77E4-17DC-6D00-E1BA9D9FA42C}"/>
              </a:ext>
            </a:extLst>
          </p:cNvPr>
          <p:cNvSpPr txBox="1"/>
          <p:nvPr/>
        </p:nvSpPr>
        <p:spPr>
          <a:xfrm>
            <a:off x="689610" y="629305"/>
            <a:ext cx="4293870" cy="6001643"/>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x;</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a number :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&amp;x);</a:t>
            </a:r>
          </a:p>
          <a:p>
            <a:r>
              <a:rPr lang="en-SG" sz="2400" dirty="0">
                <a:latin typeface="Aptos" panose="020B0004020202020204" pitchFamily="34" charset="0"/>
              </a:rPr>
              <a:t>    if(x &gt;= 6){</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&gt;= 6\n");</a:t>
            </a:r>
          </a:p>
          <a:p>
            <a:r>
              <a:rPr lang="en-SG" sz="2400" dirty="0">
                <a:latin typeface="Aptos" panose="020B0004020202020204" pitchFamily="34" charset="0"/>
              </a:rPr>
              <a:t>    }</a:t>
            </a:r>
          </a:p>
          <a:p>
            <a:r>
              <a:rPr lang="en-SG" sz="2400" dirty="0">
                <a:latin typeface="Aptos" panose="020B0004020202020204" pitchFamily="34" charset="0"/>
              </a:rPr>
              <a:t>    if(x &gt;= 5){</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5\n");</a:t>
            </a:r>
          </a:p>
          <a:p>
            <a:r>
              <a:rPr lang="en-SG" sz="2400" dirty="0">
                <a:latin typeface="Aptos" panose="020B0004020202020204" pitchFamily="34" charset="0"/>
              </a:rPr>
              <a:t>    }</a:t>
            </a:r>
          </a:p>
          <a:p>
            <a:r>
              <a:rPr lang="en-SG" sz="2400" dirty="0">
                <a:latin typeface="Aptos" panose="020B0004020202020204" pitchFamily="34" charset="0"/>
              </a:rPr>
              <a:t>    if(x &gt;= 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4\n");</a:t>
            </a:r>
          </a:p>
          <a:p>
            <a:r>
              <a:rPr lang="en-SG" sz="2400" dirty="0">
                <a:latin typeface="Aptos" panose="020B0004020202020204" pitchFamily="34" charset="0"/>
              </a:rPr>
              <a:t>    }</a:t>
            </a:r>
          </a:p>
          <a:p>
            <a:r>
              <a:rPr lang="en-SG" sz="2400" dirty="0">
                <a:latin typeface="Aptos" panose="020B0004020202020204" pitchFamily="34" charset="0"/>
              </a:rPr>
              <a:t>}</a:t>
            </a:r>
          </a:p>
        </p:txBody>
      </p:sp>
      <p:sp>
        <p:nvSpPr>
          <p:cNvPr id="7" name="TextBox 6">
            <a:extLst>
              <a:ext uri="{FF2B5EF4-FFF2-40B4-BE49-F238E27FC236}">
                <a16:creationId xmlns:a16="http://schemas.microsoft.com/office/drawing/2014/main" id="{0088C2D7-B757-DB51-5357-77012EF0CA0A}"/>
              </a:ext>
            </a:extLst>
          </p:cNvPr>
          <p:cNvSpPr txBox="1"/>
          <p:nvPr/>
        </p:nvSpPr>
        <p:spPr>
          <a:xfrm>
            <a:off x="6096000" y="629305"/>
            <a:ext cx="4556760" cy="3416320"/>
          </a:xfrm>
          <a:prstGeom prst="rect">
            <a:avLst/>
          </a:prstGeom>
          <a:noFill/>
        </p:spPr>
        <p:txBody>
          <a:bodyPr wrap="square">
            <a:spAutoFit/>
          </a:bodyPr>
          <a:lstStyle/>
          <a:p>
            <a:r>
              <a:rPr lang="en-SG" sz="2400" dirty="0">
                <a:latin typeface="Aptos" panose="020B0004020202020204" pitchFamily="34" charset="0"/>
              </a:rPr>
              <a:t> if(x &gt;= 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3\n");</a:t>
            </a:r>
          </a:p>
          <a:p>
            <a:r>
              <a:rPr lang="en-SG" sz="2400" dirty="0">
                <a:latin typeface="Aptos" panose="020B0004020202020204" pitchFamily="34" charset="0"/>
              </a:rPr>
              <a:t>    }</a:t>
            </a:r>
          </a:p>
          <a:p>
            <a:r>
              <a:rPr lang="en-SG" sz="2400" dirty="0">
                <a:latin typeface="Aptos" panose="020B0004020202020204" pitchFamily="34" charset="0"/>
              </a:rPr>
              <a:t>    if(x &gt;= 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 2\n");</a:t>
            </a:r>
          </a:p>
          <a:p>
            <a:r>
              <a:rPr lang="en-SG" sz="2400" dirty="0">
                <a:latin typeface="Aptos" panose="020B0004020202020204" pitchFamily="34" charset="0"/>
              </a:rPr>
              <a:t>    }</a:t>
            </a:r>
          </a:p>
          <a:p>
            <a:r>
              <a:rPr lang="en-SG" sz="2400" dirty="0">
                <a:latin typeface="Aptos" panose="020B0004020202020204" pitchFamily="34" charset="0"/>
              </a:rPr>
              <a:t>    else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("Number &lt;= 1\n");</a:t>
            </a:r>
          </a:p>
          <a:p>
            <a:r>
              <a:rPr lang="en-SG" sz="2400" dirty="0">
                <a:latin typeface="Aptos" panose="020B0004020202020204" pitchFamily="34" charset="0"/>
              </a:rPr>
              <a:t>    }</a:t>
            </a:r>
          </a:p>
        </p:txBody>
      </p:sp>
    </p:spTree>
    <p:extLst>
      <p:ext uri="{BB962C8B-B14F-4D97-AF65-F5344CB8AC3E}">
        <p14:creationId xmlns:p14="http://schemas.microsoft.com/office/powerpoint/2010/main" val="3047139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28F26-1AEA-B2A2-5B91-D98FBA8486A2}"/>
              </a:ext>
            </a:extLst>
          </p:cNvPr>
          <p:cNvSpPr txBox="1"/>
          <p:nvPr/>
        </p:nvSpPr>
        <p:spPr>
          <a:xfrm>
            <a:off x="302895" y="523220"/>
            <a:ext cx="6103620" cy="6124754"/>
          </a:xfrm>
          <a:prstGeom prst="rect">
            <a:avLst/>
          </a:prstGeom>
          <a:noFill/>
        </p:spPr>
        <p:txBody>
          <a:bodyPr wrap="square">
            <a:spAutoFit/>
          </a:bodyPr>
          <a:lstStyle/>
          <a:p>
            <a:r>
              <a:rPr lang="en-SG" sz="2800" dirty="0">
                <a:latin typeface="Aptos" panose="020B0004020202020204" pitchFamily="34" charset="0"/>
              </a:rPr>
              <a:t>#include&lt;stdio.h&gt;</a:t>
            </a:r>
          </a:p>
          <a:p>
            <a:r>
              <a:rPr lang="en-SG" sz="2800" dirty="0">
                <a:latin typeface="Aptos" panose="020B0004020202020204" pitchFamily="34" charset="0"/>
              </a:rPr>
              <a:t>int main(){</a:t>
            </a:r>
          </a:p>
          <a:p>
            <a:r>
              <a:rPr lang="en-SG" sz="2800" dirty="0">
                <a:latin typeface="Aptos" panose="020B0004020202020204" pitchFamily="34" charset="0"/>
              </a:rPr>
              <a:t>    int x;</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("Enter a number : ");</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&amp;x);</a:t>
            </a:r>
          </a:p>
          <a:p>
            <a:r>
              <a:rPr lang="en-SG" sz="2800" dirty="0">
                <a:latin typeface="Aptos" panose="020B0004020202020204" pitchFamily="34" charset="0"/>
              </a:rPr>
              <a:t>    switch(x){</a:t>
            </a:r>
          </a:p>
          <a:p>
            <a:r>
              <a:rPr lang="en-SG" sz="2800" dirty="0">
                <a:latin typeface="Aptos" panose="020B0004020202020204" pitchFamily="34" charset="0"/>
              </a:rPr>
              <a:t>        case 6:</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("number = 6\n");</a:t>
            </a:r>
          </a:p>
          <a:p>
            <a:r>
              <a:rPr lang="en-SG" sz="2800" dirty="0">
                <a:latin typeface="Aptos" panose="020B0004020202020204" pitchFamily="34" charset="0"/>
              </a:rPr>
              <a:t>        case 5:</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("number = 5\n");</a:t>
            </a:r>
          </a:p>
          <a:p>
            <a:r>
              <a:rPr lang="en-SG" sz="2800" dirty="0">
                <a:latin typeface="Aptos" panose="020B0004020202020204" pitchFamily="34" charset="0"/>
              </a:rPr>
              <a:t>	 case 4:</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("number = 4\n");</a:t>
            </a:r>
          </a:p>
          <a:p>
            <a:r>
              <a:rPr lang="en-SG" sz="2800" dirty="0">
                <a:latin typeface="Aptos" panose="020B0004020202020204" pitchFamily="34" charset="0"/>
              </a:rPr>
              <a:t>        case 3:</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("number = 3\n");</a:t>
            </a:r>
          </a:p>
        </p:txBody>
      </p:sp>
      <p:sp>
        <p:nvSpPr>
          <p:cNvPr id="5" name="TextBox 4">
            <a:extLst>
              <a:ext uri="{FF2B5EF4-FFF2-40B4-BE49-F238E27FC236}">
                <a16:creationId xmlns:a16="http://schemas.microsoft.com/office/drawing/2014/main" id="{186301E0-579D-E2DE-58DD-5B954D59B77B}"/>
              </a:ext>
            </a:extLst>
          </p:cNvPr>
          <p:cNvSpPr txBox="1"/>
          <p:nvPr/>
        </p:nvSpPr>
        <p:spPr>
          <a:xfrm>
            <a:off x="2213610" y="0"/>
            <a:ext cx="8926830" cy="523220"/>
          </a:xfrm>
          <a:prstGeom prst="rect">
            <a:avLst/>
          </a:prstGeom>
          <a:noFill/>
        </p:spPr>
        <p:txBody>
          <a:bodyPr wrap="square">
            <a:spAutoFit/>
          </a:bodyPr>
          <a:lstStyle/>
          <a:p>
            <a:r>
              <a:rPr lang="en-SG" sz="2800" b="1" dirty="0">
                <a:solidFill>
                  <a:srgbClr val="C00000"/>
                </a:solidFill>
                <a:latin typeface="Aptos" panose="020B0004020202020204" pitchFamily="34" charset="0"/>
              </a:rPr>
              <a:t>2. switch case without break keyword</a:t>
            </a:r>
          </a:p>
        </p:txBody>
      </p:sp>
      <p:sp>
        <p:nvSpPr>
          <p:cNvPr id="7" name="TextBox 6">
            <a:extLst>
              <a:ext uri="{FF2B5EF4-FFF2-40B4-BE49-F238E27FC236}">
                <a16:creationId xmlns:a16="http://schemas.microsoft.com/office/drawing/2014/main" id="{C81605FF-B255-2898-C4EF-F65397E4D8C8}"/>
              </a:ext>
            </a:extLst>
          </p:cNvPr>
          <p:cNvSpPr txBox="1"/>
          <p:nvPr/>
        </p:nvSpPr>
        <p:spPr>
          <a:xfrm>
            <a:off x="5462618" y="677367"/>
            <a:ext cx="6103620" cy="2677656"/>
          </a:xfrm>
          <a:prstGeom prst="rect">
            <a:avLst/>
          </a:prstGeom>
          <a:noFill/>
        </p:spPr>
        <p:txBody>
          <a:bodyPr wrap="square">
            <a:spAutoFit/>
          </a:bodyPr>
          <a:lstStyle/>
          <a:p>
            <a:r>
              <a:rPr lang="en-SG" sz="2800" dirty="0">
                <a:latin typeface="Aptos" panose="020B0004020202020204" pitchFamily="34" charset="0"/>
              </a:rPr>
              <a:t>case 2:</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("number = 2\n");</a:t>
            </a:r>
          </a:p>
          <a:p>
            <a:r>
              <a:rPr lang="en-SG" sz="2800" dirty="0">
                <a:latin typeface="Aptos" panose="020B0004020202020204" pitchFamily="34" charset="0"/>
              </a:rPr>
              <a:t>        default:</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("value not matched\n");</a:t>
            </a:r>
          </a:p>
          <a:p>
            <a:r>
              <a:rPr lang="en-SG" sz="2800" dirty="0">
                <a:latin typeface="Aptos" panose="020B0004020202020204" pitchFamily="34" charset="0"/>
              </a:rPr>
              <a:t>    }</a:t>
            </a:r>
          </a:p>
          <a:p>
            <a:r>
              <a:rPr lang="en-SG" sz="2800" dirty="0">
                <a:latin typeface="Aptos" panose="020B0004020202020204" pitchFamily="34" charset="0"/>
              </a:rPr>
              <a:t>}</a:t>
            </a:r>
            <a:endParaRPr lang="en-SG" sz="2800" dirty="0"/>
          </a:p>
        </p:txBody>
      </p:sp>
    </p:spTree>
    <p:extLst>
      <p:ext uri="{BB962C8B-B14F-4D97-AF65-F5344CB8AC3E}">
        <p14:creationId xmlns:p14="http://schemas.microsoft.com/office/powerpoint/2010/main" val="3407309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D2D650-F49C-7C2C-9986-00EC7E58B9EF}"/>
              </a:ext>
            </a:extLst>
          </p:cNvPr>
          <p:cNvSpPr txBox="1"/>
          <p:nvPr/>
        </p:nvSpPr>
        <p:spPr>
          <a:xfrm>
            <a:off x="0" y="12680"/>
            <a:ext cx="8134350" cy="461665"/>
          </a:xfrm>
          <a:prstGeom prst="rect">
            <a:avLst/>
          </a:prstGeom>
          <a:noFill/>
        </p:spPr>
        <p:txBody>
          <a:bodyPr wrap="square">
            <a:spAutoFit/>
          </a:bodyPr>
          <a:lstStyle/>
          <a:p>
            <a:r>
              <a:rPr lang="en-SG" sz="2400" b="1" dirty="0">
                <a:solidFill>
                  <a:srgbClr val="C00000"/>
                </a:solidFill>
                <a:latin typeface="Aptos" panose="020B0004020202020204" pitchFamily="34" charset="0"/>
              </a:rPr>
              <a:t>3. C Program to check whether the number is even or odd.</a:t>
            </a:r>
          </a:p>
        </p:txBody>
      </p:sp>
      <p:sp>
        <p:nvSpPr>
          <p:cNvPr id="7" name="TextBox 6">
            <a:extLst>
              <a:ext uri="{FF2B5EF4-FFF2-40B4-BE49-F238E27FC236}">
                <a16:creationId xmlns:a16="http://schemas.microsoft.com/office/drawing/2014/main" id="{F912EBD3-8E76-F9A5-4A55-254D8AA10646}"/>
              </a:ext>
            </a:extLst>
          </p:cNvPr>
          <p:cNvSpPr txBox="1"/>
          <p:nvPr/>
        </p:nvSpPr>
        <p:spPr>
          <a:xfrm>
            <a:off x="217170" y="487025"/>
            <a:ext cx="6103620" cy="6001643"/>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number;</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&amp;number);</a:t>
            </a:r>
          </a:p>
          <a:p>
            <a:r>
              <a:rPr lang="en-SG" sz="2400" dirty="0">
                <a:latin typeface="Aptos" panose="020B0004020202020204" pitchFamily="34" charset="0"/>
              </a:rPr>
              <a:t>    number = abs(number);</a:t>
            </a:r>
          </a:p>
          <a:p>
            <a:r>
              <a:rPr lang="en-SG" sz="2400" dirty="0">
                <a:latin typeface="Aptos" panose="020B0004020202020204" pitchFamily="34" charset="0"/>
              </a:rPr>
              <a:t>    int result = number % 2 ;</a:t>
            </a:r>
          </a:p>
          <a:p>
            <a:endParaRPr lang="en-SG" sz="2400" dirty="0">
              <a:latin typeface="Aptos" panose="020B0004020202020204" pitchFamily="34" charset="0"/>
            </a:endParaRPr>
          </a:p>
          <a:p>
            <a:r>
              <a:rPr lang="en-SG" sz="2400" dirty="0">
                <a:latin typeface="Aptos" panose="020B0004020202020204" pitchFamily="34" charset="0"/>
              </a:rPr>
              <a:t>    if(result == 0)</a:t>
            </a:r>
          </a:p>
          <a:p>
            <a:r>
              <a:rPr lang="en-SG" sz="2400" dirty="0">
                <a:latin typeface="Aptos" panose="020B0004020202020204" pitchFamily="34" charset="0"/>
              </a:rPr>
              <a:t>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("Even\n");</a:t>
            </a:r>
          </a:p>
          <a:p>
            <a:r>
              <a:rPr lang="en-SG" sz="2400" dirty="0">
                <a:latin typeface="Aptos" panose="020B0004020202020204" pitchFamily="34" charset="0"/>
              </a:rPr>
              <a:t>    }</a:t>
            </a:r>
          </a:p>
          <a:p>
            <a:r>
              <a:rPr lang="en-SG" sz="2400" dirty="0">
                <a:latin typeface="Aptos" panose="020B0004020202020204" pitchFamily="34" charset="0"/>
              </a:rPr>
              <a:t>    else{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("Odd\n");</a:t>
            </a:r>
          </a:p>
          <a:p>
            <a:r>
              <a:rPr lang="en-SG" sz="2400" dirty="0">
                <a:latin typeface="Aptos" panose="020B0004020202020204" pitchFamily="34" charset="0"/>
              </a:rPr>
              <a:t>    }</a:t>
            </a:r>
          </a:p>
          <a:p>
            <a:r>
              <a:rPr lang="en-SG" sz="2400" dirty="0">
                <a:latin typeface="Aptos" panose="020B0004020202020204" pitchFamily="34" charset="0"/>
              </a:rPr>
              <a:t>}</a:t>
            </a:r>
          </a:p>
        </p:txBody>
      </p:sp>
      <p:sp>
        <p:nvSpPr>
          <p:cNvPr id="9" name="TextBox 8">
            <a:extLst>
              <a:ext uri="{FF2B5EF4-FFF2-40B4-BE49-F238E27FC236}">
                <a16:creationId xmlns:a16="http://schemas.microsoft.com/office/drawing/2014/main" id="{D2D1859F-7070-6C10-AF57-6CA970F2CC41}"/>
              </a:ext>
            </a:extLst>
          </p:cNvPr>
          <p:cNvSpPr txBox="1"/>
          <p:nvPr/>
        </p:nvSpPr>
        <p:spPr>
          <a:xfrm>
            <a:off x="6179820" y="461665"/>
            <a:ext cx="6012180" cy="6370975"/>
          </a:xfrm>
          <a:prstGeom prst="rect">
            <a:avLst/>
          </a:prstGeom>
          <a:solidFill>
            <a:schemeClr val="accent4">
              <a:lumMod val="20000"/>
              <a:lumOff val="80000"/>
            </a:schemeClr>
          </a:solid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int number;</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&amp;number);</a:t>
            </a:r>
          </a:p>
          <a:p>
            <a:r>
              <a:rPr lang="en-SG" sz="2400" dirty="0">
                <a:latin typeface="Aptos" panose="020B0004020202020204" pitchFamily="34" charset="0"/>
              </a:rPr>
              <a:t>    number = abs(number);</a:t>
            </a:r>
          </a:p>
          <a:p>
            <a:r>
              <a:rPr lang="en-SG" sz="2400" dirty="0">
                <a:latin typeface="Aptos" panose="020B0004020202020204" pitchFamily="34" charset="0"/>
              </a:rPr>
              <a:t>    int result = number % 2 ;</a:t>
            </a:r>
          </a:p>
          <a:p>
            <a:r>
              <a:rPr lang="en-SG" sz="2400" dirty="0">
                <a:latin typeface="Aptos" panose="020B0004020202020204" pitchFamily="34" charset="0"/>
              </a:rPr>
              <a:t>    switch(result){</a:t>
            </a:r>
          </a:p>
          <a:p>
            <a:r>
              <a:rPr lang="en-SG" sz="2400" dirty="0">
                <a:latin typeface="Aptos" panose="020B0004020202020204" pitchFamily="34" charset="0"/>
              </a:rPr>
              <a:t>        case 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("Even");</a:t>
            </a:r>
          </a:p>
          <a:p>
            <a:r>
              <a:rPr lang="en-SG" sz="2400" dirty="0">
                <a:latin typeface="Aptos" panose="020B0004020202020204" pitchFamily="34" charset="0"/>
              </a:rPr>
              <a:t>            break;</a:t>
            </a:r>
          </a:p>
          <a:p>
            <a:r>
              <a:rPr lang="en-SG" sz="2400" dirty="0">
                <a:latin typeface="Aptos" panose="020B0004020202020204" pitchFamily="34" charset="0"/>
              </a:rPr>
              <a:t>        case 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("Odd");</a:t>
            </a:r>
          </a:p>
          <a:p>
            <a:r>
              <a:rPr lang="en-SG" sz="2400" dirty="0">
                <a:latin typeface="Aptos" panose="020B0004020202020204" pitchFamily="34" charset="0"/>
              </a:rPr>
              <a:t>            break;</a:t>
            </a:r>
          </a:p>
          <a:p>
            <a:r>
              <a:rPr lang="en-SG" sz="2400" dirty="0">
                <a:latin typeface="Aptos" panose="020B0004020202020204" pitchFamily="34" charset="0"/>
              </a:rPr>
              <a:t>        default:</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("Invalid statements");</a:t>
            </a:r>
          </a:p>
          <a:p>
            <a:r>
              <a:rPr lang="en-SG" sz="2400" dirty="0">
                <a:latin typeface="Aptos" panose="020B0004020202020204" pitchFamily="34" charset="0"/>
              </a:rPr>
              <a:t>    }</a:t>
            </a:r>
          </a:p>
          <a:p>
            <a:r>
              <a:rPr lang="en-SG" sz="2400" dirty="0">
                <a:latin typeface="Aptos" panose="020B0004020202020204" pitchFamily="34" charset="0"/>
              </a:rPr>
              <a:t>}</a:t>
            </a:r>
          </a:p>
        </p:txBody>
      </p:sp>
    </p:spTree>
    <p:extLst>
      <p:ext uri="{BB962C8B-B14F-4D97-AF65-F5344CB8AC3E}">
        <p14:creationId xmlns:p14="http://schemas.microsoft.com/office/powerpoint/2010/main" val="2486423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DEFA45-63FE-1D6D-D1D9-14C84CD5930C}"/>
              </a:ext>
            </a:extLst>
          </p:cNvPr>
          <p:cNvSpPr txBox="1"/>
          <p:nvPr/>
        </p:nvSpPr>
        <p:spPr>
          <a:xfrm>
            <a:off x="354330" y="0"/>
            <a:ext cx="8911590" cy="523220"/>
          </a:xfrm>
          <a:prstGeom prst="rect">
            <a:avLst/>
          </a:prstGeom>
          <a:noFill/>
        </p:spPr>
        <p:txBody>
          <a:bodyPr wrap="square">
            <a:spAutoFit/>
          </a:bodyPr>
          <a:lstStyle/>
          <a:p>
            <a:r>
              <a:rPr lang="en-SG" sz="2800" b="1" dirty="0">
                <a:solidFill>
                  <a:srgbClr val="C00000"/>
                </a:solidFill>
                <a:latin typeface="Aptos" panose="020B0004020202020204" pitchFamily="34" charset="0"/>
              </a:rPr>
              <a:t>4. C program to check voting eligibility</a:t>
            </a:r>
          </a:p>
        </p:txBody>
      </p:sp>
      <p:sp>
        <p:nvSpPr>
          <p:cNvPr id="5" name="TextBox 4">
            <a:extLst>
              <a:ext uri="{FF2B5EF4-FFF2-40B4-BE49-F238E27FC236}">
                <a16:creationId xmlns:a16="http://schemas.microsoft.com/office/drawing/2014/main" id="{445F5FDE-AC0F-AEE4-349B-B2084ECB04E2}"/>
              </a:ext>
            </a:extLst>
          </p:cNvPr>
          <p:cNvSpPr txBox="1"/>
          <p:nvPr/>
        </p:nvSpPr>
        <p:spPr>
          <a:xfrm>
            <a:off x="567690" y="797510"/>
            <a:ext cx="4507230" cy="4154984"/>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    int age;</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&amp;age);</a:t>
            </a:r>
          </a:p>
          <a:p>
            <a:r>
              <a:rPr lang="en-SG" sz="2400" dirty="0">
                <a:latin typeface="Aptos" panose="020B0004020202020204" pitchFamily="34" charset="0"/>
              </a:rPr>
              <a:t>    if(age &gt;= 18){</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("You can vote\n");</a:t>
            </a:r>
          </a:p>
          <a:p>
            <a:r>
              <a:rPr lang="en-SG" sz="2400" dirty="0">
                <a:latin typeface="Aptos" panose="020B0004020202020204" pitchFamily="34" charset="0"/>
              </a:rPr>
              <a:t>    }</a:t>
            </a:r>
          </a:p>
          <a:p>
            <a:r>
              <a:rPr lang="en-SG" sz="2400" dirty="0">
                <a:latin typeface="Aptos" panose="020B0004020202020204" pitchFamily="34" charset="0"/>
              </a:rPr>
              <a:t>    else{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("You can't vote\n");</a:t>
            </a:r>
          </a:p>
          <a:p>
            <a:r>
              <a:rPr lang="en-SG" sz="2400" dirty="0">
                <a:latin typeface="Aptos" panose="020B0004020202020204" pitchFamily="34" charset="0"/>
              </a:rPr>
              <a:t>    }</a:t>
            </a:r>
          </a:p>
          <a:p>
            <a:r>
              <a:rPr lang="en-SG" sz="2400" dirty="0">
                <a:latin typeface="Aptos" panose="020B0004020202020204" pitchFamily="34" charset="0"/>
              </a:rPr>
              <a:t>}</a:t>
            </a:r>
          </a:p>
        </p:txBody>
      </p:sp>
      <p:sp>
        <p:nvSpPr>
          <p:cNvPr id="7" name="TextBox 6">
            <a:extLst>
              <a:ext uri="{FF2B5EF4-FFF2-40B4-BE49-F238E27FC236}">
                <a16:creationId xmlns:a16="http://schemas.microsoft.com/office/drawing/2014/main" id="{4B29E086-EB72-6C5A-D412-4F4F85447250}"/>
              </a:ext>
            </a:extLst>
          </p:cNvPr>
          <p:cNvSpPr txBox="1"/>
          <p:nvPr/>
        </p:nvSpPr>
        <p:spPr>
          <a:xfrm>
            <a:off x="6633210" y="797510"/>
            <a:ext cx="4507230" cy="5262979"/>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int age;</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&amp;age);</a:t>
            </a:r>
          </a:p>
          <a:p>
            <a:r>
              <a:rPr lang="en-SG" sz="2400" dirty="0">
                <a:latin typeface="Aptos" panose="020B0004020202020204" pitchFamily="34" charset="0"/>
              </a:rPr>
              <a:t>    switch(age &gt;= 18)</a:t>
            </a:r>
          </a:p>
          <a:p>
            <a:r>
              <a:rPr lang="en-SG" sz="2400" dirty="0">
                <a:latin typeface="Aptos" panose="020B0004020202020204" pitchFamily="34" charset="0"/>
              </a:rPr>
              <a:t>    {</a:t>
            </a:r>
          </a:p>
          <a:p>
            <a:r>
              <a:rPr lang="en-SG" sz="2400" dirty="0">
                <a:latin typeface="Aptos" panose="020B0004020202020204" pitchFamily="34" charset="0"/>
              </a:rPr>
              <a:t>        case 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("You can't vote\n");</a:t>
            </a:r>
          </a:p>
          <a:p>
            <a:r>
              <a:rPr lang="en-SG" sz="2400" dirty="0">
                <a:latin typeface="Aptos" panose="020B0004020202020204" pitchFamily="34" charset="0"/>
              </a:rPr>
              <a:t>            break;</a:t>
            </a:r>
          </a:p>
          <a:p>
            <a:r>
              <a:rPr lang="en-SG" sz="2400" dirty="0">
                <a:latin typeface="Aptos" panose="020B0004020202020204" pitchFamily="34" charset="0"/>
              </a:rPr>
              <a:t>        case 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("You can vote\n");</a:t>
            </a:r>
          </a:p>
          <a:p>
            <a:r>
              <a:rPr lang="en-SG" sz="2400" dirty="0">
                <a:latin typeface="Aptos" panose="020B0004020202020204" pitchFamily="34" charset="0"/>
              </a:rPr>
              <a:t>            break;</a:t>
            </a:r>
          </a:p>
          <a:p>
            <a:r>
              <a:rPr lang="en-SG" sz="2400" dirty="0">
                <a:latin typeface="Aptos" panose="020B0004020202020204" pitchFamily="34" charset="0"/>
              </a:rPr>
              <a:t>    }</a:t>
            </a:r>
          </a:p>
          <a:p>
            <a:r>
              <a:rPr lang="en-SG" sz="2400" dirty="0">
                <a:latin typeface="Aptos" panose="020B0004020202020204" pitchFamily="34" charset="0"/>
              </a:rPr>
              <a:t>}</a:t>
            </a:r>
          </a:p>
        </p:txBody>
      </p:sp>
    </p:spTree>
    <p:extLst>
      <p:ext uri="{BB962C8B-B14F-4D97-AF65-F5344CB8AC3E}">
        <p14:creationId xmlns:p14="http://schemas.microsoft.com/office/powerpoint/2010/main" val="2509629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5DD8F-8FF7-7696-0077-1EF2759EC85B}"/>
              </a:ext>
            </a:extLst>
          </p:cNvPr>
          <p:cNvSpPr txBox="1"/>
          <p:nvPr/>
        </p:nvSpPr>
        <p:spPr>
          <a:xfrm>
            <a:off x="278130" y="0"/>
            <a:ext cx="6103620" cy="523220"/>
          </a:xfrm>
          <a:prstGeom prst="rect">
            <a:avLst/>
          </a:prstGeom>
          <a:noFill/>
        </p:spPr>
        <p:txBody>
          <a:bodyPr wrap="square">
            <a:spAutoFit/>
          </a:bodyPr>
          <a:lstStyle/>
          <a:p>
            <a:r>
              <a:rPr lang="en-SG" sz="2800" b="1" dirty="0">
                <a:solidFill>
                  <a:srgbClr val="C00000"/>
                </a:solidFill>
                <a:latin typeface="Aptos" panose="020B0004020202020204" pitchFamily="34" charset="0"/>
              </a:rPr>
              <a:t>5-a. print day names of weeks </a:t>
            </a:r>
          </a:p>
        </p:txBody>
      </p:sp>
      <p:sp>
        <p:nvSpPr>
          <p:cNvPr id="5" name="TextBox 4">
            <a:extLst>
              <a:ext uri="{FF2B5EF4-FFF2-40B4-BE49-F238E27FC236}">
                <a16:creationId xmlns:a16="http://schemas.microsoft.com/office/drawing/2014/main" id="{5646666E-FB9C-CF88-79F6-8C430A48E18B}"/>
              </a:ext>
            </a:extLst>
          </p:cNvPr>
          <p:cNvSpPr txBox="1"/>
          <p:nvPr/>
        </p:nvSpPr>
        <p:spPr>
          <a:xfrm>
            <a:off x="415290" y="523220"/>
            <a:ext cx="4781550" cy="6001643"/>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   int day;</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&amp;day);</a:t>
            </a:r>
          </a:p>
          <a:p>
            <a:r>
              <a:rPr lang="en-SG" sz="2400" dirty="0">
                <a:latin typeface="Aptos" panose="020B0004020202020204" pitchFamily="34" charset="0"/>
              </a:rPr>
              <a:t>    if(day == 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("Sunday\n");</a:t>
            </a:r>
          </a:p>
          <a:p>
            <a:r>
              <a:rPr lang="en-SG" sz="2400" dirty="0">
                <a:latin typeface="Aptos" panose="020B0004020202020204" pitchFamily="34" charset="0"/>
              </a:rPr>
              <a:t>    }</a:t>
            </a:r>
          </a:p>
          <a:p>
            <a:r>
              <a:rPr lang="en-SG" sz="2400" dirty="0">
                <a:latin typeface="Aptos" panose="020B0004020202020204" pitchFamily="34" charset="0"/>
              </a:rPr>
              <a:t>    else if(day == 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("Monday\n");</a:t>
            </a:r>
          </a:p>
          <a:p>
            <a:r>
              <a:rPr lang="en-SG" sz="2400" dirty="0">
                <a:latin typeface="Aptos" panose="020B0004020202020204" pitchFamily="34" charset="0"/>
              </a:rPr>
              <a:t>    }</a:t>
            </a:r>
          </a:p>
          <a:p>
            <a:r>
              <a:rPr lang="en-SG" sz="2400" dirty="0">
                <a:latin typeface="Aptos" panose="020B0004020202020204" pitchFamily="34" charset="0"/>
              </a:rPr>
              <a:t>    else if(day == 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("Tuesday\n");</a:t>
            </a:r>
          </a:p>
          <a:p>
            <a:r>
              <a:rPr lang="en-SG" sz="2400" dirty="0">
                <a:latin typeface="Aptos" panose="020B0004020202020204" pitchFamily="34" charset="0"/>
              </a:rPr>
              <a:t>    }</a:t>
            </a:r>
          </a:p>
          <a:p>
            <a:r>
              <a:rPr lang="en-SG" sz="2400" dirty="0">
                <a:latin typeface="Aptos" panose="020B0004020202020204" pitchFamily="34" charset="0"/>
              </a:rPr>
              <a:t>    else if(day == 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("Wednesday\n");</a:t>
            </a:r>
          </a:p>
          <a:p>
            <a:r>
              <a:rPr lang="en-SG" sz="2400" dirty="0">
                <a:latin typeface="Aptos" panose="020B0004020202020204" pitchFamily="34" charset="0"/>
              </a:rPr>
              <a:t>    }</a:t>
            </a:r>
          </a:p>
        </p:txBody>
      </p:sp>
      <p:sp>
        <p:nvSpPr>
          <p:cNvPr id="7" name="TextBox 6">
            <a:extLst>
              <a:ext uri="{FF2B5EF4-FFF2-40B4-BE49-F238E27FC236}">
                <a16:creationId xmlns:a16="http://schemas.microsoft.com/office/drawing/2014/main" id="{DAC7282D-DE6B-DBF2-9BF6-1769EEE8E628}"/>
              </a:ext>
            </a:extLst>
          </p:cNvPr>
          <p:cNvSpPr txBox="1"/>
          <p:nvPr/>
        </p:nvSpPr>
        <p:spPr>
          <a:xfrm>
            <a:off x="6096000" y="137160"/>
            <a:ext cx="5273040" cy="4893647"/>
          </a:xfrm>
          <a:prstGeom prst="rect">
            <a:avLst/>
          </a:prstGeom>
          <a:noFill/>
        </p:spPr>
        <p:txBody>
          <a:bodyPr wrap="square">
            <a:spAutoFit/>
          </a:bodyPr>
          <a:lstStyle/>
          <a:p>
            <a:r>
              <a:rPr lang="en-SG" sz="2400" dirty="0">
                <a:latin typeface="Aptos" panose="020B0004020202020204" pitchFamily="34" charset="0"/>
              </a:rPr>
              <a:t> else if(day == 5){</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("Thursday\n");</a:t>
            </a:r>
          </a:p>
          <a:p>
            <a:r>
              <a:rPr lang="en-SG" sz="2400" dirty="0">
                <a:latin typeface="Aptos" panose="020B0004020202020204" pitchFamily="34" charset="0"/>
              </a:rPr>
              <a:t>    }</a:t>
            </a:r>
          </a:p>
          <a:p>
            <a:r>
              <a:rPr lang="en-SG" sz="2400" dirty="0">
                <a:latin typeface="Aptos" panose="020B0004020202020204" pitchFamily="34" charset="0"/>
              </a:rPr>
              <a:t>    else if(day == 6){</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("Friday\n");</a:t>
            </a:r>
          </a:p>
          <a:p>
            <a:r>
              <a:rPr lang="en-SG" sz="2400" dirty="0">
                <a:latin typeface="Aptos" panose="020B0004020202020204" pitchFamily="34" charset="0"/>
              </a:rPr>
              <a:t>    }</a:t>
            </a:r>
          </a:p>
          <a:p>
            <a:r>
              <a:rPr lang="en-SG" sz="2400" dirty="0">
                <a:latin typeface="Aptos" panose="020B0004020202020204" pitchFamily="34" charset="0"/>
              </a:rPr>
              <a:t>    else if(day == 7){</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("Saturday\n");</a:t>
            </a:r>
          </a:p>
          <a:p>
            <a:r>
              <a:rPr lang="en-SG" sz="2400" dirty="0">
                <a:latin typeface="Aptos" panose="020B0004020202020204" pitchFamily="34" charset="0"/>
              </a:rPr>
              <a:t>    }</a:t>
            </a:r>
          </a:p>
          <a:p>
            <a:r>
              <a:rPr lang="en-SG" sz="2400" dirty="0">
                <a:latin typeface="Aptos" panose="020B0004020202020204" pitchFamily="34" charset="0"/>
              </a:rPr>
              <a:t>    else{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("Invalid input\n");</a:t>
            </a:r>
          </a:p>
          <a:p>
            <a:r>
              <a:rPr lang="en-SG" sz="2400" dirty="0">
                <a:latin typeface="Aptos" panose="020B0004020202020204" pitchFamily="34" charset="0"/>
              </a:rPr>
              <a:t>    }</a:t>
            </a:r>
          </a:p>
          <a:p>
            <a:r>
              <a:rPr lang="en-SG" sz="2400" dirty="0">
                <a:latin typeface="Aptos" panose="020B0004020202020204" pitchFamily="34" charset="0"/>
              </a:rPr>
              <a:t>}</a:t>
            </a:r>
            <a:endParaRPr lang="en-SG" sz="2400" dirty="0"/>
          </a:p>
        </p:txBody>
      </p:sp>
    </p:spTree>
    <p:extLst>
      <p:ext uri="{BB962C8B-B14F-4D97-AF65-F5344CB8AC3E}">
        <p14:creationId xmlns:p14="http://schemas.microsoft.com/office/powerpoint/2010/main" val="1419086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B96AA0-6C4D-A60D-7614-B8C1D37F232E}"/>
              </a:ext>
            </a:extLst>
          </p:cNvPr>
          <p:cNvSpPr txBox="1"/>
          <p:nvPr/>
        </p:nvSpPr>
        <p:spPr>
          <a:xfrm>
            <a:off x="281940" y="702469"/>
            <a:ext cx="4644390" cy="5632311"/>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   int day;</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&amp;day);</a:t>
            </a:r>
          </a:p>
          <a:p>
            <a:r>
              <a:rPr lang="en-SG" sz="2400" dirty="0">
                <a:latin typeface="Aptos" panose="020B0004020202020204" pitchFamily="34" charset="0"/>
              </a:rPr>
              <a:t>    switch(day)</a:t>
            </a:r>
          </a:p>
          <a:p>
            <a:r>
              <a:rPr lang="en-SG" sz="2400" dirty="0">
                <a:latin typeface="Aptos" panose="020B0004020202020204" pitchFamily="34" charset="0"/>
              </a:rPr>
              <a:t>    {</a:t>
            </a:r>
          </a:p>
          <a:p>
            <a:r>
              <a:rPr lang="en-SG" sz="2400" dirty="0">
                <a:latin typeface="Aptos" panose="020B0004020202020204" pitchFamily="34" charset="0"/>
              </a:rPr>
              <a:t>    case 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("Sunday\n");</a:t>
            </a:r>
          </a:p>
          <a:p>
            <a:r>
              <a:rPr lang="en-SG" sz="2400" dirty="0">
                <a:latin typeface="Aptos" panose="020B0004020202020204" pitchFamily="34" charset="0"/>
              </a:rPr>
              <a:t>        break;</a:t>
            </a:r>
          </a:p>
          <a:p>
            <a:r>
              <a:rPr lang="en-SG" sz="2400" dirty="0">
                <a:latin typeface="Aptos" panose="020B0004020202020204" pitchFamily="34" charset="0"/>
              </a:rPr>
              <a:t>    case 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("Monday\n");</a:t>
            </a:r>
          </a:p>
          <a:p>
            <a:r>
              <a:rPr lang="en-SG" sz="2400" dirty="0">
                <a:latin typeface="Aptos" panose="020B0004020202020204" pitchFamily="34" charset="0"/>
              </a:rPr>
              <a:t>        break;</a:t>
            </a:r>
          </a:p>
          <a:p>
            <a:r>
              <a:rPr lang="en-SG" sz="2400" dirty="0">
                <a:latin typeface="Aptos" panose="020B0004020202020204" pitchFamily="34" charset="0"/>
              </a:rPr>
              <a:t>    case 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("Tuesday\n");</a:t>
            </a:r>
          </a:p>
          <a:p>
            <a:r>
              <a:rPr lang="en-SG" sz="2400" dirty="0">
                <a:latin typeface="Aptos" panose="020B0004020202020204" pitchFamily="34" charset="0"/>
              </a:rPr>
              <a:t>        break;</a:t>
            </a:r>
          </a:p>
        </p:txBody>
      </p:sp>
      <p:sp>
        <p:nvSpPr>
          <p:cNvPr id="5" name="TextBox 4">
            <a:extLst>
              <a:ext uri="{FF2B5EF4-FFF2-40B4-BE49-F238E27FC236}">
                <a16:creationId xmlns:a16="http://schemas.microsoft.com/office/drawing/2014/main" id="{2533DA80-D7AB-6373-B9D9-833788F784F0}"/>
              </a:ext>
            </a:extLst>
          </p:cNvPr>
          <p:cNvSpPr txBox="1"/>
          <p:nvPr/>
        </p:nvSpPr>
        <p:spPr>
          <a:xfrm>
            <a:off x="5124450" y="702469"/>
            <a:ext cx="5284470" cy="4708981"/>
          </a:xfrm>
          <a:prstGeom prst="rect">
            <a:avLst/>
          </a:prstGeom>
          <a:noFill/>
        </p:spPr>
        <p:txBody>
          <a:bodyPr wrap="square">
            <a:spAutoFit/>
          </a:bodyPr>
          <a:lstStyle/>
          <a:p>
            <a:r>
              <a:rPr lang="en-SG" sz="2000" dirty="0">
                <a:latin typeface="Aptos" panose="020B0004020202020204" pitchFamily="34" charset="0"/>
              </a:rPr>
              <a:t> case 4:</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("Wednesday\n");</a:t>
            </a:r>
          </a:p>
          <a:p>
            <a:r>
              <a:rPr lang="en-SG" sz="2000" dirty="0">
                <a:latin typeface="Aptos" panose="020B0004020202020204" pitchFamily="34" charset="0"/>
              </a:rPr>
              <a:t>        break;</a:t>
            </a:r>
          </a:p>
          <a:p>
            <a:r>
              <a:rPr lang="en-SG" sz="2000" dirty="0">
                <a:latin typeface="Aptos" panose="020B0004020202020204" pitchFamily="34" charset="0"/>
              </a:rPr>
              <a:t>    case 5:</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("Thursday\n");</a:t>
            </a:r>
          </a:p>
          <a:p>
            <a:r>
              <a:rPr lang="en-SG" sz="2000" dirty="0">
                <a:latin typeface="Aptos" panose="020B0004020202020204" pitchFamily="34" charset="0"/>
              </a:rPr>
              <a:t>        break;</a:t>
            </a:r>
          </a:p>
          <a:p>
            <a:r>
              <a:rPr lang="en-SG" sz="2000" dirty="0">
                <a:latin typeface="Aptos" panose="020B0004020202020204" pitchFamily="34" charset="0"/>
              </a:rPr>
              <a:t>    case 6:</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("Friday\n");</a:t>
            </a:r>
          </a:p>
          <a:p>
            <a:r>
              <a:rPr lang="en-SG" sz="2000" dirty="0">
                <a:latin typeface="Aptos" panose="020B0004020202020204" pitchFamily="34" charset="0"/>
              </a:rPr>
              <a:t>        break;</a:t>
            </a:r>
          </a:p>
          <a:p>
            <a:r>
              <a:rPr lang="en-SG" sz="2000" dirty="0">
                <a:latin typeface="Aptos" panose="020B0004020202020204" pitchFamily="34" charset="0"/>
              </a:rPr>
              <a:t>    case 7:</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("Saturday\n");</a:t>
            </a:r>
          </a:p>
          <a:p>
            <a:r>
              <a:rPr lang="en-SG" sz="2000" dirty="0">
                <a:latin typeface="Aptos" panose="020B0004020202020204" pitchFamily="34" charset="0"/>
              </a:rPr>
              <a:t>    default:</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("Invalid");</a:t>
            </a:r>
          </a:p>
          <a:p>
            <a:r>
              <a:rPr lang="en-SG" sz="2000" dirty="0">
                <a:latin typeface="Aptos" panose="020B0004020202020204" pitchFamily="34" charset="0"/>
              </a:rPr>
              <a:t>    }</a:t>
            </a:r>
          </a:p>
          <a:p>
            <a:r>
              <a:rPr lang="en-SG" sz="2000" dirty="0">
                <a:latin typeface="Aptos" panose="020B0004020202020204" pitchFamily="34" charset="0"/>
              </a:rPr>
              <a:t>}</a:t>
            </a:r>
            <a:endParaRPr lang="en-SG" sz="2000" dirty="0"/>
          </a:p>
        </p:txBody>
      </p:sp>
      <p:sp>
        <p:nvSpPr>
          <p:cNvPr id="6" name="TextBox 5">
            <a:extLst>
              <a:ext uri="{FF2B5EF4-FFF2-40B4-BE49-F238E27FC236}">
                <a16:creationId xmlns:a16="http://schemas.microsoft.com/office/drawing/2014/main" id="{234FCB87-3EF6-D18B-08E4-5D2830CE8116}"/>
              </a:ext>
            </a:extLst>
          </p:cNvPr>
          <p:cNvSpPr txBox="1"/>
          <p:nvPr/>
        </p:nvSpPr>
        <p:spPr>
          <a:xfrm>
            <a:off x="278130" y="0"/>
            <a:ext cx="6103620" cy="523220"/>
          </a:xfrm>
          <a:prstGeom prst="rect">
            <a:avLst/>
          </a:prstGeom>
          <a:noFill/>
        </p:spPr>
        <p:txBody>
          <a:bodyPr wrap="square">
            <a:spAutoFit/>
          </a:bodyPr>
          <a:lstStyle/>
          <a:p>
            <a:r>
              <a:rPr lang="en-SG" sz="2800" b="1" dirty="0">
                <a:solidFill>
                  <a:srgbClr val="C00000"/>
                </a:solidFill>
                <a:latin typeface="Aptos" panose="020B0004020202020204" pitchFamily="34" charset="0"/>
              </a:rPr>
              <a:t>5-b. print day names of weeks </a:t>
            </a:r>
          </a:p>
        </p:txBody>
      </p:sp>
    </p:spTree>
    <p:extLst>
      <p:ext uri="{BB962C8B-B14F-4D97-AF65-F5344CB8AC3E}">
        <p14:creationId xmlns:p14="http://schemas.microsoft.com/office/powerpoint/2010/main" val="1303214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99328-C6EC-6B49-D29E-4806C1B70D28}"/>
              </a:ext>
            </a:extLst>
          </p:cNvPr>
          <p:cNvSpPr txBox="1"/>
          <p:nvPr/>
        </p:nvSpPr>
        <p:spPr>
          <a:xfrm>
            <a:off x="152400" y="0"/>
            <a:ext cx="6103620" cy="523220"/>
          </a:xfrm>
          <a:prstGeom prst="rect">
            <a:avLst/>
          </a:prstGeom>
          <a:noFill/>
        </p:spPr>
        <p:txBody>
          <a:bodyPr wrap="square">
            <a:spAutoFit/>
          </a:bodyPr>
          <a:lstStyle/>
          <a:p>
            <a:r>
              <a:rPr lang="en-SG" sz="2800" b="1" dirty="0">
                <a:solidFill>
                  <a:srgbClr val="C00000"/>
                </a:solidFill>
                <a:latin typeface="Aptos" panose="020B0004020202020204" pitchFamily="34" charset="0"/>
              </a:rPr>
              <a:t>6-a.Simple calculator using if else</a:t>
            </a:r>
          </a:p>
        </p:txBody>
      </p:sp>
      <p:sp>
        <p:nvSpPr>
          <p:cNvPr id="5" name="TextBox 4">
            <a:extLst>
              <a:ext uri="{FF2B5EF4-FFF2-40B4-BE49-F238E27FC236}">
                <a16:creationId xmlns:a16="http://schemas.microsoft.com/office/drawing/2014/main" id="{02C434E7-2016-9833-B993-2F935FD9E082}"/>
              </a:ext>
            </a:extLst>
          </p:cNvPr>
          <p:cNvSpPr txBox="1"/>
          <p:nvPr/>
        </p:nvSpPr>
        <p:spPr>
          <a:xfrm>
            <a:off x="152400" y="507325"/>
            <a:ext cx="7467600" cy="6370975"/>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   int </a:t>
            </a:r>
            <a:r>
              <a:rPr lang="en-SG" sz="2400" dirty="0" err="1">
                <a:latin typeface="Aptos" panose="020B0004020202020204" pitchFamily="34" charset="0"/>
              </a:rPr>
              <a:t>a,b</a:t>
            </a:r>
            <a:r>
              <a:rPr lang="en-SG" sz="2400" dirty="0">
                <a:latin typeface="Aptos" panose="020B0004020202020204" pitchFamily="34" charset="0"/>
              </a:rPr>
              <a:t>;</a:t>
            </a:r>
          </a:p>
          <a:p>
            <a:r>
              <a:rPr lang="en-SG" sz="2400" dirty="0">
                <a:latin typeface="Aptos" panose="020B0004020202020204" pitchFamily="34" charset="0"/>
              </a:rPr>
              <a:t>    char sign;</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%c %d", &amp;a, &amp;sign, &amp;b);</a:t>
            </a:r>
          </a:p>
          <a:p>
            <a:r>
              <a:rPr lang="en-SG" sz="2400" dirty="0">
                <a:latin typeface="Aptos" panose="020B0004020202020204" pitchFamily="34" charset="0"/>
              </a:rPr>
              <a:t>    if(sign ==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%c %d = %d\n", a, sign, b, </a:t>
            </a:r>
            <a:r>
              <a:rPr lang="en-SG" sz="2400" dirty="0" err="1">
                <a:latin typeface="Aptos" panose="020B0004020202020204" pitchFamily="34" charset="0"/>
              </a:rPr>
              <a:t>a+b</a:t>
            </a:r>
            <a:r>
              <a:rPr lang="en-SG" sz="2400" dirty="0">
                <a:latin typeface="Aptos" panose="020B0004020202020204" pitchFamily="34" charset="0"/>
              </a:rPr>
              <a:t>);</a:t>
            </a:r>
          </a:p>
          <a:p>
            <a:r>
              <a:rPr lang="en-SG" sz="2400" dirty="0">
                <a:latin typeface="Aptos" panose="020B0004020202020204" pitchFamily="34" charset="0"/>
              </a:rPr>
              <a:t>    }</a:t>
            </a:r>
          </a:p>
          <a:p>
            <a:r>
              <a:rPr lang="en-SG" sz="2400" dirty="0">
                <a:latin typeface="Aptos" panose="020B0004020202020204" pitchFamily="34" charset="0"/>
              </a:rPr>
              <a:t>    else if(sign ==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%c %d = %d\n", a, sign, b, a-b);</a:t>
            </a:r>
          </a:p>
          <a:p>
            <a:r>
              <a:rPr lang="en-SG" sz="2400" dirty="0">
                <a:latin typeface="Aptos" panose="020B0004020202020204" pitchFamily="34" charset="0"/>
              </a:rPr>
              <a:t>    }</a:t>
            </a:r>
          </a:p>
          <a:p>
            <a:r>
              <a:rPr lang="en-SG" sz="2400" dirty="0">
                <a:latin typeface="Aptos" panose="020B0004020202020204" pitchFamily="34" charset="0"/>
              </a:rPr>
              <a:t> else if(sign ==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%c %d = %d\n", a, sign, b, a*b);</a:t>
            </a:r>
          </a:p>
          <a:p>
            <a:r>
              <a:rPr lang="en-SG" sz="2400" dirty="0">
                <a:latin typeface="Aptos" panose="020B0004020202020204" pitchFamily="34" charset="0"/>
              </a:rPr>
              <a:t>    }</a:t>
            </a:r>
          </a:p>
          <a:p>
            <a:r>
              <a:rPr lang="en-SG" sz="2400" dirty="0">
                <a:latin typeface="Aptos" panose="020B0004020202020204" pitchFamily="34" charset="0"/>
              </a:rPr>
              <a:t>    else if(sign ==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%c %d = %0.2f\n", a, sign, b, (float)a/b);</a:t>
            </a:r>
          </a:p>
          <a:p>
            <a:r>
              <a:rPr lang="en-SG" sz="2400" dirty="0">
                <a:latin typeface="Aptos" panose="020B0004020202020204" pitchFamily="34" charset="0"/>
              </a:rPr>
              <a:t>    }</a:t>
            </a:r>
          </a:p>
        </p:txBody>
      </p:sp>
      <p:sp>
        <p:nvSpPr>
          <p:cNvPr id="7" name="TextBox 6">
            <a:extLst>
              <a:ext uri="{FF2B5EF4-FFF2-40B4-BE49-F238E27FC236}">
                <a16:creationId xmlns:a16="http://schemas.microsoft.com/office/drawing/2014/main" id="{6A475582-CC5E-DB7C-FF0E-B3A4F8C59B0B}"/>
              </a:ext>
            </a:extLst>
          </p:cNvPr>
          <p:cNvSpPr txBox="1"/>
          <p:nvPr/>
        </p:nvSpPr>
        <p:spPr>
          <a:xfrm>
            <a:off x="5867400" y="0"/>
            <a:ext cx="6324600" cy="2677656"/>
          </a:xfrm>
          <a:prstGeom prst="rect">
            <a:avLst/>
          </a:prstGeom>
          <a:solidFill>
            <a:schemeClr val="accent2">
              <a:lumMod val="20000"/>
              <a:lumOff val="80000"/>
            </a:schemeClr>
          </a:solidFill>
        </p:spPr>
        <p:txBody>
          <a:bodyPr wrap="square">
            <a:spAutoFit/>
          </a:bodyPr>
          <a:lstStyle/>
          <a:p>
            <a:r>
              <a:rPr lang="en-SG" sz="2400" dirty="0">
                <a:latin typeface="Aptos" panose="020B0004020202020204" pitchFamily="34" charset="0"/>
              </a:rPr>
              <a:t>  else if(sign ==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%c %d = %d\n", a, sign, b, </a:t>
            </a:r>
            <a:r>
              <a:rPr lang="en-SG" sz="2400" dirty="0" err="1">
                <a:latin typeface="Aptos" panose="020B0004020202020204" pitchFamily="34" charset="0"/>
              </a:rPr>
              <a:t>a%b</a:t>
            </a:r>
            <a:r>
              <a:rPr lang="en-SG" sz="2400" dirty="0">
                <a:latin typeface="Aptos" panose="020B0004020202020204" pitchFamily="34" charset="0"/>
              </a:rPr>
              <a:t>);</a:t>
            </a:r>
          </a:p>
          <a:p>
            <a:r>
              <a:rPr lang="en-SG" sz="2400" dirty="0">
                <a:latin typeface="Aptos" panose="020B0004020202020204" pitchFamily="34" charset="0"/>
              </a:rPr>
              <a:t>    }</a:t>
            </a:r>
          </a:p>
          <a:p>
            <a:r>
              <a:rPr lang="en-SG" sz="2400" dirty="0">
                <a:latin typeface="Aptos" panose="020B0004020202020204" pitchFamily="34" charset="0"/>
              </a:rPr>
              <a:t>    else{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("Invalid Sign");</a:t>
            </a:r>
          </a:p>
          <a:p>
            <a:r>
              <a:rPr lang="en-SG" sz="2400" dirty="0">
                <a:latin typeface="Aptos" panose="020B0004020202020204" pitchFamily="34" charset="0"/>
              </a:rPr>
              <a:t>    }</a:t>
            </a:r>
          </a:p>
          <a:p>
            <a:r>
              <a:rPr lang="en-SG" sz="2400" dirty="0">
                <a:latin typeface="Aptos" panose="020B0004020202020204" pitchFamily="34" charset="0"/>
              </a:rPr>
              <a:t>}</a:t>
            </a:r>
            <a:endParaRPr lang="en-SG" sz="2400" dirty="0"/>
          </a:p>
        </p:txBody>
      </p:sp>
    </p:spTree>
    <p:extLst>
      <p:ext uri="{BB962C8B-B14F-4D97-AF65-F5344CB8AC3E}">
        <p14:creationId xmlns:p14="http://schemas.microsoft.com/office/powerpoint/2010/main" val="4087838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5C721-5232-A4B6-181F-2C092DEFF3C6}"/>
              </a:ext>
            </a:extLst>
          </p:cNvPr>
          <p:cNvSpPr txBox="1"/>
          <p:nvPr/>
        </p:nvSpPr>
        <p:spPr>
          <a:xfrm>
            <a:off x="152400" y="0"/>
            <a:ext cx="8290560" cy="523220"/>
          </a:xfrm>
          <a:prstGeom prst="rect">
            <a:avLst/>
          </a:prstGeom>
          <a:noFill/>
        </p:spPr>
        <p:txBody>
          <a:bodyPr wrap="square">
            <a:spAutoFit/>
          </a:bodyPr>
          <a:lstStyle/>
          <a:p>
            <a:r>
              <a:rPr lang="en-SG" sz="2800" b="1" dirty="0">
                <a:solidFill>
                  <a:srgbClr val="C00000"/>
                </a:solidFill>
                <a:latin typeface="Aptos" panose="020B0004020202020204" pitchFamily="34" charset="0"/>
              </a:rPr>
              <a:t>6-b.Simple calculator using switch case</a:t>
            </a:r>
          </a:p>
        </p:txBody>
      </p:sp>
      <p:sp>
        <p:nvSpPr>
          <p:cNvPr id="4" name="TextBox 3">
            <a:extLst>
              <a:ext uri="{FF2B5EF4-FFF2-40B4-BE49-F238E27FC236}">
                <a16:creationId xmlns:a16="http://schemas.microsoft.com/office/drawing/2014/main" id="{0F4888A5-ECD9-1FE4-5BB4-E34A07C1714C}"/>
              </a:ext>
            </a:extLst>
          </p:cNvPr>
          <p:cNvSpPr txBox="1"/>
          <p:nvPr/>
        </p:nvSpPr>
        <p:spPr>
          <a:xfrm>
            <a:off x="0" y="523220"/>
            <a:ext cx="6762750" cy="5632311"/>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    int </a:t>
            </a:r>
            <a:r>
              <a:rPr lang="en-SG" sz="2400" dirty="0" err="1">
                <a:latin typeface="Aptos" panose="020B0004020202020204" pitchFamily="34" charset="0"/>
              </a:rPr>
              <a:t>a,b</a:t>
            </a:r>
            <a:r>
              <a:rPr lang="en-SG" sz="2400" dirty="0">
                <a:latin typeface="Aptos" panose="020B0004020202020204" pitchFamily="34" charset="0"/>
              </a:rPr>
              <a:t>;</a:t>
            </a:r>
          </a:p>
          <a:p>
            <a:r>
              <a:rPr lang="en-SG" sz="2400" dirty="0">
                <a:latin typeface="Aptos" panose="020B0004020202020204" pitchFamily="34" charset="0"/>
              </a:rPr>
              <a:t>    char sign;</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%c %d", &amp;a, &amp;sign, &amp;b);</a:t>
            </a:r>
          </a:p>
          <a:p>
            <a:r>
              <a:rPr lang="en-SG" sz="2400" dirty="0">
                <a:latin typeface="Aptos" panose="020B0004020202020204" pitchFamily="34" charset="0"/>
              </a:rPr>
              <a:t>    switch(sign) {</a:t>
            </a:r>
          </a:p>
          <a:p>
            <a:r>
              <a:rPr lang="en-SG" sz="2400" dirty="0">
                <a:latin typeface="Aptos" panose="020B0004020202020204" pitchFamily="34" charset="0"/>
              </a:rPr>
              <a:t>    </a:t>
            </a:r>
            <a:r>
              <a:rPr lang="en-SG" sz="2400" b="1" dirty="0">
                <a:latin typeface="Aptos" panose="020B0004020202020204" pitchFamily="34" charset="0"/>
              </a:rPr>
              <a:t>case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%c %d = %d\n", a, sign, b, </a:t>
            </a:r>
            <a:r>
              <a:rPr lang="en-SG" sz="2400" dirty="0" err="1">
                <a:latin typeface="Aptos" panose="020B0004020202020204" pitchFamily="34" charset="0"/>
              </a:rPr>
              <a:t>a+b</a:t>
            </a:r>
            <a:r>
              <a:rPr lang="en-SG" sz="2400" dirty="0">
                <a:latin typeface="Aptos" panose="020B0004020202020204" pitchFamily="34" charset="0"/>
              </a:rPr>
              <a:t>);</a:t>
            </a:r>
          </a:p>
          <a:p>
            <a:r>
              <a:rPr lang="en-SG" sz="2400" dirty="0">
                <a:latin typeface="Aptos" panose="020B0004020202020204" pitchFamily="34" charset="0"/>
              </a:rPr>
              <a:t>        break;</a:t>
            </a:r>
          </a:p>
          <a:p>
            <a:r>
              <a:rPr lang="en-SG" sz="2400" dirty="0">
                <a:latin typeface="Aptos" panose="020B0004020202020204" pitchFamily="34" charset="0"/>
              </a:rPr>
              <a:t>    </a:t>
            </a:r>
            <a:r>
              <a:rPr lang="en-SG" sz="2400" b="1" dirty="0">
                <a:latin typeface="Aptos" panose="020B0004020202020204" pitchFamily="34" charset="0"/>
              </a:rPr>
              <a:t>case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%c %d = %d\n", a, sign, b, a-b);</a:t>
            </a:r>
          </a:p>
          <a:p>
            <a:r>
              <a:rPr lang="en-SG" sz="2400" dirty="0">
                <a:latin typeface="Aptos" panose="020B0004020202020204" pitchFamily="34" charset="0"/>
              </a:rPr>
              <a:t>        break;</a:t>
            </a:r>
          </a:p>
          <a:p>
            <a:r>
              <a:rPr lang="en-SG" sz="2400" dirty="0">
                <a:latin typeface="Aptos" panose="020B0004020202020204" pitchFamily="34" charset="0"/>
              </a:rPr>
              <a:t>    </a:t>
            </a:r>
            <a:r>
              <a:rPr lang="en-SG" sz="2400" b="1" dirty="0">
                <a:latin typeface="Aptos" panose="020B0004020202020204" pitchFamily="34" charset="0"/>
              </a:rPr>
              <a:t>case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%c %d = %d\n", a, sign, b, a*b);</a:t>
            </a:r>
          </a:p>
          <a:p>
            <a:r>
              <a:rPr lang="en-SG" sz="2400" dirty="0">
                <a:latin typeface="Aptos" panose="020B0004020202020204" pitchFamily="34" charset="0"/>
              </a:rPr>
              <a:t>        break;</a:t>
            </a:r>
          </a:p>
        </p:txBody>
      </p:sp>
      <p:sp>
        <p:nvSpPr>
          <p:cNvPr id="6" name="TextBox 5">
            <a:extLst>
              <a:ext uri="{FF2B5EF4-FFF2-40B4-BE49-F238E27FC236}">
                <a16:creationId xmlns:a16="http://schemas.microsoft.com/office/drawing/2014/main" id="{5DAD1A28-0D82-F92F-9C6E-F7C4B610E35A}"/>
              </a:ext>
            </a:extLst>
          </p:cNvPr>
          <p:cNvSpPr txBox="1"/>
          <p:nvPr/>
        </p:nvSpPr>
        <p:spPr>
          <a:xfrm>
            <a:off x="6096000" y="523220"/>
            <a:ext cx="6096000" cy="3170099"/>
          </a:xfrm>
          <a:prstGeom prst="rect">
            <a:avLst/>
          </a:prstGeom>
          <a:solidFill>
            <a:schemeClr val="bg1"/>
          </a:solidFill>
        </p:spPr>
        <p:txBody>
          <a:bodyPr wrap="square">
            <a:spAutoFit/>
          </a:bodyPr>
          <a:lstStyle/>
          <a:p>
            <a:r>
              <a:rPr lang="en-SG" sz="2000" b="1" dirty="0">
                <a:latin typeface="Aptos" panose="020B0004020202020204" pitchFamily="34" charset="0"/>
              </a:rPr>
              <a:t> case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("%d %c %d = %0.2f\n", a, sign, b, (float)a/b);</a:t>
            </a:r>
          </a:p>
          <a:p>
            <a:r>
              <a:rPr lang="en-SG" sz="2000" dirty="0">
                <a:latin typeface="Aptos" panose="020B0004020202020204" pitchFamily="34" charset="0"/>
              </a:rPr>
              <a:t>        break;</a:t>
            </a:r>
          </a:p>
          <a:p>
            <a:r>
              <a:rPr lang="en-SG" sz="2000" b="1" dirty="0">
                <a:latin typeface="Aptos" panose="020B0004020202020204" pitchFamily="34" charset="0"/>
              </a:rPr>
              <a:t>    case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("%d %c %d = %d\n", a, sign, b, </a:t>
            </a:r>
            <a:r>
              <a:rPr lang="en-SG" sz="2000" dirty="0" err="1">
                <a:latin typeface="Aptos" panose="020B0004020202020204" pitchFamily="34" charset="0"/>
              </a:rPr>
              <a:t>a%b</a:t>
            </a:r>
            <a:r>
              <a:rPr lang="en-SG" sz="2000" dirty="0">
                <a:latin typeface="Aptos" panose="020B0004020202020204" pitchFamily="34" charset="0"/>
              </a:rPr>
              <a:t>);</a:t>
            </a:r>
          </a:p>
          <a:p>
            <a:r>
              <a:rPr lang="en-SG" sz="2000" dirty="0">
                <a:latin typeface="Aptos" panose="020B0004020202020204" pitchFamily="34" charset="0"/>
              </a:rPr>
              <a:t>        break;</a:t>
            </a:r>
          </a:p>
          <a:p>
            <a:r>
              <a:rPr lang="en-SG" sz="2000" b="1" dirty="0">
                <a:latin typeface="Aptos" panose="020B0004020202020204" pitchFamily="34" charset="0"/>
              </a:rPr>
              <a:t>    default:</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("Invalid Sign");</a:t>
            </a:r>
          </a:p>
          <a:p>
            <a:r>
              <a:rPr lang="en-SG" sz="2000" dirty="0">
                <a:latin typeface="Aptos" panose="020B0004020202020204" pitchFamily="34" charset="0"/>
              </a:rPr>
              <a:t>    }</a:t>
            </a:r>
          </a:p>
          <a:p>
            <a:r>
              <a:rPr lang="en-SG" sz="2000" dirty="0">
                <a:latin typeface="Aptos" panose="020B0004020202020204" pitchFamily="34" charset="0"/>
              </a:rPr>
              <a:t>}</a:t>
            </a:r>
            <a:endParaRPr lang="en-SG" sz="2000" dirty="0"/>
          </a:p>
        </p:txBody>
      </p:sp>
    </p:spTree>
    <p:extLst>
      <p:ext uri="{BB962C8B-B14F-4D97-AF65-F5344CB8AC3E}">
        <p14:creationId xmlns:p14="http://schemas.microsoft.com/office/powerpoint/2010/main" val="3190226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40D1DB-C4B1-3227-B8F3-E01FBE1D7119}"/>
              </a:ext>
            </a:extLst>
          </p:cNvPr>
          <p:cNvSpPr txBox="1"/>
          <p:nvPr/>
        </p:nvSpPr>
        <p:spPr>
          <a:xfrm>
            <a:off x="3097161" y="0"/>
            <a:ext cx="9094839" cy="584775"/>
          </a:xfrm>
          <a:prstGeom prst="rect">
            <a:avLst/>
          </a:prstGeom>
          <a:solidFill>
            <a:schemeClr val="bg1"/>
          </a:solidFill>
        </p:spPr>
        <p:txBody>
          <a:bodyPr wrap="square">
            <a:spAutoFit/>
          </a:bodyPr>
          <a:lstStyle/>
          <a:p>
            <a:r>
              <a:rPr lang="en-SG" sz="3200" b="1" dirty="0">
                <a:solidFill>
                  <a:srgbClr val="C00000"/>
                </a:solidFill>
                <a:latin typeface="Aptos" panose="020B0004020202020204" pitchFamily="34" charset="0"/>
              </a:rPr>
              <a:t>7. Program to compare two integers using =, &gt; , &lt; </a:t>
            </a:r>
          </a:p>
        </p:txBody>
      </p:sp>
      <p:sp>
        <p:nvSpPr>
          <p:cNvPr id="5" name="TextBox 4">
            <a:extLst>
              <a:ext uri="{FF2B5EF4-FFF2-40B4-BE49-F238E27FC236}">
                <a16:creationId xmlns:a16="http://schemas.microsoft.com/office/drawing/2014/main" id="{336428EA-28FE-E0B4-908F-B89BB6617065}"/>
              </a:ext>
            </a:extLst>
          </p:cNvPr>
          <p:cNvSpPr txBox="1"/>
          <p:nvPr/>
        </p:nvSpPr>
        <p:spPr>
          <a:xfrm>
            <a:off x="0" y="0"/>
            <a:ext cx="9551670" cy="6555641"/>
          </a:xfrm>
          <a:prstGeom prst="rect">
            <a:avLst/>
          </a:prstGeom>
          <a:noFill/>
        </p:spPr>
        <p:txBody>
          <a:bodyPr wrap="square">
            <a:spAutoFit/>
          </a:bodyPr>
          <a:lstStyle/>
          <a:p>
            <a:r>
              <a:rPr lang="en-SG" sz="2800" dirty="0">
                <a:latin typeface="Aptos" panose="020B0004020202020204" pitchFamily="34" charset="0"/>
              </a:rPr>
              <a:t>#include&lt;stdio.h&gt;</a:t>
            </a:r>
          </a:p>
          <a:p>
            <a:r>
              <a:rPr lang="en-SG" sz="2800" dirty="0">
                <a:latin typeface="Aptos" panose="020B0004020202020204" pitchFamily="34" charset="0"/>
              </a:rPr>
              <a:t>int main(){</a:t>
            </a:r>
          </a:p>
          <a:p>
            <a:r>
              <a:rPr lang="en-SG" sz="2800" dirty="0">
                <a:latin typeface="Aptos" panose="020B0004020202020204" pitchFamily="34" charset="0"/>
              </a:rPr>
              <a:t>    ///num1 &gt; num2  </a:t>
            </a:r>
            <a:r>
              <a:rPr lang="en-SG" sz="2800" b="1" dirty="0">
                <a:latin typeface="Aptos" panose="020B0004020202020204" pitchFamily="34" charset="0"/>
              </a:rPr>
              <a:t>or</a:t>
            </a:r>
            <a:r>
              <a:rPr lang="en-SG" sz="2800" dirty="0">
                <a:latin typeface="Aptos" panose="020B0004020202020204" pitchFamily="34" charset="0"/>
              </a:rPr>
              <a:t>  num1 &lt; num2   </a:t>
            </a:r>
            <a:r>
              <a:rPr lang="en-SG" sz="2800" b="1" dirty="0">
                <a:latin typeface="Aptos" panose="020B0004020202020204" pitchFamily="34" charset="0"/>
              </a:rPr>
              <a:t>or</a:t>
            </a:r>
            <a:r>
              <a:rPr lang="en-SG" sz="2800" dirty="0">
                <a:latin typeface="Aptos" panose="020B0004020202020204" pitchFamily="34" charset="0"/>
              </a:rPr>
              <a:t>    num1 == num2</a:t>
            </a:r>
          </a:p>
          <a:p>
            <a:r>
              <a:rPr lang="en-SG" sz="2800" dirty="0">
                <a:latin typeface="Aptos" panose="020B0004020202020204" pitchFamily="34" charset="0"/>
              </a:rPr>
              <a:t>    int num1, num2;</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%d", &amp;num1, &amp;num2);</a:t>
            </a:r>
          </a:p>
          <a:p>
            <a:r>
              <a:rPr lang="en-SG" sz="2800" dirty="0">
                <a:latin typeface="Aptos" panose="020B0004020202020204" pitchFamily="34" charset="0"/>
              </a:rPr>
              <a:t>    if(num1 &gt; num2){</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&gt; %d\n", num1, num2);</a:t>
            </a:r>
          </a:p>
          <a:p>
            <a:r>
              <a:rPr lang="en-SG" sz="2800" dirty="0">
                <a:latin typeface="Aptos" panose="020B0004020202020204" pitchFamily="34" charset="0"/>
              </a:rPr>
              <a:t>    }</a:t>
            </a:r>
          </a:p>
          <a:p>
            <a:r>
              <a:rPr lang="en-SG" sz="2800" dirty="0">
                <a:latin typeface="Aptos" panose="020B0004020202020204" pitchFamily="34" charset="0"/>
              </a:rPr>
              <a:t>    else if(num1 &lt; num2){</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&lt; %d\n", num1, num2);</a:t>
            </a:r>
          </a:p>
          <a:p>
            <a:r>
              <a:rPr lang="en-SG" sz="2800" dirty="0">
                <a:latin typeface="Aptos" panose="020B0004020202020204" pitchFamily="34" charset="0"/>
              </a:rPr>
              <a:t>    }</a:t>
            </a:r>
          </a:p>
          <a:p>
            <a:r>
              <a:rPr lang="en-SG" sz="2800" dirty="0">
                <a:latin typeface="Aptos" panose="020B0004020202020204" pitchFamily="34" charset="0"/>
              </a:rPr>
              <a:t>    else{</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 %d\n", num1, num2);</a:t>
            </a:r>
          </a:p>
          <a:p>
            <a:r>
              <a:rPr lang="en-SG" sz="2800" dirty="0">
                <a:latin typeface="Aptos" panose="020B0004020202020204" pitchFamily="34" charset="0"/>
              </a:rPr>
              <a:t>    }</a:t>
            </a:r>
          </a:p>
          <a:p>
            <a:r>
              <a:rPr lang="en-SG" sz="2800" dirty="0">
                <a:latin typeface="Aptos" panose="020B0004020202020204" pitchFamily="34" charset="0"/>
              </a:rPr>
              <a:t>}</a:t>
            </a:r>
          </a:p>
        </p:txBody>
      </p:sp>
    </p:spTree>
    <p:extLst>
      <p:ext uri="{BB962C8B-B14F-4D97-AF65-F5344CB8AC3E}">
        <p14:creationId xmlns:p14="http://schemas.microsoft.com/office/powerpoint/2010/main" val="3293412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B4932-BB4A-F3BE-774E-4623A09D0006}"/>
              </a:ext>
            </a:extLst>
          </p:cNvPr>
          <p:cNvSpPr txBox="1"/>
          <p:nvPr/>
        </p:nvSpPr>
        <p:spPr>
          <a:xfrm>
            <a:off x="98814" y="0"/>
            <a:ext cx="11994372" cy="584775"/>
          </a:xfrm>
          <a:prstGeom prst="rect">
            <a:avLst/>
          </a:prstGeom>
          <a:solidFill>
            <a:schemeClr val="bg1"/>
          </a:solidFill>
        </p:spPr>
        <p:txBody>
          <a:bodyPr wrap="square">
            <a:spAutoFit/>
          </a:bodyPr>
          <a:lstStyle/>
          <a:p>
            <a:r>
              <a:rPr lang="en-SG" sz="3200" b="1" dirty="0">
                <a:solidFill>
                  <a:srgbClr val="C00000"/>
                </a:solidFill>
                <a:latin typeface="Aptos" panose="020B0004020202020204" pitchFamily="34" charset="0"/>
              </a:rPr>
              <a:t>8. C Program to find out if a number is positive or negative or 0</a:t>
            </a:r>
          </a:p>
        </p:txBody>
      </p:sp>
      <p:sp>
        <p:nvSpPr>
          <p:cNvPr id="5" name="TextBox 4">
            <a:extLst>
              <a:ext uri="{FF2B5EF4-FFF2-40B4-BE49-F238E27FC236}">
                <a16:creationId xmlns:a16="http://schemas.microsoft.com/office/drawing/2014/main" id="{B0BE14C2-B430-8DB0-226C-BEAA1A89A43D}"/>
              </a:ext>
            </a:extLst>
          </p:cNvPr>
          <p:cNvSpPr txBox="1"/>
          <p:nvPr/>
        </p:nvSpPr>
        <p:spPr>
          <a:xfrm>
            <a:off x="838200" y="523220"/>
            <a:ext cx="6103620" cy="6124754"/>
          </a:xfrm>
          <a:prstGeom prst="rect">
            <a:avLst/>
          </a:prstGeom>
          <a:noFill/>
        </p:spPr>
        <p:txBody>
          <a:bodyPr wrap="square">
            <a:spAutoFit/>
          </a:bodyPr>
          <a:lstStyle/>
          <a:p>
            <a:r>
              <a:rPr lang="en-SG" sz="2800" dirty="0">
                <a:latin typeface="Aptos" panose="020B0004020202020204" pitchFamily="34" charset="0"/>
              </a:rPr>
              <a:t>#include&lt;stdio.h&gt;</a:t>
            </a:r>
          </a:p>
          <a:p>
            <a:r>
              <a:rPr lang="en-SG" sz="2800" dirty="0">
                <a:latin typeface="Aptos" panose="020B0004020202020204" pitchFamily="34" charset="0"/>
              </a:rPr>
              <a:t>int main(){</a:t>
            </a:r>
          </a:p>
          <a:p>
            <a:r>
              <a:rPr lang="en-SG" sz="2800" dirty="0">
                <a:latin typeface="Aptos" panose="020B0004020202020204" pitchFamily="34" charset="0"/>
              </a:rPr>
              <a:t>    int n;</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&amp;n);</a:t>
            </a:r>
          </a:p>
          <a:p>
            <a:r>
              <a:rPr lang="en-SG" sz="2800" dirty="0">
                <a:latin typeface="Aptos" panose="020B0004020202020204" pitchFamily="34" charset="0"/>
              </a:rPr>
              <a:t>    if(n &gt; 0) {</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("Positive\n");</a:t>
            </a:r>
          </a:p>
          <a:p>
            <a:r>
              <a:rPr lang="en-SG" sz="2800" dirty="0">
                <a:latin typeface="Aptos" panose="020B0004020202020204" pitchFamily="34" charset="0"/>
              </a:rPr>
              <a:t>    }</a:t>
            </a:r>
          </a:p>
          <a:p>
            <a:r>
              <a:rPr lang="en-SG" sz="2800" dirty="0">
                <a:latin typeface="Aptos" panose="020B0004020202020204" pitchFamily="34" charset="0"/>
              </a:rPr>
              <a:t>    else if(n &lt; 0){</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("Negative\n");</a:t>
            </a:r>
          </a:p>
          <a:p>
            <a:r>
              <a:rPr lang="en-SG" sz="2800" dirty="0">
                <a:latin typeface="Aptos" panose="020B0004020202020204" pitchFamily="34" charset="0"/>
              </a:rPr>
              <a:t>    }</a:t>
            </a:r>
          </a:p>
          <a:p>
            <a:r>
              <a:rPr lang="en-SG" sz="2800" dirty="0">
                <a:latin typeface="Aptos" panose="020B0004020202020204" pitchFamily="34" charset="0"/>
              </a:rPr>
              <a:t>    else{</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("Zero");</a:t>
            </a:r>
          </a:p>
          <a:p>
            <a:r>
              <a:rPr lang="en-SG" sz="2800" dirty="0">
                <a:latin typeface="Aptos" panose="020B0004020202020204" pitchFamily="34" charset="0"/>
              </a:rPr>
              <a:t>    }</a:t>
            </a:r>
          </a:p>
          <a:p>
            <a:r>
              <a:rPr lang="en-SG" sz="2800" dirty="0">
                <a:latin typeface="Aptos" panose="020B0004020202020204" pitchFamily="34" charset="0"/>
              </a:rPr>
              <a:t>}</a:t>
            </a:r>
          </a:p>
        </p:txBody>
      </p:sp>
    </p:spTree>
    <p:extLst>
      <p:ext uri="{BB962C8B-B14F-4D97-AF65-F5344CB8AC3E}">
        <p14:creationId xmlns:p14="http://schemas.microsoft.com/office/powerpoint/2010/main" val="395331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Lightbox">
            <a:extLst>
              <a:ext uri="{FF2B5EF4-FFF2-40B4-BE49-F238E27FC236}">
                <a16:creationId xmlns:a16="http://schemas.microsoft.com/office/drawing/2014/main" id="{D83F2D90-100F-6C81-F6C7-E05D4E8CA6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97" t="3760" r="16160" b="2708"/>
          <a:stretch/>
        </p:blipFill>
        <p:spPr bwMode="auto">
          <a:xfrm>
            <a:off x="7230183" y="727571"/>
            <a:ext cx="4042867" cy="58014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DF6AA1-8103-FADC-39E9-26B6E18201CE}"/>
              </a:ext>
            </a:extLst>
          </p:cNvPr>
          <p:cNvSpPr txBox="1"/>
          <p:nvPr/>
        </p:nvSpPr>
        <p:spPr>
          <a:xfrm>
            <a:off x="7421253" y="157004"/>
            <a:ext cx="3019286" cy="461665"/>
          </a:xfrm>
          <a:prstGeom prst="rect">
            <a:avLst/>
          </a:prstGeom>
          <a:solidFill>
            <a:schemeClr val="accent3">
              <a:lumMod val="20000"/>
              <a:lumOff val="80000"/>
            </a:schemeClr>
          </a:solidFill>
        </p:spPr>
        <p:txBody>
          <a:bodyPr wrap="square">
            <a:spAutoFit/>
          </a:bodyPr>
          <a:lstStyle/>
          <a:p>
            <a:pPr algn="l" fontAlgn="base"/>
            <a:r>
              <a:rPr lang="en-US" sz="2400" b="1" i="0" dirty="0">
                <a:solidFill>
                  <a:srgbClr val="273239"/>
                </a:solidFill>
                <a:effectLst/>
                <a:latin typeface="Nunito" pitchFamily="2" charset="0"/>
              </a:rPr>
              <a:t>Flowchart of if in C</a:t>
            </a:r>
          </a:p>
        </p:txBody>
      </p:sp>
      <p:sp>
        <p:nvSpPr>
          <p:cNvPr id="9" name="TextBox 8">
            <a:extLst>
              <a:ext uri="{FF2B5EF4-FFF2-40B4-BE49-F238E27FC236}">
                <a16:creationId xmlns:a16="http://schemas.microsoft.com/office/drawing/2014/main" id="{B9F536F6-9309-D083-EF78-B31EE0B3682B}"/>
              </a:ext>
            </a:extLst>
          </p:cNvPr>
          <p:cNvSpPr txBox="1"/>
          <p:nvPr/>
        </p:nvSpPr>
        <p:spPr>
          <a:xfrm>
            <a:off x="332096" y="194508"/>
            <a:ext cx="6089177" cy="6124754"/>
          </a:xfrm>
          <a:prstGeom prst="rect">
            <a:avLst/>
          </a:prstGeom>
          <a:noFill/>
        </p:spPr>
        <p:txBody>
          <a:bodyPr wrap="square">
            <a:spAutoFit/>
          </a:bodyPr>
          <a:lstStyle/>
          <a:p>
            <a:pPr algn="just" fontAlgn="base"/>
            <a:r>
              <a:rPr lang="en-US" sz="2800" b="0" i="0" dirty="0">
                <a:solidFill>
                  <a:srgbClr val="273239"/>
                </a:solidFill>
                <a:effectLst/>
                <a:highlight>
                  <a:srgbClr val="FFFFFF"/>
                </a:highlight>
                <a:latin typeface="Aptos" panose="020B0004020202020204" pitchFamily="34" charset="0"/>
              </a:rPr>
              <a:t>The working of the if statement in C is as follows:</a:t>
            </a:r>
          </a:p>
          <a:p>
            <a:pPr algn="just" fontAlgn="base">
              <a:buFont typeface="+mj-lt"/>
              <a:buAutoNum type="arabicPeriod"/>
            </a:pPr>
            <a:r>
              <a:rPr lang="en-US" sz="2800" b="1" i="0" dirty="0">
                <a:solidFill>
                  <a:srgbClr val="273239"/>
                </a:solidFill>
                <a:effectLst/>
                <a:highlight>
                  <a:srgbClr val="FFFFFF"/>
                </a:highlight>
                <a:latin typeface="Aptos" panose="020B0004020202020204" pitchFamily="34" charset="0"/>
              </a:rPr>
              <a:t>STEP 1:</a:t>
            </a:r>
            <a:r>
              <a:rPr lang="en-US" sz="2800" b="0" i="0" dirty="0">
                <a:solidFill>
                  <a:srgbClr val="273239"/>
                </a:solidFill>
                <a:effectLst/>
                <a:highlight>
                  <a:srgbClr val="FFFFFF"/>
                </a:highlight>
                <a:latin typeface="Aptos" panose="020B0004020202020204" pitchFamily="34" charset="0"/>
              </a:rPr>
              <a:t> When the program control comes to the if statement, the test expression is evaluated.</a:t>
            </a:r>
          </a:p>
          <a:p>
            <a:pPr algn="just" fontAlgn="base">
              <a:buFont typeface="+mj-lt"/>
              <a:buAutoNum type="arabicPeriod"/>
            </a:pPr>
            <a:r>
              <a:rPr lang="en-US" sz="2800" b="1" i="0" dirty="0">
                <a:solidFill>
                  <a:srgbClr val="273239"/>
                </a:solidFill>
                <a:effectLst/>
                <a:highlight>
                  <a:srgbClr val="FFFFFF"/>
                </a:highlight>
                <a:latin typeface="Aptos" panose="020B0004020202020204" pitchFamily="34" charset="0"/>
              </a:rPr>
              <a:t>STEP 2A:</a:t>
            </a:r>
            <a:r>
              <a:rPr lang="en-US" sz="2800" b="0" i="0" dirty="0">
                <a:solidFill>
                  <a:srgbClr val="273239"/>
                </a:solidFill>
                <a:effectLst/>
                <a:highlight>
                  <a:srgbClr val="FFFFFF"/>
                </a:highlight>
                <a:latin typeface="Aptos" panose="020B0004020202020204" pitchFamily="34" charset="0"/>
              </a:rPr>
              <a:t> If the condition is true, the statements inside the if block are executed.</a:t>
            </a:r>
          </a:p>
          <a:p>
            <a:pPr algn="just" fontAlgn="base">
              <a:buFont typeface="+mj-lt"/>
              <a:buAutoNum type="arabicPeriod"/>
            </a:pPr>
            <a:r>
              <a:rPr lang="en-US" sz="2800" b="1" i="0" dirty="0">
                <a:solidFill>
                  <a:srgbClr val="273239"/>
                </a:solidFill>
                <a:effectLst/>
                <a:highlight>
                  <a:srgbClr val="FFFFFF"/>
                </a:highlight>
                <a:latin typeface="Aptos" panose="020B0004020202020204" pitchFamily="34" charset="0"/>
              </a:rPr>
              <a:t>STEP 2B:</a:t>
            </a:r>
            <a:r>
              <a:rPr lang="en-US" sz="2800" b="0" i="0" dirty="0">
                <a:solidFill>
                  <a:srgbClr val="273239"/>
                </a:solidFill>
                <a:effectLst/>
                <a:highlight>
                  <a:srgbClr val="FFFFFF"/>
                </a:highlight>
                <a:latin typeface="Aptos" panose="020B0004020202020204" pitchFamily="34" charset="0"/>
              </a:rPr>
              <a:t> If the expression is false, the statements inside the if body are not executed.</a:t>
            </a:r>
          </a:p>
          <a:p>
            <a:pPr algn="just" fontAlgn="base">
              <a:buFont typeface="+mj-lt"/>
              <a:buAutoNum type="arabicPeriod"/>
            </a:pPr>
            <a:r>
              <a:rPr lang="en-US" sz="2800" b="1" i="0" dirty="0">
                <a:solidFill>
                  <a:srgbClr val="273239"/>
                </a:solidFill>
                <a:effectLst/>
                <a:highlight>
                  <a:srgbClr val="FFFFFF"/>
                </a:highlight>
                <a:latin typeface="Aptos" panose="020B0004020202020204" pitchFamily="34" charset="0"/>
              </a:rPr>
              <a:t>STEP 3:</a:t>
            </a:r>
            <a:r>
              <a:rPr lang="en-US" sz="2800" b="0" i="0" dirty="0">
                <a:solidFill>
                  <a:srgbClr val="273239"/>
                </a:solidFill>
                <a:effectLst/>
                <a:highlight>
                  <a:srgbClr val="FFFFFF"/>
                </a:highlight>
                <a:latin typeface="Aptos" panose="020B0004020202020204" pitchFamily="34" charset="0"/>
              </a:rPr>
              <a:t> Program control moves out of the if block and the code after the if block is executed.</a:t>
            </a:r>
          </a:p>
        </p:txBody>
      </p:sp>
    </p:spTree>
    <p:extLst>
      <p:ext uri="{BB962C8B-B14F-4D97-AF65-F5344CB8AC3E}">
        <p14:creationId xmlns:p14="http://schemas.microsoft.com/office/powerpoint/2010/main" val="1288852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A9251-EB3A-4489-F2B9-CBB63BB917C4}"/>
              </a:ext>
            </a:extLst>
          </p:cNvPr>
          <p:cNvSpPr txBox="1"/>
          <p:nvPr/>
        </p:nvSpPr>
        <p:spPr>
          <a:xfrm>
            <a:off x="232410" y="0"/>
            <a:ext cx="7799070" cy="584775"/>
          </a:xfrm>
          <a:prstGeom prst="rect">
            <a:avLst/>
          </a:prstGeom>
          <a:noFill/>
        </p:spPr>
        <p:txBody>
          <a:bodyPr wrap="square">
            <a:spAutoFit/>
          </a:bodyPr>
          <a:lstStyle/>
          <a:p>
            <a:r>
              <a:rPr lang="en-SG" sz="3200" b="1" dirty="0">
                <a:solidFill>
                  <a:srgbClr val="C00000"/>
                </a:solidFill>
                <a:latin typeface="Aptos" panose="020B0004020202020204" pitchFamily="34" charset="0"/>
              </a:rPr>
              <a:t>9.  check alphabet(a-z , A-Z) or not</a:t>
            </a:r>
          </a:p>
        </p:txBody>
      </p:sp>
      <p:sp>
        <p:nvSpPr>
          <p:cNvPr id="5" name="TextBox 4">
            <a:extLst>
              <a:ext uri="{FF2B5EF4-FFF2-40B4-BE49-F238E27FC236}">
                <a16:creationId xmlns:a16="http://schemas.microsoft.com/office/drawing/2014/main" id="{AD592019-F172-0B05-784F-5583A6C3BA84}"/>
              </a:ext>
            </a:extLst>
          </p:cNvPr>
          <p:cNvSpPr txBox="1"/>
          <p:nvPr/>
        </p:nvSpPr>
        <p:spPr>
          <a:xfrm>
            <a:off x="415290" y="539055"/>
            <a:ext cx="6103620" cy="6124754"/>
          </a:xfrm>
          <a:prstGeom prst="rect">
            <a:avLst/>
          </a:prstGeom>
          <a:noFill/>
        </p:spPr>
        <p:txBody>
          <a:bodyPr wrap="square">
            <a:spAutoFit/>
          </a:bodyPr>
          <a:lstStyle/>
          <a:p>
            <a:r>
              <a:rPr lang="en-SG" sz="2800" dirty="0">
                <a:latin typeface="Aptos" panose="020B0004020202020204" pitchFamily="34" charset="0"/>
              </a:rPr>
              <a:t>#include&lt;stdio.h&gt;</a:t>
            </a:r>
          </a:p>
          <a:p>
            <a:r>
              <a:rPr lang="en-SG" sz="2800" dirty="0">
                <a:latin typeface="Aptos" panose="020B0004020202020204" pitchFamily="34" charset="0"/>
              </a:rPr>
              <a:t>int main(){</a:t>
            </a:r>
          </a:p>
          <a:p>
            <a:r>
              <a:rPr lang="en-SG" sz="2800" dirty="0">
                <a:latin typeface="Aptos" panose="020B0004020202020204" pitchFamily="34" charset="0"/>
              </a:rPr>
              <a:t>char input;</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("%c", &amp;input);</a:t>
            </a:r>
          </a:p>
          <a:p>
            <a:r>
              <a:rPr lang="en-SG" sz="2800" dirty="0">
                <a:latin typeface="Aptos" panose="020B0004020202020204" pitchFamily="34" charset="0"/>
              </a:rPr>
              <a:t>    ///method -1</a:t>
            </a:r>
          </a:p>
          <a:p>
            <a:r>
              <a:rPr lang="en-SG" sz="2800" dirty="0">
                <a:latin typeface="Aptos" panose="020B0004020202020204" pitchFamily="34" charset="0"/>
              </a:rPr>
              <a:t>    if( input&gt;='a' &amp;&amp; input&lt;='z'){</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("alphabet[smaller]\n");</a:t>
            </a:r>
          </a:p>
          <a:p>
            <a:r>
              <a:rPr lang="en-SG" sz="2800" dirty="0">
                <a:latin typeface="Aptos" panose="020B0004020202020204" pitchFamily="34" charset="0"/>
              </a:rPr>
              <a:t>    }</a:t>
            </a:r>
          </a:p>
          <a:p>
            <a:r>
              <a:rPr lang="en-SG" sz="2800" dirty="0">
                <a:latin typeface="Aptos" panose="020B0004020202020204" pitchFamily="34" charset="0"/>
              </a:rPr>
              <a:t>    else if(input&gt;='A' &amp;&amp; input&lt;='Z'){</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("alphabet[upper]\n");</a:t>
            </a:r>
          </a:p>
          <a:p>
            <a:r>
              <a:rPr lang="en-SG" sz="2800" dirty="0">
                <a:latin typeface="Aptos" panose="020B0004020202020204" pitchFamily="34" charset="0"/>
              </a:rPr>
              <a:t>    }</a:t>
            </a:r>
          </a:p>
          <a:p>
            <a:r>
              <a:rPr lang="en-SG" sz="2800" dirty="0">
                <a:latin typeface="Aptos" panose="020B0004020202020204" pitchFamily="34" charset="0"/>
              </a:rPr>
              <a:t>    else{</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("Not an alphabet\n");</a:t>
            </a:r>
          </a:p>
          <a:p>
            <a:r>
              <a:rPr lang="en-SG" sz="2800" dirty="0">
                <a:latin typeface="Aptos" panose="020B0004020202020204" pitchFamily="34" charset="0"/>
              </a:rPr>
              <a:t>    }</a:t>
            </a:r>
          </a:p>
        </p:txBody>
      </p:sp>
      <p:sp>
        <p:nvSpPr>
          <p:cNvPr id="7" name="TextBox 6">
            <a:extLst>
              <a:ext uri="{FF2B5EF4-FFF2-40B4-BE49-F238E27FC236}">
                <a16:creationId xmlns:a16="http://schemas.microsoft.com/office/drawing/2014/main" id="{2F885E8A-8C9C-057D-7B43-B8FB4D7212E6}"/>
              </a:ext>
            </a:extLst>
          </p:cNvPr>
          <p:cNvSpPr txBox="1"/>
          <p:nvPr/>
        </p:nvSpPr>
        <p:spPr>
          <a:xfrm>
            <a:off x="6518910" y="616980"/>
            <a:ext cx="5490210" cy="2677656"/>
          </a:xfrm>
          <a:prstGeom prst="rect">
            <a:avLst/>
          </a:prstGeom>
          <a:noFill/>
        </p:spPr>
        <p:txBody>
          <a:bodyPr wrap="square">
            <a:spAutoFit/>
          </a:bodyPr>
          <a:lstStyle/>
          <a:p>
            <a:r>
              <a:rPr lang="en-SG" sz="2800" dirty="0">
                <a:latin typeface="Aptos" panose="020B0004020202020204" pitchFamily="34" charset="0"/>
              </a:rPr>
              <a:t> ///method-2</a:t>
            </a:r>
          </a:p>
          <a:p>
            <a:r>
              <a:rPr lang="en-SG" sz="2800" dirty="0">
                <a:latin typeface="Aptos" panose="020B0004020202020204" pitchFamily="34" charset="0"/>
              </a:rPr>
              <a:t>    if (</a:t>
            </a:r>
            <a:r>
              <a:rPr lang="en-SG" sz="2800" dirty="0" err="1">
                <a:latin typeface="Aptos" panose="020B0004020202020204" pitchFamily="34" charset="0"/>
              </a:rPr>
              <a:t>isalpha</a:t>
            </a:r>
            <a:r>
              <a:rPr lang="en-SG" sz="2800" dirty="0">
                <a:latin typeface="Aptos" panose="020B0004020202020204" pitchFamily="34" charset="0"/>
              </a:rPr>
              <a:t>(input) == 0)</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("not an alphabet.");</a:t>
            </a:r>
          </a:p>
          <a:p>
            <a:r>
              <a:rPr lang="en-SG" sz="2800" dirty="0">
                <a:latin typeface="Aptos" panose="020B0004020202020204" pitchFamily="34" charset="0"/>
              </a:rPr>
              <a:t>    else</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("alphabet");</a:t>
            </a:r>
          </a:p>
          <a:p>
            <a:r>
              <a:rPr lang="en-SG" sz="2800" dirty="0">
                <a:latin typeface="Aptos" panose="020B0004020202020204" pitchFamily="34" charset="0"/>
              </a:rPr>
              <a:t>}</a:t>
            </a:r>
            <a:endParaRPr lang="en-SG" sz="2800" dirty="0"/>
          </a:p>
        </p:txBody>
      </p:sp>
    </p:spTree>
    <p:extLst>
      <p:ext uri="{BB962C8B-B14F-4D97-AF65-F5344CB8AC3E}">
        <p14:creationId xmlns:p14="http://schemas.microsoft.com/office/powerpoint/2010/main" val="3368147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2503D-7F88-A971-20E9-E3B2AD99F378}"/>
              </a:ext>
            </a:extLst>
          </p:cNvPr>
          <p:cNvSpPr txBox="1"/>
          <p:nvPr/>
        </p:nvSpPr>
        <p:spPr>
          <a:xfrm>
            <a:off x="613410" y="0"/>
            <a:ext cx="9323070" cy="584775"/>
          </a:xfrm>
          <a:prstGeom prst="rect">
            <a:avLst/>
          </a:prstGeom>
          <a:noFill/>
        </p:spPr>
        <p:txBody>
          <a:bodyPr wrap="square">
            <a:spAutoFit/>
          </a:bodyPr>
          <a:lstStyle/>
          <a:p>
            <a:r>
              <a:rPr lang="en-SG" sz="3200" b="1" dirty="0">
                <a:solidFill>
                  <a:srgbClr val="C00000"/>
                </a:solidFill>
                <a:latin typeface="Aptos" panose="020B0004020202020204" pitchFamily="34" charset="0"/>
              </a:rPr>
              <a:t>10. find vowel[a, e, I, o, u] or consonant</a:t>
            </a:r>
          </a:p>
        </p:txBody>
      </p:sp>
      <p:sp>
        <p:nvSpPr>
          <p:cNvPr id="5" name="TextBox 4">
            <a:extLst>
              <a:ext uri="{FF2B5EF4-FFF2-40B4-BE49-F238E27FC236}">
                <a16:creationId xmlns:a16="http://schemas.microsoft.com/office/drawing/2014/main" id="{A28C5ACD-BD10-AFA9-C71F-64F7CAC2CDED}"/>
              </a:ext>
            </a:extLst>
          </p:cNvPr>
          <p:cNvSpPr txBox="1"/>
          <p:nvPr/>
        </p:nvSpPr>
        <p:spPr>
          <a:xfrm>
            <a:off x="613410" y="701351"/>
            <a:ext cx="6103620" cy="5632311"/>
          </a:xfrm>
          <a:prstGeom prst="rect">
            <a:avLst/>
          </a:prstGeom>
          <a:noFill/>
        </p:spPr>
        <p:txBody>
          <a:bodyPr wrap="square">
            <a:spAutoFit/>
          </a:bodyPr>
          <a:lstStyle/>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 {</a:t>
            </a:r>
          </a:p>
          <a:p>
            <a:r>
              <a:rPr lang="en-SG" sz="2400" dirty="0">
                <a:latin typeface="Aptos" panose="020B0004020202020204" pitchFamily="34" charset="0"/>
              </a:rPr>
              <a:t>    char vowel;</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an alphabet: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("%c", &amp;vowel);</a:t>
            </a:r>
          </a:p>
          <a:p>
            <a:endParaRPr lang="en-SG" sz="2400" dirty="0">
              <a:latin typeface="Aptos" panose="020B0004020202020204" pitchFamily="34" charset="0"/>
            </a:endParaRPr>
          </a:p>
          <a:p>
            <a:r>
              <a:rPr lang="en-SG" sz="2400" dirty="0">
                <a:latin typeface="Aptos" panose="020B0004020202020204" pitchFamily="34" charset="0"/>
              </a:rPr>
              <a:t>    if(vowel == 'a' || vowel == 'A'){</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("Vowel\n");</a:t>
            </a:r>
          </a:p>
          <a:p>
            <a:r>
              <a:rPr lang="en-SG" sz="2400" dirty="0">
                <a:latin typeface="Aptos" panose="020B0004020202020204" pitchFamily="34" charset="0"/>
              </a:rPr>
              <a:t>    }</a:t>
            </a:r>
          </a:p>
          <a:p>
            <a:r>
              <a:rPr lang="en-SG" sz="2400" dirty="0">
                <a:latin typeface="Aptos" panose="020B0004020202020204" pitchFamily="34" charset="0"/>
              </a:rPr>
              <a:t>    else if(vowel == 'e' || vowel == 'E'){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("Vowel\n");</a:t>
            </a:r>
          </a:p>
          <a:p>
            <a:r>
              <a:rPr lang="en-SG" sz="2400" dirty="0">
                <a:latin typeface="Aptos" panose="020B0004020202020204" pitchFamily="34" charset="0"/>
              </a:rPr>
              <a:t>    }</a:t>
            </a:r>
          </a:p>
          <a:p>
            <a:r>
              <a:rPr lang="en-SG" sz="2400" dirty="0">
                <a:latin typeface="Aptos" panose="020B0004020202020204" pitchFamily="34" charset="0"/>
              </a:rPr>
              <a:t>    else if(vowel == '</a:t>
            </a:r>
            <a:r>
              <a:rPr lang="en-SG" sz="2400" dirty="0" err="1">
                <a:latin typeface="Aptos" panose="020B0004020202020204" pitchFamily="34" charset="0"/>
              </a:rPr>
              <a:t>i</a:t>
            </a:r>
            <a:r>
              <a:rPr lang="en-SG" sz="2400" dirty="0">
                <a:latin typeface="Aptos" panose="020B0004020202020204" pitchFamily="34" charset="0"/>
              </a:rPr>
              <a:t>' || vowel == 'I'){</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("Vowel\n");</a:t>
            </a:r>
          </a:p>
          <a:p>
            <a:r>
              <a:rPr lang="en-SG" sz="2400" dirty="0">
                <a:latin typeface="Aptos" panose="020B0004020202020204" pitchFamily="34" charset="0"/>
              </a:rPr>
              <a:t>    }</a:t>
            </a:r>
          </a:p>
        </p:txBody>
      </p:sp>
      <p:sp>
        <p:nvSpPr>
          <p:cNvPr id="7" name="TextBox 6">
            <a:extLst>
              <a:ext uri="{FF2B5EF4-FFF2-40B4-BE49-F238E27FC236}">
                <a16:creationId xmlns:a16="http://schemas.microsoft.com/office/drawing/2014/main" id="{04FDE9F4-C83A-AA6A-03A9-7F220B5F26CD}"/>
              </a:ext>
            </a:extLst>
          </p:cNvPr>
          <p:cNvSpPr txBox="1"/>
          <p:nvPr/>
        </p:nvSpPr>
        <p:spPr>
          <a:xfrm>
            <a:off x="6096000" y="701351"/>
            <a:ext cx="5247476" cy="3785652"/>
          </a:xfrm>
          <a:prstGeom prst="rect">
            <a:avLst/>
          </a:prstGeom>
          <a:noFill/>
        </p:spPr>
        <p:txBody>
          <a:bodyPr wrap="square">
            <a:spAutoFit/>
          </a:bodyPr>
          <a:lstStyle/>
          <a:p>
            <a:r>
              <a:rPr lang="en-SG" sz="2400" dirty="0">
                <a:latin typeface="Aptos" panose="020B0004020202020204" pitchFamily="34" charset="0"/>
              </a:rPr>
              <a:t> else if(vowel == 'o' || vowel == 'O'){</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("Vowel\n");</a:t>
            </a:r>
          </a:p>
          <a:p>
            <a:r>
              <a:rPr lang="en-SG" sz="2400" dirty="0">
                <a:latin typeface="Aptos" panose="020B0004020202020204" pitchFamily="34" charset="0"/>
              </a:rPr>
              <a:t>    }</a:t>
            </a:r>
          </a:p>
          <a:p>
            <a:r>
              <a:rPr lang="en-SG" sz="2400" dirty="0">
                <a:latin typeface="Aptos" panose="020B0004020202020204" pitchFamily="34" charset="0"/>
              </a:rPr>
              <a:t>    else if(vowel == 'u' || vowel == 'U'){</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("Vowel\n");</a:t>
            </a:r>
          </a:p>
          <a:p>
            <a:r>
              <a:rPr lang="en-SG" sz="2400" dirty="0">
                <a:latin typeface="Aptos" panose="020B0004020202020204" pitchFamily="34" charset="0"/>
              </a:rPr>
              <a:t>    }</a:t>
            </a:r>
          </a:p>
          <a:p>
            <a:r>
              <a:rPr lang="en-SG" sz="2400" dirty="0">
                <a:latin typeface="Aptos" panose="020B0004020202020204" pitchFamily="34" charset="0"/>
              </a:rPr>
              <a:t>    else{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("Consonant\n");</a:t>
            </a:r>
          </a:p>
          <a:p>
            <a:r>
              <a:rPr lang="en-SG" sz="2400" dirty="0">
                <a:latin typeface="Aptos" panose="020B0004020202020204" pitchFamily="34" charset="0"/>
              </a:rPr>
              <a:t>    }</a:t>
            </a:r>
          </a:p>
          <a:p>
            <a:r>
              <a:rPr lang="en-SG" sz="2400" dirty="0">
                <a:latin typeface="Aptos" panose="020B0004020202020204" pitchFamily="34" charset="0"/>
              </a:rPr>
              <a:t>}</a:t>
            </a:r>
          </a:p>
        </p:txBody>
      </p:sp>
    </p:spTree>
    <p:extLst>
      <p:ext uri="{BB962C8B-B14F-4D97-AF65-F5344CB8AC3E}">
        <p14:creationId xmlns:p14="http://schemas.microsoft.com/office/powerpoint/2010/main" val="1212120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06409-E7EF-2D83-DB2C-3241DC736370}"/>
              </a:ext>
            </a:extLst>
          </p:cNvPr>
          <p:cNvSpPr txBox="1"/>
          <p:nvPr/>
        </p:nvSpPr>
        <p:spPr>
          <a:xfrm>
            <a:off x="228600" y="0"/>
            <a:ext cx="7711440" cy="584775"/>
          </a:xfrm>
          <a:prstGeom prst="rect">
            <a:avLst/>
          </a:prstGeom>
          <a:noFill/>
        </p:spPr>
        <p:txBody>
          <a:bodyPr wrap="square">
            <a:spAutoFit/>
          </a:bodyPr>
          <a:lstStyle/>
          <a:p>
            <a:r>
              <a:rPr lang="en-SG" sz="3200" b="1" dirty="0">
                <a:solidFill>
                  <a:srgbClr val="C00000"/>
                </a:solidFill>
                <a:latin typeface="Aptos" panose="020B0004020202020204" pitchFamily="34" charset="0"/>
              </a:rPr>
              <a:t>11.Grade According to marks</a:t>
            </a:r>
          </a:p>
        </p:txBody>
      </p:sp>
      <p:sp>
        <p:nvSpPr>
          <p:cNvPr id="5" name="TextBox 4">
            <a:extLst>
              <a:ext uri="{FF2B5EF4-FFF2-40B4-BE49-F238E27FC236}">
                <a16:creationId xmlns:a16="http://schemas.microsoft.com/office/drawing/2014/main" id="{AC7684AC-7E77-7507-388D-FB99B3597D6B}"/>
              </a:ext>
            </a:extLst>
          </p:cNvPr>
          <p:cNvSpPr txBox="1"/>
          <p:nvPr/>
        </p:nvSpPr>
        <p:spPr>
          <a:xfrm>
            <a:off x="228600" y="684551"/>
            <a:ext cx="7101840" cy="6124754"/>
          </a:xfrm>
          <a:prstGeom prst="rect">
            <a:avLst/>
          </a:prstGeom>
          <a:noFill/>
        </p:spPr>
        <p:txBody>
          <a:bodyPr wrap="square">
            <a:spAutoFit/>
          </a:bodyPr>
          <a:lstStyle/>
          <a:p>
            <a:r>
              <a:rPr lang="en-SG" sz="2800" dirty="0">
                <a:latin typeface="Aptos" panose="020B0004020202020204" pitchFamily="34" charset="0"/>
              </a:rPr>
              <a:t>#include&lt;stdio.h&gt;</a:t>
            </a:r>
          </a:p>
          <a:p>
            <a:r>
              <a:rPr lang="en-SG" sz="2800" dirty="0">
                <a:latin typeface="Aptos" panose="020B0004020202020204" pitchFamily="34" charset="0"/>
              </a:rPr>
              <a:t>int main()</a:t>
            </a:r>
          </a:p>
          <a:p>
            <a:r>
              <a:rPr lang="en-SG" sz="2800" dirty="0">
                <a:latin typeface="Aptos" panose="020B0004020202020204" pitchFamily="34" charset="0"/>
              </a:rPr>
              <a:t>{</a:t>
            </a:r>
          </a:p>
          <a:p>
            <a:r>
              <a:rPr lang="en-SG" sz="2800" dirty="0">
                <a:latin typeface="Aptos" panose="020B0004020202020204" pitchFamily="34" charset="0"/>
              </a:rPr>
              <a:t>    int marks;</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&amp;marks);</a:t>
            </a:r>
          </a:p>
          <a:p>
            <a:r>
              <a:rPr lang="en-SG" sz="2800" dirty="0">
                <a:latin typeface="Aptos" panose="020B0004020202020204" pitchFamily="34" charset="0"/>
              </a:rPr>
              <a:t>    if(marks&gt;=80 &amp;&amp; marks&lt;=100){</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("You got \"A+\" \n");</a:t>
            </a:r>
          </a:p>
          <a:p>
            <a:r>
              <a:rPr lang="en-SG" sz="2800" dirty="0">
                <a:latin typeface="Aptos" panose="020B0004020202020204" pitchFamily="34" charset="0"/>
              </a:rPr>
              <a:t>    }</a:t>
            </a:r>
          </a:p>
          <a:p>
            <a:r>
              <a:rPr lang="en-SG" sz="2800" dirty="0">
                <a:latin typeface="Aptos" panose="020B0004020202020204" pitchFamily="34" charset="0"/>
              </a:rPr>
              <a:t>    else if(marks&gt;=75 &amp;&amp; marks&lt;=79){</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("You got \"A\" \n");</a:t>
            </a:r>
          </a:p>
          <a:p>
            <a:r>
              <a:rPr lang="en-SG" sz="2800" dirty="0">
                <a:latin typeface="Aptos" panose="020B0004020202020204" pitchFamily="34" charset="0"/>
              </a:rPr>
              <a:t>    }</a:t>
            </a:r>
          </a:p>
          <a:p>
            <a:r>
              <a:rPr lang="en-SG" sz="2800" dirty="0">
                <a:latin typeface="Aptos" panose="020B0004020202020204" pitchFamily="34" charset="0"/>
              </a:rPr>
              <a:t>    else if(marks&gt;=70 &amp;&amp; marks&lt;=74){</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("You got \"A-\" \n");</a:t>
            </a:r>
          </a:p>
          <a:p>
            <a:r>
              <a:rPr lang="en-SG" sz="2800" dirty="0">
                <a:latin typeface="Aptos" panose="020B0004020202020204" pitchFamily="34" charset="0"/>
              </a:rPr>
              <a:t>    }</a:t>
            </a:r>
          </a:p>
        </p:txBody>
      </p:sp>
      <p:sp>
        <p:nvSpPr>
          <p:cNvPr id="7" name="TextBox 6">
            <a:extLst>
              <a:ext uri="{FF2B5EF4-FFF2-40B4-BE49-F238E27FC236}">
                <a16:creationId xmlns:a16="http://schemas.microsoft.com/office/drawing/2014/main" id="{39D25182-B53F-8A64-9A52-0D73D7071C31}"/>
              </a:ext>
            </a:extLst>
          </p:cNvPr>
          <p:cNvSpPr txBox="1"/>
          <p:nvPr/>
        </p:nvSpPr>
        <p:spPr>
          <a:xfrm>
            <a:off x="6035040" y="277147"/>
            <a:ext cx="6156960" cy="4401205"/>
          </a:xfrm>
          <a:prstGeom prst="rect">
            <a:avLst/>
          </a:prstGeom>
          <a:solidFill>
            <a:schemeClr val="accent2">
              <a:lumMod val="20000"/>
              <a:lumOff val="80000"/>
            </a:schemeClr>
          </a:solidFill>
        </p:spPr>
        <p:txBody>
          <a:bodyPr wrap="square">
            <a:spAutoFit/>
          </a:bodyPr>
          <a:lstStyle/>
          <a:p>
            <a:r>
              <a:rPr lang="en-SG" sz="2800" dirty="0">
                <a:latin typeface="Aptos" panose="020B0004020202020204" pitchFamily="34" charset="0"/>
              </a:rPr>
              <a:t> else if(marks&gt;=65 &amp;&amp; marks&lt;=69){</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("You got \"B+\" \n");</a:t>
            </a:r>
          </a:p>
          <a:p>
            <a:r>
              <a:rPr lang="en-SG" sz="2800" dirty="0">
                <a:latin typeface="Aptos" panose="020B0004020202020204" pitchFamily="34" charset="0"/>
              </a:rPr>
              <a:t>    }</a:t>
            </a:r>
          </a:p>
          <a:p>
            <a:r>
              <a:rPr lang="en-SG" sz="2800" dirty="0">
                <a:latin typeface="Aptos" panose="020B0004020202020204" pitchFamily="34" charset="0"/>
              </a:rPr>
              <a:t>    else if(marks&gt;=60 &amp;&amp; marks&lt;=64){</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("You got \"B\" \n");</a:t>
            </a:r>
          </a:p>
          <a:p>
            <a:r>
              <a:rPr lang="en-SG" sz="2800" dirty="0">
                <a:latin typeface="Aptos" panose="020B0004020202020204" pitchFamily="34" charset="0"/>
              </a:rPr>
              <a:t>    }</a:t>
            </a:r>
          </a:p>
          <a:p>
            <a:r>
              <a:rPr lang="en-SG" sz="2800" dirty="0">
                <a:latin typeface="Aptos" panose="020B0004020202020204" pitchFamily="34" charset="0"/>
              </a:rPr>
              <a:t>    else{</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("You failed\n");</a:t>
            </a:r>
          </a:p>
          <a:p>
            <a:r>
              <a:rPr lang="en-SG" sz="2800" dirty="0">
                <a:latin typeface="Aptos" panose="020B0004020202020204" pitchFamily="34" charset="0"/>
              </a:rPr>
              <a:t>    }</a:t>
            </a:r>
          </a:p>
          <a:p>
            <a:r>
              <a:rPr lang="en-SG" sz="2800" dirty="0">
                <a:latin typeface="Aptos" panose="020B0004020202020204" pitchFamily="34" charset="0"/>
              </a:rPr>
              <a:t>}</a:t>
            </a:r>
          </a:p>
        </p:txBody>
      </p:sp>
    </p:spTree>
    <p:extLst>
      <p:ext uri="{BB962C8B-B14F-4D97-AF65-F5344CB8AC3E}">
        <p14:creationId xmlns:p14="http://schemas.microsoft.com/office/powerpoint/2010/main" val="2416507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A251F2-75F6-C93B-3A05-DAAB7FBA8722}"/>
              </a:ext>
            </a:extLst>
          </p:cNvPr>
          <p:cNvSpPr txBox="1"/>
          <p:nvPr/>
        </p:nvSpPr>
        <p:spPr>
          <a:xfrm>
            <a:off x="309716" y="0"/>
            <a:ext cx="7034982" cy="584775"/>
          </a:xfrm>
          <a:prstGeom prst="rect">
            <a:avLst/>
          </a:prstGeom>
          <a:noFill/>
        </p:spPr>
        <p:txBody>
          <a:bodyPr wrap="square">
            <a:spAutoFit/>
          </a:bodyPr>
          <a:lstStyle/>
          <a:p>
            <a:r>
              <a:rPr lang="en-SG" sz="3200" b="1" dirty="0">
                <a:solidFill>
                  <a:srgbClr val="C00000"/>
                </a:solidFill>
                <a:latin typeface="Aptos" panose="020B0004020202020204" pitchFamily="34" charset="0"/>
              </a:rPr>
              <a:t>12.  largest among three numbers</a:t>
            </a:r>
          </a:p>
        </p:txBody>
      </p:sp>
      <p:sp>
        <p:nvSpPr>
          <p:cNvPr id="5" name="TextBox 4">
            <a:extLst>
              <a:ext uri="{FF2B5EF4-FFF2-40B4-BE49-F238E27FC236}">
                <a16:creationId xmlns:a16="http://schemas.microsoft.com/office/drawing/2014/main" id="{3A05D42A-4779-2FD7-1BA0-A460AFE50AE3}"/>
              </a:ext>
            </a:extLst>
          </p:cNvPr>
          <p:cNvSpPr txBox="1"/>
          <p:nvPr/>
        </p:nvSpPr>
        <p:spPr>
          <a:xfrm>
            <a:off x="154860" y="737711"/>
            <a:ext cx="6105832" cy="4893647"/>
          </a:xfrm>
          <a:prstGeom prst="rect">
            <a:avLst/>
          </a:prstGeom>
          <a:noFill/>
        </p:spPr>
        <p:txBody>
          <a:bodyPr wrap="square">
            <a:spAutoFit/>
          </a:bodyPr>
          <a:lstStyle/>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 {</a:t>
            </a:r>
          </a:p>
          <a:p>
            <a:r>
              <a:rPr lang="en-SG" sz="2400" dirty="0">
                <a:latin typeface="Aptos" panose="020B0004020202020204" pitchFamily="34" charset="0"/>
              </a:rPr>
              <a:t>  int n1, n2, n3;</a:t>
            </a:r>
          </a:p>
          <a:p>
            <a:endParaRPr lang="en-SG" sz="2400" dirty="0">
              <a:latin typeface="Aptos" panose="020B0004020202020204" pitchFamily="34" charset="0"/>
            </a:endParaRPr>
          </a:p>
          <a:p>
            <a:r>
              <a:rPr lang="en-SG" sz="2400" dirty="0">
                <a:latin typeface="Aptos" panose="020B0004020202020204" pitchFamily="34" charset="0"/>
              </a:rPr>
              <a:t>  ///type-1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three different numbers: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%d %d", &amp;n1, &amp;n2, &amp;n3);</a:t>
            </a:r>
          </a:p>
          <a:p>
            <a:r>
              <a:rPr lang="en-SG" sz="2400" dirty="0">
                <a:latin typeface="Aptos" panose="020B0004020202020204" pitchFamily="34" charset="0"/>
              </a:rPr>
              <a:t>  if (n1 &gt;= n2 &amp;&amp; n1 &gt;= n3)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Largest Number\n", n1);</a:t>
            </a:r>
          </a:p>
          <a:p>
            <a:r>
              <a:rPr lang="en-SG" sz="2400" dirty="0">
                <a:latin typeface="Aptos" panose="020B0004020202020204" pitchFamily="34" charset="0"/>
              </a:rPr>
              <a:t>  if (n2 &gt;= n1 &amp;&amp; n2 &gt;= n3)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Largest Number\n", n2);</a:t>
            </a:r>
          </a:p>
          <a:p>
            <a:r>
              <a:rPr lang="en-SG" sz="2400" dirty="0">
                <a:latin typeface="Aptos" panose="020B0004020202020204" pitchFamily="34" charset="0"/>
              </a:rPr>
              <a:t>  if (n3 &gt;= n1 &amp;&amp; n3 &gt;= n2)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Largest Number\n", n3);</a:t>
            </a:r>
          </a:p>
        </p:txBody>
      </p:sp>
      <p:sp>
        <p:nvSpPr>
          <p:cNvPr id="7" name="TextBox 6">
            <a:extLst>
              <a:ext uri="{FF2B5EF4-FFF2-40B4-BE49-F238E27FC236}">
                <a16:creationId xmlns:a16="http://schemas.microsoft.com/office/drawing/2014/main" id="{E96B01A0-E67D-DDC5-E68A-2EAB2E072F02}"/>
              </a:ext>
            </a:extLst>
          </p:cNvPr>
          <p:cNvSpPr txBox="1"/>
          <p:nvPr/>
        </p:nvSpPr>
        <p:spPr>
          <a:xfrm>
            <a:off x="6260692" y="737711"/>
            <a:ext cx="5941141" cy="3046988"/>
          </a:xfrm>
          <a:prstGeom prst="rect">
            <a:avLst/>
          </a:prstGeom>
          <a:solidFill>
            <a:schemeClr val="bg1"/>
          </a:solidFill>
        </p:spPr>
        <p:txBody>
          <a:bodyPr wrap="square">
            <a:spAutoFit/>
          </a:bodyPr>
          <a:lstStyle/>
          <a:p>
            <a:r>
              <a:rPr lang="en-SG" sz="2400" dirty="0">
                <a:latin typeface="Aptos" panose="020B0004020202020204" pitchFamily="34" charset="0"/>
              </a:rPr>
              <a:t> ///type-2</a:t>
            </a:r>
          </a:p>
          <a:p>
            <a:r>
              <a:rPr lang="en-SG" sz="2400" dirty="0">
                <a:latin typeface="Aptos" panose="020B0004020202020204" pitchFamily="34" charset="0"/>
              </a:rPr>
              <a:t>  if (n1 &gt;= n2 &amp;&amp; n1 &gt;= n3)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largest number\n", n1);</a:t>
            </a:r>
          </a:p>
          <a:p>
            <a:r>
              <a:rPr lang="en-SG" sz="2400" dirty="0">
                <a:latin typeface="Aptos" panose="020B0004020202020204" pitchFamily="34" charset="0"/>
              </a:rPr>
              <a:t>  else if (n2 &gt;= n1 &amp;&amp; n2 &gt;= n3)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largest number\n", n2);</a:t>
            </a:r>
          </a:p>
          <a:p>
            <a:r>
              <a:rPr lang="en-SG" sz="2400" dirty="0">
                <a:latin typeface="Aptos" panose="020B0004020202020204" pitchFamily="34" charset="0"/>
              </a:rPr>
              <a:t>  else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largest number\n", n3);</a:t>
            </a:r>
          </a:p>
          <a:p>
            <a:r>
              <a:rPr lang="en-SG" sz="2400" dirty="0">
                <a:latin typeface="Aptos" panose="020B0004020202020204" pitchFamily="34" charset="0"/>
              </a:rPr>
              <a:t>}</a:t>
            </a:r>
            <a:endParaRPr lang="en-SG" sz="2400" dirty="0"/>
          </a:p>
        </p:txBody>
      </p:sp>
    </p:spTree>
    <p:extLst>
      <p:ext uri="{BB962C8B-B14F-4D97-AF65-F5344CB8AC3E}">
        <p14:creationId xmlns:p14="http://schemas.microsoft.com/office/powerpoint/2010/main" val="3698046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EB39BC-B426-BA6C-EC89-D9444EF86A98}"/>
              </a:ext>
            </a:extLst>
          </p:cNvPr>
          <p:cNvSpPr txBox="1"/>
          <p:nvPr/>
        </p:nvSpPr>
        <p:spPr>
          <a:xfrm>
            <a:off x="309716" y="0"/>
            <a:ext cx="7034982" cy="584775"/>
          </a:xfrm>
          <a:prstGeom prst="rect">
            <a:avLst/>
          </a:prstGeom>
          <a:noFill/>
        </p:spPr>
        <p:txBody>
          <a:bodyPr wrap="square">
            <a:spAutoFit/>
          </a:bodyPr>
          <a:lstStyle/>
          <a:p>
            <a:r>
              <a:rPr lang="en-SG" sz="3200" b="1" dirty="0">
                <a:solidFill>
                  <a:srgbClr val="C00000"/>
                </a:solidFill>
                <a:latin typeface="Aptos" panose="020B0004020202020204" pitchFamily="34" charset="0"/>
              </a:rPr>
              <a:t>13.  smallest among three numbers</a:t>
            </a:r>
          </a:p>
        </p:txBody>
      </p:sp>
      <p:sp>
        <p:nvSpPr>
          <p:cNvPr id="4" name="TextBox 3">
            <a:extLst>
              <a:ext uri="{FF2B5EF4-FFF2-40B4-BE49-F238E27FC236}">
                <a16:creationId xmlns:a16="http://schemas.microsoft.com/office/drawing/2014/main" id="{3E5BBE31-D3EC-A1FF-BC49-59838F68F4C1}"/>
              </a:ext>
            </a:extLst>
          </p:cNvPr>
          <p:cNvSpPr txBox="1"/>
          <p:nvPr/>
        </p:nvSpPr>
        <p:spPr>
          <a:xfrm>
            <a:off x="0" y="677767"/>
            <a:ext cx="6096000" cy="4524315"/>
          </a:xfrm>
          <a:prstGeom prst="rect">
            <a:avLst/>
          </a:prstGeom>
          <a:noFill/>
        </p:spPr>
        <p:txBody>
          <a:bodyPr wrap="square">
            <a:spAutoFit/>
          </a:bodyPr>
          <a:lstStyle/>
          <a:p>
            <a:r>
              <a:rPr lang="en-SG" sz="2400" dirty="0">
                <a:latin typeface="Aptos" panose="020B0004020202020204" pitchFamily="34" charset="0"/>
              </a:rPr>
              <a:t>  #include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  int main() {</a:t>
            </a:r>
          </a:p>
          <a:p>
            <a:r>
              <a:rPr lang="en-SG" sz="2400" dirty="0">
                <a:latin typeface="Aptos" panose="020B0004020202020204" pitchFamily="34" charset="0"/>
              </a:rPr>
              <a:t>  int n1, n2, n3;</a:t>
            </a:r>
          </a:p>
          <a:p>
            <a:r>
              <a:rPr lang="en-SG" sz="2400" dirty="0">
                <a:latin typeface="Aptos" panose="020B0004020202020204" pitchFamily="34" charset="0"/>
              </a:rPr>
              <a:t>  ///type-1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three different numbers: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%d %d", &amp;n1, &amp;n2, &amp;n3);</a:t>
            </a:r>
          </a:p>
          <a:p>
            <a:r>
              <a:rPr lang="en-SG" sz="2400" dirty="0">
                <a:latin typeface="Aptos" panose="020B0004020202020204" pitchFamily="34" charset="0"/>
              </a:rPr>
              <a:t>  if (n1 &lt;= n2 &amp;&amp; n1 &lt;= n3)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Smallest Number\n", n1);</a:t>
            </a:r>
          </a:p>
          <a:p>
            <a:r>
              <a:rPr lang="en-SG" sz="2400" dirty="0">
                <a:latin typeface="Aptos" panose="020B0004020202020204" pitchFamily="34" charset="0"/>
              </a:rPr>
              <a:t>  if (n2 &lt;= n1 &amp;&amp; n2 &lt;= n3)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Smallest Number\n", n2);</a:t>
            </a:r>
          </a:p>
          <a:p>
            <a:r>
              <a:rPr lang="en-SG" sz="2400" dirty="0">
                <a:latin typeface="Aptos" panose="020B0004020202020204" pitchFamily="34" charset="0"/>
              </a:rPr>
              <a:t>  if (n3 &lt;= n1 &amp;&amp; n3 &lt;= n2)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Smallest Number\n", n3);</a:t>
            </a:r>
          </a:p>
        </p:txBody>
      </p:sp>
      <p:sp>
        <p:nvSpPr>
          <p:cNvPr id="6" name="TextBox 5">
            <a:extLst>
              <a:ext uri="{FF2B5EF4-FFF2-40B4-BE49-F238E27FC236}">
                <a16:creationId xmlns:a16="http://schemas.microsoft.com/office/drawing/2014/main" id="{34701EE0-447D-F54E-B4CA-C0538DDBAF73}"/>
              </a:ext>
            </a:extLst>
          </p:cNvPr>
          <p:cNvSpPr txBox="1"/>
          <p:nvPr/>
        </p:nvSpPr>
        <p:spPr>
          <a:xfrm>
            <a:off x="6096000" y="677767"/>
            <a:ext cx="5968181" cy="3046988"/>
          </a:xfrm>
          <a:prstGeom prst="rect">
            <a:avLst/>
          </a:prstGeom>
          <a:solidFill>
            <a:schemeClr val="accent3">
              <a:lumMod val="20000"/>
              <a:lumOff val="80000"/>
            </a:schemeClr>
          </a:solidFill>
        </p:spPr>
        <p:txBody>
          <a:bodyPr wrap="square">
            <a:spAutoFit/>
          </a:bodyPr>
          <a:lstStyle/>
          <a:p>
            <a:r>
              <a:rPr lang="en-SG" sz="2400" dirty="0">
                <a:latin typeface="Aptos" panose="020B0004020202020204" pitchFamily="34" charset="0"/>
              </a:rPr>
              <a:t>  ///type-2</a:t>
            </a:r>
          </a:p>
          <a:p>
            <a:r>
              <a:rPr lang="en-SG" sz="2400" dirty="0">
                <a:latin typeface="Aptos" panose="020B0004020202020204" pitchFamily="34" charset="0"/>
              </a:rPr>
              <a:t>  if (n1 &lt;= n2 &amp;&amp; n1 &lt;= n3)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Smallest number\n", n1);</a:t>
            </a:r>
          </a:p>
          <a:p>
            <a:r>
              <a:rPr lang="en-SG" sz="2400" dirty="0">
                <a:latin typeface="Aptos" panose="020B0004020202020204" pitchFamily="34" charset="0"/>
              </a:rPr>
              <a:t>  else if (n2 &lt;= n1 &amp;&amp; n2 &lt;= n3)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Smallest number\n", n2);</a:t>
            </a:r>
          </a:p>
          <a:p>
            <a:r>
              <a:rPr lang="en-SG" sz="2400" dirty="0">
                <a:latin typeface="Aptos" panose="020B0004020202020204" pitchFamily="34" charset="0"/>
              </a:rPr>
              <a:t>  else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the Smallest number\n", n3);</a:t>
            </a:r>
          </a:p>
          <a:p>
            <a:r>
              <a:rPr lang="en-SG" sz="2400" dirty="0">
                <a:latin typeface="Aptos" panose="020B0004020202020204" pitchFamily="34" charset="0"/>
              </a:rPr>
              <a:t>}</a:t>
            </a:r>
          </a:p>
        </p:txBody>
      </p:sp>
    </p:spTree>
    <p:extLst>
      <p:ext uri="{BB962C8B-B14F-4D97-AF65-F5344CB8AC3E}">
        <p14:creationId xmlns:p14="http://schemas.microsoft.com/office/powerpoint/2010/main" val="337963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5E5725-7978-D731-ED40-CC101882B4D3}"/>
              </a:ext>
            </a:extLst>
          </p:cNvPr>
          <p:cNvSpPr txBox="1"/>
          <p:nvPr/>
        </p:nvSpPr>
        <p:spPr>
          <a:xfrm>
            <a:off x="612057" y="255260"/>
            <a:ext cx="4793226" cy="523220"/>
          </a:xfrm>
          <a:prstGeom prst="rect">
            <a:avLst/>
          </a:prstGeom>
          <a:noFill/>
        </p:spPr>
        <p:txBody>
          <a:bodyPr wrap="square">
            <a:spAutoFit/>
          </a:bodyPr>
          <a:lstStyle/>
          <a:p>
            <a:r>
              <a:rPr lang="en-SG" sz="2800" b="1" dirty="0">
                <a:solidFill>
                  <a:srgbClr val="C00000"/>
                </a:solidFill>
                <a:latin typeface="Aptos" panose="020B0004020202020204" pitchFamily="34" charset="0"/>
              </a:rPr>
              <a:t>14. check leap year</a:t>
            </a:r>
          </a:p>
        </p:txBody>
      </p:sp>
      <p:sp>
        <p:nvSpPr>
          <p:cNvPr id="5" name="TextBox 4">
            <a:extLst>
              <a:ext uri="{FF2B5EF4-FFF2-40B4-BE49-F238E27FC236}">
                <a16:creationId xmlns:a16="http://schemas.microsoft.com/office/drawing/2014/main" id="{AF6B3B0C-4B62-85B8-C078-2EA40F0DDD3F}"/>
              </a:ext>
            </a:extLst>
          </p:cNvPr>
          <p:cNvSpPr txBox="1"/>
          <p:nvPr/>
        </p:nvSpPr>
        <p:spPr>
          <a:xfrm>
            <a:off x="612057" y="898956"/>
            <a:ext cx="8804788" cy="5632311"/>
          </a:xfrm>
          <a:prstGeom prst="rect">
            <a:avLst/>
          </a:prstGeom>
          <a:noFill/>
        </p:spPr>
        <p:txBody>
          <a:bodyPr wrap="square">
            <a:spAutoFit/>
          </a:bodyPr>
          <a:lstStyle/>
          <a:p>
            <a:r>
              <a:rPr lang="en-SG" sz="2400" dirty="0">
                <a:latin typeface="Aptos" panose="020B0004020202020204" pitchFamily="34" charset="0"/>
              </a:rPr>
              <a:t>#include&lt;stdio.h&gt;</a:t>
            </a:r>
          </a:p>
          <a:p>
            <a:r>
              <a:rPr lang="en-SG" sz="2400" dirty="0">
                <a:latin typeface="Aptos" panose="020B0004020202020204" pitchFamily="34" charset="0"/>
              </a:rPr>
              <a:t>int main(){</a:t>
            </a:r>
          </a:p>
          <a:p>
            <a:r>
              <a:rPr lang="en-SG" sz="2400" dirty="0">
                <a:latin typeface="Aptos" panose="020B0004020202020204" pitchFamily="34" charset="0"/>
              </a:rPr>
              <a:t>    int year;</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a year: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&amp;year);</a:t>
            </a:r>
          </a:p>
          <a:p>
            <a:r>
              <a:rPr lang="en-SG" sz="2400" dirty="0">
                <a:latin typeface="Aptos" panose="020B0004020202020204" pitchFamily="34" charset="0"/>
              </a:rPr>
              <a:t>    if(year % 400 == 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a leap year\n", year);</a:t>
            </a:r>
          </a:p>
          <a:p>
            <a:r>
              <a:rPr lang="en-SG" sz="2400" dirty="0">
                <a:latin typeface="Aptos" panose="020B0004020202020204" pitchFamily="34" charset="0"/>
              </a:rPr>
              <a:t>    }</a:t>
            </a:r>
          </a:p>
          <a:p>
            <a:r>
              <a:rPr lang="en-SG" sz="2400" dirty="0">
                <a:latin typeface="Aptos" panose="020B0004020202020204" pitchFamily="34" charset="0"/>
              </a:rPr>
              <a:t>    else if (((year % 4 == 0) &amp;&amp; (year % 100!= 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a leap year\n", year);</a:t>
            </a:r>
          </a:p>
          <a:p>
            <a:r>
              <a:rPr lang="en-SG" sz="2400" dirty="0">
                <a:latin typeface="Aptos" panose="020B0004020202020204" pitchFamily="34" charset="0"/>
              </a:rPr>
              <a:t>    }</a:t>
            </a:r>
          </a:p>
          <a:p>
            <a:r>
              <a:rPr lang="en-SG" sz="2400" dirty="0">
                <a:latin typeface="Aptos" panose="020B0004020202020204" pitchFamily="34" charset="0"/>
              </a:rPr>
              <a:t>    else{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not a leap year\n", year);</a:t>
            </a:r>
          </a:p>
          <a:p>
            <a:r>
              <a:rPr lang="en-SG" sz="2400" dirty="0">
                <a:latin typeface="Aptos" panose="020B0004020202020204" pitchFamily="34" charset="0"/>
              </a:rPr>
              <a:t>    }</a:t>
            </a:r>
          </a:p>
          <a:p>
            <a:r>
              <a:rPr lang="en-SG" sz="2400" dirty="0">
                <a:latin typeface="Aptos" panose="020B0004020202020204" pitchFamily="34" charset="0"/>
              </a:rPr>
              <a:t>}</a:t>
            </a:r>
          </a:p>
        </p:txBody>
      </p:sp>
    </p:spTree>
    <p:extLst>
      <p:ext uri="{BB962C8B-B14F-4D97-AF65-F5344CB8AC3E}">
        <p14:creationId xmlns:p14="http://schemas.microsoft.com/office/powerpoint/2010/main" val="1953913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59E9-9227-5838-342F-6CF15896191A}"/>
              </a:ext>
            </a:extLst>
          </p:cNvPr>
          <p:cNvSpPr>
            <a:spLocks noGrp="1"/>
          </p:cNvSpPr>
          <p:nvPr>
            <p:ph type="title"/>
          </p:nvPr>
        </p:nvSpPr>
        <p:spPr>
          <a:xfrm>
            <a:off x="2073898" y="0"/>
            <a:ext cx="7372882" cy="1312211"/>
          </a:xfrm>
          <a:ln>
            <a:solidFill>
              <a:schemeClr val="bg1"/>
            </a:solidFill>
          </a:ln>
        </p:spPr>
        <p:txBody>
          <a:bodyPr>
            <a:normAutofit/>
          </a:bodyPr>
          <a:lstStyle/>
          <a:p>
            <a:r>
              <a:rPr lang="en-SG" sz="8800" dirty="0">
                <a:latin typeface="Berlin Sans FB Demi" panose="020E0802020502020306" pitchFamily="34" charset="0"/>
              </a:rPr>
              <a:t>What is Loop?</a:t>
            </a:r>
          </a:p>
        </p:txBody>
      </p:sp>
      <p:pic>
        <p:nvPicPr>
          <p:cNvPr id="5" name="Picture 4">
            <a:extLst>
              <a:ext uri="{FF2B5EF4-FFF2-40B4-BE49-F238E27FC236}">
                <a16:creationId xmlns:a16="http://schemas.microsoft.com/office/drawing/2014/main" id="{23FA0FFB-28D1-7835-CEA0-375FE23B5B29}"/>
              </a:ext>
            </a:extLst>
          </p:cNvPr>
          <p:cNvPicPr>
            <a:picLocks noChangeAspect="1"/>
          </p:cNvPicPr>
          <p:nvPr/>
        </p:nvPicPr>
        <p:blipFill>
          <a:blip r:embed="rId2"/>
          <a:stretch>
            <a:fillRect/>
          </a:stretch>
        </p:blipFill>
        <p:spPr>
          <a:xfrm>
            <a:off x="6232092" y="1313615"/>
            <a:ext cx="6429375" cy="4286250"/>
          </a:xfrm>
          <a:prstGeom prst="rect">
            <a:avLst/>
          </a:prstGeom>
        </p:spPr>
      </p:pic>
      <p:pic>
        <p:nvPicPr>
          <p:cNvPr id="7" name="Picture 6">
            <a:extLst>
              <a:ext uri="{FF2B5EF4-FFF2-40B4-BE49-F238E27FC236}">
                <a16:creationId xmlns:a16="http://schemas.microsoft.com/office/drawing/2014/main" id="{96795B84-DFF2-7844-2B9F-AF13529B0B95}"/>
              </a:ext>
            </a:extLst>
          </p:cNvPr>
          <p:cNvPicPr>
            <a:picLocks noChangeAspect="1"/>
          </p:cNvPicPr>
          <p:nvPr/>
        </p:nvPicPr>
        <p:blipFill>
          <a:blip r:embed="rId3"/>
          <a:stretch>
            <a:fillRect/>
          </a:stretch>
        </p:blipFill>
        <p:spPr>
          <a:xfrm>
            <a:off x="131045" y="1132920"/>
            <a:ext cx="5543157" cy="3079531"/>
          </a:xfrm>
          <a:prstGeom prst="rect">
            <a:avLst/>
          </a:prstGeom>
        </p:spPr>
      </p:pic>
      <p:pic>
        <p:nvPicPr>
          <p:cNvPr id="1032" name="Picture 8" descr="6,500+ Goblin Cartoon Stock Illustrations, Royalty-Free Vector Graphics &amp;  Clip Art - iStock">
            <a:extLst>
              <a:ext uri="{FF2B5EF4-FFF2-40B4-BE49-F238E27FC236}">
                <a16:creationId xmlns:a16="http://schemas.microsoft.com/office/drawing/2014/main" id="{99F5DAAF-979B-B1A0-73CD-03F384471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76846"/>
            <a:ext cx="3387815" cy="338781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3CC2B57B-FD37-71AE-A2B1-61EAF78218E5}"/>
              </a:ext>
            </a:extLst>
          </p:cNvPr>
          <p:cNvSpPr txBox="1">
            <a:spLocks/>
          </p:cNvSpPr>
          <p:nvPr/>
        </p:nvSpPr>
        <p:spPr>
          <a:xfrm rot="21043683">
            <a:off x="2792593" y="3819166"/>
            <a:ext cx="3601039"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chemeClr val="accent6">
                    <a:lumMod val="60000"/>
                    <a:lumOff val="40000"/>
                  </a:schemeClr>
                </a:solidFill>
                <a:latin typeface="Berlin Sans FB Demi" panose="020E0802020502020306" pitchFamily="34" charset="0"/>
              </a:rPr>
              <a:t>What is Loop?</a:t>
            </a:r>
          </a:p>
        </p:txBody>
      </p:sp>
      <p:sp>
        <p:nvSpPr>
          <p:cNvPr id="9" name="Title 1">
            <a:extLst>
              <a:ext uri="{FF2B5EF4-FFF2-40B4-BE49-F238E27FC236}">
                <a16:creationId xmlns:a16="http://schemas.microsoft.com/office/drawing/2014/main" id="{3DAB4CE6-CCDA-B740-5DAB-5CAF24D57958}"/>
              </a:ext>
            </a:extLst>
          </p:cNvPr>
          <p:cNvSpPr txBox="1">
            <a:spLocks/>
          </p:cNvSpPr>
          <p:nvPr/>
        </p:nvSpPr>
        <p:spPr>
          <a:xfrm rot="21118649">
            <a:off x="4811513" y="5182474"/>
            <a:ext cx="1572018" cy="452194"/>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sz="3200" dirty="0">
                <a:solidFill>
                  <a:srgbClr val="00B050"/>
                </a:solidFill>
                <a:latin typeface="Berlin Sans FB Demi" panose="020E0802020502020306" pitchFamily="34" charset="0"/>
              </a:rPr>
              <a:t>Loop</a:t>
            </a:r>
          </a:p>
        </p:txBody>
      </p:sp>
      <p:sp>
        <p:nvSpPr>
          <p:cNvPr id="10" name="Title 1">
            <a:extLst>
              <a:ext uri="{FF2B5EF4-FFF2-40B4-BE49-F238E27FC236}">
                <a16:creationId xmlns:a16="http://schemas.microsoft.com/office/drawing/2014/main" id="{1901B0F2-518A-D2D2-A5CB-42C8C79F10C5}"/>
              </a:ext>
            </a:extLst>
          </p:cNvPr>
          <p:cNvSpPr txBox="1">
            <a:spLocks/>
          </p:cNvSpPr>
          <p:nvPr/>
        </p:nvSpPr>
        <p:spPr>
          <a:xfrm>
            <a:off x="9606159" y="194856"/>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chemeClr val="bg1">
                    <a:lumMod val="50000"/>
                  </a:schemeClr>
                </a:solidFill>
                <a:latin typeface="Berlin Sans FB Demi" panose="020E0802020502020306" pitchFamily="34" charset="0"/>
              </a:rPr>
              <a:t>Loop</a:t>
            </a:r>
          </a:p>
        </p:txBody>
      </p:sp>
      <p:sp>
        <p:nvSpPr>
          <p:cNvPr id="11" name="Title 1">
            <a:extLst>
              <a:ext uri="{FF2B5EF4-FFF2-40B4-BE49-F238E27FC236}">
                <a16:creationId xmlns:a16="http://schemas.microsoft.com/office/drawing/2014/main" id="{10A2C942-89D3-C93F-7591-8F191DEC89E8}"/>
              </a:ext>
            </a:extLst>
          </p:cNvPr>
          <p:cNvSpPr txBox="1">
            <a:spLocks/>
          </p:cNvSpPr>
          <p:nvPr/>
        </p:nvSpPr>
        <p:spPr>
          <a:xfrm rot="20892433">
            <a:off x="6691606" y="5472294"/>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chemeClr val="accent2">
                    <a:lumMod val="75000"/>
                  </a:schemeClr>
                </a:solidFill>
                <a:latin typeface="Berlin Sans FB Demi" panose="020E0802020502020306" pitchFamily="34" charset="0"/>
              </a:rPr>
              <a:t>Loop</a:t>
            </a:r>
          </a:p>
        </p:txBody>
      </p:sp>
      <p:sp>
        <p:nvSpPr>
          <p:cNvPr id="12" name="Title 1">
            <a:extLst>
              <a:ext uri="{FF2B5EF4-FFF2-40B4-BE49-F238E27FC236}">
                <a16:creationId xmlns:a16="http://schemas.microsoft.com/office/drawing/2014/main" id="{124D1309-557C-CBDD-E3F3-2BB54763BF15}"/>
              </a:ext>
            </a:extLst>
          </p:cNvPr>
          <p:cNvSpPr txBox="1">
            <a:spLocks/>
          </p:cNvSpPr>
          <p:nvPr/>
        </p:nvSpPr>
        <p:spPr>
          <a:xfrm>
            <a:off x="8370812" y="5472294"/>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chemeClr val="accent3">
                    <a:lumMod val="75000"/>
                  </a:schemeClr>
                </a:solidFill>
                <a:latin typeface="Berlin Sans FB Demi" panose="020E0802020502020306" pitchFamily="34" charset="0"/>
              </a:rPr>
              <a:t>Loop</a:t>
            </a:r>
          </a:p>
        </p:txBody>
      </p:sp>
      <p:sp>
        <p:nvSpPr>
          <p:cNvPr id="13" name="Title 1">
            <a:extLst>
              <a:ext uri="{FF2B5EF4-FFF2-40B4-BE49-F238E27FC236}">
                <a16:creationId xmlns:a16="http://schemas.microsoft.com/office/drawing/2014/main" id="{AE530795-6743-476D-B03E-2C411ED44F8E}"/>
              </a:ext>
            </a:extLst>
          </p:cNvPr>
          <p:cNvSpPr txBox="1">
            <a:spLocks/>
          </p:cNvSpPr>
          <p:nvPr/>
        </p:nvSpPr>
        <p:spPr>
          <a:xfrm rot="436551">
            <a:off x="4253701" y="5846906"/>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chemeClr val="accent3">
                    <a:lumMod val="75000"/>
                  </a:schemeClr>
                </a:solidFill>
                <a:latin typeface="Berlin Sans FB Demi" panose="020E0802020502020306" pitchFamily="34" charset="0"/>
              </a:rPr>
              <a:t>Loop</a:t>
            </a:r>
          </a:p>
        </p:txBody>
      </p:sp>
      <p:sp>
        <p:nvSpPr>
          <p:cNvPr id="14" name="Title 1">
            <a:extLst>
              <a:ext uri="{FF2B5EF4-FFF2-40B4-BE49-F238E27FC236}">
                <a16:creationId xmlns:a16="http://schemas.microsoft.com/office/drawing/2014/main" id="{6F340A3E-2A5C-CF18-599C-E4C02A937270}"/>
              </a:ext>
            </a:extLst>
          </p:cNvPr>
          <p:cNvSpPr txBox="1">
            <a:spLocks/>
          </p:cNvSpPr>
          <p:nvPr/>
        </p:nvSpPr>
        <p:spPr>
          <a:xfrm>
            <a:off x="5872762" y="1280546"/>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chemeClr val="accent2">
                    <a:lumMod val="75000"/>
                  </a:schemeClr>
                </a:solidFill>
                <a:latin typeface="Berlin Sans FB Demi" panose="020E0802020502020306" pitchFamily="34" charset="0"/>
              </a:rPr>
              <a:t>Loop</a:t>
            </a:r>
          </a:p>
        </p:txBody>
      </p:sp>
      <p:sp>
        <p:nvSpPr>
          <p:cNvPr id="15" name="Title 1">
            <a:extLst>
              <a:ext uri="{FF2B5EF4-FFF2-40B4-BE49-F238E27FC236}">
                <a16:creationId xmlns:a16="http://schemas.microsoft.com/office/drawing/2014/main" id="{5F7FF9D6-55D7-F819-6AFE-55F63861C771}"/>
              </a:ext>
            </a:extLst>
          </p:cNvPr>
          <p:cNvSpPr txBox="1">
            <a:spLocks/>
          </p:cNvSpPr>
          <p:nvPr/>
        </p:nvSpPr>
        <p:spPr>
          <a:xfrm rot="20972057">
            <a:off x="8851769" y="834011"/>
            <a:ext cx="2167029"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rgbClr val="FFC000"/>
                </a:solidFill>
                <a:latin typeface="Berlin Sans FB Demi" panose="020E0802020502020306" pitchFamily="34" charset="0"/>
              </a:rPr>
              <a:t>while()</a:t>
            </a:r>
          </a:p>
        </p:txBody>
      </p:sp>
      <p:sp>
        <p:nvSpPr>
          <p:cNvPr id="16" name="Title 1">
            <a:extLst>
              <a:ext uri="{FF2B5EF4-FFF2-40B4-BE49-F238E27FC236}">
                <a16:creationId xmlns:a16="http://schemas.microsoft.com/office/drawing/2014/main" id="{F97E2D07-5594-21A5-19B1-425C41519A38}"/>
              </a:ext>
            </a:extLst>
          </p:cNvPr>
          <p:cNvSpPr txBox="1">
            <a:spLocks/>
          </p:cNvSpPr>
          <p:nvPr/>
        </p:nvSpPr>
        <p:spPr>
          <a:xfrm rot="20216867">
            <a:off x="214968" y="321194"/>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chemeClr val="accent2">
                    <a:lumMod val="75000"/>
                  </a:schemeClr>
                </a:solidFill>
                <a:latin typeface="Berlin Sans FB Demi" panose="020E0802020502020306" pitchFamily="34" charset="0"/>
              </a:rPr>
              <a:t>Loop</a:t>
            </a:r>
          </a:p>
        </p:txBody>
      </p:sp>
      <p:sp>
        <p:nvSpPr>
          <p:cNvPr id="17" name="Title 1">
            <a:extLst>
              <a:ext uri="{FF2B5EF4-FFF2-40B4-BE49-F238E27FC236}">
                <a16:creationId xmlns:a16="http://schemas.microsoft.com/office/drawing/2014/main" id="{4457CB93-A540-4FEB-4183-A81040E9DB43}"/>
              </a:ext>
            </a:extLst>
          </p:cNvPr>
          <p:cNvSpPr txBox="1">
            <a:spLocks/>
          </p:cNvSpPr>
          <p:nvPr/>
        </p:nvSpPr>
        <p:spPr>
          <a:xfrm>
            <a:off x="2182615" y="1348283"/>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rgbClr val="FFC000"/>
                </a:solidFill>
                <a:latin typeface="Berlin Sans FB Demi" panose="020E0802020502020306" pitchFamily="34" charset="0"/>
              </a:rPr>
              <a:t>for()</a:t>
            </a:r>
          </a:p>
        </p:txBody>
      </p:sp>
      <p:sp>
        <p:nvSpPr>
          <p:cNvPr id="18" name="Title 1">
            <a:extLst>
              <a:ext uri="{FF2B5EF4-FFF2-40B4-BE49-F238E27FC236}">
                <a16:creationId xmlns:a16="http://schemas.microsoft.com/office/drawing/2014/main" id="{B7E43F44-C629-F9CC-E1E5-CD8F7F776307}"/>
              </a:ext>
            </a:extLst>
          </p:cNvPr>
          <p:cNvSpPr txBox="1">
            <a:spLocks/>
          </p:cNvSpPr>
          <p:nvPr/>
        </p:nvSpPr>
        <p:spPr>
          <a:xfrm rot="21016501">
            <a:off x="5400871" y="2183869"/>
            <a:ext cx="1572018" cy="749225"/>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rgbClr val="FFC000"/>
                </a:solidFill>
                <a:latin typeface="Berlin Sans FB Demi" panose="020E0802020502020306" pitchFamily="34" charset="0"/>
              </a:rPr>
              <a:t>do while()</a:t>
            </a:r>
          </a:p>
        </p:txBody>
      </p:sp>
      <p:sp>
        <p:nvSpPr>
          <p:cNvPr id="19" name="Title 1">
            <a:extLst>
              <a:ext uri="{FF2B5EF4-FFF2-40B4-BE49-F238E27FC236}">
                <a16:creationId xmlns:a16="http://schemas.microsoft.com/office/drawing/2014/main" id="{3F90DCC3-B59A-7940-01F0-6D6E3A9787B7}"/>
              </a:ext>
            </a:extLst>
          </p:cNvPr>
          <p:cNvSpPr txBox="1">
            <a:spLocks/>
          </p:cNvSpPr>
          <p:nvPr/>
        </p:nvSpPr>
        <p:spPr>
          <a:xfrm rot="20406611">
            <a:off x="2681683" y="4717762"/>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chemeClr val="accent2">
                    <a:lumMod val="75000"/>
                  </a:schemeClr>
                </a:solidFill>
                <a:latin typeface="Berlin Sans FB Demi" panose="020E0802020502020306" pitchFamily="34" charset="0"/>
              </a:rPr>
              <a:t>Loop</a:t>
            </a:r>
          </a:p>
        </p:txBody>
      </p:sp>
      <p:sp>
        <p:nvSpPr>
          <p:cNvPr id="20" name="Title 1">
            <a:extLst>
              <a:ext uri="{FF2B5EF4-FFF2-40B4-BE49-F238E27FC236}">
                <a16:creationId xmlns:a16="http://schemas.microsoft.com/office/drawing/2014/main" id="{0C601AD2-5A70-52AF-7F07-91EC31932C6C}"/>
              </a:ext>
            </a:extLst>
          </p:cNvPr>
          <p:cNvSpPr txBox="1">
            <a:spLocks/>
          </p:cNvSpPr>
          <p:nvPr/>
        </p:nvSpPr>
        <p:spPr>
          <a:xfrm>
            <a:off x="2364852" y="5650213"/>
            <a:ext cx="1572018" cy="749225"/>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rgbClr val="FFC000"/>
                </a:solidFill>
                <a:latin typeface="Berlin Sans FB Demi" panose="020E0802020502020306" pitchFamily="34" charset="0"/>
              </a:rPr>
              <a:t>do while()</a:t>
            </a:r>
          </a:p>
        </p:txBody>
      </p:sp>
      <p:sp>
        <p:nvSpPr>
          <p:cNvPr id="21" name="Title 1">
            <a:extLst>
              <a:ext uri="{FF2B5EF4-FFF2-40B4-BE49-F238E27FC236}">
                <a16:creationId xmlns:a16="http://schemas.microsoft.com/office/drawing/2014/main" id="{FCEF1466-616E-8346-291D-684D28B71893}"/>
              </a:ext>
            </a:extLst>
          </p:cNvPr>
          <p:cNvSpPr txBox="1">
            <a:spLocks/>
          </p:cNvSpPr>
          <p:nvPr/>
        </p:nvSpPr>
        <p:spPr>
          <a:xfrm>
            <a:off x="9921061" y="5884441"/>
            <a:ext cx="1572018"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rgbClr val="FFC000"/>
                </a:solidFill>
                <a:latin typeface="Berlin Sans FB Demi" panose="020E0802020502020306" pitchFamily="34" charset="0"/>
              </a:rPr>
              <a:t>for()</a:t>
            </a:r>
          </a:p>
        </p:txBody>
      </p:sp>
      <p:sp>
        <p:nvSpPr>
          <p:cNvPr id="22" name="Title 1">
            <a:extLst>
              <a:ext uri="{FF2B5EF4-FFF2-40B4-BE49-F238E27FC236}">
                <a16:creationId xmlns:a16="http://schemas.microsoft.com/office/drawing/2014/main" id="{C201424F-A6C9-ED88-13B4-FDD31A532413}"/>
              </a:ext>
            </a:extLst>
          </p:cNvPr>
          <p:cNvSpPr txBox="1">
            <a:spLocks/>
          </p:cNvSpPr>
          <p:nvPr/>
        </p:nvSpPr>
        <p:spPr>
          <a:xfrm rot="361360">
            <a:off x="4157188" y="4430353"/>
            <a:ext cx="2167029" cy="7492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solidFill>
                  <a:srgbClr val="FFC000"/>
                </a:solidFill>
                <a:latin typeface="Berlin Sans FB Demi" panose="020E0802020502020306" pitchFamily="34" charset="0"/>
              </a:rPr>
              <a:t>while()</a:t>
            </a:r>
          </a:p>
        </p:txBody>
      </p:sp>
      <p:sp>
        <p:nvSpPr>
          <p:cNvPr id="23" name="Title 1">
            <a:extLst>
              <a:ext uri="{FF2B5EF4-FFF2-40B4-BE49-F238E27FC236}">
                <a16:creationId xmlns:a16="http://schemas.microsoft.com/office/drawing/2014/main" id="{80D463C4-2FD6-EE04-24FA-F6ED19DEE2AD}"/>
              </a:ext>
            </a:extLst>
          </p:cNvPr>
          <p:cNvSpPr txBox="1">
            <a:spLocks/>
          </p:cNvSpPr>
          <p:nvPr/>
        </p:nvSpPr>
        <p:spPr>
          <a:xfrm>
            <a:off x="8487057" y="2183869"/>
            <a:ext cx="2456972" cy="5305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sz="2800" dirty="0">
                <a:solidFill>
                  <a:schemeClr val="accent4">
                    <a:lumMod val="60000"/>
                    <a:lumOff val="40000"/>
                  </a:schemeClr>
                </a:solidFill>
                <a:latin typeface="Berlin Sans FB Demi" panose="020E0802020502020306" pitchFamily="34" charset="0"/>
              </a:rPr>
              <a:t>What is Loop?</a:t>
            </a:r>
          </a:p>
        </p:txBody>
      </p:sp>
    </p:spTree>
    <p:extLst>
      <p:ext uri="{BB962C8B-B14F-4D97-AF65-F5344CB8AC3E}">
        <p14:creationId xmlns:p14="http://schemas.microsoft.com/office/powerpoint/2010/main" val="3103258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10526-754C-323E-745C-0A2D6B82E53B}"/>
              </a:ext>
            </a:extLst>
          </p:cNvPr>
          <p:cNvSpPr txBox="1"/>
          <p:nvPr/>
        </p:nvSpPr>
        <p:spPr>
          <a:xfrm>
            <a:off x="219075" y="0"/>
            <a:ext cx="6102350" cy="584775"/>
          </a:xfrm>
          <a:prstGeom prst="rect">
            <a:avLst/>
          </a:prstGeom>
          <a:noFill/>
        </p:spPr>
        <p:txBody>
          <a:bodyPr wrap="square">
            <a:spAutoFit/>
          </a:bodyPr>
          <a:lstStyle/>
          <a:p>
            <a:pPr algn="l" fontAlgn="base"/>
            <a:r>
              <a:rPr lang="en-SG" sz="3200" b="1" i="0" dirty="0">
                <a:solidFill>
                  <a:srgbClr val="273239"/>
                </a:solidFill>
                <a:effectLst/>
                <a:highlight>
                  <a:srgbClr val="FFFFFF"/>
                </a:highlight>
                <a:latin typeface="Aptos" panose="020B0004020202020204" pitchFamily="34" charset="0"/>
              </a:rPr>
              <a:t>C – Loops</a:t>
            </a:r>
          </a:p>
        </p:txBody>
      </p:sp>
      <p:sp>
        <p:nvSpPr>
          <p:cNvPr id="5" name="TextBox 4">
            <a:extLst>
              <a:ext uri="{FF2B5EF4-FFF2-40B4-BE49-F238E27FC236}">
                <a16:creationId xmlns:a16="http://schemas.microsoft.com/office/drawing/2014/main" id="{FD4D3165-48A5-415E-F02C-B0F608075C56}"/>
              </a:ext>
            </a:extLst>
          </p:cNvPr>
          <p:cNvSpPr txBox="1"/>
          <p:nvPr/>
        </p:nvSpPr>
        <p:spPr>
          <a:xfrm>
            <a:off x="219075" y="597475"/>
            <a:ext cx="11753850" cy="646331"/>
          </a:xfrm>
          <a:prstGeom prst="rect">
            <a:avLst/>
          </a:prstGeom>
          <a:solidFill>
            <a:schemeClr val="bg1"/>
          </a:solidFill>
        </p:spPr>
        <p:txBody>
          <a:bodyPr wrap="square">
            <a:spAutoFit/>
          </a:bodyPr>
          <a:lstStyle/>
          <a:p>
            <a:pPr algn="just"/>
            <a:r>
              <a:rPr lang="en-US" b="0" i="0" dirty="0">
                <a:effectLst/>
                <a:highlight>
                  <a:srgbClr val="FFFFFF"/>
                </a:highlight>
                <a:latin typeface="Nunito" pitchFamily="2" charset="0"/>
              </a:rPr>
              <a:t>Loops in programming are used to repeat a block of code until the specified condition is met. A loop statement allows programmers to execute a statement or group of statements multiple times without repetition of code.</a:t>
            </a:r>
            <a:endParaRPr lang="en-SG" dirty="0"/>
          </a:p>
        </p:txBody>
      </p:sp>
      <p:sp>
        <p:nvSpPr>
          <p:cNvPr id="7" name="TextBox 6">
            <a:extLst>
              <a:ext uri="{FF2B5EF4-FFF2-40B4-BE49-F238E27FC236}">
                <a16:creationId xmlns:a16="http://schemas.microsoft.com/office/drawing/2014/main" id="{62FB2D6A-5012-F144-7F1E-5BE222F8E541}"/>
              </a:ext>
            </a:extLst>
          </p:cNvPr>
          <p:cNvSpPr txBox="1"/>
          <p:nvPr/>
        </p:nvSpPr>
        <p:spPr>
          <a:xfrm>
            <a:off x="219075" y="1520805"/>
            <a:ext cx="4339590" cy="5262979"/>
          </a:xfrm>
          <a:prstGeom prst="rect">
            <a:avLst/>
          </a:prstGeom>
          <a:noFill/>
        </p:spPr>
        <p:txBody>
          <a:bodyPr wrap="square">
            <a:spAutoFit/>
          </a:bodyPr>
          <a:lstStyle/>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a:t>
            </a:r>
          </a:p>
          <a:p>
            <a:r>
              <a:rPr lang="en-SG" sz="2400" dirty="0">
                <a:latin typeface="Aptos" panose="020B0004020202020204" pitchFamily="34" charset="0"/>
              </a:rPr>
              <a:t>}</a:t>
            </a:r>
          </a:p>
        </p:txBody>
      </p:sp>
      <p:sp>
        <p:nvSpPr>
          <p:cNvPr id="9" name="TextBox 8">
            <a:extLst>
              <a:ext uri="{FF2B5EF4-FFF2-40B4-BE49-F238E27FC236}">
                <a16:creationId xmlns:a16="http://schemas.microsoft.com/office/drawing/2014/main" id="{654F5B80-9947-78CE-86A3-890361786D20}"/>
              </a:ext>
            </a:extLst>
          </p:cNvPr>
          <p:cNvSpPr txBox="1"/>
          <p:nvPr/>
        </p:nvSpPr>
        <p:spPr>
          <a:xfrm>
            <a:off x="5938837" y="2105580"/>
            <a:ext cx="3501390" cy="4154984"/>
          </a:xfrm>
          <a:prstGeom prst="rect">
            <a:avLst/>
          </a:prstGeom>
          <a:noFill/>
        </p:spPr>
        <p:txBody>
          <a:bodyPr wrap="square">
            <a:spAutoFit/>
          </a:bodyPr>
          <a:lstStyle/>
          <a:p>
            <a:r>
              <a:rPr lang="en-SG" sz="2400" dirty="0">
                <a:latin typeface="Aptos" panose="020B0004020202020204" pitchFamily="34" charset="0"/>
              </a:rPr>
              <a:t>Output</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p:txBody>
      </p:sp>
    </p:spTree>
    <p:extLst>
      <p:ext uri="{BB962C8B-B14F-4D97-AF65-F5344CB8AC3E}">
        <p14:creationId xmlns:p14="http://schemas.microsoft.com/office/powerpoint/2010/main" val="3171671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D02F0-E47F-2D1D-1D8E-B3462DDD8DCC}"/>
              </a:ext>
            </a:extLst>
          </p:cNvPr>
          <p:cNvSpPr txBox="1"/>
          <p:nvPr/>
        </p:nvSpPr>
        <p:spPr>
          <a:xfrm>
            <a:off x="234033" y="0"/>
            <a:ext cx="11807190" cy="3539430"/>
          </a:xfrm>
          <a:prstGeom prst="rect">
            <a:avLst/>
          </a:prstGeom>
          <a:solidFill>
            <a:schemeClr val="bg1"/>
          </a:solidFill>
        </p:spPr>
        <p:txBody>
          <a:bodyPr wrap="square">
            <a:spAutoFit/>
          </a:bodyPr>
          <a:lstStyle/>
          <a:p>
            <a:pPr algn="l" fontAlgn="base"/>
            <a:r>
              <a:rPr lang="en-US" sz="2800" b="1" i="0" dirty="0">
                <a:effectLst/>
                <a:highlight>
                  <a:srgbClr val="FFFFFF"/>
                </a:highlight>
                <a:latin typeface="Aptos" panose="020B0004020202020204" pitchFamily="34" charset="0"/>
              </a:rPr>
              <a:t>There are mainly two types of loops in C Programming:</a:t>
            </a:r>
            <a:endParaRPr lang="en-US" sz="2800" b="0" i="0" dirty="0">
              <a:effectLst/>
              <a:highlight>
                <a:srgbClr val="FFFFFF"/>
              </a:highlight>
              <a:latin typeface="Aptos" panose="020B0004020202020204" pitchFamily="34" charset="0"/>
            </a:endParaRPr>
          </a:p>
          <a:p>
            <a:pPr algn="l" fontAlgn="base">
              <a:buFont typeface="+mj-lt"/>
              <a:buAutoNum type="arabicPeriod"/>
            </a:pPr>
            <a:r>
              <a:rPr lang="en-US" sz="2800" b="1" i="0" dirty="0">
                <a:effectLst/>
                <a:highlight>
                  <a:srgbClr val="FFFFFF"/>
                </a:highlight>
                <a:latin typeface="Aptos" panose="020B0004020202020204" pitchFamily="34" charset="0"/>
              </a:rPr>
              <a:t>Entry Controlled loops:</a:t>
            </a:r>
            <a:r>
              <a:rPr lang="en-US" sz="2800" b="0" i="0" dirty="0">
                <a:effectLst/>
                <a:highlight>
                  <a:srgbClr val="FFFFFF"/>
                </a:highlight>
                <a:latin typeface="Aptos" panose="020B0004020202020204" pitchFamily="34" charset="0"/>
              </a:rPr>
              <a:t> In Entry controlled loops the test condition is checked before entering the main body of the loop. </a:t>
            </a:r>
            <a:r>
              <a:rPr lang="en-US" sz="2800" b="1" i="0" dirty="0">
                <a:effectLst/>
                <a:highlight>
                  <a:srgbClr val="FFFFFF"/>
                </a:highlight>
                <a:latin typeface="Aptos" panose="020B0004020202020204" pitchFamily="34" charset="0"/>
              </a:rPr>
              <a:t>For Loop and While Loop </a:t>
            </a:r>
            <a:r>
              <a:rPr lang="en-US" sz="2800" b="0" i="0" dirty="0">
                <a:effectLst/>
                <a:highlight>
                  <a:srgbClr val="FFFFFF"/>
                </a:highlight>
                <a:latin typeface="Aptos" panose="020B0004020202020204" pitchFamily="34" charset="0"/>
              </a:rPr>
              <a:t>is Entry-controlled loops.</a:t>
            </a:r>
          </a:p>
          <a:p>
            <a:pPr algn="l" fontAlgn="base">
              <a:buFont typeface="+mj-lt"/>
              <a:buAutoNum type="arabicPeriod"/>
            </a:pPr>
            <a:r>
              <a:rPr lang="en-US" sz="2800" b="1" i="0" dirty="0">
                <a:effectLst/>
                <a:highlight>
                  <a:srgbClr val="FFFFFF"/>
                </a:highlight>
                <a:latin typeface="Aptos" panose="020B0004020202020204" pitchFamily="34" charset="0"/>
              </a:rPr>
              <a:t>Exit Controlled loops: </a:t>
            </a:r>
            <a:r>
              <a:rPr lang="en-US" sz="2800" b="0" i="0" dirty="0">
                <a:effectLst/>
                <a:highlight>
                  <a:srgbClr val="FFFFFF"/>
                </a:highlight>
                <a:latin typeface="Aptos" panose="020B0004020202020204" pitchFamily="34" charset="0"/>
              </a:rPr>
              <a:t>In Exit controlled loops the test condition is evaluated at the end of the loop body. The loop body will execute at least once, irrespective of whether the condition is true or false. </a:t>
            </a:r>
            <a:r>
              <a:rPr lang="en-US" sz="2800" b="1" i="0" dirty="0">
                <a:effectLst/>
                <a:highlight>
                  <a:srgbClr val="FFFFFF"/>
                </a:highlight>
                <a:latin typeface="Aptos" panose="020B0004020202020204" pitchFamily="34" charset="0"/>
              </a:rPr>
              <a:t>do-while Loop </a:t>
            </a:r>
            <a:r>
              <a:rPr lang="en-US" sz="2800" b="0" i="0" dirty="0">
                <a:effectLst/>
                <a:highlight>
                  <a:srgbClr val="FFFFFF"/>
                </a:highlight>
                <a:latin typeface="Aptos" panose="020B0004020202020204" pitchFamily="34" charset="0"/>
              </a:rPr>
              <a:t>is Exit Controlled loop.</a:t>
            </a:r>
          </a:p>
        </p:txBody>
      </p:sp>
      <p:pic>
        <p:nvPicPr>
          <p:cNvPr id="5" name="Picture 4">
            <a:extLst>
              <a:ext uri="{FF2B5EF4-FFF2-40B4-BE49-F238E27FC236}">
                <a16:creationId xmlns:a16="http://schemas.microsoft.com/office/drawing/2014/main" id="{CE72E4BA-14BF-FA1F-DB85-C9F34083274E}"/>
              </a:ext>
            </a:extLst>
          </p:cNvPr>
          <p:cNvPicPr>
            <a:picLocks noChangeAspect="1"/>
          </p:cNvPicPr>
          <p:nvPr/>
        </p:nvPicPr>
        <p:blipFill>
          <a:blip r:embed="rId2"/>
          <a:stretch>
            <a:fillRect/>
          </a:stretch>
        </p:blipFill>
        <p:spPr>
          <a:xfrm>
            <a:off x="3654313" y="3318570"/>
            <a:ext cx="8386910" cy="3539430"/>
          </a:xfrm>
          <a:prstGeom prst="rect">
            <a:avLst/>
          </a:prstGeom>
        </p:spPr>
      </p:pic>
    </p:spTree>
    <p:extLst>
      <p:ext uri="{BB962C8B-B14F-4D97-AF65-F5344CB8AC3E}">
        <p14:creationId xmlns:p14="http://schemas.microsoft.com/office/powerpoint/2010/main" val="1775687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133968B-DABB-896E-F151-2A900AB50292}"/>
              </a:ext>
            </a:extLst>
          </p:cNvPr>
          <p:cNvGraphicFramePr>
            <a:graphicFrameLocks noGrp="1"/>
          </p:cNvGraphicFramePr>
          <p:nvPr>
            <p:extLst>
              <p:ext uri="{D42A27DB-BD31-4B8C-83A1-F6EECF244321}">
                <p14:modId xmlns:p14="http://schemas.microsoft.com/office/powerpoint/2010/main" val="3276645318"/>
              </p:ext>
            </p:extLst>
          </p:nvPr>
        </p:nvGraphicFramePr>
        <p:xfrm>
          <a:off x="63500" y="466250"/>
          <a:ext cx="12065000" cy="2240280"/>
        </p:xfrm>
        <a:graphic>
          <a:graphicData uri="http://schemas.openxmlformats.org/drawingml/2006/table">
            <a:tbl>
              <a:tblPr/>
              <a:tblGrid>
                <a:gridCol w="1498600">
                  <a:extLst>
                    <a:ext uri="{9D8B030D-6E8A-4147-A177-3AD203B41FA5}">
                      <a16:colId xmlns:a16="http://schemas.microsoft.com/office/drawing/2014/main" val="4162853056"/>
                    </a:ext>
                  </a:extLst>
                </a:gridCol>
                <a:gridCol w="10566400">
                  <a:extLst>
                    <a:ext uri="{9D8B030D-6E8A-4147-A177-3AD203B41FA5}">
                      <a16:colId xmlns:a16="http://schemas.microsoft.com/office/drawing/2014/main" val="1955715416"/>
                    </a:ext>
                  </a:extLst>
                </a:gridCol>
              </a:tblGrid>
              <a:tr h="365760">
                <a:tc>
                  <a:txBody>
                    <a:bodyPr/>
                    <a:lstStyle/>
                    <a:p>
                      <a:pPr algn="ctr" fontAlgn="base"/>
                      <a:r>
                        <a:rPr lang="en-SG" sz="2000" b="1">
                          <a:solidFill>
                            <a:schemeClr val="tx1"/>
                          </a:solidFill>
                          <a:effectLst/>
                          <a:latin typeface="Aptos" panose="020B0004020202020204" pitchFamily="34" charset="0"/>
                        </a:rPr>
                        <a:t>Loop Type</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SG" sz="2000" b="1">
                          <a:solidFill>
                            <a:schemeClr val="tx1"/>
                          </a:solidFill>
                          <a:effectLst/>
                          <a:latin typeface="Aptos" panose="020B0004020202020204" pitchFamily="34" charset="0"/>
                        </a:rPr>
                        <a:t>Description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207403644"/>
                  </a:ext>
                </a:extLst>
              </a:tr>
              <a:tr h="594360">
                <a:tc>
                  <a:txBody>
                    <a:bodyPr/>
                    <a:lstStyle/>
                    <a:p>
                      <a:pPr algn="ctr" fontAlgn="ctr"/>
                      <a:r>
                        <a:rPr lang="en-SG" sz="1800" b="0">
                          <a:solidFill>
                            <a:schemeClr val="tx1"/>
                          </a:solidFill>
                          <a:effectLst/>
                          <a:latin typeface="Aptos" panose="020B0004020202020204" pitchFamily="34" charset="0"/>
                        </a:rPr>
                        <a:t>for loop</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solidFill>
                            <a:schemeClr val="tx1"/>
                          </a:solidFill>
                          <a:effectLst/>
                          <a:latin typeface="Aptos" panose="020B0004020202020204" pitchFamily="34" charset="0"/>
                        </a:rPr>
                        <a:t>first Initializes, then condition check, then executes the body and at last, the update is done.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92900963"/>
                  </a:ext>
                </a:extLst>
              </a:tr>
              <a:tr h="594360">
                <a:tc>
                  <a:txBody>
                    <a:bodyPr/>
                    <a:lstStyle/>
                    <a:p>
                      <a:pPr algn="ctr" fontAlgn="ctr"/>
                      <a:r>
                        <a:rPr lang="en-SG" sz="1800" b="0" dirty="0">
                          <a:solidFill>
                            <a:schemeClr val="tx1"/>
                          </a:solidFill>
                          <a:effectLst/>
                          <a:latin typeface="Aptos" panose="020B0004020202020204" pitchFamily="34" charset="0"/>
                        </a:rPr>
                        <a:t>while loop </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en-US" sz="1800" b="0" dirty="0">
                          <a:solidFill>
                            <a:schemeClr val="tx1"/>
                          </a:solidFill>
                          <a:effectLst/>
                          <a:latin typeface="Aptos" panose="020B0004020202020204" pitchFamily="34" charset="0"/>
                        </a:rPr>
                        <a:t>first Initializes, then condition checks, and then executes the body, and updating can be inside the body.</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00864735"/>
                  </a:ext>
                </a:extLst>
              </a:tr>
              <a:tr h="594360">
                <a:tc>
                  <a:txBody>
                    <a:bodyPr/>
                    <a:lstStyle/>
                    <a:p>
                      <a:pPr algn="ctr" fontAlgn="ctr"/>
                      <a:r>
                        <a:rPr lang="en-SG" sz="1800" b="0">
                          <a:solidFill>
                            <a:schemeClr val="tx1"/>
                          </a:solidFill>
                          <a:effectLst/>
                          <a:latin typeface="Aptos" panose="020B0004020202020204" pitchFamily="34" charset="0"/>
                        </a:rPr>
                        <a:t>do-while loop</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solidFill>
                            <a:schemeClr val="tx1"/>
                          </a:solidFill>
                          <a:effectLst/>
                          <a:latin typeface="Aptos" panose="020B0004020202020204" pitchFamily="34" charset="0"/>
                        </a:rPr>
                        <a:t>do-while first executes the body and then the condition check is done.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15488610"/>
                  </a:ext>
                </a:extLst>
              </a:tr>
            </a:tbl>
          </a:graphicData>
        </a:graphic>
      </p:graphicFrame>
      <p:sp>
        <p:nvSpPr>
          <p:cNvPr id="4" name="TextBox 3">
            <a:extLst>
              <a:ext uri="{FF2B5EF4-FFF2-40B4-BE49-F238E27FC236}">
                <a16:creationId xmlns:a16="http://schemas.microsoft.com/office/drawing/2014/main" id="{2D84D7DE-FFB8-2B6B-904E-5EFD190A4C1E}"/>
              </a:ext>
            </a:extLst>
          </p:cNvPr>
          <p:cNvSpPr txBox="1"/>
          <p:nvPr/>
        </p:nvSpPr>
        <p:spPr>
          <a:xfrm>
            <a:off x="152399" y="2901791"/>
            <a:ext cx="4885267" cy="2246769"/>
          </a:xfrm>
          <a:prstGeom prst="rect">
            <a:avLst/>
          </a:prstGeom>
          <a:noFill/>
        </p:spPr>
        <p:txBody>
          <a:bodyPr wrap="square">
            <a:spAutoFit/>
          </a:bodyPr>
          <a:lstStyle/>
          <a:p>
            <a:pPr algn="just" fontAlgn="base"/>
            <a:r>
              <a:rPr lang="en-US" sz="2000" b="1" i="0" dirty="0">
                <a:effectLst/>
                <a:latin typeface="Aptos" panose="020B0004020202020204" pitchFamily="34" charset="0"/>
              </a:rPr>
              <a:t>for Loop </a:t>
            </a:r>
          </a:p>
          <a:p>
            <a:pPr algn="just" fontAlgn="base"/>
            <a:r>
              <a:rPr lang="en-US" sz="2000" b="0" i="0" dirty="0">
                <a:effectLst/>
                <a:latin typeface="Aptos" panose="020B0004020202020204" pitchFamily="34" charset="0"/>
              </a:rPr>
              <a:t>for loop in C programming is a  repetition control structure that allows programmers to write a loop that will be executed a specific number of times. for loop enables programmers to perform n number of steps together in a single line.</a:t>
            </a:r>
          </a:p>
        </p:txBody>
      </p:sp>
      <p:sp>
        <p:nvSpPr>
          <p:cNvPr id="6" name="TextBox 5">
            <a:extLst>
              <a:ext uri="{FF2B5EF4-FFF2-40B4-BE49-F238E27FC236}">
                <a16:creationId xmlns:a16="http://schemas.microsoft.com/office/drawing/2014/main" id="{95FF820B-1D42-84A4-2536-E4E857F30D1A}"/>
              </a:ext>
            </a:extLst>
          </p:cNvPr>
          <p:cNvSpPr txBox="1"/>
          <p:nvPr/>
        </p:nvSpPr>
        <p:spPr>
          <a:xfrm>
            <a:off x="5266532" y="3064934"/>
            <a:ext cx="5807868" cy="2554545"/>
          </a:xfrm>
          <a:prstGeom prst="rect">
            <a:avLst/>
          </a:prstGeom>
          <a:noFill/>
        </p:spPr>
        <p:txBody>
          <a:bodyPr wrap="square">
            <a:spAutoFit/>
          </a:bodyPr>
          <a:lstStyle/>
          <a:p>
            <a:r>
              <a:rPr lang="en-SG" sz="1600" b="1" dirty="0">
                <a:latin typeface="Aptos" panose="020B0004020202020204" pitchFamily="34" charset="0"/>
              </a:rPr>
              <a:t>Syntax:</a:t>
            </a:r>
          </a:p>
          <a:p>
            <a:r>
              <a:rPr lang="en-SG" sz="1600" dirty="0">
                <a:latin typeface="Aptos" panose="020B0004020202020204" pitchFamily="34" charset="0"/>
              </a:rPr>
              <a:t>for (initialize expression; test expression; update expression)</a:t>
            </a:r>
          </a:p>
          <a:p>
            <a:r>
              <a:rPr lang="en-SG" sz="1600" dirty="0">
                <a:latin typeface="Aptos" panose="020B0004020202020204" pitchFamily="34" charset="0"/>
              </a:rPr>
              <a:t>{</a:t>
            </a:r>
          </a:p>
          <a:p>
            <a:r>
              <a:rPr lang="en-SG" sz="1600" dirty="0">
                <a:latin typeface="Aptos" panose="020B0004020202020204" pitchFamily="34" charset="0"/>
              </a:rPr>
              <a:t>   // body of for loop</a:t>
            </a:r>
          </a:p>
          <a:p>
            <a:r>
              <a:rPr lang="en-SG" sz="1600" dirty="0">
                <a:latin typeface="Aptos" panose="020B0004020202020204" pitchFamily="34" charset="0"/>
              </a:rPr>
              <a:t>}</a:t>
            </a:r>
          </a:p>
          <a:p>
            <a:r>
              <a:rPr lang="en-SG" sz="1600" b="1" dirty="0">
                <a:latin typeface="Aptos" panose="020B0004020202020204" pitchFamily="34" charset="0"/>
              </a:rPr>
              <a:t>Example:</a:t>
            </a:r>
          </a:p>
          <a:p>
            <a:r>
              <a:rPr lang="en-SG" sz="1600" dirty="0">
                <a:latin typeface="Aptos" panose="020B0004020202020204" pitchFamily="34" charset="0"/>
              </a:rPr>
              <a:t>for(int </a:t>
            </a:r>
            <a:r>
              <a:rPr lang="en-SG" sz="1600" dirty="0" err="1">
                <a:latin typeface="Aptos" panose="020B0004020202020204" pitchFamily="34" charset="0"/>
              </a:rPr>
              <a:t>i</a:t>
            </a:r>
            <a:r>
              <a:rPr lang="en-SG" sz="1600" dirty="0">
                <a:latin typeface="Aptos" panose="020B0004020202020204" pitchFamily="34" charset="0"/>
              </a:rPr>
              <a:t> = 0; </a:t>
            </a:r>
            <a:r>
              <a:rPr lang="en-SG" sz="1600" dirty="0" err="1">
                <a:latin typeface="Aptos" panose="020B0004020202020204" pitchFamily="34" charset="0"/>
              </a:rPr>
              <a:t>i</a:t>
            </a:r>
            <a:r>
              <a:rPr lang="en-SG" sz="1600" dirty="0">
                <a:latin typeface="Aptos" panose="020B0004020202020204" pitchFamily="34" charset="0"/>
              </a:rPr>
              <a:t> &lt; n; ++</a:t>
            </a:r>
            <a:r>
              <a:rPr lang="en-SG" sz="1600" dirty="0" err="1">
                <a:latin typeface="Aptos" panose="020B0004020202020204" pitchFamily="34" charset="0"/>
              </a:rPr>
              <a:t>i</a:t>
            </a:r>
            <a:r>
              <a:rPr lang="en-SG" sz="1600" dirty="0">
                <a:latin typeface="Aptos" panose="020B0004020202020204" pitchFamily="34" charset="0"/>
              </a:rPr>
              <a:t>)</a:t>
            </a:r>
          </a:p>
          <a:p>
            <a:r>
              <a:rPr lang="en-SG" sz="1600" dirty="0">
                <a:latin typeface="Aptos" panose="020B0004020202020204" pitchFamily="34" charset="0"/>
              </a:rPr>
              <a:t>{</a:t>
            </a:r>
          </a:p>
          <a:p>
            <a:r>
              <a:rPr lang="en-SG" sz="1600" dirty="0">
                <a:latin typeface="Aptos" panose="020B0004020202020204" pitchFamily="34" charset="0"/>
              </a:rPr>
              <a:t>    </a:t>
            </a:r>
            <a:r>
              <a:rPr lang="en-SG" sz="1600" dirty="0" err="1">
                <a:latin typeface="Aptos" panose="020B0004020202020204" pitchFamily="34" charset="0"/>
              </a:rPr>
              <a:t>printf</a:t>
            </a:r>
            <a:r>
              <a:rPr lang="en-SG" sz="1600" dirty="0">
                <a:latin typeface="Aptos" panose="020B0004020202020204" pitchFamily="34" charset="0"/>
              </a:rPr>
              <a:t>("Body of for loop which will execute till n");</a:t>
            </a:r>
          </a:p>
          <a:p>
            <a:r>
              <a:rPr lang="en-SG" sz="1600" dirty="0">
                <a:latin typeface="Aptos" panose="020B0004020202020204" pitchFamily="34" charset="0"/>
              </a:rPr>
              <a:t>}</a:t>
            </a:r>
          </a:p>
        </p:txBody>
      </p:sp>
    </p:spTree>
    <p:extLst>
      <p:ext uri="{BB962C8B-B14F-4D97-AF65-F5344CB8AC3E}">
        <p14:creationId xmlns:p14="http://schemas.microsoft.com/office/powerpoint/2010/main" val="335417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86B3FC-CDE5-2B15-8814-01B7AF6E4741}"/>
              </a:ext>
            </a:extLst>
          </p:cNvPr>
          <p:cNvSpPr txBox="1"/>
          <p:nvPr/>
        </p:nvSpPr>
        <p:spPr>
          <a:xfrm>
            <a:off x="266131" y="299916"/>
            <a:ext cx="5559189" cy="707886"/>
          </a:xfrm>
          <a:prstGeom prst="rect">
            <a:avLst/>
          </a:prstGeom>
          <a:solidFill>
            <a:schemeClr val="accent3">
              <a:lumMod val="20000"/>
              <a:lumOff val="80000"/>
            </a:schemeClr>
          </a:solidFill>
        </p:spPr>
        <p:txBody>
          <a:bodyPr wrap="square">
            <a:spAutoFit/>
          </a:bodyPr>
          <a:lstStyle/>
          <a:p>
            <a:pPr algn="just" fontAlgn="base"/>
            <a:r>
              <a:rPr lang="en-US" sz="2000" b="1" i="0" dirty="0">
                <a:solidFill>
                  <a:srgbClr val="273239"/>
                </a:solidFill>
                <a:effectLst/>
                <a:latin typeface="Aptos" panose="020B0004020202020204" pitchFamily="34" charset="0"/>
              </a:rPr>
              <a:t>Example 1: C Program to check whether the number is even or odd.</a:t>
            </a:r>
          </a:p>
        </p:txBody>
      </p:sp>
      <p:sp>
        <p:nvSpPr>
          <p:cNvPr id="7" name="TextBox 6">
            <a:extLst>
              <a:ext uri="{FF2B5EF4-FFF2-40B4-BE49-F238E27FC236}">
                <a16:creationId xmlns:a16="http://schemas.microsoft.com/office/drawing/2014/main" id="{9A3A256C-10F8-FB8F-1366-2DDC11C8D265}"/>
              </a:ext>
            </a:extLst>
          </p:cNvPr>
          <p:cNvSpPr txBox="1"/>
          <p:nvPr/>
        </p:nvSpPr>
        <p:spPr>
          <a:xfrm>
            <a:off x="266132" y="1295105"/>
            <a:ext cx="5559189" cy="4893647"/>
          </a:xfrm>
          <a:prstGeom prst="rect">
            <a:avLst/>
          </a:prstGeom>
          <a:solidFill>
            <a:schemeClr val="accent3">
              <a:lumMod val="20000"/>
              <a:lumOff val="80000"/>
            </a:schemeClr>
          </a:solidFill>
        </p:spPr>
        <p:txBody>
          <a:bodyPr wrap="square">
            <a:spAutoFit/>
          </a:bodyPr>
          <a:lstStyle/>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	int n = 4956;</a:t>
            </a:r>
          </a:p>
          <a:p>
            <a:r>
              <a:rPr lang="en-SG" sz="2400" dirty="0">
                <a:latin typeface="Aptos" panose="020B0004020202020204" pitchFamily="34" charset="0"/>
              </a:rPr>
              <a:t>	// condition to check for even number</a:t>
            </a:r>
          </a:p>
          <a:p>
            <a:r>
              <a:rPr lang="en-SG" sz="2400" dirty="0">
                <a:latin typeface="Aptos" panose="020B0004020202020204" pitchFamily="34" charset="0"/>
              </a:rPr>
              <a:t>	if (n % 2 == 0)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Even", n);</a:t>
            </a:r>
          </a:p>
          <a:p>
            <a:r>
              <a:rPr lang="en-SG" sz="2400" dirty="0">
                <a:latin typeface="Aptos" panose="020B0004020202020204" pitchFamily="34" charset="0"/>
              </a:rPr>
              <a:t>	}</a:t>
            </a:r>
          </a:p>
          <a:p>
            <a:r>
              <a:rPr lang="en-SG" sz="2400" dirty="0">
                <a:latin typeface="Aptos" panose="020B0004020202020204" pitchFamily="34" charset="0"/>
              </a:rPr>
              <a:t>	// condition to check for odd number</a:t>
            </a:r>
          </a:p>
          <a:p>
            <a:r>
              <a:rPr lang="en-SG" sz="2400" dirty="0">
                <a:latin typeface="Aptos" panose="020B0004020202020204" pitchFamily="34" charset="0"/>
              </a:rPr>
              <a:t>	 if (n % 2 == 1)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is Odd", n);</a:t>
            </a:r>
          </a:p>
          <a:p>
            <a:r>
              <a:rPr lang="en-SG" sz="2400" dirty="0">
                <a:latin typeface="Aptos" panose="020B0004020202020204" pitchFamily="34" charset="0"/>
              </a:rPr>
              <a:t>	}</a:t>
            </a:r>
          </a:p>
          <a:p>
            <a:r>
              <a:rPr lang="en-SG" sz="2400" dirty="0">
                <a:latin typeface="Aptos" panose="020B0004020202020204" pitchFamily="34" charset="0"/>
              </a:rPr>
              <a:t>}</a:t>
            </a:r>
          </a:p>
          <a:p>
            <a:r>
              <a:rPr lang="en-SG" sz="2400" b="1" dirty="0">
                <a:latin typeface="Aptos" panose="020B0004020202020204" pitchFamily="34" charset="0"/>
              </a:rPr>
              <a:t>Output: </a:t>
            </a:r>
            <a:r>
              <a:rPr lang="en-SG" sz="2400" dirty="0">
                <a:latin typeface="Aptos" panose="020B0004020202020204" pitchFamily="34" charset="0"/>
              </a:rPr>
              <a:t>4956 is Even</a:t>
            </a:r>
          </a:p>
        </p:txBody>
      </p:sp>
      <p:sp>
        <p:nvSpPr>
          <p:cNvPr id="2" name="TextBox 1">
            <a:extLst>
              <a:ext uri="{FF2B5EF4-FFF2-40B4-BE49-F238E27FC236}">
                <a16:creationId xmlns:a16="http://schemas.microsoft.com/office/drawing/2014/main" id="{8DFA5787-5F9C-AC33-8AC5-8A0A332D8200}"/>
              </a:ext>
            </a:extLst>
          </p:cNvPr>
          <p:cNvSpPr txBox="1"/>
          <p:nvPr/>
        </p:nvSpPr>
        <p:spPr>
          <a:xfrm>
            <a:off x="6257496" y="291153"/>
            <a:ext cx="5559189" cy="6001643"/>
          </a:xfrm>
          <a:prstGeom prst="rect">
            <a:avLst/>
          </a:prstGeom>
          <a:solidFill>
            <a:schemeClr val="accent4">
              <a:lumMod val="20000"/>
              <a:lumOff val="80000"/>
            </a:schemeClr>
          </a:solidFill>
        </p:spPr>
        <p:txBody>
          <a:bodyPr wrap="square">
            <a:spAutoFit/>
          </a:bodyPr>
          <a:lstStyle/>
          <a:p>
            <a:pPr algn="just"/>
            <a:r>
              <a:rPr lang="en-SG" sz="2400" b="1" dirty="0">
                <a:latin typeface="Aptos" panose="020B0004020202020204" pitchFamily="34" charset="0"/>
              </a:rPr>
              <a:t>Can we specify multiple conditions in if statement?</a:t>
            </a:r>
          </a:p>
          <a:p>
            <a:pPr algn="just"/>
            <a:endParaRPr lang="en-SG" sz="2400" b="1" dirty="0">
              <a:latin typeface="Aptos" panose="020B0004020202020204" pitchFamily="34" charset="0"/>
            </a:endParaRPr>
          </a:p>
          <a:p>
            <a:pPr algn="just"/>
            <a:r>
              <a:rPr lang="en-SG" sz="2400" dirty="0">
                <a:latin typeface="Aptos" panose="020B0004020202020204" pitchFamily="34" charset="0"/>
              </a:rPr>
              <a:t>We can specify multiple conditions in the if statement but not separately. We have to join these multiple conditions using logical operators making them into a single expression. We can then use this expression in the if statement.</a:t>
            </a:r>
          </a:p>
          <a:p>
            <a:pPr algn="just"/>
            <a:endParaRPr lang="en-SG" sz="2400" dirty="0">
              <a:latin typeface="Aptos" panose="020B0004020202020204" pitchFamily="34" charset="0"/>
            </a:endParaRPr>
          </a:p>
          <a:p>
            <a:pPr algn="just"/>
            <a:r>
              <a:rPr lang="en-SG" sz="2400" b="1" dirty="0">
                <a:latin typeface="Aptos" panose="020B0004020202020204" pitchFamily="34" charset="0"/>
              </a:rPr>
              <a:t>Valid Expressions</a:t>
            </a:r>
          </a:p>
          <a:p>
            <a:pPr algn="just"/>
            <a:r>
              <a:rPr lang="en-SG" sz="2400" dirty="0">
                <a:latin typeface="Aptos" panose="020B0004020202020204" pitchFamily="34" charset="0"/>
              </a:rPr>
              <a:t>if (a &lt; b &amp;&amp; a &lt; c);</a:t>
            </a:r>
          </a:p>
          <a:p>
            <a:pPr algn="just"/>
            <a:r>
              <a:rPr lang="en-SG" sz="2400" dirty="0">
                <a:latin typeface="Aptos" panose="020B0004020202020204" pitchFamily="34" charset="0"/>
              </a:rPr>
              <a:t>if (a == 25 || a &lt; 25);</a:t>
            </a:r>
          </a:p>
          <a:p>
            <a:pPr algn="just"/>
            <a:endParaRPr lang="en-SG" sz="2400" dirty="0">
              <a:latin typeface="Aptos" panose="020B0004020202020204" pitchFamily="34" charset="0"/>
            </a:endParaRPr>
          </a:p>
          <a:p>
            <a:pPr algn="just"/>
            <a:r>
              <a:rPr lang="en-SG" sz="2400" b="1" dirty="0">
                <a:latin typeface="Aptos" panose="020B0004020202020204" pitchFamily="34" charset="0"/>
              </a:rPr>
              <a:t>Invalid Expressions</a:t>
            </a:r>
          </a:p>
          <a:p>
            <a:pPr algn="just"/>
            <a:r>
              <a:rPr lang="en-SG" sz="2400" dirty="0">
                <a:latin typeface="Aptos" panose="020B0004020202020204" pitchFamily="34" charset="0"/>
              </a:rPr>
              <a:t>if (a &lt; b, a &lt; c);</a:t>
            </a:r>
          </a:p>
        </p:txBody>
      </p:sp>
    </p:spTree>
    <p:extLst>
      <p:ext uri="{BB962C8B-B14F-4D97-AF65-F5344CB8AC3E}">
        <p14:creationId xmlns:p14="http://schemas.microsoft.com/office/powerpoint/2010/main" val="31869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F514D-5690-1117-7212-996F84D01C3B}"/>
              </a:ext>
            </a:extLst>
          </p:cNvPr>
          <p:cNvSpPr txBox="1"/>
          <p:nvPr/>
        </p:nvSpPr>
        <p:spPr>
          <a:xfrm>
            <a:off x="319087" y="325041"/>
            <a:ext cx="6538913" cy="3139321"/>
          </a:xfrm>
          <a:prstGeom prst="rect">
            <a:avLst/>
          </a:prstGeom>
          <a:solidFill>
            <a:schemeClr val="bg1"/>
          </a:solidFill>
        </p:spPr>
        <p:txBody>
          <a:bodyPr wrap="square">
            <a:spAutoFit/>
          </a:bodyPr>
          <a:lstStyle/>
          <a:p>
            <a:pPr algn="just" fontAlgn="base"/>
            <a:r>
              <a:rPr lang="en-US" b="0" i="0" dirty="0">
                <a:effectLst/>
                <a:highlight>
                  <a:srgbClr val="FFFFFF"/>
                </a:highlight>
                <a:latin typeface="Aptos" panose="020B0004020202020204" pitchFamily="34" charset="0"/>
              </a:rPr>
              <a:t>If the test condition will be false then it will stop.</a:t>
            </a:r>
          </a:p>
          <a:p>
            <a:pPr algn="just" fontAlgn="base">
              <a:buFont typeface="Arial" panose="020B0604020202020204" pitchFamily="34" charset="0"/>
              <a:buChar char="•"/>
            </a:pPr>
            <a:r>
              <a:rPr lang="en-US" b="1" i="0" dirty="0">
                <a:effectLst/>
                <a:highlight>
                  <a:srgbClr val="FFFFFF"/>
                </a:highlight>
                <a:latin typeface="Aptos" panose="020B0004020202020204" pitchFamily="34" charset="0"/>
              </a:rPr>
              <a:t>Initialization Expression: </a:t>
            </a:r>
            <a:r>
              <a:rPr lang="en-US" b="0" i="0" dirty="0">
                <a:effectLst/>
                <a:highlight>
                  <a:srgbClr val="FFFFFF"/>
                </a:highlight>
                <a:latin typeface="Aptos" panose="020B0004020202020204" pitchFamily="34" charset="0"/>
              </a:rPr>
              <a:t>In this expression, we assign a</a:t>
            </a:r>
            <a:r>
              <a:rPr lang="en-US" b="1" i="0" dirty="0">
                <a:effectLst/>
                <a:highlight>
                  <a:srgbClr val="FFFFFF"/>
                </a:highlight>
                <a:latin typeface="Aptos" panose="020B0004020202020204" pitchFamily="34" charset="0"/>
              </a:rPr>
              <a:t> </a:t>
            </a:r>
            <a:r>
              <a:rPr lang="en-US" b="0" i="0" dirty="0">
                <a:effectLst/>
                <a:highlight>
                  <a:srgbClr val="FFFFFF"/>
                </a:highlight>
                <a:latin typeface="Aptos" panose="020B0004020202020204" pitchFamily="34" charset="0"/>
              </a:rPr>
              <a:t>loop variable or loop counter to some value. for example: int </a:t>
            </a:r>
            <a:r>
              <a:rPr lang="en-US" b="0" i="0" dirty="0" err="1">
                <a:effectLst/>
                <a:highlight>
                  <a:srgbClr val="FFFFFF"/>
                </a:highlight>
                <a:latin typeface="Aptos" panose="020B0004020202020204" pitchFamily="34" charset="0"/>
              </a:rPr>
              <a:t>i</a:t>
            </a:r>
            <a:r>
              <a:rPr lang="en-US" b="0" i="0" dirty="0">
                <a:effectLst/>
                <a:highlight>
                  <a:srgbClr val="FFFFFF"/>
                </a:highlight>
                <a:latin typeface="Aptos" panose="020B0004020202020204" pitchFamily="34" charset="0"/>
              </a:rPr>
              <a:t>=1;</a:t>
            </a:r>
          </a:p>
          <a:p>
            <a:pPr algn="just" fontAlgn="base">
              <a:buFont typeface="Arial" panose="020B0604020202020204" pitchFamily="34" charset="0"/>
              <a:buChar char="•"/>
            </a:pPr>
            <a:r>
              <a:rPr lang="en-US" b="1" i="0" dirty="0">
                <a:effectLst/>
                <a:highlight>
                  <a:srgbClr val="FFFFFF"/>
                </a:highlight>
                <a:latin typeface="Aptos" panose="020B0004020202020204" pitchFamily="34" charset="0"/>
              </a:rPr>
              <a:t>Test Expression: </a:t>
            </a:r>
            <a:r>
              <a:rPr lang="en-US" b="0" i="0" dirty="0">
                <a:effectLst/>
                <a:highlight>
                  <a:srgbClr val="FFFFFF"/>
                </a:highlight>
                <a:latin typeface="Aptos" panose="020B0004020202020204" pitchFamily="34" charset="0"/>
              </a:rPr>
              <a:t>In this expression, test conditions are performed. If the condition evaluates to true then the loop body will be executed and then an update of the loop variable is done. If the test expression becomes false then the control will exit from the loop. for example, </a:t>
            </a:r>
            <a:r>
              <a:rPr lang="en-US" b="0" i="0" dirty="0" err="1">
                <a:effectLst/>
                <a:highlight>
                  <a:srgbClr val="FFFFFF"/>
                </a:highlight>
                <a:latin typeface="Aptos" panose="020B0004020202020204" pitchFamily="34" charset="0"/>
              </a:rPr>
              <a:t>i</a:t>
            </a:r>
            <a:r>
              <a:rPr lang="en-US" b="0" i="0" dirty="0">
                <a:effectLst/>
                <a:highlight>
                  <a:srgbClr val="FFFFFF"/>
                </a:highlight>
                <a:latin typeface="Aptos" panose="020B0004020202020204" pitchFamily="34" charset="0"/>
              </a:rPr>
              <a:t>&lt;=9;</a:t>
            </a:r>
          </a:p>
          <a:p>
            <a:pPr algn="just" fontAlgn="base">
              <a:buFont typeface="Arial" panose="020B0604020202020204" pitchFamily="34" charset="0"/>
              <a:buChar char="•"/>
            </a:pPr>
            <a:r>
              <a:rPr lang="en-US" b="1" i="0" dirty="0">
                <a:effectLst/>
                <a:highlight>
                  <a:srgbClr val="FFFFFF"/>
                </a:highlight>
                <a:latin typeface="Aptos" panose="020B0004020202020204" pitchFamily="34" charset="0"/>
              </a:rPr>
              <a:t>Update Expression: </a:t>
            </a:r>
            <a:r>
              <a:rPr lang="en-US" b="0" i="0" dirty="0">
                <a:effectLst/>
                <a:highlight>
                  <a:srgbClr val="FFFFFF"/>
                </a:highlight>
                <a:latin typeface="Aptos" panose="020B0004020202020204" pitchFamily="34" charset="0"/>
              </a:rPr>
              <a:t>After execution of the loop body loop variable is updated by some value it could be incremented, decremented, multiplied, or divided by any value.</a:t>
            </a:r>
          </a:p>
        </p:txBody>
      </p:sp>
      <p:pic>
        <p:nvPicPr>
          <p:cNvPr id="5" name="Picture 4">
            <a:extLst>
              <a:ext uri="{FF2B5EF4-FFF2-40B4-BE49-F238E27FC236}">
                <a16:creationId xmlns:a16="http://schemas.microsoft.com/office/drawing/2014/main" id="{D92B2912-3561-4010-9164-F450FCB98BFC}"/>
              </a:ext>
            </a:extLst>
          </p:cNvPr>
          <p:cNvPicPr>
            <a:picLocks noChangeAspect="1"/>
          </p:cNvPicPr>
          <p:nvPr/>
        </p:nvPicPr>
        <p:blipFill>
          <a:blip r:embed="rId2"/>
          <a:stretch>
            <a:fillRect/>
          </a:stretch>
        </p:blipFill>
        <p:spPr>
          <a:xfrm>
            <a:off x="7138987" y="76199"/>
            <a:ext cx="4014788" cy="6680067"/>
          </a:xfrm>
          <a:prstGeom prst="rect">
            <a:avLst/>
          </a:prstGeom>
        </p:spPr>
      </p:pic>
    </p:spTree>
    <p:extLst>
      <p:ext uri="{BB962C8B-B14F-4D97-AF65-F5344CB8AC3E}">
        <p14:creationId xmlns:p14="http://schemas.microsoft.com/office/powerpoint/2010/main" val="2204309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2A882E-3E7E-2518-3F81-84E68767F6C5}"/>
              </a:ext>
            </a:extLst>
          </p:cNvPr>
          <p:cNvSpPr txBox="1"/>
          <p:nvPr/>
        </p:nvSpPr>
        <p:spPr>
          <a:xfrm>
            <a:off x="433388" y="291316"/>
            <a:ext cx="3567112" cy="2862322"/>
          </a:xfrm>
          <a:prstGeom prst="rect">
            <a:avLst/>
          </a:prstGeom>
          <a:noFill/>
        </p:spPr>
        <p:txBody>
          <a:bodyPr wrap="square">
            <a:spAutoFit/>
          </a:bodyPr>
          <a:lstStyle/>
          <a:p>
            <a:r>
              <a:rPr lang="en-SG" dirty="0">
                <a:latin typeface="Aptos" panose="020B0004020202020204" pitchFamily="34" charset="0"/>
              </a:rPr>
              <a:t>#include &lt;</a:t>
            </a:r>
            <a:r>
              <a:rPr lang="en-SG" dirty="0" err="1">
                <a:latin typeface="Aptos" panose="020B0004020202020204" pitchFamily="34" charset="0"/>
              </a:rPr>
              <a:t>stdio.h</a:t>
            </a:r>
            <a:r>
              <a:rPr lang="en-SG" dirty="0">
                <a:latin typeface="Aptos" panose="020B0004020202020204" pitchFamily="34" charset="0"/>
              </a:rPr>
              <a:t>&gt;</a:t>
            </a:r>
          </a:p>
          <a:p>
            <a:r>
              <a:rPr lang="en-SG" dirty="0">
                <a:latin typeface="Aptos" panose="020B0004020202020204" pitchFamily="34" charset="0"/>
              </a:rPr>
              <a:t>// Driver code</a:t>
            </a:r>
          </a:p>
          <a:p>
            <a:r>
              <a:rPr lang="en-SG" dirty="0">
                <a:latin typeface="Aptos" panose="020B0004020202020204" pitchFamily="34" charset="0"/>
              </a:rPr>
              <a:t>int main()</a:t>
            </a:r>
          </a:p>
          <a:p>
            <a:r>
              <a:rPr lang="en-SG" dirty="0">
                <a:latin typeface="Aptos" panose="020B0004020202020204" pitchFamily="34" charset="0"/>
              </a:rPr>
              <a:t>{</a:t>
            </a:r>
          </a:p>
          <a:p>
            <a:pPr lvl="1"/>
            <a:r>
              <a:rPr lang="en-SG" dirty="0">
                <a:latin typeface="Aptos" panose="020B0004020202020204" pitchFamily="34" charset="0"/>
              </a:rPr>
              <a:t>int </a:t>
            </a:r>
            <a:r>
              <a:rPr lang="en-SG" dirty="0" err="1">
                <a:latin typeface="Aptos" panose="020B0004020202020204" pitchFamily="34" charset="0"/>
              </a:rPr>
              <a:t>i</a:t>
            </a:r>
            <a:r>
              <a:rPr lang="en-SG" dirty="0">
                <a:latin typeface="Aptos" panose="020B0004020202020204" pitchFamily="34" charset="0"/>
              </a:rPr>
              <a:t> = 0;</a:t>
            </a:r>
          </a:p>
          <a:p>
            <a:pPr lvl="1"/>
            <a:r>
              <a:rPr lang="en-SG" dirty="0">
                <a:latin typeface="Aptos" panose="020B0004020202020204" pitchFamily="34" charset="0"/>
              </a:rPr>
              <a:t>for (</a:t>
            </a:r>
            <a:r>
              <a:rPr lang="en-SG" dirty="0" err="1">
                <a:latin typeface="Aptos" panose="020B0004020202020204" pitchFamily="34" charset="0"/>
              </a:rPr>
              <a:t>i</a:t>
            </a:r>
            <a:r>
              <a:rPr lang="en-SG" dirty="0">
                <a:latin typeface="Aptos" panose="020B0004020202020204" pitchFamily="34" charset="0"/>
              </a:rPr>
              <a:t> = 1; </a:t>
            </a:r>
            <a:r>
              <a:rPr lang="en-SG" dirty="0" err="1">
                <a:latin typeface="Aptos" panose="020B0004020202020204" pitchFamily="34" charset="0"/>
              </a:rPr>
              <a:t>i</a:t>
            </a:r>
            <a:r>
              <a:rPr lang="en-SG" dirty="0">
                <a:latin typeface="Aptos" panose="020B0004020202020204" pitchFamily="34" charset="0"/>
              </a:rPr>
              <a:t> &lt;= 10; </a:t>
            </a:r>
            <a:r>
              <a:rPr lang="en-SG" dirty="0" err="1">
                <a:latin typeface="Aptos" panose="020B0004020202020204" pitchFamily="34" charset="0"/>
              </a:rPr>
              <a:t>i</a:t>
            </a:r>
            <a:r>
              <a:rPr lang="en-SG" dirty="0">
                <a:latin typeface="Aptos" panose="020B0004020202020204" pitchFamily="34" charset="0"/>
              </a:rPr>
              <a:t>++)</a:t>
            </a:r>
          </a:p>
          <a:p>
            <a:pPr lvl="1"/>
            <a:r>
              <a:rPr lang="en-SG" dirty="0">
                <a:latin typeface="Aptos" panose="020B0004020202020204" pitchFamily="34" charset="0"/>
              </a:rPr>
              <a:t>{</a:t>
            </a:r>
          </a:p>
          <a:p>
            <a:pPr lvl="1"/>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 "Hello World\n"); </a:t>
            </a:r>
          </a:p>
          <a:p>
            <a:pPr lvl="1"/>
            <a:r>
              <a:rPr lang="en-SG" dirty="0">
                <a:latin typeface="Aptos" panose="020B0004020202020204" pitchFamily="34" charset="0"/>
              </a:rPr>
              <a:t>}</a:t>
            </a:r>
          </a:p>
          <a:p>
            <a:r>
              <a:rPr lang="en-SG" dirty="0">
                <a:latin typeface="Aptos" panose="020B0004020202020204" pitchFamily="34" charset="0"/>
              </a:rPr>
              <a:t>}</a:t>
            </a:r>
          </a:p>
        </p:txBody>
      </p:sp>
      <p:sp>
        <p:nvSpPr>
          <p:cNvPr id="5" name="TextBox 4">
            <a:extLst>
              <a:ext uri="{FF2B5EF4-FFF2-40B4-BE49-F238E27FC236}">
                <a16:creationId xmlns:a16="http://schemas.microsoft.com/office/drawing/2014/main" id="{33A03DE0-2477-72A2-31C0-2A010FB5A57D}"/>
              </a:ext>
            </a:extLst>
          </p:cNvPr>
          <p:cNvSpPr txBox="1"/>
          <p:nvPr/>
        </p:nvSpPr>
        <p:spPr>
          <a:xfrm>
            <a:off x="4238624" y="289679"/>
            <a:ext cx="2643187" cy="3139321"/>
          </a:xfrm>
          <a:prstGeom prst="rect">
            <a:avLst/>
          </a:prstGeom>
          <a:noFill/>
        </p:spPr>
        <p:txBody>
          <a:bodyPr wrap="square">
            <a:spAutoFit/>
          </a:bodyPr>
          <a:lstStyle/>
          <a:p>
            <a:r>
              <a:rPr lang="en-SG" dirty="0">
                <a:latin typeface="Aptos" panose="020B0004020202020204" pitchFamily="34" charset="0"/>
              </a:rPr>
              <a:t>Output</a:t>
            </a:r>
          </a:p>
          <a:p>
            <a:r>
              <a:rPr lang="en-SG" dirty="0">
                <a:latin typeface="Aptos" panose="020B0004020202020204" pitchFamily="34" charset="0"/>
              </a:rPr>
              <a:t>Hello World</a:t>
            </a:r>
          </a:p>
          <a:p>
            <a:r>
              <a:rPr lang="en-SG" dirty="0">
                <a:latin typeface="Aptos" panose="020B0004020202020204" pitchFamily="34" charset="0"/>
              </a:rPr>
              <a:t>Hello World</a:t>
            </a:r>
          </a:p>
          <a:p>
            <a:r>
              <a:rPr lang="en-SG" dirty="0">
                <a:latin typeface="Aptos" panose="020B0004020202020204" pitchFamily="34" charset="0"/>
              </a:rPr>
              <a:t>Hello World</a:t>
            </a:r>
          </a:p>
          <a:p>
            <a:r>
              <a:rPr lang="en-SG" dirty="0">
                <a:latin typeface="Aptos" panose="020B0004020202020204" pitchFamily="34" charset="0"/>
              </a:rPr>
              <a:t>Hello World</a:t>
            </a:r>
          </a:p>
          <a:p>
            <a:r>
              <a:rPr lang="en-SG" dirty="0">
                <a:latin typeface="Aptos" panose="020B0004020202020204" pitchFamily="34" charset="0"/>
              </a:rPr>
              <a:t>Hello World</a:t>
            </a:r>
          </a:p>
          <a:p>
            <a:r>
              <a:rPr lang="en-SG" dirty="0">
                <a:latin typeface="Aptos" panose="020B0004020202020204" pitchFamily="34" charset="0"/>
              </a:rPr>
              <a:t>Hello World</a:t>
            </a:r>
          </a:p>
          <a:p>
            <a:r>
              <a:rPr lang="en-SG" dirty="0">
                <a:latin typeface="Aptos" panose="020B0004020202020204" pitchFamily="34" charset="0"/>
              </a:rPr>
              <a:t>Hello World</a:t>
            </a:r>
          </a:p>
          <a:p>
            <a:r>
              <a:rPr lang="en-SG" dirty="0">
                <a:latin typeface="Aptos" panose="020B0004020202020204" pitchFamily="34" charset="0"/>
              </a:rPr>
              <a:t>Hello World</a:t>
            </a:r>
          </a:p>
          <a:p>
            <a:r>
              <a:rPr lang="en-SG" dirty="0">
                <a:latin typeface="Aptos" panose="020B0004020202020204" pitchFamily="34" charset="0"/>
              </a:rPr>
              <a:t>Hello World</a:t>
            </a:r>
          </a:p>
          <a:p>
            <a:r>
              <a:rPr lang="en-SG" dirty="0">
                <a:latin typeface="Aptos" panose="020B0004020202020204" pitchFamily="34" charset="0"/>
              </a:rPr>
              <a:t>Hello World</a:t>
            </a:r>
          </a:p>
        </p:txBody>
      </p:sp>
    </p:spTree>
    <p:extLst>
      <p:ext uri="{BB962C8B-B14F-4D97-AF65-F5344CB8AC3E}">
        <p14:creationId xmlns:p14="http://schemas.microsoft.com/office/powerpoint/2010/main" val="808735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CB162-E2B1-5660-B0F4-C29784F02C79}"/>
              </a:ext>
            </a:extLst>
          </p:cNvPr>
          <p:cNvSpPr txBox="1"/>
          <p:nvPr/>
        </p:nvSpPr>
        <p:spPr>
          <a:xfrm>
            <a:off x="223836" y="258901"/>
            <a:ext cx="6288405" cy="3170099"/>
          </a:xfrm>
          <a:prstGeom prst="rect">
            <a:avLst/>
          </a:prstGeom>
          <a:noFill/>
        </p:spPr>
        <p:txBody>
          <a:bodyPr wrap="square">
            <a:spAutoFit/>
          </a:bodyPr>
          <a:lstStyle/>
          <a:p>
            <a:pPr algn="just" fontAlgn="base"/>
            <a:r>
              <a:rPr lang="en-US" sz="3200" b="1" i="0" u="sng" dirty="0">
                <a:effectLst/>
                <a:highlight>
                  <a:srgbClr val="FFFFFF"/>
                </a:highlight>
                <a:latin typeface="Aptos" panose="020B0004020202020204" pitchFamily="34" charset="0"/>
              </a:rPr>
              <a:t>While Loop</a:t>
            </a:r>
          </a:p>
          <a:p>
            <a:pPr algn="just" fontAlgn="base"/>
            <a:r>
              <a:rPr lang="en-US" sz="2400" b="0" i="0" dirty="0">
                <a:effectLst/>
                <a:highlight>
                  <a:srgbClr val="FFFFFF"/>
                </a:highlight>
                <a:latin typeface="Aptos" panose="020B0004020202020204" pitchFamily="34" charset="0"/>
              </a:rPr>
              <a:t>While loop does not depend upon the number of iterations. In for loop the number of iterations was previously known to us but in the While loop, the execution is terminated on the basis of the test condition. If the test condition will become false then it will break from the while loop else body will be executed.</a:t>
            </a:r>
          </a:p>
        </p:txBody>
      </p:sp>
      <p:sp>
        <p:nvSpPr>
          <p:cNvPr id="5" name="TextBox 4">
            <a:extLst>
              <a:ext uri="{FF2B5EF4-FFF2-40B4-BE49-F238E27FC236}">
                <a16:creationId xmlns:a16="http://schemas.microsoft.com/office/drawing/2014/main" id="{A6F4EF74-F87B-A81B-6ABD-DCB682D6AEDA}"/>
              </a:ext>
            </a:extLst>
          </p:cNvPr>
          <p:cNvSpPr txBox="1"/>
          <p:nvPr/>
        </p:nvSpPr>
        <p:spPr>
          <a:xfrm>
            <a:off x="316229" y="3555742"/>
            <a:ext cx="6103620" cy="3046988"/>
          </a:xfrm>
          <a:prstGeom prst="rect">
            <a:avLst/>
          </a:prstGeom>
          <a:noFill/>
        </p:spPr>
        <p:txBody>
          <a:bodyPr wrap="square">
            <a:spAutoFit/>
          </a:bodyPr>
          <a:lstStyle/>
          <a:p>
            <a:r>
              <a:rPr lang="en-SG" sz="2400" b="1" u="sng" dirty="0">
                <a:latin typeface="Aptos" panose="020B0004020202020204" pitchFamily="34" charset="0"/>
              </a:rPr>
              <a:t>Syntax:</a:t>
            </a:r>
          </a:p>
          <a:p>
            <a:r>
              <a:rPr lang="en-SG" sz="2400" dirty="0" err="1">
                <a:latin typeface="Aptos" panose="020B0004020202020204" pitchFamily="34" charset="0"/>
              </a:rPr>
              <a:t>initialization_expression</a:t>
            </a:r>
            <a:r>
              <a:rPr lang="en-SG" sz="2400" dirty="0">
                <a:latin typeface="Aptos" panose="020B0004020202020204" pitchFamily="34" charset="0"/>
              </a:rPr>
              <a:t>;</a:t>
            </a:r>
          </a:p>
          <a:p>
            <a:r>
              <a:rPr lang="en-SG" sz="2400" dirty="0">
                <a:latin typeface="Aptos" panose="020B0004020202020204" pitchFamily="34" charset="0"/>
              </a:rPr>
              <a:t>while (</a:t>
            </a:r>
            <a:r>
              <a:rPr lang="en-SG" sz="2400" dirty="0" err="1">
                <a:latin typeface="Aptos" panose="020B0004020202020204" pitchFamily="34" charset="0"/>
              </a:rPr>
              <a:t>test_expression</a:t>
            </a:r>
            <a:r>
              <a:rPr lang="en-SG" sz="2400" dirty="0">
                <a:latin typeface="Aptos" panose="020B0004020202020204" pitchFamily="34" charset="0"/>
              </a:rPr>
              <a:t>)</a:t>
            </a:r>
          </a:p>
          <a:p>
            <a:r>
              <a:rPr lang="en-SG" sz="2400" dirty="0">
                <a:latin typeface="Aptos" panose="020B0004020202020204" pitchFamily="34" charset="0"/>
              </a:rPr>
              <a:t>{</a:t>
            </a:r>
          </a:p>
          <a:p>
            <a:r>
              <a:rPr lang="en-SG" sz="2400" dirty="0">
                <a:latin typeface="Aptos" panose="020B0004020202020204" pitchFamily="34" charset="0"/>
              </a:rPr>
              <a:t>    // body of the while loop</a:t>
            </a:r>
          </a:p>
          <a:p>
            <a:r>
              <a:rPr lang="en-SG" sz="2400" dirty="0">
                <a:latin typeface="Aptos" panose="020B0004020202020204" pitchFamily="34" charset="0"/>
              </a:rPr>
              <a:t>    </a:t>
            </a:r>
          </a:p>
          <a:p>
            <a:r>
              <a:rPr lang="en-SG" sz="2400" dirty="0">
                <a:latin typeface="Aptos" panose="020B0004020202020204" pitchFamily="34" charset="0"/>
              </a:rPr>
              <a:t>    </a:t>
            </a:r>
            <a:r>
              <a:rPr lang="en-SG" sz="2400" dirty="0" err="1">
                <a:latin typeface="Aptos" panose="020B0004020202020204" pitchFamily="34" charset="0"/>
              </a:rPr>
              <a:t>update_expression</a:t>
            </a:r>
            <a:r>
              <a:rPr lang="en-SG" sz="2400" dirty="0">
                <a:latin typeface="Aptos" panose="020B0004020202020204" pitchFamily="34" charset="0"/>
              </a:rPr>
              <a:t>;</a:t>
            </a:r>
          </a:p>
          <a:p>
            <a:r>
              <a:rPr lang="en-SG" sz="2400" dirty="0">
                <a:latin typeface="Aptos" panose="020B0004020202020204" pitchFamily="34" charset="0"/>
              </a:rPr>
              <a:t>}</a:t>
            </a:r>
          </a:p>
        </p:txBody>
      </p:sp>
      <p:pic>
        <p:nvPicPr>
          <p:cNvPr id="5122" name="Picture 2" descr="Lightbox">
            <a:extLst>
              <a:ext uri="{FF2B5EF4-FFF2-40B4-BE49-F238E27FC236}">
                <a16:creationId xmlns:a16="http://schemas.microsoft.com/office/drawing/2014/main" id="{47D622C4-70BE-3728-33FC-305D0AD32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850" y="186690"/>
            <a:ext cx="5772150" cy="62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702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41CB5-46FC-E3A0-738C-807E8369B690}"/>
              </a:ext>
            </a:extLst>
          </p:cNvPr>
          <p:cNvSpPr txBox="1"/>
          <p:nvPr/>
        </p:nvSpPr>
        <p:spPr>
          <a:xfrm>
            <a:off x="674370" y="591294"/>
            <a:ext cx="4613910" cy="3785652"/>
          </a:xfrm>
          <a:prstGeom prst="rect">
            <a:avLst/>
          </a:prstGeom>
          <a:noFill/>
        </p:spPr>
        <p:txBody>
          <a:bodyPr wrap="square">
            <a:spAutoFit/>
          </a:bodyPr>
          <a:lstStyle/>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a:t>
            </a:r>
          </a:p>
          <a:p>
            <a:pPr lvl="1"/>
            <a:r>
              <a:rPr lang="en-SG" sz="2400" dirty="0">
                <a:latin typeface="Aptos" panose="020B0004020202020204" pitchFamily="34" charset="0"/>
              </a:rPr>
              <a:t>int </a:t>
            </a:r>
            <a:r>
              <a:rPr lang="en-SG" sz="2400" dirty="0" err="1">
                <a:latin typeface="Aptos" panose="020B0004020202020204" pitchFamily="34" charset="0"/>
              </a:rPr>
              <a:t>i</a:t>
            </a:r>
            <a:r>
              <a:rPr lang="en-SG" sz="2400" dirty="0">
                <a:latin typeface="Aptos" panose="020B0004020202020204" pitchFamily="34" charset="0"/>
              </a:rPr>
              <a:t> = 2; </a:t>
            </a:r>
          </a:p>
          <a:p>
            <a:pPr lvl="1"/>
            <a:r>
              <a:rPr lang="en-SG" sz="2400" dirty="0">
                <a:latin typeface="Aptos" panose="020B0004020202020204" pitchFamily="34" charset="0"/>
              </a:rPr>
              <a:t>while(</a:t>
            </a:r>
            <a:r>
              <a:rPr lang="en-SG" sz="2400" dirty="0" err="1">
                <a:latin typeface="Aptos" panose="020B0004020202020204" pitchFamily="34" charset="0"/>
              </a:rPr>
              <a:t>i</a:t>
            </a:r>
            <a:r>
              <a:rPr lang="en-SG" sz="2400" dirty="0">
                <a:latin typeface="Aptos" panose="020B0004020202020204" pitchFamily="34" charset="0"/>
              </a:rPr>
              <a:t> &lt; 10)</a:t>
            </a:r>
          </a:p>
          <a:p>
            <a:pPr lvl="1"/>
            <a:r>
              <a:rPr lang="en-SG" sz="2400" dirty="0">
                <a:latin typeface="Aptos" panose="020B0004020202020204" pitchFamily="34" charset="0"/>
              </a:rPr>
              <a:t>{</a:t>
            </a:r>
          </a:p>
          <a:p>
            <a:pPr lvl="1"/>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 </a:t>
            </a:r>
          </a:p>
          <a:p>
            <a:pPr lvl="1"/>
            <a:r>
              <a:rPr lang="en-SG" sz="2400" dirty="0">
                <a:latin typeface="Aptos" panose="020B0004020202020204" pitchFamily="34" charset="0"/>
              </a:rPr>
              <a:t>	</a:t>
            </a:r>
            <a:r>
              <a:rPr lang="en-SG" sz="2400" dirty="0" err="1">
                <a:latin typeface="Aptos" panose="020B0004020202020204" pitchFamily="34" charset="0"/>
              </a:rPr>
              <a:t>i</a:t>
            </a:r>
            <a:r>
              <a:rPr lang="en-SG" sz="2400" dirty="0">
                <a:latin typeface="Aptos" panose="020B0004020202020204" pitchFamily="34" charset="0"/>
              </a:rPr>
              <a:t>++;</a:t>
            </a:r>
          </a:p>
          <a:p>
            <a:pPr lvl="1"/>
            <a:r>
              <a:rPr lang="en-SG" sz="2400" dirty="0">
                <a:latin typeface="Aptos" panose="020B0004020202020204" pitchFamily="34" charset="0"/>
              </a:rPr>
              <a:t>} </a:t>
            </a:r>
          </a:p>
          <a:p>
            <a:r>
              <a:rPr lang="en-SG" sz="2400" dirty="0">
                <a:latin typeface="Aptos" panose="020B0004020202020204" pitchFamily="34" charset="0"/>
              </a:rPr>
              <a:t>}</a:t>
            </a:r>
          </a:p>
        </p:txBody>
      </p:sp>
      <p:sp>
        <p:nvSpPr>
          <p:cNvPr id="5" name="TextBox 4">
            <a:extLst>
              <a:ext uri="{FF2B5EF4-FFF2-40B4-BE49-F238E27FC236}">
                <a16:creationId xmlns:a16="http://schemas.microsoft.com/office/drawing/2014/main" id="{11892CEC-56E3-BD3F-730D-935D291120EC}"/>
              </a:ext>
            </a:extLst>
          </p:cNvPr>
          <p:cNvSpPr txBox="1"/>
          <p:nvPr/>
        </p:nvSpPr>
        <p:spPr>
          <a:xfrm>
            <a:off x="5989320" y="591294"/>
            <a:ext cx="2815590" cy="3416320"/>
          </a:xfrm>
          <a:prstGeom prst="rect">
            <a:avLst/>
          </a:prstGeom>
          <a:noFill/>
        </p:spPr>
        <p:txBody>
          <a:bodyPr wrap="square">
            <a:spAutoFit/>
          </a:bodyPr>
          <a:lstStyle/>
          <a:p>
            <a:r>
              <a:rPr lang="en-SG" sz="2400" dirty="0">
                <a:latin typeface="Aptos" panose="020B0004020202020204" pitchFamily="34" charset="0"/>
              </a:rPr>
              <a:t>Output</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a:p>
            <a:r>
              <a:rPr lang="en-SG" sz="2400" dirty="0">
                <a:latin typeface="Aptos" panose="020B0004020202020204" pitchFamily="34" charset="0"/>
              </a:rPr>
              <a:t>Hello World</a:t>
            </a:r>
          </a:p>
        </p:txBody>
      </p:sp>
    </p:spTree>
    <p:extLst>
      <p:ext uri="{BB962C8B-B14F-4D97-AF65-F5344CB8AC3E}">
        <p14:creationId xmlns:p14="http://schemas.microsoft.com/office/powerpoint/2010/main" val="3217967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DCEF8-F53C-D319-C764-835ACF533BCD}"/>
              </a:ext>
            </a:extLst>
          </p:cNvPr>
          <p:cNvSpPr txBox="1"/>
          <p:nvPr/>
        </p:nvSpPr>
        <p:spPr>
          <a:xfrm>
            <a:off x="354330" y="208062"/>
            <a:ext cx="6103620" cy="4801314"/>
          </a:xfrm>
          <a:prstGeom prst="rect">
            <a:avLst/>
          </a:prstGeom>
          <a:noFill/>
        </p:spPr>
        <p:txBody>
          <a:bodyPr wrap="square">
            <a:spAutoFit/>
          </a:bodyPr>
          <a:lstStyle/>
          <a:p>
            <a:pPr algn="just"/>
            <a:r>
              <a:rPr lang="en-SG" sz="2800" b="1" dirty="0">
                <a:latin typeface="Aptos" panose="020B0004020202020204" pitchFamily="34" charset="0"/>
              </a:rPr>
              <a:t>do-while Loop</a:t>
            </a:r>
          </a:p>
          <a:p>
            <a:pPr algn="just"/>
            <a:r>
              <a:rPr lang="en-SG" sz="2000" dirty="0">
                <a:latin typeface="Aptos" panose="020B0004020202020204" pitchFamily="34" charset="0"/>
              </a:rPr>
              <a:t>The do-while loop is similar to a while loop but the only difference lies in the do-while loop test condition which is tested at the end of the body. In the do-while loop, the loop body will execute at least once irrespective of the test condition.</a:t>
            </a:r>
          </a:p>
          <a:p>
            <a:pPr algn="just"/>
            <a:endParaRPr lang="en-SG" sz="2000" dirty="0">
              <a:latin typeface="Aptos" panose="020B0004020202020204" pitchFamily="34" charset="0"/>
            </a:endParaRPr>
          </a:p>
          <a:p>
            <a:pPr algn="just"/>
            <a:r>
              <a:rPr lang="en-SG" sz="2000" b="1" dirty="0">
                <a:latin typeface="Aptos" panose="020B0004020202020204" pitchFamily="34" charset="0"/>
              </a:rPr>
              <a:t>Syntax:</a:t>
            </a:r>
          </a:p>
          <a:p>
            <a:pPr algn="just"/>
            <a:r>
              <a:rPr lang="en-SG" sz="2000" dirty="0" err="1">
                <a:latin typeface="Aptos" panose="020B0004020202020204" pitchFamily="34" charset="0"/>
              </a:rPr>
              <a:t>initialization_expression</a:t>
            </a:r>
            <a:r>
              <a:rPr lang="en-SG" sz="2000" dirty="0">
                <a:latin typeface="Aptos" panose="020B0004020202020204" pitchFamily="34" charset="0"/>
              </a:rPr>
              <a:t>;</a:t>
            </a:r>
          </a:p>
          <a:p>
            <a:pPr algn="just"/>
            <a:r>
              <a:rPr lang="en-SG" sz="2000" dirty="0">
                <a:latin typeface="Aptos" panose="020B0004020202020204" pitchFamily="34" charset="0"/>
              </a:rPr>
              <a:t>do</a:t>
            </a:r>
          </a:p>
          <a:p>
            <a:pPr algn="just"/>
            <a:r>
              <a:rPr lang="en-SG" sz="2000" dirty="0">
                <a:latin typeface="Aptos" panose="020B0004020202020204" pitchFamily="34" charset="0"/>
              </a:rPr>
              <a:t>{</a:t>
            </a:r>
          </a:p>
          <a:p>
            <a:pPr algn="just"/>
            <a:r>
              <a:rPr lang="en-SG" sz="2000" dirty="0">
                <a:latin typeface="Aptos" panose="020B0004020202020204" pitchFamily="34" charset="0"/>
              </a:rPr>
              <a:t>    // body of do-while loop</a:t>
            </a:r>
          </a:p>
          <a:p>
            <a:pPr algn="just"/>
            <a:r>
              <a:rPr lang="en-SG" sz="2000" dirty="0">
                <a:latin typeface="Aptos" panose="020B0004020202020204" pitchFamily="34" charset="0"/>
              </a:rPr>
              <a:t>    </a:t>
            </a:r>
            <a:r>
              <a:rPr lang="en-SG" sz="2000" dirty="0" err="1">
                <a:latin typeface="Aptos" panose="020B0004020202020204" pitchFamily="34" charset="0"/>
              </a:rPr>
              <a:t>update_expression</a:t>
            </a:r>
            <a:r>
              <a:rPr lang="en-SG" sz="2000" dirty="0">
                <a:latin typeface="Aptos" panose="020B0004020202020204" pitchFamily="34" charset="0"/>
              </a:rPr>
              <a:t>;</a:t>
            </a:r>
          </a:p>
          <a:p>
            <a:pPr algn="just"/>
            <a:endParaRPr lang="en-SG" sz="2000" dirty="0">
              <a:latin typeface="Aptos" panose="020B0004020202020204" pitchFamily="34" charset="0"/>
            </a:endParaRPr>
          </a:p>
          <a:p>
            <a:pPr algn="just"/>
            <a:r>
              <a:rPr lang="en-SG" sz="2000" dirty="0">
                <a:latin typeface="Aptos" panose="020B0004020202020204" pitchFamily="34" charset="0"/>
              </a:rPr>
              <a:t>} while (</a:t>
            </a:r>
            <a:r>
              <a:rPr lang="en-SG" sz="2000" dirty="0" err="1">
                <a:latin typeface="Aptos" panose="020B0004020202020204" pitchFamily="34" charset="0"/>
              </a:rPr>
              <a:t>test_expression</a:t>
            </a:r>
            <a:r>
              <a:rPr lang="en-SG" sz="2000" dirty="0">
                <a:latin typeface="Aptos" panose="020B0004020202020204" pitchFamily="34" charset="0"/>
              </a:rPr>
              <a:t>);</a:t>
            </a:r>
          </a:p>
        </p:txBody>
      </p:sp>
      <p:pic>
        <p:nvPicPr>
          <p:cNvPr id="6146" name="Picture 2" descr="Lightbox">
            <a:extLst>
              <a:ext uri="{FF2B5EF4-FFF2-40B4-BE49-F238E27FC236}">
                <a16:creationId xmlns:a16="http://schemas.microsoft.com/office/drawing/2014/main" id="{179D884C-7859-DD10-77D5-72B7B33B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604" y="208062"/>
            <a:ext cx="5653496" cy="610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69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41E66-5932-0B8B-B14F-ACA44588C207}"/>
              </a:ext>
            </a:extLst>
          </p:cNvPr>
          <p:cNvSpPr txBox="1"/>
          <p:nvPr/>
        </p:nvSpPr>
        <p:spPr>
          <a:xfrm>
            <a:off x="552450" y="198120"/>
            <a:ext cx="6103620" cy="6001643"/>
          </a:xfrm>
          <a:prstGeom prst="rect">
            <a:avLst/>
          </a:prstGeom>
          <a:noFill/>
        </p:spPr>
        <p:txBody>
          <a:bodyPr wrap="square">
            <a:spAutoFit/>
          </a:bodyPr>
          <a:lstStyle/>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Initialization expression</a:t>
            </a:r>
          </a:p>
          <a:p>
            <a:r>
              <a:rPr lang="en-SG" sz="2400" dirty="0">
                <a:latin typeface="Aptos" panose="020B0004020202020204" pitchFamily="34" charset="0"/>
              </a:rPr>
              <a:t>int </a:t>
            </a:r>
            <a:r>
              <a:rPr lang="en-SG" sz="2400" dirty="0" err="1">
                <a:latin typeface="Aptos" panose="020B0004020202020204" pitchFamily="34" charset="0"/>
              </a:rPr>
              <a:t>i</a:t>
            </a:r>
            <a:r>
              <a:rPr lang="en-SG" sz="2400" dirty="0">
                <a:latin typeface="Aptos" panose="020B0004020202020204" pitchFamily="34" charset="0"/>
              </a:rPr>
              <a:t> = 2; </a:t>
            </a:r>
          </a:p>
          <a:p>
            <a:r>
              <a:rPr lang="en-SG" sz="2400" dirty="0">
                <a:latin typeface="Aptos" panose="020B0004020202020204" pitchFamily="34" charset="0"/>
              </a:rPr>
              <a:t>do{</a:t>
            </a:r>
          </a:p>
          <a:p>
            <a:r>
              <a:rPr lang="en-SG" sz="2400" dirty="0">
                <a:latin typeface="Aptos" panose="020B0004020202020204" pitchFamily="34" charset="0"/>
              </a:rPr>
              <a:t>	// loop body</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 "Hello World\n"); </a:t>
            </a:r>
          </a:p>
          <a:p>
            <a:endParaRPr lang="en-SG" sz="2400" dirty="0">
              <a:latin typeface="Aptos" panose="020B0004020202020204" pitchFamily="34" charset="0"/>
            </a:endParaRPr>
          </a:p>
          <a:p>
            <a:r>
              <a:rPr lang="en-SG" sz="2400" dirty="0">
                <a:latin typeface="Aptos" panose="020B0004020202020204" pitchFamily="34" charset="0"/>
              </a:rPr>
              <a:t>	// Update expression</a:t>
            </a:r>
          </a:p>
          <a:p>
            <a:r>
              <a:rPr lang="en-SG" sz="2400" dirty="0">
                <a:latin typeface="Aptos" panose="020B0004020202020204" pitchFamily="34" charset="0"/>
              </a:rPr>
              <a:t>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p>
          <a:p>
            <a:r>
              <a:rPr lang="en-SG" sz="2400" dirty="0">
                <a:latin typeface="Aptos" panose="020B0004020202020204" pitchFamily="34" charset="0"/>
              </a:rPr>
              <a:t>	// Test expression</a:t>
            </a:r>
          </a:p>
          <a:p>
            <a:r>
              <a:rPr lang="en-SG" sz="2400" dirty="0">
                <a:latin typeface="Aptos" panose="020B0004020202020204" pitchFamily="34" charset="0"/>
              </a:rPr>
              <a:t>} while (</a:t>
            </a:r>
            <a:r>
              <a:rPr lang="en-SG" sz="2400" dirty="0" err="1">
                <a:latin typeface="Aptos" panose="020B0004020202020204" pitchFamily="34" charset="0"/>
              </a:rPr>
              <a:t>i</a:t>
            </a:r>
            <a:r>
              <a:rPr lang="en-SG" sz="2400" dirty="0">
                <a:latin typeface="Aptos" panose="020B0004020202020204" pitchFamily="34" charset="0"/>
              </a:rPr>
              <a:t> &lt; 1); </a:t>
            </a:r>
          </a:p>
          <a:p>
            <a:endParaRPr lang="en-SG" sz="2400" dirty="0">
              <a:latin typeface="Aptos" panose="020B0004020202020204" pitchFamily="34" charset="0"/>
            </a:endParaRPr>
          </a:p>
          <a:p>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9504BD72-96E9-B55D-DD4A-A885626A8EAF}"/>
              </a:ext>
            </a:extLst>
          </p:cNvPr>
          <p:cNvSpPr txBox="1"/>
          <p:nvPr/>
        </p:nvSpPr>
        <p:spPr>
          <a:xfrm>
            <a:off x="5882640" y="1917115"/>
            <a:ext cx="4812030" cy="954107"/>
          </a:xfrm>
          <a:prstGeom prst="rect">
            <a:avLst/>
          </a:prstGeom>
          <a:noFill/>
        </p:spPr>
        <p:txBody>
          <a:bodyPr wrap="square">
            <a:spAutoFit/>
          </a:bodyPr>
          <a:lstStyle/>
          <a:p>
            <a:r>
              <a:rPr lang="en-SG" sz="2800" dirty="0">
                <a:latin typeface="Aptos" panose="020B0004020202020204" pitchFamily="34" charset="0"/>
              </a:rPr>
              <a:t>Output</a:t>
            </a:r>
          </a:p>
          <a:p>
            <a:r>
              <a:rPr lang="en-SG" sz="2800" dirty="0">
                <a:latin typeface="Aptos" panose="020B0004020202020204" pitchFamily="34" charset="0"/>
              </a:rPr>
              <a:t>Hello World</a:t>
            </a:r>
          </a:p>
        </p:txBody>
      </p:sp>
    </p:spTree>
    <p:extLst>
      <p:ext uri="{BB962C8B-B14F-4D97-AF65-F5344CB8AC3E}">
        <p14:creationId xmlns:p14="http://schemas.microsoft.com/office/powerpoint/2010/main" val="2091674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1F487C-537F-7E38-EA9B-4A038FBA547A}"/>
              </a:ext>
            </a:extLst>
          </p:cNvPr>
          <p:cNvSpPr txBox="1"/>
          <p:nvPr/>
        </p:nvSpPr>
        <p:spPr>
          <a:xfrm>
            <a:off x="365760" y="242054"/>
            <a:ext cx="6103620" cy="584775"/>
          </a:xfrm>
          <a:prstGeom prst="rect">
            <a:avLst/>
          </a:prstGeom>
          <a:noFill/>
        </p:spPr>
        <p:txBody>
          <a:bodyPr wrap="square">
            <a:spAutoFit/>
          </a:bodyPr>
          <a:lstStyle/>
          <a:p>
            <a:pPr algn="l" fontAlgn="base"/>
            <a:r>
              <a:rPr lang="en-SG" sz="3200" b="1" i="0" dirty="0">
                <a:solidFill>
                  <a:srgbClr val="273239"/>
                </a:solidFill>
                <a:effectLst/>
                <a:highlight>
                  <a:srgbClr val="FFFFFF"/>
                </a:highlight>
                <a:latin typeface="Aptos" panose="020B0004020202020204" pitchFamily="34" charset="0"/>
              </a:rPr>
              <a:t>Loop Control Statements </a:t>
            </a:r>
          </a:p>
        </p:txBody>
      </p:sp>
      <p:graphicFrame>
        <p:nvGraphicFramePr>
          <p:cNvPr id="6" name="Table 5">
            <a:extLst>
              <a:ext uri="{FF2B5EF4-FFF2-40B4-BE49-F238E27FC236}">
                <a16:creationId xmlns:a16="http://schemas.microsoft.com/office/drawing/2014/main" id="{01FA626D-34A8-CB9D-F29E-C4FA4CA1E7C6}"/>
              </a:ext>
            </a:extLst>
          </p:cNvPr>
          <p:cNvGraphicFramePr>
            <a:graphicFrameLocks noGrp="1"/>
          </p:cNvGraphicFramePr>
          <p:nvPr>
            <p:extLst>
              <p:ext uri="{D42A27DB-BD31-4B8C-83A1-F6EECF244321}">
                <p14:modId xmlns:p14="http://schemas.microsoft.com/office/powerpoint/2010/main" val="1877376999"/>
              </p:ext>
            </p:extLst>
          </p:nvPr>
        </p:nvGraphicFramePr>
        <p:xfrm>
          <a:off x="365760" y="1158399"/>
          <a:ext cx="11399520" cy="3901281"/>
        </p:xfrm>
        <a:graphic>
          <a:graphicData uri="http://schemas.openxmlformats.org/drawingml/2006/table">
            <a:tbl>
              <a:tblPr/>
              <a:tblGrid>
                <a:gridCol w="3297617">
                  <a:extLst>
                    <a:ext uri="{9D8B030D-6E8A-4147-A177-3AD203B41FA5}">
                      <a16:colId xmlns:a16="http://schemas.microsoft.com/office/drawing/2014/main" val="3609851999"/>
                    </a:ext>
                  </a:extLst>
                </a:gridCol>
                <a:gridCol w="8101903">
                  <a:extLst>
                    <a:ext uri="{9D8B030D-6E8A-4147-A177-3AD203B41FA5}">
                      <a16:colId xmlns:a16="http://schemas.microsoft.com/office/drawing/2014/main" val="2840754815"/>
                    </a:ext>
                  </a:extLst>
                </a:gridCol>
              </a:tblGrid>
              <a:tr h="365760">
                <a:tc>
                  <a:txBody>
                    <a:bodyPr/>
                    <a:lstStyle/>
                    <a:p>
                      <a:pPr algn="ctr" fontAlgn="base"/>
                      <a:r>
                        <a:rPr lang="en-SG" sz="2800" b="1">
                          <a:solidFill>
                            <a:schemeClr val="tx1"/>
                          </a:solidFill>
                          <a:effectLst/>
                          <a:latin typeface="Aptos" panose="020B0004020202020204" pitchFamily="34" charset="0"/>
                        </a:rPr>
                        <a:t>Name</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2800" b="1">
                          <a:solidFill>
                            <a:schemeClr val="tx1"/>
                          </a:solidFill>
                          <a:effectLst/>
                          <a:latin typeface="Aptos" panose="020B0004020202020204" pitchFamily="34" charset="0"/>
                        </a:rPr>
                        <a:t>Description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1034403"/>
                  </a:ext>
                </a:extLst>
              </a:tr>
              <a:tr h="784860">
                <a:tc>
                  <a:txBody>
                    <a:bodyPr/>
                    <a:lstStyle/>
                    <a:p>
                      <a:pPr algn="ctr" fontAlgn="ctr"/>
                      <a:r>
                        <a:rPr lang="en-SG" sz="2400" b="0" u="sng">
                          <a:solidFill>
                            <a:schemeClr val="tx1"/>
                          </a:solidFill>
                          <a:effectLst/>
                          <a:latin typeface="Aptos" panose="020B0004020202020204" pitchFamily="34" charset="0"/>
                          <a:hlinkClick r:id="rId2">
                            <a:extLst>
                              <a:ext uri="{A12FA001-AC4F-418D-AE19-62706E023703}">
                                <ahyp:hlinkClr xmlns:ahyp="http://schemas.microsoft.com/office/drawing/2018/hyperlinkcolor" val="tx"/>
                              </a:ext>
                            </a:extLst>
                          </a:hlinkClick>
                        </a:rPr>
                        <a:t>break statement</a:t>
                      </a:r>
                      <a:endParaRPr lang="en-SG" sz="2400" b="0">
                        <a:solidFill>
                          <a:schemeClr val="tx1"/>
                        </a:solidFill>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solidFill>
                            <a:schemeClr val="tx1"/>
                          </a:solidFill>
                          <a:effectLst/>
                          <a:latin typeface="Aptos" panose="020B0004020202020204" pitchFamily="34" charset="0"/>
                        </a:rPr>
                        <a:t>the break statement is used to terminate the switch and loop statement. It transfers the execution to the statement immediately following the loop or switch. </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9453253"/>
                  </a:ext>
                </a:extLst>
              </a:tr>
              <a:tr h="594360">
                <a:tc>
                  <a:txBody>
                    <a:bodyPr/>
                    <a:lstStyle/>
                    <a:p>
                      <a:pPr algn="ctr" fontAlgn="ctr"/>
                      <a:r>
                        <a:rPr lang="en-SG" sz="2400" b="0" u="sng">
                          <a:solidFill>
                            <a:schemeClr val="tx1"/>
                          </a:solidFill>
                          <a:effectLst/>
                          <a:latin typeface="Aptos" panose="020B0004020202020204" pitchFamily="34" charset="0"/>
                          <a:hlinkClick r:id="rId3">
                            <a:extLst>
                              <a:ext uri="{A12FA001-AC4F-418D-AE19-62706E023703}">
                                <ahyp:hlinkClr xmlns:ahyp="http://schemas.microsoft.com/office/drawing/2018/hyperlinkcolor" val="tx"/>
                              </a:ext>
                            </a:extLst>
                          </a:hlinkClick>
                        </a:rPr>
                        <a:t>continue statement</a:t>
                      </a:r>
                      <a:endParaRPr lang="en-SG" sz="2400" b="0">
                        <a:solidFill>
                          <a:schemeClr val="tx1"/>
                        </a:solidFill>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solidFill>
                            <a:schemeClr val="tx1"/>
                          </a:solidFill>
                          <a:effectLst/>
                          <a:latin typeface="Aptos" panose="020B0004020202020204" pitchFamily="34" charset="0"/>
                        </a:rPr>
                        <a:t>continue statement skips the remainder body and immediately resets its condition before reiterating it.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15315845"/>
                  </a:ext>
                </a:extLst>
              </a:tr>
              <a:tr h="1066641">
                <a:tc>
                  <a:txBody>
                    <a:bodyPr/>
                    <a:lstStyle/>
                    <a:p>
                      <a:pPr algn="ctr" fontAlgn="ctr"/>
                      <a:r>
                        <a:rPr lang="en-SG" sz="2400" b="0" u="sng">
                          <a:solidFill>
                            <a:schemeClr val="tx1"/>
                          </a:solidFill>
                          <a:effectLst/>
                          <a:latin typeface="Aptos" panose="020B0004020202020204" pitchFamily="34" charset="0"/>
                          <a:hlinkClick r:id="rId3">
                            <a:extLst>
                              <a:ext uri="{A12FA001-AC4F-418D-AE19-62706E023703}">
                                <ahyp:hlinkClr xmlns:ahyp="http://schemas.microsoft.com/office/drawing/2018/hyperlinkcolor" val="tx"/>
                              </a:ext>
                            </a:extLst>
                          </a:hlinkClick>
                        </a:rPr>
                        <a:t>goto statement</a:t>
                      </a:r>
                      <a:endParaRPr lang="en-SG" sz="2400" b="0">
                        <a:solidFill>
                          <a:schemeClr val="tx1"/>
                        </a:solidFill>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err="1">
                          <a:solidFill>
                            <a:schemeClr val="tx1"/>
                          </a:solidFill>
                          <a:effectLst/>
                          <a:latin typeface="Aptos" panose="020B0004020202020204" pitchFamily="34" charset="0"/>
                        </a:rPr>
                        <a:t>goto</a:t>
                      </a:r>
                      <a:r>
                        <a:rPr lang="en-US" sz="2400" b="0" dirty="0">
                          <a:solidFill>
                            <a:schemeClr val="tx1"/>
                          </a:solidFill>
                          <a:effectLst/>
                          <a:latin typeface="Aptos" panose="020B0004020202020204" pitchFamily="34" charset="0"/>
                        </a:rPr>
                        <a:t> statement transfers the control to the labeled statement.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9778707"/>
                  </a:ext>
                </a:extLst>
              </a:tr>
            </a:tbl>
          </a:graphicData>
        </a:graphic>
      </p:graphicFrame>
    </p:spTree>
    <p:extLst>
      <p:ext uri="{BB962C8B-B14F-4D97-AF65-F5344CB8AC3E}">
        <p14:creationId xmlns:p14="http://schemas.microsoft.com/office/powerpoint/2010/main" val="1950142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C4267-4B57-2C01-67C2-F4607C22BBC4}"/>
              </a:ext>
            </a:extLst>
          </p:cNvPr>
          <p:cNvSpPr txBox="1"/>
          <p:nvPr/>
        </p:nvSpPr>
        <p:spPr>
          <a:xfrm>
            <a:off x="339090" y="213360"/>
            <a:ext cx="6103620" cy="584775"/>
          </a:xfrm>
          <a:prstGeom prst="rect">
            <a:avLst/>
          </a:prstGeom>
          <a:noFill/>
        </p:spPr>
        <p:txBody>
          <a:bodyPr wrap="square">
            <a:spAutoFit/>
          </a:bodyPr>
          <a:lstStyle/>
          <a:p>
            <a:pPr algn="l" fontAlgn="base"/>
            <a:r>
              <a:rPr lang="en-SG" sz="3200" b="1" i="0" dirty="0">
                <a:solidFill>
                  <a:srgbClr val="273239"/>
                </a:solidFill>
                <a:effectLst/>
                <a:highlight>
                  <a:srgbClr val="FFFFFF"/>
                </a:highlight>
                <a:latin typeface="Nunito" pitchFamily="2" charset="0"/>
              </a:rPr>
              <a:t>Infinite Loop</a:t>
            </a:r>
          </a:p>
        </p:txBody>
      </p:sp>
      <p:sp>
        <p:nvSpPr>
          <p:cNvPr id="5" name="TextBox 4">
            <a:extLst>
              <a:ext uri="{FF2B5EF4-FFF2-40B4-BE49-F238E27FC236}">
                <a16:creationId xmlns:a16="http://schemas.microsoft.com/office/drawing/2014/main" id="{51BCCA71-9BB5-27B1-CBBD-73D53E0BBABA}"/>
              </a:ext>
            </a:extLst>
          </p:cNvPr>
          <p:cNvSpPr txBox="1"/>
          <p:nvPr/>
        </p:nvSpPr>
        <p:spPr>
          <a:xfrm>
            <a:off x="140970" y="918984"/>
            <a:ext cx="5086350" cy="2862322"/>
          </a:xfrm>
          <a:prstGeom prst="rect">
            <a:avLst/>
          </a:prstGeom>
          <a:noFill/>
        </p:spPr>
        <p:txBody>
          <a:bodyPr wrap="square">
            <a:spAutoFit/>
          </a:bodyPr>
          <a:lstStyle/>
          <a:p>
            <a:r>
              <a:rPr lang="en-SG" dirty="0"/>
              <a:t>#include &lt;</a:t>
            </a:r>
            <a:r>
              <a:rPr lang="en-SG" dirty="0" err="1"/>
              <a:t>stdio.h</a:t>
            </a:r>
            <a:r>
              <a:rPr lang="en-SG" dirty="0"/>
              <a:t>&gt;</a:t>
            </a:r>
          </a:p>
          <a:p>
            <a:r>
              <a:rPr lang="en-SG" dirty="0"/>
              <a:t>int main ()</a:t>
            </a:r>
          </a:p>
          <a:p>
            <a:r>
              <a:rPr lang="en-SG" dirty="0"/>
              <a:t>{</a:t>
            </a:r>
          </a:p>
          <a:p>
            <a:r>
              <a:rPr lang="en-SG" dirty="0"/>
              <a:t>int </a:t>
            </a:r>
            <a:r>
              <a:rPr lang="en-SG" dirty="0" err="1"/>
              <a:t>i</a:t>
            </a:r>
            <a:r>
              <a:rPr lang="en-SG" dirty="0"/>
              <a:t>;</a:t>
            </a:r>
          </a:p>
          <a:p>
            <a:r>
              <a:rPr lang="en-SG" dirty="0"/>
              <a:t>for ( ; ; )</a:t>
            </a:r>
          </a:p>
          <a:p>
            <a:r>
              <a:rPr lang="en-SG" dirty="0"/>
              <a:t>{</a:t>
            </a:r>
          </a:p>
          <a:p>
            <a:r>
              <a:rPr lang="en-SG" dirty="0"/>
              <a:t>	</a:t>
            </a:r>
            <a:r>
              <a:rPr lang="en-SG" dirty="0" err="1"/>
              <a:t>printf</a:t>
            </a:r>
            <a:r>
              <a:rPr lang="en-SG" dirty="0"/>
              <a:t>("This loop will run forever.\n");</a:t>
            </a:r>
          </a:p>
          <a:p>
            <a:r>
              <a:rPr lang="en-SG" dirty="0"/>
              <a:t>}</a:t>
            </a:r>
          </a:p>
          <a:p>
            <a:endParaRPr lang="en-SG" dirty="0"/>
          </a:p>
          <a:p>
            <a:r>
              <a:rPr lang="en-SG" dirty="0"/>
              <a:t>}</a:t>
            </a:r>
          </a:p>
        </p:txBody>
      </p:sp>
      <p:sp>
        <p:nvSpPr>
          <p:cNvPr id="7" name="TextBox 6">
            <a:extLst>
              <a:ext uri="{FF2B5EF4-FFF2-40B4-BE49-F238E27FC236}">
                <a16:creationId xmlns:a16="http://schemas.microsoft.com/office/drawing/2014/main" id="{8D0EE880-C0D1-4ABC-4419-3542FD0434E8}"/>
              </a:ext>
            </a:extLst>
          </p:cNvPr>
          <p:cNvSpPr txBox="1"/>
          <p:nvPr/>
        </p:nvSpPr>
        <p:spPr>
          <a:xfrm>
            <a:off x="140970" y="3902155"/>
            <a:ext cx="3669030" cy="1754326"/>
          </a:xfrm>
          <a:prstGeom prst="rect">
            <a:avLst/>
          </a:prstGeom>
          <a:noFill/>
        </p:spPr>
        <p:txBody>
          <a:bodyPr wrap="square">
            <a:spAutoFit/>
          </a:bodyPr>
          <a:lstStyle/>
          <a:p>
            <a:r>
              <a:rPr lang="en-SG" dirty="0"/>
              <a:t>Output</a:t>
            </a:r>
          </a:p>
          <a:p>
            <a:endParaRPr lang="en-SG" dirty="0"/>
          </a:p>
          <a:p>
            <a:r>
              <a:rPr lang="en-SG" dirty="0"/>
              <a:t>This loop will run forever.</a:t>
            </a:r>
          </a:p>
          <a:p>
            <a:r>
              <a:rPr lang="en-SG" dirty="0"/>
              <a:t>This loop will run forever.</a:t>
            </a:r>
          </a:p>
          <a:p>
            <a:r>
              <a:rPr lang="en-SG" dirty="0"/>
              <a:t>This loop will run forever.</a:t>
            </a:r>
          </a:p>
          <a:p>
            <a:r>
              <a:rPr lang="en-SG" dirty="0"/>
              <a:t>...</a:t>
            </a:r>
          </a:p>
        </p:txBody>
      </p:sp>
      <p:sp>
        <p:nvSpPr>
          <p:cNvPr id="9" name="TextBox 8">
            <a:extLst>
              <a:ext uri="{FF2B5EF4-FFF2-40B4-BE49-F238E27FC236}">
                <a16:creationId xmlns:a16="http://schemas.microsoft.com/office/drawing/2014/main" id="{6D6FB781-9B56-2F4D-07D6-5E2C1EE0CEB9}"/>
              </a:ext>
            </a:extLst>
          </p:cNvPr>
          <p:cNvSpPr txBox="1"/>
          <p:nvPr/>
        </p:nvSpPr>
        <p:spPr>
          <a:xfrm>
            <a:off x="5581650" y="41821"/>
            <a:ext cx="5375910" cy="1754326"/>
          </a:xfrm>
          <a:prstGeom prst="rect">
            <a:avLst/>
          </a:prstGeom>
          <a:noFill/>
        </p:spPr>
        <p:txBody>
          <a:bodyPr wrap="square">
            <a:spAutoFit/>
          </a:bodyPr>
          <a:lstStyle/>
          <a:p>
            <a:r>
              <a:rPr lang="en-SG" dirty="0"/>
              <a:t>#include &lt;</a:t>
            </a:r>
            <a:r>
              <a:rPr lang="en-SG" dirty="0" err="1"/>
              <a:t>stdio.h</a:t>
            </a:r>
            <a:r>
              <a:rPr lang="en-SG" dirty="0"/>
              <a:t>&gt;</a:t>
            </a:r>
          </a:p>
          <a:p>
            <a:r>
              <a:rPr lang="en-SG" dirty="0"/>
              <a:t>int main() </a:t>
            </a:r>
          </a:p>
          <a:p>
            <a:r>
              <a:rPr lang="en-SG" dirty="0"/>
              <a:t>{</a:t>
            </a:r>
          </a:p>
          <a:p>
            <a:pPr lvl="1"/>
            <a:r>
              <a:rPr lang="en-SG" dirty="0"/>
              <a:t>while (1)</a:t>
            </a:r>
          </a:p>
          <a:p>
            <a:pPr lvl="1"/>
            <a:r>
              <a:rPr lang="en-SG" dirty="0"/>
              <a:t>	</a:t>
            </a:r>
            <a:r>
              <a:rPr lang="en-SG" dirty="0" err="1"/>
              <a:t>printf</a:t>
            </a:r>
            <a:r>
              <a:rPr lang="en-SG" dirty="0"/>
              <a:t>("This loop will run forever.\n");</a:t>
            </a:r>
          </a:p>
          <a:p>
            <a:r>
              <a:rPr lang="en-SG" dirty="0"/>
              <a:t>}</a:t>
            </a:r>
          </a:p>
        </p:txBody>
      </p:sp>
      <p:sp>
        <p:nvSpPr>
          <p:cNvPr id="11" name="TextBox 10">
            <a:extLst>
              <a:ext uri="{FF2B5EF4-FFF2-40B4-BE49-F238E27FC236}">
                <a16:creationId xmlns:a16="http://schemas.microsoft.com/office/drawing/2014/main" id="{D014398C-10C2-BF62-B543-80E66554592B}"/>
              </a:ext>
            </a:extLst>
          </p:cNvPr>
          <p:cNvSpPr txBox="1"/>
          <p:nvPr/>
        </p:nvSpPr>
        <p:spPr>
          <a:xfrm>
            <a:off x="5474970" y="1967686"/>
            <a:ext cx="3329940" cy="1754326"/>
          </a:xfrm>
          <a:prstGeom prst="rect">
            <a:avLst/>
          </a:prstGeom>
          <a:noFill/>
        </p:spPr>
        <p:txBody>
          <a:bodyPr wrap="square">
            <a:spAutoFit/>
          </a:bodyPr>
          <a:lstStyle/>
          <a:p>
            <a:r>
              <a:rPr lang="en-SG" dirty="0"/>
              <a:t>Output</a:t>
            </a:r>
          </a:p>
          <a:p>
            <a:endParaRPr lang="en-SG" dirty="0"/>
          </a:p>
          <a:p>
            <a:r>
              <a:rPr lang="en-SG" dirty="0"/>
              <a:t>This loop will run forever.</a:t>
            </a:r>
          </a:p>
          <a:p>
            <a:r>
              <a:rPr lang="en-SG" dirty="0"/>
              <a:t>This loop will run forever.</a:t>
            </a:r>
          </a:p>
          <a:p>
            <a:r>
              <a:rPr lang="en-SG" dirty="0"/>
              <a:t>This loop will run forever.</a:t>
            </a:r>
          </a:p>
          <a:p>
            <a:r>
              <a:rPr lang="en-SG" dirty="0"/>
              <a:t>...</a:t>
            </a:r>
          </a:p>
        </p:txBody>
      </p:sp>
      <p:sp>
        <p:nvSpPr>
          <p:cNvPr id="13" name="TextBox 12">
            <a:extLst>
              <a:ext uri="{FF2B5EF4-FFF2-40B4-BE49-F238E27FC236}">
                <a16:creationId xmlns:a16="http://schemas.microsoft.com/office/drawing/2014/main" id="{DE973631-E771-DAAA-0775-BF56C3384023}"/>
              </a:ext>
            </a:extLst>
          </p:cNvPr>
          <p:cNvSpPr txBox="1"/>
          <p:nvPr/>
        </p:nvSpPr>
        <p:spPr>
          <a:xfrm>
            <a:off x="3440430" y="3947637"/>
            <a:ext cx="4766310" cy="2308324"/>
          </a:xfrm>
          <a:prstGeom prst="rect">
            <a:avLst/>
          </a:prstGeom>
          <a:noFill/>
        </p:spPr>
        <p:txBody>
          <a:bodyPr wrap="square">
            <a:spAutoFit/>
          </a:bodyPr>
          <a:lstStyle/>
          <a:p>
            <a:r>
              <a:rPr lang="en-SG" dirty="0"/>
              <a:t>#include &lt;</a:t>
            </a:r>
            <a:r>
              <a:rPr lang="en-SG" dirty="0" err="1"/>
              <a:t>stdio.h</a:t>
            </a:r>
            <a:r>
              <a:rPr lang="en-SG" dirty="0"/>
              <a:t>&gt;</a:t>
            </a:r>
          </a:p>
          <a:p>
            <a:r>
              <a:rPr lang="en-SG" dirty="0"/>
              <a:t>int main()</a:t>
            </a:r>
          </a:p>
          <a:p>
            <a:r>
              <a:rPr lang="en-SG" dirty="0"/>
              <a:t>{</a:t>
            </a:r>
          </a:p>
          <a:p>
            <a:r>
              <a:rPr lang="en-SG" dirty="0"/>
              <a:t>do</a:t>
            </a:r>
          </a:p>
          <a:p>
            <a:r>
              <a:rPr lang="en-SG" dirty="0"/>
              <a:t>{</a:t>
            </a:r>
          </a:p>
          <a:p>
            <a:r>
              <a:rPr lang="en-SG" dirty="0"/>
              <a:t>	</a:t>
            </a:r>
            <a:r>
              <a:rPr lang="en-SG" dirty="0" err="1"/>
              <a:t>printf</a:t>
            </a:r>
            <a:r>
              <a:rPr lang="en-SG" dirty="0"/>
              <a:t>("This loop will run forever.\n");</a:t>
            </a:r>
          </a:p>
          <a:p>
            <a:r>
              <a:rPr lang="en-SG" dirty="0"/>
              <a:t>} while (1);</a:t>
            </a:r>
          </a:p>
          <a:p>
            <a:r>
              <a:rPr lang="en-SG" dirty="0"/>
              <a:t>}</a:t>
            </a:r>
          </a:p>
        </p:txBody>
      </p:sp>
      <p:sp>
        <p:nvSpPr>
          <p:cNvPr id="15" name="TextBox 14">
            <a:extLst>
              <a:ext uri="{FF2B5EF4-FFF2-40B4-BE49-F238E27FC236}">
                <a16:creationId xmlns:a16="http://schemas.microsoft.com/office/drawing/2014/main" id="{391C9A72-A6FD-0CE3-5679-A8EDA38245DA}"/>
              </a:ext>
            </a:extLst>
          </p:cNvPr>
          <p:cNvSpPr txBox="1"/>
          <p:nvPr/>
        </p:nvSpPr>
        <p:spPr>
          <a:xfrm>
            <a:off x="8206742" y="4184691"/>
            <a:ext cx="3329940" cy="1754326"/>
          </a:xfrm>
          <a:prstGeom prst="rect">
            <a:avLst/>
          </a:prstGeom>
          <a:noFill/>
        </p:spPr>
        <p:txBody>
          <a:bodyPr wrap="square">
            <a:spAutoFit/>
          </a:bodyPr>
          <a:lstStyle/>
          <a:p>
            <a:r>
              <a:rPr lang="en-SG" dirty="0"/>
              <a:t>Output</a:t>
            </a:r>
          </a:p>
          <a:p>
            <a:endParaRPr lang="en-SG" dirty="0"/>
          </a:p>
          <a:p>
            <a:r>
              <a:rPr lang="en-SG" dirty="0"/>
              <a:t>This loop will run forever.</a:t>
            </a:r>
          </a:p>
          <a:p>
            <a:r>
              <a:rPr lang="en-SG" dirty="0"/>
              <a:t>This loop will run forever.</a:t>
            </a:r>
          </a:p>
          <a:p>
            <a:r>
              <a:rPr lang="en-SG" dirty="0"/>
              <a:t>This loop will run forever.</a:t>
            </a:r>
          </a:p>
          <a:p>
            <a:r>
              <a:rPr lang="en-SG" dirty="0"/>
              <a:t>...</a:t>
            </a:r>
          </a:p>
        </p:txBody>
      </p:sp>
    </p:spTree>
    <p:extLst>
      <p:ext uri="{BB962C8B-B14F-4D97-AF65-F5344CB8AC3E}">
        <p14:creationId xmlns:p14="http://schemas.microsoft.com/office/powerpoint/2010/main" val="4273543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098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849492-2819-5135-DB9B-40F094CFF131}"/>
              </a:ext>
            </a:extLst>
          </p:cNvPr>
          <p:cNvSpPr txBox="1"/>
          <p:nvPr/>
        </p:nvSpPr>
        <p:spPr>
          <a:xfrm>
            <a:off x="6683603" y="150828"/>
            <a:ext cx="5401115" cy="6370975"/>
          </a:xfrm>
          <a:prstGeom prst="rect">
            <a:avLst/>
          </a:prstGeom>
          <a:solidFill>
            <a:schemeClr val="accent4">
              <a:lumMod val="20000"/>
              <a:lumOff val="80000"/>
            </a:schemeClr>
          </a:solidFill>
        </p:spPr>
        <p:txBody>
          <a:bodyPr wrap="square">
            <a:spAutoFit/>
          </a:bodyPr>
          <a:lstStyle/>
          <a:p>
            <a:r>
              <a:rPr lang="en-SG" sz="2400" dirty="0">
                <a:latin typeface="Aptos" panose="020B0004020202020204" pitchFamily="34" charset="0"/>
              </a:rPr>
              <a:t>else{</a:t>
            </a:r>
          </a:p>
          <a:p>
            <a:r>
              <a:rPr lang="en-SG" sz="2400" dirty="0">
                <a:latin typeface="Aptos" panose="020B0004020202020204" pitchFamily="34" charset="0"/>
              </a:rPr>
              <a:t>        //</a:t>
            </a:r>
            <a:r>
              <a:rPr lang="en-SG" sz="2400" dirty="0" err="1">
                <a:latin typeface="Aptos" panose="020B0004020202020204" pitchFamily="34" charset="0"/>
              </a:rPr>
              <a:t>eikhane</a:t>
            </a:r>
            <a:r>
              <a:rPr lang="en-SG" sz="2400" dirty="0">
                <a:latin typeface="Aptos" panose="020B0004020202020204" pitchFamily="34" charset="0"/>
              </a:rPr>
              <a:t> </a:t>
            </a:r>
            <a:r>
              <a:rPr lang="en-SG" sz="2400" dirty="0" err="1">
                <a:latin typeface="Aptos" panose="020B0004020202020204" pitchFamily="34" charset="0"/>
              </a:rPr>
              <a:t>shob</a:t>
            </a:r>
            <a:r>
              <a:rPr lang="en-SG" sz="2400" dirty="0">
                <a:latin typeface="Aptos" panose="020B0004020202020204" pitchFamily="34" charset="0"/>
              </a:rPr>
              <a:t> odd numbers </a:t>
            </a:r>
            <a:r>
              <a:rPr lang="en-SG" sz="2400" dirty="0" err="1">
                <a:latin typeface="Aptos" panose="020B0004020202020204" pitchFamily="34" charset="0"/>
              </a:rPr>
              <a:t>ashbe</a:t>
            </a:r>
            <a:endParaRPr lang="en-SG" sz="2400" dirty="0">
              <a:latin typeface="Aptos" panose="020B0004020202020204" pitchFamily="34" charset="0"/>
            </a:endParaRPr>
          </a:p>
          <a:p>
            <a:r>
              <a:rPr lang="en-SG" sz="2400" dirty="0">
                <a:latin typeface="Aptos" panose="020B0004020202020204" pitchFamily="34" charset="0"/>
              </a:rPr>
              <a:t>        bool check = true;</a:t>
            </a:r>
          </a:p>
          <a:p>
            <a:r>
              <a:rPr lang="en-SG" sz="2400" dirty="0">
                <a:latin typeface="Aptos" panose="020B0004020202020204" pitchFamily="34" charset="0"/>
              </a:rPr>
              <a:t>        for(int </a:t>
            </a:r>
            <a:r>
              <a:rPr lang="en-SG" sz="2400" dirty="0" err="1">
                <a:latin typeface="Aptos" panose="020B0004020202020204" pitchFamily="34" charset="0"/>
              </a:rPr>
              <a:t>i</a:t>
            </a:r>
            <a:r>
              <a:rPr lang="en-SG" sz="2400" dirty="0">
                <a:latin typeface="Aptos" panose="020B0004020202020204" pitchFamily="34" charset="0"/>
              </a:rPr>
              <a:t> = 2 ; </a:t>
            </a:r>
            <a:r>
              <a:rPr lang="en-SG" sz="2400" dirty="0" err="1">
                <a:latin typeface="Aptos" panose="020B0004020202020204" pitchFamily="34" charset="0"/>
              </a:rPr>
              <a:t>i</a:t>
            </a:r>
            <a:r>
              <a:rPr lang="en-SG" sz="2400" dirty="0">
                <a:latin typeface="Aptos" panose="020B0004020202020204" pitchFamily="34" charset="0"/>
              </a:rPr>
              <a:t>&lt;= n - 1 ;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if(n % </a:t>
            </a:r>
            <a:r>
              <a:rPr lang="en-SG" sz="2400" dirty="0" err="1">
                <a:latin typeface="Aptos" panose="020B0004020202020204" pitchFamily="34" charset="0"/>
              </a:rPr>
              <a:t>i</a:t>
            </a:r>
            <a:r>
              <a:rPr lang="en-SG" sz="2400" dirty="0">
                <a:latin typeface="Aptos" panose="020B0004020202020204" pitchFamily="34" charset="0"/>
              </a:rPr>
              <a:t> == 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("Not prime");</a:t>
            </a:r>
          </a:p>
          <a:p>
            <a:r>
              <a:rPr lang="en-SG" sz="2400" dirty="0">
                <a:latin typeface="Aptos" panose="020B0004020202020204" pitchFamily="34" charset="0"/>
              </a:rPr>
              <a:t>                check = false;</a:t>
            </a:r>
          </a:p>
          <a:p>
            <a:r>
              <a:rPr lang="en-SG" sz="2400" dirty="0">
                <a:latin typeface="Aptos" panose="020B0004020202020204" pitchFamily="34" charset="0"/>
              </a:rPr>
              <a:t>                break;</a:t>
            </a:r>
          </a:p>
          <a:p>
            <a:r>
              <a:rPr lang="en-SG" sz="2400" dirty="0">
                <a:latin typeface="Aptos" panose="020B0004020202020204" pitchFamily="34" charset="0"/>
              </a:rPr>
              <a:t>            }</a:t>
            </a:r>
          </a:p>
          <a:p>
            <a:r>
              <a:rPr lang="en-SG" sz="2400" dirty="0">
                <a:latin typeface="Aptos" panose="020B0004020202020204" pitchFamily="34" charset="0"/>
              </a:rPr>
              <a:t>        }</a:t>
            </a:r>
          </a:p>
          <a:p>
            <a:r>
              <a:rPr lang="en-SG" sz="2400" dirty="0">
                <a:latin typeface="Aptos" panose="020B0004020202020204" pitchFamily="34" charset="0"/>
              </a:rPr>
              <a:t>        /// check == false or check == true</a:t>
            </a:r>
          </a:p>
          <a:p>
            <a:r>
              <a:rPr lang="en-SG" sz="2400" dirty="0">
                <a:latin typeface="Aptos" panose="020B0004020202020204" pitchFamily="34" charset="0"/>
              </a:rPr>
              <a:t>        if(check == true){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("Prime!!");</a:t>
            </a:r>
          </a:p>
          <a:p>
            <a:r>
              <a:rPr lang="en-SG" sz="2400" dirty="0">
                <a:latin typeface="Aptos" panose="020B0004020202020204" pitchFamily="34" charset="0"/>
              </a:rPr>
              <a:t>        }</a:t>
            </a:r>
          </a:p>
          <a:p>
            <a:r>
              <a:rPr lang="en-SG" sz="2400" dirty="0">
                <a:latin typeface="Aptos" panose="020B0004020202020204" pitchFamily="34" charset="0"/>
              </a:rPr>
              <a:t>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("\n\n\n");</a:t>
            </a:r>
          </a:p>
          <a:p>
            <a:r>
              <a:rPr lang="en-SG" sz="2400" dirty="0">
                <a:latin typeface="Aptos" panose="020B0004020202020204" pitchFamily="34" charset="0"/>
              </a:rPr>
              <a:t>}</a:t>
            </a:r>
          </a:p>
        </p:txBody>
      </p:sp>
      <p:sp>
        <p:nvSpPr>
          <p:cNvPr id="3" name="TextBox 2">
            <a:extLst>
              <a:ext uri="{FF2B5EF4-FFF2-40B4-BE49-F238E27FC236}">
                <a16:creationId xmlns:a16="http://schemas.microsoft.com/office/drawing/2014/main" id="{BBC41B21-2264-383C-D242-0892EAE5E9C7}"/>
              </a:ext>
            </a:extLst>
          </p:cNvPr>
          <p:cNvSpPr txBox="1"/>
          <p:nvPr/>
        </p:nvSpPr>
        <p:spPr>
          <a:xfrm>
            <a:off x="114060" y="150829"/>
            <a:ext cx="6569543" cy="6370975"/>
          </a:xfrm>
          <a:prstGeom prst="rect">
            <a:avLst/>
          </a:prstGeom>
          <a:solidFill>
            <a:schemeClr val="accent2">
              <a:lumMod val="20000"/>
              <a:lumOff val="80000"/>
            </a:schemeClr>
          </a:solidFill>
        </p:spPr>
        <p:txBody>
          <a:bodyPr wrap="square">
            <a:spAutoFit/>
          </a:bodyPr>
          <a:lstStyle/>
          <a:p>
            <a:r>
              <a:rPr lang="en-US" sz="2400" b="1" i="0" dirty="0">
                <a:effectLst/>
                <a:latin typeface="Aptos" panose="020B0004020202020204" pitchFamily="34" charset="0"/>
              </a:rPr>
              <a:t>Example 2: C Program to check whether a number is prime or not.</a:t>
            </a:r>
            <a:endParaRPr lang="en-SG" sz="2400" dirty="0">
              <a:latin typeface="Aptos" panose="020B0004020202020204" pitchFamily="34" charset="0"/>
            </a:endParaRPr>
          </a:p>
          <a:p>
            <a:r>
              <a:rPr lang="en-SG" sz="2400" dirty="0">
                <a:latin typeface="Aptos" panose="020B0004020202020204" pitchFamily="34" charset="0"/>
              </a:rPr>
              <a:t>#include&lt;stdio.h&gt;</a:t>
            </a:r>
          </a:p>
          <a:p>
            <a:r>
              <a:rPr lang="en-SG" sz="2400" dirty="0">
                <a:latin typeface="Aptos" panose="020B0004020202020204" pitchFamily="34" charset="0"/>
              </a:rPr>
              <a:t>#include&lt;stdbool.h&gt;</a:t>
            </a:r>
          </a:p>
          <a:p>
            <a:r>
              <a:rPr lang="en-SG" sz="2400" dirty="0">
                <a:latin typeface="Aptos" panose="020B0004020202020204" pitchFamily="34" charset="0"/>
              </a:rPr>
              <a:t>int main(){</a:t>
            </a:r>
          </a:p>
          <a:p>
            <a:r>
              <a:rPr lang="en-SG" sz="2400" dirty="0">
                <a:latin typeface="Aptos" panose="020B0004020202020204" pitchFamily="34" charset="0"/>
              </a:rPr>
              <a:t>    int n;</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&amp;n);</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a:t>
            </a:r>
          </a:p>
          <a:p>
            <a:r>
              <a:rPr lang="en-SG" sz="2400" dirty="0">
                <a:latin typeface="Aptos" panose="020B0004020202020204" pitchFamily="34" charset="0"/>
              </a:rPr>
              <a:t>    if(n&lt;=1){ //n =  0,1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("Not prime");</a:t>
            </a:r>
          </a:p>
          <a:p>
            <a:r>
              <a:rPr lang="en-SG" sz="2400" dirty="0">
                <a:latin typeface="Aptos" panose="020B0004020202020204" pitchFamily="34" charset="0"/>
              </a:rPr>
              <a:t>    }</a:t>
            </a:r>
          </a:p>
          <a:p>
            <a:r>
              <a:rPr lang="en-SG" sz="2400" dirty="0">
                <a:latin typeface="Aptos" panose="020B0004020202020204" pitchFamily="34" charset="0"/>
              </a:rPr>
              <a:t>    else if(n == 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("Prime!!");</a:t>
            </a:r>
          </a:p>
          <a:p>
            <a:r>
              <a:rPr lang="en-SG" sz="2400" dirty="0">
                <a:latin typeface="Aptos" panose="020B0004020202020204" pitchFamily="34" charset="0"/>
              </a:rPr>
              <a:t>    }</a:t>
            </a:r>
          </a:p>
          <a:p>
            <a:r>
              <a:rPr lang="en-SG" sz="2400" dirty="0">
                <a:latin typeface="Aptos" panose="020B0004020202020204" pitchFamily="34" charset="0"/>
              </a:rPr>
              <a:t>    else if(n!=2 &amp;&amp; n % 2 == 0){ //all even numbers</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("Not prime");</a:t>
            </a:r>
          </a:p>
          <a:p>
            <a:r>
              <a:rPr lang="en-SG" sz="2400" dirty="0">
                <a:latin typeface="Aptos" panose="020B0004020202020204" pitchFamily="34" charset="0"/>
              </a:rPr>
              <a:t>    }</a:t>
            </a:r>
          </a:p>
        </p:txBody>
      </p:sp>
    </p:spTree>
    <p:extLst>
      <p:ext uri="{BB962C8B-B14F-4D97-AF65-F5344CB8AC3E}">
        <p14:creationId xmlns:p14="http://schemas.microsoft.com/office/powerpoint/2010/main" val="301572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8B616B-498F-F7BD-4FCA-1438E468774B}"/>
              </a:ext>
            </a:extLst>
          </p:cNvPr>
          <p:cNvSpPr txBox="1"/>
          <p:nvPr/>
        </p:nvSpPr>
        <p:spPr>
          <a:xfrm>
            <a:off x="428322" y="141010"/>
            <a:ext cx="6231786" cy="5262979"/>
          </a:xfrm>
          <a:prstGeom prst="rect">
            <a:avLst/>
          </a:prstGeom>
          <a:noFill/>
        </p:spPr>
        <p:txBody>
          <a:bodyPr wrap="square">
            <a:spAutoFit/>
          </a:bodyPr>
          <a:lstStyle/>
          <a:p>
            <a:r>
              <a:rPr lang="en-SG" sz="2400" dirty="0">
                <a:latin typeface="Aptos" panose="020B0004020202020204" pitchFamily="34" charset="0"/>
              </a:rPr>
              <a:t>// Program to display a number if it is negative</a:t>
            </a: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 {</a:t>
            </a:r>
          </a:p>
          <a:p>
            <a:r>
              <a:rPr lang="en-SG" sz="2400" dirty="0">
                <a:latin typeface="Aptos" panose="020B0004020202020204" pitchFamily="34" charset="0"/>
              </a:rPr>
              <a:t>    int number;</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("Enter an integer: ");</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&amp;number);</a:t>
            </a:r>
          </a:p>
          <a:p>
            <a:endParaRPr lang="en-SG" sz="2400" dirty="0">
              <a:latin typeface="Aptos" panose="020B0004020202020204" pitchFamily="34" charset="0"/>
            </a:endParaRPr>
          </a:p>
          <a:p>
            <a:r>
              <a:rPr lang="en-SG" sz="2400" dirty="0">
                <a:latin typeface="Aptos" panose="020B0004020202020204" pitchFamily="34" charset="0"/>
              </a:rPr>
              <a:t>    // true if number is less than 0</a:t>
            </a:r>
          </a:p>
          <a:p>
            <a:r>
              <a:rPr lang="en-SG" sz="2400" dirty="0">
                <a:latin typeface="Aptos" panose="020B0004020202020204" pitchFamily="34" charset="0"/>
              </a:rPr>
              <a:t>    if (number &lt; 0)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("You entered %d.\n", number);</a:t>
            </a:r>
          </a:p>
          <a:p>
            <a:r>
              <a:rPr lang="en-SG" sz="2400" dirty="0">
                <a:latin typeface="Aptos" panose="020B0004020202020204" pitchFamily="34" charset="0"/>
              </a:rPr>
              <a:t>    }</a:t>
            </a:r>
          </a:p>
          <a:p>
            <a:endParaRPr lang="en-SG" sz="2400" dirty="0">
              <a:latin typeface="Aptos" panose="020B0004020202020204" pitchFamily="34" charset="0"/>
            </a:endParaRP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("The if statement is easy.");</a:t>
            </a:r>
          </a:p>
          <a:p>
            <a:r>
              <a:rPr lang="en-SG" sz="2400" dirty="0">
                <a:latin typeface="Aptos" panose="020B0004020202020204" pitchFamily="34" charset="0"/>
              </a:rPr>
              <a:t>}</a:t>
            </a:r>
          </a:p>
        </p:txBody>
      </p:sp>
      <p:pic>
        <p:nvPicPr>
          <p:cNvPr id="10" name="Picture 9">
            <a:extLst>
              <a:ext uri="{FF2B5EF4-FFF2-40B4-BE49-F238E27FC236}">
                <a16:creationId xmlns:a16="http://schemas.microsoft.com/office/drawing/2014/main" id="{D0F453B0-AE8D-41C5-BABB-CA3D5A731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820" y="1192686"/>
            <a:ext cx="4175867" cy="2236314"/>
          </a:xfrm>
          <a:prstGeom prst="rect">
            <a:avLst/>
          </a:prstGeom>
        </p:spPr>
      </p:pic>
    </p:spTree>
    <p:extLst>
      <p:ext uri="{BB962C8B-B14F-4D97-AF65-F5344CB8AC3E}">
        <p14:creationId xmlns:p14="http://schemas.microsoft.com/office/powerpoint/2010/main" val="3854094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619AE-189E-8A1A-8315-8218FA2E00F4}"/>
              </a:ext>
            </a:extLst>
          </p:cNvPr>
          <p:cNvSpPr txBox="1"/>
          <p:nvPr/>
        </p:nvSpPr>
        <p:spPr>
          <a:xfrm>
            <a:off x="221776" y="111795"/>
            <a:ext cx="7325436" cy="3570208"/>
          </a:xfrm>
          <a:prstGeom prst="rect">
            <a:avLst/>
          </a:prstGeom>
          <a:solidFill>
            <a:schemeClr val="accent3">
              <a:lumMod val="20000"/>
              <a:lumOff val="80000"/>
            </a:schemeClr>
          </a:solidFill>
        </p:spPr>
        <p:txBody>
          <a:bodyPr wrap="square">
            <a:spAutoFit/>
          </a:bodyPr>
          <a:lstStyle/>
          <a:p>
            <a:pPr algn="just"/>
            <a:r>
              <a:rPr lang="en-SG" sz="2800" b="1" u="sng" dirty="0">
                <a:latin typeface="Aptos" panose="020B0004020202020204" pitchFamily="34" charset="0"/>
              </a:rPr>
              <a:t>Jump Statements in C</a:t>
            </a:r>
          </a:p>
          <a:p>
            <a:pPr algn="just"/>
            <a:r>
              <a:rPr lang="en-SG" dirty="0">
                <a:latin typeface="Aptos" panose="020B0004020202020204" pitchFamily="34" charset="0"/>
              </a:rPr>
              <a:t>These statements are used in C for the unconditional flow of control throughout the functions in a program. They support four types of jump statements:</a:t>
            </a:r>
          </a:p>
          <a:p>
            <a:pPr algn="just"/>
            <a:r>
              <a:rPr lang="en-SG" dirty="0">
                <a:latin typeface="Aptos" panose="020B0004020202020204" pitchFamily="34" charset="0"/>
              </a:rPr>
              <a:t>A) break</a:t>
            </a:r>
          </a:p>
          <a:p>
            <a:pPr algn="just"/>
            <a:r>
              <a:rPr lang="en-SG" dirty="0">
                <a:latin typeface="Aptos" panose="020B0004020202020204" pitchFamily="34" charset="0"/>
              </a:rPr>
              <a:t>This loop control statement is used to terminate the loop. As soon as the break statement is encountered from within a loop, the loop iterations stop there, and control returns from the loop immediately to the first statement after the loop.</a:t>
            </a:r>
          </a:p>
          <a:p>
            <a:pPr algn="just"/>
            <a:endParaRPr lang="en-SG" dirty="0">
              <a:latin typeface="Aptos" panose="020B0004020202020204" pitchFamily="34" charset="0"/>
            </a:endParaRPr>
          </a:p>
          <a:p>
            <a:pPr algn="just"/>
            <a:r>
              <a:rPr lang="en-SG" dirty="0">
                <a:latin typeface="Aptos" panose="020B0004020202020204" pitchFamily="34" charset="0"/>
              </a:rPr>
              <a:t>Syntax of break</a:t>
            </a:r>
          </a:p>
          <a:p>
            <a:pPr algn="just"/>
            <a:r>
              <a:rPr lang="en-SG" dirty="0">
                <a:latin typeface="Aptos" panose="020B0004020202020204" pitchFamily="34" charset="0"/>
              </a:rPr>
              <a:t>break;</a:t>
            </a:r>
          </a:p>
        </p:txBody>
      </p:sp>
      <p:pic>
        <p:nvPicPr>
          <p:cNvPr id="5" name="Picture 4">
            <a:extLst>
              <a:ext uri="{FF2B5EF4-FFF2-40B4-BE49-F238E27FC236}">
                <a16:creationId xmlns:a16="http://schemas.microsoft.com/office/drawing/2014/main" id="{C37D23B4-F3AA-B7FA-C368-2B3F0433DCF6}"/>
              </a:ext>
            </a:extLst>
          </p:cNvPr>
          <p:cNvPicPr>
            <a:picLocks noChangeAspect="1"/>
          </p:cNvPicPr>
          <p:nvPr/>
        </p:nvPicPr>
        <p:blipFill>
          <a:blip r:embed="rId2"/>
          <a:stretch>
            <a:fillRect/>
          </a:stretch>
        </p:blipFill>
        <p:spPr>
          <a:xfrm>
            <a:off x="7694987" y="0"/>
            <a:ext cx="4489572" cy="6740013"/>
          </a:xfrm>
          <a:prstGeom prst="rect">
            <a:avLst/>
          </a:prstGeom>
        </p:spPr>
      </p:pic>
      <p:sp>
        <p:nvSpPr>
          <p:cNvPr id="4" name="TextBox 3">
            <a:extLst>
              <a:ext uri="{FF2B5EF4-FFF2-40B4-BE49-F238E27FC236}">
                <a16:creationId xmlns:a16="http://schemas.microsoft.com/office/drawing/2014/main" id="{48F98238-2829-02AF-2EE6-E9EA6490D0CF}"/>
              </a:ext>
            </a:extLst>
          </p:cNvPr>
          <p:cNvSpPr txBox="1"/>
          <p:nvPr/>
        </p:nvSpPr>
        <p:spPr>
          <a:xfrm>
            <a:off x="385549" y="4072172"/>
            <a:ext cx="6100548" cy="1631216"/>
          </a:xfrm>
          <a:prstGeom prst="rect">
            <a:avLst/>
          </a:prstGeom>
          <a:noFill/>
        </p:spPr>
        <p:txBody>
          <a:bodyPr wrap="square">
            <a:spAutoFit/>
          </a:bodyPr>
          <a:lstStyle/>
          <a:p>
            <a:r>
              <a:rPr lang="en-SG" sz="2800" b="1" dirty="0"/>
              <a:t>Use of break in C</a:t>
            </a:r>
          </a:p>
          <a:p>
            <a:pPr marL="342900" indent="-342900">
              <a:buFont typeface="Arial" panose="020B0604020202020204" pitchFamily="34" charset="0"/>
              <a:buChar char="•"/>
            </a:pPr>
            <a:r>
              <a:rPr lang="en-SG" dirty="0"/>
              <a:t>Simple Loops</a:t>
            </a:r>
          </a:p>
          <a:p>
            <a:pPr marL="342900" indent="-342900">
              <a:buFont typeface="Arial" panose="020B0604020202020204" pitchFamily="34" charset="0"/>
              <a:buChar char="•"/>
            </a:pPr>
            <a:r>
              <a:rPr lang="en-SG" dirty="0"/>
              <a:t>Nested Loops</a:t>
            </a:r>
          </a:p>
          <a:p>
            <a:pPr marL="342900" indent="-342900">
              <a:buFont typeface="Arial" panose="020B0604020202020204" pitchFamily="34" charset="0"/>
              <a:buChar char="•"/>
            </a:pPr>
            <a:r>
              <a:rPr lang="en-SG" dirty="0"/>
              <a:t>Infinite Loops</a:t>
            </a:r>
          </a:p>
          <a:p>
            <a:pPr marL="342900" indent="-342900">
              <a:buFont typeface="Arial" panose="020B0604020202020204" pitchFamily="34" charset="0"/>
              <a:buChar char="•"/>
            </a:pPr>
            <a:r>
              <a:rPr lang="en-SG" dirty="0"/>
              <a:t>Switch case</a:t>
            </a:r>
          </a:p>
        </p:txBody>
      </p:sp>
    </p:spTree>
    <p:extLst>
      <p:ext uri="{BB962C8B-B14F-4D97-AF65-F5344CB8AC3E}">
        <p14:creationId xmlns:p14="http://schemas.microsoft.com/office/powerpoint/2010/main" val="4154907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C43FB3-8055-3A86-9C2D-E3F41E8123F5}"/>
              </a:ext>
            </a:extLst>
          </p:cNvPr>
          <p:cNvSpPr txBox="1"/>
          <p:nvPr/>
        </p:nvSpPr>
        <p:spPr>
          <a:xfrm>
            <a:off x="170597" y="0"/>
            <a:ext cx="4906370" cy="4247317"/>
          </a:xfrm>
          <a:prstGeom prst="rect">
            <a:avLst/>
          </a:prstGeom>
          <a:noFill/>
        </p:spPr>
        <p:txBody>
          <a:bodyPr wrap="square">
            <a:spAutoFit/>
          </a:bodyPr>
          <a:lstStyle/>
          <a:p>
            <a:r>
              <a:rPr lang="en-SG" dirty="0"/>
              <a:t>// C Program to demonstrate infinite loop without using break statement</a:t>
            </a:r>
          </a:p>
          <a:p>
            <a:r>
              <a:rPr lang="en-SG" dirty="0"/>
              <a:t>#include &lt;</a:t>
            </a:r>
            <a:r>
              <a:rPr lang="en-SG" dirty="0" err="1"/>
              <a:t>stdio.h</a:t>
            </a:r>
            <a:r>
              <a:rPr lang="en-SG" dirty="0"/>
              <a:t>&gt;</a:t>
            </a:r>
          </a:p>
          <a:p>
            <a:r>
              <a:rPr lang="en-SG" dirty="0"/>
              <a:t>int main(){</a:t>
            </a:r>
          </a:p>
          <a:p>
            <a:r>
              <a:rPr lang="en-SG" dirty="0"/>
              <a:t>	int </a:t>
            </a:r>
            <a:r>
              <a:rPr lang="en-SG" dirty="0" err="1"/>
              <a:t>i</a:t>
            </a:r>
            <a:r>
              <a:rPr lang="en-SG" dirty="0"/>
              <a:t> = 0;</a:t>
            </a:r>
          </a:p>
          <a:p>
            <a:r>
              <a:rPr lang="en-SG" dirty="0"/>
              <a:t>	// while loop which will always be true</a:t>
            </a:r>
          </a:p>
          <a:p>
            <a:r>
              <a:rPr lang="en-SG" dirty="0"/>
              <a:t>	while (1) {</a:t>
            </a:r>
          </a:p>
          <a:p>
            <a:r>
              <a:rPr lang="en-SG" dirty="0"/>
              <a:t>		</a:t>
            </a:r>
            <a:r>
              <a:rPr lang="en-SG" dirty="0" err="1"/>
              <a:t>printf</a:t>
            </a:r>
            <a:r>
              <a:rPr lang="en-SG" dirty="0"/>
              <a:t>("%d ", </a:t>
            </a:r>
            <a:r>
              <a:rPr lang="en-SG" dirty="0" err="1"/>
              <a:t>i</a:t>
            </a:r>
            <a:r>
              <a:rPr lang="en-SG" dirty="0"/>
              <a:t>);</a:t>
            </a:r>
          </a:p>
          <a:p>
            <a:r>
              <a:rPr lang="en-SG" dirty="0"/>
              <a:t>		</a:t>
            </a:r>
            <a:r>
              <a:rPr lang="en-SG" dirty="0" err="1"/>
              <a:t>i</a:t>
            </a:r>
            <a:r>
              <a:rPr lang="en-SG" dirty="0"/>
              <a:t>++;</a:t>
            </a:r>
          </a:p>
          <a:p>
            <a:r>
              <a:rPr lang="en-SG" dirty="0"/>
              <a:t>		if (</a:t>
            </a:r>
            <a:r>
              <a:rPr lang="en-SG" dirty="0" err="1"/>
              <a:t>i</a:t>
            </a:r>
            <a:r>
              <a:rPr lang="en-SG" dirty="0"/>
              <a:t> == 5) {</a:t>
            </a:r>
          </a:p>
          <a:p>
            <a:r>
              <a:rPr lang="en-SG" dirty="0"/>
              <a:t>			break;</a:t>
            </a:r>
          </a:p>
          <a:p>
            <a:r>
              <a:rPr lang="en-SG" dirty="0"/>
              <a:t>		}</a:t>
            </a:r>
          </a:p>
          <a:p>
            <a:r>
              <a:rPr lang="en-SG" dirty="0"/>
              <a:t>	}</a:t>
            </a:r>
          </a:p>
          <a:p>
            <a:r>
              <a:rPr lang="en-SG" dirty="0"/>
              <a:t>}</a:t>
            </a:r>
          </a:p>
          <a:p>
            <a:r>
              <a:rPr lang="en-SG" dirty="0"/>
              <a:t>Output:  0 1 2 3 4 </a:t>
            </a:r>
          </a:p>
        </p:txBody>
      </p:sp>
      <p:sp>
        <p:nvSpPr>
          <p:cNvPr id="9" name="TextBox 8">
            <a:extLst>
              <a:ext uri="{FF2B5EF4-FFF2-40B4-BE49-F238E27FC236}">
                <a16:creationId xmlns:a16="http://schemas.microsoft.com/office/drawing/2014/main" id="{AF38CCD1-0601-D1DC-591C-727EE2817DD9}"/>
              </a:ext>
            </a:extLst>
          </p:cNvPr>
          <p:cNvSpPr txBox="1"/>
          <p:nvPr/>
        </p:nvSpPr>
        <p:spPr>
          <a:xfrm>
            <a:off x="5752532" y="0"/>
            <a:ext cx="6100548" cy="5909310"/>
          </a:xfrm>
          <a:prstGeom prst="rect">
            <a:avLst/>
          </a:prstGeom>
          <a:noFill/>
        </p:spPr>
        <p:txBody>
          <a:bodyPr wrap="square">
            <a:spAutoFit/>
          </a:bodyPr>
          <a:lstStyle/>
          <a:p>
            <a:r>
              <a:rPr lang="en-SG" dirty="0"/>
              <a:t>Break in C switch case</a:t>
            </a:r>
          </a:p>
          <a:p>
            <a:r>
              <a:rPr lang="en-SG" dirty="0"/>
              <a:t>Syntax of break in switch case</a:t>
            </a:r>
          </a:p>
          <a:p>
            <a:r>
              <a:rPr lang="en-SG" dirty="0"/>
              <a:t>switch(expression)</a:t>
            </a:r>
          </a:p>
          <a:p>
            <a:r>
              <a:rPr lang="en-SG" dirty="0"/>
              <a:t>{    </a:t>
            </a:r>
          </a:p>
          <a:p>
            <a:r>
              <a:rPr lang="en-SG" dirty="0"/>
              <a:t>case value1:</a:t>
            </a:r>
          </a:p>
          <a:p>
            <a:r>
              <a:rPr lang="en-SG" dirty="0"/>
              <a:t>    statement_1;</a:t>
            </a:r>
          </a:p>
          <a:p>
            <a:r>
              <a:rPr lang="en-SG" dirty="0"/>
              <a:t>    break;</a:t>
            </a:r>
          </a:p>
          <a:p>
            <a:r>
              <a:rPr lang="en-SG" dirty="0"/>
              <a:t>    </a:t>
            </a:r>
          </a:p>
          <a:p>
            <a:r>
              <a:rPr lang="en-SG" dirty="0"/>
              <a:t>case value2:</a:t>
            </a:r>
          </a:p>
          <a:p>
            <a:r>
              <a:rPr lang="en-SG" dirty="0"/>
              <a:t>    statement_2;</a:t>
            </a:r>
          </a:p>
          <a:p>
            <a:r>
              <a:rPr lang="en-SG" dirty="0"/>
              <a:t>    break;</a:t>
            </a:r>
          </a:p>
          <a:p>
            <a:r>
              <a:rPr lang="en-SG" dirty="0"/>
              <a:t>.....</a:t>
            </a:r>
          </a:p>
          <a:p>
            <a:r>
              <a:rPr lang="en-SG" dirty="0"/>
              <a:t>.....</a:t>
            </a:r>
          </a:p>
          <a:p>
            <a:endParaRPr lang="en-SG" dirty="0"/>
          </a:p>
          <a:p>
            <a:r>
              <a:rPr lang="en-SG" dirty="0"/>
              <a:t>case </a:t>
            </a:r>
            <a:r>
              <a:rPr lang="en-SG" dirty="0" err="1"/>
              <a:t>value_n</a:t>
            </a:r>
            <a:r>
              <a:rPr lang="en-SG" dirty="0"/>
              <a:t>:</a:t>
            </a:r>
          </a:p>
          <a:p>
            <a:r>
              <a:rPr lang="en-SG" dirty="0"/>
              <a:t>    </a:t>
            </a:r>
            <a:r>
              <a:rPr lang="en-SG" dirty="0" err="1"/>
              <a:t>statement_n</a:t>
            </a:r>
            <a:r>
              <a:rPr lang="en-SG" dirty="0"/>
              <a:t>;</a:t>
            </a:r>
          </a:p>
          <a:p>
            <a:r>
              <a:rPr lang="en-SG" dirty="0"/>
              <a:t>    break;</a:t>
            </a:r>
          </a:p>
          <a:p>
            <a:r>
              <a:rPr lang="en-SG" dirty="0"/>
              <a:t>    </a:t>
            </a:r>
          </a:p>
          <a:p>
            <a:r>
              <a:rPr lang="en-SG" dirty="0"/>
              <a:t>default:</a:t>
            </a:r>
          </a:p>
          <a:p>
            <a:r>
              <a:rPr lang="en-SG" dirty="0"/>
              <a:t>    default statement;</a:t>
            </a:r>
          </a:p>
          <a:p>
            <a:r>
              <a:rPr lang="en-SG" dirty="0"/>
              <a:t>}</a:t>
            </a:r>
          </a:p>
        </p:txBody>
      </p:sp>
    </p:spTree>
    <p:extLst>
      <p:ext uri="{BB962C8B-B14F-4D97-AF65-F5344CB8AC3E}">
        <p14:creationId xmlns:p14="http://schemas.microsoft.com/office/powerpoint/2010/main" val="1588974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D3C42-0D25-5D07-FDB6-EB1FC8F5C202}"/>
              </a:ext>
            </a:extLst>
          </p:cNvPr>
          <p:cNvSpPr txBox="1"/>
          <p:nvPr/>
        </p:nvSpPr>
        <p:spPr>
          <a:xfrm>
            <a:off x="252483" y="0"/>
            <a:ext cx="7424381" cy="3416320"/>
          </a:xfrm>
          <a:prstGeom prst="rect">
            <a:avLst/>
          </a:prstGeom>
          <a:noFill/>
        </p:spPr>
        <p:txBody>
          <a:bodyPr wrap="square">
            <a:spAutoFit/>
          </a:bodyPr>
          <a:lstStyle/>
          <a:p>
            <a:pPr algn="just"/>
            <a:r>
              <a:rPr lang="en-SG" dirty="0"/>
              <a:t>B) continue </a:t>
            </a:r>
          </a:p>
          <a:p>
            <a:pPr algn="just"/>
            <a:r>
              <a:rPr lang="en-SG" dirty="0"/>
              <a:t>This loop control statement is just like the break statement. The continue statement is opposite to that of the break statement, instead of terminating the loop, it forces to execute the next iteration of the loop. </a:t>
            </a:r>
          </a:p>
          <a:p>
            <a:pPr algn="just"/>
            <a:r>
              <a:rPr lang="en-SG" dirty="0"/>
              <a:t>As the name suggests the continue statement forces the loop to continue or execute the next iteration. When the continue statement is executed in the loop, the code inside the loop following the continue statement will be skipped and the next iteration of the loop will begin.</a:t>
            </a:r>
          </a:p>
          <a:p>
            <a:pPr algn="just"/>
            <a:r>
              <a:rPr lang="en-SG" dirty="0"/>
              <a:t>Syntax of continue</a:t>
            </a:r>
          </a:p>
          <a:p>
            <a:pPr algn="just"/>
            <a:r>
              <a:rPr lang="en-SG" dirty="0"/>
              <a:t>continue;</a:t>
            </a:r>
          </a:p>
        </p:txBody>
      </p:sp>
      <p:sp>
        <p:nvSpPr>
          <p:cNvPr id="5" name="TextBox 4">
            <a:extLst>
              <a:ext uri="{FF2B5EF4-FFF2-40B4-BE49-F238E27FC236}">
                <a16:creationId xmlns:a16="http://schemas.microsoft.com/office/drawing/2014/main" id="{FD911AF8-EE4B-A1A1-01DB-9971FF09F89F}"/>
              </a:ext>
            </a:extLst>
          </p:cNvPr>
          <p:cNvSpPr txBox="1"/>
          <p:nvPr/>
        </p:nvSpPr>
        <p:spPr>
          <a:xfrm>
            <a:off x="7676865" y="0"/>
            <a:ext cx="4701654" cy="369332"/>
          </a:xfrm>
          <a:prstGeom prst="rect">
            <a:avLst/>
          </a:prstGeom>
          <a:noFill/>
        </p:spPr>
        <p:txBody>
          <a:bodyPr wrap="square">
            <a:spAutoFit/>
          </a:bodyPr>
          <a:lstStyle/>
          <a:p>
            <a:pPr algn="l" fontAlgn="base"/>
            <a:r>
              <a:rPr lang="en-SG" b="1" i="0" dirty="0">
                <a:solidFill>
                  <a:srgbClr val="273239"/>
                </a:solidFill>
                <a:effectLst/>
                <a:highlight>
                  <a:srgbClr val="FFFFFF"/>
                </a:highlight>
                <a:latin typeface="Nunito" pitchFamily="2" charset="0"/>
              </a:rPr>
              <a:t>Flowchart of Continue</a:t>
            </a:r>
          </a:p>
        </p:txBody>
      </p:sp>
      <p:pic>
        <p:nvPicPr>
          <p:cNvPr id="7" name="Picture 6">
            <a:extLst>
              <a:ext uri="{FF2B5EF4-FFF2-40B4-BE49-F238E27FC236}">
                <a16:creationId xmlns:a16="http://schemas.microsoft.com/office/drawing/2014/main" id="{0BBB2FA4-8771-CBA6-EE24-3029C407CE5B}"/>
              </a:ext>
            </a:extLst>
          </p:cNvPr>
          <p:cNvPicPr>
            <a:picLocks noChangeAspect="1"/>
          </p:cNvPicPr>
          <p:nvPr/>
        </p:nvPicPr>
        <p:blipFill>
          <a:blip r:embed="rId2"/>
          <a:stretch>
            <a:fillRect/>
          </a:stretch>
        </p:blipFill>
        <p:spPr>
          <a:xfrm>
            <a:off x="7676865" y="369332"/>
            <a:ext cx="4476750" cy="4476750"/>
          </a:xfrm>
          <a:prstGeom prst="rect">
            <a:avLst/>
          </a:prstGeom>
        </p:spPr>
      </p:pic>
      <p:sp>
        <p:nvSpPr>
          <p:cNvPr id="9" name="TextBox 8">
            <a:extLst>
              <a:ext uri="{FF2B5EF4-FFF2-40B4-BE49-F238E27FC236}">
                <a16:creationId xmlns:a16="http://schemas.microsoft.com/office/drawing/2014/main" id="{591130A0-1E99-CD1E-7DE2-57A15E8C98CF}"/>
              </a:ext>
            </a:extLst>
          </p:cNvPr>
          <p:cNvSpPr txBox="1"/>
          <p:nvPr/>
        </p:nvSpPr>
        <p:spPr>
          <a:xfrm>
            <a:off x="252484" y="3441680"/>
            <a:ext cx="6189258" cy="3416320"/>
          </a:xfrm>
          <a:prstGeom prst="rect">
            <a:avLst/>
          </a:prstGeom>
          <a:noFill/>
        </p:spPr>
        <p:txBody>
          <a:bodyPr wrap="square">
            <a:spAutoFit/>
          </a:bodyPr>
          <a:lstStyle/>
          <a:p>
            <a:r>
              <a:rPr lang="en-SG" dirty="0"/>
              <a:t>#include &lt;</a:t>
            </a:r>
            <a:r>
              <a:rPr lang="en-SG" dirty="0" err="1"/>
              <a:t>stdio.h</a:t>
            </a:r>
            <a:r>
              <a:rPr lang="en-SG" dirty="0"/>
              <a:t>&gt; </a:t>
            </a:r>
          </a:p>
          <a:p>
            <a:r>
              <a:rPr lang="en-SG" dirty="0"/>
              <a:t>int main() { </a:t>
            </a:r>
          </a:p>
          <a:p>
            <a:r>
              <a:rPr lang="en-SG" dirty="0"/>
              <a:t>	// loop from 1 to 10 </a:t>
            </a:r>
          </a:p>
          <a:p>
            <a:r>
              <a:rPr lang="en-SG" dirty="0"/>
              <a:t>	for (int </a:t>
            </a:r>
            <a:r>
              <a:rPr lang="en-SG" dirty="0" err="1"/>
              <a:t>i</a:t>
            </a:r>
            <a:r>
              <a:rPr lang="en-SG" dirty="0"/>
              <a:t> = 1; </a:t>
            </a:r>
            <a:r>
              <a:rPr lang="en-SG" dirty="0" err="1"/>
              <a:t>i</a:t>
            </a:r>
            <a:r>
              <a:rPr lang="en-SG" dirty="0"/>
              <a:t> &lt;= 10; </a:t>
            </a:r>
            <a:r>
              <a:rPr lang="en-SG" dirty="0" err="1"/>
              <a:t>i</a:t>
            </a:r>
            <a:r>
              <a:rPr lang="en-SG" dirty="0"/>
              <a:t>++) { </a:t>
            </a:r>
          </a:p>
          <a:p>
            <a:r>
              <a:rPr lang="en-SG" dirty="0"/>
              <a:t>		if (</a:t>
            </a:r>
            <a:r>
              <a:rPr lang="en-SG" dirty="0" err="1"/>
              <a:t>i</a:t>
            </a:r>
            <a:r>
              <a:rPr lang="en-SG" dirty="0"/>
              <a:t> == 6) </a:t>
            </a:r>
          </a:p>
          <a:p>
            <a:r>
              <a:rPr lang="en-SG" dirty="0"/>
              <a:t>			continue; </a:t>
            </a:r>
          </a:p>
          <a:p>
            <a:r>
              <a:rPr lang="en-SG" dirty="0"/>
              <a:t>		else</a:t>
            </a:r>
          </a:p>
          <a:p>
            <a:r>
              <a:rPr lang="en-SG" dirty="0"/>
              <a:t>			</a:t>
            </a:r>
            <a:r>
              <a:rPr lang="en-SG" dirty="0" err="1"/>
              <a:t>printf</a:t>
            </a:r>
            <a:r>
              <a:rPr lang="en-SG" dirty="0"/>
              <a:t>("%d ", </a:t>
            </a:r>
            <a:r>
              <a:rPr lang="en-SG" dirty="0" err="1"/>
              <a:t>i</a:t>
            </a:r>
            <a:r>
              <a:rPr lang="en-SG" dirty="0"/>
              <a:t>); </a:t>
            </a:r>
          </a:p>
          <a:p>
            <a:r>
              <a:rPr lang="en-SG" dirty="0"/>
              <a:t>	} </a:t>
            </a:r>
          </a:p>
          <a:p>
            <a:r>
              <a:rPr lang="en-SG" dirty="0"/>
              <a:t>}</a:t>
            </a:r>
          </a:p>
          <a:p>
            <a:r>
              <a:rPr lang="en-SG" dirty="0"/>
              <a:t>Output</a:t>
            </a:r>
          </a:p>
          <a:p>
            <a:r>
              <a:rPr lang="en-SG" dirty="0"/>
              <a:t>1 2 3 4 5 7 8 9 10 </a:t>
            </a:r>
          </a:p>
        </p:txBody>
      </p:sp>
      <p:sp>
        <p:nvSpPr>
          <p:cNvPr id="4" name="TextBox 3">
            <a:extLst>
              <a:ext uri="{FF2B5EF4-FFF2-40B4-BE49-F238E27FC236}">
                <a16:creationId xmlns:a16="http://schemas.microsoft.com/office/drawing/2014/main" id="{5CF21D85-81D3-3E2B-F002-1D5471AD1DEB}"/>
              </a:ext>
            </a:extLst>
          </p:cNvPr>
          <p:cNvSpPr txBox="1"/>
          <p:nvPr/>
        </p:nvSpPr>
        <p:spPr>
          <a:xfrm>
            <a:off x="7676864" y="5132601"/>
            <a:ext cx="3452598" cy="923330"/>
          </a:xfrm>
          <a:prstGeom prst="rect">
            <a:avLst/>
          </a:prstGeom>
          <a:noFill/>
        </p:spPr>
        <p:txBody>
          <a:bodyPr wrap="square">
            <a:spAutoFit/>
          </a:bodyPr>
          <a:lstStyle/>
          <a:p>
            <a:r>
              <a:rPr lang="en-SG" dirty="0"/>
              <a:t>Use of continue in C</a:t>
            </a:r>
          </a:p>
          <a:p>
            <a:r>
              <a:rPr lang="en-SG" dirty="0"/>
              <a:t>Single Loops</a:t>
            </a:r>
          </a:p>
          <a:p>
            <a:r>
              <a:rPr lang="en-SG" dirty="0"/>
              <a:t>Nested Loops</a:t>
            </a:r>
          </a:p>
        </p:txBody>
      </p:sp>
    </p:spTree>
    <p:extLst>
      <p:ext uri="{BB962C8B-B14F-4D97-AF65-F5344CB8AC3E}">
        <p14:creationId xmlns:p14="http://schemas.microsoft.com/office/powerpoint/2010/main" val="1300109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747F8D-347C-223A-01BD-A8B2DDF5C6CB}"/>
              </a:ext>
            </a:extLst>
          </p:cNvPr>
          <p:cNvSpPr txBox="1"/>
          <p:nvPr/>
        </p:nvSpPr>
        <p:spPr>
          <a:xfrm>
            <a:off x="730156" y="136057"/>
            <a:ext cx="6100548" cy="369332"/>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What is the difference between break and continue?</a:t>
            </a:r>
          </a:p>
        </p:txBody>
      </p:sp>
      <p:graphicFrame>
        <p:nvGraphicFramePr>
          <p:cNvPr id="6" name="Table 5">
            <a:extLst>
              <a:ext uri="{FF2B5EF4-FFF2-40B4-BE49-F238E27FC236}">
                <a16:creationId xmlns:a16="http://schemas.microsoft.com/office/drawing/2014/main" id="{9228301F-28BF-CE2E-D8CC-89DA88D9B9CD}"/>
              </a:ext>
            </a:extLst>
          </p:cNvPr>
          <p:cNvGraphicFramePr>
            <a:graphicFrameLocks noGrp="1"/>
          </p:cNvGraphicFramePr>
          <p:nvPr>
            <p:extLst>
              <p:ext uri="{D42A27DB-BD31-4B8C-83A1-F6EECF244321}">
                <p14:modId xmlns:p14="http://schemas.microsoft.com/office/powerpoint/2010/main" val="2339691730"/>
              </p:ext>
            </p:extLst>
          </p:nvPr>
        </p:nvGraphicFramePr>
        <p:xfrm>
          <a:off x="730156" y="923544"/>
          <a:ext cx="8594724" cy="2987040"/>
        </p:xfrm>
        <a:graphic>
          <a:graphicData uri="http://schemas.openxmlformats.org/drawingml/2006/table">
            <a:tbl>
              <a:tblPr/>
              <a:tblGrid>
                <a:gridCol w="4297362">
                  <a:extLst>
                    <a:ext uri="{9D8B030D-6E8A-4147-A177-3AD203B41FA5}">
                      <a16:colId xmlns:a16="http://schemas.microsoft.com/office/drawing/2014/main" val="1934497625"/>
                    </a:ext>
                  </a:extLst>
                </a:gridCol>
                <a:gridCol w="4297362">
                  <a:extLst>
                    <a:ext uri="{9D8B030D-6E8A-4147-A177-3AD203B41FA5}">
                      <a16:colId xmlns:a16="http://schemas.microsoft.com/office/drawing/2014/main" val="1793607816"/>
                    </a:ext>
                  </a:extLst>
                </a:gridCol>
              </a:tblGrid>
              <a:tr h="365760">
                <a:tc>
                  <a:txBody>
                    <a:bodyPr/>
                    <a:lstStyle/>
                    <a:p>
                      <a:pPr algn="ctr" fontAlgn="base"/>
                      <a:r>
                        <a:rPr lang="en-SG" sz="1800" b="1">
                          <a:effectLst/>
                          <a:latin typeface="Aptos" panose="020B0004020202020204" pitchFamily="34" charset="0"/>
                        </a:rPr>
                        <a:t>break</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1800" b="1">
                          <a:effectLst/>
                          <a:latin typeface="Aptos" panose="020B0004020202020204" pitchFamily="34" charset="0"/>
                        </a:rPr>
                        <a:t>continue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0676714"/>
                  </a:ext>
                </a:extLst>
              </a:tr>
              <a:tr h="594360">
                <a:tc>
                  <a:txBody>
                    <a:bodyPr/>
                    <a:lstStyle/>
                    <a:p>
                      <a:pPr algn="ctr" fontAlgn="ctr"/>
                      <a:r>
                        <a:rPr lang="en-US" sz="1800" b="0">
                          <a:effectLst/>
                          <a:latin typeface="Aptos" panose="020B0004020202020204" pitchFamily="34" charset="0"/>
                        </a:rPr>
                        <a:t>The break statement terminates the loop and brings the program control out of the loop.</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Aptos" panose="020B0004020202020204" pitchFamily="34" charset="0"/>
                        </a:rPr>
                        <a:t>The continue statement terminates only the current iteration and continues with the next iterations.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39637087"/>
                  </a:ext>
                </a:extLst>
              </a:tr>
              <a:tr h="594360">
                <a:tc>
                  <a:txBody>
                    <a:bodyPr/>
                    <a:lstStyle/>
                    <a:p>
                      <a:pPr algn="ctr" fontAlgn="base"/>
                      <a:r>
                        <a:rPr lang="en-SG" sz="1800" b="0">
                          <a:effectLst/>
                          <a:latin typeface="Aptos" panose="020B0004020202020204" pitchFamily="34" charset="0"/>
                        </a:rPr>
                        <a:t>The syntax is:</a:t>
                      </a:r>
                    </a:p>
                    <a:p>
                      <a:pPr algn="ctr" fontAlgn="base"/>
                      <a:r>
                        <a:rPr lang="en-SG" sz="1800" b="1">
                          <a:effectLst/>
                          <a:latin typeface="Aptos" panose="020B0004020202020204" pitchFamily="34" charset="0"/>
                        </a:rPr>
                        <a:t>break;</a:t>
                      </a:r>
                      <a:endParaRPr lang="en-SG" sz="18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1800" b="0">
                          <a:effectLst/>
                          <a:latin typeface="Aptos" panose="020B0004020202020204" pitchFamily="34" charset="0"/>
                        </a:rPr>
                        <a:t>The syntax is:</a:t>
                      </a:r>
                    </a:p>
                    <a:p>
                      <a:pPr algn="ctr" fontAlgn="base"/>
                      <a:r>
                        <a:rPr lang="en-SG" sz="1800" b="1">
                          <a:effectLst/>
                          <a:latin typeface="Aptos" panose="020B0004020202020204" pitchFamily="34" charset="0"/>
                        </a:rPr>
                        <a:t>continue;</a:t>
                      </a:r>
                      <a:endParaRPr lang="en-SG" sz="18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32871620"/>
                  </a:ext>
                </a:extLst>
              </a:tr>
              <a:tr h="403860">
                <a:tc>
                  <a:txBody>
                    <a:bodyPr/>
                    <a:lstStyle/>
                    <a:p>
                      <a:pPr algn="ctr" fontAlgn="ctr"/>
                      <a:r>
                        <a:rPr lang="en-US" sz="1800" b="0">
                          <a:effectLst/>
                          <a:latin typeface="Aptos" panose="020B0004020202020204" pitchFamily="34" charset="0"/>
                        </a:rPr>
                        <a:t>The break can also be used in switch case.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Aptos" panose="020B0004020202020204" pitchFamily="34" charset="0"/>
                        </a:rPr>
                        <a:t>Continue can only be used in loops.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5834484"/>
                  </a:ext>
                </a:extLst>
              </a:tr>
            </a:tbl>
          </a:graphicData>
        </a:graphic>
      </p:graphicFrame>
      <p:sp>
        <p:nvSpPr>
          <p:cNvPr id="8" name="TextBox 7">
            <a:extLst>
              <a:ext uri="{FF2B5EF4-FFF2-40B4-BE49-F238E27FC236}">
                <a16:creationId xmlns:a16="http://schemas.microsoft.com/office/drawing/2014/main" id="{2C4704B6-661A-F10B-5403-7AF1EEDEA052}"/>
              </a:ext>
            </a:extLst>
          </p:cNvPr>
          <p:cNvSpPr txBox="1"/>
          <p:nvPr/>
        </p:nvSpPr>
        <p:spPr>
          <a:xfrm>
            <a:off x="552735" y="4208650"/>
            <a:ext cx="10338178" cy="923330"/>
          </a:xfrm>
          <a:prstGeom prst="rect">
            <a:avLst/>
          </a:prstGeom>
          <a:noFill/>
        </p:spPr>
        <p:txBody>
          <a:bodyPr wrap="square">
            <a:spAutoFit/>
          </a:bodyPr>
          <a:lstStyle/>
          <a:p>
            <a:pPr algn="just" fontAlgn="base"/>
            <a:r>
              <a:rPr lang="en-US" b="1" i="0" dirty="0">
                <a:solidFill>
                  <a:srgbClr val="273239"/>
                </a:solidFill>
                <a:effectLst/>
                <a:highlight>
                  <a:srgbClr val="FFFFFF"/>
                </a:highlight>
                <a:latin typeface="Nunito" pitchFamily="2" charset="0"/>
              </a:rPr>
              <a:t>What is the use of continue statement in C?</a:t>
            </a:r>
          </a:p>
          <a:p>
            <a:pPr algn="just" fontAlgn="base"/>
            <a:r>
              <a:rPr lang="en-US" b="0" i="0" dirty="0">
                <a:solidFill>
                  <a:srgbClr val="273239"/>
                </a:solidFill>
                <a:effectLst/>
                <a:highlight>
                  <a:srgbClr val="FFFFFF"/>
                </a:highlight>
                <a:latin typeface="Nunito" pitchFamily="2" charset="0"/>
              </a:rPr>
              <a:t>The continue statement in C is used in loops to skip the current iteration and move on to the next iteration without executing the statements below the continue in the loop body.</a:t>
            </a:r>
          </a:p>
        </p:txBody>
      </p:sp>
    </p:spTree>
    <p:extLst>
      <p:ext uri="{BB962C8B-B14F-4D97-AF65-F5344CB8AC3E}">
        <p14:creationId xmlns:p14="http://schemas.microsoft.com/office/powerpoint/2010/main" val="357940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CE155-1CCF-A0A3-5585-FEBD00915333}"/>
              </a:ext>
            </a:extLst>
          </p:cNvPr>
          <p:cNvSpPr txBox="1"/>
          <p:nvPr/>
        </p:nvSpPr>
        <p:spPr>
          <a:xfrm>
            <a:off x="334370" y="0"/>
            <a:ext cx="5384042" cy="4031873"/>
          </a:xfrm>
          <a:prstGeom prst="rect">
            <a:avLst/>
          </a:prstGeom>
          <a:noFill/>
        </p:spPr>
        <p:txBody>
          <a:bodyPr wrap="square">
            <a:spAutoFit/>
          </a:bodyPr>
          <a:lstStyle/>
          <a:p>
            <a:r>
              <a:rPr lang="en-SG" sz="3600" b="1" dirty="0">
                <a:highlight>
                  <a:srgbClr val="FFFF00"/>
                </a:highlight>
                <a:latin typeface="Aptos" panose="020B0004020202020204" pitchFamily="34" charset="0"/>
              </a:rPr>
              <a:t>C if-else Statement</a:t>
            </a:r>
            <a:endParaRPr lang="en-SG" sz="2000" dirty="0">
              <a:latin typeface="Aptos" panose="020B0004020202020204" pitchFamily="34" charset="0"/>
            </a:endParaRPr>
          </a:p>
          <a:p>
            <a:r>
              <a:rPr lang="en-SG" sz="2000" b="1" u="sng" dirty="0">
                <a:latin typeface="Aptos" panose="020B0004020202020204" pitchFamily="34" charset="0"/>
              </a:rPr>
              <a:t>Syntax of if-else</a:t>
            </a:r>
            <a:endParaRPr lang="en-SG" sz="2000" dirty="0">
              <a:latin typeface="Aptos" panose="020B0004020202020204" pitchFamily="34" charset="0"/>
            </a:endParaRPr>
          </a:p>
          <a:p>
            <a:r>
              <a:rPr lang="en-SG" sz="2000" b="1" dirty="0">
                <a:latin typeface="Aptos" panose="020B0004020202020204" pitchFamily="34" charset="0"/>
              </a:rPr>
              <a:t>if (condition)</a:t>
            </a:r>
          </a:p>
          <a:p>
            <a:r>
              <a:rPr lang="en-SG" sz="2000" b="1" dirty="0">
                <a:latin typeface="Aptos" panose="020B0004020202020204" pitchFamily="34" charset="0"/>
              </a:rPr>
              <a:t> {</a:t>
            </a:r>
          </a:p>
          <a:p>
            <a:r>
              <a:rPr lang="en-SG" sz="2000" b="1" dirty="0">
                <a:latin typeface="Aptos" panose="020B0004020202020204" pitchFamily="34" charset="0"/>
              </a:rPr>
              <a:t>    // code executed when the condition is true</a:t>
            </a:r>
          </a:p>
          <a:p>
            <a:r>
              <a:rPr lang="en-SG" sz="2000" b="1" dirty="0">
                <a:latin typeface="Aptos" panose="020B0004020202020204" pitchFamily="34" charset="0"/>
              </a:rPr>
              <a:t>}</a:t>
            </a:r>
          </a:p>
          <a:p>
            <a:r>
              <a:rPr lang="en-SG" sz="2000" b="1" dirty="0">
                <a:latin typeface="Aptos" panose="020B0004020202020204" pitchFamily="34" charset="0"/>
              </a:rPr>
              <a:t>else </a:t>
            </a:r>
          </a:p>
          <a:p>
            <a:r>
              <a:rPr lang="en-SG" sz="2000" b="1" dirty="0">
                <a:latin typeface="Aptos" panose="020B0004020202020204" pitchFamily="34" charset="0"/>
              </a:rPr>
              <a:t>{</a:t>
            </a:r>
          </a:p>
          <a:p>
            <a:r>
              <a:rPr lang="en-SG" sz="2000" b="1" dirty="0">
                <a:latin typeface="Aptos" panose="020B0004020202020204" pitchFamily="34" charset="0"/>
              </a:rPr>
              <a:t>    // code executed when the condition is false</a:t>
            </a:r>
          </a:p>
          <a:p>
            <a:r>
              <a:rPr lang="en-SG" sz="2000" b="1" dirty="0">
                <a:latin typeface="Aptos" panose="020B0004020202020204" pitchFamily="34" charset="0"/>
              </a:rPr>
              <a:t>}</a:t>
            </a:r>
          </a:p>
        </p:txBody>
      </p:sp>
      <p:sp>
        <p:nvSpPr>
          <p:cNvPr id="2" name="Title 1">
            <a:extLst>
              <a:ext uri="{FF2B5EF4-FFF2-40B4-BE49-F238E27FC236}">
                <a16:creationId xmlns:a16="http://schemas.microsoft.com/office/drawing/2014/main" id="{1645DBB1-4C8B-ED55-6005-0B78ACA2A74D}"/>
              </a:ext>
            </a:extLst>
          </p:cNvPr>
          <p:cNvSpPr>
            <a:spLocks noGrp="1"/>
          </p:cNvSpPr>
          <p:nvPr>
            <p:ph type="title"/>
          </p:nvPr>
        </p:nvSpPr>
        <p:spPr>
          <a:xfrm>
            <a:off x="6181944" y="0"/>
            <a:ext cx="5117092" cy="466753"/>
          </a:xfrm>
        </p:spPr>
        <p:txBody>
          <a:bodyPr>
            <a:noAutofit/>
          </a:bodyPr>
          <a:lstStyle/>
          <a:p>
            <a:r>
              <a:rPr lang="en-US" sz="2400" b="1" i="0" dirty="0">
                <a:solidFill>
                  <a:schemeClr val="tx1">
                    <a:lumMod val="95000"/>
                    <a:lumOff val="5000"/>
                  </a:schemeClr>
                </a:solidFill>
                <a:effectLst/>
                <a:highlight>
                  <a:srgbClr val="FFFFFF"/>
                </a:highlight>
                <a:latin typeface="Aptos" panose="020B0004020202020204" pitchFamily="34" charset="0"/>
              </a:rPr>
              <a:t>Flowchart of the if-else statement</a:t>
            </a:r>
            <a:endParaRPr lang="en-SG" sz="2400" dirty="0">
              <a:solidFill>
                <a:schemeClr val="tx1">
                  <a:lumMod val="95000"/>
                  <a:lumOff val="5000"/>
                </a:schemeClr>
              </a:solidFill>
              <a:latin typeface="Aptos" panose="020B0004020202020204" pitchFamily="34" charset="0"/>
            </a:endParaRPr>
          </a:p>
        </p:txBody>
      </p:sp>
      <p:pic>
        <p:nvPicPr>
          <p:cNvPr id="3074" name="Picture 2" descr="Lightbox">
            <a:extLst>
              <a:ext uri="{FF2B5EF4-FFF2-40B4-BE49-F238E27FC236}">
                <a16:creationId xmlns:a16="http://schemas.microsoft.com/office/drawing/2014/main" id="{CDCCC16A-89CB-BB4F-F009-373653726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412" y="466752"/>
            <a:ext cx="6509240" cy="5906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1BAC38-17FD-ED10-2CAC-F9DFD4DE26F6}"/>
              </a:ext>
            </a:extLst>
          </p:cNvPr>
          <p:cNvSpPr txBox="1"/>
          <p:nvPr/>
        </p:nvSpPr>
        <p:spPr>
          <a:xfrm>
            <a:off x="334370" y="4180344"/>
            <a:ext cx="5122413" cy="2677656"/>
          </a:xfrm>
          <a:prstGeom prst="rect">
            <a:avLst/>
          </a:prstGeom>
          <a:solidFill>
            <a:schemeClr val="bg1"/>
          </a:solidFill>
        </p:spPr>
        <p:txBody>
          <a:bodyPr wrap="square">
            <a:spAutoFit/>
          </a:bodyPr>
          <a:lstStyle/>
          <a:p>
            <a:pPr algn="just"/>
            <a:r>
              <a:rPr lang="en-SG" sz="2400" b="1" u="sng" dirty="0">
                <a:latin typeface="Aptos" panose="020B0004020202020204" pitchFamily="34" charset="0"/>
              </a:rPr>
              <a:t>Conditions and If Statements</a:t>
            </a:r>
          </a:p>
          <a:p>
            <a:pPr algn="just"/>
            <a:r>
              <a:rPr lang="en-SG" sz="2400" dirty="0">
                <a:latin typeface="Aptos" panose="020B0004020202020204" pitchFamily="34" charset="0"/>
              </a:rPr>
              <a:t>Less than: a &lt; b</a:t>
            </a:r>
          </a:p>
          <a:p>
            <a:pPr algn="just"/>
            <a:r>
              <a:rPr lang="en-SG" sz="2400" dirty="0">
                <a:latin typeface="Aptos" panose="020B0004020202020204" pitchFamily="34" charset="0"/>
              </a:rPr>
              <a:t>Less than or equal to: a &lt;= b</a:t>
            </a:r>
          </a:p>
          <a:p>
            <a:pPr algn="just"/>
            <a:r>
              <a:rPr lang="en-SG" sz="2400" dirty="0">
                <a:latin typeface="Aptos" panose="020B0004020202020204" pitchFamily="34" charset="0"/>
              </a:rPr>
              <a:t>Greater than: a &gt; b</a:t>
            </a:r>
          </a:p>
          <a:p>
            <a:pPr algn="just"/>
            <a:r>
              <a:rPr lang="en-SG" sz="2400" dirty="0">
                <a:latin typeface="Aptos" panose="020B0004020202020204" pitchFamily="34" charset="0"/>
              </a:rPr>
              <a:t>Greater than or equal to: a &gt;= b</a:t>
            </a:r>
          </a:p>
          <a:p>
            <a:pPr algn="just"/>
            <a:r>
              <a:rPr lang="en-SG" sz="2400" dirty="0">
                <a:latin typeface="Aptos" panose="020B0004020202020204" pitchFamily="34" charset="0"/>
              </a:rPr>
              <a:t>Equal to a == b</a:t>
            </a:r>
          </a:p>
          <a:p>
            <a:pPr algn="just"/>
            <a:r>
              <a:rPr lang="en-SG" sz="2400" dirty="0">
                <a:latin typeface="Aptos" panose="020B0004020202020204" pitchFamily="34" charset="0"/>
              </a:rPr>
              <a:t>Not Equal to: a != b</a:t>
            </a:r>
          </a:p>
        </p:txBody>
      </p:sp>
    </p:spTree>
    <p:extLst>
      <p:ext uri="{BB962C8B-B14F-4D97-AF65-F5344CB8AC3E}">
        <p14:creationId xmlns:p14="http://schemas.microsoft.com/office/powerpoint/2010/main" val="34016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200A04-2EE6-68AC-ECBF-3F5CA4B292D4}"/>
              </a:ext>
            </a:extLst>
          </p:cNvPr>
          <p:cNvSpPr txBox="1"/>
          <p:nvPr/>
        </p:nvSpPr>
        <p:spPr>
          <a:xfrm>
            <a:off x="375314" y="150950"/>
            <a:ext cx="11702955" cy="3785652"/>
          </a:xfrm>
          <a:prstGeom prst="rect">
            <a:avLst/>
          </a:prstGeom>
          <a:solidFill>
            <a:schemeClr val="accent2">
              <a:lumMod val="20000"/>
              <a:lumOff val="80000"/>
            </a:schemeClr>
          </a:solidFill>
        </p:spPr>
        <p:txBody>
          <a:bodyPr wrap="square">
            <a:spAutoFit/>
          </a:bodyPr>
          <a:lstStyle/>
          <a:p>
            <a:pPr algn="just" fontAlgn="base"/>
            <a:r>
              <a:rPr lang="en-US" sz="2400" b="1" i="0" dirty="0">
                <a:effectLst/>
                <a:latin typeface="Aptos" panose="020B0004020202020204" pitchFamily="34" charset="0"/>
              </a:rPr>
              <a:t>Q-1: How if-else Statement works?</a:t>
            </a:r>
          </a:p>
          <a:p>
            <a:pPr algn="just" fontAlgn="base"/>
            <a:r>
              <a:rPr lang="en-US" sz="2400" b="0" i="0" dirty="0">
                <a:effectLst/>
                <a:latin typeface="Aptos" panose="020B0004020202020204" pitchFamily="34" charset="0"/>
              </a:rPr>
              <a:t>Working of the if-else statement in C is explained below:</a:t>
            </a:r>
          </a:p>
          <a:p>
            <a:pPr algn="just" fontAlgn="base">
              <a:buFont typeface="+mj-lt"/>
              <a:buAutoNum type="arabicPeriod"/>
            </a:pPr>
            <a:r>
              <a:rPr lang="en-US" sz="2400" b="0" i="0" dirty="0">
                <a:effectLst/>
                <a:latin typeface="Aptos" panose="020B0004020202020204" pitchFamily="34" charset="0"/>
              </a:rPr>
              <a:t>When the program control first comes to the if-else block, the test condition is checked.</a:t>
            </a:r>
          </a:p>
          <a:p>
            <a:pPr algn="just" fontAlgn="base">
              <a:buFont typeface="+mj-lt"/>
              <a:buAutoNum type="arabicPeriod"/>
            </a:pPr>
            <a:r>
              <a:rPr lang="en-US" sz="2400" b="0" i="0" dirty="0">
                <a:effectLst/>
                <a:latin typeface="Aptos" panose="020B0004020202020204" pitchFamily="34" charset="0"/>
              </a:rPr>
              <a:t>If the test condition is </a:t>
            </a:r>
            <a:r>
              <a:rPr lang="en-US" sz="2400" b="1" i="0" dirty="0">
                <a:effectLst/>
                <a:latin typeface="Aptos" panose="020B0004020202020204" pitchFamily="34" charset="0"/>
              </a:rPr>
              <a:t>true</a:t>
            </a:r>
            <a:r>
              <a:rPr lang="en-US" sz="2400" b="0" i="0" dirty="0">
                <a:effectLst/>
                <a:latin typeface="Aptos" panose="020B0004020202020204" pitchFamily="34" charset="0"/>
              </a:rPr>
              <a:t>:</a:t>
            </a:r>
          </a:p>
          <a:p>
            <a:pPr marL="742950" lvl="1" indent="-285750" algn="just" fontAlgn="base">
              <a:buFont typeface="+mj-lt"/>
              <a:buAutoNum type="arabicPeriod"/>
            </a:pPr>
            <a:r>
              <a:rPr lang="en-US" sz="2400" b="0" i="0" dirty="0">
                <a:effectLst/>
                <a:latin typeface="Aptos" panose="020B0004020202020204" pitchFamily="34" charset="0"/>
              </a:rPr>
              <a:t>The if block is executed.</a:t>
            </a:r>
          </a:p>
          <a:p>
            <a:pPr algn="just" fontAlgn="base">
              <a:buFont typeface="+mj-lt"/>
              <a:buAutoNum type="arabicPeriod"/>
            </a:pPr>
            <a:r>
              <a:rPr lang="en-US" sz="2400" b="0" i="0" dirty="0">
                <a:effectLst/>
                <a:latin typeface="Aptos" panose="020B0004020202020204" pitchFamily="34" charset="0"/>
              </a:rPr>
              <a:t>If the test condition is </a:t>
            </a:r>
            <a:r>
              <a:rPr lang="en-US" sz="2400" b="1" i="0" dirty="0">
                <a:effectLst/>
                <a:latin typeface="Aptos" panose="020B0004020202020204" pitchFamily="34" charset="0"/>
              </a:rPr>
              <a:t>false</a:t>
            </a:r>
            <a:r>
              <a:rPr lang="en-US" sz="2400" b="0" i="0" dirty="0">
                <a:effectLst/>
                <a:latin typeface="Aptos" panose="020B0004020202020204" pitchFamily="34" charset="0"/>
              </a:rPr>
              <a:t>:</a:t>
            </a:r>
          </a:p>
          <a:p>
            <a:pPr marL="742950" lvl="1" indent="-285750" algn="just" fontAlgn="base">
              <a:buFont typeface="+mj-lt"/>
              <a:buAutoNum type="arabicPeriod"/>
            </a:pPr>
            <a:r>
              <a:rPr lang="en-US" sz="2400" b="0" i="0" dirty="0">
                <a:effectLst/>
                <a:latin typeface="Aptos" panose="020B0004020202020204" pitchFamily="34" charset="0"/>
              </a:rPr>
              <a:t>The else block is executed</a:t>
            </a:r>
          </a:p>
          <a:p>
            <a:pPr algn="just" fontAlgn="base">
              <a:buFont typeface="+mj-lt"/>
              <a:buAutoNum type="arabicPeriod"/>
            </a:pPr>
            <a:r>
              <a:rPr lang="en-US" sz="2400" b="0" i="0" dirty="0">
                <a:effectLst/>
                <a:latin typeface="Aptos" panose="020B0004020202020204" pitchFamily="34" charset="0"/>
              </a:rPr>
              <a:t>After that, the program control continues to the statements below the if-else statement.</a:t>
            </a:r>
          </a:p>
        </p:txBody>
      </p:sp>
      <p:sp>
        <p:nvSpPr>
          <p:cNvPr id="8" name="TextBox 7">
            <a:extLst>
              <a:ext uri="{FF2B5EF4-FFF2-40B4-BE49-F238E27FC236}">
                <a16:creationId xmlns:a16="http://schemas.microsoft.com/office/drawing/2014/main" id="{80F556A0-E459-16B8-321F-BA262125FD07}"/>
              </a:ext>
            </a:extLst>
          </p:cNvPr>
          <p:cNvSpPr txBox="1"/>
          <p:nvPr/>
        </p:nvSpPr>
        <p:spPr>
          <a:xfrm>
            <a:off x="375314" y="4120028"/>
            <a:ext cx="5213925" cy="2554545"/>
          </a:xfrm>
          <a:prstGeom prst="rect">
            <a:avLst/>
          </a:prstGeom>
          <a:solidFill>
            <a:schemeClr val="bg1"/>
          </a:solidFill>
        </p:spPr>
        <p:txBody>
          <a:bodyPr wrap="square">
            <a:spAutoFit/>
          </a:bodyPr>
          <a:lstStyle/>
          <a:p>
            <a:pPr algn="just"/>
            <a:r>
              <a:rPr lang="en-SG" sz="2000" b="1" dirty="0">
                <a:latin typeface="Aptos" panose="020B0004020202020204" pitchFamily="34" charset="0"/>
              </a:rPr>
              <a:t>Q-2: Can we skip second braces{} around the body of the if-else block in C?</a:t>
            </a:r>
          </a:p>
          <a:p>
            <a:pPr algn="just"/>
            <a:r>
              <a:rPr lang="en-SG" sz="2000" b="1" u="sng" dirty="0">
                <a:latin typeface="Aptos" panose="020B0004020202020204" pitchFamily="34" charset="0"/>
              </a:rPr>
              <a:t>Answer:</a:t>
            </a:r>
          </a:p>
          <a:p>
            <a:pPr algn="just"/>
            <a:r>
              <a:rPr lang="en-SG" sz="2000" dirty="0">
                <a:latin typeface="Aptos" panose="020B0004020202020204" pitchFamily="34" charset="0"/>
              </a:rPr>
              <a:t>We can skip the braces of the body of the if or else block as long as there is only a single statement inside their body. We will get an error if there is more than one statement in the body without braces.</a:t>
            </a:r>
          </a:p>
        </p:txBody>
      </p:sp>
      <p:pic>
        <p:nvPicPr>
          <p:cNvPr id="4098" name="Picture 2" descr="How if...else statement works in C programming?">
            <a:extLst>
              <a:ext uri="{FF2B5EF4-FFF2-40B4-BE49-F238E27FC236}">
                <a16:creationId xmlns:a16="http://schemas.microsoft.com/office/drawing/2014/main" id="{D7ADE8E3-1FEA-3BE0-EC01-3D7E8A9B7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970" y="3690594"/>
            <a:ext cx="6489030" cy="316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6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A2D416C-4AF7-385F-B117-BE527065D766}"/>
              </a:ext>
            </a:extLst>
          </p:cNvPr>
          <p:cNvSpPr txBox="1"/>
          <p:nvPr/>
        </p:nvSpPr>
        <p:spPr>
          <a:xfrm>
            <a:off x="5627428" y="168970"/>
            <a:ext cx="6564572" cy="6370975"/>
          </a:xfrm>
          <a:prstGeom prst="rect">
            <a:avLst/>
          </a:prstGeom>
          <a:solidFill>
            <a:schemeClr val="accent2">
              <a:lumMod val="20000"/>
              <a:lumOff val="80000"/>
            </a:schemeClr>
          </a:solidFill>
        </p:spPr>
        <p:txBody>
          <a:bodyPr wrap="square">
            <a:spAutoFit/>
          </a:bodyPr>
          <a:lstStyle/>
          <a:p>
            <a:r>
              <a:rPr lang="en-SG" sz="2400" b="1" dirty="0">
                <a:latin typeface="Aptos" panose="020B0004020202020204" pitchFamily="34" charset="0"/>
              </a:rPr>
              <a:t>// C Program to demonstrate the use of if-else statement</a:t>
            </a: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	// if block with condition at the start</a:t>
            </a:r>
          </a:p>
          <a:p>
            <a:r>
              <a:rPr lang="en-SG" sz="2400" dirty="0">
                <a:latin typeface="Aptos" panose="020B0004020202020204" pitchFamily="34" charset="0"/>
              </a:rPr>
              <a:t>	if (5 &lt; 10) {</a:t>
            </a:r>
          </a:p>
          <a:p>
            <a:r>
              <a:rPr lang="en-SG" sz="2400" dirty="0">
                <a:latin typeface="Aptos" panose="020B0004020202020204" pitchFamily="34" charset="0"/>
              </a:rPr>
              <a:t>		// will be executed if the condition is true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("5 is less than 10.");</a:t>
            </a:r>
          </a:p>
          <a:p>
            <a:r>
              <a:rPr lang="en-SG" sz="2400" dirty="0">
                <a:latin typeface="Aptos" panose="020B0004020202020204" pitchFamily="34" charset="0"/>
              </a:rPr>
              <a:t>	}</a:t>
            </a:r>
          </a:p>
          <a:p>
            <a:r>
              <a:rPr lang="en-SG" sz="2400" dirty="0">
                <a:latin typeface="Aptos" panose="020B0004020202020204" pitchFamily="34" charset="0"/>
              </a:rPr>
              <a:t>	// else block after the if block</a:t>
            </a:r>
          </a:p>
          <a:p>
            <a:r>
              <a:rPr lang="en-SG" sz="2400" dirty="0">
                <a:latin typeface="Aptos" panose="020B0004020202020204" pitchFamily="34" charset="0"/>
              </a:rPr>
              <a:t>	else {</a:t>
            </a:r>
          </a:p>
          <a:p>
            <a:endParaRPr lang="en-SG" sz="2400" dirty="0">
              <a:latin typeface="Aptos" panose="020B0004020202020204" pitchFamily="34" charset="0"/>
            </a:endParaRPr>
          </a:p>
          <a:p>
            <a:r>
              <a:rPr lang="en-SG" sz="2400" dirty="0">
                <a:latin typeface="Aptos" panose="020B0004020202020204" pitchFamily="34" charset="0"/>
              </a:rPr>
              <a:t>		// will be executed if the condition is false</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("5 is greater that 10.");</a:t>
            </a:r>
          </a:p>
          <a:p>
            <a:r>
              <a:rPr lang="en-SG" sz="2400" dirty="0">
                <a:latin typeface="Aptos" panose="020B0004020202020204" pitchFamily="34" charset="0"/>
              </a:rPr>
              <a:t>	}</a:t>
            </a:r>
          </a:p>
          <a:p>
            <a:r>
              <a:rPr lang="en-SG" sz="2400" dirty="0">
                <a:latin typeface="Aptos" panose="020B0004020202020204" pitchFamily="34" charset="0"/>
              </a:rPr>
              <a:t>}</a:t>
            </a:r>
          </a:p>
          <a:p>
            <a:r>
              <a:rPr lang="en-SG" sz="2400" b="1" dirty="0">
                <a:latin typeface="Aptos" panose="020B0004020202020204" pitchFamily="34" charset="0"/>
              </a:rPr>
              <a:t>Output: </a:t>
            </a:r>
            <a:r>
              <a:rPr lang="en-SG" sz="2400" dirty="0">
                <a:latin typeface="Aptos" panose="020B0004020202020204" pitchFamily="34" charset="0"/>
              </a:rPr>
              <a:t>5 is less than 10.</a:t>
            </a:r>
          </a:p>
        </p:txBody>
      </p:sp>
      <p:sp>
        <p:nvSpPr>
          <p:cNvPr id="5" name="TextBox 4">
            <a:extLst>
              <a:ext uri="{FF2B5EF4-FFF2-40B4-BE49-F238E27FC236}">
                <a16:creationId xmlns:a16="http://schemas.microsoft.com/office/drawing/2014/main" id="{067FFDD8-C4D2-9C2D-9BE1-11964C580712}"/>
              </a:ext>
            </a:extLst>
          </p:cNvPr>
          <p:cNvSpPr txBox="1"/>
          <p:nvPr/>
        </p:nvSpPr>
        <p:spPr>
          <a:xfrm>
            <a:off x="345838" y="168970"/>
            <a:ext cx="5058675" cy="2677656"/>
          </a:xfrm>
          <a:prstGeom prst="rect">
            <a:avLst/>
          </a:prstGeom>
          <a:noFill/>
        </p:spPr>
        <p:txBody>
          <a:bodyPr wrap="square">
            <a:spAutoFit/>
          </a:bodyPr>
          <a:lstStyle/>
          <a:p>
            <a:r>
              <a:rPr lang="en-SG" sz="2400" b="1" u="sng" dirty="0">
                <a:latin typeface="Aptos" panose="020B0004020202020204" pitchFamily="34" charset="0"/>
              </a:rPr>
              <a:t>We can also test variables:</a:t>
            </a:r>
          </a:p>
          <a:p>
            <a:r>
              <a:rPr lang="en-SG" sz="2400" b="1" u="sng" dirty="0">
                <a:latin typeface="Aptos" panose="020B0004020202020204" pitchFamily="34" charset="0"/>
              </a:rPr>
              <a:t>Example</a:t>
            </a:r>
          </a:p>
          <a:p>
            <a:r>
              <a:rPr lang="en-SG" sz="2400" dirty="0">
                <a:latin typeface="Aptos" panose="020B0004020202020204" pitchFamily="34" charset="0"/>
              </a:rPr>
              <a:t>int x = 20;</a:t>
            </a:r>
          </a:p>
          <a:p>
            <a:r>
              <a:rPr lang="en-SG" sz="2400" dirty="0">
                <a:latin typeface="Aptos" panose="020B0004020202020204" pitchFamily="34" charset="0"/>
              </a:rPr>
              <a:t>int y = 18;</a:t>
            </a:r>
          </a:p>
          <a:p>
            <a:r>
              <a:rPr lang="en-SG" sz="2400" dirty="0">
                <a:latin typeface="Aptos" panose="020B0004020202020204" pitchFamily="34" charset="0"/>
              </a:rPr>
              <a:t>if (x &gt; y)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("x is greater than y");</a:t>
            </a:r>
          </a:p>
          <a:p>
            <a:r>
              <a:rPr lang="en-SG" sz="2400" dirty="0">
                <a:latin typeface="Aptos" panose="020B0004020202020204" pitchFamily="34" charset="0"/>
              </a:rPr>
              <a:t>}</a:t>
            </a:r>
          </a:p>
        </p:txBody>
      </p:sp>
      <p:sp>
        <p:nvSpPr>
          <p:cNvPr id="15" name="TextBox 14">
            <a:extLst>
              <a:ext uri="{FF2B5EF4-FFF2-40B4-BE49-F238E27FC236}">
                <a16:creationId xmlns:a16="http://schemas.microsoft.com/office/drawing/2014/main" id="{3F3EDC6B-49C9-573A-34E5-3E8B5BB96A29}"/>
              </a:ext>
            </a:extLst>
          </p:cNvPr>
          <p:cNvSpPr txBox="1"/>
          <p:nvPr/>
        </p:nvSpPr>
        <p:spPr>
          <a:xfrm>
            <a:off x="345839" y="3212054"/>
            <a:ext cx="5281590" cy="3046988"/>
          </a:xfrm>
          <a:prstGeom prst="rect">
            <a:avLst/>
          </a:prstGeom>
          <a:noFill/>
        </p:spPr>
        <p:txBody>
          <a:bodyPr wrap="square">
            <a:spAutoFit/>
          </a:bodyPr>
          <a:lstStyle/>
          <a:p>
            <a:pPr algn="l"/>
            <a:r>
              <a:rPr lang="en-US" sz="2400" b="1" i="0" u="sng" dirty="0">
                <a:solidFill>
                  <a:srgbClr val="000000"/>
                </a:solidFill>
                <a:effectLst/>
                <a:latin typeface="Aptos" panose="020B0004020202020204" pitchFamily="34" charset="0"/>
              </a:rPr>
              <a:t>Example</a:t>
            </a:r>
          </a:p>
          <a:p>
            <a:pPr algn="l"/>
            <a:r>
              <a:rPr lang="en-US" sz="2400" b="0" i="0" dirty="0">
                <a:solidFill>
                  <a:srgbClr val="0000CD"/>
                </a:solidFill>
                <a:effectLst/>
                <a:highlight>
                  <a:srgbClr val="FFFFFF"/>
                </a:highlight>
                <a:latin typeface="Aptos" panose="020B0004020202020204" pitchFamily="34" charset="0"/>
              </a:rPr>
              <a:t>int</a:t>
            </a:r>
            <a:r>
              <a:rPr lang="en-US" sz="2400" b="0" i="0" dirty="0">
                <a:solidFill>
                  <a:srgbClr val="000000"/>
                </a:solidFill>
                <a:effectLst/>
                <a:highlight>
                  <a:srgbClr val="FFFFFF"/>
                </a:highlight>
                <a:latin typeface="Aptos" panose="020B0004020202020204" pitchFamily="34" charset="0"/>
              </a:rPr>
              <a:t> time = </a:t>
            </a:r>
            <a:r>
              <a:rPr lang="en-US" sz="2400" b="0" i="0" dirty="0">
                <a:solidFill>
                  <a:srgbClr val="FF0000"/>
                </a:solidFill>
                <a:effectLst/>
                <a:highlight>
                  <a:srgbClr val="FFFFFF"/>
                </a:highlight>
                <a:latin typeface="Aptos" panose="020B0004020202020204" pitchFamily="34" charset="0"/>
              </a:rPr>
              <a:t>20</a:t>
            </a:r>
            <a:r>
              <a:rPr lang="en-US" sz="2400" b="0" i="0" dirty="0">
                <a:solidFill>
                  <a:srgbClr val="000000"/>
                </a:solidFill>
                <a:effectLst/>
                <a:highlight>
                  <a:srgbClr val="FFFFFF"/>
                </a:highlight>
                <a:latin typeface="Aptos" panose="020B0004020202020204" pitchFamily="34" charset="0"/>
              </a:rPr>
              <a:t>;</a:t>
            </a:r>
            <a:br>
              <a:rPr lang="en-US" sz="2400" b="0" i="0" dirty="0">
                <a:solidFill>
                  <a:srgbClr val="000000"/>
                </a:solidFill>
                <a:effectLst/>
                <a:highlight>
                  <a:srgbClr val="FFFFFF"/>
                </a:highlight>
                <a:latin typeface="Aptos" panose="020B0004020202020204" pitchFamily="34" charset="0"/>
              </a:rPr>
            </a:br>
            <a:r>
              <a:rPr lang="en-US" sz="2400" b="0" i="0" dirty="0">
                <a:solidFill>
                  <a:srgbClr val="0000CD"/>
                </a:solidFill>
                <a:effectLst/>
                <a:highlight>
                  <a:srgbClr val="FFFFFF"/>
                </a:highlight>
                <a:latin typeface="Aptos" panose="020B0004020202020204" pitchFamily="34" charset="0"/>
              </a:rPr>
              <a:t>if</a:t>
            </a:r>
            <a:r>
              <a:rPr lang="en-US" sz="2400" b="0" i="0" dirty="0">
                <a:solidFill>
                  <a:srgbClr val="000000"/>
                </a:solidFill>
                <a:effectLst/>
                <a:highlight>
                  <a:srgbClr val="FFFFFF"/>
                </a:highlight>
                <a:latin typeface="Aptos" panose="020B0004020202020204" pitchFamily="34" charset="0"/>
              </a:rPr>
              <a:t> (time &lt; </a:t>
            </a:r>
            <a:r>
              <a:rPr lang="en-US" sz="2400" b="0" i="0" dirty="0">
                <a:solidFill>
                  <a:srgbClr val="FF0000"/>
                </a:solidFill>
                <a:effectLst/>
                <a:highlight>
                  <a:srgbClr val="FFFFFF"/>
                </a:highlight>
                <a:latin typeface="Aptos" panose="020B0004020202020204" pitchFamily="34" charset="0"/>
              </a:rPr>
              <a:t>18</a:t>
            </a:r>
            <a:r>
              <a:rPr lang="en-US" sz="2400" b="0" i="0" dirty="0">
                <a:solidFill>
                  <a:srgbClr val="000000"/>
                </a:solidFill>
                <a:effectLst/>
                <a:highlight>
                  <a:srgbClr val="FFFFFF"/>
                </a:highlight>
                <a:latin typeface="Aptos" panose="020B0004020202020204" pitchFamily="34" charset="0"/>
              </a:rPr>
              <a:t>) {</a:t>
            </a:r>
            <a:br>
              <a:rPr lang="en-US" sz="2400" b="0" i="0" dirty="0">
                <a:solidFill>
                  <a:srgbClr val="000000"/>
                </a:solidFill>
                <a:effectLst/>
                <a:highlight>
                  <a:srgbClr val="FFFFFF"/>
                </a:highlight>
                <a:latin typeface="Aptos" panose="020B0004020202020204" pitchFamily="34" charset="0"/>
              </a:rPr>
            </a:br>
            <a:r>
              <a:rPr lang="en-US" sz="2400" b="0" i="0" dirty="0">
                <a:solidFill>
                  <a:srgbClr val="000000"/>
                </a:solidFill>
                <a:effectLst/>
                <a:highlight>
                  <a:srgbClr val="FFFFFF"/>
                </a:highlight>
                <a:latin typeface="Aptos" panose="020B0004020202020204" pitchFamily="34" charset="0"/>
              </a:rPr>
              <a:t>  </a:t>
            </a:r>
            <a:r>
              <a:rPr lang="en-US" sz="2400" b="0" i="0" dirty="0" err="1">
                <a:solidFill>
                  <a:srgbClr val="000000"/>
                </a:solidFill>
                <a:effectLst/>
                <a:highlight>
                  <a:srgbClr val="FFFFFF"/>
                </a:highlight>
                <a:latin typeface="Aptos" panose="020B0004020202020204" pitchFamily="34" charset="0"/>
              </a:rPr>
              <a:t>printf</a:t>
            </a:r>
            <a:r>
              <a:rPr lang="en-US" sz="2400" b="0" i="0" dirty="0">
                <a:solidFill>
                  <a:srgbClr val="000000"/>
                </a:solidFill>
                <a:effectLst/>
                <a:highlight>
                  <a:srgbClr val="FFFFFF"/>
                </a:highlight>
                <a:latin typeface="Aptos" panose="020B0004020202020204" pitchFamily="34" charset="0"/>
              </a:rPr>
              <a:t>(</a:t>
            </a:r>
            <a:r>
              <a:rPr lang="en-US" sz="2400" b="0" i="0" dirty="0">
                <a:solidFill>
                  <a:srgbClr val="A52A2A"/>
                </a:solidFill>
                <a:effectLst/>
                <a:highlight>
                  <a:srgbClr val="FFFFFF"/>
                </a:highlight>
                <a:latin typeface="Aptos" panose="020B0004020202020204" pitchFamily="34" charset="0"/>
              </a:rPr>
              <a:t>"Good day."</a:t>
            </a:r>
            <a:r>
              <a:rPr lang="en-US" sz="2400" b="0" i="0" dirty="0">
                <a:solidFill>
                  <a:srgbClr val="000000"/>
                </a:solidFill>
                <a:effectLst/>
                <a:highlight>
                  <a:srgbClr val="FFFFFF"/>
                </a:highlight>
                <a:latin typeface="Aptos" panose="020B0004020202020204" pitchFamily="34" charset="0"/>
              </a:rPr>
              <a:t>);</a:t>
            </a:r>
            <a:br>
              <a:rPr lang="en-US" sz="2400" b="0" i="0" dirty="0">
                <a:solidFill>
                  <a:srgbClr val="000000"/>
                </a:solidFill>
                <a:effectLst/>
                <a:highlight>
                  <a:srgbClr val="FFFFFF"/>
                </a:highlight>
                <a:latin typeface="Aptos" panose="020B0004020202020204" pitchFamily="34" charset="0"/>
              </a:rPr>
            </a:br>
            <a:r>
              <a:rPr lang="en-US" sz="2400" b="0" i="0" dirty="0">
                <a:solidFill>
                  <a:srgbClr val="000000"/>
                </a:solidFill>
                <a:effectLst/>
                <a:highlight>
                  <a:srgbClr val="FFFFFF"/>
                </a:highlight>
                <a:latin typeface="Aptos" panose="020B0004020202020204" pitchFamily="34" charset="0"/>
              </a:rPr>
              <a:t>} </a:t>
            </a:r>
            <a:r>
              <a:rPr lang="en-US" sz="2400" b="0" i="0" dirty="0">
                <a:solidFill>
                  <a:srgbClr val="0000CD"/>
                </a:solidFill>
                <a:effectLst/>
                <a:highlight>
                  <a:srgbClr val="FFFFFF"/>
                </a:highlight>
                <a:latin typeface="Aptos" panose="020B0004020202020204" pitchFamily="34" charset="0"/>
              </a:rPr>
              <a:t>else</a:t>
            </a:r>
            <a:r>
              <a:rPr lang="en-US" sz="2400" b="0" i="0" dirty="0">
                <a:solidFill>
                  <a:srgbClr val="000000"/>
                </a:solidFill>
                <a:effectLst/>
                <a:highlight>
                  <a:srgbClr val="FFFFFF"/>
                </a:highlight>
                <a:latin typeface="Aptos" panose="020B0004020202020204" pitchFamily="34" charset="0"/>
              </a:rPr>
              <a:t> {</a:t>
            </a:r>
            <a:br>
              <a:rPr lang="en-US" sz="2400" b="0" i="0" dirty="0">
                <a:solidFill>
                  <a:srgbClr val="000000"/>
                </a:solidFill>
                <a:effectLst/>
                <a:highlight>
                  <a:srgbClr val="FFFFFF"/>
                </a:highlight>
                <a:latin typeface="Aptos" panose="020B0004020202020204" pitchFamily="34" charset="0"/>
              </a:rPr>
            </a:br>
            <a:r>
              <a:rPr lang="en-US" sz="2400" b="0" i="0" dirty="0">
                <a:solidFill>
                  <a:srgbClr val="000000"/>
                </a:solidFill>
                <a:effectLst/>
                <a:highlight>
                  <a:srgbClr val="FFFFFF"/>
                </a:highlight>
                <a:latin typeface="Aptos" panose="020B0004020202020204" pitchFamily="34" charset="0"/>
              </a:rPr>
              <a:t>  </a:t>
            </a:r>
            <a:r>
              <a:rPr lang="en-US" sz="2400" b="0" i="0" dirty="0" err="1">
                <a:solidFill>
                  <a:srgbClr val="000000"/>
                </a:solidFill>
                <a:effectLst/>
                <a:highlight>
                  <a:srgbClr val="FFFFFF"/>
                </a:highlight>
                <a:latin typeface="Aptos" panose="020B0004020202020204" pitchFamily="34" charset="0"/>
              </a:rPr>
              <a:t>printf</a:t>
            </a:r>
            <a:r>
              <a:rPr lang="en-US" sz="2400" b="0" i="0" dirty="0">
                <a:solidFill>
                  <a:srgbClr val="000000"/>
                </a:solidFill>
                <a:effectLst/>
                <a:highlight>
                  <a:srgbClr val="FFFFFF"/>
                </a:highlight>
                <a:latin typeface="Aptos" panose="020B0004020202020204" pitchFamily="34" charset="0"/>
              </a:rPr>
              <a:t>(</a:t>
            </a:r>
            <a:r>
              <a:rPr lang="en-US" sz="2400" b="0" i="0" dirty="0">
                <a:solidFill>
                  <a:srgbClr val="A52A2A"/>
                </a:solidFill>
                <a:effectLst/>
                <a:highlight>
                  <a:srgbClr val="FFFFFF"/>
                </a:highlight>
                <a:latin typeface="Aptos" panose="020B0004020202020204" pitchFamily="34" charset="0"/>
              </a:rPr>
              <a:t>"Good evening."</a:t>
            </a:r>
            <a:r>
              <a:rPr lang="en-US" sz="2400" b="0" i="0" dirty="0">
                <a:solidFill>
                  <a:srgbClr val="000000"/>
                </a:solidFill>
                <a:effectLst/>
                <a:highlight>
                  <a:srgbClr val="FFFFFF"/>
                </a:highlight>
                <a:latin typeface="Aptos" panose="020B0004020202020204" pitchFamily="34" charset="0"/>
              </a:rPr>
              <a:t>);</a:t>
            </a:r>
            <a:br>
              <a:rPr lang="en-US" sz="2400" b="0" i="0" dirty="0">
                <a:solidFill>
                  <a:srgbClr val="000000"/>
                </a:solidFill>
                <a:effectLst/>
                <a:highlight>
                  <a:srgbClr val="FFFFFF"/>
                </a:highlight>
                <a:latin typeface="Aptos" panose="020B0004020202020204" pitchFamily="34" charset="0"/>
              </a:rPr>
            </a:br>
            <a:r>
              <a:rPr lang="en-US" sz="2400" b="0" i="0" dirty="0">
                <a:solidFill>
                  <a:srgbClr val="000000"/>
                </a:solidFill>
                <a:effectLst/>
                <a:highlight>
                  <a:srgbClr val="FFFFFF"/>
                </a:highlight>
                <a:latin typeface="Aptos" panose="020B0004020202020204" pitchFamily="34" charset="0"/>
              </a:rPr>
              <a:t>}</a:t>
            </a:r>
            <a:br>
              <a:rPr lang="en-US" sz="2400" b="0" i="0" dirty="0">
                <a:solidFill>
                  <a:srgbClr val="000000"/>
                </a:solidFill>
                <a:effectLst/>
                <a:highlight>
                  <a:srgbClr val="FFFFFF"/>
                </a:highlight>
                <a:latin typeface="Aptos" panose="020B0004020202020204" pitchFamily="34" charset="0"/>
              </a:rPr>
            </a:br>
            <a:r>
              <a:rPr lang="en-US" sz="2400" b="0" i="0" dirty="0">
                <a:solidFill>
                  <a:srgbClr val="008000"/>
                </a:solidFill>
                <a:effectLst/>
                <a:highlight>
                  <a:srgbClr val="FFFFFF"/>
                </a:highlight>
                <a:latin typeface="Aptos" panose="020B0004020202020204" pitchFamily="34" charset="0"/>
              </a:rPr>
              <a:t>// Outputs "Good evening."</a:t>
            </a:r>
            <a:endParaRPr lang="en-US" sz="2400" b="0" i="0" dirty="0">
              <a:solidFill>
                <a:srgbClr val="000000"/>
              </a:solidFill>
              <a:effectLst/>
              <a:highlight>
                <a:srgbClr val="FFFFFF"/>
              </a:highlight>
              <a:latin typeface="Aptos" panose="020B0004020202020204" pitchFamily="34" charset="0"/>
            </a:endParaRPr>
          </a:p>
        </p:txBody>
      </p:sp>
    </p:spTree>
    <p:extLst>
      <p:ext uri="{BB962C8B-B14F-4D97-AF65-F5344CB8AC3E}">
        <p14:creationId xmlns:p14="http://schemas.microsoft.com/office/powerpoint/2010/main" val="246087169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482</TotalTime>
  <Words>8652</Words>
  <Application>Microsoft Office PowerPoint</Application>
  <PresentationFormat>Widescreen</PresentationFormat>
  <Paragraphs>1334</Paragraphs>
  <Slides>63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Aptos</vt:lpstr>
      <vt:lpstr>Arial</vt:lpstr>
      <vt:lpstr>Berlin Sans FB Demi</vt:lpstr>
      <vt:lpstr>Calibri</vt:lpstr>
      <vt:lpstr>Century Schoolbook</vt:lpstr>
      <vt:lpstr>Nunito</vt:lpstr>
      <vt:lpstr>Segoe UI</vt:lpstr>
      <vt:lpstr>Wingdings 2</vt:lpstr>
      <vt:lpstr>View</vt:lpstr>
      <vt:lpstr>Control Statements &amp; Decision-Making in C</vt:lpstr>
      <vt:lpstr>Decision Making in C (if , if..else, Nested if, if-else-if )</vt:lpstr>
      <vt:lpstr>PowerPoint Presentation</vt:lpstr>
      <vt:lpstr>PowerPoint Presentation</vt:lpstr>
      <vt:lpstr>PowerPoint Presentation</vt:lpstr>
      <vt:lpstr>PowerPoint Presentation</vt:lpstr>
      <vt:lpstr>Flowchart of the if-else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if-else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Important programs in control statements [ if - else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&amp; Decision-Making in C</dc:title>
  <dc:creator>Raajokiaa Ritu</dc:creator>
  <cp:lastModifiedBy>Raajokiaa Ritu</cp:lastModifiedBy>
  <cp:revision>370</cp:revision>
  <dcterms:created xsi:type="dcterms:W3CDTF">2024-04-20T06:48:08Z</dcterms:created>
  <dcterms:modified xsi:type="dcterms:W3CDTF">2024-05-20T17:13:30Z</dcterms:modified>
</cp:coreProperties>
</file>