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handoutMasterIdLst>
    <p:handoutMasterId r:id="rId96"/>
  </p:handoutMasterIdLst>
  <p:sldIdLst>
    <p:sldId id="303" r:id="rId2"/>
    <p:sldId id="256" r:id="rId3"/>
    <p:sldId id="309" r:id="rId4"/>
    <p:sldId id="302" r:id="rId5"/>
    <p:sldId id="257" r:id="rId6"/>
    <p:sldId id="304" r:id="rId7"/>
    <p:sldId id="305" r:id="rId8"/>
    <p:sldId id="306" r:id="rId9"/>
    <p:sldId id="270" r:id="rId10"/>
    <p:sldId id="263" r:id="rId11"/>
    <p:sldId id="272" r:id="rId12"/>
    <p:sldId id="269" r:id="rId13"/>
    <p:sldId id="275" r:id="rId14"/>
    <p:sldId id="276" r:id="rId15"/>
    <p:sldId id="277" r:id="rId16"/>
    <p:sldId id="279" r:id="rId17"/>
    <p:sldId id="280" r:id="rId18"/>
    <p:sldId id="281" r:id="rId19"/>
    <p:sldId id="282" r:id="rId20"/>
    <p:sldId id="284" r:id="rId21"/>
    <p:sldId id="307" r:id="rId22"/>
    <p:sldId id="308" r:id="rId23"/>
    <p:sldId id="310" r:id="rId24"/>
    <p:sldId id="313" r:id="rId25"/>
    <p:sldId id="315" r:id="rId26"/>
    <p:sldId id="316" r:id="rId27"/>
    <p:sldId id="283" r:id="rId28"/>
    <p:sldId id="285" r:id="rId29"/>
    <p:sldId id="286" r:id="rId30"/>
    <p:sldId id="288" r:id="rId31"/>
    <p:sldId id="291" r:id="rId32"/>
    <p:sldId id="292" r:id="rId33"/>
    <p:sldId id="293" r:id="rId34"/>
    <p:sldId id="317" r:id="rId35"/>
    <p:sldId id="318" r:id="rId36"/>
    <p:sldId id="294" r:id="rId37"/>
    <p:sldId id="296" r:id="rId38"/>
    <p:sldId id="319" r:id="rId39"/>
    <p:sldId id="320" r:id="rId40"/>
    <p:sldId id="295" r:id="rId41"/>
    <p:sldId id="321" r:id="rId42"/>
    <p:sldId id="322" r:id="rId43"/>
    <p:sldId id="323" r:id="rId44"/>
    <p:sldId id="324" r:id="rId45"/>
    <p:sldId id="326" r:id="rId46"/>
    <p:sldId id="327" r:id="rId47"/>
    <p:sldId id="328" r:id="rId48"/>
    <p:sldId id="329" r:id="rId49"/>
    <p:sldId id="330" r:id="rId50"/>
    <p:sldId id="331" r:id="rId51"/>
    <p:sldId id="325" r:id="rId52"/>
    <p:sldId id="332" r:id="rId53"/>
    <p:sldId id="333" r:id="rId54"/>
    <p:sldId id="337" r:id="rId55"/>
    <p:sldId id="338" r:id="rId56"/>
    <p:sldId id="339" r:id="rId57"/>
    <p:sldId id="311" r:id="rId58"/>
    <p:sldId id="340" r:id="rId59"/>
    <p:sldId id="334" r:id="rId60"/>
    <p:sldId id="341" r:id="rId61"/>
    <p:sldId id="342" r:id="rId62"/>
    <p:sldId id="343" r:id="rId63"/>
    <p:sldId id="344" r:id="rId64"/>
    <p:sldId id="345" r:id="rId65"/>
    <p:sldId id="346" r:id="rId66"/>
    <p:sldId id="347" r:id="rId67"/>
    <p:sldId id="348" r:id="rId68"/>
    <p:sldId id="349" r:id="rId69"/>
    <p:sldId id="335" r:id="rId70"/>
    <p:sldId id="350" r:id="rId71"/>
    <p:sldId id="351" r:id="rId72"/>
    <p:sldId id="336" r:id="rId73"/>
    <p:sldId id="352" r:id="rId74"/>
    <p:sldId id="353" r:id="rId75"/>
    <p:sldId id="354" r:id="rId76"/>
    <p:sldId id="258" r:id="rId77"/>
    <p:sldId id="259" r:id="rId78"/>
    <p:sldId id="260" r:id="rId79"/>
    <p:sldId id="261" r:id="rId80"/>
    <p:sldId id="262" r:id="rId81"/>
    <p:sldId id="355" r:id="rId82"/>
    <p:sldId id="267" r:id="rId83"/>
    <p:sldId id="268" r:id="rId84"/>
    <p:sldId id="356" r:id="rId85"/>
    <p:sldId id="357" r:id="rId86"/>
    <p:sldId id="271" r:id="rId87"/>
    <p:sldId id="358" r:id="rId88"/>
    <p:sldId id="298" r:id="rId89"/>
    <p:sldId id="299" r:id="rId90"/>
    <p:sldId id="264" r:id="rId91"/>
    <p:sldId id="265" r:id="rId92"/>
    <p:sldId id="266" r:id="rId93"/>
    <p:sldId id="274"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jokiaa Ritu" initials="RR" lastIdx="1" clrIdx="0">
    <p:extLst>
      <p:ext uri="{19B8F6BF-5375-455C-9EA6-DF929625EA0E}">
        <p15:presenceInfo xmlns:p15="http://schemas.microsoft.com/office/powerpoint/2012/main" userId="f74311fc61c8a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86056E-5FF8-5011-3EDF-02AA7E3654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SG"/>
              <a:t>ritu</a:t>
            </a:r>
          </a:p>
        </p:txBody>
      </p:sp>
      <p:sp>
        <p:nvSpPr>
          <p:cNvPr id="3" name="Date Placeholder 2">
            <a:extLst>
              <a:ext uri="{FF2B5EF4-FFF2-40B4-BE49-F238E27FC236}">
                <a16:creationId xmlns:a16="http://schemas.microsoft.com/office/drawing/2014/main" id="{E77209E2-C483-99D2-C038-5BE3128E7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3D81B-508E-4479-A5C3-3D72275FD29F}" type="datetimeFigureOut">
              <a:rPr lang="en-SG" smtClean="0"/>
              <a:t>8/10/2024</a:t>
            </a:fld>
            <a:endParaRPr lang="en-SG"/>
          </a:p>
        </p:txBody>
      </p:sp>
      <p:sp>
        <p:nvSpPr>
          <p:cNvPr id="4" name="Footer Placeholder 3">
            <a:extLst>
              <a:ext uri="{FF2B5EF4-FFF2-40B4-BE49-F238E27FC236}">
                <a16:creationId xmlns:a16="http://schemas.microsoft.com/office/drawing/2014/main" id="{F4381E8A-F4B3-6A30-E91E-6A5FA0975D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a:t>Faculty: Khandaker Jannatul Ritu, Lecturer, Dept. of CSE, BAIUST</a:t>
            </a:r>
          </a:p>
        </p:txBody>
      </p:sp>
      <p:sp>
        <p:nvSpPr>
          <p:cNvPr id="5" name="Slide Number Placeholder 4">
            <a:extLst>
              <a:ext uri="{FF2B5EF4-FFF2-40B4-BE49-F238E27FC236}">
                <a16:creationId xmlns:a16="http://schemas.microsoft.com/office/drawing/2014/main" id="{74811648-F50B-7B6F-51CD-77CB4F657B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2E59F6-BFDE-4F85-A249-0993CD0962D3}" type="slidenum">
              <a:rPr lang="en-SG" smtClean="0"/>
              <a:t>‹#›</a:t>
            </a:fld>
            <a:endParaRPr lang="en-SG"/>
          </a:p>
        </p:txBody>
      </p:sp>
    </p:spTree>
    <p:extLst>
      <p:ext uri="{BB962C8B-B14F-4D97-AF65-F5344CB8AC3E}">
        <p14:creationId xmlns:p14="http://schemas.microsoft.com/office/powerpoint/2010/main" val="40984830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SG"/>
              <a:t>ritu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3943F-C5D8-4AB4-A783-140D5B920DBF}" type="datetimeFigureOut">
              <a:rPr lang="en-SG" smtClean="0"/>
              <a:t>8/10/2024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SG"/>
              <a:t>Faculty: Khandaker Jannatul Ritu, Lecturer, Dept. of CSE, BAIUST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0C290-C42D-4E63-9126-66AD814AB153}" type="slidenum">
              <a:rPr lang="en-SG" smtClean="0"/>
              <a:t>‹#›</a:t>
            </a:fld>
            <a:endParaRPr lang="en-SG"/>
          </a:p>
        </p:txBody>
      </p:sp>
    </p:spTree>
    <p:extLst>
      <p:ext uri="{BB962C8B-B14F-4D97-AF65-F5344CB8AC3E}">
        <p14:creationId xmlns:p14="http://schemas.microsoft.com/office/powerpoint/2010/main" val="317340296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r>
              <a:rPr lang="en-SG"/>
              <a:t>ritu</a:t>
            </a:r>
          </a:p>
        </p:txBody>
      </p:sp>
    </p:spTree>
    <p:extLst>
      <p:ext uri="{BB962C8B-B14F-4D97-AF65-F5344CB8AC3E}">
        <p14:creationId xmlns:p14="http://schemas.microsoft.com/office/powerpoint/2010/main" val="34426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A505AFA-CC88-4AF7-B32B-73C306AF8334}" type="slidenum">
              <a:rPr lang="en-SG" smtClean="0"/>
              <a:t>49</a:t>
            </a:fld>
            <a:endParaRPr lang="en-SG"/>
          </a:p>
        </p:txBody>
      </p:sp>
    </p:spTree>
    <p:extLst>
      <p:ext uri="{BB962C8B-B14F-4D97-AF65-F5344CB8AC3E}">
        <p14:creationId xmlns:p14="http://schemas.microsoft.com/office/powerpoint/2010/main" val="73169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FE20B20-6C33-4217-873E-8FD6E605D6F4}" type="datetime1">
              <a:rPr lang="en-SG" smtClean="0"/>
              <a:t>8/10/2024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A71A2F-D976-4E72-9094-C4684EA84E6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740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101CC-0CBA-434B-9535-AADD60E1064F}" type="datetime1">
              <a:rPr lang="en-SG" smtClean="0"/>
              <a:t>8/10/2024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399519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6414D-DE7A-4855-ABF2-636BE81ADD1F}" type="datetime1">
              <a:rPr lang="en-SG" smtClean="0"/>
              <a:t>8/10/2024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16739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B3C8B-9E20-4928-9B73-4F1A61F68479}" type="datetime1">
              <a:rPr lang="en-SG" smtClean="0"/>
              <a:t>8/10/2024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95408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32A8D-21AE-483E-B567-31FE6331EDA6}" type="datetime1">
              <a:rPr lang="en-SG" smtClean="0"/>
              <a:t>8/10/2024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457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8DFDD-ECE2-4F1C-8B2D-1D85B464CAFE}" type="datetime1">
              <a:rPr lang="en-SG" smtClean="0"/>
              <a:t>8/10/2024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13303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8FC9B-E1C1-4558-9919-17F16F1EA821}" type="datetime1">
              <a:rPr lang="en-SG" smtClean="0"/>
              <a:t>8/10/2024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2984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D1A74-2D7D-471B-AF9A-3B210BDFD7AD}" type="datetime1">
              <a:rPr lang="en-SG" smtClean="0"/>
              <a:t>8/10/2024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33073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DFFB1-0209-4B7F-8087-E7C24791A20C}" type="datetime1">
              <a:rPr lang="en-SG" smtClean="0"/>
              <a:t>8/10/2024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21328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7704E7-407B-4B78-B38D-7758B76BFB8D}" type="datetime1">
              <a:rPr lang="en-SG" smtClean="0"/>
              <a:t>8/10/2024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94313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42F5A-D69F-485F-9DDE-C12F92AAD46E}" type="datetime1">
              <a:rPr lang="en-SG" smtClean="0"/>
              <a:t>8/10/2024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88523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15531C5-64DC-4A90-A921-1CA2E4E865FF}" type="datetime1">
              <a:rPr lang="en-SG" smtClean="0"/>
              <a:t>8/10/2024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FA71A2F-D976-4E72-9094-C4684EA84E6A}" type="slidenum">
              <a:rPr lang="en-SG" smtClean="0"/>
              <a:t>‹#›</a:t>
            </a:fld>
            <a:endParaRPr lang="en-SG"/>
          </a:p>
        </p:txBody>
      </p:sp>
    </p:spTree>
    <p:extLst>
      <p:ext uri="{BB962C8B-B14F-4D97-AF65-F5344CB8AC3E}">
        <p14:creationId xmlns:p14="http://schemas.microsoft.com/office/powerpoint/2010/main" val="424474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VPPQaMkRssM&amp;list=PLgH5QX0i9K3pCMBZcul1fta6UivHDbXvz&amp;index=15&amp;pp=iAQB" TargetMode="External"/><Relationship Id="rId2" Type="http://schemas.openxmlformats.org/officeDocument/2006/relationships/hyperlink" Target="https://www.youtube.com/watch?v=wEWHq8FzdMw&amp;list=PLgH5QX0i9K3pCMBZcul1fta6UivHDbXvz&amp;index=14&amp;pp=iAQB" TargetMode="External"/><Relationship Id="rId1" Type="http://schemas.openxmlformats.org/officeDocument/2006/relationships/slideLayout" Target="../slideLayouts/slideLayout2.xml"/><Relationship Id="rId5" Type="http://schemas.openxmlformats.org/officeDocument/2006/relationships/hyperlink" Target="https://www.youtube.com/watch?v=Gz5rkuWFy5U&amp;list=PLgH5QX0i9K3pCMBZcul1fta6UivHDbXvz&amp;index=19&amp;pp=iAQB" TargetMode="External"/><Relationship Id="rId4" Type="http://schemas.openxmlformats.org/officeDocument/2006/relationships/hyperlink" Target="https://www.youtube.com/watch?v=HWyEt9Q_2pE&amp;list=PLgH5QX0i9K3pCMBZcul1fta6UivHDbXvz&amp;index=17&amp;pp=iAQ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understanding-register-keywor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iz.com/c-programming" TargetMode="External"/><Relationship Id="rId7" Type="http://schemas.openxmlformats.org/officeDocument/2006/relationships/hyperlink" Target="https://www.youtube.com/playlist?list=PLgH5QX0i9K3pCMBZcul1fta6UivHDbXvz" TargetMode="External"/><Relationship Id="rId2" Type="http://schemas.openxmlformats.org/officeDocument/2006/relationships/hyperlink" Target="https://www.w3schools.com/c/index.php" TargetMode="External"/><Relationship Id="rId1" Type="http://schemas.openxmlformats.org/officeDocument/2006/relationships/slideLayout" Target="../slideLayouts/slideLayout1.xml"/><Relationship Id="rId6" Type="http://schemas.openxmlformats.org/officeDocument/2006/relationships/hyperlink" Target="https://www.tutorialspoint.com/cprogramming/index.htm" TargetMode="External"/><Relationship Id="rId5" Type="http://schemas.openxmlformats.org/officeDocument/2006/relationships/hyperlink" Target="https://www.geeksforgeeks.org/c-programming-language/" TargetMode="External"/><Relationship Id="rId4" Type="http://schemas.openxmlformats.org/officeDocument/2006/relationships/hyperlink" Target="https://www.javatpoint.com/c-programming-language-tutoria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introduction-to-interpreters/" TargetMode="External"/><Relationship Id="rId2" Type="http://schemas.openxmlformats.org/officeDocument/2006/relationships/hyperlink" Target="https://www.geeksforgeeks.org/introduction-to-compilers/" TargetMode="Externa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hyperlink" Target="https://www.geeksforgeeks.org/difference-between-c-and-c/" TargetMode="External"/><Relationship Id="rId4" Type="http://schemas.openxmlformats.org/officeDocument/2006/relationships/hyperlink" Target="https://www.geeksforgeeks.org/introduction-of-assembler/"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architecture-of-8086/" TargetMode="External"/><Relationship Id="rId2" Type="http://schemas.openxmlformats.org/officeDocument/2006/relationships/hyperlink" Target="https://www.geeksforgeeks.org/architecture-of-8085-microprocessor/" TargetMode="Externa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introduction-to-perl/" TargetMode="External"/><Relationship Id="rId2" Type="http://schemas.openxmlformats.org/officeDocument/2006/relationships/hyperlink" Target="https://www.geeksforgeeks.org/introduction-to-scripting-languages/" TargetMode="Externa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hyperlink" Target="https://www.geeksforgeeks.org/applications-of-matlab/"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HWyEt9Q_2pE&amp;list=PLgH5QX0i9K3pCMBZcul1fta6UivHDbXvz&amp;index=17&amp;pp=iAQB" TargetMode="External"/><Relationship Id="rId7" Type="http://schemas.openxmlformats.org/officeDocument/2006/relationships/hyperlink" Target="https://www.youtube.com/watch?v=jQzn_HgrpaI&amp;list=PLgH5QX0i9K3pCMBZcul1fta6UivHDbXvz&amp;index=21&amp;t=488s&amp;pp=iAQB" TargetMode="External"/><Relationship Id="rId2" Type="http://schemas.openxmlformats.org/officeDocument/2006/relationships/hyperlink" Target="https://www.youtube.com/watch?v=xYQFvuTsOAI&amp;list=PLgH5QX0i9K3pCMBZcul1fta6UivHDbXvz&amp;index=6" TargetMode="External"/><Relationship Id="rId1" Type="http://schemas.openxmlformats.org/officeDocument/2006/relationships/slideLayout" Target="../slideLayouts/slideLayout2.xml"/><Relationship Id="rId6" Type="http://schemas.openxmlformats.org/officeDocument/2006/relationships/hyperlink" Target="https://www.youtube.com/watch?v=vuIzuHA8GPg&amp;list=PLgH5QX0i9K3pCMBZcul1fta6UivHDbXvz&amp;index=20&amp;t=5s&amp;pp=iAQB" TargetMode="External"/><Relationship Id="rId5" Type="http://schemas.openxmlformats.org/officeDocument/2006/relationships/hyperlink" Target="https://www.youtube.com/watch?v=Gz5rkuWFy5U&amp;list=PLgH5QX0i9K3pCMBZcul1fta6UivHDbXvz&amp;index=19&amp;pp=iAQB" TargetMode="External"/><Relationship Id="rId4" Type="http://schemas.openxmlformats.org/officeDocument/2006/relationships/hyperlink" Target="https://www.youtube.com/watch?v=aqtbdvrUY_8&amp;list=PLgH5QX0i9K3pCMBZcul1fta6UivHDbXvz&amp;index=18&amp;pp=iAQB"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c-float-and-doubl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geeksforgeeks.org/c-float-and-doubl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w3schools.com/c/c_data_types_sizeof.php"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jpe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jpe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0.xml.rels><?xml version="1.0" encoding="UTF-8" standalone="yes"?>
<Relationships xmlns="http://schemas.openxmlformats.org/package/2006/relationships"><Relationship Id="rId2" Type="http://schemas.openxmlformats.org/officeDocument/2006/relationships/hyperlink" Target="https://www.javatpoint.com/cpp-tutoria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w3schools.com/c/c_operators.php"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e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jpeg"/><Relationship Id="rId4" Type="http://schemas.openxmlformats.org/officeDocument/2006/relationships/image" Target="../media/image44.jpeg"/><Relationship Id="rId9" Type="http://schemas.openxmlformats.org/officeDocument/2006/relationships/image" Target="../media/image4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https://www.tutorialspoint.com/c_standard_library/stdio_h.htm"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geeksforgeeks.org/data-types-in-c/" TargetMode="External"/><Relationship Id="rId2" Type="http://schemas.openxmlformats.org/officeDocument/2006/relationships/hyperlink" Target="https://www.geeksforgeeks.org/formatted-i-o-in-c/"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6C66-23B8-C7E7-A14E-EC010A93F6E7}"/>
              </a:ext>
            </a:extLst>
          </p:cNvPr>
          <p:cNvSpPr>
            <a:spLocks noGrp="1"/>
          </p:cNvSpPr>
          <p:nvPr>
            <p:ph type="ctrTitle"/>
          </p:nvPr>
        </p:nvSpPr>
        <p:spPr>
          <a:xfrm>
            <a:off x="348792" y="2130458"/>
            <a:ext cx="11843208" cy="2059661"/>
          </a:xfrm>
        </p:spPr>
        <p:txBody>
          <a:bodyPr>
            <a:normAutofit fontScale="90000"/>
          </a:bodyPr>
          <a:lstStyle/>
          <a:p>
            <a:pPr algn="ctr"/>
            <a:r>
              <a:rPr lang="en-US" sz="8000" b="1" dirty="0">
                <a:solidFill>
                  <a:srgbClr val="FFC000"/>
                </a:solidFill>
                <a:latin typeface="Aharoni" panose="02010803020104030203" pitchFamily="2" charset="-79"/>
                <a:cs typeface="Aharoni" panose="02010803020104030203" pitchFamily="2" charset="-79"/>
              </a:rPr>
              <a:t>Why Did You Choose CSE?</a:t>
            </a:r>
            <a:endParaRPr lang="en-SG"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742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78486" y="551296"/>
            <a:ext cx="5448590" cy="5937371"/>
          </a:xfrm>
          <a:solidFill>
            <a:schemeClr val="accent2">
              <a:lumMod val="20000"/>
              <a:lumOff val="80000"/>
            </a:schemeClr>
          </a:solidFill>
        </p:spPr>
        <p:txBody>
          <a:bodyPr>
            <a:normAutofit fontScale="85000" lnSpcReduction="10000"/>
          </a:bodyPr>
          <a:lstStyle/>
          <a:p>
            <a:pPr algn="just">
              <a:buFont typeface="Arial" panose="020B0604020202020204" pitchFamily="34" charset="0"/>
              <a:buChar char="•"/>
            </a:pPr>
            <a:r>
              <a:rPr lang="en-US" sz="3200" b="1" i="0" dirty="0">
                <a:solidFill>
                  <a:srgbClr val="C00000"/>
                </a:solidFill>
                <a:effectLst/>
                <a:latin typeface="inter-bold"/>
              </a:rPr>
              <a:t>Header Files</a:t>
            </a:r>
            <a:endParaRPr lang="en-US" sz="3200" b="0" i="0" dirty="0">
              <a:solidFill>
                <a:srgbClr val="C00000"/>
              </a:solidFill>
              <a:effectLst/>
              <a:latin typeface="inter-regular"/>
            </a:endParaRPr>
          </a:p>
          <a:p>
            <a:pPr algn="just">
              <a:buFont typeface="Arial" panose="020B0604020202020204" pitchFamily="34" charset="0"/>
              <a:buChar char="•"/>
            </a:pPr>
            <a:r>
              <a:rPr lang="en-US" sz="3200" b="1" i="0" dirty="0">
                <a:solidFill>
                  <a:srgbClr val="C00000"/>
                </a:solidFill>
                <a:effectLst/>
                <a:latin typeface="inter-bold"/>
              </a:rPr>
              <a:t>Main Function</a:t>
            </a:r>
            <a:endParaRPr lang="en-US" sz="3200" b="0" i="0" dirty="0">
              <a:solidFill>
                <a:srgbClr val="C00000"/>
              </a:solidFill>
              <a:effectLst/>
              <a:latin typeface="inter-regular"/>
            </a:endParaRPr>
          </a:p>
          <a:p>
            <a:pPr algn="just">
              <a:buFont typeface="Arial" panose="020B0604020202020204" pitchFamily="34" charset="0"/>
              <a:buChar char="•"/>
            </a:pPr>
            <a:r>
              <a:rPr lang="en-US" sz="3200" b="1" i="0" dirty="0">
                <a:solidFill>
                  <a:srgbClr val="C00000"/>
                </a:solidFill>
                <a:effectLst/>
                <a:latin typeface="inter-bold"/>
              </a:rPr>
              <a:t>Variable Declarations</a:t>
            </a:r>
          </a:p>
          <a:p>
            <a:pPr algn="just">
              <a:buFont typeface="Arial" panose="020B0604020202020204" pitchFamily="34" charset="0"/>
              <a:buChar char="•"/>
            </a:pPr>
            <a:r>
              <a:rPr lang="en-US" sz="3200" b="1" i="0" dirty="0">
                <a:solidFill>
                  <a:srgbClr val="C00000"/>
                </a:solidFill>
                <a:effectLst/>
                <a:latin typeface="inter-bold"/>
              </a:rPr>
              <a:t>Statements and Expressions</a:t>
            </a:r>
            <a:endParaRPr lang="en-US" sz="3200" b="0" i="0" dirty="0">
              <a:solidFill>
                <a:srgbClr val="C00000"/>
              </a:solidFill>
              <a:effectLst/>
              <a:latin typeface="inter-regular"/>
            </a:endParaRPr>
          </a:p>
          <a:p>
            <a:pPr algn="just">
              <a:buFont typeface="Arial" panose="020B0604020202020204" pitchFamily="34" charset="0"/>
              <a:buChar char="•"/>
            </a:pPr>
            <a:r>
              <a:rPr lang="en-US" sz="3200" b="1" i="0" dirty="0">
                <a:solidFill>
                  <a:srgbClr val="C00000"/>
                </a:solidFill>
                <a:effectLst/>
                <a:latin typeface="inter-bold"/>
              </a:rPr>
              <a:t>Comments:</a:t>
            </a:r>
            <a:endParaRPr lang="en-US" sz="3200" b="0" i="0" dirty="0">
              <a:solidFill>
                <a:srgbClr val="C00000"/>
              </a:solidFill>
              <a:effectLst/>
              <a:latin typeface="inter-regular"/>
            </a:endParaRPr>
          </a:p>
          <a:p>
            <a:pPr marL="274320" lvl="1" indent="0" algn="just">
              <a:buNone/>
            </a:pPr>
            <a:r>
              <a:rPr lang="en-US" sz="2800" b="1" i="1" dirty="0">
                <a:solidFill>
                  <a:srgbClr val="333333"/>
                </a:solidFill>
                <a:effectLst/>
                <a:latin typeface="inter-bold"/>
              </a:rPr>
              <a:t>//</a:t>
            </a:r>
            <a:r>
              <a:rPr lang="en-US" sz="2800" b="0" i="0" dirty="0">
                <a:solidFill>
                  <a:srgbClr val="333333"/>
                </a:solidFill>
                <a:effectLst/>
                <a:latin typeface="inter-regular"/>
              </a:rPr>
              <a:t> for </a:t>
            </a:r>
            <a:r>
              <a:rPr lang="en-US" sz="2800" b="1" i="1" dirty="0">
                <a:solidFill>
                  <a:srgbClr val="333333"/>
                </a:solidFill>
                <a:effectLst/>
                <a:latin typeface="inter-bold"/>
              </a:rPr>
              <a:t>single-line comments</a:t>
            </a:r>
            <a:r>
              <a:rPr lang="en-US" sz="2800" b="0" i="0" dirty="0">
                <a:solidFill>
                  <a:srgbClr val="333333"/>
                </a:solidFill>
                <a:effectLst/>
                <a:latin typeface="inter-regular"/>
              </a:rPr>
              <a:t> </a:t>
            </a:r>
          </a:p>
          <a:p>
            <a:pPr marL="274320" lvl="1" indent="0" algn="just">
              <a:buNone/>
            </a:pPr>
            <a:r>
              <a:rPr lang="en-US" sz="2800" b="1" i="1" dirty="0">
                <a:solidFill>
                  <a:srgbClr val="333333"/>
                </a:solidFill>
                <a:effectLst/>
                <a:latin typeface="inter-bold"/>
              </a:rPr>
              <a:t>/* */</a:t>
            </a:r>
            <a:r>
              <a:rPr lang="en-US" sz="2800" b="0" i="0" dirty="0">
                <a:solidFill>
                  <a:srgbClr val="333333"/>
                </a:solidFill>
                <a:effectLst/>
                <a:latin typeface="inter-regular"/>
              </a:rPr>
              <a:t> for </a:t>
            </a:r>
            <a:r>
              <a:rPr lang="en-US" sz="2800" b="1" i="1" dirty="0">
                <a:solidFill>
                  <a:srgbClr val="333333"/>
                </a:solidFill>
                <a:effectLst/>
                <a:latin typeface="inter-bold"/>
              </a:rPr>
              <a:t>multi-line comments</a:t>
            </a:r>
            <a:r>
              <a:rPr lang="en-US" sz="2800" b="0" i="0" dirty="0">
                <a:solidFill>
                  <a:srgbClr val="333333"/>
                </a:solidFill>
                <a:effectLst/>
                <a:latin typeface="inter-regular"/>
              </a:rPr>
              <a:t>.</a:t>
            </a:r>
          </a:p>
          <a:p>
            <a:pPr algn="just">
              <a:buFont typeface="Arial" panose="020B0604020202020204" pitchFamily="34" charset="0"/>
              <a:buChar char="•"/>
            </a:pPr>
            <a:r>
              <a:rPr lang="en-US" sz="3200" b="1" i="0" dirty="0">
                <a:solidFill>
                  <a:srgbClr val="C00000"/>
                </a:solidFill>
                <a:effectLst/>
                <a:latin typeface="inter-bold"/>
              </a:rPr>
              <a:t>Return Statement</a:t>
            </a:r>
          </a:p>
          <a:p>
            <a:pPr algn="just">
              <a:buFont typeface="Arial" panose="020B0604020202020204" pitchFamily="34" charset="0"/>
              <a:buChar char="•"/>
            </a:pPr>
            <a:r>
              <a:rPr lang="en-US" sz="3200" b="1" i="0" dirty="0">
                <a:solidFill>
                  <a:srgbClr val="C00000"/>
                </a:solidFill>
                <a:effectLst/>
                <a:latin typeface="inter-bold"/>
              </a:rPr>
              <a:t>Functions:</a:t>
            </a:r>
            <a:endParaRPr lang="en-US" sz="3200" b="0" i="0" dirty="0">
              <a:solidFill>
                <a:srgbClr val="C00000"/>
              </a:solidFill>
              <a:effectLst/>
              <a:latin typeface="inter-regular"/>
            </a:endParaRPr>
          </a:p>
          <a:p>
            <a:pPr algn="just">
              <a:buFont typeface="Arial" panose="020B0604020202020204" pitchFamily="34" charset="0"/>
              <a:buChar char="•"/>
            </a:pPr>
            <a:r>
              <a:rPr lang="en-US" sz="3200" b="1" i="0" dirty="0">
                <a:solidFill>
                  <a:srgbClr val="C00000"/>
                </a:solidFill>
                <a:effectLst/>
                <a:latin typeface="inter-bold"/>
              </a:rPr>
              <a:t>Standard Input/Output:</a:t>
            </a:r>
            <a:endParaRPr lang="en-US" sz="3200" b="0" i="0" dirty="0">
              <a:solidFill>
                <a:srgbClr val="C00000"/>
              </a:solidFill>
              <a:effectLst/>
              <a:latin typeface="inter-regular"/>
            </a:endParaRPr>
          </a:p>
          <a:p>
            <a:pPr marL="0" indent="0" algn="just">
              <a:buNone/>
            </a:pPr>
            <a:r>
              <a:rPr lang="en-US" sz="2400" b="0" i="0" dirty="0">
                <a:solidFill>
                  <a:srgbClr val="333333"/>
                </a:solidFill>
                <a:effectLst/>
                <a:latin typeface="inter-regular"/>
              </a:rPr>
              <a:t>C has </a:t>
            </a:r>
            <a:r>
              <a:rPr lang="en-US" sz="2400" b="1" i="1" dirty="0">
                <a:solidFill>
                  <a:srgbClr val="333333"/>
                </a:solidFill>
                <a:effectLst/>
                <a:latin typeface="inter-bold"/>
              </a:rPr>
              <a:t>library functions</a:t>
            </a:r>
            <a:r>
              <a:rPr lang="en-US" sz="2400" b="0" i="0" dirty="0">
                <a:solidFill>
                  <a:srgbClr val="333333"/>
                </a:solidFill>
                <a:effectLst/>
                <a:latin typeface="inter-regular"/>
              </a:rPr>
              <a:t> for reading user </a:t>
            </a:r>
            <a:r>
              <a:rPr lang="en-US" sz="2400" b="1" i="1" dirty="0">
                <a:solidFill>
                  <a:srgbClr val="333333"/>
                </a:solidFill>
                <a:effectLst/>
                <a:latin typeface="inter-bold"/>
              </a:rPr>
              <a:t>input (</a:t>
            </a:r>
            <a:r>
              <a:rPr lang="en-US" sz="2400" b="1" i="1" dirty="0" err="1">
                <a:solidFill>
                  <a:srgbClr val="333333"/>
                </a:solidFill>
                <a:effectLst/>
                <a:latin typeface="inter-bold"/>
              </a:rPr>
              <a:t>scanf</a:t>
            </a:r>
            <a:r>
              <a:rPr lang="en-US" sz="2400" b="1" i="1" dirty="0">
                <a:solidFill>
                  <a:srgbClr val="333333"/>
                </a:solidFill>
                <a:effectLst/>
                <a:latin typeface="inter-bold"/>
              </a:rPr>
              <a:t>)</a:t>
            </a:r>
            <a:r>
              <a:rPr lang="en-US" sz="2400" b="0" i="0" dirty="0">
                <a:solidFill>
                  <a:srgbClr val="333333"/>
                </a:solidFill>
                <a:effectLst/>
                <a:latin typeface="inter-regular"/>
              </a:rPr>
              <a:t> and printing output to the console </a:t>
            </a:r>
            <a:r>
              <a:rPr lang="en-US" sz="2400" b="1" i="1" dirty="0">
                <a:solidFill>
                  <a:srgbClr val="333333"/>
                </a:solidFill>
                <a:effectLst/>
                <a:latin typeface="inter-bold"/>
              </a:rPr>
              <a:t>(printf)</a:t>
            </a:r>
            <a:r>
              <a:rPr lang="en-US" sz="2400" b="0" i="0" dirty="0">
                <a:solidFill>
                  <a:srgbClr val="333333"/>
                </a:solidFill>
                <a:effectLst/>
                <a:latin typeface="inter-regular"/>
              </a:rPr>
              <a:t>.</a:t>
            </a:r>
            <a:endParaRPr lang="en-SG" sz="2400" dirty="0"/>
          </a:p>
          <a:p>
            <a:pPr algn="just">
              <a:buFont typeface="Arial" panose="020B0604020202020204" pitchFamily="34" charset="0"/>
              <a:buChar char="•"/>
            </a:pPr>
            <a:endParaRPr lang="en-US" sz="3200" b="0" i="0" dirty="0">
              <a:solidFill>
                <a:srgbClr val="C00000"/>
              </a:solidFill>
              <a:effectLst/>
              <a:latin typeface="inter-regular"/>
            </a:endParaRPr>
          </a:p>
        </p:txBody>
      </p:sp>
      <p:sp>
        <p:nvSpPr>
          <p:cNvPr id="5" name="TextBox 4">
            <a:extLst>
              <a:ext uri="{FF2B5EF4-FFF2-40B4-BE49-F238E27FC236}">
                <a16:creationId xmlns:a16="http://schemas.microsoft.com/office/drawing/2014/main" id="{4D1FA0F0-F174-C6F5-B32E-E79B34BF0044}"/>
              </a:ext>
            </a:extLst>
          </p:cNvPr>
          <p:cNvSpPr txBox="1"/>
          <p:nvPr/>
        </p:nvSpPr>
        <p:spPr>
          <a:xfrm>
            <a:off x="3186260"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2" name="Picture 11">
            <a:extLst>
              <a:ext uri="{FF2B5EF4-FFF2-40B4-BE49-F238E27FC236}">
                <a16:creationId xmlns:a16="http://schemas.microsoft.com/office/drawing/2014/main" id="{FB607E18-518A-7188-7204-3FD6F9666103}"/>
              </a:ext>
            </a:extLst>
          </p:cNvPr>
          <p:cNvPicPr>
            <a:picLocks noChangeAspect="1"/>
          </p:cNvPicPr>
          <p:nvPr/>
        </p:nvPicPr>
        <p:blipFill>
          <a:blip r:embed="rId2"/>
          <a:srcRect t="5963"/>
          <a:stretch/>
        </p:blipFill>
        <p:spPr>
          <a:xfrm>
            <a:off x="7887286" y="551297"/>
            <a:ext cx="3892062" cy="3063837"/>
          </a:xfrm>
          <a:prstGeom prst="rect">
            <a:avLst/>
          </a:prstGeom>
        </p:spPr>
      </p:pic>
      <p:sp>
        <p:nvSpPr>
          <p:cNvPr id="7" name="Title 1">
            <a:extLst>
              <a:ext uri="{FF2B5EF4-FFF2-40B4-BE49-F238E27FC236}">
                <a16:creationId xmlns:a16="http://schemas.microsoft.com/office/drawing/2014/main" id="{27F7187E-FBBA-81DC-6985-F87455C6DEDA}"/>
              </a:ext>
            </a:extLst>
          </p:cNvPr>
          <p:cNvSpPr>
            <a:spLocks noGrp="1"/>
          </p:cNvSpPr>
          <p:nvPr>
            <p:ph type="title"/>
          </p:nvPr>
        </p:nvSpPr>
        <p:spPr>
          <a:xfrm>
            <a:off x="0" y="-42591"/>
            <a:ext cx="12192000" cy="593888"/>
          </a:xfrm>
          <a:solidFill>
            <a:schemeClr val="accent5">
              <a:lumMod val="40000"/>
              <a:lumOff val="60000"/>
            </a:schemeClr>
          </a:solidFill>
        </p:spPr>
        <p:txBody>
          <a:bodyPr>
            <a:normAutofit/>
          </a:bodyPr>
          <a:lstStyle/>
          <a:p>
            <a:r>
              <a:rPr lang="en-US"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a:t>
            </a:r>
            <a:r>
              <a:rPr lang="en-US"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General Overview of a Simple C Program's Structure: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41BF1BA-9C63-6FD2-FFD7-E078E926DB1D}"/>
              </a:ext>
            </a:extLst>
          </p:cNvPr>
          <p:cNvSpPr txBox="1"/>
          <p:nvPr/>
        </p:nvSpPr>
        <p:spPr>
          <a:xfrm>
            <a:off x="7887286" y="3641990"/>
            <a:ext cx="3892062" cy="2585323"/>
          </a:xfrm>
          <a:prstGeom prst="rect">
            <a:avLst/>
          </a:prstGeom>
          <a:solidFill>
            <a:schemeClr val="accent2">
              <a:lumMod val="20000"/>
              <a:lumOff val="80000"/>
            </a:schemeClr>
          </a:solidFill>
        </p:spPr>
        <p:txBody>
          <a:bodyPr wrap="square">
            <a:spAutoFit/>
          </a:bodyPr>
          <a:lstStyle/>
          <a:p>
            <a:r>
              <a:rPr lang="en-SG" dirty="0"/>
              <a:t>#include &lt;stdio.h&gt;</a:t>
            </a:r>
          </a:p>
          <a:p>
            <a:r>
              <a:rPr lang="en-SG" dirty="0"/>
              <a:t>int main()</a:t>
            </a:r>
          </a:p>
          <a:p>
            <a:r>
              <a:rPr lang="en-SG" dirty="0"/>
              <a:t>{</a:t>
            </a:r>
          </a:p>
          <a:p>
            <a:r>
              <a:rPr lang="en-SG" dirty="0"/>
              <a:t>	int a = 10, b = 4, res;</a:t>
            </a:r>
          </a:p>
          <a:p>
            <a:r>
              <a:rPr lang="en-SG" dirty="0"/>
              <a:t>	res = a + b; // addition</a:t>
            </a:r>
          </a:p>
          <a:p>
            <a:r>
              <a:rPr lang="en-SG" dirty="0"/>
              <a:t>	</a:t>
            </a:r>
            <a:r>
              <a:rPr lang="en-SG" dirty="0" err="1"/>
              <a:t>printf</a:t>
            </a:r>
            <a:r>
              <a:rPr lang="en-SG" dirty="0"/>
              <a:t>("a + b is %d\n", res);</a:t>
            </a:r>
          </a:p>
          <a:p>
            <a:endParaRPr lang="en-SG" dirty="0"/>
          </a:p>
          <a:p>
            <a:r>
              <a:rPr lang="en-SG" dirty="0"/>
              <a:t>	return 0;</a:t>
            </a:r>
          </a:p>
          <a:p>
            <a:r>
              <a:rPr lang="en-SG" dirty="0"/>
              <a:t>}</a:t>
            </a:r>
          </a:p>
        </p:txBody>
      </p:sp>
    </p:spTree>
    <p:extLst>
      <p:ext uri="{BB962C8B-B14F-4D97-AF65-F5344CB8AC3E}">
        <p14:creationId xmlns:p14="http://schemas.microsoft.com/office/powerpoint/2010/main" val="283101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54861"/>
          </a:xfrm>
          <a:solidFill>
            <a:schemeClr val="accent2">
              <a:lumMod val="40000"/>
              <a:lumOff val="60000"/>
            </a:schemeClr>
          </a:solidFill>
        </p:spPr>
        <p:txBody>
          <a:bodyPr>
            <a:normAutofit fontScale="90000"/>
          </a:bodyPr>
          <a:lstStyle/>
          <a:p>
            <a:pPr algn="just"/>
            <a:r>
              <a:rPr lang="en-SG" sz="4000" b="0" i="0" dirty="0">
                <a:solidFill>
                  <a:srgbClr val="610B38"/>
                </a:solidFill>
                <a:effectLst/>
                <a:latin typeface="Aharoni" panose="02010803020104030203" pitchFamily="2" charset="-79"/>
                <a:cs typeface="Aharoni" panose="02010803020104030203" pitchFamily="2" charset="-79"/>
              </a:rPr>
              <a:t>  Compilation process in C</a:t>
            </a:r>
          </a:p>
        </p:txBody>
      </p:sp>
      <p:pic>
        <p:nvPicPr>
          <p:cNvPr id="9220" name="Picture 4" descr="compilation process in c">
            <a:extLst>
              <a:ext uri="{FF2B5EF4-FFF2-40B4-BE49-F238E27FC236}">
                <a16:creationId xmlns:a16="http://schemas.microsoft.com/office/drawing/2014/main" id="{7D8A02DC-45AA-FB18-DB4B-CC86776844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96" r="15108"/>
          <a:stretch/>
        </p:blipFill>
        <p:spPr bwMode="auto">
          <a:xfrm>
            <a:off x="4310727" y="900647"/>
            <a:ext cx="3570546" cy="539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93EA54-4B64-0062-ACC7-962314C4CE0F}"/>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4100" name="Picture 4" descr="C, C++, vs Java">
            <a:extLst>
              <a:ext uri="{FF2B5EF4-FFF2-40B4-BE49-F238E27FC236}">
                <a16:creationId xmlns:a16="http://schemas.microsoft.com/office/drawing/2014/main" id="{718CFF63-DB6D-41BF-B2B8-651662791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45" y="867266"/>
            <a:ext cx="10034418" cy="536385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70B5EACE-CE95-58F3-FA33-C42F9C432F90}"/>
              </a:ext>
            </a:extLst>
          </p:cNvPr>
          <p:cNvSpPr>
            <a:spLocks noGrp="1"/>
          </p:cNvSpPr>
          <p:nvPr>
            <p:ph type="title"/>
          </p:nvPr>
        </p:nvSpPr>
        <p:spPr>
          <a:xfrm>
            <a:off x="1" y="68460"/>
            <a:ext cx="12192000" cy="572563"/>
          </a:xfrm>
          <a:solidFill>
            <a:srgbClr val="FFC000"/>
          </a:solidFill>
        </p:spPr>
        <p:txBody>
          <a:bodyPr>
            <a:noAutofit/>
          </a:bodyPr>
          <a:lstStyle/>
          <a:p>
            <a:pPr algn="just"/>
            <a:r>
              <a:rPr lang="en-US" sz="36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Differences Between C, C++ and Java</a:t>
            </a:r>
          </a:p>
        </p:txBody>
      </p:sp>
    </p:spTree>
    <p:extLst>
      <p:ext uri="{BB962C8B-B14F-4D97-AF65-F5344CB8AC3E}">
        <p14:creationId xmlns:p14="http://schemas.microsoft.com/office/powerpoint/2010/main" val="257245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22169"/>
          </a:xfrm>
          <a:solidFill>
            <a:schemeClr val="accent2">
              <a:lumMod val="20000"/>
              <a:lumOff val="80000"/>
            </a:schemeClr>
          </a:solidFill>
        </p:spPr>
        <p:txBody>
          <a:bodyPr>
            <a:noAutofit/>
          </a:bodyPr>
          <a:lstStyle/>
          <a:p>
            <a:pPr algn="l" fontAlgn="base"/>
            <a:r>
              <a:rPr lang="en-SG" sz="4000" b="1" i="0" dirty="0">
                <a:solidFill>
                  <a:srgbClr val="273239"/>
                </a:solidFill>
                <a:effectLst/>
                <a:latin typeface="Source Sans 3"/>
              </a:rPr>
              <a:t>   Tokens in C</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23827"/>
            <a:ext cx="11942618" cy="5564841"/>
          </a:xfrm>
          <a:solidFill>
            <a:schemeClr val="bg1"/>
          </a:solidFill>
        </p:spPr>
        <p:txBody>
          <a:bodyPr/>
          <a:lstStyle/>
          <a:p>
            <a:pPr algn="l" rtl="0" fontAlgn="base"/>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 token in C can be defined as the smallest individual element of the C programming language that is meaningful to the compiler. It is the basic component of a C program.</a:t>
            </a:r>
          </a:p>
          <a:p>
            <a:pPr algn="l" rtl="0" fontAlgn="base"/>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 token in C is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the </a:t>
            </a:r>
            <a:r>
              <a:rPr lang="en-US" b="1"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meaningful smallest unit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used in a C program</a:t>
            </a:r>
            <a:r>
              <a:rPr lang="en-US"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a:t>
            </a:r>
            <a:endPar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Types of Tokens in C: </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tokens of C language can be classified into six types based on the functions they are used to perform. </a:t>
            </a:r>
            <a:endParaRPr lang="en-SG" dirty="0">
              <a:latin typeface="Calibri" panose="020F0502020204030204" pitchFamily="34" charset="0"/>
              <a:ea typeface="Calibri" panose="020F0502020204030204" pitchFamily="34" charset="0"/>
              <a:cs typeface="Calibri" panose="020F0502020204030204" pitchFamily="34" charset="0"/>
            </a:endParaRPr>
          </a:p>
        </p:txBody>
      </p:sp>
      <p:pic>
        <p:nvPicPr>
          <p:cNvPr id="38916" name="Picture 4" descr="Lightbox">
            <a:extLst>
              <a:ext uri="{FF2B5EF4-FFF2-40B4-BE49-F238E27FC236}">
                <a16:creationId xmlns:a16="http://schemas.microsoft.com/office/drawing/2014/main" id="{4776977C-8721-7EAA-70B9-9AE0E178F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27" t="6439" r="2893" b="6853"/>
          <a:stretch/>
        </p:blipFill>
        <p:spPr bwMode="auto">
          <a:xfrm>
            <a:off x="2007908" y="2636246"/>
            <a:ext cx="8418137" cy="37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4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5035"/>
          </a:xfrm>
          <a:solidFill>
            <a:schemeClr val="accent2">
              <a:lumMod val="20000"/>
              <a:lumOff val="80000"/>
            </a:schemeClr>
          </a:solidFill>
        </p:spPr>
        <p:txBody>
          <a:bodyPr>
            <a:normAutofit fontScale="90000"/>
          </a:bodyPr>
          <a:lstStyle/>
          <a:p>
            <a:pPr algn="just"/>
            <a:r>
              <a:rPr lang="en-SG" sz="4000" b="1" i="0" dirty="0">
                <a:solidFill>
                  <a:srgbClr val="273239"/>
                </a:solidFill>
                <a:effectLst/>
                <a:latin typeface="Source Sans 3"/>
              </a:rPr>
              <a:t>  Keywords in C</a:t>
            </a:r>
            <a:endParaRPr lang="en-SG" sz="4000" b="0" i="0" dirty="0">
              <a:solidFill>
                <a:srgbClr val="610B38"/>
              </a:solidFill>
              <a:effectLst/>
              <a:latin typeface="erdana"/>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31426"/>
            <a:ext cx="11693236" cy="5557242"/>
          </a:xfrm>
          <a:solidFill>
            <a:schemeClr val="bg1"/>
          </a:solidFill>
        </p:spPr>
        <p:txBody>
          <a:bodyPr/>
          <a:lstStyle/>
          <a:p>
            <a:pPr algn="l" rtl="0" fontAlgn="base"/>
            <a:r>
              <a:rPr lang="en-US" b="0" i="0" dirty="0">
                <a:solidFill>
                  <a:srgbClr val="273239"/>
                </a:solidFill>
                <a:effectLst/>
                <a:highlight>
                  <a:srgbClr val="FFFFFF"/>
                </a:highlight>
                <a:latin typeface="Nunito" pitchFamily="2" charset="0"/>
              </a:rPr>
              <a:t>In C Programming language, there are many rules so to avoid different types of errors. One of such rule is not able to declare variable names with auto, long, etc. This is all because these are keywords. Let us check all keywords in C language.</a:t>
            </a:r>
          </a:p>
          <a:p>
            <a:pPr algn="l" fontAlgn="base"/>
            <a:r>
              <a:rPr lang="en-US" b="1" i="0" dirty="0">
                <a:solidFill>
                  <a:srgbClr val="273239"/>
                </a:solidFill>
                <a:effectLst/>
                <a:highlight>
                  <a:srgbClr val="FFFFFF"/>
                </a:highlight>
                <a:latin typeface="Nunito" pitchFamily="2" charset="0"/>
              </a:rPr>
              <a:t>What are Keywords?</a:t>
            </a:r>
          </a:p>
          <a:p>
            <a:pPr algn="l" rtl="0" fontAlgn="base"/>
            <a:r>
              <a:rPr lang="en-US" b="0" i="0" dirty="0">
                <a:solidFill>
                  <a:srgbClr val="273239"/>
                </a:solidFill>
                <a:effectLst/>
                <a:highlight>
                  <a:srgbClr val="FFFFFF"/>
                </a:highlight>
                <a:latin typeface="Nunito" pitchFamily="2" charset="0"/>
              </a:rPr>
              <a:t>Keywords are predefined or reserved words that have special meanings to the compiler. These are part of the syntax and cannot be used as identifiers in the program. A list of keywords in C or reserved words in the C programming language are mentioned below:</a:t>
            </a:r>
          </a:p>
          <a:p>
            <a:endParaRPr lang="en-SG" dirty="0"/>
          </a:p>
        </p:txBody>
      </p:sp>
      <p:graphicFrame>
        <p:nvGraphicFramePr>
          <p:cNvPr id="2" name="Table 1">
            <a:extLst>
              <a:ext uri="{FF2B5EF4-FFF2-40B4-BE49-F238E27FC236}">
                <a16:creationId xmlns:a16="http://schemas.microsoft.com/office/drawing/2014/main" id="{8E498F79-C224-7B6D-D123-B30035A48AC0}"/>
              </a:ext>
            </a:extLst>
          </p:cNvPr>
          <p:cNvGraphicFramePr>
            <a:graphicFrameLocks noGrp="1"/>
          </p:cNvGraphicFramePr>
          <p:nvPr>
            <p:extLst>
              <p:ext uri="{D42A27DB-BD31-4B8C-83A1-F6EECF244321}">
                <p14:modId xmlns:p14="http://schemas.microsoft.com/office/powerpoint/2010/main" val="2627288944"/>
              </p:ext>
            </p:extLst>
          </p:nvPr>
        </p:nvGraphicFramePr>
        <p:xfrm>
          <a:off x="692588" y="3429000"/>
          <a:ext cx="10806824" cy="2072640"/>
        </p:xfrm>
        <a:graphic>
          <a:graphicData uri="http://schemas.openxmlformats.org/drawingml/2006/table">
            <a:tbl>
              <a:tblPr/>
              <a:tblGrid>
                <a:gridCol w="1350853">
                  <a:extLst>
                    <a:ext uri="{9D8B030D-6E8A-4147-A177-3AD203B41FA5}">
                      <a16:colId xmlns:a16="http://schemas.microsoft.com/office/drawing/2014/main" val="2452864694"/>
                    </a:ext>
                  </a:extLst>
                </a:gridCol>
                <a:gridCol w="1350853">
                  <a:extLst>
                    <a:ext uri="{9D8B030D-6E8A-4147-A177-3AD203B41FA5}">
                      <a16:colId xmlns:a16="http://schemas.microsoft.com/office/drawing/2014/main" val="979817745"/>
                    </a:ext>
                  </a:extLst>
                </a:gridCol>
                <a:gridCol w="1350853">
                  <a:extLst>
                    <a:ext uri="{9D8B030D-6E8A-4147-A177-3AD203B41FA5}">
                      <a16:colId xmlns:a16="http://schemas.microsoft.com/office/drawing/2014/main" val="3050957760"/>
                    </a:ext>
                  </a:extLst>
                </a:gridCol>
                <a:gridCol w="1350853">
                  <a:extLst>
                    <a:ext uri="{9D8B030D-6E8A-4147-A177-3AD203B41FA5}">
                      <a16:colId xmlns:a16="http://schemas.microsoft.com/office/drawing/2014/main" val="1539637875"/>
                    </a:ext>
                  </a:extLst>
                </a:gridCol>
                <a:gridCol w="1350853">
                  <a:extLst>
                    <a:ext uri="{9D8B030D-6E8A-4147-A177-3AD203B41FA5}">
                      <a16:colId xmlns:a16="http://schemas.microsoft.com/office/drawing/2014/main" val="2085185868"/>
                    </a:ext>
                  </a:extLst>
                </a:gridCol>
                <a:gridCol w="1350853">
                  <a:extLst>
                    <a:ext uri="{9D8B030D-6E8A-4147-A177-3AD203B41FA5}">
                      <a16:colId xmlns:a16="http://schemas.microsoft.com/office/drawing/2014/main" val="3445418177"/>
                    </a:ext>
                  </a:extLst>
                </a:gridCol>
                <a:gridCol w="1350853">
                  <a:extLst>
                    <a:ext uri="{9D8B030D-6E8A-4147-A177-3AD203B41FA5}">
                      <a16:colId xmlns:a16="http://schemas.microsoft.com/office/drawing/2014/main" val="363509952"/>
                    </a:ext>
                  </a:extLst>
                </a:gridCol>
                <a:gridCol w="1350853">
                  <a:extLst>
                    <a:ext uri="{9D8B030D-6E8A-4147-A177-3AD203B41FA5}">
                      <a16:colId xmlns:a16="http://schemas.microsoft.com/office/drawing/2014/main" val="3433926799"/>
                    </a:ext>
                  </a:extLst>
                </a:gridCol>
              </a:tblGrid>
              <a:tr h="403860">
                <a:tc>
                  <a:txBody>
                    <a:bodyPr/>
                    <a:lstStyle/>
                    <a:p>
                      <a:pPr algn="ctr" rtl="0" fontAlgn="base"/>
                      <a:r>
                        <a:rPr lang="en-SG" sz="2000" b="0">
                          <a:effectLst/>
                        </a:rPr>
                        <a:t>auto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break</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char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err="1">
                          <a:effectLst/>
                        </a:rPr>
                        <a:t>const</a:t>
                      </a:r>
                      <a:endParaRPr lang="en-SG"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continue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default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do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25040961"/>
                  </a:ext>
                </a:extLst>
              </a:tr>
              <a:tr h="403860">
                <a:tc>
                  <a:txBody>
                    <a:bodyPr/>
                    <a:lstStyle/>
                    <a:p>
                      <a:pPr algn="ctr" rtl="0" fontAlgn="base"/>
                      <a:r>
                        <a:rPr lang="en-SG" sz="2000" b="0">
                          <a:effectLst/>
                        </a:rPr>
                        <a:t>double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else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enum</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extern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float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for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goto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if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40443420"/>
                  </a:ext>
                </a:extLst>
              </a:tr>
              <a:tr h="403860">
                <a:tc>
                  <a:txBody>
                    <a:bodyPr/>
                    <a:lstStyle/>
                    <a:p>
                      <a:pPr algn="ctr" rtl="0" fontAlgn="base"/>
                      <a:r>
                        <a:rPr lang="en-SG" sz="2000" b="0">
                          <a:effectLst/>
                        </a:rPr>
                        <a:t>int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long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register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return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short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a:effectLst/>
                        </a:rPr>
                        <a:t>signed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sizeof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static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27796411"/>
                  </a:ext>
                </a:extLst>
              </a:tr>
              <a:tr h="403860">
                <a:tc>
                  <a:txBody>
                    <a:bodyPr/>
                    <a:lstStyle/>
                    <a:p>
                      <a:pPr algn="ctr" rtl="0" fontAlgn="base"/>
                      <a:r>
                        <a:rPr lang="en-SG" sz="2000" b="0">
                          <a:effectLst/>
                        </a:rPr>
                        <a:t>struct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switch</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typedef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union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unsigned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void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volatile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a:effectLst/>
                        </a:rPr>
                        <a:t>while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24216889"/>
                  </a:ext>
                </a:extLst>
              </a:tr>
            </a:tbl>
          </a:graphicData>
        </a:graphic>
      </p:graphicFrame>
    </p:spTree>
    <p:extLst>
      <p:ext uri="{BB962C8B-B14F-4D97-AF65-F5344CB8AC3E}">
        <p14:creationId xmlns:p14="http://schemas.microsoft.com/office/powerpoint/2010/main" val="242218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88770"/>
            <a:ext cx="12192000" cy="580534"/>
          </a:xfrm>
          <a:solidFill>
            <a:schemeClr val="accent6">
              <a:lumMod val="20000"/>
              <a:lumOff val="80000"/>
            </a:schemeClr>
          </a:solidFill>
        </p:spPr>
        <p:txBody>
          <a:bodyPr>
            <a:normAutofit/>
          </a:bodyPr>
          <a:lstStyle/>
          <a:p>
            <a:pPr algn="just"/>
            <a:r>
              <a:rPr lang="en-SG" sz="3200" b="1" i="0" dirty="0">
                <a:solidFill>
                  <a:srgbClr val="273239"/>
                </a:solidFill>
                <a:effectLst/>
                <a:latin typeface="Aharoni" panose="02010803020104030203" pitchFamily="2" charset="-79"/>
                <a:cs typeface="Aharoni" panose="02010803020104030203" pitchFamily="2" charset="-79"/>
              </a:rPr>
              <a:t> C Identifiers</a:t>
            </a:r>
            <a:endParaRPr lang="en-SG" sz="3200" b="0" i="0" dirty="0">
              <a:solidFill>
                <a:srgbClr val="610B38"/>
              </a:solidFill>
              <a:effectLst/>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92821" y="794266"/>
            <a:ext cx="6085431" cy="5694402"/>
          </a:xfrm>
          <a:solidFill>
            <a:schemeClr val="accent3">
              <a:lumMod val="20000"/>
              <a:lumOff val="80000"/>
            </a:schemeClr>
          </a:solidFill>
        </p:spPr>
        <p:txBody>
          <a:bodyPr>
            <a:normAutofit/>
          </a:bodyPr>
          <a:lstStyle/>
          <a:p>
            <a:pPr marL="0" indent="0" algn="just">
              <a:buNone/>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Identifiers are unique names that are assigned to variables, structs, functions, and other entities. </a:t>
            </a:r>
          </a:p>
          <a:p>
            <a:pPr marL="0" indent="0" algn="just">
              <a:buNone/>
            </a:pPr>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Rules to Name an Identifier in C</a:t>
            </a:r>
          </a:p>
          <a:p>
            <a:pPr algn="just" fontAlgn="base">
              <a:buFont typeface="+mj-lt"/>
              <a:buAutoNum type="arabicPeriod"/>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 include letters (a-z or A-Z), and digits (0-9).</a:t>
            </a:r>
          </a:p>
          <a:p>
            <a:pPr algn="just" fontAlgn="base">
              <a:buFont typeface="+mj-lt"/>
              <a:buAutoNum type="arabicPeriod" startAt="2"/>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cannot include special characters(/,&lt;,&gt;,*,!,~,#,@,$,%,^,&amp;,*) except the ‘_’ underscore. </a:t>
            </a:r>
          </a:p>
          <a:p>
            <a:pPr algn="just" fontAlgn="base">
              <a:buFont typeface="+mj-lt"/>
              <a:buAutoNum type="arabicPeriod" startAt="3"/>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Spaces are not allowed while naming an identifier.</a:t>
            </a:r>
          </a:p>
          <a:p>
            <a:pPr algn="just" fontAlgn="base">
              <a:buFont typeface="+mj-lt"/>
              <a:buAutoNum type="arabicPeriod" startAt="4"/>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 only begin with an underscore or letters.</a:t>
            </a:r>
          </a:p>
          <a:p>
            <a:pPr algn="just" fontAlgn="base">
              <a:buFont typeface="+mj-lt"/>
              <a:buAutoNum type="arabicPeriod" startAt="5"/>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We cannot name identifiers the same as keywords because they are reserved words to perform a specific task. For example, </a:t>
            </a:r>
            <a:r>
              <a:rPr lang="en-US" b="0" i="0" dirty="0" err="1">
                <a:solidFill>
                  <a:srgbClr val="273239"/>
                </a:solidFill>
                <a:effectLst/>
                <a:latin typeface="Calibri" panose="020F0502020204030204" pitchFamily="34" charset="0"/>
                <a:ea typeface="Calibri" panose="020F0502020204030204" pitchFamily="34" charset="0"/>
                <a:cs typeface="Calibri" panose="020F0502020204030204" pitchFamily="34" charset="0"/>
              </a:rPr>
              <a:t>printf</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273239"/>
                </a:solidFill>
                <a:effectLst/>
                <a:latin typeface="Calibri" panose="020F0502020204030204" pitchFamily="34" charset="0"/>
                <a:ea typeface="Calibri" panose="020F0502020204030204" pitchFamily="34" charset="0"/>
                <a:cs typeface="Calibri" panose="020F0502020204030204" pitchFamily="34" charset="0"/>
              </a:rPr>
              <a:t>scanf</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int, char, struct, etc. </a:t>
            </a:r>
          </a:p>
          <a:p>
            <a:pPr algn="just" fontAlgn="base">
              <a:buFont typeface="+mj-lt"/>
              <a:buAutoNum type="arabicPeriod" startAt="6"/>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identifier must be </a:t>
            </a:r>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unique</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in its namespace.</a:t>
            </a:r>
          </a:p>
          <a:p>
            <a:pPr algn="just" fontAlgn="base">
              <a:buFont typeface="+mj-lt"/>
              <a:buAutoNum type="arabicPeriod" startAt="7"/>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 language is case-sensitive so, ‘name’ and ‘NAME’ are different identifiers.</a:t>
            </a:r>
          </a:p>
        </p:txBody>
      </p:sp>
      <p:sp>
        <p:nvSpPr>
          <p:cNvPr id="3" name="TextBox 2">
            <a:extLst>
              <a:ext uri="{FF2B5EF4-FFF2-40B4-BE49-F238E27FC236}">
                <a16:creationId xmlns:a16="http://schemas.microsoft.com/office/drawing/2014/main" id="{4FD0A6A2-0F87-3723-58DE-EBD814DE56BE}"/>
              </a:ext>
            </a:extLst>
          </p:cNvPr>
          <p:cNvSpPr txBox="1"/>
          <p:nvPr/>
        </p:nvSpPr>
        <p:spPr>
          <a:xfrm>
            <a:off x="6553330" y="966595"/>
            <a:ext cx="5211322" cy="738664"/>
          </a:xfrm>
          <a:prstGeom prst="rect">
            <a:avLst/>
          </a:prstGeom>
          <a:solidFill>
            <a:srgbClr val="FFFF00"/>
          </a:solidFill>
        </p:spPr>
        <p:txBody>
          <a:bodyPr wrap="square">
            <a:spAutoFit/>
          </a:bodyPr>
          <a:lstStyle/>
          <a:p>
            <a:r>
              <a:rPr lang="en-SG" sz="1400" dirty="0"/>
              <a:t>✅ Number, </a:t>
            </a:r>
            <a:r>
              <a:rPr lang="en-SG" sz="1400" dirty="0" err="1"/>
              <a:t>num</a:t>
            </a:r>
            <a:r>
              <a:rPr lang="en-SG" sz="1400" dirty="0"/>
              <a:t>=2, </a:t>
            </a:r>
            <a:r>
              <a:rPr lang="en-SG" sz="1400" dirty="0" err="1"/>
              <a:t>val</a:t>
            </a:r>
            <a:r>
              <a:rPr lang="en-SG" sz="1400" dirty="0"/>
              <a:t>, VAL=23, number1,number2, a1,a2, </a:t>
            </a:r>
          </a:p>
          <a:p>
            <a:endParaRPr lang="en-SG" sz="1400" dirty="0"/>
          </a:p>
          <a:p>
            <a:r>
              <a:rPr lang="en-SG" sz="1400" dirty="0"/>
              <a:t>❌ 1num, #val, ^list, $name, ~age, &amp;age</a:t>
            </a:r>
          </a:p>
        </p:txBody>
      </p:sp>
      <p:sp>
        <p:nvSpPr>
          <p:cNvPr id="8" name="TextBox 7">
            <a:extLst>
              <a:ext uri="{FF2B5EF4-FFF2-40B4-BE49-F238E27FC236}">
                <a16:creationId xmlns:a16="http://schemas.microsoft.com/office/drawing/2014/main" id="{2C4EBA3B-241A-EFCC-3BBB-569DE609237B}"/>
              </a:ext>
            </a:extLst>
          </p:cNvPr>
          <p:cNvSpPr txBox="1"/>
          <p:nvPr/>
        </p:nvSpPr>
        <p:spPr>
          <a:xfrm>
            <a:off x="6740165" y="2494659"/>
            <a:ext cx="5451835" cy="646331"/>
          </a:xfrm>
          <a:prstGeom prst="rect">
            <a:avLst/>
          </a:prstGeom>
          <a:solidFill>
            <a:srgbClr val="FFFF00"/>
          </a:solidFill>
        </p:spPr>
        <p:txBody>
          <a:bodyPr wrap="square">
            <a:spAutoFit/>
          </a:bodyPr>
          <a:lstStyle/>
          <a:p>
            <a:r>
              <a:rPr lang="en-SG" dirty="0"/>
              <a:t>✅ _num1, num1_, </a:t>
            </a:r>
            <a:r>
              <a:rPr lang="en-SG" dirty="0" err="1"/>
              <a:t>customer_list</a:t>
            </a:r>
            <a:r>
              <a:rPr lang="en-SG" dirty="0"/>
              <a:t>, customer_list1</a:t>
            </a:r>
          </a:p>
          <a:p>
            <a:r>
              <a:rPr lang="en-SG" dirty="0"/>
              <a:t>❌ 1num_, customer-list, 1_num,</a:t>
            </a:r>
          </a:p>
        </p:txBody>
      </p:sp>
      <p:sp>
        <p:nvSpPr>
          <p:cNvPr id="10" name="TextBox 9">
            <a:extLst>
              <a:ext uri="{FF2B5EF4-FFF2-40B4-BE49-F238E27FC236}">
                <a16:creationId xmlns:a16="http://schemas.microsoft.com/office/drawing/2014/main" id="{926B4BC3-D370-7E57-EEB0-56B4ECCC7407}"/>
              </a:ext>
            </a:extLst>
          </p:cNvPr>
          <p:cNvSpPr txBox="1"/>
          <p:nvPr/>
        </p:nvSpPr>
        <p:spPr>
          <a:xfrm>
            <a:off x="7778219" y="3516389"/>
            <a:ext cx="2300141" cy="646331"/>
          </a:xfrm>
          <a:prstGeom prst="rect">
            <a:avLst/>
          </a:prstGeom>
          <a:solidFill>
            <a:srgbClr val="FFFF00"/>
          </a:solidFill>
        </p:spPr>
        <p:txBody>
          <a:bodyPr wrap="square">
            <a:spAutoFit/>
          </a:bodyPr>
          <a:lstStyle/>
          <a:p>
            <a:r>
              <a:rPr lang="en-SG" dirty="0"/>
              <a:t>✅ </a:t>
            </a:r>
            <a:r>
              <a:rPr lang="en-SG" dirty="0" err="1"/>
              <a:t>customer_list</a:t>
            </a:r>
            <a:endParaRPr lang="en-SG" dirty="0"/>
          </a:p>
          <a:p>
            <a:r>
              <a:rPr lang="en-SG" dirty="0"/>
              <a:t>❌ customer  list</a:t>
            </a:r>
          </a:p>
        </p:txBody>
      </p:sp>
      <p:sp>
        <p:nvSpPr>
          <p:cNvPr id="12" name="TextBox 11">
            <a:extLst>
              <a:ext uri="{FF2B5EF4-FFF2-40B4-BE49-F238E27FC236}">
                <a16:creationId xmlns:a16="http://schemas.microsoft.com/office/drawing/2014/main" id="{91F36820-570C-AFE7-88B2-C7B7545267AE}"/>
              </a:ext>
            </a:extLst>
          </p:cNvPr>
          <p:cNvSpPr txBox="1"/>
          <p:nvPr/>
        </p:nvSpPr>
        <p:spPr>
          <a:xfrm>
            <a:off x="7721403" y="4651902"/>
            <a:ext cx="2875176" cy="646331"/>
          </a:xfrm>
          <a:prstGeom prst="rect">
            <a:avLst/>
          </a:prstGeom>
          <a:solidFill>
            <a:srgbClr val="FFFF00"/>
          </a:solidFill>
        </p:spPr>
        <p:txBody>
          <a:bodyPr wrap="square">
            <a:spAutoFit/>
          </a:bodyPr>
          <a:lstStyle/>
          <a:p>
            <a:r>
              <a:rPr lang="en-SG" dirty="0"/>
              <a:t>✅ INT, PRINTF, CHAR</a:t>
            </a:r>
          </a:p>
          <a:p>
            <a:r>
              <a:rPr lang="en-SG" dirty="0"/>
              <a:t>❌ int = 0, </a:t>
            </a:r>
            <a:r>
              <a:rPr lang="en-SG" dirty="0" err="1"/>
              <a:t>printf</a:t>
            </a:r>
            <a:r>
              <a:rPr lang="en-SG" dirty="0"/>
              <a:t>=0,</a:t>
            </a:r>
          </a:p>
        </p:txBody>
      </p:sp>
      <p:sp>
        <p:nvSpPr>
          <p:cNvPr id="14" name="TextBox 13">
            <a:extLst>
              <a:ext uri="{FF2B5EF4-FFF2-40B4-BE49-F238E27FC236}">
                <a16:creationId xmlns:a16="http://schemas.microsoft.com/office/drawing/2014/main" id="{0CFF6149-FD77-BE1C-8072-19DDAA316F1D}"/>
              </a:ext>
            </a:extLst>
          </p:cNvPr>
          <p:cNvSpPr txBox="1"/>
          <p:nvPr/>
        </p:nvSpPr>
        <p:spPr>
          <a:xfrm>
            <a:off x="6152096" y="6087633"/>
            <a:ext cx="6127422" cy="338554"/>
          </a:xfrm>
          <a:prstGeom prst="rect">
            <a:avLst/>
          </a:prstGeom>
          <a:solidFill>
            <a:srgbClr val="FFFF00"/>
          </a:solidFill>
        </p:spPr>
        <p:txBody>
          <a:bodyPr wrap="square">
            <a:spAutoFit/>
          </a:bodyPr>
          <a:lstStyle/>
          <a:p>
            <a:r>
              <a:rPr lang="en-SG" sz="1600" dirty="0"/>
              <a:t>✅ name=0, NAME=0, Name=0, </a:t>
            </a:r>
            <a:r>
              <a:rPr lang="en-SG" sz="1600" dirty="0" err="1"/>
              <a:t>NaMe</a:t>
            </a:r>
            <a:r>
              <a:rPr lang="en-SG" sz="1600" dirty="0"/>
              <a:t>=0, </a:t>
            </a:r>
            <a:r>
              <a:rPr lang="en-SG" sz="1600" dirty="0" err="1"/>
              <a:t>NAMe</a:t>
            </a:r>
            <a:r>
              <a:rPr lang="en-SG" sz="1600" dirty="0"/>
              <a:t>=0,namE=0</a:t>
            </a:r>
          </a:p>
        </p:txBody>
      </p:sp>
      <p:cxnSp>
        <p:nvCxnSpPr>
          <p:cNvPr id="16" name="Straight Arrow Connector 15">
            <a:extLst>
              <a:ext uri="{FF2B5EF4-FFF2-40B4-BE49-F238E27FC236}">
                <a16:creationId xmlns:a16="http://schemas.microsoft.com/office/drawing/2014/main" id="{3A8AADF0-938A-EF1A-E90A-E0BB950513CC}"/>
              </a:ext>
            </a:extLst>
          </p:cNvPr>
          <p:cNvCxnSpPr/>
          <p:nvPr/>
        </p:nvCxnSpPr>
        <p:spPr>
          <a:xfrm flipV="1">
            <a:off x="6096000" y="1705259"/>
            <a:ext cx="644165" cy="491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29EC638-9DF3-3E4F-E15D-54453BA7E441}"/>
              </a:ext>
            </a:extLst>
          </p:cNvPr>
          <p:cNvCxnSpPr>
            <a:cxnSpLocks/>
            <a:endCxn id="8" idx="1"/>
          </p:cNvCxnSpPr>
          <p:nvPr/>
        </p:nvCxnSpPr>
        <p:spPr>
          <a:xfrm flipV="1">
            <a:off x="6278252" y="2817825"/>
            <a:ext cx="461913" cy="290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E53DB70-073E-281B-1699-1DFFBB209CE7}"/>
              </a:ext>
            </a:extLst>
          </p:cNvPr>
          <p:cNvCxnSpPr/>
          <p:nvPr/>
        </p:nvCxnSpPr>
        <p:spPr>
          <a:xfrm>
            <a:off x="5203596" y="3629320"/>
            <a:ext cx="2517807" cy="131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C57DE045-E5B3-054C-F6B0-F111AD4C5140}"/>
              </a:ext>
            </a:extLst>
          </p:cNvPr>
          <p:cNvCxnSpPr/>
          <p:nvPr/>
        </p:nvCxnSpPr>
        <p:spPr>
          <a:xfrm flipV="1">
            <a:off x="5872899" y="3140990"/>
            <a:ext cx="763571" cy="940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F6F2E88-05D5-1279-A16E-59353BBCA882}"/>
              </a:ext>
            </a:extLst>
          </p:cNvPr>
          <p:cNvCxnSpPr/>
          <p:nvPr/>
        </p:nvCxnSpPr>
        <p:spPr>
          <a:xfrm>
            <a:off x="4901938" y="6087633"/>
            <a:ext cx="1194062" cy="190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414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5035"/>
          </a:xfrm>
          <a:solidFill>
            <a:schemeClr val="accent6">
              <a:lumMod val="20000"/>
              <a:lumOff val="80000"/>
            </a:schemeClr>
          </a:solidFill>
        </p:spPr>
        <p:txBody>
          <a:bodyPr>
            <a:normAutofit fontScale="90000"/>
          </a:bodyPr>
          <a:lstStyle/>
          <a:p>
            <a:pPr algn="just"/>
            <a:r>
              <a:rPr lang="en-SG" sz="4000" b="1" i="0" dirty="0">
                <a:solidFill>
                  <a:srgbClr val="273239"/>
                </a:solidFill>
                <a:effectLst/>
                <a:latin typeface="Aptos" panose="020B0004020202020204" pitchFamily="34" charset="0"/>
              </a:rPr>
              <a:t>  C Comments</a:t>
            </a:r>
            <a:endParaRPr lang="en-SG" sz="4000" b="0" i="0" dirty="0">
              <a:solidFill>
                <a:srgbClr val="610B38"/>
              </a:solidFill>
              <a:effectLst/>
              <a:latin typeface="Aptos" panose="020B0004020202020204"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33254"/>
            <a:ext cx="11693236" cy="5555414"/>
          </a:xfrm>
          <a:solidFill>
            <a:schemeClr val="bg1"/>
          </a:solidFill>
        </p:spPr>
        <p:txBody>
          <a:bodyPr>
            <a:normAutofit/>
          </a:bodyPr>
          <a:lstStyle/>
          <a:p>
            <a:pPr algn="just" fontAlgn="base"/>
            <a:r>
              <a:rPr lang="en-US" b="0" i="0" dirty="0">
                <a:solidFill>
                  <a:srgbClr val="273239"/>
                </a:solidFill>
                <a:effectLst/>
                <a:highlight>
                  <a:srgbClr val="FFFFFF"/>
                </a:highlight>
                <a:latin typeface="Nunito" pitchFamily="2" charset="0"/>
              </a:rPr>
              <a:t>The </a:t>
            </a:r>
            <a:r>
              <a:rPr lang="en-US" b="1" i="0" dirty="0">
                <a:solidFill>
                  <a:srgbClr val="273239"/>
                </a:solidFill>
                <a:effectLst/>
                <a:highlight>
                  <a:srgbClr val="FFFFFF"/>
                </a:highlight>
                <a:latin typeface="Nunito" pitchFamily="2" charset="0"/>
              </a:rPr>
              <a:t>comments in C</a:t>
            </a:r>
            <a:r>
              <a:rPr lang="en-US" b="0" i="0" dirty="0">
                <a:solidFill>
                  <a:srgbClr val="273239"/>
                </a:solidFill>
                <a:effectLst/>
                <a:highlight>
                  <a:srgbClr val="FFFFFF"/>
                </a:highlight>
                <a:latin typeface="Nunito" pitchFamily="2" charset="0"/>
              </a:rPr>
              <a:t> are human-readable explanations or notes in the source code of a C program.  A comment makes the program easier to read and understand. These are the statements that are not executed by the compiler or an interpreter.</a:t>
            </a:r>
          </a:p>
          <a:p>
            <a:pPr algn="just" fontAlgn="base"/>
            <a:r>
              <a:rPr lang="en-US" b="0" i="0" dirty="0">
                <a:solidFill>
                  <a:srgbClr val="273239"/>
                </a:solidFill>
                <a:effectLst/>
                <a:highlight>
                  <a:srgbClr val="FFFFFF"/>
                </a:highlight>
                <a:latin typeface="Nunito" pitchFamily="2" charset="0"/>
              </a:rPr>
              <a:t>It is considered to be a good practice to document our code using comments.</a:t>
            </a:r>
          </a:p>
          <a:p>
            <a:pPr algn="just" fontAlgn="base"/>
            <a:r>
              <a:rPr lang="en-US" b="1" i="0" dirty="0">
                <a:solidFill>
                  <a:srgbClr val="273239"/>
                </a:solidFill>
                <a:effectLst/>
                <a:highlight>
                  <a:srgbClr val="FFFFFF"/>
                </a:highlight>
                <a:latin typeface="Nunito" pitchFamily="2" charset="0"/>
              </a:rPr>
              <a:t>When and Why to use Comments in C programming?</a:t>
            </a:r>
          </a:p>
          <a:p>
            <a:pPr algn="just" fontAlgn="base">
              <a:buFont typeface="+mj-lt"/>
              <a:buAutoNum type="arabicPeriod"/>
            </a:pPr>
            <a:r>
              <a:rPr lang="en-US" b="0" i="0" dirty="0">
                <a:solidFill>
                  <a:srgbClr val="273239"/>
                </a:solidFill>
                <a:effectLst/>
                <a:highlight>
                  <a:srgbClr val="FFFFFF"/>
                </a:highlight>
                <a:latin typeface="Nunito" pitchFamily="2" charset="0"/>
              </a:rPr>
              <a:t>A person reading a large code will be bemused if comments are not provided about details of the program.</a:t>
            </a:r>
          </a:p>
          <a:p>
            <a:pPr algn="just" fontAlgn="base">
              <a:buFont typeface="+mj-lt"/>
              <a:buAutoNum type="arabicPeriod"/>
            </a:pPr>
            <a:r>
              <a:rPr lang="en-US" b="0" i="0" dirty="0">
                <a:solidFill>
                  <a:srgbClr val="273239"/>
                </a:solidFill>
                <a:effectLst/>
                <a:highlight>
                  <a:srgbClr val="FFFFFF"/>
                </a:highlight>
                <a:latin typeface="Nunito" pitchFamily="2" charset="0"/>
              </a:rPr>
              <a:t>C Comments are a way to make a code more readable by providing more descriptions.</a:t>
            </a:r>
          </a:p>
          <a:p>
            <a:pPr algn="just" fontAlgn="base">
              <a:buFont typeface="+mj-lt"/>
              <a:buAutoNum type="arabicPeriod"/>
            </a:pPr>
            <a:r>
              <a:rPr lang="en-US" b="0" i="0" dirty="0">
                <a:solidFill>
                  <a:srgbClr val="273239"/>
                </a:solidFill>
                <a:effectLst/>
                <a:highlight>
                  <a:srgbClr val="FFFFFF"/>
                </a:highlight>
                <a:latin typeface="Nunito" pitchFamily="2" charset="0"/>
              </a:rPr>
              <a:t>C Comments can include a description of an algorithm to make code understandable.</a:t>
            </a:r>
          </a:p>
          <a:p>
            <a:pPr algn="just" fontAlgn="base">
              <a:buFont typeface="+mj-lt"/>
              <a:buAutoNum type="arabicPeriod"/>
            </a:pPr>
            <a:r>
              <a:rPr lang="en-US" b="0" i="0" dirty="0">
                <a:solidFill>
                  <a:srgbClr val="273239"/>
                </a:solidFill>
                <a:effectLst/>
                <a:highlight>
                  <a:srgbClr val="FFFFFF"/>
                </a:highlight>
                <a:latin typeface="Nunito" pitchFamily="2" charset="0"/>
              </a:rPr>
              <a:t>C Comments can be used to prevent the execution of some parts of the code.</a:t>
            </a:r>
          </a:p>
          <a:p>
            <a:pPr algn="just" fontAlgn="base"/>
            <a:r>
              <a:rPr lang="en-US" b="1" i="0" dirty="0">
                <a:solidFill>
                  <a:srgbClr val="273239"/>
                </a:solidFill>
                <a:effectLst/>
                <a:highlight>
                  <a:srgbClr val="FFFFFF"/>
                </a:highlight>
                <a:latin typeface="Nunito" pitchFamily="2" charset="0"/>
              </a:rPr>
              <a:t>Types of comments in C</a:t>
            </a:r>
          </a:p>
          <a:p>
            <a:pPr algn="just" fontAlgn="base"/>
            <a:r>
              <a:rPr lang="en-US" b="0" i="0" dirty="0">
                <a:solidFill>
                  <a:srgbClr val="273239"/>
                </a:solidFill>
                <a:effectLst/>
                <a:highlight>
                  <a:srgbClr val="FFFFFF"/>
                </a:highlight>
                <a:latin typeface="Nunito" pitchFamily="2" charset="0"/>
              </a:rPr>
              <a:t>In C there are two types of comments in C language:</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Single-line comment</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Multi-line comment</a:t>
            </a:r>
            <a:endParaRPr lang="en-US" b="0" i="0" dirty="0">
              <a:solidFill>
                <a:srgbClr val="273239"/>
              </a:solidFill>
              <a:effectLst/>
              <a:highlight>
                <a:srgbClr val="FFFFFF"/>
              </a:highlight>
              <a:latin typeface="Nunito" pitchFamily="2" charset="0"/>
            </a:endParaRPr>
          </a:p>
          <a:p>
            <a:pPr algn="just"/>
            <a:endParaRPr lang="en-SG" dirty="0"/>
          </a:p>
        </p:txBody>
      </p:sp>
    </p:spTree>
    <p:extLst>
      <p:ext uri="{BB962C8B-B14F-4D97-AF65-F5344CB8AC3E}">
        <p14:creationId xmlns:p14="http://schemas.microsoft.com/office/powerpoint/2010/main" val="355292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45687" y="804581"/>
            <a:ext cx="11141902" cy="1135476"/>
          </a:xfrm>
        </p:spPr>
        <p:txBody>
          <a:bodyPr>
            <a:normAutofit/>
          </a:bodyPr>
          <a:lstStyle/>
          <a:p>
            <a:pPr marL="0" indent="0" fontAlgn="base">
              <a:buNone/>
            </a:pPr>
            <a:r>
              <a:rPr lang="en-US" b="1" dirty="0">
                <a:effectLst/>
                <a:latin typeface="Calibri" panose="020F0502020204030204" pitchFamily="34" charset="0"/>
                <a:ea typeface="Calibri" panose="020F0502020204030204" pitchFamily="34" charset="0"/>
                <a:cs typeface="Calibri" panose="020F0502020204030204" pitchFamily="34" charset="0"/>
              </a:rPr>
              <a:t>Single-line Comment in C</a:t>
            </a:r>
          </a:p>
          <a:p>
            <a:pPr marL="0" indent="0" fontAlgn="base">
              <a:buNone/>
            </a:pPr>
            <a:r>
              <a:rPr lang="en-US" dirty="0">
                <a:effectLst/>
                <a:latin typeface="Calibri" panose="020F0502020204030204" pitchFamily="34" charset="0"/>
                <a:ea typeface="Calibri" panose="020F0502020204030204" pitchFamily="34" charset="0"/>
                <a:cs typeface="Calibri" panose="020F0502020204030204" pitchFamily="34" charset="0"/>
              </a:rPr>
              <a:t>A single-line comment in C starts with ( </a:t>
            </a:r>
            <a:r>
              <a:rPr lang="en-US" b="1" dirty="0">
                <a:effectLst/>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 double forward slash. It extends till the end of the line and we don’t need to specify its end.</a:t>
            </a:r>
            <a:endParaRPr lang="en-SG"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8FD10EC-7890-3C9B-7394-6F42DFD36A50}"/>
              </a:ext>
            </a:extLst>
          </p:cNvPr>
          <p:cNvSpPr>
            <a:spLocks noChangeArrowheads="1"/>
          </p:cNvSpPr>
          <p:nvPr/>
        </p:nvSpPr>
        <p:spPr bwMode="auto">
          <a:xfrm>
            <a:off x="2110884" y="1940057"/>
            <a:ext cx="7467730" cy="6180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Syntax of Single Line C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This is a single line comment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635545B-766C-5CA0-D940-CA9D242176D2}"/>
              </a:ext>
            </a:extLst>
          </p:cNvPr>
          <p:cNvSpPr txBox="1"/>
          <p:nvPr/>
        </p:nvSpPr>
        <p:spPr>
          <a:xfrm>
            <a:off x="401910" y="2640748"/>
            <a:ext cx="10885679" cy="1477328"/>
          </a:xfrm>
          <a:prstGeom prst="rect">
            <a:avLst/>
          </a:prstGeom>
          <a:noFill/>
        </p:spPr>
        <p:txBody>
          <a:bodyPr wrap="square">
            <a:spAutoFit/>
          </a:bodyPr>
          <a:lstStyle/>
          <a:p>
            <a:pPr algn="l" fontAlgn="base"/>
            <a:r>
              <a:rPr lang="en-US" b="1" i="0" dirty="0">
                <a:solidFill>
                  <a:srgbClr val="273239"/>
                </a:solidFill>
                <a:effectLst/>
                <a:latin typeface="Nunito" pitchFamily="2" charset="0"/>
              </a:rPr>
              <a:t>2. Multi-line Comment in C</a:t>
            </a:r>
          </a:p>
          <a:p>
            <a:pPr algn="l" fontAlgn="base"/>
            <a:r>
              <a:rPr lang="en-US" b="0" i="0" dirty="0">
                <a:solidFill>
                  <a:srgbClr val="273239"/>
                </a:solidFill>
                <a:effectLst/>
                <a:latin typeface="Nunito" pitchFamily="2" charset="0"/>
              </a:rPr>
              <a:t>The Multi-line comment in C starts with a forward slash and asterisk (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 and ends with an asterisk and forward slash (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 Any text between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is treated as a comment and is ignored by the compiler.</a:t>
            </a:r>
          </a:p>
          <a:p>
            <a:pPr algn="l" fontAlgn="base"/>
            <a:r>
              <a:rPr lang="en-US" b="0" i="0" dirty="0">
                <a:solidFill>
                  <a:srgbClr val="273239"/>
                </a:solidFill>
                <a:effectLst/>
                <a:latin typeface="Nunito" pitchFamily="2" charset="0"/>
              </a:rPr>
              <a:t>It can apply comments to multiple lines in the program.</a:t>
            </a:r>
          </a:p>
          <a:p>
            <a:pPr algn="l" fontAlgn="base"/>
            <a:r>
              <a:rPr lang="en-US" b="1" i="0" dirty="0">
                <a:solidFill>
                  <a:srgbClr val="273239"/>
                </a:solidFill>
                <a:effectLst/>
                <a:latin typeface="Nunito" pitchFamily="2" charset="0"/>
              </a:rPr>
              <a:t>Syntax of Multi-Line C Comment</a:t>
            </a:r>
          </a:p>
        </p:txBody>
      </p:sp>
      <p:sp>
        <p:nvSpPr>
          <p:cNvPr id="10" name="Rectangle 7">
            <a:extLst>
              <a:ext uri="{FF2B5EF4-FFF2-40B4-BE49-F238E27FC236}">
                <a16:creationId xmlns:a16="http://schemas.microsoft.com/office/drawing/2014/main" id="{2FE86799-DD36-5315-7906-49AD84771780}"/>
              </a:ext>
            </a:extLst>
          </p:cNvPr>
          <p:cNvSpPr>
            <a:spLocks noChangeArrowheads="1"/>
          </p:cNvSpPr>
          <p:nvPr/>
        </p:nvSpPr>
        <p:spPr bwMode="auto">
          <a:xfrm>
            <a:off x="2110885" y="4217252"/>
            <a:ext cx="7467730" cy="221853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/*Comment starts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continues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continues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Comment ends*/</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1DA29E2B-1584-F27F-6368-B1A09540E5CF}"/>
              </a:ext>
            </a:extLst>
          </p:cNvPr>
          <p:cNvSpPr>
            <a:spLocks noGrp="1"/>
          </p:cNvSpPr>
          <p:nvPr>
            <p:ph type="title"/>
          </p:nvPr>
        </p:nvSpPr>
        <p:spPr>
          <a:xfrm>
            <a:off x="0" y="150829"/>
            <a:ext cx="12192000" cy="575035"/>
          </a:xfrm>
          <a:solidFill>
            <a:schemeClr val="accent6">
              <a:lumMod val="20000"/>
              <a:lumOff val="80000"/>
            </a:schemeClr>
          </a:solidFill>
        </p:spPr>
        <p:txBody>
          <a:bodyPr>
            <a:normAutofit fontScale="90000"/>
          </a:bodyPr>
          <a:lstStyle/>
          <a:p>
            <a:pPr algn="just"/>
            <a:r>
              <a:rPr lang="en-SG" sz="4000" b="1" i="0" dirty="0">
                <a:solidFill>
                  <a:srgbClr val="273239"/>
                </a:solidFill>
                <a:effectLst/>
                <a:latin typeface="Aptos" panose="020B0004020202020204" pitchFamily="34" charset="0"/>
              </a:rPr>
              <a:t> C Comments</a:t>
            </a:r>
            <a:endParaRPr lang="en-SG" sz="4000" b="0" i="0" dirty="0">
              <a:solidFill>
                <a:srgbClr val="610B38"/>
              </a:solidFill>
              <a:effectLst/>
              <a:latin typeface="Aptos" panose="020B0004020202020204" pitchFamily="34" charset="0"/>
            </a:endParaRPr>
          </a:p>
        </p:txBody>
      </p:sp>
    </p:spTree>
    <p:extLst>
      <p:ext uri="{BB962C8B-B14F-4D97-AF65-F5344CB8AC3E}">
        <p14:creationId xmlns:p14="http://schemas.microsoft.com/office/powerpoint/2010/main" val="90384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34540"/>
          </a:xfrm>
          <a:solidFill>
            <a:schemeClr val="accent2">
              <a:lumMod val="20000"/>
              <a:lumOff val="80000"/>
            </a:schemeClr>
          </a:solidFill>
        </p:spPr>
        <p:txBody>
          <a:bodyPr>
            <a:normAutofit/>
          </a:bodyPr>
          <a:lstStyle/>
          <a:p>
            <a:pPr algn="just"/>
            <a:r>
              <a:rPr lang="en-SG" sz="3200" b="0" i="0" dirty="0">
                <a:solidFill>
                  <a:srgbClr val="000000"/>
                </a:solidFill>
                <a:effectLst/>
                <a:latin typeface="Aptos" panose="020B0004020202020204" pitchFamily="34" charset="0"/>
                <a:ea typeface="Calibri" panose="020F0502020204030204" pitchFamily="34" charset="0"/>
                <a:cs typeface="Calibri" panose="020F0502020204030204" pitchFamily="34" charset="0"/>
              </a:rPr>
              <a:t>  </a:t>
            </a:r>
            <a:r>
              <a:rPr lang="en-SG" sz="3200" b="1" i="0" dirty="0">
                <a:solidFill>
                  <a:srgbClr val="000000"/>
                </a:solidFill>
                <a:effectLst/>
                <a:latin typeface="Aptos" panose="020B0004020202020204" pitchFamily="34" charset="0"/>
                <a:ea typeface="Calibri" panose="020F0502020204030204" pitchFamily="34" charset="0"/>
                <a:cs typeface="Calibri" panose="020F0502020204030204" pitchFamily="34" charset="0"/>
              </a:rPr>
              <a:t>C Output (Print Text)</a:t>
            </a:r>
            <a:endParaRPr lang="en-SG" sz="3200" b="1" i="0" dirty="0">
              <a:solidFill>
                <a:srgbClr val="610B38"/>
              </a:solidFill>
              <a:effectLst/>
              <a:latin typeface="Aptos" panose="020B000402020202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E5AA50D-F323-6B52-9702-CA13C8EC0974}"/>
              </a:ext>
            </a:extLst>
          </p:cNvPr>
          <p:cNvSpPr txBox="1"/>
          <p:nvPr/>
        </p:nvSpPr>
        <p:spPr>
          <a:xfrm>
            <a:off x="249381" y="911928"/>
            <a:ext cx="5250874" cy="923330"/>
          </a:xfrm>
          <a:prstGeom prst="rect">
            <a:avLst/>
          </a:prstGeom>
          <a:noFill/>
        </p:spPr>
        <p:txBody>
          <a:bodyPr wrap="square">
            <a:spAutoFit/>
          </a:bodyPr>
          <a:lstStyle/>
          <a:p>
            <a:r>
              <a:rPr lang="en-SG" dirty="0"/>
              <a:t>Output (Print Text)</a:t>
            </a:r>
          </a:p>
          <a:p>
            <a:r>
              <a:rPr lang="en-SG" dirty="0"/>
              <a:t>To output values or print text in C, you can use the </a:t>
            </a:r>
            <a:r>
              <a:rPr lang="en-SG" dirty="0" err="1"/>
              <a:t>printf</a:t>
            </a:r>
            <a:r>
              <a:rPr lang="en-SG" dirty="0"/>
              <a:t>() function:</a:t>
            </a:r>
          </a:p>
        </p:txBody>
      </p:sp>
      <p:pic>
        <p:nvPicPr>
          <p:cNvPr id="9" name="Picture 8">
            <a:extLst>
              <a:ext uri="{FF2B5EF4-FFF2-40B4-BE49-F238E27FC236}">
                <a16:creationId xmlns:a16="http://schemas.microsoft.com/office/drawing/2014/main" id="{C89536F6-5B95-AB6B-9056-3010A4C8129A}"/>
              </a:ext>
            </a:extLst>
          </p:cNvPr>
          <p:cNvPicPr>
            <a:picLocks noChangeAspect="1"/>
          </p:cNvPicPr>
          <p:nvPr/>
        </p:nvPicPr>
        <p:blipFill>
          <a:blip r:embed="rId2"/>
          <a:stretch>
            <a:fillRect/>
          </a:stretch>
        </p:blipFill>
        <p:spPr>
          <a:xfrm>
            <a:off x="249381" y="2051661"/>
            <a:ext cx="2957490" cy="2602997"/>
          </a:xfrm>
          <a:prstGeom prst="rect">
            <a:avLst/>
          </a:prstGeom>
        </p:spPr>
      </p:pic>
      <p:sp>
        <p:nvSpPr>
          <p:cNvPr id="12" name="TextBox 11">
            <a:extLst>
              <a:ext uri="{FF2B5EF4-FFF2-40B4-BE49-F238E27FC236}">
                <a16:creationId xmlns:a16="http://schemas.microsoft.com/office/drawing/2014/main" id="{75F0315A-733B-8286-4D60-1C0DA38F61A6}"/>
              </a:ext>
            </a:extLst>
          </p:cNvPr>
          <p:cNvSpPr txBox="1"/>
          <p:nvPr/>
        </p:nvSpPr>
        <p:spPr>
          <a:xfrm>
            <a:off x="249381" y="4871061"/>
            <a:ext cx="5368994" cy="1477328"/>
          </a:xfrm>
          <a:prstGeom prst="rect">
            <a:avLst/>
          </a:prstGeom>
          <a:solidFill>
            <a:srgbClr val="FFFF00"/>
          </a:solidFill>
        </p:spPr>
        <p:txBody>
          <a:bodyPr wrap="square">
            <a:spAutoFit/>
          </a:bodyPr>
          <a:lstStyle/>
          <a:p>
            <a:r>
              <a:rPr lang="en-SG" dirty="0"/>
              <a:t>Double Quotes</a:t>
            </a:r>
          </a:p>
          <a:p>
            <a:r>
              <a:rPr lang="en-SG" dirty="0"/>
              <a:t>When you are working with text, it must be wrapped inside double quotations marks "".</a:t>
            </a:r>
          </a:p>
          <a:p>
            <a:endParaRPr lang="en-SG" dirty="0"/>
          </a:p>
          <a:p>
            <a:r>
              <a:rPr lang="en-SG" dirty="0"/>
              <a:t>If you forget the double quotes, an error occurs.</a:t>
            </a:r>
          </a:p>
        </p:txBody>
      </p:sp>
      <p:sp>
        <p:nvSpPr>
          <p:cNvPr id="14" name="TextBox 13">
            <a:extLst>
              <a:ext uri="{FF2B5EF4-FFF2-40B4-BE49-F238E27FC236}">
                <a16:creationId xmlns:a16="http://schemas.microsoft.com/office/drawing/2014/main" id="{D8D7E23B-B62B-91C6-C3AA-D9AB130EE049}"/>
              </a:ext>
            </a:extLst>
          </p:cNvPr>
          <p:cNvSpPr txBox="1"/>
          <p:nvPr/>
        </p:nvSpPr>
        <p:spPr>
          <a:xfrm>
            <a:off x="6190085" y="1040741"/>
            <a:ext cx="6001915" cy="923330"/>
          </a:xfrm>
          <a:prstGeom prst="rect">
            <a:avLst/>
          </a:prstGeom>
          <a:solidFill>
            <a:schemeClr val="bg1"/>
          </a:solidFill>
        </p:spPr>
        <p:txBody>
          <a:bodyPr wrap="square">
            <a:spAutoFit/>
          </a:bodyPr>
          <a:lstStyle/>
          <a:p>
            <a:r>
              <a:rPr lang="en-SG" dirty="0"/>
              <a:t>You can use as many </a:t>
            </a:r>
            <a:r>
              <a:rPr lang="en-SG" dirty="0" err="1"/>
              <a:t>printf</a:t>
            </a:r>
            <a:r>
              <a:rPr lang="en-SG" dirty="0"/>
              <a:t>() functions as you want. However, note that it does not insert a new line at the end of the output:</a:t>
            </a:r>
          </a:p>
        </p:txBody>
      </p:sp>
      <p:pic>
        <p:nvPicPr>
          <p:cNvPr id="16" name="Picture 15">
            <a:extLst>
              <a:ext uri="{FF2B5EF4-FFF2-40B4-BE49-F238E27FC236}">
                <a16:creationId xmlns:a16="http://schemas.microsoft.com/office/drawing/2014/main" id="{40B9D2EB-6517-E3F3-EF9B-138C9B16A968}"/>
              </a:ext>
            </a:extLst>
          </p:cNvPr>
          <p:cNvPicPr>
            <a:picLocks noChangeAspect="1"/>
          </p:cNvPicPr>
          <p:nvPr/>
        </p:nvPicPr>
        <p:blipFill>
          <a:blip r:embed="rId3"/>
          <a:stretch>
            <a:fillRect/>
          </a:stretch>
        </p:blipFill>
        <p:spPr>
          <a:xfrm>
            <a:off x="6884225" y="2297682"/>
            <a:ext cx="3477493" cy="2932586"/>
          </a:xfrm>
          <a:prstGeom prst="rect">
            <a:avLst/>
          </a:prstGeom>
        </p:spPr>
      </p:pic>
      <p:sp>
        <p:nvSpPr>
          <p:cNvPr id="2" name="TextBox 1">
            <a:extLst>
              <a:ext uri="{FF2B5EF4-FFF2-40B4-BE49-F238E27FC236}">
                <a16:creationId xmlns:a16="http://schemas.microsoft.com/office/drawing/2014/main" id="{249C6BC5-29A7-341A-BFC9-7E2E3BDD268E}"/>
              </a:ext>
            </a:extLst>
          </p:cNvPr>
          <p:cNvSpPr txBox="1"/>
          <p:nvPr/>
        </p:nvSpPr>
        <p:spPr>
          <a:xfrm>
            <a:off x="6323631" y="5449032"/>
            <a:ext cx="6001915" cy="646331"/>
          </a:xfrm>
          <a:prstGeom prst="rect">
            <a:avLst/>
          </a:prstGeom>
          <a:solidFill>
            <a:schemeClr val="accent5">
              <a:lumMod val="20000"/>
              <a:lumOff val="80000"/>
            </a:schemeClr>
          </a:solidFill>
        </p:spPr>
        <p:txBody>
          <a:bodyPr wrap="square">
            <a:spAutoFit/>
          </a:bodyPr>
          <a:lstStyle/>
          <a:p>
            <a:r>
              <a:rPr lang="en-SG" b="1" dirty="0"/>
              <a:t>Output:</a:t>
            </a:r>
          </a:p>
          <a:p>
            <a:r>
              <a:rPr lang="en-SG" dirty="0"/>
              <a:t>Hello </a:t>
            </a:r>
            <a:r>
              <a:rPr lang="en-SG" dirty="0" err="1"/>
              <a:t>World!I</a:t>
            </a:r>
            <a:r>
              <a:rPr lang="en-SG" dirty="0"/>
              <a:t> am learning </a:t>
            </a:r>
            <a:r>
              <a:rPr lang="en-SG" dirty="0" err="1"/>
              <a:t>C.And</a:t>
            </a:r>
            <a:r>
              <a:rPr lang="en-SG" dirty="0"/>
              <a:t> it is awesome!</a:t>
            </a:r>
          </a:p>
        </p:txBody>
      </p:sp>
    </p:spTree>
    <p:extLst>
      <p:ext uri="{BB962C8B-B14F-4D97-AF65-F5344CB8AC3E}">
        <p14:creationId xmlns:p14="http://schemas.microsoft.com/office/powerpoint/2010/main" val="356847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18474"/>
          </a:xfrm>
          <a:solidFill>
            <a:schemeClr val="accent2">
              <a:lumMod val="20000"/>
              <a:lumOff val="80000"/>
            </a:schemeClr>
          </a:solidFill>
        </p:spPr>
        <p:txBody>
          <a:bodyPr>
            <a:normAutofit fontScale="90000"/>
          </a:bodyPr>
          <a:lstStyle/>
          <a:p>
            <a:pPr algn="just"/>
            <a:r>
              <a:rPr lang="en-SG" sz="3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 New Lines</a:t>
            </a:r>
            <a:endParaRPr lang="en-SG" sz="36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E6A32C4-4F6C-6C45-A800-FE8AFB15C547}"/>
              </a:ext>
            </a:extLst>
          </p:cNvPr>
          <p:cNvSpPr txBox="1"/>
          <p:nvPr/>
        </p:nvSpPr>
        <p:spPr>
          <a:xfrm>
            <a:off x="319582" y="692903"/>
            <a:ext cx="4145009" cy="923330"/>
          </a:xfrm>
          <a:prstGeom prst="rect">
            <a:avLst/>
          </a:prstGeom>
          <a:noFill/>
        </p:spPr>
        <p:txBody>
          <a:bodyPr wrap="square">
            <a:spAutoFit/>
          </a:bodyPr>
          <a:lstStyle/>
          <a:p>
            <a:r>
              <a:rPr lang="en-SG" b="1" dirty="0"/>
              <a:t>New Lines</a:t>
            </a:r>
          </a:p>
          <a:p>
            <a:r>
              <a:rPr lang="en-SG" dirty="0"/>
              <a:t>To insert a new line, you can use the \n character:</a:t>
            </a:r>
          </a:p>
        </p:txBody>
      </p:sp>
      <p:pic>
        <p:nvPicPr>
          <p:cNvPr id="8" name="Picture 7">
            <a:extLst>
              <a:ext uri="{FF2B5EF4-FFF2-40B4-BE49-F238E27FC236}">
                <a16:creationId xmlns:a16="http://schemas.microsoft.com/office/drawing/2014/main" id="{665A353E-7982-002C-D418-F79E02E41A91}"/>
              </a:ext>
            </a:extLst>
          </p:cNvPr>
          <p:cNvPicPr>
            <a:picLocks noChangeAspect="1"/>
          </p:cNvPicPr>
          <p:nvPr/>
        </p:nvPicPr>
        <p:blipFill>
          <a:blip r:embed="rId2"/>
          <a:stretch>
            <a:fillRect/>
          </a:stretch>
        </p:blipFill>
        <p:spPr>
          <a:xfrm>
            <a:off x="432705" y="1705200"/>
            <a:ext cx="2734702" cy="2379107"/>
          </a:xfrm>
          <a:prstGeom prst="rect">
            <a:avLst/>
          </a:prstGeom>
        </p:spPr>
      </p:pic>
      <p:sp>
        <p:nvSpPr>
          <p:cNvPr id="11" name="TextBox 10">
            <a:extLst>
              <a:ext uri="{FF2B5EF4-FFF2-40B4-BE49-F238E27FC236}">
                <a16:creationId xmlns:a16="http://schemas.microsoft.com/office/drawing/2014/main" id="{F6713D57-3970-DA07-89EF-8B0EB8D16B9F}"/>
              </a:ext>
            </a:extLst>
          </p:cNvPr>
          <p:cNvSpPr txBox="1"/>
          <p:nvPr/>
        </p:nvSpPr>
        <p:spPr>
          <a:xfrm>
            <a:off x="5136173" y="870320"/>
            <a:ext cx="7055827" cy="646331"/>
          </a:xfrm>
          <a:prstGeom prst="rect">
            <a:avLst/>
          </a:prstGeom>
          <a:solidFill>
            <a:schemeClr val="bg1"/>
          </a:solidFill>
        </p:spPr>
        <p:txBody>
          <a:bodyPr wrap="square">
            <a:spAutoFit/>
          </a:bodyPr>
          <a:lstStyle/>
          <a:p>
            <a:r>
              <a:rPr lang="en-SG" dirty="0"/>
              <a:t>You can also output multiple lines with a single </a:t>
            </a:r>
            <a:r>
              <a:rPr lang="en-SG" dirty="0" err="1"/>
              <a:t>printf</a:t>
            </a:r>
            <a:r>
              <a:rPr lang="en-SG" dirty="0"/>
              <a:t>() function. However, this could make the code harder to read:</a:t>
            </a:r>
          </a:p>
        </p:txBody>
      </p:sp>
      <p:pic>
        <p:nvPicPr>
          <p:cNvPr id="13" name="Picture 12">
            <a:extLst>
              <a:ext uri="{FF2B5EF4-FFF2-40B4-BE49-F238E27FC236}">
                <a16:creationId xmlns:a16="http://schemas.microsoft.com/office/drawing/2014/main" id="{37465398-9067-2E22-DA2F-75BA8F389E86}"/>
              </a:ext>
            </a:extLst>
          </p:cNvPr>
          <p:cNvPicPr>
            <a:picLocks noChangeAspect="1"/>
          </p:cNvPicPr>
          <p:nvPr/>
        </p:nvPicPr>
        <p:blipFill>
          <a:blip r:embed="rId3"/>
          <a:stretch>
            <a:fillRect/>
          </a:stretch>
        </p:blipFill>
        <p:spPr>
          <a:xfrm>
            <a:off x="5271436" y="1679965"/>
            <a:ext cx="5159187" cy="1874682"/>
          </a:xfrm>
          <a:prstGeom prst="rect">
            <a:avLst/>
          </a:prstGeom>
        </p:spPr>
      </p:pic>
      <p:sp>
        <p:nvSpPr>
          <p:cNvPr id="16" name="TextBox 15">
            <a:extLst>
              <a:ext uri="{FF2B5EF4-FFF2-40B4-BE49-F238E27FC236}">
                <a16:creationId xmlns:a16="http://schemas.microsoft.com/office/drawing/2014/main" id="{6192D175-126E-63AF-CAF8-DF592A45E62A}"/>
              </a:ext>
            </a:extLst>
          </p:cNvPr>
          <p:cNvSpPr txBox="1"/>
          <p:nvPr/>
        </p:nvSpPr>
        <p:spPr>
          <a:xfrm>
            <a:off x="5136172" y="3829539"/>
            <a:ext cx="7055827" cy="369332"/>
          </a:xfrm>
          <a:prstGeom prst="rect">
            <a:avLst/>
          </a:prstGeom>
          <a:solidFill>
            <a:schemeClr val="bg1"/>
          </a:solidFill>
        </p:spPr>
        <p:txBody>
          <a:bodyPr wrap="square">
            <a:spAutoFit/>
          </a:bodyPr>
          <a:lstStyle/>
          <a:p>
            <a:r>
              <a:rPr lang="en-SG" dirty="0"/>
              <a:t>Tip: Two \n characters after each other will create a blank line:</a:t>
            </a:r>
          </a:p>
        </p:txBody>
      </p:sp>
      <p:pic>
        <p:nvPicPr>
          <p:cNvPr id="18" name="Picture 17">
            <a:extLst>
              <a:ext uri="{FF2B5EF4-FFF2-40B4-BE49-F238E27FC236}">
                <a16:creationId xmlns:a16="http://schemas.microsoft.com/office/drawing/2014/main" id="{51F48196-3707-53CA-6006-D8DC5D421461}"/>
              </a:ext>
            </a:extLst>
          </p:cNvPr>
          <p:cNvPicPr>
            <a:picLocks noChangeAspect="1"/>
          </p:cNvPicPr>
          <p:nvPr/>
        </p:nvPicPr>
        <p:blipFill>
          <a:blip r:embed="rId4"/>
          <a:stretch>
            <a:fillRect/>
          </a:stretch>
        </p:blipFill>
        <p:spPr>
          <a:xfrm>
            <a:off x="5298108" y="4326411"/>
            <a:ext cx="2552921" cy="2034716"/>
          </a:xfrm>
          <a:prstGeom prst="rect">
            <a:avLst/>
          </a:prstGeom>
        </p:spPr>
      </p:pic>
    </p:spTree>
    <p:extLst>
      <p:ext uri="{BB962C8B-B14F-4D97-AF65-F5344CB8AC3E}">
        <p14:creationId xmlns:p14="http://schemas.microsoft.com/office/powerpoint/2010/main" val="85414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6C66-23B8-C7E7-A14E-EC010A93F6E7}"/>
              </a:ext>
            </a:extLst>
          </p:cNvPr>
          <p:cNvSpPr>
            <a:spLocks noGrp="1"/>
          </p:cNvSpPr>
          <p:nvPr>
            <p:ph type="ctrTitle"/>
          </p:nvPr>
        </p:nvSpPr>
        <p:spPr>
          <a:xfrm>
            <a:off x="460594" y="104930"/>
            <a:ext cx="11621478" cy="4085189"/>
          </a:xfrm>
        </p:spPr>
        <p:txBody>
          <a:bodyPr>
            <a:normAutofit/>
          </a:bodyPr>
          <a:lstStyle/>
          <a:p>
            <a:pPr algn="ctr"/>
            <a:r>
              <a:rPr lang="en-US" sz="4000" dirty="0"/>
              <a:t>Introduce With </a:t>
            </a:r>
            <a:br>
              <a:rPr lang="en-US" sz="4000" dirty="0"/>
            </a:br>
            <a:r>
              <a:rPr lang="en-US" sz="4400" b="1" dirty="0">
                <a:solidFill>
                  <a:srgbClr val="FFC000"/>
                </a:solidFill>
              </a:rPr>
              <a:t>Structural Programming Language </a:t>
            </a:r>
            <a:br>
              <a:rPr lang="en-US" sz="4000" dirty="0"/>
            </a:br>
            <a:br>
              <a:rPr lang="en-US" sz="4000" dirty="0"/>
            </a:br>
            <a:br>
              <a:rPr lang="en-US" sz="4000" dirty="0"/>
            </a:br>
            <a:r>
              <a:rPr lang="en-US" sz="4000" dirty="0">
                <a:solidFill>
                  <a:srgbClr val="00B050"/>
                </a:solidFill>
              </a:rPr>
              <a:t>And Other Related Terms</a:t>
            </a:r>
            <a:br>
              <a:rPr lang="en-US" sz="4000" dirty="0"/>
            </a:br>
            <a:endParaRPr lang="en-SG" sz="4000" dirty="0"/>
          </a:p>
        </p:txBody>
      </p:sp>
      <p:sp>
        <p:nvSpPr>
          <p:cNvPr id="3" name="Subtitle 2">
            <a:extLst>
              <a:ext uri="{FF2B5EF4-FFF2-40B4-BE49-F238E27FC236}">
                <a16:creationId xmlns:a16="http://schemas.microsoft.com/office/drawing/2014/main" id="{B7D2F389-B6ED-7E99-97CE-F37AB93C8FAB}"/>
              </a:ext>
            </a:extLst>
          </p:cNvPr>
          <p:cNvSpPr>
            <a:spLocks noGrp="1"/>
          </p:cNvSpPr>
          <p:nvPr>
            <p:ph type="subTitle" idx="1"/>
          </p:nvPr>
        </p:nvSpPr>
        <p:spPr>
          <a:xfrm>
            <a:off x="1708879" y="4706911"/>
            <a:ext cx="10238282" cy="1785329"/>
          </a:xfrm>
        </p:spPr>
        <p:txBody>
          <a:bodyPr>
            <a:normAutofit/>
          </a:bodyPr>
          <a:lstStyle/>
          <a:p>
            <a:r>
              <a:rPr lang="en-US" sz="2400" b="1" dirty="0">
                <a:solidFill>
                  <a:schemeClr val="tx1"/>
                </a:solidFill>
                <a:latin typeface="Aptos" panose="020B0004020202020204" pitchFamily="34" charset="0"/>
                <a:cs typeface="Aharoni" panose="02010803020104030203" pitchFamily="2" charset="-79"/>
              </a:rPr>
              <a:t>Course Title :- Structured Programming Language Sessional</a:t>
            </a:r>
          </a:p>
          <a:p>
            <a:r>
              <a:rPr lang="en-US" sz="2400" b="1" dirty="0">
                <a:solidFill>
                  <a:schemeClr val="tx1"/>
                </a:solidFill>
                <a:latin typeface="Aptos" panose="020B0004020202020204" pitchFamily="34" charset="0"/>
                <a:cs typeface="Aharoni" panose="02010803020104030203" pitchFamily="2" charset="-79"/>
              </a:rPr>
              <a:t>Course Code :- CSE-122</a:t>
            </a:r>
          </a:p>
          <a:p>
            <a:r>
              <a:rPr lang="en-US" sz="2400" b="1" dirty="0">
                <a:solidFill>
                  <a:schemeClr val="tx1"/>
                </a:solidFill>
                <a:latin typeface="Aptos" panose="020B0004020202020204" pitchFamily="34" charset="0"/>
                <a:cs typeface="Aharoni" panose="02010803020104030203" pitchFamily="2" charset="-79"/>
              </a:rPr>
              <a:t>Level Term: 1-II-A(G1)  &amp;  1-II-B(G3,G4)</a:t>
            </a:r>
            <a:endParaRPr lang="en-SG" sz="2400" b="1" dirty="0">
              <a:solidFill>
                <a:schemeClr val="tx1"/>
              </a:solidFill>
              <a:latin typeface="Aptos" panose="020B0004020202020204" pitchFamily="34" charset="0"/>
              <a:cs typeface="Aharoni" panose="02010803020104030203" pitchFamily="2" charset="-79"/>
            </a:endParaRPr>
          </a:p>
        </p:txBody>
      </p:sp>
      <p:sp>
        <p:nvSpPr>
          <p:cNvPr id="5" name="TextBox 4">
            <a:extLst>
              <a:ext uri="{FF2B5EF4-FFF2-40B4-BE49-F238E27FC236}">
                <a16:creationId xmlns:a16="http://schemas.microsoft.com/office/drawing/2014/main" id="{1F5C724A-F57B-4F72-94A2-9C5C15B8AC28}"/>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20482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849868"/>
            <a:ext cx="11693236" cy="941225"/>
          </a:xfrm>
          <a:solidFill>
            <a:schemeClr val="bg1"/>
          </a:solidFill>
        </p:spPr>
        <p:txBody>
          <a:bodyPr/>
          <a:lstStyle/>
          <a:p>
            <a:pPr algn="l" fontAlgn="base"/>
            <a:r>
              <a:rPr lang="en-US" b="0" i="0" dirty="0">
                <a:solidFill>
                  <a:srgbClr val="273239"/>
                </a:solidFill>
                <a:effectLst/>
                <a:highlight>
                  <a:srgbClr val="FFFFFF"/>
                </a:highlight>
                <a:latin typeface="Nunito" pitchFamily="2" charset="0"/>
              </a:rPr>
              <a:t>The escape sequence in C is the characters or the sequence of characters that can be used inside the string literal. The purpose of the escape sequence is to represent the characters that cannot be used normally using the keyboard. Some escape sequence characters are the part of ASCII charset but some are not.</a:t>
            </a:r>
          </a:p>
        </p:txBody>
      </p:sp>
      <p:graphicFrame>
        <p:nvGraphicFramePr>
          <p:cNvPr id="7" name="Table 6">
            <a:extLst>
              <a:ext uri="{FF2B5EF4-FFF2-40B4-BE49-F238E27FC236}">
                <a16:creationId xmlns:a16="http://schemas.microsoft.com/office/drawing/2014/main" id="{088B5E3D-850A-B48B-8FB0-71A8E2D2AB44}"/>
              </a:ext>
            </a:extLst>
          </p:cNvPr>
          <p:cNvGraphicFramePr>
            <a:graphicFrameLocks noGrp="1"/>
          </p:cNvGraphicFramePr>
          <p:nvPr>
            <p:extLst>
              <p:ext uri="{D42A27DB-BD31-4B8C-83A1-F6EECF244321}">
                <p14:modId xmlns:p14="http://schemas.microsoft.com/office/powerpoint/2010/main" val="4007841137"/>
              </p:ext>
            </p:extLst>
          </p:nvPr>
        </p:nvGraphicFramePr>
        <p:xfrm>
          <a:off x="456772" y="2162620"/>
          <a:ext cx="11485847" cy="3117222"/>
        </p:xfrm>
        <a:graphic>
          <a:graphicData uri="http://schemas.openxmlformats.org/drawingml/2006/table">
            <a:tbl>
              <a:tblPr/>
              <a:tblGrid>
                <a:gridCol w="3163880">
                  <a:extLst>
                    <a:ext uri="{9D8B030D-6E8A-4147-A177-3AD203B41FA5}">
                      <a16:colId xmlns:a16="http://schemas.microsoft.com/office/drawing/2014/main" val="795733647"/>
                    </a:ext>
                  </a:extLst>
                </a:gridCol>
                <a:gridCol w="2422846">
                  <a:extLst>
                    <a:ext uri="{9D8B030D-6E8A-4147-A177-3AD203B41FA5}">
                      <a16:colId xmlns:a16="http://schemas.microsoft.com/office/drawing/2014/main" val="882433051"/>
                    </a:ext>
                  </a:extLst>
                </a:gridCol>
                <a:gridCol w="5899121">
                  <a:extLst>
                    <a:ext uri="{9D8B030D-6E8A-4147-A177-3AD203B41FA5}">
                      <a16:colId xmlns:a16="http://schemas.microsoft.com/office/drawing/2014/main" val="2724940021"/>
                    </a:ext>
                  </a:extLst>
                </a:gridCol>
              </a:tblGrid>
              <a:tr h="157752">
                <a:tc>
                  <a:txBody>
                    <a:bodyPr/>
                    <a:lstStyle/>
                    <a:p>
                      <a:pPr algn="ctr" fontAlgn="base"/>
                      <a:r>
                        <a:rPr lang="en-SG" sz="2400" b="1">
                          <a:effectLst/>
                        </a:rPr>
                        <a:t>Escape Sequence</a:t>
                      </a:r>
                    </a:p>
                  </a:txBody>
                  <a:tcPr marL="16433" marR="16433"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ase"/>
                      <a:r>
                        <a:rPr lang="en-SG" sz="2400" b="1" dirty="0">
                          <a:effectLst/>
                        </a:rPr>
                        <a:t>Name</a:t>
                      </a:r>
                    </a:p>
                  </a:txBody>
                  <a:tcPr marL="32865" marR="32865"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ase"/>
                      <a:r>
                        <a:rPr lang="en-SG" sz="2400" b="1" dirty="0">
                          <a:effectLst/>
                        </a:rPr>
                        <a:t>Description</a:t>
                      </a:r>
                    </a:p>
                  </a:txBody>
                  <a:tcPr marL="32865" marR="32865"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129050306"/>
                  </a:ext>
                </a:extLst>
              </a:tr>
              <a:tr h="256348">
                <a:tc>
                  <a:txBody>
                    <a:bodyPr/>
                    <a:lstStyle/>
                    <a:p>
                      <a:pPr algn="ctr" fontAlgn="ctr"/>
                      <a:r>
                        <a:rPr lang="en-SG" sz="2000" b="0">
                          <a:effectLst/>
                        </a:rPr>
                        <a:t>\n</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New Line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moves the cursor to the start of the next line.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584978857"/>
                  </a:ext>
                </a:extLst>
              </a:tr>
              <a:tr h="338510">
                <a:tc>
                  <a:txBody>
                    <a:bodyPr/>
                    <a:lstStyle/>
                    <a:p>
                      <a:pPr algn="ctr" fontAlgn="ctr"/>
                      <a:r>
                        <a:rPr lang="en-SG" sz="2000" b="0">
                          <a:effectLst/>
                        </a:rPr>
                        <a:t>\t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Horizontal Tab</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inserts some whitespace to the left of the cursor and moves the cursor accordingly.</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02545980"/>
                  </a:ext>
                </a:extLst>
              </a:tr>
              <a:tr h="174185">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Backlash</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Use to insert backslash character.</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86188466"/>
                  </a:ext>
                </a:extLst>
              </a:tr>
              <a:tr h="256348">
                <a:tc>
                  <a:txBody>
                    <a:bodyPr/>
                    <a:lstStyle/>
                    <a:p>
                      <a:pPr algn="ctr" fontAlgn="ctr"/>
                      <a:r>
                        <a:rPr lang="en-SG" sz="2000" b="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Single Quote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a:effectLst/>
                        </a:rPr>
                        <a:t>It is used to display a single quotation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632137"/>
                  </a:ext>
                </a:extLst>
              </a:tr>
              <a:tr h="256348">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Double Quote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a:effectLst/>
                        </a:rPr>
                        <a:t>It is used to display double quotation marks.</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81387890"/>
                  </a:ext>
                </a:extLst>
              </a:tr>
              <a:tr h="256348">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Question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is used to display a question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00694768"/>
                  </a:ext>
                </a:extLst>
              </a:tr>
            </a:tbl>
          </a:graphicData>
        </a:graphic>
      </p:graphicFrame>
      <p:sp>
        <p:nvSpPr>
          <p:cNvPr id="8" name="TextBox 7">
            <a:extLst>
              <a:ext uri="{FF2B5EF4-FFF2-40B4-BE49-F238E27FC236}">
                <a16:creationId xmlns:a16="http://schemas.microsoft.com/office/drawing/2014/main" id="{2A2BE928-76C1-1391-5C45-14A73E174E7C}"/>
              </a:ext>
            </a:extLst>
          </p:cNvPr>
          <p:cNvSpPr txBox="1"/>
          <p:nvPr/>
        </p:nvSpPr>
        <p:spPr>
          <a:xfrm>
            <a:off x="456772" y="5502576"/>
            <a:ext cx="11485846" cy="646331"/>
          </a:xfrm>
          <a:prstGeom prst="rect">
            <a:avLst/>
          </a:prstGeom>
          <a:noFill/>
        </p:spPr>
        <p:txBody>
          <a:bodyPr wrap="square">
            <a:spAutoFit/>
          </a:bodyPr>
          <a:lstStyle/>
          <a:p>
            <a:r>
              <a:rPr lang="en-US" b="0" i="0" dirty="0">
                <a:solidFill>
                  <a:schemeClr val="tx1">
                    <a:lumMod val="95000"/>
                    <a:lumOff val="5000"/>
                  </a:schemeClr>
                </a:solidFill>
                <a:effectLst/>
                <a:latin typeface="Google Sans"/>
              </a:rPr>
              <a:t>An escape sequence contains a backslash (\) symbol followed by one of the escape sequence characters or an octal or hexadecimal number. </a:t>
            </a:r>
            <a:endParaRPr lang="en-SG" dirty="0">
              <a:solidFill>
                <a:schemeClr val="tx1">
                  <a:lumMod val="95000"/>
                  <a:lumOff val="5000"/>
                </a:schemeClr>
              </a:solidFill>
            </a:endParaRPr>
          </a:p>
        </p:txBody>
      </p:sp>
    </p:spTree>
    <p:extLst>
      <p:ext uri="{BB962C8B-B14F-4D97-AF65-F5344CB8AC3E}">
        <p14:creationId xmlns:p14="http://schemas.microsoft.com/office/powerpoint/2010/main" val="289712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1" name="Picture 10">
            <a:extLst>
              <a:ext uri="{FF2B5EF4-FFF2-40B4-BE49-F238E27FC236}">
                <a16:creationId xmlns:a16="http://schemas.microsoft.com/office/drawing/2014/main" id="{85DBA064-9337-68B3-B2A4-7A0416AB1E51}"/>
              </a:ext>
            </a:extLst>
          </p:cNvPr>
          <p:cNvPicPr>
            <a:picLocks noChangeAspect="1"/>
          </p:cNvPicPr>
          <p:nvPr/>
        </p:nvPicPr>
        <p:blipFill>
          <a:blip r:embed="rId2"/>
          <a:stretch>
            <a:fillRect/>
          </a:stretch>
        </p:blipFill>
        <p:spPr>
          <a:xfrm>
            <a:off x="249382" y="849868"/>
            <a:ext cx="5614090" cy="4200782"/>
          </a:xfrm>
          <a:prstGeom prst="rect">
            <a:avLst/>
          </a:prstGeom>
        </p:spPr>
      </p:pic>
      <p:pic>
        <p:nvPicPr>
          <p:cNvPr id="13" name="Picture 12">
            <a:extLst>
              <a:ext uri="{FF2B5EF4-FFF2-40B4-BE49-F238E27FC236}">
                <a16:creationId xmlns:a16="http://schemas.microsoft.com/office/drawing/2014/main" id="{E9D803AF-CDA6-C50E-62B7-7485DC1FA259}"/>
              </a:ext>
            </a:extLst>
          </p:cNvPr>
          <p:cNvPicPr>
            <a:picLocks noChangeAspect="1"/>
          </p:cNvPicPr>
          <p:nvPr/>
        </p:nvPicPr>
        <p:blipFill>
          <a:blip r:embed="rId3"/>
          <a:stretch>
            <a:fillRect/>
          </a:stretch>
        </p:blipFill>
        <p:spPr>
          <a:xfrm>
            <a:off x="6257379" y="906832"/>
            <a:ext cx="5685239" cy="4214713"/>
          </a:xfrm>
          <a:prstGeom prst="rect">
            <a:avLst/>
          </a:prstGeom>
        </p:spPr>
      </p:pic>
      <p:sp>
        <p:nvSpPr>
          <p:cNvPr id="3" name="TextBox 2">
            <a:extLst>
              <a:ext uri="{FF2B5EF4-FFF2-40B4-BE49-F238E27FC236}">
                <a16:creationId xmlns:a16="http://schemas.microsoft.com/office/drawing/2014/main" id="{BF8AE470-CF09-ABEB-E7C1-037FF23D08C3}"/>
              </a:ext>
            </a:extLst>
          </p:cNvPr>
          <p:cNvSpPr txBox="1"/>
          <p:nvPr/>
        </p:nvSpPr>
        <p:spPr>
          <a:xfrm>
            <a:off x="249382" y="5367600"/>
            <a:ext cx="11693236" cy="923330"/>
          </a:xfrm>
          <a:prstGeom prst="rect">
            <a:avLst/>
          </a:prstGeom>
          <a:solidFill>
            <a:schemeClr val="bg1"/>
          </a:solidFill>
        </p:spPr>
        <p:txBody>
          <a:bodyPr wrap="square">
            <a:spAutoFit/>
          </a:bodyPr>
          <a:lstStyle/>
          <a:p>
            <a:r>
              <a:rPr lang="en-SG" b="1" dirty="0">
                <a:latin typeface="Calibri" panose="020F0502020204030204" pitchFamily="34" charset="0"/>
                <a:ea typeface="Calibri" panose="020F0502020204030204" pitchFamily="34" charset="0"/>
                <a:cs typeface="Calibri" panose="020F0502020204030204" pitchFamily="34" charset="0"/>
              </a:rPr>
              <a:t>What is \n exactly?</a:t>
            </a:r>
          </a:p>
          <a:p>
            <a:r>
              <a:rPr lang="en-SG" dirty="0">
                <a:latin typeface="Calibri" panose="020F0502020204030204" pitchFamily="34" charset="0"/>
                <a:ea typeface="Calibri" panose="020F0502020204030204" pitchFamily="34" charset="0"/>
                <a:cs typeface="Calibri" panose="020F0502020204030204" pitchFamily="34" charset="0"/>
              </a:rPr>
              <a:t>The newline character (\n) is called an escape sequence, and it forces the cursor to change its position to the beginning of the next line on the screen. This results in a new line.</a:t>
            </a:r>
          </a:p>
        </p:txBody>
      </p:sp>
      <p:sp>
        <p:nvSpPr>
          <p:cNvPr id="7" name="Title 1">
            <a:extLst>
              <a:ext uri="{FF2B5EF4-FFF2-40B4-BE49-F238E27FC236}">
                <a16:creationId xmlns:a16="http://schemas.microsoft.com/office/drawing/2014/main" id="{62A72C1E-8C8A-F921-D1C4-7C1EE4E47B6E}"/>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9522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8" name="Picture 7">
            <a:extLst>
              <a:ext uri="{FF2B5EF4-FFF2-40B4-BE49-F238E27FC236}">
                <a16:creationId xmlns:a16="http://schemas.microsoft.com/office/drawing/2014/main" id="{8FDF14D1-2487-5EA9-6911-E668B6A59D22}"/>
              </a:ext>
            </a:extLst>
          </p:cNvPr>
          <p:cNvPicPr>
            <a:picLocks noChangeAspect="1"/>
          </p:cNvPicPr>
          <p:nvPr/>
        </p:nvPicPr>
        <p:blipFill>
          <a:blip r:embed="rId2"/>
          <a:stretch>
            <a:fillRect/>
          </a:stretch>
        </p:blipFill>
        <p:spPr>
          <a:xfrm>
            <a:off x="183379" y="1057258"/>
            <a:ext cx="3820983" cy="3784880"/>
          </a:xfrm>
          <a:prstGeom prst="rect">
            <a:avLst/>
          </a:prstGeom>
        </p:spPr>
      </p:pic>
      <p:pic>
        <p:nvPicPr>
          <p:cNvPr id="10" name="Picture 9">
            <a:extLst>
              <a:ext uri="{FF2B5EF4-FFF2-40B4-BE49-F238E27FC236}">
                <a16:creationId xmlns:a16="http://schemas.microsoft.com/office/drawing/2014/main" id="{44204602-51C2-F698-758E-2028D66D1F59}"/>
              </a:ext>
            </a:extLst>
          </p:cNvPr>
          <p:cNvPicPr>
            <a:picLocks noChangeAspect="1"/>
          </p:cNvPicPr>
          <p:nvPr/>
        </p:nvPicPr>
        <p:blipFill>
          <a:blip r:embed="rId3"/>
          <a:stretch>
            <a:fillRect/>
          </a:stretch>
        </p:blipFill>
        <p:spPr>
          <a:xfrm>
            <a:off x="4070365" y="1057258"/>
            <a:ext cx="4234649" cy="3784880"/>
          </a:xfrm>
          <a:prstGeom prst="rect">
            <a:avLst/>
          </a:prstGeom>
        </p:spPr>
      </p:pic>
      <p:pic>
        <p:nvPicPr>
          <p:cNvPr id="12" name="Picture 11">
            <a:extLst>
              <a:ext uri="{FF2B5EF4-FFF2-40B4-BE49-F238E27FC236}">
                <a16:creationId xmlns:a16="http://schemas.microsoft.com/office/drawing/2014/main" id="{B6797C07-D96B-9758-3A58-79D73B4D014A}"/>
              </a:ext>
            </a:extLst>
          </p:cNvPr>
          <p:cNvPicPr>
            <a:picLocks noChangeAspect="1"/>
          </p:cNvPicPr>
          <p:nvPr/>
        </p:nvPicPr>
        <p:blipFill>
          <a:blip r:embed="rId4"/>
          <a:stretch>
            <a:fillRect/>
          </a:stretch>
        </p:blipFill>
        <p:spPr>
          <a:xfrm>
            <a:off x="8371017" y="1056181"/>
            <a:ext cx="3820983" cy="3785957"/>
          </a:xfrm>
          <a:prstGeom prst="rect">
            <a:avLst/>
          </a:prstGeom>
        </p:spPr>
      </p:pic>
      <p:sp>
        <p:nvSpPr>
          <p:cNvPr id="4" name="Title 1">
            <a:extLst>
              <a:ext uri="{FF2B5EF4-FFF2-40B4-BE49-F238E27FC236}">
                <a16:creationId xmlns:a16="http://schemas.microsoft.com/office/drawing/2014/main" id="{638A1673-FFF6-5B7D-0488-6552F3152E40}"/>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19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Title 1">
            <a:extLst>
              <a:ext uri="{FF2B5EF4-FFF2-40B4-BE49-F238E27FC236}">
                <a16:creationId xmlns:a16="http://schemas.microsoft.com/office/drawing/2014/main" id="{638A1673-FFF6-5B7D-0488-6552F3152E40}"/>
              </a:ext>
            </a:extLst>
          </p:cNvPr>
          <p:cNvSpPr>
            <a:spLocks noGrp="1"/>
          </p:cNvSpPr>
          <p:nvPr>
            <p:ph type="title"/>
          </p:nvPr>
        </p:nvSpPr>
        <p:spPr>
          <a:xfrm>
            <a:off x="0" y="150830"/>
            <a:ext cx="12192000" cy="558264"/>
          </a:xfrm>
          <a:solidFill>
            <a:schemeClr val="tx2">
              <a:lumMod val="20000"/>
              <a:lumOff val="80000"/>
            </a:schemeClr>
          </a:solidFill>
        </p:spPr>
        <p:txBody>
          <a:bodyPr>
            <a:normAutofit fontScale="90000"/>
          </a:bodyPr>
          <a:lstStyle/>
          <a:p>
            <a:pPr algn="just"/>
            <a:r>
              <a:rPr lang="en-SG" sz="3600" b="1" i="0" dirty="0">
                <a:solidFill>
                  <a:srgbClr val="273239"/>
                </a:solidFill>
                <a:effectLst/>
                <a:latin typeface="Aharoni" panose="02010803020104030203" pitchFamily="2" charset="-79"/>
                <a:ea typeface="Calibri" panose="020F0502020204030204" pitchFamily="34" charset="0"/>
                <a:cs typeface="Aharoni" panose="02010803020104030203" pitchFamily="2" charset="-79"/>
              </a:rPr>
              <a:t>  Video Resources To Follow(click on the link):-</a:t>
            </a:r>
            <a:endParaRPr lang="en-SG" sz="3600" b="0" i="0" dirty="0">
              <a:solidFill>
                <a:srgbClr val="610B38"/>
              </a:solidFill>
              <a:effectLst/>
              <a:latin typeface="Aharoni" panose="02010803020104030203" pitchFamily="2" charset="-79"/>
              <a:ea typeface="Calibri" panose="020F0502020204030204" pitchFamily="34" charset="0"/>
              <a:cs typeface="Aharoni" panose="02010803020104030203" pitchFamily="2" charset="-79"/>
            </a:endParaRPr>
          </a:p>
        </p:txBody>
      </p:sp>
      <p:sp>
        <p:nvSpPr>
          <p:cNvPr id="3" name="TextBox 2">
            <a:extLst>
              <a:ext uri="{FF2B5EF4-FFF2-40B4-BE49-F238E27FC236}">
                <a16:creationId xmlns:a16="http://schemas.microsoft.com/office/drawing/2014/main" id="{E3EFED30-D327-4041-3185-0B664A734915}"/>
              </a:ext>
            </a:extLst>
          </p:cNvPr>
          <p:cNvSpPr txBox="1"/>
          <p:nvPr/>
        </p:nvSpPr>
        <p:spPr>
          <a:xfrm>
            <a:off x="235670" y="891230"/>
            <a:ext cx="10991654" cy="1661993"/>
          </a:xfrm>
          <a:prstGeom prst="rect">
            <a:avLst/>
          </a:prstGeom>
          <a:solidFill>
            <a:schemeClr val="accent3">
              <a:lumMod val="20000"/>
              <a:lumOff val="80000"/>
            </a:schemeClr>
          </a:solidFill>
        </p:spPr>
        <p:txBody>
          <a:bodyPr wrap="square" rtlCol="0">
            <a:spAutoFit/>
          </a:bodyPr>
          <a:lstStyle/>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2"/>
              </a:rPr>
              <a:t>C programming Bangla Tutorial 5.12 : First C program</a:t>
            </a:r>
            <a:endParaRPr lang="en-SG" b="0" dirty="0">
              <a:effectLst/>
            </a:endParaRPr>
          </a:p>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3"/>
              </a:rPr>
              <a:t>C programming Bangla Tutorial 5.13 : Comments and Escape sequence</a:t>
            </a:r>
            <a:endParaRPr lang="en-SG" b="0" dirty="0">
              <a:effectLst/>
            </a:endParaRPr>
          </a:p>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4"/>
              </a:rPr>
              <a:t>C programming Bangla Tutorial 5.15 : Keyword, Variable, data type (part-1)</a:t>
            </a:r>
            <a:endParaRPr lang="en-SG" b="0" dirty="0">
              <a:effectLst/>
            </a:endParaRPr>
          </a:p>
          <a:p>
            <a:pPr marL="285750" indent="-285750">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5"/>
              </a:rPr>
              <a:t>C programming Bangla Tutorial 5.17 : More on data types</a:t>
            </a:r>
            <a:r>
              <a:rPr lang="en-SG" sz="1800" b="0" i="0" u="none" strike="noStrike" dirty="0">
                <a:solidFill>
                  <a:srgbClr val="595959"/>
                </a:solidFill>
                <a:effectLst/>
                <a:latin typeface="Lato" panose="020F0502020204030203" pitchFamily="34" charset="0"/>
              </a:rPr>
              <a:t> </a:t>
            </a:r>
            <a:endParaRPr lang="en-SG" dirty="0"/>
          </a:p>
        </p:txBody>
      </p:sp>
    </p:spTree>
    <p:extLst>
      <p:ext uri="{BB962C8B-B14F-4D97-AF65-F5344CB8AC3E}">
        <p14:creationId xmlns:p14="http://schemas.microsoft.com/office/powerpoint/2010/main" val="255975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6C66-23B8-C7E7-A14E-EC010A93F6E7}"/>
              </a:ext>
            </a:extLst>
          </p:cNvPr>
          <p:cNvSpPr>
            <a:spLocks noGrp="1"/>
          </p:cNvSpPr>
          <p:nvPr>
            <p:ph type="ctrTitle"/>
          </p:nvPr>
        </p:nvSpPr>
        <p:spPr>
          <a:xfrm>
            <a:off x="460594" y="104930"/>
            <a:ext cx="11621478" cy="4085189"/>
          </a:xfrm>
        </p:spPr>
        <p:txBody>
          <a:bodyPr>
            <a:normAutofit/>
          </a:bodyPr>
          <a:lstStyle/>
          <a:p>
            <a:pPr algn="ctr"/>
            <a:r>
              <a:rPr lang="en-US" sz="6700" dirty="0">
                <a:latin typeface="Berlin Sans FB Demi" panose="020E0802020502020306" pitchFamily="34" charset="0"/>
                <a:cs typeface="Aharoni" panose="02010803020104030203" pitchFamily="2" charset="-79"/>
              </a:rPr>
              <a:t>Introduce With </a:t>
            </a:r>
            <a:br>
              <a:rPr lang="en-US" sz="6700" dirty="0">
                <a:latin typeface="Berlin Sans FB Demi" panose="020E0802020502020306" pitchFamily="34" charset="0"/>
              </a:rPr>
            </a:br>
            <a:r>
              <a:rPr lang="en-US" sz="6700" dirty="0">
                <a:solidFill>
                  <a:srgbClr val="FFC000"/>
                </a:solidFill>
                <a:latin typeface="Berlin Sans FB Demi" panose="020E0802020502020306" pitchFamily="34" charset="0"/>
                <a:cs typeface="Aharoni" panose="02010803020104030203" pitchFamily="2" charset="-79"/>
              </a:rPr>
              <a:t>Variables, Constants, Literals</a:t>
            </a:r>
            <a:br>
              <a:rPr lang="en-US" sz="6700" dirty="0">
                <a:solidFill>
                  <a:srgbClr val="FFC000"/>
                </a:solidFill>
                <a:latin typeface="Berlin Sans FB Demi" panose="020E0802020502020306" pitchFamily="34" charset="0"/>
                <a:cs typeface="Aharoni" panose="02010803020104030203" pitchFamily="2" charset="-79"/>
              </a:rPr>
            </a:br>
            <a:r>
              <a:rPr lang="en-US" sz="6700" dirty="0">
                <a:solidFill>
                  <a:srgbClr val="FFC000"/>
                </a:solidFill>
                <a:latin typeface="Berlin Sans FB Demi" panose="020E0802020502020306" pitchFamily="34" charset="0"/>
                <a:cs typeface="Aharoni" panose="02010803020104030203" pitchFamily="2" charset="-79"/>
              </a:rPr>
              <a:t>And</a:t>
            </a:r>
            <a:br>
              <a:rPr lang="en-US" sz="6700" dirty="0">
                <a:solidFill>
                  <a:srgbClr val="FFC000"/>
                </a:solidFill>
                <a:latin typeface="Berlin Sans FB Demi" panose="020E0802020502020306" pitchFamily="34" charset="0"/>
                <a:cs typeface="Aharoni" panose="02010803020104030203" pitchFamily="2" charset="-79"/>
              </a:rPr>
            </a:br>
            <a:r>
              <a:rPr lang="en-US" sz="6700" dirty="0">
                <a:solidFill>
                  <a:srgbClr val="FFC000"/>
                </a:solidFill>
                <a:latin typeface="Berlin Sans FB Demi" panose="020E0802020502020306" pitchFamily="34" charset="0"/>
                <a:cs typeface="Aharoni" panose="02010803020104030203" pitchFamily="2" charset="-79"/>
              </a:rPr>
              <a:t>Language Processors</a:t>
            </a:r>
            <a:endParaRPr lang="en-SG" sz="4000" dirty="0">
              <a:latin typeface="Berlin Sans FB Demi" panose="020E0802020502020306" pitchFamily="34" charset="0"/>
            </a:endParaRPr>
          </a:p>
        </p:txBody>
      </p:sp>
    </p:spTree>
    <p:extLst>
      <p:ext uri="{BB962C8B-B14F-4D97-AF65-F5344CB8AC3E}">
        <p14:creationId xmlns:p14="http://schemas.microsoft.com/office/powerpoint/2010/main" val="262429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761099"/>
          </a:xfrm>
          <a:solidFill>
            <a:schemeClr val="accent4">
              <a:lumMod val="40000"/>
              <a:lumOff val="60000"/>
            </a:schemeClr>
          </a:solidFill>
        </p:spPr>
        <p:txBody>
          <a:bodyPr>
            <a:normAutofit/>
          </a:bodyPr>
          <a:lstStyle/>
          <a:p>
            <a:pPr algn="just"/>
            <a:r>
              <a:rPr lang="en-US" dirty="0">
                <a:latin typeface="Aharoni" panose="02010803020104030203" pitchFamily="2" charset="-79"/>
                <a:cs typeface="Aharoni" panose="02010803020104030203" pitchFamily="2" charset="-79"/>
              </a:rPr>
              <a:t>   Outlines:-</a:t>
            </a:r>
            <a:endParaRPr lang="en-SG" b="0" i="0" dirty="0">
              <a:solidFill>
                <a:srgbClr val="610B38"/>
              </a:solidFill>
              <a:effectLst/>
              <a:highlight>
                <a:srgbClr val="FFFFFF"/>
              </a:highlight>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A24E6010-6822-9D48-0106-5E87C064CD69}"/>
              </a:ext>
            </a:extLst>
          </p:cNvPr>
          <p:cNvSpPr txBox="1"/>
          <p:nvPr/>
        </p:nvSpPr>
        <p:spPr>
          <a:xfrm>
            <a:off x="197963" y="1120972"/>
            <a:ext cx="10982227" cy="5016758"/>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SG" sz="3200" dirty="0">
                <a:latin typeface="Aptos" panose="020B0004020202020204" pitchFamily="34" charset="0"/>
              </a:rPr>
              <a:t>C Variables(Syntax, Components, Rules)</a:t>
            </a:r>
          </a:p>
          <a:p>
            <a:pPr marL="342900" indent="-342900">
              <a:buFont typeface="Arial" panose="020B0604020202020204" pitchFamily="34" charset="0"/>
              <a:buChar char="•"/>
            </a:pPr>
            <a:r>
              <a:rPr lang="en-SG" sz="3200" dirty="0">
                <a:latin typeface="Aptos" panose="020B0004020202020204" pitchFamily="34" charset="0"/>
              </a:rPr>
              <a:t>C Variable Types</a:t>
            </a:r>
          </a:p>
          <a:p>
            <a:pPr marL="342900" indent="-342900">
              <a:buFont typeface="Arial" panose="020B0604020202020204" pitchFamily="34" charset="0"/>
              <a:buChar char="•"/>
            </a:pPr>
            <a:r>
              <a:rPr lang="en-SG" sz="3200" dirty="0">
                <a:latin typeface="Aptos" panose="020B0004020202020204" pitchFamily="34" charset="0"/>
              </a:rPr>
              <a:t>Explain how Variable is a changeable entity?</a:t>
            </a:r>
          </a:p>
          <a:p>
            <a:pPr marL="342900" indent="-342900">
              <a:buFont typeface="Arial" panose="020B0604020202020204" pitchFamily="34" charset="0"/>
              <a:buChar char="•"/>
            </a:pPr>
            <a:r>
              <a:rPr lang="en-SG" sz="3200" dirty="0">
                <a:latin typeface="Aptos" panose="020B0004020202020204" pitchFamily="34" charset="0"/>
              </a:rPr>
              <a:t>How to copy variables?</a:t>
            </a:r>
          </a:p>
          <a:p>
            <a:pPr marL="342900" indent="-342900">
              <a:buFont typeface="Arial" panose="020B0604020202020204" pitchFamily="34" charset="0"/>
              <a:buChar char="•"/>
            </a:pPr>
            <a:r>
              <a:rPr lang="en-SG" sz="3200" dirty="0">
                <a:latin typeface="Aptos" panose="020B0004020202020204" pitchFamily="34" charset="0"/>
              </a:rPr>
              <a:t>Add Variables Together</a:t>
            </a:r>
          </a:p>
          <a:p>
            <a:pPr marL="342900" indent="-342900">
              <a:buFont typeface="Arial" panose="020B0604020202020204" pitchFamily="34" charset="0"/>
              <a:buChar char="•"/>
            </a:pPr>
            <a:r>
              <a:rPr lang="en-SG" sz="3200" dirty="0">
                <a:latin typeface="Aptos" panose="020B0004020202020204" pitchFamily="34" charset="0"/>
              </a:rPr>
              <a:t>Real-Life Example of variable</a:t>
            </a:r>
          </a:p>
          <a:p>
            <a:pPr marL="342900" indent="-342900">
              <a:buFont typeface="Arial" panose="020B0604020202020204" pitchFamily="34" charset="0"/>
              <a:buChar char="•"/>
            </a:pPr>
            <a:r>
              <a:rPr lang="en-SG" sz="3200" dirty="0">
                <a:latin typeface="Aptos" panose="020B0004020202020204" pitchFamily="34" charset="0"/>
              </a:rPr>
              <a:t>Calculate the Area of a Rectangle</a:t>
            </a:r>
          </a:p>
          <a:p>
            <a:pPr marL="342900" indent="-342900">
              <a:buFont typeface="Arial" panose="020B0604020202020204" pitchFamily="34" charset="0"/>
              <a:buChar char="•"/>
            </a:pPr>
            <a:r>
              <a:rPr lang="en-SG" sz="3200" dirty="0">
                <a:latin typeface="Aptos" panose="020B0004020202020204" pitchFamily="34" charset="0"/>
              </a:rPr>
              <a:t>Constants in C</a:t>
            </a:r>
          </a:p>
          <a:p>
            <a:pPr marL="342900" indent="-342900">
              <a:buFont typeface="Arial" panose="020B0604020202020204" pitchFamily="34" charset="0"/>
              <a:buChar char="•"/>
            </a:pPr>
            <a:r>
              <a:rPr lang="en-SG" sz="3200" dirty="0">
                <a:latin typeface="Aptos" panose="020B0004020202020204" pitchFamily="34" charset="0"/>
              </a:rPr>
              <a:t>Literals </a:t>
            </a:r>
          </a:p>
          <a:p>
            <a:pPr marL="342900" indent="-342900">
              <a:buFont typeface="Arial" panose="020B0604020202020204" pitchFamily="34" charset="0"/>
              <a:buChar char="•"/>
            </a:pPr>
            <a:r>
              <a:rPr lang="en-SG" sz="3200" dirty="0">
                <a:latin typeface="Aptos" panose="020B0004020202020204" pitchFamily="34" charset="0"/>
              </a:rPr>
              <a:t>Language Processors: Assembler, Compiler and Interpreter</a:t>
            </a:r>
          </a:p>
        </p:txBody>
      </p:sp>
    </p:spTree>
    <p:extLst>
      <p:ext uri="{BB962C8B-B14F-4D97-AF65-F5344CB8AC3E}">
        <p14:creationId xmlns:p14="http://schemas.microsoft.com/office/powerpoint/2010/main" val="387903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99039"/>
          </a:xfrm>
          <a:solidFill>
            <a:schemeClr val="accent4">
              <a:lumMod val="40000"/>
              <a:lumOff val="60000"/>
            </a:schemeClr>
          </a:solidFill>
        </p:spPr>
        <p:txBody>
          <a:bodyPr>
            <a:normAutofit/>
          </a:bodyPr>
          <a:lstStyle/>
          <a:p>
            <a:pPr algn="just"/>
            <a:r>
              <a:rPr lang="en-SG" sz="4000" b="0" i="0" dirty="0">
                <a:solidFill>
                  <a:srgbClr val="000000"/>
                </a:solidFill>
                <a:effectLst/>
                <a:latin typeface="Aharoni" panose="02010803020104030203" pitchFamily="2" charset="-79"/>
                <a:cs typeface="Aharoni" panose="02010803020104030203" pitchFamily="2" charset="-79"/>
              </a:rPr>
              <a:t>C Variables</a:t>
            </a:r>
            <a:endParaRPr lang="en-SG" sz="4000" b="0" i="0" dirty="0">
              <a:solidFill>
                <a:srgbClr val="610B38"/>
              </a:solidFill>
              <a:effectLst/>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0" y="849868"/>
            <a:ext cx="8475406" cy="5638800"/>
          </a:xfrm>
          <a:solidFill>
            <a:schemeClr val="accent2">
              <a:lumMod val="20000"/>
              <a:lumOff val="80000"/>
            </a:schemeClr>
          </a:solidFill>
        </p:spPr>
        <p:txBody>
          <a:bodyPr>
            <a:normAutofit fontScale="92500" lnSpcReduction="20000"/>
          </a:bodyPr>
          <a:lstStyle/>
          <a:p>
            <a:r>
              <a:rPr lang="en-US" b="0" i="0" dirty="0">
                <a:solidFill>
                  <a:srgbClr val="000000"/>
                </a:solidFill>
                <a:effectLst/>
                <a:latin typeface="Aptos" panose="020B0004020202020204" pitchFamily="34" charset="0"/>
              </a:rPr>
              <a:t>Variables are containers for storing data values, like numbers and characters.</a:t>
            </a:r>
          </a:p>
          <a:p>
            <a:r>
              <a:rPr lang="en-US" b="1" dirty="0">
                <a:solidFill>
                  <a:srgbClr val="000000"/>
                </a:solidFill>
                <a:latin typeface="Aptos" panose="020B0004020202020204" pitchFamily="34" charset="0"/>
              </a:rPr>
              <a:t>In C, there are different types of variables (defined with different keywords), for example:</a:t>
            </a:r>
          </a:p>
          <a:p>
            <a:r>
              <a:rPr lang="en-US" dirty="0">
                <a:solidFill>
                  <a:srgbClr val="000000"/>
                </a:solidFill>
                <a:latin typeface="Aptos" panose="020B0004020202020204" pitchFamily="34" charset="0"/>
              </a:rPr>
              <a:t>int - stores integers (whole numbers), without decimals, such as 123 or -123</a:t>
            </a:r>
          </a:p>
          <a:p>
            <a:r>
              <a:rPr lang="en-US" dirty="0">
                <a:solidFill>
                  <a:srgbClr val="000000"/>
                </a:solidFill>
                <a:latin typeface="Aptos" panose="020B0004020202020204" pitchFamily="34" charset="0"/>
              </a:rPr>
              <a:t>float/</a:t>
            </a:r>
            <a:r>
              <a:rPr lang="en-US" dirty="0" err="1">
                <a:solidFill>
                  <a:srgbClr val="000000"/>
                </a:solidFill>
                <a:latin typeface="Aptos" panose="020B0004020202020204" pitchFamily="34" charset="0"/>
              </a:rPr>
              <a:t>dobule</a:t>
            </a:r>
            <a:r>
              <a:rPr lang="en-US" dirty="0">
                <a:solidFill>
                  <a:srgbClr val="000000"/>
                </a:solidFill>
                <a:latin typeface="Aptos" panose="020B0004020202020204" pitchFamily="34" charset="0"/>
              </a:rPr>
              <a:t> - stores floating point numbers, with decimals, such as 19.99 or -19.99</a:t>
            </a:r>
          </a:p>
          <a:p>
            <a:r>
              <a:rPr lang="en-US" dirty="0">
                <a:solidFill>
                  <a:srgbClr val="000000"/>
                </a:solidFill>
                <a:latin typeface="Aptos" panose="020B0004020202020204" pitchFamily="34" charset="0"/>
              </a:rPr>
              <a:t>char - stores single characters, such as 'a' or 'B'. Characters are surrounded by single quotes</a:t>
            </a:r>
          </a:p>
          <a:p>
            <a:r>
              <a:rPr lang="en-US" b="0" i="1" dirty="0">
                <a:solidFill>
                  <a:srgbClr val="273239"/>
                </a:solidFill>
                <a:effectLst/>
                <a:latin typeface="Aptos" panose="020B0004020202020204" pitchFamily="34" charset="0"/>
              </a:rPr>
              <a:t>A </a:t>
            </a:r>
            <a:r>
              <a:rPr lang="en-US" b="1" i="1" dirty="0">
                <a:solidFill>
                  <a:srgbClr val="273239"/>
                </a:solidFill>
                <a:effectLst/>
                <a:latin typeface="Aptos" panose="020B0004020202020204" pitchFamily="34" charset="0"/>
              </a:rPr>
              <a:t>variable in C </a:t>
            </a:r>
            <a:r>
              <a:rPr lang="en-US" b="0" i="1" dirty="0">
                <a:solidFill>
                  <a:srgbClr val="273239"/>
                </a:solidFill>
                <a:effectLst/>
                <a:latin typeface="Aptos" panose="020B0004020202020204" pitchFamily="34" charset="0"/>
              </a:rPr>
              <a:t>is a memory location with some name that helps store some form of data and retrieves it when required. We can store different types of data in the variable and reuse the same variable for storing some other data any number of times.</a:t>
            </a:r>
          </a:p>
          <a:p>
            <a:r>
              <a:rPr lang="en-US" sz="1900" dirty="0">
                <a:latin typeface="Aptos" panose="020B0004020202020204" pitchFamily="34" charset="0"/>
              </a:rPr>
              <a:t>The syntax to declare a variable in C specifies the name and the type of the variable.</a:t>
            </a:r>
          </a:p>
          <a:p>
            <a:pPr fontAlgn="base"/>
            <a:r>
              <a:rPr lang="en-US" sz="1900" dirty="0">
                <a:latin typeface="Aptos" panose="020B0004020202020204" pitchFamily="34" charset="0"/>
              </a:rPr>
              <a:t>Here,</a:t>
            </a:r>
          </a:p>
          <a:p>
            <a:pPr fontAlgn="base"/>
            <a:r>
              <a:rPr lang="en-US" sz="1900" b="1" dirty="0" err="1">
                <a:latin typeface="Aptos" panose="020B0004020202020204" pitchFamily="34" charset="0"/>
              </a:rPr>
              <a:t>data_type</a:t>
            </a:r>
            <a:r>
              <a:rPr lang="en-US" sz="1900" b="1" dirty="0">
                <a:latin typeface="Aptos" panose="020B0004020202020204" pitchFamily="34" charset="0"/>
              </a:rPr>
              <a:t>: </a:t>
            </a:r>
            <a:r>
              <a:rPr lang="en-US" sz="1900" dirty="0">
                <a:latin typeface="Aptos" panose="020B0004020202020204" pitchFamily="34" charset="0"/>
              </a:rPr>
              <a:t>Type of data that a variable can store.</a:t>
            </a:r>
          </a:p>
          <a:p>
            <a:pPr fontAlgn="base"/>
            <a:r>
              <a:rPr lang="en-US" sz="1900" b="1" dirty="0" err="1">
                <a:latin typeface="Aptos" panose="020B0004020202020204" pitchFamily="34" charset="0"/>
              </a:rPr>
              <a:t>variable_name</a:t>
            </a:r>
            <a:r>
              <a:rPr lang="en-US" sz="1900" b="1" dirty="0">
                <a:latin typeface="Aptos" panose="020B0004020202020204" pitchFamily="34" charset="0"/>
              </a:rPr>
              <a:t>: </a:t>
            </a:r>
            <a:r>
              <a:rPr lang="en-US" sz="1900" dirty="0">
                <a:latin typeface="Aptos" panose="020B0004020202020204" pitchFamily="34" charset="0"/>
              </a:rPr>
              <a:t>Name of the variable given by the user.</a:t>
            </a:r>
          </a:p>
          <a:p>
            <a:pPr fontAlgn="base"/>
            <a:r>
              <a:rPr lang="en-US" sz="1900" b="1" dirty="0">
                <a:latin typeface="Aptos" panose="020B0004020202020204" pitchFamily="34" charset="0"/>
              </a:rPr>
              <a:t>value:</a:t>
            </a:r>
            <a:r>
              <a:rPr lang="en-US" sz="1900" dirty="0">
                <a:latin typeface="Aptos" panose="020B0004020202020204" pitchFamily="34" charset="0"/>
              </a:rPr>
              <a:t> value assigned to the variable by the user.</a:t>
            </a:r>
          </a:p>
        </p:txBody>
      </p:sp>
      <p:sp>
        <p:nvSpPr>
          <p:cNvPr id="3" name="Rectangle 2">
            <a:extLst>
              <a:ext uri="{FF2B5EF4-FFF2-40B4-BE49-F238E27FC236}">
                <a16:creationId xmlns:a16="http://schemas.microsoft.com/office/drawing/2014/main" id="{B7B8B48F-9A02-345E-F458-6A9DF67E1A93}"/>
              </a:ext>
            </a:extLst>
          </p:cNvPr>
          <p:cNvSpPr>
            <a:spLocks noChangeArrowheads="1"/>
          </p:cNvSpPr>
          <p:nvPr/>
        </p:nvSpPr>
        <p:spPr bwMode="auto">
          <a:xfrm>
            <a:off x="6007509" y="4583699"/>
            <a:ext cx="5987845" cy="83099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a:ln>
                  <a:noFill/>
                </a:ln>
                <a:solidFill>
                  <a:schemeClr val="tx1"/>
                </a:solidFill>
                <a:effectLst/>
                <a:latin typeface="Consolas" panose="020B0609020204030204" pitchFamily="49" charset="0"/>
              </a:rPr>
              <a:t>data_type</a:t>
            </a:r>
            <a:r>
              <a:rPr kumimoji="0" lang="en-US" altLang="en-US" b="0" i="1"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err="1">
                <a:ln>
                  <a:noFill/>
                </a:ln>
                <a:solidFill>
                  <a:schemeClr val="tx1"/>
                </a:solidFill>
                <a:effectLst/>
                <a:latin typeface="Consolas" panose="020B0609020204030204" pitchFamily="49" charset="0"/>
              </a:rPr>
              <a:t>variable_name</a:t>
            </a:r>
            <a:r>
              <a:rPr kumimoji="0" lang="en-US" altLang="en-US" b="0" i="1" u="none" strike="noStrike" cap="none" normalizeH="0" baseline="0" dirty="0">
                <a:ln>
                  <a:noFill/>
                </a:ln>
                <a:solidFill>
                  <a:schemeClr val="tx1"/>
                </a:solidFill>
                <a:effectLst/>
                <a:latin typeface="Consolas" panose="020B0609020204030204" pitchFamily="49" charset="0"/>
              </a:rPr>
              <a:t> = value</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or</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1" u="none" strike="noStrike" cap="none" normalizeH="0" baseline="0" dirty="0" err="1">
                <a:ln>
                  <a:noFill/>
                </a:ln>
                <a:solidFill>
                  <a:schemeClr val="tx1"/>
                </a:solidFill>
                <a:effectLst/>
                <a:latin typeface="Consolas" panose="020B0609020204030204" pitchFamily="49" charset="0"/>
              </a:rPr>
              <a:t>data_type</a:t>
            </a:r>
            <a:r>
              <a:rPr kumimoji="0" lang="en-US" altLang="en-US" b="0" i="1" u="none" strike="noStrike" cap="none" normalizeH="0" baseline="0" dirty="0">
                <a:ln>
                  <a:noFill/>
                </a:ln>
                <a:solidFill>
                  <a:schemeClr val="tx1"/>
                </a:solidFill>
                <a:effectLst/>
                <a:latin typeface="Consolas" panose="020B0609020204030204" pitchFamily="49" charset="0"/>
              </a:rPr>
              <a:t> variable_name1, variable_name2;</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BBCBA70-3D31-D84D-FA1B-BDD59AF79406}"/>
              </a:ext>
            </a:extLst>
          </p:cNvPr>
          <p:cNvPicPr>
            <a:picLocks noChangeAspect="1"/>
          </p:cNvPicPr>
          <p:nvPr/>
        </p:nvPicPr>
        <p:blipFill>
          <a:blip r:embed="rId2"/>
          <a:stretch>
            <a:fillRect/>
          </a:stretch>
        </p:blipFill>
        <p:spPr>
          <a:xfrm>
            <a:off x="8337755" y="849868"/>
            <a:ext cx="3854245" cy="2023799"/>
          </a:xfrm>
          <a:prstGeom prst="rect">
            <a:avLst/>
          </a:prstGeom>
        </p:spPr>
      </p:pic>
    </p:spTree>
    <p:extLst>
      <p:ext uri="{BB962C8B-B14F-4D97-AF65-F5344CB8AC3E}">
        <p14:creationId xmlns:p14="http://schemas.microsoft.com/office/powerpoint/2010/main" val="179451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5035"/>
          </a:xfrm>
          <a:solidFill>
            <a:schemeClr val="accent4">
              <a:lumMod val="40000"/>
              <a:lumOff val="60000"/>
            </a:schemeClr>
          </a:solidFill>
        </p:spPr>
        <p:txBody>
          <a:bodyPr>
            <a:normAutofit/>
          </a:bodyPr>
          <a:lstStyle/>
          <a:p>
            <a:pPr algn="just"/>
            <a:r>
              <a:rPr lang="en-US" sz="3200" b="0" i="0" dirty="0">
                <a:solidFill>
                  <a:srgbClr val="610B38"/>
                </a:solidFill>
                <a:effectLst/>
                <a:latin typeface="Aharoni" panose="02010803020104030203" pitchFamily="2" charset="-79"/>
                <a:cs typeface="Aharoni" panose="02010803020104030203" pitchFamily="2" charset="-79"/>
              </a:rPr>
              <a:t>The Three Components Of Declaring A Variable</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98519" y="889260"/>
            <a:ext cx="5472721" cy="5599408"/>
          </a:xfrm>
          <a:solidFill>
            <a:schemeClr val="accent2">
              <a:lumMod val="20000"/>
              <a:lumOff val="80000"/>
            </a:schemeClr>
          </a:solidFill>
        </p:spPr>
        <p:txBody>
          <a:bodyPr/>
          <a:lstStyle/>
          <a:p>
            <a:pPr algn="just" rtl="0" fontAlgn="base"/>
            <a:r>
              <a:rPr lang="en-US" b="1" i="0" dirty="0">
                <a:solidFill>
                  <a:srgbClr val="273239"/>
                </a:solidFill>
                <a:effectLst/>
                <a:latin typeface="Aptos" panose="020B0004020202020204" pitchFamily="34" charset="0"/>
              </a:rPr>
              <a:t>There are 3 aspects of defining a variable:</a:t>
            </a:r>
            <a:endParaRPr lang="en-US" b="0" i="0" dirty="0">
              <a:solidFill>
                <a:srgbClr val="273239"/>
              </a:solidFill>
              <a:effectLst/>
              <a:latin typeface="Aptos" panose="020B0004020202020204" pitchFamily="34" charset="0"/>
            </a:endParaRPr>
          </a:p>
          <a:p>
            <a:pPr algn="just" fontAlgn="base"/>
            <a:r>
              <a:rPr lang="en-US" b="1" i="0" dirty="0">
                <a:solidFill>
                  <a:srgbClr val="C00000"/>
                </a:solidFill>
                <a:effectLst/>
                <a:latin typeface="Aptos" panose="020B0004020202020204" pitchFamily="34" charset="0"/>
              </a:rPr>
              <a:t>1. C Variable Declaration</a:t>
            </a:r>
          </a:p>
          <a:p>
            <a:pPr algn="just" rtl="0" fontAlgn="base"/>
            <a:r>
              <a:rPr lang="en-US" b="0" i="0" dirty="0">
                <a:solidFill>
                  <a:srgbClr val="273239"/>
                </a:solidFill>
                <a:effectLst/>
                <a:latin typeface="Aptos" panose="020B0004020202020204" pitchFamily="34" charset="0"/>
              </a:rPr>
              <a:t>Variable declaration in C tells the compiler about the existence of the variable with the given name and data type. When the variable is declared compiler automatically allocates the memory for it.</a:t>
            </a:r>
          </a:p>
          <a:p>
            <a:pPr algn="just" fontAlgn="base"/>
            <a:r>
              <a:rPr lang="en-US" b="1" i="0" dirty="0">
                <a:solidFill>
                  <a:srgbClr val="C00000"/>
                </a:solidFill>
                <a:effectLst/>
                <a:latin typeface="Aptos" panose="020B0004020202020204" pitchFamily="34" charset="0"/>
              </a:rPr>
              <a:t>2. C Variable Definition</a:t>
            </a:r>
          </a:p>
          <a:p>
            <a:pPr algn="just" rtl="0" fontAlgn="base"/>
            <a:r>
              <a:rPr lang="en-US" b="0" i="0" dirty="0">
                <a:solidFill>
                  <a:srgbClr val="273239"/>
                </a:solidFill>
                <a:effectLst/>
                <a:latin typeface="Aptos" panose="020B0004020202020204" pitchFamily="34" charset="0"/>
              </a:rPr>
              <a:t>In the definition of a C variable, the compiler allocates some memory and some value to it. A defined variable will contain some random garbage value till it is not initialized.</a:t>
            </a:r>
          </a:p>
          <a:p>
            <a:pPr algn="just" fontAlgn="base"/>
            <a:r>
              <a:rPr lang="en-US" b="1" dirty="0">
                <a:solidFill>
                  <a:srgbClr val="C00000"/>
                </a:solidFill>
                <a:latin typeface="Aptos" panose="020B0004020202020204" pitchFamily="34" charset="0"/>
              </a:rPr>
              <a:t>3. C Variable Initialization</a:t>
            </a:r>
          </a:p>
          <a:p>
            <a:pPr algn="just" fontAlgn="base"/>
            <a:r>
              <a:rPr lang="en-US" dirty="0">
                <a:solidFill>
                  <a:srgbClr val="273239"/>
                </a:solidFill>
                <a:latin typeface="Aptos" panose="020B0004020202020204" pitchFamily="34" charset="0"/>
              </a:rPr>
              <a:t>Initialization of a variable is the process where the user assigns some meaningful value to the variable.</a:t>
            </a:r>
          </a:p>
        </p:txBody>
      </p:sp>
      <p:pic>
        <p:nvPicPr>
          <p:cNvPr id="3074" name="Picture 2" descr="variable declaration breakdown">
            <a:extLst>
              <a:ext uri="{FF2B5EF4-FFF2-40B4-BE49-F238E27FC236}">
                <a16:creationId xmlns:a16="http://schemas.microsoft.com/office/drawing/2014/main" id="{7C071D05-FA94-5F5E-BFFD-427751445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330" y="742982"/>
            <a:ext cx="5601902" cy="14354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399C16-A617-054A-626B-95BCAA513FEE}"/>
              </a:ext>
            </a:extLst>
          </p:cNvPr>
          <p:cNvPicPr>
            <a:picLocks noChangeAspect="1"/>
          </p:cNvPicPr>
          <p:nvPr/>
        </p:nvPicPr>
        <p:blipFill>
          <a:blip r:embed="rId3"/>
          <a:stretch>
            <a:fillRect/>
          </a:stretch>
        </p:blipFill>
        <p:spPr>
          <a:xfrm>
            <a:off x="8453129" y="2237412"/>
            <a:ext cx="2551093" cy="1988987"/>
          </a:xfrm>
          <a:prstGeom prst="rect">
            <a:avLst/>
          </a:prstGeom>
        </p:spPr>
      </p:pic>
      <p:pic>
        <p:nvPicPr>
          <p:cNvPr id="7" name="Picture 6">
            <a:extLst>
              <a:ext uri="{FF2B5EF4-FFF2-40B4-BE49-F238E27FC236}">
                <a16:creationId xmlns:a16="http://schemas.microsoft.com/office/drawing/2014/main" id="{EB32E080-4771-7CEC-2F99-B7039DEE2AA4}"/>
              </a:ext>
            </a:extLst>
          </p:cNvPr>
          <p:cNvPicPr>
            <a:picLocks noChangeAspect="1"/>
          </p:cNvPicPr>
          <p:nvPr/>
        </p:nvPicPr>
        <p:blipFill>
          <a:blip r:embed="rId4"/>
          <a:stretch>
            <a:fillRect/>
          </a:stretch>
        </p:blipFill>
        <p:spPr>
          <a:xfrm>
            <a:off x="5677888" y="4481764"/>
            <a:ext cx="6415593" cy="1633254"/>
          </a:xfrm>
          <a:prstGeom prst="rect">
            <a:avLst/>
          </a:prstGeom>
        </p:spPr>
      </p:pic>
    </p:spTree>
    <p:extLst>
      <p:ext uri="{BB962C8B-B14F-4D97-AF65-F5344CB8AC3E}">
        <p14:creationId xmlns:p14="http://schemas.microsoft.com/office/powerpoint/2010/main" val="2104208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65608"/>
          </a:xfrm>
          <a:solidFill>
            <a:schemeClr val="accent4">
              <a:lumMod val="40000"/>
              <a:lumOff val="60000"/>
            </a:schemeClr>
          </a:solidFill>
        </p:spPr>
        <p:txBody>
          <a:bodyPr>
            <a:normAutofit/>
          </a:bodyPr>
          <a:lstStyle/>
          <a:p>
            <a:pPr algn="just"/>
            <a:r>
              <a:rPr lang="en-US" sz="3200" b="1" i="0" dirty="0">
                <a:solidFill>
                  <a:srgbClr val="273239"/>
                </a:solidFill>
                <a:effectLst/>
                <a:latin typeface="Aharoni" panose="02010803020104030203" pitchFamily="2" charset="-79"/>
                <a:cs typeface="Aharoni" panose="02010803020104030203" pitchFamily="2" charset="-79"/>
              </a:rPr>
              <a:t>Rules for Naming Variables in C</a:t>
            </a:r>
            <a:endParaRPr lang="en-SG" sz="3200" b="0" i="0" dirty="0">
              <a:solidFill>
                <a:srgbClr val="610B38"/>
              </a:solidFill>
              <a:effectLst/>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69683" y="965279"/>
            <a:ext cx="4496586" cy="5176283"/>
          </a:xfrm>
          <a:solidFill>
            <a:schemeClr val="accent2">
              <a:lumMod val="20000"/>
              <a:lumOff val="80000"/>
            </a:schemeClr>
          </a:solidFill>
        </p:spPr>
        <p:txBody>
          <a:bodyPr>
            <a:normAutofit fontScale="92500" lnSpcReduction="10000"/>
          </a:bodyPr>
          <a:lstStyle/>
          <a:p>
            <a:pPr algn="just" rtl="0" fontAlgn="base"/>
            <a:r>
              <a:rPr lang="en-US" sz="2400" b="1" i="0" dirty="0">
                <a:solidFill>
                  <a:srgbClr val="273239"/>
                </a:solidFill>
                <a:effectLst/>
                <a:latin typeface="Aptos" panose="020B0004020202020204" pitchFamily="34" charset="0"/>
              </a:rPr>
              <a:t>You can assign any name to the variable as long as it follows the following rules:</a:t>
            </a:r>
            <a:endParaRPr lang="en-US" sz="2400" b="0" i="0" dirty="0">
              <a:solidFill>
                <a:srgbClr val="273239"/>
              </a:solidFill>
              <a:effectLst/>
              <a:latin typeface="Aptos" panose="020B0004020202020204" pitchFamily="34" charset="0"/>
            </a:endParaRPr>
          </a:p>
          <a:p>
            <a:pPr algn="just"/>
            <a:r>
              <a:rPr lang="en-US" sz="2400" dirty="0">
                <a:latin typeface="Aptos" panose="020B0004020202020204" pitchFamily="34" charset="0"/>
              </a:rPr>
              <a:t>Names can contain letters, digits and underscores</a:t>
            </a:r>
          </a:p>
          <a:p>
            <a:pPr algn="just"/>
            <a:r>
              <a:rPr lang="en-US" sz="2400" dirty="0">
                <a:latin typeface="Aptos" panose="020B0004020202020204" pitchFamily="34" charset="0"/>
              </a:rPr>
              <a:t>Names must begin with a letter or an underscore (_)</a:t>
            </a:r>
          </a:p>
          <a:p>
            <a:pPr algn="just"/>
            <a:r>
              <a:rPr lang="en-US" sz="2400" dirty="0">
                <a:latin typeface="Aptos" panose="020B0004020202020204" pitchFamily="34" charset="0"/>
              </a:rPr>
              <a:t>Names are case-sensitive (</a:t>
            </a:r>
            <a:r>
              <a:rPr lang="en-US" sz="2400" dirty="0" err="1">
                <a:latin typeface="Aptos" panose="020B0004020202020204" pitchFamily="34" charset="0"/>
              </a:rPr>
              <a:t>myVar</a:t>
            </a:r>
            <a:r>
              <a:rPr lang="en-US" sz="2400" dirty="0">
                <a:latin typeface="Aptos" panose="020B0004020202020204" pitchFamily="34" charset="0"/>
              </a:rPr>
              <a:t> and </a:t>
            </a:r>
            <a:r>
              <a:rPr lang="en-US" sz="2400" dirty="0" err="1">
                <a:latin typeface="Aptos" panose="020B0004020202020204" pitchFamily="34" charset="0"/>
              </a:rPr>
              <a:t>myvar</a:t>
            </a:r>
            <a:r>
              <a:rPr lang="en-US" sz="2400" dirty="0">
                <a:latin typeface="Aptos" panose="020B0004020202020204" pitchFamily="34" charset="0"/>
              </a:rPr>
              <a:t> are different variables)</a:t>
            </a:r>
          </a:p>
          <a:p>
            <a:pPr algn="just"/>
            <a:r>
              <a:rPr lang="en-US" sz="2400" dirty="0">
                <a:latin typeface="Aptos" panose="020B0004020202020204" pitchFamily="34" charset="0"/>
              </a:rPr>
              <a:t>Names cannot contain whitespaces or special characters like !, #, %, etc.</a:t>
            </a:r>
          </a:p>
          <a:p>
            <a:pPr algn="just"/>
            <a:r>
              <a:rPr lang="en-US" sz="2400" dirty="0">
                <a:latin typeface="Aptos" panose="020B0004020202020204" pitchFamily="34" charset="0"/>
              </a:rPr>
              <a:t>Reserved words (such as int) cannot be used as names</a:t>
            </a:r>
            <a:endParaRPr lang="en-SG" sz="2400" dirty="0">
              <a:latin typeface="Aptos" panose="020B0004020202020204" pitchFamily="34" charset="0"/>
            </a:endParaRPr>
          </a:p>
        </p:txBody>
      </p:sp>
      <p:pic>
        <p:nvPicPr>
          <p:cNvPr id="4100" name="Picture 4" descr="variable names examples">
            <a:extLst>
              <a:ext uri="{FF2B5EF4-FFF2-40B4-BE49-F238E27FC236}">
                <a16:creationId xmlns:a16="http://schemas.microsoft.com/office/drawing/2014/main" id="{9B1A76D3-FD90-B2DA-8D99-03243CEC9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269" y="965279"/>
            <a:ext cx="7431478" cy="364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50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56181"/>
          </a:xfrm>
          <a:solidFill>
            <a:schemeClr val="accent4">
              <a:lumMod val="40000"/>
              <a:lumOff val="60000"/>
            </a:schemeClr>
          </a:solidFill>
        </p:spPr>
        <p:txBody>
          <a:bodyPr>
            <a:normAutofit/>
          </a:bodyPr>
          <a:lstStyle/>
          <a:p>
            <a:pPr algn="just"/>
            <a:r>
              <a:rPr lang="en-US" sz="3200" b="1" dirty="0">
                <a:solidFill>
                  <a:srgbClr val="273239"/>
                </a:solidFill>
                <a:latin typeface="Aharoni" panose="02010803020104030203" pitchFamily="2" charset="-79"/>
                <a:cs typeface="Aharoni" panose="02010803020104030203" pitchFamily="2" charset="-79"/>
              </a:rPr>
              <a:t>  </a:t>
            </a:r>
            <a:r>
              <a:rPr lang="en-US" sz="3200" b="1" i="0" dirty="0">
                <a:solidFill>
                  <a:srgbClr val="273239"/>
                </a:solidFill>
                <a:effectLst/>
                <a:latin typeface="Aharoni" panose="02010803020104030203" pitchFamily="2" charset="-79"/>
                <a:cs typeface="Aharoni" panose="02010803020104030203" pitchFamily="2" charset="-79"/>
              </a:rPr>
              <a:t>C Variable Types</a:t>
            </a:r>
            <a:endParaRPr lang="en-SG" sz="3200" b="0" i="0" dirty="0">
              <a:solidFill>
                <a:srgbClr val="610B38"/>
              </a:solidFill>
              <a:effectLst/>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0CA4FECC-499D-D8A8-5553-93D82D9B2928}"/>
              </a:ext>
            </a:extLst>
          </p:cNvPr>
          <p:cNvSpPr txBox="1"/>
          <p:nvPr/>
        </p:nvSpPr>
        <p:spPr>
          <a:xfrm>
            <a:off x="0" y="707010"/>
            <a:ext cx="6103854" cy="2585323"/>
          </a:xfrm>
          <a:prstGeom prst="rect">
            <a:avLst/>
          </a:prstGeom>
          <a:solidFill>
            <a:schemeClr val="accent2">
              <a:lumMod val="20000"/>
              <a:lumOff val="80000"/>
            </a:schemeClr>
          </a:solidFill>
        </p:spPr>
        <p:txBody>
          <a:bodyPr wrap="square">
            <a:spAutoFit/>
          </a:bodyPr>
          <a:lstStyle/>
          <a:p>
            <a:pPr algn="just"/>
            <a:r>
              <a:rPr lang="en-US" b="0" i="0" dirty="0">
                <a:solidFill>
                  <a:srgbClr val="610B4B"/>
                </a:solidFill>
                <a:effectLst/>
                <a:latin typeface="Aptos" panose="020B0004020202020204" pitchFamily="34" charset="0"/>
              </a:rPr>
              <a:t>1. Local Variable</a:t>
            </a:r>
          </a:p>
          <a:p>
            <a:pPr algn="just"/>
            <a:r>
              <a:rPr lang="en-US" b="0" i="0" dirty="0">
                <a:solidFill>
                  <a:srgbClr val="333333"/>
                </a:solidFill>
                <a:effectLst/>
                <a:latin typeface="Aptos" panose="020B0004020202020204" pitchFamily="34" charset="0"/>
              </a:rPr>
              <a:t>A variable that is declared inside the function or block is called a local variable.</a:t>
            </a:r>
          </a:p>
          <a:p>
            <a:pPr algn="just"/>
            <a:r>
              <a:rPr lang="en-US" b="0" i="0" dirty="0">
                <a:solidFill>
                  <a:srgbClr val="333333"/>
                </a:solidFill>
                <a:effectLst/>
                <a:latin typeface="Aptos" panose="020B0004020202020204" pitchFamily="34" charset="0"/>
              </a:rPr>
              <a:t>It must be declared at the start of the block.</a:t>
            </a:r>
          </a:p>
          <a:p>
            <a:pPr algn="just"/>
            <a:endParaRPr lang="en-US" b="0" i="0" dirty="0">
              <a:solidFill>
                <a:srgbClr val="333333"/>
              </a:solidFill>
              <a:effectLst/>
              <a:latin typeface="Aptos" panose="020B0004020202020204" pitchFamily="34" charset="0"/>
            </a:endParaRPr>
          </a:p>
          <a:p>
            <a:pPr algn="just"/>
            <a:r>
              <a:rPr lang="en-US" b="1" i="0" dirty="0">
                <a:solidFill>
                  <a:srgbClr val="006699"/>
                </a:solidFill>
                <a:effectLst/>
                <a:latin typeface="Aptos" panose="020B0004020202020204" pitchFamily="34" charset="0"/>
              </a:rPr>
              <a:t>void</a:t>
            </a:r>
            <a:r>
              <a:rPr lang="en-US" b="0" i="0" dirty="0">
                <a:solidFill>
                  <a:srgbClr val="000000"/>
                </a:solidFill>
                <a:effectLst/>
                <a:latin typeface="Aptos" panose="020B0004020202020204" pitchFamily="34" charset="0"/>
              </a:rPr>
              <a:t> function1()</a:t>
            </a:r>
          </a:p>
          <a:p>
            <a:pPr algn="just"/>
            <a:r>
              <a:rPr lang="en-US" b="0" i="0" dirty="0">
                <a:solidFill>
                  <a:srgbClr val="000000"/>
                </a:solidFill>
                <a:effectLst/>
                <a:latin typeface="Aptos" panose="020B0004020202020204" pitchFamily="34" charset="0"/>
              </a:rPr>
              <a:t>{  </a:t>
            </a:r>
          </a:p>
          <a:p>
            <a:pPr algn="just"/>
            <a:r>
              <a:rPr lang="en-US" b="1" i="0" dirty="0">
                <a:solidFill>
                  <a:srgbClr val="2E8B57"/>
                </a:solidFill>
                <a:effectLst/>
                <a:latin typeface="Aptos" panose="020B0004020202020204" pitchFamily="34" charset="0"/>
              </a:rPr>
              <a:t>	int</a:t>
            </a:r>
            <a:r>
              <a:rPr lang="en-US" b="0" i="0" dirty="0">
                <a:solidFill>
                  <a:srgbClr val="000000"/>
                </a:solidFill>
                <a:effectLst/>
                <a:latin typeface="Aptos" panose="020B0004020202020204" pitchFamily="34" charset="0"/>
              </a:rPr>
              <a:t> x=10;</a:t>
            </a:r>
            <a:r>
              <a:rPr lang="en-US" b="0" i="0" dirty="0">
                <a:solidFill>
                  <a:srgbClr val="008200"/>
                </a:solidFill>
                <a:effectLst/>
                <a:latin typeface="Aptos" panose="020B0004020202020204" pitchFamily="34" charset="0"/>
              </a:rPr>
              <a:t>//local variable</a:t>
            </a:r>
            <a:r>
              <a:rPr lang="en-US" b="0" i="0" dirty="0">
                <a:solidFill>
                  <a:srgbClr val="000000"/>
                </a:solidFill>
                <a:effectLst/>
                <a:latin typeface="Aptos" panose="020B0004020202020204" pitchFamily="34" charset="0"/>
              </a:rPr>
              <a:t>  </a:t>
            </a:r>
          </a:p>
          <a:p>
            <a:pPr algn="just"/>
            <a:r>
              <a:rPr lang="en-US" b="0" i="0" dirty="0">
                <a:solidFill>
                  <a:srgbClr val="000000"/>
                </a:solidFill>
                <a:effectLst/>
                <a:latin typeface="Aptos" panose="020B0004020202020204" pitchFamily="34" charset="0"/>
              </a:rPr>
              <a:t>}  </a:t>
            </a:r>
          </a:p>
        </p:txBody>
      </p:sp>
      <p:sp>
        <p:nvSpPr>
          <p:cNvPr id="8" name="TextBox 7">
            <a:extLst>
              <a:ext uri="{FF2B5EF4-FFF2-40B4-BE49-F238E27FC236}">
                <a16:creationId xmlns:a16="http://schemas.microsoft.com/office/drawing/2014/main" id="{CFE3915B-3095-0512-5102-7A7A78E7A748}"/>
              </a:ext>
            </a:extLst>
          </p:cNvPr>
          <p:cNvSpPr txBox="1"/>
          <p:nvPr/>
        </p:nvSpPr>
        <p:spPr>
          <a:xfrm>
            <a:off x="0" y="3292333"/>
            <a:ext cx="6103854" cy="3139321"/>
          </a:xfrm>
          <a:prstGeom prst="rect">
            <a:avLst/>
          </a:prstGeom>
          <a:solidFill>
            <a:schemeClr val="accent6">
              <a:lumMod val="20000"/>
              <a:lumOff val="80000"/>
            </a:schemeClr>
          </a:solidFill>
        </p:spPr>
        <p:txBody>
          <a:bodyPr wrap="square">
            <a:spAutoFit/>
          </a:bodyPr>
          <a:lstStyle/>
          <a:p>
            <a:pPr algn="just"/>
            <a:r>
              <a:rPr lang="en-US" b="0" i="0" dirty="0">
                <a:solidFill>
                  <a:srgbClr val="610B4B"/>
                </a:solidFill>
                <a:effectLst/>
                <a:latin typeface="Aptos" panose="020B0004020202020204" pitchFamily="34" charset="0"/>
              </a:rPr>
              <a:t>2. Global Variable</a:t>
            </a:r>
          </a:p>
          <a:p>
            <a:pPr algn="just"/>
            <a:r>
              <a:rPr lang="en-US" b="0" i="0" dirty="0">
                <a:solidFill>
                  <a:srgbClr val="333333"/>
                </a:solidFill>
                <a:effectLst/>
                <a:latin typeface="Aptos" panose="020B0004020202020204" pitchFamily="34" charset="0"/>
              </a:rPr>
              <a:t>A variable that is declared outside the function or block is called a global variable. Any function can change the value of the global variable. It is available to all the functions.</a:t>
            </a:r>
          </a:p>
          <a:p>
            <a:pPr algn="just"/>
            <a:r>
              <a:rPr lang="en-US" b="0" i="0" dirty="0">
                <a:solidFill>
                  <a:srgbClr val="333333"/>
                </a:solidFill>
                <a:effectLst/>
                <a:latin typeface="Aptos" panose="020B0004020202020204" pitchFamily="34" charset="0"/>
              </a:rPr>
              <a:t>It must be declared at the start of the block.</a:t>
            </a:r>
          </a:p>
          <a:p>
            <a:pPr algn="just"/>
            <a:endParaRPr lang="en-US" b="0" i="0" dirty="0">
              <a:solidFill>
                <a:srgbClr val="333333"/>
              </a:solidFill>
              <a:effectLst/>
              <a:latin typeface="Aptos" panose="020B0004020202020204" pitchFamily="34" charset="0"/>
            </a:endParaRPr>
          </a:p>
          <a:p>
            <a:pPr algn="just"/>
            <a:r>
              <a:rPr lang="en-US" b="1" i="0" dirty="0">
                <a:solidFill>
                  <a:srgbClr val="2E8B57"/>
                </a:solidFill>
                <a:effectLst/>
                <a:latin typeface="Aptos" panose="020B0004020202020204" pitchFamily="34" charset="0"/>
              </a:rPr>
              <a:t>int</a:t>
            </a:r>
            <a:r>
              <a:rPr lang="en-US" b="0" i="0" dirty="0">
                <a:solidFill>
                  <a:srgbClr val="000000"/>
                </a:solidFill>
                <a:effectLst/>
                <a:latin typeface="Aptos" panose="020B0004020202020204" pitchFamily="34" charset="0"/>
              </a:rPr>
              <a:t> value=20;</a:t>
            </a:r>
            <a:r>
              <a:rPr lang="en-US" b="0" i="0" dirty="0">
                <a:solidFill>
                  <a:srgbClr val="008200"/>
                </a:solidFill>
                <a:effectLst/>
                <a:latin typeface="Aptos" panose="020B0004020202020204" pitchFamily="34" charset="0"/>
              </a:rPr>
              <a:t>//global variable</a:t>
            </a:r>
            <a:r>
              <a:rPr lang="en-US" b="0" i="0" dirty="0">
                <a:solidFill>
                  <a:srgbClr val="000000"/>
                </a:solidFill>
                <a:effectLst/>
                <a:latin typeface="Aptos" panose="020B0004020202020204" pitchFamily="34" charset="0"/>
              </a:rPr>
              <a:t>  </a:t>
            </a:r>
          </a:p>
          <a:p>
            <a:pPr algn="just"/>
            <a:r>
              <a:rPr lang="en-US" b="1" i="0" dirty="0">
                <a:solidFill>
                  <a:srgbClr val="006699"/>
                </a:solidFill>
                <a:effectLst/>
                <a:latin typeface="Aptos" panose="020B0004020202020204" pitchFamily="34" charset="0"/>
              </a:rPr>
              <a:t>void</a:t>
            </a:r>
            <a:r>
              <a:rPr lang="en-US" b="0" i="0" dirty="0">
                <a:solidFill>
                  <a:srgbClr val="000000"/>
                </a:solidFill>
                <a:effectLst/>
                <a:latin typeface="Aptos" panose="020B0004020202020204" pitchFamily="34" charset="0"/>
              </a:rPr>
              <a:t> function1()</a:t>
            </a:r>
          </a:p>
          <a:p>
            <a:pPr algn="just"/>
            <a:r>
              <a:rPr lang="en-US" b="0" i="0" dirty="0">
                <a:solidFill>
                  <a:srgbClr val="000000"/>
                </a:solidFill>
                <a:effectLst/>
                <a:latin typeface="Aptos" panose="020B0004020202020204" pitchFamily="34" charset="0"/>
              </a:rPr>
              <a:t>{  </a:t>
            </a:r>
          </a:p>
          <a:p>
            <a:pPr algn="just"/>
            <a:r>
              <a:rPr lang="en-US" b="1" i="0" dirty="0">
                <a:solidFill>
                  <a:srgbClr val="2E8B57"/>
                </a:solidFill>
                <a:effectLst/>
                <a:latin typeface="Aptos" panose="020B0004020202020204" pitchFamily="34" charset="0"/>
              </a:rPr>
              <a:t>	int</a:t>
            </a:r>
            <a:r>
              <a:rPr lang="en-US" b="0" i="0" dirty="0">
                <a:solidFill>
                  <a:srgbClr val="000000"/>
                </a:solidFill>
                <a:effectLst/>
                <a:latin typeface="Aptos" panose="020B0004020202020204" pitchFamily="34" charset="0"/>
              </a:rPr>
              <a:t> x=10;</a:t>
            </a:r>
            <a:r>
              <a:rPr lang="en-US" b="0" i="0" dirty="0">
                <a:solidFill>
                  <a:srgbClr val="008200"/>
                </a:solidFill>
                <a:effectLst/>
                <a:latin typeface="Aptos" panose="020B0004020202020204" pitchFamily="34" charset="0"/>
              </a:rPr>
              <a:t>//local variable</a:t>
            </a:r>
            <a:r>
              <a:rPr lang="en-US" b="0" i="0" dirty="0">
                <a:solidFill>
                  <a:srgbClr val="000000"/>
                </a:solidFill>
                <a:effectLst/>
                <a:latin typeface="Aptos" panose="020B0004020202020204" pitchFamily="34" charset="0"/>
              </a:rPr>
              <a:t>  </a:t>
            </a:r>
          </a:p>
          <a:p>
            <a:pPr algn="just"/>
            <a:r>
              <a:rPr lang="en-US" b="0" i="0" dirty="0">
                <a:solidFill>
                  <a:srgbClr val="000000"/>
                </a:solidFill>
                <a:effectLst/>
                <a:latin typeface="Aptos" panose="020B0004020202020204" pitchFamily="34" charset="0"/>
              </a:rPr>
              <a:t>}  </a:t>
            </a:r>
          </a:p>
        </p:txBody>
      </p:sp>
      <p:sp>
        <p:nvSpPr>
          <p:cNvPr id="10" name="TextBox 9">
            <a:extLst>
              <a:ext uri="{FF2B5EF4-FFF2-40B4-BE49-F238E27FC236}">
                <a16:creationId xmlns:a16="http://schemas.microsoft.com/office/drawing/2014/main" id="{09AD77A5-06D8-C57C-6AA3-B0DF3CFF100E}"/>
              </a:ext>
            </a:extLst>
          </p:cNvPr>
          <p:cNvSpPr txBox="1"/>
          <p:nvPr/>
        </p:nvSpPr>
        <p:spPr>
          <a:xfrm>
            <a:off x="6103854" y="707010"/>
            <a:ext cx="6088146" cy="3416320"/>
          </a:xfrm>
          <a:prstGeom prst="rect">
            <a:avLst/>
          </a:prstGeom>
          <a:solidFill>
            <a:schemeClr val="accent3">
              <a:lumMod val="40000"/>
              <a:lumOff val="60000"/>
            </a:schemeClr>
          </a:solidFill>
        </p:spPr>
        <p:txBody>
          <a:bodyPr wrap="square">
            <a:spAutoFit/>
          </a:bodyPr>
          <a:lstStyle/>
          <a:p>
            <a:pPr algn="just"/>
            <a:r>
              <a:rPr lang="en-US" b="0" i="0" dirty="0">
                <a:solidFill>
                  <a:srgbClr val="610B4B"/>
                </a:solidFill>
                <a:effectLst/>
                <a:latin typeface="Aptos" panose="020B0004020202020204" pitchFamily="34" charset="0"/>
              </a:rPr>
              <a:t>3. Static Variable</a:t>
            </a:r>
          </a:p>
          <a:p>
            <a:pPr algn="just"/>
            <a:r>
              <a:rPr lang="en-US" b="0" i="0" dirty="0">
                <a:solidFill>
                  <a:srgbClr val="333333"/>
                </a:solidFill>
                <a:effectLst/>
                <a:latin typeface="Aptos" panose="020B0004020202020204" pitchFamily="34" charset="0"/>
              </a:rPr>
              <a:t>A variable that is declared with the static keyword is called static variable. It retains its value between multiple function calls.</a:t>
            </a:r>
          </a:p>
          <a:p>
            <a:pPr algn="just"/>
            <a:r>
              <a:rPr lang="en-US" b="1" i="0" dirty="0">
                <a:solidFill>
                  <a:srgbClr val="006699"/>
                </a:solidFill>
                <a:effectLst/>
                <a:latin typeface="Aptos" panose="020B0004020202020204" pitchFamily="34" charset="0"/>
              </a:rPr>
              <a:t>void</a:t>
            </a:r>
            <a:r>
              <a:rPr lang="en-US" b="0" i="0" dirty="0">
                <a:solidFill>
                  <a:srgbClr val="000000"/>
                </a:solidFill>
                <a:effectLst/>
                <a:latin typeface="Aptos" panose="020B0004020202020204" pitchFamily="34" charset="0"/>
              </a:rPr>
              <a:t> function1()</a:t>
            </a:r>
          </a:p>
          <a:p>
            <a:pPr algn="just"/>
            <a:r>
              <a:rPr lang="en-US" b="0" i="0" dirty="0">
                <a:solidFill>
                  <a:srgbClr val="000000"/>
                </a:solidFill>
                <a:effectLst/>
                <a:latin typeface="Aptos" panose="020B0004020202020204" pitchFamily="34" charset="0"/>
              </a:rPr>
              <a:t>{  </a:t>
            </a:r>
          </a:p>
          <a:p>
            <a:pPr lvl="1" algn="just"/>
            <a:r>
              <a:rPr lang="en-US" b="1" i="0" dirty="0">
                <a:solidFill>
                  <a:srgbClr val="2E8B57"/>
                </a:solidFill>
                <a:effectLst/>
                <a:latin typeface="Aptos" panose="020B0004020202020204" pitchFamily="34" charset="0"/>
              </a:rPr>
              <a:t>int</a:t>
            </a:r>
            <a:r>
              <a:rPr lang="en-US" b="0" i="0" dirty="0">
                <a:solidFill>
                  <a:srgbClr val="000000"/>
                </a:solidFill>
                <a:effectLst/>
                <a:latin typeface="Aptos" panose="020B0004020202020204" pitchFamily="34" charset="0"/>
              </a:rPr>
              <a:t> x=10;</a:t>
            </a:r>
            <a:r>
              <a:rPr lang="en-US" b="0" i="0" dirty="0">
                <a:solidFill>
                  <a:srgbClr val="008200"/>
                </a:solidFill>
                <a:effectLst/>
                <a:latin typeface="Aptos" panose="020B0004020202020204" pitchFamily="34" charset="0"/>
              </a:rPr>
              <a:t>//local variable</a:t>
            </a:r>
            <a:r>
              <a:rPr lang="en-US" b="0" i="0" dirty="0">
                <a:solidFill>
                  <a:srgbClr val="000000"/>
                </a:solidFill>
                <a:effectLst/>
                <a:latin typeface="Aptos" panose="020B0004020202020204" pitchFamily="34" charset="0"/>
              </a:rPr>
              <a:t>  </a:t>
            </a:r>
          </a:p>
          <a:p>
            <a:pPr lvl="1" algn="just"/>
            <a:r>
              <a:rPr lang="en-US" b="1" i="0" dirty="0">
                <a:solidFill>
                  <a:srgbClr val="006699"/>
                </a:solidFill>
                <a:effectLst/>
                <a:latin typeface="Aptos" panose="020B0004020202020204" pitchFamily="34" charset="0"/>
              </a:rPr>
              <a:t>static</a:t>
            </a:r>
            <a:r>
              <a:rPr lang="en-US" b="0" i="0" dirty="0">
                <a:solidFill>
                  <a:srgbClr val="000000"/>
                </a:solidFill>
                <a:effectLst/>
                <a:latin typeface="Aptos" panose="020B0004020202020204" pitchFamily="34" charset="0"/>
              </a:rPr>
              <a:t> </a:t>
            </a:r>
            <a:r>
              <a:rPr lang="en-US" b="1" i="0" dirty="0">
                <a:solidFill>
                  <a:srgbClr val="2E8B57"/>
                </a:solidFill>
                <a:effectLst/>
                <a:latin typeface="Aptos" panose="020B0004020202020204" pitchFamily="34" charset="0"/>
              </a:rPr>
              <a:t>int</a:t>
            </a:r>
            <a:r>
              <a:rPr lang="en-US" b="0" i="0" dirty="0">
                <a:solidFill>
                  <a:srgbClr val="000000"/>
                </a:solidFill>
                <a:effectLst/>
                <a:latin typeface="Aptos" panose="020B0004020202020204" pitchFamily="34" charset="0"/>
              </a:rPr>
              <a:t> y=10;</a:t>
            </a:r>
            <a:r>
              <a:rPr lang="en-US" b="0" i="0" dirty="0">
                <a:solidFill>
                  <a:srgbClr val="008200"/>
                </a:solidFill>
                <a:effectLst/>
                <a:latin typeface="Aptos" panose="020B0004020202020204" pitchFamily="34" charset="0"/>
              </a:rPr>
              <a:t>//static variable</a:t>
            </a:r>
            <a:r>
              <a:rPr lang="en-US" b="0" i="0" dirty="0">
                <a:solidFill>
                  <a:srgbClr val="000000"/>
                </a:solidFill>
                <a:effectLst/>
                <a:latin typeface="Aptos" panose="020B0004020202020204" pitchFamily="34" charset="0"/>
              </a:rPr>
              <a:t>  </a:t>
            </a:r>
          </a:p>
          <a:p>
            <a:pPr lvl="1" algn="just"/>
            <a:r>
              <a:rPr lang="en-US" b="0" i="0" dirty="0">
                <a:solidFill>
                  <a:srgbClr val="000000"/>
                </a:solidFill>
                <a:effectLst/>
                <a:latin typeface="Aptos" panose="020B0004020202020204" pitchFamily="34" charset="0"/>
              </a:rPr>
              <a:t>x=x+1;  </a:t>
            </a:r>
          </a:p>
          <a:p>
            <a:pPr lvl="1" algn="just"/>
            <a:r>
              <a:rPr lang="en-US" b="0" i="0" dirty="0">
                <a:solidFill>
                  <a:srgbClr val="000000"/>
                </a:solidFill>
                <a:effectLst/>
                <a:latin typeface="Aptos" panose="020B0004020202020204" pitchFamily="34" charset="0"/>
              </a:rPr>
              <a:t>y=y+1;  </a:t>
            </a:r>
          </a:p>
          <a:p>
            <a:pPr lvl="1" algn="just"/>
            <a:r>
              <a:rPr lang="en-US" b="0" i="0" dirty="0" err="1">
                <a:solidFill>
                  <a:srgbClr val="000000"/>
                </a:solidFill>
                <a:effectLst/>
                <a:latin typeface="Aptos" panose="020B0004020202020204" pitchFamily="34" charset="0"/>
              </a:rPr>
              <a:t>printf</a:t>
            </a:r>
            <a:r>
              <a:rPr lang="en-US" b="0" i="0" dirty="0">
                <a:solidFill>
                  <a:srgbClr val="000000"/>
                </a:solidFill>
                <a:effectLst/>
                <a:latin typeface="Aptos" panose="020B0004020202020204" pitchFamily="34" charset="0"/>
              </a:rPr>
              <a:t>(</a:t>
            </a:r>
            <a:r>
              <a:rPr lang="en-US" b="0" i="0" dirty="0">
                <a:solidFill>
                  <a:srgbClr val="0000FF"/>
                </a:solidFill>
                <a:effectLst/>
                <a:latin typeface="Aptos" panose="020B0004020202020204" pitchFamily="34" charset="0"/>
              </a:rPr>
              <a:t>"%d,%d"</a:t>
            </a:r>
            <a:r>
              <a:rPr lang="en-US" b="0" i="0" dirty="0">
                <a:solidFill>
                  <a:srgbClr val="000000"/>
                </a:solidFill>
                <a:effectLst/>
                <a:latin typeface="Aptos" panose="020B0004020202020204" pitchFamily="34" charset="0"/>
              </a:rPr>
              <a:t>,</a:t>
            </a:r>
            <a:r>
              <a:rPr lang="en-US" b="0" i="0" dirty="0" err="1">
                <a:solidFill>
                  <a:srgbClr val="000000"/>
                </a:solidFill>
                <a:effectLst/>
                <a:latin typeface="Aptos" panose="020B0004020202020204" pitchFamily="34" charset="0"/>
              </a:rPr>
              <a:t>x,y</a:t>
            </a:r>
            <a:r>
              <a:rPr lang="en-US" b="0" i="0" dirty="0">
                <a:solidFill>
                  <a:srgbClr val="000000"/>
                </a:solidFill>
                <a:effectLst/>
                <a:latin typeface="Aptos" panose="020B0004020202020204" pitchFamily="34" charset="0"/>
              </a:rPr>
              <a:t>);  </a:t>
            </a:r>
          </a:p>
          <a:p>
            <a:pPr algn="just"/>
            <a:r>
              <a:rPr lang="en-US" b="0" i="0" dirty="0">
                <a:solidFill>
                  <a:srgbClr val="000000"/>
                </a:solidFill>
                <a:effectLst/>
                <a:latin typeface="Aptos" panose="020B0004020202020204" pitchFamily="34" charset="0"/>
              </a:rPr>
              <a:t>}  </a:t>
            </a:r>
          </a:p>
        </p:txBody>
      </p:sp>
    </p:spTree>
    <p:extLst>
      <p:ext uri="{BB962C8B-B14F-4D97-AF65-F5344CB8AC3E}">
        <p14:creationId xmlns:p14="http://schemas.microsoft.com/office/powerpoint/2010/main" val="81765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47EC-2DAA-ECF7-4969-306C715E90B5}"/>
              </a:ext>
            </a:extLst>
          </p:cNvPr>
          <p:cNvSpPr>
            <a:spLocks noGrp="1"/>
          </p:cNvSpPr>
          <p:nvPr>
            <p:ph type="title"/>
          </p:nvPr>
        </p:nvSpPr>
        <p:spPr>
          <a:xfrm>
            <a:off x="0" y="101687"/>
            <a:ext cx="12191999" cy="690166"/>
          </a:xfrm>
          <a:solidFill>
            <a:srgbClr val="92D050"/>
          </a:solidFill>
        </p:spPr>
        <p:txBody>
          <a:bodyPr>
            <a:normAutofit fontScale="90000"/>
          </a:bodyPr>
          <a:lstStyle/>
          <a:p>
            <a:r>
              <a:rPr lang="en-SG" dirty="0"/>
              <a:t>   			Content Of This Lecture</a:t>
            </a:r>
          </a:p>
        </p:txBody>
      </p:sp>
      <p:sp>
        <p:nvSpPr>
          <p:cNvPr id="3" name="Content Placeholder 2">
            <a:extLst>
              <a:ext uri="{FF2B5EF4-FFF2-40B4-BE49-F238E27FC236}">
                <a16:creationId xmlns:a16="http://schemas.microsoft.com/office/drawing/2014/main" id="{D1A8D3A7-6427-ED05-F740-3F1C3DBFF56F}"/>
              </a:ext>
            </a:extLst>
          </p:cNvPr>
          <p:cNvSpPr>
            <a:spLocks noGrp="1"/>
          </p:cNvSpPr>
          <p:nvPr>
            <p:ph idx="1"/>
          </p:nvPr>
        </p:nvSpPr>
        <p:spPr>
          <a:xfrm>
            <a:off x="254521" y="1031804"/>
            <a:ext cx="5524110" cy="5124335"/>
          </a:xfrm>
          <a:solidFill>
            <a:schemeClr val="accent5">
              <a:lumMod val="20000"/>
              <a:lumOff val="80000"/>
            </a:schemeClr>
          </a:solidFill>
          <a:ln>
            <a:solidFill>
              <a:schemeClr val="accent1"/>
            </a:solidFill>
          </a:ln>
        </p:spPr>
        <p:txBody>
          <a:bodyPr/>
          <a:lstStyle/>
          <a:p>
            <a:pPr>
              <a:buFont typeface="Wingdings" panose="05000000000000000000" pitchFamily="2" charset="2"/>
              <a:buChar char="Ø"/>
            </a:pPr>
            <a:endParaRPr lang="en-SG" dirty="0">
              <a:latin typeface="Aptos" panose="020B0004020202020204" pitchFamily="34" charset="0"/>
            </a:endParaRPr>
          </a:p>
        </p:txBody>
      </p:sp>
      <p:sp>
        <p:nvSpPr>
          <p:cNvPr id="4" name="Content Placeholder 2">
            <a:extLst>
              <a:ext uri="{FF2B5EF4-FFF2-40B4-BE49-F238E27FC236}">
                <a16:creationId xmlns:a16="http://schemas.microsoft.com/office/drawing/2014/main" id="{F597A560-B35B-137F-EB97-EEA7BE7A4042}"/>
              </a:ext>
            </a:extLst>
          </p:cNvPr>
          <p:cNvSpPr txBox="1">
            <a:spLocks/>
          </p:cNvSpPr>
          <p:nvPr/>
        </p:nvSpPr>
        <p:spPr>
          <a:xfrm>
            <a:off x="6096000" y="1031804"/>
            <a:ext cx="5841480" cy="5124335"/>
          </a:xfrm>
          <a:prstGeom prst="rect">
            <a:avLst/>
          </a:prstGeom>
          <a:solidFill>
            <a:schemeClr val="accent2">
              <a:lumMod val="20000"/>
              <a:lumOff val="80000"/>
            </a:schemeClr>
          </a:solidFill>
          <a:ln>
            <a:solidFill>
              <a:schemeClr val="accent1"/>
            </a:solidFill>
          </a:ln>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endParaRPr lang="en-SG" dirty="0">
              <a:latin typeface="Aptos" panose="020B0004020202020204" pitchFamily="34" charset="0"/>
            </a:endParaRPr>
          </a:p>
        </p:txBody>
      </p:sp>
    </p:spTree>
    <p:extLst>
      <p:ext uri="{BB962C8B-B14F-4D97-AF65-F5344CB8AC3E}">
        <p14:creationId xmlns:p14="http://schemas.microsoft.com/office/powerpoint/2010/main" val="168852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3" name="TextBox 2">
            <a:extLst>
              <a:ext uri="{FF2B5EF4-FFF2-40B4-BE49-F238E27FC236}">
                <a16:creationId xmlns:a16="http://schemas.microsoft.com/office/drawing/2014/main" id="{01B05E16-DCD4-B68F-B9E1-7218B3EDF935}"/>
              </a:ext>
            </a:extLst>
          </p:cNvPr>
          <p:cNvSpPr txBox="1"/>
          <p:nvPr/>
        </p:nvSpPr>
        <p:spPr>
          <a:xfrm>
            <a:off x="123334" y="3603770"/>
            <a:ext cx="4967140" cy="2031325"/>
          </a:xfrm>
          <a:prstGeom prst="rect">
            <a:avLst/>
          </a:prstGeom>
          <a:solidFill>
            <a:schemeClr val="accent2">
              <a:lumMod val="20000"/>
              <a:lumOff val="80000"/>
            </a:schemeClr>
          </a:solidFill>
        </p:spPr>
        <p:txBody>
          <a:bodyPr wrap="square">
            <a:spAutoFit/>
          </a:bodyPr>
          <a:lstStyle/>
          <a:p>
            <a:pPr algn="just"/>
            <a:r>
              <a:rPr lang="en-US" b="0" i="0" dirty="0">
                <a:solidFill>
                  <a:srgbClr val="610B4B"/>
                </a:solidFill>
                <a:effectLst/>
                <a:latin typeface="Aptos" panose="020B0004020202020204" pitchFamily="34" charset="0"/>
              </a:rPr>
              <a:t>5. External Variable</a:t>
            </a:r>
          </a:p>
          <a:p>
            <a:pPr algn="just"/>
            <a:r>
              <a:rPr lang="en-US" b="0" i="0" dirty="0">
                <a:solidFill>
                  <a:srgbClr val="333333"/>
                </a:solidFill>
                <a:effectLst/>
                <a:latin typeface="Aptos" panose="020B0004020202020204" pitchFamily="34" charset="0"/>
              </a:rPr>
              <a:t>We can share a variable in multiple C source files by using an external variable. To declare an external variable, you need to use </a:t>
            </a:r>
            <a:r>
              <a:rPr lang="en-US" b="1" i="0" dirty="0">
                <a:solidFill>
                  <a:srgbClr val="333333"/>
                </a:solidFill>
                <a:effectLst/>
                <a:latin typeface="Aptos" panose="020B0004020202020204" pitchFamily="34" charset="0"/>
              </a:rPr>
              <a:t>extern keyword</a:t>
            </a:r>
            <a:r>
              <a:rPr lang="en-US" b="0" i="0" dirty="0">
                <a:solidFill>
                  <a:srgbClr val="333333"/>
                </a:solidFill>
                <a:effectLst/>
                <a:latin typeface="Aptos" panose="020B0004020202020204" pitchFamily="34" charset="0"/>
              </a:rPr>
              <a:t>.</a:t>
            </a:r>
          </a:p>
          <a:p>
            <a:pPr algn="just"/>
            <a:r>
              <a:rPr lang="en-US" b="0" i="1" dirty="0" err="1">
                <a:solidFill>
                  <a:srgbClr val="333333"/>
                </a:solidFill>
                <a:effectLst/>
                <a:latin typeface="Aptos" panose="020B0004020202020204" pitchFamily="34" charset="0"/>
              </a:rPr>
              <a:t>myfile.h</a:t>
            </a:r>
            <a:endParaRPr lang="en-US" b="0" i="0" dirty="0">
              <a:solidFill>
                <a:srgbClr val="333333"/>
              </a:solidFill>
              <a:effectLst/>
              <a:latin typeface="Aptos" panose="020B0004020202020204" pitchFamily="34" charset="0"/>
            </a:endParaRPr>
          </a:p>
          <a:p>
            <a:pPr algn="just"/>
            <a:r>
              <a:rPr lang="en-US" b="1" i="0" dirty="0">
                <a:solidFill>
                  <a:srgbClr val="006699"/>
                </a:solidFill>
                <a:effectLst/>
                <a:latin typeface="Aptos" panose="020B0004020202020204" pitchFamily="34" charset="0"/>
              </a:rPr>
              <a:t>extern</a:t>
            </a:r>
            <a:r>
              <a:rPr lang="en-US" b="0" i="0" dirty="0">
                <a:solidFill>
                  <a:srgbClr val="000000"/>
                </a:solidFill>
                <a:effectLst/>
                <a:latin typeface="Aptos" panose="020B0004020202020204" pitchFamily="34" charset="0"/>
              </a:rPr>
              <a:t> </a:t>
            </a:r>
            <a:r>
              <a:rPr lang="en-US" b="1" i="0" dirty="0">
                <a:solidFill>
                  <a:srgbClr val="2E8B57"/>
                </a:solidFill>
                <a:effectLst/>
                <a:latin typeface="Aptos" panose="020B0004020202020204" pitchFamily="34" charset="0"/>
              </a:rPr>
              <a:t>int</a:t>
            </a:r>
            <a:r>
              <a:rPr lang="en-US" b="0" i="0" dirty="0">
                <a:solidFill>
                  <a:srgbClr val="000000"/>
                </a:solidFill>
                <a:effectLst/>
                <a:latin typeface="Aptos" panose="020B0004020202020204" pitchFamily="34" charset="0"/>
              </a:rPr>
              <a:t> x=10;</a:t>
            </a:r>
            <a:r>
              <a:rPr lang="en-US" b="0" i="0" dirty="0">
                <a:solidFill>
                  <a:srgbClr val="008200"/>
                </a:solidFill>
                <a:effectLst/>
                <a:latin typeface="Aptos" panose="020B0004020202020204" pitchFamily="34" charset="0"/>
              </a:rPr>
              <a:t>//external variable (also global)</a:t>
            </a:r>
            <a:r>
              <a:rPr lang="en-US" b="0" i="0" dirty="0">
                <a:solidFill>
                  <a:srgbClr val="000000"/>
                </a:solidFill>
                <a:effectLst/>
                <a:latin typeface="Aptos" panose="020B0004020202020204" pitchFamily="34" charset="0"/>
              </a:rPr>
              <a:t>  </a:t>
            </a:r>
          </a:p>
        </p:txBody>
      </p:sp>
      <p:sp>
        <p:nvSpPr>
          <p:cNvPr id="8" name="TextBox 7">
            <a:extLst>
              <a:ext uri="{FF2B5EF4-FFF2-40B4-BE49-F238E27FC236}">
                <a16:creationId xmlns:a16="http://schemas.microsoft.com/office/drawing/2014/main" id="{D37A6814-0F27-0073-2D66-38681E898E3E}"/>
              </a:ext>
            </a:extLst>
          </p:cNvPr>
          <p:cNvSpPr txBox="1"/>
          <p:nvPr/>
        </p:nvSpPr>
        <p:spPr>
          <a:xfrm>
            <a:off x="5354425" y="228973"/>
            <a:ext cx="6500564" cy="2031325"/>
          </a:xfrm>
          <a:prstGeom prst="rect">
            <a:avLst/>
          </a:prstGeom>
          <a:solidFill>
            <a:schemeClr val="tx2">
              <a:lumMod val="20000"/>
              <a:lumOff val="80000"/>
            </a:schemeClr>
          </a:solidFill>
        </p:spPr>
        <p:txBody>
          <a:bodyPr wrap="square">
            <a:spAutoFit/>
          </a:bodyPr>
          <a:lstStyle/>
          <a:p>
            <a:pPr algn="l" fontAlgn="base"/>
            <a:r>
              <a:rPr lang="en-US" b="1" i="0" dirty="0">
                <a:solidFill>
                  <a:srgbClr val="273239"/>
                </a:solidFill>
                <a:effectLst/>
                <a:latin typeface="Aptos" panose="020B0004020202020204" pitchFamily="34" charset="0"/>
              </a:rPr>
              <a:t>6. Register Variables in C</a:t>
            </a:r>
          </a:p>
          <a:p>
            <a:pPr algn="l" rtl="0" fontAlgn="base"/>
            <a:r>
              <a:rPr lang="en-US" b="1" i="0" dirty="0">
                <a:solidFill>
                  <a:srgbClr val="273239"/>
                </a:solidFill>
                <a:effectLst/>
                <a:latin typeface="Aptos" panose="020B0004020202020204" pitchFamily="34" charset="0"/>
              </a:rPr>
              <a:t>Register variables in C</a:t>
            </a:r>
            <a:r>
              <a:rPr lang="en-US" b="0" i="0" dirty="0">
                <a:solidFill>
                  <a:srgbClr val="273239"/>
                </a:solidFill>
                <a:effectLst/>
                <a:latin typeface="Aptos" panose="020B0004020202020204" pitchFamily="34" charset="0"/>
              </a:rPr>
              <a:t> are those variables that are stored in the </a:t>
            </a:r>
            <a:r>
              <a:rPr lang="en-US" b="1" i="0" dirty="0">
                <a:solidFill>
                  <a:srgbClr val="273239"/>
                </a:solidFill>
                <a:effectLst/>
                <a:latin typeface="Aptos" panose="020B0004020202020204" pitchFamily="34" charset="0"/>
              </a:rPr>
              <a:t>CPU register</a:t>
            </a:r>
            <a:r>
              <a:rPr lang="en-US" b="0" i="0" dirty="0">
                <a:solidFill>
                  <a:srgbClr val="273239"/>
                </a:solidFill>
                <a:effectLst/>
                <a:latin typeface="Aptos" panose="020B0004020202020204" pitchFamily="34" charset="0"/>
              </a:rPr>
              <a:t> instead of the conventional storage place like RAM. Their scope is</a:t>
            </a:r>
            <a:r>
              <a:rPr lang="en-US" b="1" i="0" dirty="0">
                <a:solidFill>
                  <a:srgbClr val="273239"/>
                </a:solidFill>
                <a:effectLst/>
                <a:latin typeface="Aptos" panose="020B0004020202020204" pitchFamily="34" charset="0"/>
              </a:rPr>
              <a:t> local</a:t>
            </a:r>
            <a:r>
              <a:rPr lang="en-US" b="0" i="0" dirty="0">
                <a:solidFill>
                  <a:srgbClr val="273239"/>
                </a:solidFill>
                <a:effectLst/>
                <a:latin typeface="Aptos" panose="020B0004020202020204" pitchFamily="34" charset="0"/>
              </a:rPr>
              <a:t> and exists till the </a:t>
            </a:r>
            <a:r>
              <a:rPr lang="en-US" b="1" i="0" dirty="0">
                <a:solidFill>
                  <a:srgbClr val="273239"/>
                </a:solidFill>
                <a:effectLst/>
                <a:latin typeface="Aptos" panose="020B0004020202020204" pitchFamily="34" charset="0"/>
              </a:rPr>
              <a:t>end </a:t>
            </a:r>
            <a:r>
              <a:rPr lang="en-US" b="0" i="0" dirty="0">
                <a:solidFill>
                  <a:srgbClr val="273239"/>
                </a:solidFill>
                <a:effectLst/>
                <a:latin typeface="Aptos" panose="020B0004020202020204" pitchFamily="34" charset="0"/>
              </a:rPr>
              <a:t>of the </a:t>
            </a:r>
            <a:r>
              <a:rPr lang="en-US" b="1" i="0" dirty="0">
                <a:solidFill>
                  <a:srgbClr val="273239"/>
                </a:solidFill>
                <a:effectLst/>
                <a:latin typeface="Aptos" panose="020B0004020202020204" pitchFamily="34" charset="0"/>
              </a:rPr>
              <a:t>block </a:t>
            </a:r>
            <a:r>
              <a:rPr lang="en-US" b="0" i="0" dirty="0">
                <a:solidFill>
                  <a:srgbClr val="273239"/>
                </a:solidFill>
                <a:effectLst/>
                <a:latin typeface="Aptos" panose="020B0004020202020204" pitchFamily="34" charset="0"/>
              </a:rPr>
              <a:t>or a function.</a:t>
            </a:r>
          </a:p>
          <a:p>
            <a:pPr algn="l" rtl="0" fontAlgn="base"/>
            <a:r>
              <a:rPr lang="en-US" b="0" i="0" dirty="0">
                <a:solidFill>
                  <a:srgbClr val="273239"/>
                </a:solidFill>
                <a:effectLst/>
                <a:latin typeface="Aptos" panose="020B0004020202020204" pitchFamily="34" charset="0"/>
              </a:rPr>
              <a:t>These variables are declared using the</a:t>
            </a:r>
            <a:r>
              <a:rPr lang="en-US" b="1" i="0" dirty="0">
                <a:solidFill>
                  <a:srgbClr val="273239"/>
                </a:solidFill>
                <a:effectLst/>
                <a:latin typeface="Aptos" panose="020B0004020202020204" pitchFamily="34" charset="0"/>
              </a:rPr>
              <a:t> </a:t>
            </a:r>
            <a:r>
              <a:rPr lang="en-US" b="1" i="0" u="sng" dirty="0">
                <a:solidFill>
                  <a:srgbClr val="273239"/>
                </a:solidFill>
                <a:effectLst/>
                <a:latin typeface="Aptos" panose="020B0004020202020204" pitchFamily="34" charset="0"/>
                <a:hlinkClick r:id="rId2"/>
              </a:rPr>
              <a:t>register</a:t>
            </a:r>
            <a:r>
              <a:rPr lang="en-US" b="0" i="0" dirty="0">
                <a:solidFill>
                  <a:srgbClr val="273239"/>
                </a:solidFill>
                <a:effectLst/>
                <a:latin typeface="Aptos" panose="020B0004020202020204" pitchFamily="34" charset="0"/>
              </a:rPr>
              <a:t> keyword.</a:t>
            </a:r>
          </a:p>
          <a:p>
            <a:pPr algn="l" rtl="0" fontAlgn="base"/>
            <a:r>
              <a:rPr lang="en-US" b="0" i="0" dirty="0">
                <a:solidFill>
                  <a:srgbClr val="273239"/>
                </a:solidFill>
                <a:effectLst/>
                <a:latin typeface="Aptos" panose="020B0004020202020204" pitchFamily="34" charset="0"/>
              </a:rPr>
              <a:t>The default value of register variables is a </a:t>
            </a:r>
            <a:r>
              <a:rPr lang="en-US" b="1" i="0" dirty="0">
                <a:solidFill>
                  <a:srgbClr val="273239"/>
                </a:solidFill>
                <a:effectLst/>
                <a:latin typeface="Aptos" panose="020B0004020202020204" pitchFamily="34" charset="0"/>
              </a:rPr>
              <a:t>garbage value</a:t>
            </a:r>
            <a:r>
              <a:rPr lang="en-US" b="0" i="0" dirty="0">
                <a:solidFill>
                  <a:srgbClr val="273239"/>
                </a:solidFill>
                <a:effectLst/>
                <a:latin typeface="Aptos" panose="020B0004020202020204" pitchFamily="34" charset="0"/>
              </a:rPr>
              <a:t>.</a:t>
            </a:r>
          </a:p>
        </p:txBody>
      </p:sp>
      <p:sp>
        <p:nvSpPr>
          <p:cNvPr id="9" name="Rectangle 1">
            <a:extLst>
              <a:ext uri="{FF2B5EF4-FFF2-40B4-BE49-F238E27FC236}">
                <a16:creationId xmlns:a16="http://schemas.microsoft.com/office/drawing/2014/main" id="{E8686AC5-1734-3C49-C352-B1AE44628AB2}"/>
              </a:ext>
            </a:extLst>
          </p:cNvPr>
          <p:cNvSpPr>
            <a:spLocks noChangeArrowheads="1"/>
          </p:cNvSpPr>
          <p:nvPr/>
        </p:nvSpPr>
        <p:spPr bwMode="auto">
          <a:xfrm>
            <a:off x="5354425" y="2527823"/>
            <a:ext cx="6500563" cy="1172096"/>
          </a:xfrm>
          <a:prstGeom prst="rect">
            <a:avLst/>
          </a:prstGeom>
          <a:solidFill>
            <a:schemeClr val="tx2">
              <a:lumMod val="20000"/>
              <a:lumOff val="80000"/>
            </a:schemeClr>
          </a:solidFill>
          <a:ln>
            <a:noFill/>
          </a:ln>
          <a:effectLst/>
        </p:spPr>
        <p:txBody>
          <a:bodyPr vert="horz" wrap="square" lIns="0" tIns="0" rIns="0" bIns="63480" numCol="1" anchor="ctr" anchorCtr="0" compatLnSpc="1">
            <a:prstTxWarp prst="textNoShape">
              <a:avLst/>
            </a:prstTxWarp>
            <a:spAutoFit/>
          </a:bodyPr>
          <a:lstStyle/>
          <a:p>
            <a:pPr defTabSz="914400" eaLnBrk="0" fontAlgn="base" hangingPunct="0">
              <a:spcBef>
                <a:spcPct val="0"/>
              </a:spcBef>
              <a:spcAft>
                <a:spcPct val="0"/>
              </a:spcAft>
            </a:pPr>
            <a:r>
              <a:rPr lang="en-US" b="1" i="0" dirty="0">
                <a:solidFill>
                  <a:srgbClr val="273239"/>
                </a:solidFill>
                <a:effectLst/>
                <a:latin typeface="Aptos" panose="020B0004020202020204" pitchFamily="34" charset="0"/>
              </a:rPr>
              <a:t>Syntax of Register Variables in C</a:t>
            </a:r>
          </a:p>
          <a:p>
            <a:pPr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panose="020B0004020202020204" pitchFamily="34" charset="0"/>
              </a:rPr>
              <a:t>register </a:t>
            </a:r>
            <a:r>
              <a:rPr kumimoji="0" lang="en-US" altLang="en-US" b="0" i="0" u="none" strike="noStrike" cap="none" normalizeH="0" baseline="0" dirty="0" err="1">
                <a:ln>
                  <a:noFill/>
                </a:ln>
                <a:solidFill>
                  <a:schemeClr val="tx1"/>
                </a:solidFill>
                <a:effectLst/>
                <a:latin typeface="Aptos" panose="020B0004020202020204" pitchFamily="34" charset="0"/>
              </a:rPr>
              <a:t>data_type</a:t>
            </a:r>
            <a:r>
              <a:rPr kumimoji="0" lang="en-US" altLang="en-US" b="0" i="0" u="none" strike="noStrike" cap="none" normalizeH="0" baseline="0" dirty="0">
                <a:ln>
                  <a:noFill/>
                </a:ln>
                <a:solidFill>
                  <a:schemeClr val="tx1"/>
                </a:solidFill>
                <a:effectLst/>
                <a:latin typeface="Aptos" panose="020B0004020202020204" pitchFamily="34" charset="0"/>
              </a:rPr>
              <a:t> </a:t>
            </a:r>
            <a:r>
              <a:rPr kumimoji="0" lang="en-US" altLang="en-US" b="0" i="0" u="none" strike="noStrike" cap="none" normalizeH="0" baseline="0" dirty="0" err="1">
                <a:ln>
                  <a:noFill/>
                </a:ln>
                <a:solidFill>
                  <a:schemeClr val="tx1"/>
                </a:solidFill>
                <a:effectLst/>
                <a:latin typeface="Aptos" panose="020B0004020202020204" pitchFamily="34" charset="0"/>
              </a:rPr>
              <a:t>variable_name</a:t>
            </a:r>
            <a:r>
              <a:rPr kumimoji="0" lang="en-US" altLang="en-US" b="0" i="0" u="none" strike="noStrike" cap="none" normalizeH="0" baseline="0" dirty="0">
                <a:ln>
                  <a:noFill/>
                </a:ln>
                <a:solidFill>
                  <a:schemeClr val="tx1"/>
                </a:solidFill>
                <a:effectLst/>
                <a:latin typeface="Aptos" panose="020B0004020202020204" pitchFamily="34" charset="0"/>
              </a:rPr>
              <a:t> = </a:t>
            </a:r>
            <a:r>
              <a:rPr kumimoji="0" lang="en-US" altLang="en-US" b="0" i="0" u="none" strike="noStrike" cap="none" normalizeH="0" baseline="0" dirty="0" err="1">
                <a:ln>
                  <a:noFill/>
                </a:ln>
                <a:solidFill>
                  <a:schemeClr val="tx1"/>
                </a:solidFill>
                <a:effectLst/>
                <a:latin typeface="Aptos" panose="020B0004020202020204" pitchFamily="34" charset="0"/>
              </a:rPr>
              <a:t>initial_value</a:t>
            </a:r>
            <a:r>
              <a:rPr kumimoji="0" lang="en-US" altLang="en-US"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ptos" panose="020B0004020202020204" pitchFamily="34" charset="0"/>
              </a:rPr>
              <a:t>Register int number = 122;</a:t>
            </a:r>
            <a:r>
              <a:rPr kumimoji="0" lang="en-US" altLang="en-US" b="0" i="0" u="none" strike="noStrike" cap="none" normalizeH="0" baseline="0" dirty="0">
                <a:ln>
                  <a:noFill/>
                </a:ln>
                <a:solidFill>
                  <a:schemeClr val="tx1"/>
                </a:solidFill>
                <a:effectLst/>
                <a:latin typeface="Aptos" panose="020B0004020202020204" pitchFamily="34" charset="0"/>
              </a:rPr>
              <a:t> </a:t>
            </a:r>
          </a:p>
        </p:txBody>
      </p:sp>
      <p:sp>
        <p:nvSpPr>
          <p:cNvPr id="12" name="TextBox 11">
            <a:extLst>
              <a:ext uri="{FF2B5EF4-FFF2-40B4-BE49-F238E27FC236}">
                <a16:creationId xmlns:a16="http://schemas.microsoft.com/office/drawing/2014/main" id="{E4EA0D7A-9678-4490-D547-3D9504006092}"/>
              </a:ext>
            </a:extLst>
          </p:cNvPr>
          <p:cNvSpPr txBox="1"/>
          <p:nvPr/>
        </p:nvSpPr>
        <p:spPr>
          <a:xfrm>
            <a:off x="123334" y="228973"/>
            <a:ext cx="4967140" cy="3139321"/>
          </a:xfrm>
          <a:prstGeom prst="rect">
            <a:avLst/>
          </a:prstGeom>
          <a:solidFill>
            <a:schemeClr val="accent5">
              <a:lumMod val="20000"/>
              <a:lumOff val="80000"/>
            </a:schemeClr>
          </a:solidFill>
        </p:spPr>
        <p:txBody>
          <a:bodyPr wrap="square">
            <a:spAutoFit/>
          </a:bodyPr>
          <a:lstStyle/>
          <a:p>
            <a:pPr algn="just"/>
            <a:r>
              <a:rPr lang="en-SG" b="0" i="0" dirty="0">
                <a:solidFill>
                  <a:srgbClr val="610B4B"/>
                </a:solidFill>
                <a:effectLst/>
                <a:latin typeface="Aptos" panose="020B0004020202020204" pitchFamily="34" charset="0"/>
              </a:rPr>
              <a:t>4. Automatic Variable</a:t>
            </a:r>
          </a:p>
          <a:p>
            <a:pPr algn="just"/>
            <a:r>
              <a:rPr lang="en-SG" b="0" i="0" dirty="0">
                <a:solidFill>
                  <a:srgbClr val="333333"/>
                </a:solidFill>
                <a:effectLst/>
                <a:latin typeface="Aptos" panose="020B0004020202020204" pitchFamily="34" charset="0"/>
              </a:rPr>
              <a:t>All variables in C that are declared inside the block, are automatic variables by default. We can explicitly declare an automatic variable using </a:t>
            </a:r>
            <a:r>
              <a:rPr lang="en-SG" b="1" i="0" dirty="0">
                <a:solidFill>
                  <a:srgbClr val="333333"/>
                </a:solidFill>
                <a:effectLst/>
                <a:latin typeface="Aptos" panose="020B0004020202020204" pitchFamily="34" charset="0"/>
              </a:rPr>
              <a:t>auto keyword</a:t>
            </a:r>
            <a:r>
              <a:rPr lang="en-SG" b="0" i="0" dirty="0">
                <a:solidFill>
                  <a:srgbClr val="333333"/>
                </a:solidFill>
                <a:effectLst/>
                <a:latin typeface="Aptos" panose="020B0004020202020204" pitchFamily="34" charset="0"/>
              </a:rPr>
              <a:t>.</a:t>
            </a:r>
          </a:p>
          <a:p>
            <a:pPr algn="just"/>
            <a:endParaRPr lang="en-SG" b="0" i="0" dirty="0">
              <a:solidFill>
                <a:srgbClr val="333333"/>
              </a:solidFill>
              <a:effectLst/>
              <a:latin typeface="Aptos" panose="020B0004020202020204" pitchFamily="34" charset="0"/>
            </a:endParaRPr>
          </a:p>
          <a:p>
            <a:pPr algn="just"/>
            <a:r>
              <a:rPr lang="en-SG" b="1" i="0" dirty="0">
                <a:solidFill>
                  <a:srgbClr val="006699"/>
                </a:solidFill>
                <a:effectLst/>
                <a:latin typeface="Aptos" panose="020B0004020202020204" pitchFamily="34" charset="0"/>
              </a:rPr>
              <a:t>void</a:t>
            </a:r>
            <a:r>
              <a:rPr lang="en-SG" b="0" i="0" dirty="0">
                <a:solidFill>
                  <a:srgbClr val="000000"/>
                </a:solidFill>
                <a:effectLst/>
                <a:latin typeface="Aptos" panose="020B0004020202020204" pitchFamily="34" charset="0"/>
              </a:rPr>
              <a:t> main()</a:t>
            </a:r>
          </a:p>
          <a:p>
            <a:pPr algn="just"/>
            <a:r>
              <a:rPr lang="en-SG" b="0" i="0" dirty="0">
                <a:solidFill>
                  <a:srgbClr val="000000"/>
                </a:solidFill>
                <a:effectLst/>
                <a:latin typeface="Aptos" panose="020B0004020202020204" pitchFamily="34" charset="0"/>
              </a:rPr>
              <a:t>{  </a:t>
            </a:r>
          </a:p>
          <a:p>
            <a:pPr lvl="1" algn="just"/>
            <a:r>
              <a:rPr lang="en-SG" b="1" i="0" dirty="0">
                <a:solidFill>
                  <a:srgbClr val="2E8B57"/>
                </a:solidFill>
                <a:effectLst/>
                <a:latin typeface="Aptos" panose="020B0004020202020204" pitchFamily="34" charset="0"/>
              </a:rPr>
              <a:t>int</a:t>
            </a:r>
            <a:r>
              <a:rPr lang="en-SG" b="0" i="0" dirty="0">
                <a:solidFill>
                  <a:srgbClr val="000000"/>
                </a:solidFill>
                <a:effectLst/>
                <a:latin typeface="Aptos" panose="020B0004020202020204" pitchFamily="34" charset="0"/>
              </a:rPr>
              <a:t> x=10;</a:t>
            </a:r>
            <a:r>
              <a:rPr lang="en-SG" b="0" i="0" dirty="0">
                <a:solidFill>
                  <a:srgbClr val="008200"/>
                </a:solidFill>
                <a:effectLst/>
                <a:latin typeface="Aptos" panose="020B0004020202020204" pitchFamily="34" charset="0"/>
              </a:rPr>
              <a:t>//local variable (also automatic)</a:t>
            </a:r>
            <a:r>
              <a:rPr lang="en-SG" b="0" i="0" dirty="0">
                <a:solidFill>
                  <a:srgbClr val="000000"/>
                </a:solidFill>
                <a:effectLst/>
                <a:latin typeface="Aptos" panose="020B0004020202020204" pitchFamily="34" charset="0"/>
              </a:rPr>
              <a:t>  </a:t>
            </a:r>
          </a:p>
          <a:p>
            <a:pPr lvl="1" algn="just"/>
            <a:r>
              <a:rPr lang="en-SG" b="0" i="0" dirty="0">
                <a:solidFill>
                  <a:srgbClr val="000000"/>
                </a:solidFill>
                <a:effectLst/>
                <a:latin typeface="Aptos" panose="020B0004020202020204" pitchFamily="34" charset="0"/>
              </a:rPr>
              <a:t>auto </a:t>
            </a:r>
            <a:r>
              <a:rPr lang="en-SG" b="1" i="0" dirty="0">
                <a:solidFill>
                  <a:srgbClr val="2E8B57"/>
                </a:solidFill>
                <a:effectLst/>
                <a:latin typeface="Aptos" panose="020B0004020202020204" pitchFamily="34" charset="0"/>
              </a:rPr>
              <a:t>int</a:t>
            </a:r>
            <a:r>
              <a:rPr lang="en-SG" b="0" i="0" dirty="0">
                <a:solidFill>
                  <a:srgbClr val="000000"/>
                </a:solidFill>
                <a:effectLst/>
                <a:latin typeface="Aptos" panose="020B0004020202020204" pitchFamily="34" charset="0"/>
              </a:rPr>
              <a:t> y=20;</a:t>
            </a:r>
            <a:r>
              <a:rPr lang="en-SG" b="0" i="0" dirty="0">
                <a:solidFill>
                  <a:srgbClr val="008200"/>
                </a:solidFill>
                <a:effectLst/>
                <a:latin typeface="Aptos" panose="020B0004020202020204" pitchFamily="34" charset="0"/>
              </a:rPr>
              <a:t>//automatic variable</a:t>
            </a:r>
            <a:r>
              <a:rPr lang="en-SG" b="0" i="0" dirty="0">
                <a:solidFill>
                  <a:srgbClr val="000000"/>
                </a:solidFill>
                <a:effectLst/>
                <a:latin typeface="Aptos" panose="020B0004020202020204" pitchFamily="34" charset="0"/>
              </a:rPr>
              <a:t>  </a:t>
            </a:r>
          </a:p>
          <a:p>
            <a:pPr algn="just"/>
            <a:r>
              <a:rPr lang="en-SG" b="0" i="0" dirty="0">
                <a:solidFill>
                  <a:srgbClr val="000000"/>
                </a:solidFill>
                <a:effectLst/>
                <a:latin typeface="Aptos" panose="020B0004020202020204" pitchFamily="34" charset="0"/>
              </a:rPr>
              <a:t>}  </a:t>
            </a:r>
          </a:p>
        </p:txBody>
      </p:sp>
    </p:spTree>
    <p:extLst>
      <p:ext uri="{BB962C8B-B14F-4D97-AF65-F5344CB8AC3E}">
        <p14:creationId xmlns:p14="http://schemas.microsoft.com/office/powerpoint/2010/main" val="196369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28064"/>
            <a:ext cx="12192000" cy="556181"/>
          </a:xfrm>
          <a:solidFill>
            <a:schemeClr val="accent4">
              <a:lumMod val="40000"/>
              <a:lumOff val="60000"/>
            </a:schemeClr>
          </a:solidFill>
        </p:spPr>
        <p:txBody>
          <a:bodyPr>
            <a:normAutofit fontScale="90000"/>
          </a:bodyPr>
          <a:lstStyle/>
          <a:p>
            <a:pPr algn="just"/>
            <a:r>
              <a:rPr lang="en-SG" sz="3600" b="0" i="0" dirty="0">
                <a:solidFill>
                  <a:srgbClr val="000000"/>
                </a:solidFill>
                <a:effectLst/>
                <a:latin typeface="Aharoni" panose="02010803020104030203" pitchFamily="2" charset="-79"/>
                <a:cs typeface="Aharoni" panose="02010803020104030203" pitchFamily="2" charset="-79"/>
              </a:rPr>
              <a:t> C Variable Values: Copying Variables</a:t>
            </a:r>
            <a:endParaRPr lang="en-SG" sz="3600" b="0" i="0" dirty="0">
              <a:solidFill>
                <a:srgbClr val="610B38"/>
              </a:solidFill>
              <a:effectLst/>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0" y="683433"/>
            <a:ext cx="8028393" cy="1691787"/>
          </a:xfrm>
        </p:spPr>
        <p:txBody>
          <a:bodyPr/>
          <a:lstStyle/>
          <a:p>
            <a:pPr algn="l"/>
            <a:r>
              <a:rPr lang="en-US" b="0" i="0" dirty="0">
                <a:solidFill>
                  <a:srgbClr val="000000"/>
                </a:solidFill>
                <a:effectLst/>
                <a:highlight>
                  <a:srgbClr val="FFFFFF"/>
                </a:highlight>
                <a:latin typeface="Aptos" panose="020B0004020202020204" pitchFamily="34" charset="0"/>
              </a:rPr>
              <a:t>Change Variable Values</a:t>
            </a:r>
            <a:r>
              <a:rPr lang="en-US" dirty="0">
                <a:solidFill>
                  <a:srgbClr val="000000"/>
                </a:solidFill>
                <a:highlight>
                  <a:srgbClr val="FFFFFF"/>
                </a:highlight>
                <a:latin typeface="Aptos" panose="020B0004020202020204" pitchFamily="34" charset="0"/>
              </a:rPr>
              <a:t>. </a:t>
            </a:r>
            <a:r>
              <a:rPr lang="en-US" b="0" i="0" dirty="0">
                <a:solidFill>
                  <a:srgbClr val="000000"/>
                </a:solidFill>
                <a:effectLst/>
                <a:highlight>
                  <a:srgbClr val="FFFFFF"/>
                </a:highlight>
                <a:latin typeface="Aptos" panose="020B0004020202020204" pitchFamily="34" charset="0"/>
              </a:rPr>
              <a:t>If you assign a new value to an existing variable, it will </a:t>
            </a:r>
            <a:r>
              <a:rPr lang="en-US" b="1" i="0" dirty="0">
                <a:solidFill>
                  <a:srgbClr val="000000"/>
                </a:solidFill>
                <a:effectLst/>
                <a:highlight>
                  <a:srgbClr val="FFFFFF"/>
                </a:highlight>
                <a:latin typeface="Aptos" panose="020B0004020202020204" pitchFamily="34" charset="0"/>
              </a:rPr>
              <a:t>overwrite</a:t>
            </a:r>
            <a:r>
              <a:rPr lang="en-US" b="0" i="0" dirty="0">
                <a:solidFill>
                  <a:srgbClr val="000000"/>
                </a:solidFill>
                <a:effectLst/>
                <a:highlight>
                  <a:srgbClr val="FFFFFF"/>
                </a:highlight>
                <a:latin typeface="Aptos" panose="020B0004020202020204" pitchFamily="34" charset="0"/>
              </a:rPr>
              <a:t> the previous value:</a:t>
            </a:r>
          </a:p>
          <a:p>
            <a:endParaRPr lang="en-SG" dirty="0">
              <a:latin typeface="Aptos" panose="020B0004020202020204" pitchFamily="34" charset="0"/>
            </a:endParaRPr>
          </a:p>
        </p:txBody>
      </p:sp>
      <p:pic>
        <p:nvPicPr>
          <p:cNvPr id="14" name="Picture 13">
            <a:extLst>
              <a:ext uri="{FF2B5EF4-FFF2-40B4-BE49-F238E27FC236}">
                <a16:creationId xmlns:a16="http://schemas.microsoft.com/office/drawing/2014/main" id="{EBF6A554-CA68-5EF9-3C3C-7624608E3A66}"/>
              </a:ext>
            </a:extLst>
          </p:cNvPr>
          <p:cNvPicPr>
            <a:picLocks noChangeAspect="1"/>
          </p:cNvPicPr>
          <p:nvPr/>
        </p:nvPicPr>
        <p:blipFill>
          <a:blip r:embed="rId2"/>
          <a:stretch>
            <a:fillRect/>
          </a:stretch>
        </p:blipFill>
        <p:spPr>
          <a:xfrm>
            <a:off x="204378" y="1428081"/>
            <a:ext cx="5677947" cy="3294747"/>
          </a:xfrm>
          <a:prstGeom prst="rect">
            <a:avLst/>
          </a:prstGeom>
          <a:ln>
            <a:solidFill>
              <a:schemeClr val="accent1"/>
            </a:solidFill>
          </a:ln>
        </p:spPr>
      </p:pic>
      <p:sp>
        <p:nvSpPr>
          <p:cNvPr id="7" name="TextBox 6">
            <a:extLst>
              <a:ext uri="{FF2B5EF4-FFF2-40B4-BE49-F238E27FC236}">
                <a16:creationId xmlns:a16="http://schemas.microsoft.com/office/drawing/2014/main" id="{DFF59A23-8DF4-13DD-E312-9C2608ABDF1A}"/>
              </a:ext>
            </a:extLst>
          </p:cNvPr>
          <p:cNvSpPr txBox="1"/>
          <p:nvPr/>
        </p:nvSpPr>
        <p:spPr>
          <a:xfrm>
            <a:off x="8114589" y="28064"/>
            <a:ext cx="4077411" cy="6463308"/>
          </a:xfrm>
          <a:prstGeom prst="rect">
            <a:avLst/>
          </a:prstGeom>
          <a:solidFill>
            <a:schemeClr val="accent5">
              <a:lumMod val="20000"/>
              <a:lumOff val="80000"/>
            </a:schemeClr>
          </a:solidFill>
          <a:ln>
            <a:solidFill>
              <a:schemeClr val="accent1"/>
            </a:solidFill>
          </a:ln>
        </p:spPr>
        <p:txBody>
          <a:bodyPr wrap="square">
            <a:spAutoFit/>
          </a:bodyPr>
          <a:lstStyle/>
          <a:p>
            <a:r>
              <a:rPr lang="en-SG" dirty="0">
                <a:latin typeface="Aptos" panose="020B0004020202020204" pitchFamily="34" charset="0"/>
              </a:rPr>
              <a:t>int main(){</a:t>
            </a:r>
          </a:p>
          <a:p>
            <a:r>
              <a:rPr lang="en-SG" dirty="0">
                <a:latin typeface="Aptos" panose="020B0004020202020204" pitchFamily="34" charset="0"/>
              </a:rPr>
              <a:t>    int id1, id2, id3;</a:t>
            </a:r>
          </a:p>
          <a:p>
            <a:r>
              <a:rPr lang="en-SG" dirty="0">
                <a:latin typeface="Aptos" panose="020B0004020202020204" pitchFamily="34" charset="0"/>
              </a:rPr>
              <a:t>    int </a:t>
            </a:r>
            <a:r>
              <a:rPr lang="en-SG" dirty="0" err="1">
                <a:latin typeface="Aptos" panose="020B0004020202020204" pitchFamily="34" charset="0"/>
              </a:rPr>
              <a:t>a,b,c,d</a:t>
            </a:r>
            <a:r>
              <a:rPr lang="en-SG" dirty="0">
                <a:latin typeface="Aptos" panose="020B0004020202020204" pitchFamily="34" charset="0"/>
              </a:rPr>
              <a:t>;</a:t>
            </a:r>
          </a:p>
          <a:p>
            <a:r>
              <a:rPr lang="en-SG" dirty="0">
                <a:latin typeface="Aptos" panose="020B0004020202020204" pitchFamily="34" charset="0"/>
              </a:rPr>
              <a:t>    ///type=1</a:t>
            </a:r>
          </a:p>
          <a:p>
            <a:r>
              <a:rPr lang="en-SG" dirty="0">
                <a:latin typeface="Aptos" panose="020B0004020202020204" pitchFamily="34" charset="0"/>
              </a:rPr>
              <a:t>    id1 = 5;</a:t>
            </a:r>
          </a:p>
          <a:p>
            <a:r>
              <a:rPr lang="en-SG" dirty="0">
                <a:latin typeface="Aptos" panose="020B0004020202020204" pitchFamily="34" charset="0"/>
              </a:rPr>
              <a:t>    id2 = 102;</a:t>
            </a:r>
          </a:p>
          <a:p>
            <a:r>
              <a:rPr lang="en-SG" dirty="0">
                <a:latin typeface="Aptos" panose="020B0004020202020204" pitchFamily="34" charset="0"/>
              </a:rPr>
              <a:t>    id3 = id2;</a:t>
            </a:r>
          </a:p>
          <a:p>
            <a:endParaRPr lang="en-SG" dirty="0">
              <a:latin typeface="Aptos" panose="020B0004020202020204" pitchFamily="34" charset="0"/>
            </a:endParaRPr>
          </a:p>
          <a:p>
            <a:r>
              <a:rPr lang="en-SG" dirty="0">
                <a:latin typeface="Aptos" panose="020B0004020202020204" pitchFamily="34" charset="0"/>
              </a:rPr>
              <a:t>    id2 = id1;</a:t>
            </a:r>
          </a:p>
          <a:p>
            <a:r>
              <a:rPr lang="en-SG" dirty="0">
                <a:latin typeface="Aptos" panose="020B0004020202020204" pitchFamily="34" charset="0"/>
              </a:rPr>
              <a:t>    id1 = id2;</a:t>
            </a:r>
          </a:p>
          <a:p>
            <a:endParaRPr lang="en-SG" dirty="0">
              <a:latin typeface="Aptos" panose="020B0004020202020204" pitchFamily="34" charset="0"/>
            </a:endParaRP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("id1 = %d\n", id1);</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("id2 = %d\n", id2);</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("id3 = %d\n\n", id3);</a:t>
            </a:r>
          </a:p>
          <a:p>
            <a:endParaRPr lang="en-SG" dirty="0">
              <a:latin typeface="Aptos" panose="020B0004020202020204" pitchFamily="34" charset="0"/>
            </a:endParaRPr>
          </a:p>
          <a:p>
            <a:r>
              <a:rPr lang="en-SG" dirty="0">
                <a:latin typeface="Aptos" panose="020B0004020202020204" pitchFamily="34" charset="0"/>
              </a:rPr>
              <a:t>    ///type=2</a:t>
            </a:r>
          </a:p>
          <a:p>
            <a:r>
              <a:rPr lang="en-SG" dirty="0">
                <a:latin typeface="Aptos" panose="020B0004020202020204" pitchFamily="34" charset="0"/>
              </a:rPr>
              <a:t>    a = 61;</a:t>
            </a:r>
          </a:p>
          <a:p>
            <a:r>
              <a:rPr lang="en-SG" dirty="0">
                <a:latin typeface="Aptos" panose="020B0004020202020204" pitchFamily="34" charset="0"/>
              </a:rPr>
              <a:t>    a = 23;</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 = %d\n\n", a);</a:t>
            </a:r>
          </a:p>
          <a:p>
            <a:r>
              <a:rPr lang="en-SG" dirty="0">
                <a:latin typeface="Aptos" panose="020B0004020202020204" pitchFamily="34" charset="0"/>
              </a:rPr>
              <a:t>    a = 78;</a:t>
            </a:r>
          </a:p>
          <a:p>
            <a:r>
              <a:rPr lang="en-SG" dirty="0">
                <a:latin typeface="Aptos" panose="020B0004020202020204" pitchFamily="34" charset="0"/>
              </a:rPr>
              <a:t>    a = 32;</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 = %d\n\n", a);</a:t>
            </a:r>
          </a:p>
          <a:p>
            <a:r>
              <a:rPr lang="en-SG" dirty="0">
                <a:latin typeface="Aptos" panose="020B0004020202020204" pitchFamily="34" charset="0"/>
              </a:rPr>
              <a:t>}</a:t>
            </a:r>
          </a:p>
        </p:txBody>
      </p:sp>
      <p:pic>
        <p:nvPicPr>
          <p:cNvPr id="9" name="Picture 8">
            <a:extLst>
              <a:ext uri="{FF2B5EF4-FFF2-40B4-BE49-F238E27FC236}">
                <a16:creationId xmlns:a16="http://schemas.microsoft.com/office/drawing/2014/main" id="{53928DC1-001B-3D11-6E16-2B5137F762DE}"/>
              </a:ext>
            </a:extLst>
          </p:cNvPr>
          <p:cNvPicPr>
            <a:picLocks noChangeAspect="1"/>
          </p:cNvPicPr>
          <p:nvPr/>
        </p:nvPicPr>
        <p:blipFill>
          <a:blip r:embed="rId3"/>
          <a:stretch>
            <a:fillRect/>
          </a:stretch>
        </p:blipFill>
        <p:spPr>
          <a:xfrm>
            <a:off x="3707924" y="3322360"/>
            <a:ext cx="4417184" cy="2800935"/>
          </a:xfrm>
          <a:prstGeom prst="rect">
            <a:avLst/>
          </a:prstGeom>
          <a:ln>
            <a:solidFill>
              <a:schemeClr val="accent1"/>
            </a:solidFill>
          </a:ln>
        </p:spPr>
      </p:pic>
      <p:pic>
        <p:nvPicPr>
          <p:cNvPr id="11" name="Picture 10">
            <a:extLst>
              <a:ext uri="{FF2B5EF4-FFF2-40B4-BE49-F238E27FC236}">
                <a16:creationId xmlns:a16="http://schemas.microsoft.com/office/drawing/2014/main" id="{B7AD0189-4634-1A3A-DB22-9EC02F27534B}"/>
              </a:ext>
            </a:extLst>
          </p:cNvPr>
          <p:cNvPicPr>
            <a:picLocks noChangeAspect="1"/>
          </p:cNvPicPr>
          <p:nvPr/>
        </p:nvPicPr>
        <p:blipFill>
          <a:blip r:embed="rId4"/>
          <a:stretch>
            <a:fillRect/>
          </a:stretch>
        </p:blipFill>
        <p:spPr>
          <a:xfrm>
            <a:off x="204379" y="4615450"/>
            <a:ext cx="3265306" cy="1980596"/>
          </a:xfrm>
          <a:prstGeom prst="rect">
            <a:avLst/>
          </a:prstGeom>
          <a:ln>
            <a:solidFill>
              <a:schemeClr val="accent1"/>
            </a:solidFill>
          </a:ln>
        </p:spPr>
      </p:pic>
    </p:spTree>
    <p:extLst>
      <p:ext uri="{BB962C8B-B14F-4D97-AF65-F5344CB8AC3E}">
        <p14:creationId xmlns:p14="http://schemas.microsoft.com/office/powerpoint/2010/main" val="1430942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611197"/>
          </a:xfrm>
          <a:solidFill>
            <a:schemeClr val="accent4">
              <a:lumMod val="40000"/>
              <a:lumOff val="60000"/>
            </a:schemeClr>
          </a:solidFill>
        </p:spPr>
        <p:txBody>
          <a:bodyPr>
            <a:normAutofit/>
          </a:bodyPr>
          <a:lstStyle/>
          <a:p>
            <a:pPr algn="just"/>
            <a:r>
              <a:rPr lang="en-SG" sz="3200" b="0" i="0" dirty="0">
                <a:solidFill>
                  <a:srgbClr val="000000"/>
                </a:solidFill>
                <a:effectLst/>
                <a:latin typeface="Aharoni" panose="02010803020104030203" pitchFamily="2" charset="-79"/>
                <a:cs typeface="Aharoni" panose="02010803020104030203" pitchFamily="2" charset="-79"/>
              </a:rPr>
              <a:t>  Add Variables Together</a:t>
            </a:r>
            <a:endParaRPr lang="en-SG" sz="3200" b="0" i="0" dirty="0">
              <a:solidFill>
                <a:srgbClr val="610B38"/>
              </a:solidFill>
              <a:effectLst/>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90F6D85-654F-163E-3C74-C0F617DB2209}"/>
              </a:ext>
            </a:extLst>
          </p:cNvPr>
          <p:cNvSpPr txBox="1"/>
          <p:nvPr/>
        </p:nvSpPr>
        <p:spPr>
          <a:xfrm>
            <a:off x="228599" y="843677"/>
            <a:ext cx="3014222" cy="2308324"/>
          </a:xfrm>
          <a:prstGeom prst="rect">
            <a:avLst/>
          </a:prstGeom>
          <a:solidFill>
            <a:schemeClr val="accent2">
              <a:lumMod val="20000"/>
              <a:lumOff val="80000"/>
            </a:schemeClr>
          </a:solidFill>
        </p:spPr>
        <p:txBody>
          <a:bodyPr wrap="square">
            <a:spAutoFit/>
          </a:bodyPr>
          <a:lstStyle/>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 {</a:t>
            </a:r>
          </a:p>
          <a:p>
            <a:r>
              <a:rPr lang="en-SG" dirty="0">
                <a:latin typeface="Aptos" panose="020B0004020202020204" pitchFamily="34" charset="0"/>
              </a:rPr>
              <a:t>  int x = 5;</a:t>
            </a:r>
          </a:p>
          <a:p>
            <a:r>
              <a:rPr lang="en-SG" dirty="0">
                <a:latin typeface="Aptos" panose="020B0004020202020204" pitchFamily="34" charset="0"/>
              </a:rPr>
              <a:t>  int y = 6;</a:t>
            </a:r>
          </a:p>
          <a:p>
            <a:r>
              <a:rPr lang="en-SG" dirty="0">
                <a:latin typeface="Aptos" panose="020B0004020202020204" pitchFamily="34" charset="0"/>
              </a:rPr>
              <a:t>  int sum = x + y;</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sum);</a:t>
            </a:r>
          </a:p>
          <a:p>
            <a:r>
              <a:rPr lang="en-SG" dirty="0">
                <a:latin typeface="Aptos" panose="020B0004020202020204" pitchFamily="34" charset="0"/>
              </a:rPr>
              <a:t>  return 0;</a:t>
            </a:r>
          </a:p>
          <a:p>
            <a:r>
              <a:rPr lang="en-SG" dirty="0">
                <a:latin typeface="Aptos" panose="020B0004020202020204" pitchFamily="34" charset="0"/>
              </a:rPr>
              <a:t>}</a:t>
            </a:r>
          </a:p>
        </p:txBody>
      </p:sp>
      <p:sp>
        <p:nvSpPr>
          <p:cNvPr id="8" name="TextBox 7">
            <a:extLst>
              <a:ext uri="{FF2B5EF4-FFF2-40B4-BE49-F238E27FC236}">
                <a16:creationId xmlns:a16="http://schemas.microsoft.com/office/drawing/2014/main" id="{DC28A019-F5D9-D7F4-1FF3-C95502050410}"/>
              </a:ext>
            </a:extLst>
          </p:cNvPr>
          <p:cNvSpPr txBox="1"/>
          <p:nvPr/>
        </p:nvSpPr>
        <p:spPr>
          <a:xfrm>
            <a:off x="228599" y="3199429"/>
            <a:ext cx="3099064" cy="1200329"/>
          </a:xfrm>
          <a:prstGeom prst="rect">
            <a:avLst/>
          </a:prstGeom>
          <a:solidFill>
            <a:schemeClr val="accent5">
              <a:lumMod val="20000"/>
              <a:lumOff val="80000"/>
            </a:schemeClr>
          </a:solidFill>
        </p:spPr>
        <p:txBody>
          <a:bodyPr wrap="square">
            <a:spAutoFit/>
          </a:bodyPr>
          <a:lstStyle/>
          <a:p>
            <a:pPr algn="just"/>
            <a:r>
              <a:rPr lang="en-US" b="1" i="0" u="sng" dirty="0">
                <a:solidFill>
                  <a:srgbClr val="000000"/>
                </a:solidFill>
                <a:effectLst/>
                <a:latin typeface="Aptos" panose="020B0004020202020204" pitchFamily="34" charset="0"/>
              </a:rPr>
              <a:t>Declare Multiple Variables</a:t>
            </a:r>
          </a:p>
          <a:p>
            <a:pPr algn="just"/>
            <a:r>
              <a:rPr lang="en-US" b="0" i="0" dirty="0">
                <a:solidFill>
                  <a:srgbClr val="000000"/>
                </a:solidFill>
                <a:effectLst/>
                <a:latin typeface="Aptos" panose="020B0004020202020204" pitchFamily="34" charset="0"/>
              </a:rPr>
              <a:t>To declare more than one variable of the same type, use a </a:t>
            </a:r>
            <a:r>
              <a:rPr lang="en-US" b="1" i="0" dirty="0">
                <a:solidFill>
                  <a:srgbClr val="000000"/>
                </a:solidFill>
                <a:effectLst/>
                <a:latin typeface="Aptos" panose="020B0004020202020204" pitchFamily="34" charset="0"/>
              </a:rPr>
              <a:t>comma-separated</a:t>
            </a:r>
            <a:r>
              <a:rPr lang="en-US" b="0" i="0" dirty="0">
                <a:solidFill>
                  <a:srgbClr val="000000"/>
                </a:solidFill>
                <a:effectLst/>
                <a:latin typeface="Aptos" panose="020B0004020202020204" pitchFamily="34" charset="0"/>
              </a:rPr>
              <a:t> list:</a:t>
            </a:r>
          </a:p>
        </p:txBody>
      </p:sp>
      <p:sp>
        <p:nvSpPr>
          <p:cNvPr id="10" name="TextBox 9">
            <a:extLst>
              <a:ext uri="{FF2B5EF4-FFF2-40B4-BE49-F238E27FC236}">
                <a16:creationId xmlns:a16="http://schemas.microsoft.com/office/drawing/2014/main" id="{ED42743B-781D-569F-1983-B3D8F532EDB5}"/>
              </a:ext>
            </a:extLst>
          </p:cNvPr>
          <p:cNvSpPr txBox="1"/>
          <p:nvPr/>
        </p:nvSpPr>
        <p:spPr>
          <a:xfrm>
            <a:off x="228599" y="4447186"/>
            <a:ext cx="3099064" cy="2031325"/>
          </a:xfrm>
          <a:prstGeom prst="rect">
            <a:avLst/>
          </a:prstGeom>
          <a:solidFill>
            <a:schemeClr val="accent2">
              <a:lumMod val="20000"/>
              <a:lumOff val="80000"/>
            </a:schemeClr>
          </a:solidFill>
        </p:spPr>
        <p:txBody>
          <a:bodyPr wrap="square">
            <a:spAutoFit/>
          </a:bodyPr>
          <a:lstStyle/>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endParaRPr lang="en-SG" dirty="0">
              <a:latin typeface="Aptos" panose="020B0004020202020204" pitchFamily="34" charset="0"/>
            </a:endParaRPr>
          </a:p>
          <a:p>
            <a:r>
              <a:rPr lang="en-SG" dirty="0">
                <a:latin typeface="Aptos" panose="020B0004020202020204" pitchFamily="34" charset="0"/>
              </a:rPr>
              <a:t>int main() {</a:t>
            </a:r>
          </a:p>
          <a:p>
            <a:r>
              <a:rPr lang="en-SG" dirty="0">
                <a:latin typeface="Aptos" panose="020B0004020202020204" pitchFamily="34" charset="0"/>
              </a:rPr>
              <a:t>  int x = 5, y = 6, z = 50;</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x + y + z);</a:t>
            </a:r>
          </a:p>
          <a:p>
            <a:r>
              <a:rPr lang="en-SG" dirty="0">
                <a:latin typeface="Aptos" panose="020B0004020202020204" pitchFamily="34" charset="0"/>
              </a:rPr>
              <a:t>  return 0;</a:t>
            </a:r>
          </a:p>
          <a:p>
            <a:r>
              <a:rPr lang="en-SG" dirty="0">
                <a:latin typeface="Aptos" panose="020B0004020202020204" pitchFamily="34" charset="0"/>
              </a:rPr>
              <a:t>}</a:t>
            </a:r>
          </a:p>
        </p:txBody>
      </p:sp>
      <p:sp>
        <p:nvSpPr>
          <p:cNvPr id="4" name="TextBox 3">
            <a:extLst>
              <a:ext uri="{FF2B5EF4-FFF2-40B4-BE49-F238E27FC236}">
                <a16:creationId xmlns:a16="http://schemas.microsoft.com/office/drawing/2014/main" id="{49BA2150-5789-7CB8-4712-3A099DE19DFC}"/>
              </a:ext>
            </a:extLst>
          </p:cNvPr>
          <p:cNvSpPr txBox="1"/>
          <p:nvPr/>
        </p:nvSpPr>
        <p:spPr>
          <a:xfrm>
            <a:off x="3412504" y="834521"/>
            <a:ext cx="8779496" cy="5509200"/>
          </a:xfrm>
          <a:prstGeom prst="rect">
            <a:avLst/>
          </a:prstGeom>
          <a:solidFill>
            <a:schemeClr val="accent5">
              <a:lumMod val="20000"/>
              <a:lumOff val="80000"/>
            </a:schemeClr>
          </a:solidFill>
          <a:ln>
            <a:solidFill>
              <a:schemeClr val="accent1"/>
            </a:solidFill>
          </a:ln>
        </p:spPr>
        <p:txBody>
          <a:bodyPr wrap="square">
            <a:spAutoFit/>
          </a:bodyPr>
          <a:lstStyle/>
          <a:p>
            <a:r>
              <a:rPr lang="en-SG" sz="2200" dirty="0">
                <a:latin typeface="Aptos" panose="020B0004020202020204" pitchFamily="34" charset="0"/>
              </a:rPr>
              <a:t>int main(){</a:t>
            </a:r>
          </a:p>
          <a:p>
            <a:r>
              <a:rPr lang="en-SG" sz="2200" dirty="0">
                <a:latin typeface="Aptos" panose="020B0004020202020204" pitchFamily="34" charset="0"/>
              </a:rPr>
              <a:t>    int num1, num2;</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("Enter two number : ");</a:t>
            </a:r>
          </a:p>
          <a:p>
            <a:r>
              <a:rPr lang="en-SG" sz="2200" dirty="0">
                <a:latin typeface="Aptos" panose="020B0004020202020204" pitchFamily="34" charset="0"/>
              </a:rPr>
              <a:t>    //</a:t>
            </a:r>
            <a:r>
              <a:rPr lang="en-SG" sz="2200" dirty="0" err="1">
                <a:latin typeface="Aptos" panose="020B0004020202020204" pitchFamily="34" charset="0"/>
              </a:rPr>
              <a:t>scanf</a:t>
            </a:r>
            <a:r>
              <a:rPr lang="en-SG" sz="2200" dirty="0">
                <a:latin typeface="Aptos" panose="020B0004020202020204" pitchFamily="34" charset="0"/>
              </a:rPr>
              <a:t>("%d %d", &amp;num1, &amp;num2);</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("Enter 1st number : ");</a:t>
            </a:r>
          </a:p>
          <a:p>
            <a:r>
              <a:rPr lang="en-SG" sz="2200" dirty="0">
                <a:latin typeface="Aptos" panose="020B0004020202020204" pitchFamily="34" charset="0"/>
              </a:rPr>
              <a:t>    </a:t>
            </a:r>
            <a:r>
              <a:rPr lang="en-SG" sz="2200" dirty="0" err="1">
                <a:latin typeface="Aptos" panose="020B0004020202020204" pitchFamily="34" charset="0"/>
              </a:rPr>
              <a:t>scanf</a:t>
            </a:r>
            <a:r>
              <a:rPr lang="en-SG" sz="2200" dirty="0">
                <a:latin typeface="Aptos" panose="020B0004020202020204" pitchFamily="34" charset="0"/>
              </a:rPr>
              <a:t>("%d", &amp;num1);</a:t>
            </a:r>
          </a:p>
          <a:p>
            <a:endParaRPr lang="en-SG" sz="2200" dirty="0">
              <a:latin typeface="Aptos" panose="020B0004020202020204" pitchFamily="34" charset="0"/>
            </a:endParaRP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("Enter 2nd number : ");</a:t>
            </a:r>
          </a:p>
          <a:p>
            <a:r>
              <a:rPr lang="en-SG" sz="2200" dirty="0">
                <a:latin typeface="Aptos" panose="020B0004020202020204" pitchFamily="34" charset="0"/>
              </a:rPr>
              <a:t>    </a:t>
            </a:r>
            <a:r>
              <a:rPr lang="en-SG" sz="2200" dirty="0" err="1">
                <a:latin typeface="Aptos" panose="020B0004020202020204" pitchFamily="34" charset="0"/>
              </a:rPr>
              <a:t>scanf</a:t>
            </a:r>
            <a:r>
              <a:rPr lang="en-SG" sz="2200" dirty="0">
                <a:latin typeface="Aptos" panose="020B0004020202020204" pitchFamily="34" charset="0"/>
              </a:rPr>
              <a:t>("%d", &amp;num2);</a:t>
            </a:r>
          </a:p>
          <a:p>
            <a:endParaRPr lang="en-SG" sz="2200" dirty="0">
              <a:latin typeface="Aptos" panose="020B0004020202020204" pitchFamily="34" charset="0"/>
            </a:endParaRPr>
          </a:p>
          <a:p>
            <a:r>
              <a:rPr lang="en-SG" sz="2200" dirty="0">
                <a:latin typeface="Aptos" panose="020B0004020202020204" pitchFamily="34" charset="0"/>
              </a:rPr>
              <a:t>    int sum;</a:t>
            </a:r>
          </a:p>
          <a:p>
            <a:r>
              <a:rPr lang="en-SG" sz="2200" dirty="0">
                <a:latin typeface="Aptos" panose="020B0004020202020204" pitchFamily="34" charset="0"/>
              </a:rPr>
              <a:t>    sum = num1 + num2;\</a:t>
            </a:r>
          </a:p>
          <a:p>
            <a:endParaRPr lang="en-SG" sz="2200" dirty="0">
              <a:latin typeface="Aptos" panose="020B0004020202020204" pitchFamily="34" charset="0"/>
            </a:endParaRP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a:t>
            </a:r>
            <a:r>
              <a:rPr lang="en-SG" sz="2200" dirty="0" err="1">
                <a:latin typeface="Aptos" panose="020B0004020202020204" pitchFamily="34" charset="0"/>
              </a:rPr>
              <a:t>nsum</a:t>
            </a:r>
            <a:r>
              <a:rPr lang="en-SG" sz="2200" dirty="0">
                <a:latin typeface="Aptos" panose="020B0004020202020204" pitchFamily="34" charset="0"/>
              </a:rPr>
              <a:t> = %d\n", sum);</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("\n\</a:t>
            </a:r>
            <a:r>
              <a:rPr lang="en-SG" sz="2200" dirty="0" err="1">
                <a:latin typeface="Aptos" panose="020B0004020202020204" pitchFamily="34" charset="0"/>
              </a:rPr>
              <a:t>naddition</a:t>
            </a:r>
            <a:r>
              <a:rPr lang="en-SG" sz="2200" dirty="0">
                <a:latin typeface="Aptos" panose="020B0004020202020204" pitchFamily="34" charset="0"/>
              </a:rPr>
              <a:t> of ( %d + %d ) = %d\n\n", num1, num2, sum);</a:t>
            </a:r>
          </a:p>
          <a:p>
            <a:r>
              <a:rPr lang="en-SG" sz="2200" dirty="0">
                <a:latin typeface="Aptos" panose="020B0004020202020204" pitchFamily="34" charset="0"/>
              </a:rPr>
              <a:t>}</a:t>
            </a:r>
          </a:p>
        </p:txBody>
      </p:sp>
      <p:sp>
        <p:nvSpPr>
          <p:cNvPr id="7" name="TextBox 6">
            <a:extLst>
              <a:ext uri="{FF2B5EF4-FFF2-40B4-BE49-F238E27FC236}">
                <a16:creationId xmlns:a16="http://schemas.microsoft.com/office/drawing/2014/main" id="{AAB6CA4B-3204-8EAE-8D84-3A48083203A5}"/>
              </a:ext>
            </a:extLst>
          </p:cNvPr>
          <p:cNvSpPr txBox="1"/>
          <p:nvPr/>
        </p:nvSpPr>
        <p:spPr>
          <a:xfrm>
            <a:off x="8519409" y="843677"/>
            <a:ext cx="3672591" cy="923330"/>
          </a:xfrm>
          <a:prstGeom prst="rect">
            <a:avLst/>
          </a:prstGeom>
          <a:solidFill>
            <a:schemeClr val="accent4">
              <a:lumMod val="20000"/>
              <a:lumOff val="80000"/>
            </a:schemeClr>
          </a:solidFill>
          <a:ln>
            <a:solidFill>
              <a:schemeClr val="accent1"/>
            </a:solidFill>
          </a:ln>
        </p:spPr>
        <p:txBody>
          <a:bodyPr wrap="square">
            <a:spAutoFit/>
          </a:bodyPr>
          <a:lstStyle/>
          <a:p>
            <a:r>
              <a:rPr lang="en-US" b="0" i="0" dirty="0">
                <a:solidFill>
                  <a:srgbClr val="000000"/>
                </a:solidFill>
                <a:effectLst/>
                <a:latin typeface="Verdana" panose="020B0604030504040204" pitchFamily="34" charset="0"/>
              </a:rPr>
              <a:t>You can also assign the </a:t>
            </a:r>
            <a:r>
              <a:rPr lang="en-US" b="1" i="0" dirty="0">
                <a:solidFill>
                  <a:srgbClr val="000000"/>
                </a:solidFill>
                <a:effectLst/>
                <a:latin typeface="Verdana" panose="020B0604030504040204" pitchFamily="34" charset="0"/>
              </a:rPr>
              <a:t>same value</a:t>
            </a:r>
            <a:r>
              <a:rPr lang="en-US" b="0" i="0" dirty="0">
                <a:solidFill>
                  <a:srgbClr val="000000"/>
                </a:solidFill>
                <a:effectLst/>
                <a:latin typeface="Verdana" panose="020B0604030504040204" pitchFamily="34" charset="0"/>
              </a:rPr>
              <a:t> to multiple variables of the same type:</a:t>
            </a:r>
            <a:endParaRPr lang="en-SG" dirty="0"/>
          </a:p>
        </p:txBody>
      </p:sp>
      <p:sp>
        <p:nvSpPr>
          <p:cNvPr id="9" name="TextBox 8">
            <a:extLst>
              <a:ext uri="{FF2B5EF4-FFF2-40B4-BE49-F238E27FC236}">
                <a16:creationId xmlns:a16="http://schemas.microsoft.com/office/drawing/2014/main" id="{C5D1B521-2D28-5BE6-35B4-A91C7C4DA986}"/>
              </a:ext>
            </a:extLst>
          </p:cNvPr>
          <p:cNvSpPr txBox="1"/>
          <p:nvPr/>
        </p:nvSpPr>
        <p:spPr>
          <a:xfrm>
            <a:off x="8519409" y="1905427"/>
            <a:ext cx="3518617" cy="2308324"/>
          </a:xfrm>
          <a:prstGeom prst="rect">
            <a:avLst/>
          </a:prstGeom>
          <a:solidFill>
            <a:schemeClr val="accent2">
              <a:lumMod val="20000"/>
              <a:lumOff val="80000"/>
            </a:schemeClr>
          </a:solidFill>
          <a:ln>
            <a:solidFill>
              <a:schemeClr val="accent1"/>
            </a:solidFill>
          </a:ln>
        </p:spPr>
        <p:txBody>
          <a:bodyPr wrap="square">
            <a:spAutoFit/>
          </a:bodyPr>
          <a:lstStyle/>
          <a:p>
            <a:r>
              <a:rPr lang="en-SG" dirty="0"/>
              <a:t>#include &lt;</a:t>
            </a:r>
            <a:r>
              <a:rPr lang="en-SG" dirty="0" err="1"/>
              <a:t>stdio.h</a:t>
            </a:r>
            <a:r>
              <a:rPr lang="en-SG" dirty="0"/>
              <a:t>&gt;</a:t>
            </a:r>
          </a:p>
          <a:p>
            <a:endParaRPr lang="en-SG" dirty="0"/>
          </a:p>
          <a:p>
            <a:r>
              <a:rPr lang="en-SG" dirty="0"/>
              <a:t>int main() {</a:t>
            </a:r>
          </a:p>
          <a:p>
            <a:r>
              <a:rPr lang="en-SG" dirty="0"/>
              <a:t>  int x, y, z;</a:t>
            </a:r>
          </a:p>
          <a:p>
            <a:r>
              <a:rPr lang="en-SG" dirty="0"/>
              <a:t>  x = y = z = 50;</a:t>
            </a:r>
          </a:p>
          <a:p>
            <a:r>
              <a:rPr lang="en-SG" dirty="0"/>
              <a:t>  </a:t>
            </a:r>
            <a:r>
              <a:rPr lang="en-SG" dirty="0" err="1"/>
              <a:t>printf</a:t>
            </a:r>
            <a:r>
              <a:rPr lang="en-SG" dirty="0"/>
              <a:t>("%d", x + y + z);</a:t>
            </a:r>
          </a:p>
          <a:p>
            <a:r>
              <a:rPr lang="en-SG" dirty="0"/>
              <a:t>  return 0;</a:t>
            </a:r>
          </a:p>
          <a:p>
            <a:r>
              <a:rPr lang="en-SG" dirty="0"/>
              <a:t>}</a:t>
            </a:r>
          </a:p>
        </p:txBody>
      </p:sp>
    </p:spTree>
    <p:extLst>
      <p:ext uri="{BB962C8B-B14F-4D97-AF65-F5344CB8AC3E}">
        <p14:creationId xmlns:p14="http://schemas.microsoft.com/office/powerpoint/2010/main" val="3509521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631596"/>
          </a:xfrm>
          <a:solidFill>
            <a:schemeClr val="accent4">
              <a:lumMod val="40000"/>
              <a:lumOff val="60000"/>
            </a:schemeClr>
          </a:solidFill>
        </p:spPr>
        <p:txBody>
          <a:bodyPr>
            <a:normAutofit/>
          </a:bodyPr>
          <a:lstStyle/>
          <a:p>
            <a:pPr algn="just"/>
            <a:r>
              <a:rPr lang="en-SG" sz="3600" b="0" i="0" dirty="0">
                <a:solidFill>
                  <a:srgbClr val="000000"/>
                </a:solidFill>
                <a:effectLst/>
                <a:latin typeface="Aharoni" panose="02010803020104030203" pitchFamily="2" charset="-79"/>
                <a:cs typeface="Aharoni" panose="02010803020104030203" pitchFamily="2" charset="-79"/>
              </a:rPr>
              <a:t>Real-life Example</a:t>
            </a:r>
            <a:endParaRPr lang="en-SG" sz="3600" b="0" i="0" dirty="0">
              <a:solidFill>
                <a:srgbClr val="610B38"/>
              </a:solidFill>
              <a:effectLst/>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914A7398-DC93-0453-EE25-326EC805DAD3}"/>
              </a:ext>
            </a:extLst>
          </p:cNvPr>
          <p:cNvSpPr txBox="1"/>
          <p:nvPr/>
        </p:nvSpPr>
        <p:spPr>
          <a:xfrm>
            <a:off x="168753" y="1173419"/>
            <a:ext cx="3564262" cy="3693319"/>
          </a:xfrm>
          <a:prstGeom prst="rect">
            <a:avLst/>
          </a:prstGeom>
          <a:solidFill>
            <a:schemeClr val="accent2">
              <a:lumMod val="20000"/>
              <a:lumOff val="80000"/>
            </a:schemeClr>
          </a:solidFill>
        </p:spPr>
        <p:txBody>
          <a:bodyPr wrap="square">
            <a:spAutoFit/>
          </a:bodyPr>
          <a:lstStyle/>
          <a:p>
            <a:r>
              <a:rPr lang="en-SG" dirty="0">
                <a:latin typeface="Aptos" panose="020B0004020202020204" pitchFamily="34" charset="0"/>
              </a:rPr>
              <a:t>Often in our examples, we simplify variable names to match their data type (</a:t>
            </a:r>
            <a:r>
              <a:rPr lang="en-SG" dirty="0" err="1">
                <a:latin typeface="Aptos" panose="020B0004020202020204" pitchFamily="34" charset="0"/>
              </a:rPr>
              <a:t>myInt</a:t>
            </a:r>
            <a:r>
              <a:rPr lang="en-SG" dirty="0">
                <a:latin typeface="Aptos" panose="020B0004020202020204" pitchFamily="34" charset="0"/>
              </a:rPr>
              <a:t> or </a:t>
            </a:r>
            <a:r>
              <a:rPr lang="en-SG" dirty="0" err="1">
                <a:latin typeface="Aptos" panose="020B0004020202020204" pitchFamily="34" charset="0"/>
              </a:rPr>
              <a:t>myNum</a:t>
            </a:r>
            <a:r>
              <a:rPr lang="en-SG" dirty="0">
                <a:latin typeface="Aptos" panose="020B0004020202020204" pitchFamily="34" charset="0"/>
              </a:rPr>
              <a:t> for int types, </a:t>
            </a:r>
            <a:r>
              <a:rPr lang="en-SG" dirty="0" err="1">
                <a:latin typeface="Aptos" panose="020B0004020202020204" pitchFamily="34" charset="0"/>
              </a:rPr>
              <a:t>myChar</a:t>
            </a:r>
            <a:r>
              <a:rPr lang="en-SG" dirty="0">
                <a:latin typeface="Aptos" panose="020B0004020202020204" pitchFamily="34" charset="0"/>
              </a:rPr>
              <a:t> for char types, and so on). This is done to avoid confusion.</a:t>
            </a:r>
          </a:p>
          <a:p>
            <a:endParaRPr lang="en-SG" dirty="0">
              <a:latin typeface="Aptos" panose="020B0004020202020204" pitchFamily="34" charset="0"/>
            </a:endParaRPr>
          </a:p>
          <a:p>
            <a:r>
              <a:rPr lang="en-SG" dirty="0">
                <a:latin typeface="Aptos" panose="020B0004020202020204" pitchFamily="34" charset="0"/>
              </a:rPr>
              <a:t>However, if you want a real-life example of how variables can be used, take a look at the following, where we have made a program that stores different data of a college student:</a:t>
            </a:r>
          </a:p>
        </p:txBody>
      </p:sp>
      <p:sp>
        <p:nvSpPr>
          <p:cNvPr id="10" name="TextBox 9">
            <a:extLst>
              <a:ext uri="{FF2B5EF4-FFF2-40B4-BE49-F238E27FC236}">
                <a16:creationId xmlns:a16="http://schemas.microsoft.com/office/drawing/2014/main" id="{54CD1448-DFAA-ADDB-F8D2-C66B630810A2}"/>
              </a:ext>
            </a:extLst>
          </p:cNvPr>
          <p:cNvSpPr txBox="1"/>
          <p:nvPr/>
        </p:nvSpPr>
        <p:spPr>
          <a:xfrm>
            <a:off x="3933336" y="1173419"/>
            <a:ext cx="4993848" cy="4247317"/>
          </a:xfrm>
          <a:prstGeom prst="rect">
            <a:avLst/>
          </a:prstGeom>
          <a:solidFill>
            <a:schemeClr val="accent3">
              <a:lumMod val="20000"/>
              <a:lumOff val="80000"/>
            </a:schemeClr>
          </a:solidFill>
        </p:spPr>
        <p:txBody>
          <a:bodyPr wrap="square">
            <a:spAutoFit/>
          </a:bodyPr>
          <a:lstStyle/>
          <a:p>
            <a:r>
              <a:rPr lang="en-SG" b="1" dirty="0">
                <a:latin typeface="Aptos" panose="020B0004020202020204" pitchFamily="34" charset="0"/>
              </a:rPr>
              <a:t>#include &lt;</a:t>
            </a:r>
            <a:r>
              <a:rPr lang="en-SG" b="1" dirty="0" err="1">
                <a:latin typeface="Aptos" panose="020B0004020202020204" pitchFamily="34" charset="0"/>
              </a:rPr>
              <a:t>stdio.h</a:t>
            </a:r>
            <a:r>
              <a:rPr lang="en-SG" b="1" dirty="0">
                <a:latin typeface="Aptos" panose="020B0004020202020204" pitchFamily="34" charset="0"/>
              </a:rPr>
              <a:t>&gt;</a:t>
            </a:r>
          </a:p>
          <a:p>
            <a:endParaRPr lang="en-SG" b="1" dirty="0">
              <a:latin typeface="Aptos" panose="020B0004020202020204" pitchFamily="34" charset="0"/>
            </a:endParaRPr>
          </a:p>
          <a:p>
            <a:r>
              <a:rPr lang="en-SG" b="1" dirty="0">
                <a:latin typeface="Aptos" panose="020B0004020202020204" pitchFamily="34" charset="0"/>
              </a:rPr>
              <a:t>int main() {</a:t>
            </a:r>
          </a:p>
          <a:p>
            <a:r>
              <a:rPr lang="en-SG" b="1" dirty="0">
                <a:latin typeface="Aptos" panose="020B0004020202020204" pitchFamily="34" charset="0"/>
              </a:rPr>
              <a:t>  // Student data</a:t>
            </a:r>
          </a:p>
          <a:p>
            <a:r>
              <a:rPr lang="en-SG" b="1" dirty="0">
                <a:latin typeface="Aptos" panose="020B0004020202020204" pitchFamily="34" charset="0"/>
              </a:rPr>
              <a:t>  int </a:t>
            </a:r>
            <a:r>
              <a:rPr lang="en-SG" b="1" dirty="0" err="1">
                <a:latin typeface="Aptos" panose="020B0004020202020204" pitchFamily="34" charset="0"/>
              </a:rPr>
              <a:t>studentID</a:t>
            </a:r>
            <a:r>
              <a:rPr lang="en-SG" b="1" dirty="0">
                <a:latin typeface="Aptos" panose="020B0004020202020204" pitchFamily="34" charset="0"/>
              </a:rPr>
              <a:t> = 15;</a:t>
            </a:r>
          </a:p>
          <a:p>
            <a:r>
              <a:rPr lang="en-SG" b="1" dirty="0">
                <a:latin typeface="Aptos" panose="020B0004020202020204" pitchFamily="34" charset="0"/>
              </a:rPr>
              <a:t>  int </a:t>
            </a:r>
            <a:r>
              <a:rPr lang="en-SG" b="1" dirty="0" err="1">
                <a:latin typeface="Aptos" panose="020B0004020202020204" pitchFamily="34" charset="0"/>
              </a:rPr>
              <a:t>studentAge</a:t>
            </a:r>
            <a:r>
              <a:rPr lang="en-SG" b="1" dirty="0">
                <a:latin typeface="Aptos" panose="020B0004020202020204" pitchFamily="34" charset="0"/>
              </a:rPr>
              <a:t> = 23;</a:t>
            </a:r>
          </a:p>
          <a:p>
            <a:r>
              <a:rPr lang="en-SG" b="1" dirty="0">
                <a:latin typeface="Aptos" panose="020B0004020202020204" pitchFamily="34" charset="0"/>
              </a:rPr>
              <a:t>  float </a:t>
            </a:r>
            <a:r>
              <a:rPr lang="en-SG" b="1" dirty="0" err="1">
                <a:latin typeface="Aptos" panose="020B0004020202020204" pitchFamily="34" charset="0"/>
              </a:rPr>
              <a:t>studentFee</a:t>
            </a:r>
            <a:r>
              <a:rPr lang="en-SG" b="1" dirty="0">
                <a:latin typeface="Aptos" panose="020B0004020202020204" pitchFamily="34" charset="0"/>
              </a:rPr>
              <a:t> = 75.25;</a:t>
            </a:r>
          </a:p>
          <a:p>
            <a:r>
              <a:rPr lang="en-SG" b="1" dirty="0">
                <a:latin typeface="Aptos" panose="020B0004020202020204" pitchFamily="34" charset="0"/>
              </a:rPr>
              <a:t>  char </a:t>
            </a:r>
            <a:r>
              <a:rPr lang="en-SG" b="1" dirty="0" err="1">
                <a:latin typeface="Aptos" panose="020B0004020202020204" pitchFamily="34" charset="0"/>
              </a:rPr>
              <a:t>studentGrade</a:t>
            </a:r>
            <a:r>
              <a:rPr lang="en-SG" b="1" dirty="0">
                <a:latin typeface="Aptos" panose="020B0004020202020204" pitchFamily="34" charset="0"/>
              </a:rPr>
              <a:t> = 'B';</a:t>
            </a:r>
          </a:p>
          <a:p>
            <a:endParaRPr lang="en-SG" b="1" dirty="0">
              <a:latin typeface="Aptos" panose="020B0004020202020204" pitchFamily="34" charset="0"/>
            </a:endParaRPr>
          </a:p>
          <a:p>
            <a:r>
              <a:rPr lang="en-SG" b="1" dirty="0">
                <a:latin typeface="Aptos" panose="020B0004020202020204" pitchFamily="34" charset="0"/>
              </a:rPr>
              <a:t>  // Print variables</a:t>
            </a:r>
          </a:p>
          <a:p>
            <a:r>
              <a:rPr lang="en-SG" b="1" dirty="0">
                <a:latin typeface="Aptos" panose="020B0004020202020204" pitchFamily="34" charset="0"/>
              </a:rPr>
              <a:t>  </a:t>
            </a:r>
            <a:r>
              <a:rPr lang="en-SG" b="1" dirty="0" err="1">
                <a:latin typeface="Aptos" panose="020B0004020202020204" pitchFamily="34" charset="0"/>
              </a:rPr>
              <a:t>printf</a:t>
            </a:r>
            <a:r>
              <a:rPr lang="en-SG" b="1" dirty="0">
                <a:latin typeface="Aptos" panose="020B0004020202020204" pitchFamily="34" charset="0"/>
              </a:rPr>
              <a:t>("Student id: %d\n", </a:t>
            </a:r>
            <a:r>
              <a:rPr lang="en-SG" b="1" dirty="0" err="1">
                <a:latin typeface="Aptos" panose="020B0004020202020204" pitchFamily="34" charset="0"/>
              </a:rPr>
              <a:t>studentID</a:t>
            </a:r>
            <a:r>
              <a:rPr lang="en-SG" b="1" dirty="0">
                <a:latin typeface="Aptos" panose="020B0004020202020204" pitchFamily="34" charset="0"/>
              </a:rPr>
              <a:t>);</a:t>
            </a:r>
          </a:p>
          <a:p>
            <a:r>
              <a:rPr lang="en-SG" b="1" dirty="0">
                <a:latin typeface="Aptos" panose="020B0004020202020204" pitchFamily="34" charset="0"/>
              </a:rPr>
              <a:t>  </a:t>
            </a:r>
            <a:r>
              <a:rPr lang="en-SG" b="1" dirty="0" err="1">
                <a:latin typeface="Aptos" panose="020B0004020202020204" pitchFamily="34" charset="0"/>
              </a:rPr>
              <a:t>printf</a:t>
            </a:r>
            <a:r>
              <a:rPr lang="en-SG" b="1" dirty="0">
                <a:latin typeface="Aptos" panose="020B0004020202020204" pitchFamily="34" charset="0"/>
              </a:rPr>
              <a:t>("Student age: %d\n", </a:t>
            </a:r>
            <a:r>
              <a:rPr lang="en-SG" b="1" dirty="0" err="1">
                <a:latin typeface="Aptos" panose="020B0004020202020204" pitchFamily="34" charset="0"/>
              </a:rPr>
              <a:t>studentAge</a:t>
            </a:r>
            <a:r>
              <a:rPr lang="en-SG" b="1" dirty="0">
                <a:latin typeface="Aptos" panose="020B0004020202020204" pitchFamily="34" charset="0"/>
              </a:rPr>
              <a:t>);</a:t>
            </a:r>
          </a:p>
          <a:p>
            <a:r>
              <a:rPr lang="en-SG" b="1" dirty="0">
                <a:latin typeface="Aptos" panose="020B0004020202020204" pitchFamily="34" charset="0"/>
              </a:rPr>
              <a:t>  </a:t>
            </a:r>
            <a:r>
              <a:rPr lang="en-SG" b="1" dirty="0" err="1">
                <a:latin typeface="Aptos" panose="020B0004020202020204" pitchFamily="34" charset="0"/>
              </a:rPr>
              <a:t>printf</a:t>
            </a:r>
            <a:r>
              <a:rPr lang="en-SG" b="1" dirty="0">
                <a:latin typeface="Aptos" panose="020B0004020202020204" pitchFamily="34" charset="0"/>
              </a:rPr>
              <a:t>("Student fee: %f\n", </a:t>
            </a:r>
            <a:r>
              <a:rPr lang="en-SG" b="1" dirty="0" err="1">
                <a:latin typeface="Aptos" panose="020B0004020202020204" pitchFamily="34" charset="0"/>
              </a:rPr>
              <a:t>studentFee</a:t>
            </a:r>
            <a:r>
              <a:rPr lang="en-SG" b="1" dirty="0">
                <a:latin typeface="Aptos" panose="020B0004020202020204" pitchFamily="34" charset="0"/>
              </a:rPr>
              <a:t>);</a:t>
            </a:r>
          </a:p>
          <a:p>
            <a:r>
              <a:rPr lang="en-SG" b="1" dirty="0">
                <a:latin typeface="Aptos" panose="020B0004020202020204" pitchFamily="34" charset="0"/>
              </a:rPr>
              <a:t>  </a:t>
            </a:r>
            <a:r>
              <a:rPr lang="en-SG" b="1" dirty="0" err="1">
                <a:latin typeface="Aptos" panose="020B0004020202020204" pitchFamily="34" charset="0"/>
              </a:rPr>
              <a:t>printf</a:t>
            </a:r>
            <a:r>
              <a:rPr lang="en-SG" b="1" dirty="0">
                <a:latin typeface="Aptos" panose="020B0004020202020204" pitchFamily="34" charset="0"/>
              </a:rPr>
              <a:t>("Student grade: %c", </a:t>
            </a:r>
            <a:r>
              <a:rPr lang="en-SG" b="1" dirty="0" err="1">
                <a:latin typeface="Aptos" panose="020B0004020202020204" pitchFamily="34" charset="0"/>
              </a:rPr>
              <a:t>studentGrade</a:t>
            </a:r>
            <a:r>
              <a:rPr lang="en-SG" b="1" dirty="0">
                <a:latin typeface="Aptos" panose="020B0004020202020204" pitchFamily="34" charset="0"/>
              </a:rPr>
              <a:t>);</a:t>
            </a:r>
          </a:p>
          <a:p>
            <a:r>
              <a:rPr lang="en-SG" b="1" dirty="0">
                <a:latin typeface="Aptos" panose="020B0004020202020204" pitchFamily="34" charset="0"/>
              </a:rPr>
              <a:t>}</a:t>
            </a:r>
          </a:p>
        </p:txBody>
      </p:sp>
    </p:spTree>
    <p:extLst>
      <p:ext uri="{BB962C8B-B14F-4D97-AF65-F5344CB8AC3E}">
        <p14:creationId xmlns:p14="http://schemas.microsoft.com/office/powerpoint/2010/main" val="3295830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F59B8-6088-369D-5A57-31B5CE86FA7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2A31BEF4-A5CD-1634-39C3-6B3024A0646C}"/>
              </a:ext>
            </a:extLst>
          </p:cNvPr>
          <p:cNvSpPr txBox="1"/>
          <p:nvPr/>
        </p:nvSpPr>
        <p:spPr>
          <a:xfrm>
            <a:off x="365760" y="96872"/>
            <a:ext cx="6771846" cy="6432530"/>
          </a:xfrm>
          <a:prstGeom prst="rect">
            <a:avLst/>
          </a:prstGeom>
          <a:noFill/>
        </p:spPr>
        <p:txBody>
          <a:bodyPr wrap="square">
            <a:spAutoFit/>
          </a:bodyPr>
          <a:lstStyle/>
          <a:p>
            <a:r>
              <a:rPr lang="en-SG" sz="1600" dirty="0">
                <a:latin typeface="Aptos" panose="020B0004020202020204" pitchFamily="34" charset="0"/>
              </a:rPr>
              <a:t>int main()</a:t>
            </a:r>
          </a:p>
          <a:p>
            <a:r>
              <a:rPr lang="en-SG" sz="1600" dirty="0">
                <a:latin typeface="Aptos" panose="020B0004020202020204" pitchFamily="34" charset="0"/>
              </a:rPr>
              <a:t>{</a:t>
            </a:r>
          </a:p>
          <a:p>
            <a:r>
              <a:rPr lang="en-SG" sz="1600" b="1" dirty="0">
                <a:latin typeface="Aptos" panose="020B0004020202020204" pitchFamily="34" charset="0"/>
              </a:rPr>
              <a:t>    </a:t>
            </a:r>
            <a:r>
              <a:rPr lang="en-SG" sz="1600" b="1" dirty="0">
                <a:solidFill>
                  <a:srgbClr val="FF0000"/>
                </a:solidFill>
                <a:latin typeface="Aptos" panose="020B0004020202020204" pitchFamily="34" charset="0"/>
              </a:rPr>
              <a:t>char name[100];   ///-------YOUR NAME--------///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name :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name);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("Hello %s \?\n\n", name);</a:t>
            </a:r>
          </a:p>
          <a:p>
            <a:r>
              <a:rPr lang="en-SG" sz="1600" dirty="0">
                <a:latin typeface="Aptos" panose="020B0004020202020204" pitchFamily="34" charset="0"/>
              </a:rPr>
              <a:t>    </a:t>
            </a:r>
            <a:r>
              <a:rPr lang="en-SG" sz="1600" b="1" dirty="0">
                <a:solidFill>
                  <a:srgbClr val="FF0000"/>
                </a:solidFill>
                <a:latin typeface="Aptos" panose="020B0004020202020204" pitchFamily="34" charset="0"/>
              </a:rPr>
              <a:t>char department[50]; ///--------YOUR DEPARTMENT-------//</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department : ");</a:t>
            </a:r>
          </a:p>
          <a:p>
            <a:r>
              <a:rPr lang="en-SG" sz="1600" dirty="0">
                <a:latin typeface="Aptos" panose="020B0004020202020204" pitchFamily="34" charset="0"/>
              </a:rPr>
              <a:t>    </a:t>
            </a:r>
            <a:r>
              <a:rPr lang="en-SG" sz="1600" dirty="0" err="1">
                <a:latin typeface="Aptos" panose="020B0004020202020204" pitchFamily="34" charset="0"/>
              </a:rPr>
              <a:t>getchar</a:t>
            </a:r>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department);</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are studying in : %s\n\n", department);</a:t>
            </a:r>
          </a:p>
          <a:p>
            <a:r>
              <a:rPr lang="en-SG" sz="1600" b="1" dirty="0">
                <a:solidFill>
                  <a:srgbClr val="FF0000"/>
                </a:solidFill>
                <a:latin typeface="Aptos" panose="020B0004020202020204" pitchFamily="34" charset="0"/>
              </a:rPr>
              <a:t>    int id; ///---- YOUR ID--------///</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ID: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("%d", &amp;id);</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ID : %d\n\n", id);</a:t>
            </a:r>
          </a:p>
          <a:p>
            <a:r>
              <a:rPr lang="en-SG" sz="1600" b="1" dirty="0">
                <a:solidFill>
                  <a:srgbClr val="FF0000"/>
                </a:solidFill>
                <a:latin typeface="Aptos" panose="020B0004020202020204" pitchFamily="34" charset="0"/>
              </a:rPr>
              <a:t>    char </a:t>
            </a:r>
            <a:r>
              <a:rPr lang="en-SG" sz="1600" b="1" dirty="0" err="1">
                <a:solidFill>
                  <a:srgbClr val="FF0000"/>
                </a:solidFill>
                <a:latin typeface="Aptos" panose="020B0004020202020204" pitchFamily="34" charset="0"/>
              </a:rPr>
              <a:t>blood_group</a:t>
            </a:r>
            <a:r>
              <a:rPr lang="en-SG" sz="1600" b="1" dirty="0">
                <a:solidFill>
                  <a:srgbClr val="FF0000"/>
                </a:solidFill>
                <a:latin typeface="Aptos" panose="020B0004020202020204" pitchFamily="34" charset="0"/>
              </a:rPr>
              <a:t>[5]; ///----BLOOD GROUP-----///</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("What is your blood group?\n = ");</a:t>
            </a:r>
          </a:p>
          <a:p>
            <a:r>
              <a:rPr lang="en-SG" sz="1600" dirty="0">
                <a:latin typeface="Aptos" panose="020B0004020202020204" pitchFamily="34" charset="0"/>
              </a:rPr>
              <a:t>    </a:t>
            </a:r>
            <a:r>
              <a:rPr lang="en-SG" sz="1600" dirty="0" err="1">
                <a:latin typeface="Aptos" panose="020B0004020202020204" pitchFamily="34" charset="0"/>
              </a:rPr>
              <a:t>getchar</a:t>
            </a:r>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&amp;</a:t>
            </a:r>
            <a:r>
              <a:rPr lang="en-SG" sz="1600" dirty="0" err="1">
                <a:latin typeface="Aptos" panose="020B0004020202020204" pitchFamily="34" charset="0"/>
              </a:rPr>
              <a:t>blood_group</a:t>
            </a:r>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("Blood Group : %s\n\n", </a:t>
            </a:r>
            <a:r>
              <a:rPr lang="en-SG" sz="1600" dirty="0" err="1">
                <a:latin typeface="Aptos" panose="020B0004020202020204" pitchFamily="34" charset="0"/>
              </a:rPr>
              <a:t>blood_group</a:t>
            </a:r>
            <a:r>
              <a:rPr lang="en-SG" sz="1600" dirty="0">
                <a:latin typeface="Aptos" panose="020B0004020202020204" pitchFamily="34" charset="0"/>
              </a:rPr>
              <a:t>);</a:t>
            </a:r>
          </a:p>
          <a:p>
            <a:r>
              <a:rPr lang="en-SG" sz="1600" b="1" dirty="0">
                <a:solidFill>
                  <a:srgbClr val="FF0000"/>
                </a:solidFill>
                <a:latin typeface="Aptos" panose="020B0004020202020204" pitchFamily="34" charset="0"/>
              </a:rPr>
              <a:t>    int age; ///------AGE-----///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("How old are you?\n =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("%d", &amp;age);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are %d years old.\n\n", age);</a:t>
            </a:r>
          </a:p>
          <a:p>
            <a:r>
              <a:rPr lang="en-SG" sz="1600" dirty="0">
                <a:latin typeface="Aptos" panose="020B0004020202020204" pitchFamily="34" charset="0"/>
              </a:rPr>
              <a:t>}</a:t>
            </a:r>
          </a:p>
        </p:txBody>
      </p:sp>
      <p:pic>
        <p:nvPicPr>
          <p:cNvPr id="8" name="Picture 7">
            <a:extLst>
              <a:ext uri="{FF2B5EF4-FFF2-40B4-BE49-F238E27FC236}">
                <a16:creationId xmlns:a16="http://schemas.microsoft.com/office/drawing/2014/main" id="{2C64F49B-D85B-021D-2307-4373F710D13A}"/>
              </a:ext>
            </a:extLst>
          </p:cNvPr>
          <p:cNvPicPr>
            <a:picLocks noChangeAspect="1"/>
          </p:cNvPicPr>
          <p:nvPr/>
        </p:nvPicPr>
        <p:blipFill>
          <a:blip r:embed="rId2"/>
          <a:stretch>
            <a:fillRect/>
          </a:stretch>
        </p:blipFill>
        <p:spPr>
          <a:xfrm>
            <a:off x="6553330" y="447151"/>
            <a:ext cx="5380186" cy="3475021"/>
          </a:xfrm>
          <a:prstGeom prst="rect">
            <a:avLst/>
          </a:prstGeom>
        </p:spPr>
      </p:pic>
    </p:spTree>
    <p:extLst>
      <p:ext uri="{BB962C8B-B14F-4D97-AF65-F5344CB8AC3E}">
        <p14:creationId xmlns:p14="http://schemas.microsoft.com/office/powerpoint/2010/main" val="1840364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DE23AC-3C7F-B53A-45A2-8F17ED2819BF}"/>
              </a:ext>
            </a:extLst>
          </p:cNvPr>
          <p:cNvPicPr>
            <a:picLocks noChangeAspect="1"/>
          </p:cNvPicPr>
          <p:nvPr/>
        </p:nvPicPr>
        <p:blipFill>
          <a:blip r:embed="rId2"/>
          <a:stretch>
            <a:fillRect/>
          </a:stretch>
        </p:blipFill>
        <p:spPr>
          <a:xfrm>
            <a:off x="6669002" y="616858"/>
            <a:ext cx="5530412" cy="3973996"/>
          </a:xfrm>
          <a:prstGeom prst="rect">
            <a:avLst/>
          </a:prstGeom>
        </p:spPr>
      </p:pic>
      <p:sp>
        <p:nvSpPr>
          <p:cNvPr id="9" name="TextBox 8">
            <a:extLst>
              <a:ext uri="{FF2B5EF4-FFF2-40B4-BE49-F238E27FC236}">
                <a16:creationId xmlns:a16="http://schemas.microsoft.com/office/drawing/2014/main" id="{22DB22FF-EC9B-FA4D-7ED0-13B3AE92CB01}"/>
              </a:ext>
            </a:extLst>
          </p:cNvPr>
          <p:cNvSpPr txBox="1"/>
          <p:nvPr/>
        </p:nvSpPr>
        <p:spPr>
          <a:xfrm>
            <a:off x="273377" y="319315"/>
            <a:ext cx="6862714" cy="6001643"/>
          </a:xfrm>
          <a:prstGeom prst="rect">
            <a:avLst/>
          </a:prstGeom>
          <a:noFill/>
        </p:spPr>
        <p:txBody>
          <a:bodyPr wrap="square">
            <a:spAutoFit/>
          </a:bodyPr>
          <a:lstStyle/>
          <a:p>
            <a:r>
              <a:rPr lang="en-SG" sz="1600" b="1" dirty="0">
                <a:solidFill>
                  <a:srgbClr val="FF0000"/>
                </a:solidFill>
                <a:latin typeface="Aptos" panose="020B0004020202020204" pitchFamily="34" charset="0"/>
              </a:rPr>
              <a:t>    char name[100]; ///-------YOUR NAME--------///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name :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name);</a:t>
            </a:r>
          </a:p>
          <a:p>
            <a:r>
              <a:rPr lang="en-SG" sz="1600" b="1" dirty="0">
                <a:solidFill>
                  <a:srgbClr val="FF0000"/>
                </a:solidFill>
                <a:latin typeface="Aptos" panose="020B0004020202020204" pitchFamily="34" charset="0"/>
              </a:rPr>
              <a:t>    char department[50]; ///--------YOUR DEPARTMENT-------//</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department : ");</a:t>
            </a:r>
          </a:p>
          <a:p>
            <a:r>
              <a:rPr lang="en-SG" sz="1600" dirty="0">
                <a:latin typeface="Aptos" panose="020B0004020202020204" pitchFamily="34" charset="0"/>
              </a:rPr>
              <a:t>    </a:t>
            </a:r>
            <a:r>
              <a:rPr lang="en-SG" sz="1600" dirty="0" err="1">
                <a:latin typeface="Aptos" panose="020B0004020202020204" pitchFamily="34" charset="0"/>
              </a:rPr>
              <a:t>getchar</a:t>
            </a:r>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department);</a:t>
            </a:r>
          </a:p>
          <a:p>
            <a:r>
              <a:rPr lang="en-SG" sz="1600" b="1" dirty="0">
                <a:solidFill>
                  <a:srgbClr val="FF0000"/>
                </a:solidFill>
                <a:latin typeface="Aptos" panose="020B0004020202020204" pitchFamily="34" charset="0"/>
              </a:rPr>
              <a:t>    int id; ///---- YOUR ID--------///</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("Enter your ID: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("%d", &amp;id);</a:t>
            </a:r>
          </a:p>
          <a:p>
            <a:r>
              <a:rPr lang="en-SG" sz="1600" b="1" dirty="0">
                <a:solidFill>
                  <a:srgbClr val="FF0000"/>
                </a:solidFill>
                <a:latin typeface="Aptos" panose="020B0004020202020204" pitchFamily="34" charset="0"/>
              </a:rPr>
              <a:t>    char </a:t>
            </a:r>
            <a:r>
              <a:rPr lang="en-SG" sz="1600" b="1" dirty="0" err="1">
                <a:solidFill>
                  <a:srgbClr val="FF0000"/>
                </a:solidFill>
                <a:latin typeface="Aptos" panose="020B0004020202020204" pitchFamily="34" charset="0"/>
              </a:rPr>
              <a:t>blood_group</a:t>
            </a:r>
            <a:r>
              <a:rPr lang="en-SG" sz="1600" b="1" dirty="0">
                <a:solidFill>
                  <a:srgbClr val="FF0000"/>
                </a:solidFill>
                <a:latin typeface="Aptos" panose="020B0004020202020204" pitchFamily="34" charset="0"/>
              </a:rPr>
              <a:t>[5]; ///----BLOOD GROUP-----///</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("What is your blood group?\n = ");</a:t>
            </a:r>
          </a:p>
          <a:p>
            <a:r>
              <a:rPr lang="en-SG" sz="1600" dirty="0">
                <a:latin typeface="Aptos" panose="020B0004020202020204" pitchFamily="34" charset="0"/>
              </a:rPr>
              <a:t>    </a:t>
            </a:r>
            <a:r>
              <a:rPr lang="en-SG" sz="1600" dirty="0" err="1">
                <a:latin typeface="Aptos" panose="020B0004020202020204" pitchFamily="34" charset="0"/>
              </a:rPr>
              <a:t>getchar</a:t>
            </a:r>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("%[^\n]s", &amp;</a:t>
            </a:r>
            <a:r>
              <a:rPr lang="en-SG" sz="1600" dirty="0" err="1">
                <a:latin typeface="Aptos" panose="020B0004020202020204" pitchFamily="34" charset="0"/>
              </a:rPr>
              <a:t>blood_group</a:t>
            </a:r>
            <a:r>
              <a:rPr lang="en-SG" sz="1600" dirty="0">
                <a:latin typeface="Aptos" panose="020B0004020202020204" pitchFamily="34" charset="0"/>
              </a:rPr>
              <a:t>);</a:t>
            </a:r>
          </a:p>
          <a:p>
            <a:r>
              <a:rPr lang="en-SG" sz="1600" b="1" dirty="0">
                <a:solidFill>
                  <a:srgbClr val="FF0000"/>
                </a:solidFill>
                <a:latin typeface="Aptos" panose="020B0004020202020204" pitchFamily="34" charset="0"/>
              </a:rPr>
              <a:t>    int age; ///------AGE-----///</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("How old are you?\n = ");</a:t>
            </a:r>
          </a:p>
          <a:p>
            <a:r>
              <a:rPr lang="en-SG" sz="1600" dirty="0">
                <a:latin typeface="Aptos" panose="020B0004020202020204" pitchFamily="34" charset="0"/>
              </a:rPr>
              <a:t>    </a:t>
            </a:r>
            <a:r>
              <a:rPr lang="en-SG" sz="1600" dirty="0" err="1">
                <a:latin typeface="Aptos" panose="020B0004020202020204" pitchFamily="34" charset="0"/>
              </a:rPr>
              <a:t>scanf</a:t>
            </a:r>
            <a:r>
              <a:rPr lang="en-SG" sz="1600" dirty="0">
                <a:latin typeface="Aptos" panose="020B0004020202020204" pitchFamily="34" charset="0"/>
              </a:rPr>
              <a:t>("%d", &amp;age);</a:t>
            </a:r>
          </a:p>
          <a:p>
            <a:endParaRPr lang="en-SG" sz="1600" dirty="0">
              <a:latin typeface="Aptos" panose="020B0004020202020204" pitchFamily="34" charset="0"/>
            </a:endParaRP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("\n-----Student Information:-----\n\n");</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("Hello %s \?\n\n", name);//1</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are studying in : %s\n\n", department);//2</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ID : %d\n\n", id);//3</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("Blood Group : %s\n\n", </a:t>
            </a:r>
            <a:r>
              <a:rPr lang="en-SG" sz="1600" dirty="0" err="1">
                <a:latin typeface="Aptos" panose="020B0004020202020204" pitchFamily="34" charset="0"/>
              </a:rPr>
              <a:t>blood_group</a:t>
            </a:r>
            <a:r>
              <a:rPr lang="en-SG" sz="1600" dirty="0">
                <a:latin typeface="Aptos" panose="020B0004020202020204" pitchFamily="34" charset="0"/>
              </a:rPr>
              <a:t>);//4</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("Your are %d years old.\n\n", age);//5</a:t>
            </a:r>
          </a:p>
        </p:txBody>
      </p:sp>
    </p:spTree>
    <p:extLst>
      <p:ext uri="{BB962C8B-B14F-4D97-AF65-F5344CB8AC3E}">
        <p14:creationId xmlns:p14="http://schemas.microsoft.com/office/powerpoint/2010/main" val="4294244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55995"/>
            <a:ext cx="12192000" cy="577092"/>
          </a:xfrm>
          <a:solidFill>
            <a:schemeClr val="accent3">
              <a:lumMod val="20000"/>
              <a:lumOff val="80000"/>
            </a:schemeClr>
          </a:solidFill>
        </p:spPr>
        <p:txBody>
          <a:bodyPr>
            <a:normAutofit fontScale="90000"/>
          </a:bodyPr>
          <a:lstStyle/>
          <a:p>
            <a:pPr algn="just"/>
            <a:r>
              <a:rPr lang="en-US" sz="3600" b="0" i="0" dirty="0">
                <a:solidFill>
                  <a:srgbClr val="000000"/>
                </a:solidFill>
                <a:effectLst/>
                <a:latin typeface="Aharoni" panose="02010803020104030203" pitchFamily="2" charset="-79"/>
                <a:cs typeface="Aharoni" panose="02010803020104030203" pitchFamily="2" charset="-79"/>
              </a:rPr>
              <a:t>  Calculate the Area of a Rectangle (user input)</a:t>
            </a:r>
            <a:endParaRPr lang="en-SG" sz="3600" b="0" i="0" dirty="0">
              <a:solidFill>
                <a:srgbClr val="610B38"/>
              </a:solidFill>
              <a:effectLst/>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CF52DEB-A95B-675D-4384-DEEC1B5A8B27}"/>
              </a:ext>
            </a:extLst>
          </p:cNvPr>
          <p:cNvSpPr txBox="1"/>
          <p:nvPr/>
        </p:nvSpPr>
        <p:spPr>
          <a:xfrm>
            <a:off x="91913" y="727355"/>
            <a:ext cx="4951427" cy="3970318"/>
          </a:xfrm>
          <a:prstGeom prst="rect">
            <a:avLst/>
          </a:prstGeom>
          <a:solidFill>
            <a:schemeClr val="accent4">
              <a:lumMod val="20000"/>
              <a:lumOff val="80000"/>
            </a:schemeClr>
          </a:solidFill>
        </p:spPr>
        <p:txBody>
          <a:bodyPr wrap="square">
            <a:spAutoFit/>
          </a:bodyPr>
          <a:lstStyle/>
          <a:p>
            <a:r>
              <a:rPr lang="en-SG" dirty="0">
                <a:latin typeface="Aptos" panose="020B0004020202020204" pitchFamily="34" charset="0"/>
              </a:rPr>
              <a:t>int main() {</a:t>
            </a:r>
          </a:p>
          <a:p>
            <a:r>
              <a:rPr lang="en-SG" dirty="0">
                <a:latin typeface="Aptos" panose="020B0004020202020204" pitchFamily="34" charset="0"/>
              </a:rPr>
              <a:t>  // Create integer variables</a:t>
            </a:r>
          </a:p>
          <a:p>
            <a:r>
              <a:rPr lang="en-SG" dirty="0">
                <a:latin typeface="Aptos" panose="020B0004020202020204" pitchFamily="34" charset="0"/>
              </a:rPr>
              <a:t>  int length = 4;</a:t>
            </a:r>
          </a:p>
          <a:p>
            <a:r>
              <a:rPr lang="en-SG" dirty="0">
                <a:latin typeface="Aptos" panose="020B0004020202020204" pitchFamily="34" charset="0"/>
              </a:rPr>
              <a:t>  int width = 6;</a:t>
            </a:r>
          </a:p>
          <a:p>
            <a:r>
              <a:rPr lang="en-SG" dirty="0">
                <a:latin typeface="Aptos" panose="020B0004020202020204" pitchFamily="34" charset="0"/>
              </a:rPr>
              <a:t>  int area;</a:t>
            </a:r>
          </a:p>
          <a:p>
            <a:endParaRPr lang="en-SG" dirty="0">
              <a:latin typeface="Aptos" panose="020B0004020202020204" pitchFamily="34" charset="0"/>
            </a:endParaRPr>
          </a:p>
          <a:p>
            <a:r>
              <a:rPr lang="en-SG" dirty="0">
                <a:latin typeface="Aptos" panose="020B0004020202020204" pitchFamily="34" charset="0"/>
              </a:rPr>
              <a:t>  // Calculate the area of a rectangle</a:t>
            </a:r>
          </a:p>
          <a:p>
            <a:r>
              <a:rPr lang="en-SG" dirty="0">
                <a:latin typeface="Aptos" panose="020B0004020202020204" pitchFamily="34" charset="0"/>
              </a:rPr>
              <a:t>  area = length * width;</a:t>
            </a:r>
          </a:p>
          <a:p>
            <a:endParaRPr lang="en-SG" dirty="0">
              <a:latin typeface="Aptos" panose="020B0004020202020204" pitchFamily="34" charset="0"/>
            </a:endParaRPr>
          </a:p>
          <a:p>
            <a:r>
              <a:rPr lang="en-SG" dirty="0">
                <a:latin typeface="Aptos" panose="020B0004020202020204" pitchFamily="34" charset="0"/>
              </a:rPr>
              <a:t>  // Print the variables</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("Length is: %d\n", length);</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("Width is: %d\n", width);</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("Area of the rectangle is: %d", area);</a:t>
            </a:r>
          </a:p>
          <a:p>
            <a:r>
              <a:rPr lang="en-SG" dirty="0">
                <a:latin typeface="Aptos" panose="020B0004020202020204" pitchFamily="34" charset="0"/>
              </a:rPr>
              <a:t>}</a:t>
            </a:r>
          </a:p>
        </p:txBody>
      </p:sp>
      <p:pic>
        <p:nvPicPr>
          <p:cNvPr id="8" name="Picture 7">
            <a:extLst>
              <a:ext uri="{FF2B5EF4-FFF2-40B4-BE49-F238E27FC236}">
                <a16:creationId xmlns:a16="http://schemas.microsoft.com/office/drawing/2014/main" id="{9B58963E-0A6F-71A7-A46A-466D4DA46941}"/>
              </a:ext>
            </a:extLst>
          </p:cNvPr>
          <p:cNvPicPr>
            <a:picLocks noChangeAspect="1"/>
          </p:cNvPicPr>
          <p:nvPr/>
        </p:nvPicPr>
        <p:blipFill>
          <a:blip r:embed="rId2"/>
          <a:stretch>
            <a:fillRect/>
          </a:stretch>
        </p:blipFill>
        <p:spPr>
          <a:xfrm>
            <a:off x="91913" y="4791941"/>
            <a:ext cx="4746393" cy="1668430"/>
          </a:xfrm>
          <a:prstGeom prst="rect">
            <a:avLst/>
          </a:prstGeom>
        </p:spPr>
      </p:pic>
      <p:sp>
        <p:nvSpPr>
          <p:cNvPr id="7" name="TextBox 6">
            <a:extLst>
              <a:ext uri="{FF2B5EF4-FFF2-40B4-BE49-F238E27FC236}">
                <a16:creationId xmlns:a16="http://schemas.microsoft.com/office/drawing/2014/main" id="{06F07070-0963-A8A9-3715-E851CB1BBB65}"/>
              </a:ext>
            </a:extLst>
          </p:cNvPr>
          <p:cNvSpPr txBox="1"/>
          <p:nvPr/>
        </p:nvSpPr>
        <p:spPr>
          <a:xfrm>
            <a:off x="4838306" y="656566"/>
            <a:ext cx="7261781" cy="4401205"/>
          </a:xfrm>
          <a:prstGeom prst="rect">
            <a:avLst/>
          </a:prstGeom>
          <a:solidFill>
            <a:schemeClr val="accent2">
              <a:lumMod val="20000"/>
              <a:lumOff val="80000"/>
            </a:schemeClr>
          </a:solidFill>
        </p:spPr>
        <p:txBody>
          <a:bodyPr wrap="square">
            <a:spAutoFit/>
          </a:bodyPr>
          <a:lstStyle/>
          <a:p>
            <a:r>
              <a:rPr lang="en-SG" sz="2000" dirty="0">
                <a:latin typeface="Aptos" panose="020B0004020202020204" pitchFamily="34" charset="0"/>
              </a:rPr>
              <a:t>int main() {</a:t>
            </a:r>
          </a:p>
          <a:p>
            <a:r>
              <a:rPr lang="en-SG" sz="2000" dirty="0">
                <a:latin typeface="Aptos" panose="020B0004020202020204" pitchFamily="34" charset="0"/>
              </a:rPr>
              <a:t>  </a:t>
            </a:r>
            <a:r>
              <a:rPr lang="en-SG" sz="2000" dirty="0">
                <a:solidFill>
                  <a:srgbClr val="FF0000"/>
                </a:solidFill>
                <a:latin typeface="Aptos" panose="020B0004020202020204" pitchFamily="34" charset="0"/>
              </a:rPr>
              <a:t>// Create integer variables</a:t>
            </a:r>
          </a:p>
          <a:p>
            <a:r>
              <a:rPr lang="en-SG" sz="2000" dirty="0">
                <a:latin typeface="Aptos" panose="020B0004020202020204" pitchFamily="34" charset="0"/>
              </a:rPr>
              <a:t>  int length;</a:t>
            </a:r>
          </a:p>
          <a:p>
            <a:r>
              <a:rPr lang="en-SG" sz="2000" dirty="0">
                <a:latin typeface="Aptos" panose="020B0004020202020204" pitchFamily="34" charset="0"/>
              </a:rPr>
              <a:t>  int width;</a:t>
            </a:r>
          </a:p>
          <a:p>
            <a:r>
              <a:rPr lang="en-SG" sz="2000" dirty="0">
                <a:latin typeface="Aptos" panose="020B0004020202020204" pitchFamily="34" charset="0"/>
              </a:rPr>
              <a:t>  int area;</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Length :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&amp; length);</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Width :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&amp; width);</a:t>
            </a:r>
          </a:p>
          <a:p>
            <a:r>
              <a:rPr lang="en-SG" sz="2000" dirty="0">
                <a:solidFill>
                  <a:srgbClr val="FF0000"/>
                </a:solidFill>
                <a:latin typeface="Aptos" panose="020B0004020202020204" pitchFamily="34" charset="0"/>
              </a:rPr>
              <a:t>  // Calculate the area of a rectangle</a:t>
            </a:r>
          </a:p>
          <a:p>
            <a:r>
              <a:rPr lang="en-SG" sz="2000" dirty="0">
                <a:latin typeface="Aptos" panose="020B0004020202020204" pitchFamily="34" charset="0"/>
              </a:rPr>
              <a:t>  area = length * width;</a:t>
            </a:r>
          </a:p>
          <a:p>
            <a:r>
              <a:rPr lang="en-SG" sz="2000" dirty="0">
                <a:solidFill>
                  <a:srgbClr val="FF0000"/>
                </a:solidFill>
                <a:latin typeface="Aptos" panose="020B0004020202020204" pitchFamily="34" charset="0"/>
              </a:rPr>
              <a:t>  // Print the variables</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("Area of the rectangle is: %d\n\n\n", area);</a:t>
            </a:r>
          </a:p>
          <a:p>
            <a:r>
              <a:rPr lang="en-SG" sz="2000" dirty="0">
                <a:latin typeface="Aptos" panose="020B0004020202020204" pitchFamily="34" charset="0"/>
              </a:rPr>
              <a:t>}</a:t>
            </a:r>
          </a:p>
        </p:txBody>
      </p:sp>
      <p:pic>
        <p:nvPicPr>
          <p:cNvPr id="2" name="Picture 1">
            <a:extLst>
              <a:ext uri="{FF2B5EF4-FFF2-40B4-BE49-F238E27FC236}">
                <a16:creationId xmlns:a16="http://schemas.microsoft.com/office/drawing/2014/main" id="{4C4F7912-339C-3F19-A218-D65D9700F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921" y="5032530"/>
            <a:ext cx="6011267" cy="1414416"/>
          </a:xfrm>
          <a:prstGeom prst="rect">
            <a:avLst/>
          </a:prstGeom>
        </p:spPr>
      </p:pic>
    </p:spTree>
    <p:extLst>
      <p:ext uri="{BB962C8B-B14F-4D97-AF65-F5344CB8AC3E}">
        <p14:creationId xmlns:p14="http://schemas.microsoft.com/office/powerpoint/2010/main" val="183295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8397"/>
          </a:xfrm>
          <a:solidFill>
            <a:schemeClr val="accent4">
              <a:lumMod val="40000"/>
              <a:lumOff val="60000"/>
            </a:schemeClr>
          </a:solidFill>
        </p:spPr>
        <p:txBody>
          <a:bodyPr>
            <a:normAutofit fontScale="90000"/>
          </a:bodyPr>
          <a:lstStyle/>
          <a:p>
            <a:pPr algn="just"/>
            <a:r>
              <a:rPr lang="en-SG" sz="4000" b="1" i="0" dirty="0">
                <a:solidFill>
                  <a:srgbClr val="273239"/>
                </a:solidFill>
                <a:effectLst/>
                <a:latin typeface="Berlin Sans FB Demi" panose="020E0802020502020306" pitchFamily="34" charset="0"/>
              </a:rPr>
              <a:t>Constants in C : Unchangeable Variable</a:t>
            </a:r>
            <a:endParaRPr lang="en-SG" sz="4000" b="0" i="0" dirty="0">
              <a:solidFill>
                <a:srgbClr val="610B38"/>
              </a:solidFill>
              <a:effectLst/>
              <a:latin typeface="Berlin Sans FB Demi" panose="020E0802020502020306"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71539" y="859306"/>
            <a:ext cx="11693236" cy="5269468"/>
          </a:xfrm>
        </p:spPr>
        <p:txBody>
          <a:bodyPr/>
          <a:lstStyle/>
          <a:p>
            <a:r>
              <a:rPr lang="en-US" dirty="0">
                <a:latin typeface="Aptos" panose="020B0004020202020204" pitchFamily="34" charset="0"/>
              </a:rPr>
              <a:t>If you don't want others (or yourself) to change existing variable values, you can use the const keyword.</a:t>
            </a:r>
          </a:p>
          <a:p>
            <a:r>
              <a:rPr lang="en-US" dirty="0">
                <a:latin typeface="Aptos" panose="020B0004020202020204" pitchFamily="34" charset="0"/>
              </a:rPr>
              <a:t>This will declare the variable as "constant", which means unchangeable and read-only:</a:t>
            </a:r>
          </a:p>
          <a:p>
            <a:r>
              <a:rPr lang="en-US" b="1" i="0" dirty="0">
                <a:solidFill>
                  <a:srgbClr val="273239"/>
                </a:solidFill>
                <a:effectLst/>
                <a:highlight>
                  <a:srgbClr val="FFFFFF"/>
                </a:highlight>
                <a:latin typeface="Aptos" panose="020B0004020202020204" pitchFamily="34" charset="0"/>
              </a:rPr>
              <a:t>How to Define Constant in C?</a:t>
            </a:r>
          </a:p>
          <a:p>
            <a:endParaRPr lang="en-SG" dirty="0">
              <a:latin typeface="Aptos" panose="020B0004020202020204" pitchFamily="34" charset="0"/>
            </a:endParaRPr>
          </a:p>
        </p:txBody>
      </p:sp>
      <p:pic>
        <p:nvPicPr>
          <p:cNvPr id="9220" name="Picture 4" descr="syntax of constants in c">
            <a:extLst>
              <a:ext uri="{FF2B5EF4-FFF2-40B4-BE49-F238E27FC236}">
                <a16:creationId xmlns:a16="http://schemas.microsoft.com/office/drawing/2014/main" id="{5E3225C1-2C3C-393B-32CE-B5AA23FB5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12" y="2283900"/>
            <a:ext cx="4346863" cy="173874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right way to declare constants in c">
            <a:extLst>
              <a:ext uri="{FF2B5EF4-FFF2-40B4-BE49-F238E27FC236}">
                <a16:creationId xmlns:a16="http://schemas.microsoft.com/office/drawing/2014/main" id="{566E5770-19B3-1F44-814B-2AF6AEA68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263" y="1942683"/>
            <a:ext cx="3671133" cy="20799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ED463F-DBF7-E3CB-FFBD-2516EDD4C84B}"/>
              </a:ext>
            </a:extLst>
          </p:cNvPr>
          <p:cNvSpPr txBox="1"/>
          <p:nvPr/>
        </p:nvSpPr>
        <p:spPr>
          <a:xfrm>
            <a:off x="327225" y="4152725"/>
            <a:ext cx="11222182" cy="2308324"/>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Properties of Constant in C</a:t>
            </a:r>
          </a:p>
          <a:p>
            <a:pPr algn="l" rtl="0" fontAlgn="base"/>
            <a:r>
              <a:rPr lang="en-US" b="0" i="0" dirty="0">
                <a:solidFill>
                  <a:srgbClr val="273239"/>
                </a:solidFill>
                <a:effectLst/>
                <a:highlight>
                  <a:srgbClr val="FFFFFF"/>
                </a:highlight>
                <a:latin typeface="Nunito" pitchFamily="2" charset="0"/>
              </a:rPr>
              <a:t>The important properties of constant variables in C defined using the const keyword are as follows:</a:t>
            </a:r>
          </a:p>
          <a:p>
            <a:pPr algn="l" fontAlgn="base"/>
            <a:r>
              <a:rPr lang="en-US" b="1" i="0" dirty="0">
                <a:solidFill>
                  <a:srgbClr val="273239"/>
                </a:solidFill>
                <a:effectLst/>
                <a:highlight>
                  <a:srgbClr val="FFFFFF"/>
                </a:highlight>
                <a:latin typeface="Nunito" pitchFamily="2" charset="0"/>
              </a:rPr>
              <a:t>1. Initialization with Declaration</a:t>
            </a:r>
          </a:p>
          <a:p>
            <a:pPr algn="l" rtl="0" fontAlgn="base"/>
            <a:r>
              <a:rPr lang="en-US" b="0" i="0" dirty="0">
                <a:solidFill>
                  <a:srgbClr val="273239"/>
                </a:solidFill>
                <a:effectLst/>
                <a:highlight>
                  <a:srgbClr val="FFFFFF"/>
                </a:highlight>
                <a:latin typeface="Nunito" pitchFamily="2" charset="0"/>
              </a:rPr>
              <a:t>We can only initialize the constant variable in C at the time of its declaration. Otherwise, it will store the garbage value.</a:t>
            </a:r>
          </a:p>
          <a:p>
            <a:pPr algn="l" fontAlgn="base"/>
            <a:r>
              <a:rPr lang="en-US" b="1" i="0" dirty="0">
                <a:solidFill>
                  <a:srgbClr val="273239"/>
                </a:solidFill>
                <a:effectLst/>
                <a:highlight>
                  <a:srgbClr val="FFFFFF"/>
                </a:highlight>
                <a:latin typeface="Nunito" pitchFamily="2" charset="0"/>
              </a:rPr>
              <a:t>2. Immutability</a:t>
            </a:r>
          </a:p>
          <a:p>
            <a:pPr algn="l" rtl="0" fontAlgn="base"/>
            <a:r>
              <a:rPr lang="en-US" b="0" i="0" dirty="0">
                <a:solidFill>
                  <a:srgbClr val="273239"/>
                </a:solidFill>
                <a:effectLst/>
                <a:highlight>
                  <a:srgbClr val="FFFFFF"/>
                </a:highlight>
                <a:latin typeface="Nunito" pitchFamily="2" charset="0"/>
              </a:rPr>
              <a:t>The constant variables in c are immutable after its definition, i.e., they can be initialized only once in the whole program. After that, we cannot modify the value stored inside that variable.</a:t>
            </a:r>
          </a:p>
        </p:txBody>
      </p:sp>
    </p:spTree>
    <p:extLst>
      <p:ext uri="{BB962C8B-B14F-4D97-AF65-F5344CB8AC3E}">
        <p14:creationId xmlns:p14="http://schemas.microsoft.com/office/powerpoint/2010/main" val="401042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D84B3EF4-9428-DC32-0648-70C495EF1242}"/>
              </a:ext>
            </a:extLst>
          </p:cNvPr>
          <p:cNvSpPr txBox="1"/>
          <p:nvPr/>
        </p:nvSpPr>
        <p:spPr>
          <a:xfrm>
            <a:off x="138544" y="729226"/>
            <a:ext cx="6553200" cy="2308324"/>
          </a:xfrm>
          <a:prstGeom prst="rect">
            <a:avLst/>
          </a:prstGeom>
          <a:noFill/>
        </p:spPr>
        <p:txBody>
          <a:bodyPr wrap="square">
            <a:spAutoFit/>
          </a:bodyPr>
          <a:lstStyle/>
          <a:p>
            <a:r>
              <a:rPr lang="en-SG" dirty="0"/>
              <a:t>#include &lt;</a:t>
            </a:r>
            <a:r>
              <a:rPr lang="en-SG" dirty="0" err="1"/>
              <a:t>stdio.h</a:t>
            </a:r>
            <a:r>
              <a:rPr lang="en-SG" dirty="0"/>
              <a:t>&gt;</a:t>
            </a:r>
          </a:p>
          <a:p>
            <a:r>
              <a:rPr lang="en-SG" dirty="0"/>
              <a:t>int main() {</a:t>
            </a:r>
          </a:p>
          <a:p>
            <a:r>
              <a:rPr lang="en-SG" dirty="0"/>
              <a:t>  </a:t>
            </a:r>
            <a:r>
              <a:rPr lang="en-SG" dirty="0" err="1"/>
              <a:t>const</a:t>
            </a:r>
            <a:r>
              <a:rPr lang="en-SG" dirty="0"/>
              <a:t> int </a:t>
            </a:r>
            <a:r>
              <a:rPr lang="en-SG" dirty="0" err="1"/>
              <a:t>myNum</a:t>
            </a:r>
            <a:r>
              <a:rPr lang="en-SG" dirty="0"/>
              <a:t> = 15;</a:t>
            </a:r>
            <a:r>
              <a:rPr lang="en-US" b="0" i="0" dirty="0">
                <a:solidFill>
                  <a:srgbClr val="008000"/>
                </a:solidFill>
                <a:effectLst/>
                <a:highlight>
                  <a:srgbClr val="FFFFFF"/>
                </a:highlight>
                <a:latin typeface="Consolas" panose="020B0609020204030204" pitchFamily="49" charset="0"/>
              </a:rPr>
              <a:t> // </a:t>
            </a:r>
            <a:r>
              <a:rPr lang="en-US" b="0" i="0" dirty="0" err="1">
                <a:solidFill>
                  <a:srgbClr val="008000"/>
                </a:solidFill>
                <a:effectLst/>
                <a:highlight>
                  <a:srgbClr val="FFFFFF"/>
                </a:highlight>
                <a:latin typeface="Consolas" panose="020B0609020204030204" pitchFamily="49" charset="0"/>
              </a:rPr>
              <a:t>myNum</a:t>
            </a:r>
            <a:r>
              <a:rPr lang="en-US" b="0" i="0" dirty="0">
                <a:solidFill>
                  <a:srgbClr val="008000"/>
                </a:solidFill>
                <a:effectLst/>
                <a:highlight>
                  <a:srgbClr val="FFFFFF"/>
                </a:highlight>
                <a:latin typeface="Consolas" panose="020B0609020204030204" pitchFamily="49" charset="0"/>
              </a:rPr>
              <a:t> will always be 15</a:t>
            </a:r>
            <a:endParaRPr lang="en-SG" dirty="0"/>
          </a:p>
          <a:p>
            <a:r>
              <a:rPr lang="en-SG" dirty="0"/>
              <a:t>  </a:t>
            </a:r>
            <a:r>
              <a:rPr lang="en-SG" dirty="0" err="1"/>
              <a:t>myNum</a:t>
            </a:r>
            <a:r>
              <a:rPr lang="en-SG" dirty="0"/>
              <a:t> = 10;</a:t>
            </a:r>
            <a:r>
              <a:rPr lang="en-US" b="0" i="0" dirty="0">
                <a:solidFill>
                  <a:srgbClr val="008000"/>
                </a:solidFill>
                <a:effectLst/>
                <a:highlight>
                  <a:srgbClr val="FFFFFF"/>
                </a:highlight>
                <a:latin typeface="Consolas" panose="020B0609020204030204" pitchFamily="49" charset="0"/>
              </a:rPr>
              <a:t> // error: assignment of read-only variable '</a:t>
            </a:r>
            <a:r>
              <a:rPr lang="en-US" b="0" i="0" dirty="0" err="1">
                <a:solidFill>
                  <a:srgbClr val="008000"/>
                </a:solidFill>
                <a:effectLst/>
                <a:highlight>
                  <a:srgbClr val="FFFFFF"/>
                </a:highlight>
                <a:latin typeface="Consolas" panose="020B0609020204030204" pitchFamily="49" charset="0"/>
              </a:rPr>
              <a:t>myNum</a:t>
            </a:r>
            <a:r>
              <a:rPr lang="en-US" b="0" i="0" dirty="0">
                <a:solidFill>
                  <a:srgbClr val="008000"/>
                </a:solidFill>
                <a:effectLst/>
                <a:highlight>
                  <a:srgbClr val="FFFFFF"/>
                </a:highlight>
                <a:latin typeface="Consolas" panose="020B0609020204030204" pitchFamily="49" charset="0"/>
              </a:rPr>
              <a:t>'</a:t>
            </a:r>
            <a:endParaRPr lang="en-SG" dirty="0"/>
          </a:p>
          <a:p>
            <a:r>
              <a:rPr lang="en-SG" dirty="0"/>
              <a:t>  </a:t>
            </a:r>
            <a:r>
              <a:rPr lang="en-SG" dirty="0" err="1"/>
              <a:t>printf</a:t>
            </a:r>
            <a:r>
              <a:rPr lang="en-SG" dirty="0"/>
              <a:t>("%d", </a:t>
            </a:r>
            <a:r>
              <a:rPr lang="en-SG" dirty="0" err="1"/>
              <a:t>myNum</a:t>
            </a:r>
            <a:r>
              <a:rPr lang="en-SG" dirty="0"/>
              <a:t>);</a:t>
            </a:r>
          </a:p>
          <a:p>
            <a:r>
              <a:rPr lang="en-SG" dirty="0"/>
              <a:t>  return 0;</a:t>
            </a:r>
          </a:p>
          <a:p>
            <a:r>
              <a:rPr lang="en-SG" dirty="0"/>
              <a:t>}</a:t>
            </a:r>
          </a:p>
        </p:txBody>
      </p:sp>
      <p:sp>
        <p:nvSpPr>
          <p:cNvPr id="9" name="TextBox 8">
            <a:extLst>
              <a:ext uri="{FF2B5EF4-FFF2-40B4-BE49-F238E27FC236}">
                <a16:creationId xmlns:a16="http://schemas.microsoft.com/office/drawing/2014/main" id="{AC230498-C5F9-0521-9245-161609575340}"/>
              </a:ext>
            </a:extLst>
          </p:cNvPr>
          <p:cNvSpPr txBox="1"/>
          <p:nvPr/>
        </p:nvSpPr>
        <p:spPr>
          <a:xfrm>
            <a:off x="6553330" y="911928"/>
            <a:ext cx="4835237" cy="923330"/>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You should always declare the variable as constant when you have values that are unlikely to change:</a:t>
            </a:r>
            <a:endParaRPr lang="en-SG" dirty="0"/>
          </a:p>
        </p:txBody>
      </p:sp>
      <p:sp>
        <p:nvSpPr>
          <p:cNvPr id="11" name="TextBox 10">
            <a:extLst>
              <a:ext uri="{FF2B5EF4-FFF2-40B4-BE49-F238E27FC236}">
                <a16:creationId xmlns:a16="http://schemas.microsoft.com/office/drawing/2014/main" id="{7A0826D5-683F-2E02-0C1A-E34BE8659DCE}"/>
              </a:ext>
            </a:extLst>
          </p:cNvPr>
          <p:cNvSpPr txBox="1"/>
          <p:nvPr/>
        </p:nvSpPr>
        <p:spPr>
          <a:xfrm>
            <a:off x="7370749" y="1985313"/>
            <a:ext cx="6102926" cy="2862322"/>
          </a:xfrm>
          <a:prstGeom prst="rect">
            <a:avLst/>
          </a:prstGeom>
          <a:noFill/>
        </p:spPr>
        <p:txBody>
          <a:bodyPr wrap="square">
            <a:spAutoFit/>
          </a:bodyPr>
          <a:lstStyle/>
          <a:p>
            <a:r>
              <a:rPr lang="en-SG" dirty="0"/>
              <a:t>#include &lt;</a:t>
            </a:r>
            <a:r>
              <a:rPr lang="en-SG" dirty="0" err="1"/>
              <a:t>stdio.h</a:t>
            </a:r>
            <a:r>
              <a:rPr lang="en-SG" dirty="0"/>
              <a:t>&gt;</a:t>
            </a:r>
          </a:p>
          <a:p>
            <a:endParaRPr lang="en-SG" dirty="0"/>
          </a:p>
          <a:p>
            <a:r>
              <a:rPr lang="en-SG" dirty="0"/>
              <a:t>int main() {</a:t>
            </a:r>
          </a:p>
          <a:p>
            <a:r>
              <a:rPr lang="en-SG" dirty="0"/>
              <a:t>  </a:t>
            </a:r>
            <a:r>
              <a:rPr lang="en-SG" dirty="0" err="1"/>
              <a:t>const</a:t>
            </a:r>
            <a:r>
              <a:rPr lang="en-SG" dirty="0"/>
              <a:t> int </a:t>
            </a:r>
            <a:r>
              <a:rPr lang="en-SG" dirty="0" err="1"/>
              <a:t>minutesPerHour</a:t>
            </a:r>
            <a:r>
              <a:rPr lang="en-SG" dirty="0"/>
              <a:t> = 60;</a:t>
            </a:r>
          </a:p>
          <a:p>
            <a:r>
              <a:rPr lang="en-SG" dirty="0"/>
              <a:t>  </a:t>
            </a:r>
            <a:r>
              <a:rPr lang="en-SG" dirty="0" err="1"/>
              <a:t>const</a:t>
            </a:r>
            <a:r>
              <a:rPr lang="en-SG" dirty="0"/>
              <a:t> float PI = 3.14;</a:t>
            </a:r>
          </a:p>
          <a:p>
            <a:endParaRPr lang="en-SG" dirty="0"/>
          </a:p>
          <a:p>
            <a:r>
              <a:rPr lang="en-SG" dirty="0"/>
              <a:t>  </a:t>
            </a:r>
            <a:r>
              <a:rPr lang="en-SG" dirty="0" err="1"/>
              <a:t>printf</a:t>
            </a:r>
            <a:r>
              <a:rPr lang="en-SG" dirty="0"/>
              <a:t>("%d\n", </a:t>
            </a:r>
            <a:r>
              <a:rPr lang="en-SG" dirty="0" err="1"/>
              <a:t>minutesPerHour</a:t>
            </a:r>
            <a:r>
              <a:rPr lang="en-SG" dirty="0"/>
              <a:t>);</a:t>
            </a:r>
          </a:p>
          <a:p>
            <a:r>
              <a:rPr lang="en-SG" dirty="0"/>
              <a:t>  </a:t>
            </a:r>
            <a:r>
              <a:rPr lang="en-SG" dirty="0" err="1"/>
              <a:t>printf</a:t>
            </a:r>
            <a:r>
              <a:rPr lang="en-SG" dirty="0"/>
              <a:t>("%f\n", PI);</a:t>
            </a:r>
          </a:p>
          <a:p>
            <a:r>
              <a:rPr lang="en-SG" dirty="0"/>
              <a:t>  return 0;</a:t>
            </a:r>
          </a:p>
          <a:p>
            <a:r>
              <a:rPr lang="en-SG" dirty="0"/>
              <a:t>}</a:t>
            </a:r>
          </a:p>
        </p:txBody>
      </p:sp>
      <p:sp>
        <p:nvSpPr>
          <p:cNvPr id="13" name="TextBox 12">
            <a:extLst>
              <a:ext uri="{FF2B5EF4-FFF2-40B4-BE49-F238E27FC236}">
                <a16:creationId xmlns:a16="http://schemas.microsoft.com/office/drawing/2014/main" id="{B10DA1C0-4E4C-3B11-F656-0C2AE4009AA1}"/>
              </a:ext>
            </a:extLst>
          </p:cNvPr>
          <p:cNvSpPr txBox="1"/>
          <p:nvPr/>
        </p:nvSpPr>
        <p:spPr>
          <a:xfrm>
            <a:off x="7500593" y="4879696"/>
            <a:ext cx="3214383" cy="646331"/>
          </a:xfrm>
          <a:prstGeom prst="rect">
            <a:avLst/>
          </a:prstGeom>
          <a:solidFill>
            <a:schemeClr val="accent3">
              <a:lumMod val="20000"/>
              <a:lumOff val="80000"/>
            </a:schemeClr>
          </a:solidFill>
        </p:spPr>
        <p:txBody>
          <a:bodyPr wrap="square">
            <a:spAutoFit/>
          </a:bodyPr>
          <a:lstStyle/>
          <a:p>
            <a:r>
              <a:rPr lang="en-SG" b="0" i="0" dirty="0">
                <a:solidFill>
                  <a:schemeClr val="tx1">
                    <a:lumMod val="95000"/>
                    <a:lumOff val="5000"/>
                  </a:schemeClr>
                </a:solidFill>
                <a:effectLst/>
                <a:latin typeface="consolas" panose="020B0609020204030204" pitchFamily="49" charset="0"/>
              </a:rPr>
              <a:t>60</a:t>
            </a:r>
            <a:br>
              <a:rPr lang="en-SG" dirty="0">
                <a:solidFill>
                  <a:schemeClr val="tx1">
                    <a:lumMod val="95000"/>
                    <a:lumOff val="5000"/>
                  </a:schemeClr>
                </a:solidFill>
              </a:rPr>
            </a:br>
            <a:r>
              <a:rPr lang="en-SG" b="0" i="0" dirty="0">
                <a:solidFill>
                  <a:schemeClr val="tx1">
                    <a:lumMod val="95000"/>
                    <a:lumOff val="5000"/>
                  </a:schemeClr>
                </a:solidFill>
                <a:effectLst/>
                <a:latin typeface="consolas" panose="020B0609020204030204" pitchFamily="49" charset="0"/>
              </a:rPr>
              <a:t>3.140000</a:t>
            </a:r>
            <a:endParaRPr lang="en-SG" dirty="0">
              <a:solidFill>
                <a:schemeClr val="tx1">
                  <a:lumMod val="95000"/>
                  <a:lumOff val="5000"/>
                </a:schemeClr>
              </a:solidFill>
            </a:endParaRPr>
          </a:p>
        </p:txBody>
      </p:sp>
      <p:sp>
        <p:nvSpPr>
          <p:cNvPr id="15" name="TextBox 14">
            <a:extLst>
              <a:ext uri="{FF2B5EF4-FFF2-40B4-BE49-F238E27FC236}">
                <a16:creationId xmlns:a16="http://schemas.microsoft.com/office/drawing/2014/main" id="{CD1512FC-8D47-9B99-A50B-B87D5EA842BD}"/>
              </a:ext>
            </a:extLst>
          </p:cNvPr>
          <p:cNvSpPr txBox="1"/>
          <p:nvPr/>
        </p:nvSpPr>
        <p:spPr>
          <a:xfrm>
            <a:off x="138544" y="3296171"/>
            <a:ext cx="5781489" cy="1477328"/>
          </a:xfrm>
          <a:prstGeom prst="rect">
            <a:avLst/>
          </a:prstGeom>
          <a:solidFill>
            <a:schemeClr val="accent2">
              <a:lumMod val="20000"/>
              <a:lumOff val="80000"/>
            </a:schemeClr>
          </a:solidFill>
        </p:spPr>
        <p:txBody>
          <a:bodyPr wrap="square">
            <a:spAutoFit/>
          </a:bodyPr>
          <a:lstStyle/>
          <a:p>
            <a:r>
              <a:rPr lang="en-US" b="0" i="0" dirty="0" err="1">
                <a:solidFill>
                  <a:schemeClr val="tx1">
                    <a:lumMod val="95000"/>
                    <a:lumOff val="5000"/>
                  </a:schemeClr>
                </a:solidFill>
                <a:effectLst/>
                <a:latin typeface="consolas" panose="020B0609020204030204" pitchFamily="49" charset="0"/>
              </a:rPr>
              <a:t>prog.c</a:t>
            </a:r>
            <a:r>
              <a:rPr lang="en-US" b="0" i="0" dirty="0">
                <a:solidFill>
                  <a:schemeClr val="tx1">
                    <a:lumMod val="95000"/>
                    <a:lumOff val="5000"/>
                  </a:schemeClr>
                </a:solidFill>
                <a:effectLst/>
                <a:latin typeface="consolas" panose="020B0609020204030204" pitchFamily="49" charset="0"/>
              </a:rPr>
              <a:t>: In function 'main':</a:t>
            </a:r>
            <a:br>
              <a:rPr lang="en-US" dirty="0">
                <a:solidFill>
                  <a:schemeClr val="tx1">
                    <a:lumMod val="95000"/>
                    <a:lumOff val="5000"/>
                  </a:schemeClr>
                </a:solidFill>
              </a:rPr>
            </a:br>
            <a:r>
              <a:rPr lang="en-US" b="0" i="0" dirty="0">
                <a:solidFill>
                  <a:schemeClr val="tx1">
                    <a:lumMod val="95000"/>
                    <a:lumOff val="5000"/>
                  </a:schemeClr>
                </a:solidFill>
                <a:effectLst/>
                <a:latin typeface="consolas" panose="020B0609020204030204" pitchFamily="49" charset="0"/>
              </a:rPr>
              <a:t>prog.c:5:18: error: assignment of read-only variable '</a:t>
            </a:r>
            <a:r>
              <a:rPr lang="en-US" b="0" i="0" dirty="0" err="1">
                <a:solidFill>
                  <a:schemeClr val="tx1">
                    <a:lumMod val="95000"/>
                    <a:lumOff val="5000"/>
                  </a:schemeClr>
                </a:solidFill>
                <a:effectLst/>
                <a:latin typeface="consolas" panose="020B0609020204030204" pitchFamily="49" charset="0"/>
              </a:rPr>
              <a:t>myNum</a:t>
            </a:r>
            <a:r>
              <a:rPr lang="en-US" b="0" i="0" dirty="0">
                <a:solidFill>
                  <a:schemeClr val="tx1">
                    <a:lumMod val="95000"/>
                    <a:lumOff val="5000"/>
                  </a:schemeClr>
                </a:solidFill>
                <a:effectLst/>
                <a:latin typeface="consolas" panose="020B0609020204030204" pitchFamily="49" charset="0"/>
              </a:rPr>
              <a:t>'</a:t>
            </a:r>
            <a:br>
              <a:rPr lang="en-US" dirty="0">
                <a:solidFill>
                  <a:schemeClr val="tx1">
                    <a:lumMod val="95000"/>
                    <a:lumOff val="5000"/>
                  </a:schemeClr>
                </a:solidFill>
              </a:rPr>
            </a:br>
            <a:r>
              <a:rPr lang="en-US" b="0" i="0" dirty="0">
                <a:solidFill>
                  <a:schemeClr val="tx1">
                    <a:lumMod val="95000"/>
                    <a:lumOff val="5000"/>
                  </a:schemeClr>
                </a:solidFill>
                <a:effectLst/>
                <a:latin typeface="consolas" panose="020B0609020204030204" pitchFamily="49" charset="0"/>
              </a:rPr>
              <a:t>    5 |   </a:t>
            </a:r>
            <a:r>
              <a:rPr lang="en-US" b="0" i="0" dirty="0" err="1">
                <a:solidFill>
                  <a:schemeClr val="tx1">
                    <a:lumMod val="95000"/>
                    <a:lumOff val="5000"/>
                  </a:schemeClr>
                </a:solidFill>
                <a:effectLst/>
                <a:latin typeface="consolas" panose="020B0609020204030204" pitchFamily="49" charset="0"/>
              </a:rPr>
              <a:t>myNum</a:t>
            </a:r>
            <a:r>
              <a:rPr lang="en-US" b="0" i="0" dirty="0">
                <a:solidFill>
                  <a:schemeClr val="tx1">
                    <a:lumMod val="95000"/>
                    <a:lumOff val="5000"/>
                  </a:schemeClr>
                </a:solidFill>
                <a:effectLst/>
                <a:latin typeface="consolas" panose="020B0609020204030204" pitchFamily="49" charset="0"/>
              </a:rPr>
              <a:t> = 10;</a:t>
            </a:r>
            <a:br>
              <a:rPr lang="en-US" dirty="0">
                <a:solidFill>
                  <a:schemeClr val="tx1">
                    <a:lumMod val="95000"/>
                    <a:lumOff val="5000"/>
                  </a:schemeClr>
                </a:solidFill>
              </a:rPr>
            </a:br>
            <a:r>
              <a:rPr lang="en-US" b="0" i="0" dirty="0">
                <a:solidFill>
                  <a:schemeClr val="tx1">
                    <a:lumMod val="95000"/>
                    <a:lumOff val="5000"/>
                  </a:schemeClr>
                </a:solidFill>
                <a:effectLst/>
                <a:latin typeface="consolas" panose="020B0609020204030204" pitchFamily="49" charset="0"/>
              </a:rPr>
              <a:t>      |         ^</a:t>
            </a:r>
            <a:endParaRPr lang="en-SG" dirty="0">
              <a:solidFill>
                <a:schemeClr val="tx1">
                  <a:lumMod val="95000"/>
                  <a:lumOff val="5000"/>
                </a:schemeClr>
              </a:solidFill>
            </a:endParaRPr>
          </a:p>
        </p:txBody>
      </p:sp>
      <p:sp>
        <p:nvSpPr>
          <p:cNvPr id="8" name="Title 1">
            <a:extLst>
              <a:ext uri="{FF2B5EF4-FFF2-40B4-BE49-F238E27FC236}">
                <a16:creationId xmlns:a16="http://schemas.microsoft.com/office/drawing/2014/main" id="{81DFB470-884C-7BEE-FA28-59763D2E302F}"/>
              </a:ext>
            </a:extLst>
          </p:cNvPr>
          <p:cNvSpPr txBox="1">
            <a:spLocks/>
          </p:cNvSpPr>
          <p:nvPr/>
        </p:nvSpPr>
        <p:spPr>
          <a:xfrm>
            <a:off x="0" y="150829"/>
            <a:ext cx="12192000" cy="578397"/>
          </a:xfrm>
          <a:prstGeom prst="rect">
            <a:avLst/>
          </a:prstGeom>
          <a:solidFill>
            <a:schemeClr val="accent4">
              <a:lumMod val="40000"/>
              <a:lumOff val="60000"/>
            </a:schemeClr>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4000" b="1">
                <a:solidFill>
                  <a:srgbClr val="273239"/>
                </a:solidFill>
                <a:latin typeface="Berlin Sans FB Demi" panose="020E0802020502020306" pitchFamily="34" charset="0"/>
              </a:rPr>
              <a:t>Constants in C</a:t>
            </a:r>
            <a:endParaRPr lang="en-SG" sz="4000" dirty="0">
              <a:solidFill>
                <a:srgbClr val="610B38"/>
              </a:solidFill>
              <a:latin typeface="Berlin Sans FB Demi" panose="020E0802020502020306" pitchFamily="34" charset="0"/>
            </a:endParaRPr>
          </a:p>
        </p:txBody>
      </p:sp>
    </p:spTree>
    <p:extLst>
      <p:ext uri="{BB962C8B-B14F-4D97-AF65-F5344CB8AC3E}">
        <p14:creationId xmlns:p14="http://schemas.microsoft.com/office/powerpoint/2010/main" val="544053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21314-2371-F8AF-F3CD-B252B432B788}"/>
              </a:ext>
            </a:extLst>
          </p:cNvPr>
          <p:cNvSpPr>
            <a:spLocks noGrp="1"/>
          </p:cNvSpPr>
          <p:nvPr>
            <p:ph idx="1"/>
          </p:nvPr>
        </p:nvSpPr>
        <p:spPr>
          <a:xfrm>
            <a:off x="118086" y="131975"/>
            <a:ext cx="4585889" cy="4515439"/>
          </a:xfrm>
          <a:solidFill>
            <a:schemeClr val="accent5">
              <a:lumMod val="20000"/>
              <a:lumOff val="80000"/>
            </a:schemeClr>
          </a:solidFill>
        </p:spPr>
        <p:txBody>
          <a:bodyPr>
            <a:normAutofit fontScale="92500" lnSpcReduction="10000"/>
          </a:bodyPr>
          <a:lstStyle/>
          <a:p>
            <a:pPr algn="just"/>
            <a:r>
              <a:rPr lang="en-US" sz="2400" dirty="0">
                <a:latin typeface="Aptos" panose="020B0004020202020204" pitchFamily="34" charset="0"/>
              </a:rPr>
              <a:t>Defining Constant using </a:t>
            </a:r>
          </a:p>
          <a:p>
            <a:pPr marL="0" indent="0" algn="just">
              <a:buNone/>
            </a:pPr>
            <a:r>
              <a:rPr lang="en-US" sz="2400" dirty="0">
                <a:latin typeface="Aptos" panose="020B0004020202020204" pitchFamily="34" charset="0"/>
              </a:rPr>
              <a:t>   </a:t>
            </a:r>
            <a:r>
              <a:rPr lang="en-US" sz="2400" dirty="0">
                <a:solidFill>
                  <a:srgbClr val="C00000"/>
                </a:solidFill>
                <a:latin typeface="Aptos" panose="020B0004020202020204" pitchFamily="34" charset="0"/>
              </a:rPr>
              <a:t> #define </a:t>
            </a:r>
            <a:r>
              <a:rPr lang="en-US" sz="2400" dirty="0">
                <a:latin typeface="Aptos" panose="020B0004020202020204" pitchFamily="34" charset="0"/>
              </a:rPr>
              <a:t>Preprocessor</a:t>
            </a:r>
          </a:p>
          <a:p>
            <a:pPr algn="just"/>
            <a:r>
              <a:rPr lang="en-US" sz="2400" dirty="0">
                <a:latin typeface="Aptos" panose="020B0004020202020204" pitchFamily="34" charset="0"/>
              </a:rPr>
              <a:t>We can also define a constant in C using #define preprocessor. The constants defined using #define are macros that behave like a constant. These constants are not handled by the compiler, they are handled by the preprocessor and are replaced by their value before compilation.</a:t>
            </a:r>
          </a:p>
          <a:p>
            <a:pPr algn="just"/>
            <a:r>
              <a:rPr lang="en-US" sz="2400" dirty="0">
                <a:latin typeface="Aptos" panose="020B0004020202020204" pitchFamily="34" charset="0"/>
              </a:rPr>
              <a:t>#define </a:t>
            </a:r>
            <a:r>
              <a:rPr lang="en-US" sz="2400" dirty="0" err="1">
                <a:latin typeface="Aptos" panose="020B0004020202020204" pitchFamily="34" charset="0"/>
              </a:rPr>
              <a:t>const_name</a:t>
            </a:r>
            <a:r>
              <a:rPr lang="en-US" sz="2400" dirty="0">
                <a:latin typeface="Aptos" panose="020B0004020202020204" pitchFamily="34" charset="0"/>
              </a:rPr>
              <a:t> value</a:t>
            </a:r>
          </a:p>
          <a:p>
            <a:pPr algn="just"/>
            <a:endParaRPr lang="en-SG" sz="2400" dirty="0">
              <a:latin typeface="Aptos" panose="020B0004020202020204" pitchFamily="34" charset="0"/>
            </a:endParaRPr>
          </a:p>
        </p:txBody>
      </p:sp>
      <p:sp>
        <p:nvSpPr>
          <p:cNvPr id="4" name="TextBox 3">
            <a:extLst>
              <a:ext uri="{FF2B5EF4-FFF2-40B4-BE49-F238E27FC236}">
                <a16:creationId xmlns:a16="http://schemas.microsoft.com/office/drawing/2014/main" id="{9C39B85A-9567-14DC-4B92-97A8E4D58733}"/>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5" name="TextBox 4">
            <a:extLst>
              <a:ext uri="{FF2B5EF4-FFF2-40B4-BE49-F238E27FC236}">
                <a16:creationId xmlns:a16="http://schemas.microsoft.com/office/drawing/2014/main" id="{044765F1-2070-941E-5A3C-598555570FB4}"/>
              </a:ext>
            </a:extLst>
          </p:cNvPr>
          <p:cNvSpPr txBox="1"/>
          <p:nvPr/>
        </p:nvSpPr>
        <p:spPr>
          <a:xfrm>
            <a:off x="5184742" y="131975"/>
            <a:ext cx="6771846" cy="6186309"/>
          </a:xfrm>
          <a:prstGeom prst="rect">
            <a:avLst/>
          </a:prstGeom>
          <a:solidFill>
            <a:schemeClr val="accent4">
              <a:lumMod val="20000"/>
              <a:lumOff val="80000"/>
            </a:schemeClr>
          </a:solidFill>
          <a:ln>
            <a:solidFill>
              <a:schemeClr val="accent1"/>
            </a:solidFill>
          </a:ln>
        </p:spPr>
        <p:txBody>
          <a:bodyPr wrap="square">
            <a:spAutoFit/>
          </a:bodyPr>
          <a:lstStyle/>
          <a:p>
            <a:r>
              <a:rPr lang="en-SG" dirty="0"/>
              <a:t>#include&lt;stdio.h&gt;</a:t>
            </a:r>
          </a:p>
          <a:p>
            <a:r>
              <a:rPr lang="en-SG" dirty="0"/>
              <a:t>#define month 12</a:t>
            </a:r>
          </a:p>
          <a:p>
            <a:r>
              <a:rPr lang="en-SG" dirty="0"/>
              <a:t>#define PI 3.1416</a:t>
            </a:r>
          </a:p>
          <a:p>
            <a:endParaRPr lang="en-SG" dirty="0"/>
          </a:p>
          <a:p>
            <a:r>
              <a:rPr lang="en-SG" dirty="0" err="1"/>
              <a:t>const</a:t>
            </a:r>
            <a:r>
              <a:rPr lang="en-SG" dirty="0"/>
              <a:t> int </a:t>
            </a:r>
            <a:r>
              <a:rPr lang="en-SG" dirty="0" err="1"/>
              <a:t>ar</a:t>
            </a:r>
            <a:r>
              <a:rPr lang="en-SG" dirty="0"/>
              <a:t>=15;</a:t>
            </a:r>
          </a:p>
          <a:p>
            <a:r>
              <a:rPr lang="en-SG" dirty="0" err="1"/>
              <a:t>const</a:t>
            </a:r>
            <a:r>
              <a:rPr lang="en-SG" dirty="0"/>
              <a:t> float age=25.5;</a:t>
            </a:r>
          </a:p>
          <a:p>
            <a:r>
              <a:rPr lang="en-SG" dirty="0" err="1"/>
              <a:t>const</a:t>
            </a:r>
            <a:r>
              <a:rPr lang="en-SG" dirty="0"/>
              <a:t> double d;</a:t>
            </a:r>
          </a:p>
          <a:p>
            <a:endParaRPr lang="en-SG" dirty="0"/>
          </a:p>
          <a:p>
            <a:r>
              <a:rPr lang="en-SG" dirty="0"/>
              <a:t>int main(){</a:t>
            </a:r>
          </a:p>
          <a:p>
            <a:r>
              <a:rPr lang="en-SG" dirty="0"/>
              <a:t>    </a:t>
            </a:r>
            <a:r>
              <a:rPr lang="en-SG" dirty="0" err="1"/>
              <a:t>const</a:t>
            </a:r>
            <a:r>
              <a:rPr lang="en-SG" dirty="0"/>
              <a:t> int </a:t>
            </a:r>
            <a:r>
              <a:rPr lang="en-SG" dirty="0" err="1"/>
              <a:t>ar</a:t>
            </a:r>
            <a:r>
              <a:rPr lang="en-SG" dirty="0"/>
              <a:t>=5;</a:t>
            </a:r>
          </a:p>
          <a:p>
            <a:r>
              <a:rPr lang="en-SG" dirty="0"/>
              <a:t>    //</a:t>
            </a:r>
            <a:r>
              <a:rPr lang="en-SG" dirty="0" err="1"/>
              <a:t>ar</a:t>
            </a:r>
            <a:r>
              <a:rPr lang="en-SG" dirty="0"/>
              <a:t> = 6; // cannot to change</a:t>
            </a:r>
          </a:p>
          <a:p>
            <a:endParaRPr lang="en-SG" dirty="0"/>
          </a:p>
          <a:p>
            <a:r>
              <a:rPr lang="en-SG" dirty="0"/>
              <a:t>    </a:t>
            </a:r>
            <a:r>
              <a:rPr lang="en-SG" dirty="0" err="1"/>
              <a:t>printf</a:t>
            </a:r>
            <a:r>
              <a:rPr lang="en-SG" dirty="0"/>
              <a:t>("constant variable </a:t>
            </a:r>
            <a:r>
              <a:rPr lang="en-SG" dirty="0" err="1"/>
              <a:t>ar</a:t>
            </a:r>
            <a:r>
              <a:rPr lang="en-SG" dirty="0"/>
              <a:t> : %d\n\n", </a:t>
            </a:r>
            <a:r>
              <a:rPr lang="en-SG" dirty="0" err="1"/>
              <a:t>ar</a:t>
            </a:r>
            <a:r>
              <a:rPr lang="en-SG" dirty="0"/>
              <a:t>);</a:t>
            </a:r>
          </a:p>
          <a:p>
            <a:r>
              <a:rPr lang="en-SG" dirty="0"/>
              <a:t>    </a:t>
            </a:r>
            <a:r>
              <a:rPr lang="en-SG" dirty="0" err="1"/>
              <a:t>printf</a:t>
            </a:r>
            <a:r>
              <a:rPr lang="en-SG" dirty="0"/>
              <a:t>("constant variable age : %f\n\n", age);</a:t>
            </a:r>
          </a:p>
          <a:p>
            <a:endParaRPr lang="en-SG" dirty="0"/>
          </a:p>
          <a:p>
            <a:r>
              <a:rPr lang="en-SG" dirty="0"/>
              <a:t>    </a:t>
            </a:r>
            <a:r>
              <a:rPr lang="en-SG" dirty="0" err="1"/>
              <a:t>scanf</a:t>
            </a:r>
            <a:r>
              <a:rPr lang="en-SG" dirty="0"/>
              <a:t>("%</a:t>
            </a:r>
            <a:r>
              <a:rPr lang="en-SG" dirty="0" err="1"/>
              <a:t>lf</a:t>
            </a:r>
            <a:r>
              <a:rPr lang="en-SG" dirty="0"/>
              <a:t>", &amp;d);</a:t>
            </a:r>
          </a:p>
          <a:p>
            <a:r>
              <a:rPr lang="en-SG" dirty="0"/>
              <a:t>    </a:t>
            </a:r>
            <a:r>
              <a:rPr lang="en-SG" dirty="0" err="1"/>
              <a:t>printf</a:t>
            </a:r>
            <a:r>
              <a:rPr lang="en-SG" dirty="0"/>
              <a:t>("constant variable d : %</a:t>
            </a:r>
            <a:r>
              <a:rPr lang="en-SG" dirty="0" err="1"/>
              <a:t>lf</a:t>
            </a:r>
            <a:r>
              <a:rPr lang="en-SG" dirty="0"/>
              <a:t>\n\n", d);</a:t>
            </a:r>
          </a:p>
          <a:p>
            <a:r>
              <a:rPr lang="en-SG" dirty="0"/>
              <a:t>    //d =45;// cannot to change</a:t>
            </a:r>
          </a:p>
          <a:p>
            <a:endParaRPr lang="en-SG" dirty="0"/>
          </a:p>
          <a:p>
            <a:r>
              <a:rPr lang="en-SG" dirty="0"/>
              <a:t>    </a:t>
            </a:r>
            <a:r>
              <a:rPr lang="en-SG" dirty="0" err="1"/>
              <a:t>printf</a:t>
            </a:r>
            <a:r>
              <a:rPr lang="en-SG" dirty="0"/>
              <a:t>("month : %d\n", month);</a:t>
            </a:r>
          </a:p>
          <a:p>
            <a:r>
              <a:rPr lang="en-SG" dirty="0"/>
              <a:t>    </a:t>
            </a:r>
            <a:r>
              <a:rPr lang="en-SG" dirty="0" err="1"/>
              <a:t>printf</a:t>
            </a:r>
            <a:r>
              <a:rPr lang="en-SG" dirty="0"/>
              <a:t>("value of pi : %f\n", PI);</a:t>
            </a:r>
          </a:p>
          <a:p>
            <a:r>
              <a:rPr lang="en-SG" dirty="0"/>
              <a:t>}</a:t>
            </a:r>
          </a:p>
        </p:txBody>
      </p:sp>
    </p:spTree>
    <p:extLst>
      <p:ext uri="{BB962C8B-B14F-4D97-AF65-F5344CB8AC3E}">
        <p14:creationId xmlns:p14="http://schemas.microsoft.com/office/powerpoint/2010/main" val="34494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5C724A-F57B-4F72-94A2-9C5C15B8AC28}"/>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Subtitle 5">
            <a:extLst>
              <a:ext uri="{FF2B5EF4-FFF2-40B4-BE49-F238E27FC236}">
                <a16:creationId xmlns:a16="http://schemas.microsoft.com/office/drawing/2014/main" id="{0D5EBD81-6462-6A3B-BD72-2B24ABEF38C2}"/>
              </a:ext>
            </a:extLst>
          </p:cNvPr>
          <p:cNvSpPr>
            <a:spLocks noGrp="1"/>
          </p:cNvSpPr>
          <p:nvPr>
            <p:ph type="subTitle" idx="1"/>
          </p:nvPr>
        </p:nvSpPr>
        <p:spPr>
          <a:xfrm>
            <a:off x="735291" y="110879"/>
            <a:ext cx="11321591" cy="6266911"/>
          </a:xfrm>
        </p:spPr>
        <p:txBody>
          <a:bodyPr>
            <a:normAutofit/>
          </a:bodyPr>
          <a:lstStyle/>
          <a:p>
            <a:r>
              <a:rPr lang="en-SG" sz="2000" dirty="0"/>
              <a:t>Resources will be followed:</a:t>
            </a:r>
          </a:p>
          <a:p>
            <a:r>
              <a:rPr lang="en-SG" sz="2000" dirty="0"/>
              <a:t>Books:</a:t>
            </a:r>
          </a:p>
          <a:p>
            <a:pPr marL="457200" indent="-457200">
              <a:buAutoNum type="arabicPeriod"/>
            </a:pPr>
            <a:r>
              <a:rPr lang="en-SG" sz="1600" b="1" dirty="0">
                <a:solidFill>
                  <a:srgbClr val="FFC000"/>
                </a:solidFill>
                <a:latin typeface="Aptos" panose="020B0004020202020204" pitchFamily="34" charset="0"/>
              </a:rPr>
              <a:t>C: the complete reference</a:t>
            </a:r>
          </a:p>
          <a:p>
            <a:pPr marL="457200" indent="-457200">
              <a:buAutoNum type="arabicPeriod"/>
            </a:pPr>
            <a:r>
              <a:rPr lang="en-SG" sz="1600" b="1" dirty="0">
                <a:solidFill>
                  <a:srgbClr val="FFC000"/>
                </a:solidFill>
                <a:latin typeface="Aptos" panose="020B0004020202020204" pitchFamily="34" charset="0"/>
              </a:rPr>
              <a:t>Programming in ANSI-C</a:t>
            </a:r>
          </a:p>
          <a:p>
            <a:pPr marL="457200" indent="-457200">
              <a:buAutoNum type="arabicPeriod"/>
            </a:pPr>
            <a:r>
              <a:rPr lang="en-SG" sz="1600" b="1" dirty="0">
                <a:solidFill>
                  <a:srgbClr val="FFC000"/>
                </a:solidFill>
                <a:latin typeface="Aptos" panose="020B0004020202020204" pitchFamily="34" charset="0"/>
              </a:rPr>
              <a:t>C programming by </a:t>
            </a:r>
            <a:r>
              <a:rPr lang="en-SG" sz="1600" b="1" dirty="0" err="1">
                <a:solidFill>
                  <a:srgbClr val="FFC000"/>
                </a:solidFill>
                <a:latin typeface="Aptos" panose="020B0004020202020204" pitchFamily="34" charset="0"/>
              </a:rPr>
              <a:t>tamim</a:t>
            </a:r>
            <a:r>
              <a:rPr lang="en-SG" sz="1600" b="1" dirty="0">
                <a:solidFill>
                  <a:srgbClr val="FFC000"/>
                </a:solidFill>
                <a:latin typeface="Aptos" panose="020B0004020202020204" pitchFamily="34" charset="0"/>
              </a:rPr>
              <a:t> </a:t>
            </a:r>
            <a:r>
              <a:rPr lang="en-SG" sz="1600" b="1" dirty="0" err="1">
                <a:solidFill>
                  <a:srgbClr val="FFC000"/>
                </a:solidFill>
                <a:latin typeface="Aptos" panose="020B0004020202020204" pitchFamily="34" charset="0"/>
              </a:rPr>
              <a:t>shahriar</a:t>
            </a:r>
            <a:r>
              <a:rPr lang="en-SG" sz="1600" b="1" dirty="0">
                <a:solidFill>
                  <a:srgbClr val="FFC000"/>
                </a:solidFill>
                <a:latin typeface="Aptos" panose="020B0004020202020204" pitchFamily="34" charset="0"/>
              </a:rPr>
              <a:t> </a:t>
            </a:r>
            <a:r>
              <a:rPr lang="en-SG" sz="1600" b="1" dirty="0" err="1">
                <a:solidFill>
                  <a:srgbClr val="FFC000"/>
                </a:solidFill>
                <a:latin typeface="Aptos" panose="020B0004020202020204" pitchFamily="34" charset="0"/>
              </a:rPr>
              <a:t>subin</a:t>
            </a:r>
            <a:endParaRPr lang="en-SG" sz="1600" b="1" dirty="0">
              <a:solidFill>
                <a:srgbClr val="FFC000"/>
              </a:solidFill>
              <a:latin typeface="Aptos" panose="020B0004020202020204" pitchFamily="34" charset="0"/>
            </a:endParaRPr>
          </a:p>
          <a:p>
            <a:pPr marL="457200" indent="-457200">
              <a:buFont typeface="Arial" pitchFamily="34" charset="0"/>
              <a:buAutoNum type="arabicPeriod"/>
            </a:pPr>
            <a:r>
              <a:rPr lang="en-SG" sz="1600" b="1" dirty="0">
                <a:solidFill>
                  <a:srgbClr val="FFC000"/>
                </a:solidFill>
                <a:latin typeface="Aptos" panose="020B0004020202020204" pitchFamily="34" charset="0"/>
              </a:rPr>
              <a:t>52 Programming Problem Tamim Shahriar </a:t>
            </a:r>
            <a:r>
              <a:rPr lang="en-SG" sz="1600" b="1" dirty="0" err="1">
                <a:solidFill>
                  <a:srgbClr val="FFC000"/>
                </a:solidFill>
                <a:latin typeface="Aptos" panose="020B0004020202020204" pitchFamily="34" charset="0"/>
              </a:rPr>
              <a:t>Subeen</a:t>
            </a:r>
            <a:r>
              <a:rPr lang="en-SG" sz="1600" b="1" dirty="0">
                <a:solidFill>
                  <a:srgbClr val="FFC000"/>
                </a:solidFill>
                <a:latin typeface="Aptos" panose="020B0004020202020204" pitchFamily="34" charset="0"/>
              </a:rPr>
              <a:t> </a:t>
            </a:r>
          </a:p>
          <a:p>
            <a:r>
              <a:rPr lang="en-SG" sz="2000" dirty="0"/>
              <a:t>Websites:</a:t>
            </a:r>
          </a:p>
          <a:p>
            <a:pPr marL="457200" indent="-457200">
              <a:buAutoNum type="arabicPeriod"/>
            </a:pPr>
            <a:r>
              <a:rPr lang="en-SG" sz="1600" dirty="0">
                <a:hlinkClick r:id="rId2"/>
              </a:rPr>
              <a:t>https://www.w3schools.com/c/index.php</a:t>
            </a:r>
            <a:r>
              <a:rPr lang="en-SG" sz="1600" dirty="0"/>
              <a:t> </a:t>
            </a:r>
          </a:p>
          <a:p>
            <a:pPr marL="457200" indent="-457200">
              <a:buAutoNum type="arabicPeriod"/>
            </a:pPr>
            <a:r>
              <a:rPr lang="en-SG" sz="1600" dirty="0">
                <a:hlinkClick r:id="rId3"/>
              </a:rPr>
              <a:t>https://www.programiz.com/c-programming</a:t>
            </a:r>
            <a:r>
              <a:rPr lang="en-SG" sz="1600" dirty="0"/>
              <a:t> </a:t>
            </a:r>
          </a:p>
          <a:p>
            <a:pPr marL="457200" indent="-457200">
              <a:buAutoNum type="arabicPeriod"/>
            </a:pPr>
            <a:r>
              <a:rPr lang="en-SG" sz="1600" dirty="0">
                <a:hlinkClick r:id="rId4"/>
              </a:rPr>
              <a:t>https://www.javatpoint.com/c-programming-language-tutorial</a:t>
            </a:r>
            <a:endParaRPr lang="en-SG" sz="1600" dirty="0"/>
          </a:p>
          <a:p>
            <a:pPr marL="457200" indent="-457200">
              <a:buAutoNum type="arabicPeriod"/>
            </a:pPr>
            <a:r>
              <a:rPr lang="en-SG" sz="1600" dirty="0">
                <a:hlinkClick r:id="rId5"/>
              </a:rPr>
              <a:t>https://www.geeksforgeeks.org/c-programming-language/</a:t>
            </a:r>
            <a:r>
              <a:rPr lang="en-SG" sz="1600" dirty="0"/>
              <a:t> </a:t>
            </a:r>
          </a:p>
          <a:p>
            <a:pPr marL="457200" indent="-457200">
              <a:buAutoNum type="arabicPeriod"/>
            </a:pPr>
            <a:r>
              <a:rPr lang="en-SG" sz="1600" dirty="0">
                <a:hlinkClick r:id="rId6"/>
              </a:rPr>
              <a:t>https://www.tutorialspoint.com/cprogramming/index.htm</a:t>
            </a:r>
            <a:r>
              <a:rPr lang="en-SG" sz="1600" dirty="0"/>
              <a:t> </a:t>
            </a:r>
          </a:p>
        </p:txBody>
      </p:sp>
      <p:sp>
        <p:nvSpPr>
          <p:cNvPr id="2" name="TextBox 1">
            <a:extLst>
              <a:ext uri="{FF2B5EF4-FFF2-40B4-BE49-F238E27FC236}">
                <a16:creationId xmlns:a16="http://schemas.microsoft.com/office/drawing/2014/main" id="{5E23B774-B087-A9FA-6B12-AAE6FC07F14F}"/>
              </a:ext>
            </a:extLst>
          </p:cNvPr>
          <p:cNvSpPr txBox="1"/>
          <p:nvPr/>
        </p:nvSpPr>
        <p:spPr>
          <a:xfrm>
            <a:off x="6155961" y="999241"/>
            <a:ext cx="5942029" cy="1200329"/>
          </a:xfrm>
          <a:prstGeom prst="rect">
            <a:avLst/>
          </a:prstGeom>
          <a:noFill/>
        </p:spPr>
        <p:txBody>
          <a:bodyPr wrap="square" rtlCol="0">
            <a:spAutoFit/>
          </a:bodyPr>
          <a:lstStyle/>
          <a:p>
            <a:r>
              <a:rPr lang="en-SG" dirty="0">
                <a:hlinkClick r:id="rId7"/>
              </a:rPr>
              <a:t>YouTube Tutorials to follow(click on the link):-</a:t>
            </a:r>
          </a:p>
          <a:p>
            <a:endParaRPr lang="en-SG" dirty="0">
              <a:hlinkClick r:id="rId7"/>
            </a:endParaRPr>
          </a:p>
          <a:p>
            <a:r>
              <a:rPr lang="en-SG" sz="1800" b="0" i="0" u="sng" strike="noStrike" dirty="0">
                <a:solidFill>
                  <a:srgbClr val="1C3678"/>
                </a:solidFill>
                <a:effectLst/>
                <a:latin typeface="Lato" panose="020F0502020204030203" pitchFamily="34" charset="0"/>
                <a:hlinkClick r:id="rId7"/>
              </a:rPr>
              <a:t>C Programming Bangla Tutorials (</a:t>
            </a:r>
            <a:r>
              <a:rPr lang="bn-IN" sz="1800" b="0" i="0" u="sng" strike="noStrike" dirty="0">
                <a:solidFill>
                  <a:srgbClr val="1C3678"/>
                </a:solidFill>
                <a:effectLst/>
                <a:latin typeface="Lato" panose="020F0502020204030203" pitchFamily="34" charset="0"/>
                <a:hlinkClick r:id="rId7"/>
              </a:rPr>
              <a:t>সবার জন্য সি প্রোগ্রামিং) | </a:t>
            </a:r>
            <a:r>
              <a:rPr lang="en-SG" sz="1800" b="0" i="0" u="sng" strike="noStrike" dirty="0">
                <a:solidFill>
                  <a:srgbClr val="1C3678"/>
                </a:solidFill>
                <a:effectLst/>
                <a:latin typeface="Lato" panose="020F0502020204030203" pitchFamily="34" charset="0"/>
                <a:hlinkClick r:id="rId7"/>
              </a:rPr>
              <a:t>Updated in 2023 - YouTube</a:t>
            </a:r>
            <a:r>
              <a:rPr lang="en-SG" sz="1800" b="0" i="0" u="none" strike="noStrike" dirty="0">
                <a:solidFill>
                  <a:srgbClr val="595959"/>
                </a:solidFill>
                <a:effectLst/>
                <a:latin typeface="Lato" panose="020F0502020204030203" pitchFamily="34" charset="0"/>
              </a:rPr>
              <a:t>     </a:t>
            </a:r>
            <a:endParaRPr lang="en-SG" dirty="0"/>
          </a:p>
        </p:txBody>
      </p:sp>
    </p:spTree>
    <p:extLst>
      <p:ext uri="{BB962C8B-B14F-4D97-AF65-F5344CB8AC3E}">
        <p14:creationId xmlns:p14="http://schemas.microsoft.com/office/powerpoint/2010/main" val="1177595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94268"/>
            <a:ext cx="12192000" cy="560203"/>
          </a:xfrm>
          <a:solidFill>
            <a:schemeClr val="accent4">
              <a:lumMod val="40000"/>
              <a:lumOff val="60000"/>
            </a:schemeClr>
          </a:solidFill>
        </p:spPr>
        <p:txBody>
          <a:bodyPr>
            <a:noAutofit/>
          </a:bodyPr>
          <a:lstStyle/>
          <a:p>
            <a:pPr algn="just"/>
            <a:r>
              <a:rPr lang="en-SG" sz="3600" b="1" i="0" dirty="0">
                <a:solidFill>
                  <a:srgbClr val="610B38"/>
                </a:solidFill>
                <a:effectLst>
                  <a:outerShdw blurRad="38100" dist="38100" dir="2700000" algn="tl">
                    <a:srgbClr val="000000">
                      <a:alpha val="43137"/>
                    </a:srgbClr>
                  </a:outerShdw>
                </a:effectLst>
                <a:latin typeface="Berlin Sans FB Demi" panose="020E0802020502020306" pitchFamily="34" charset="0"/>
              </a:rPr>
              <a:t>   Literals </a:t>
            </a:r>
          </a:p>
        </p:txBody>
      </p:sp>
      <p:sp>
        <p:nvSpPr>
          <p:cNvPr id="3" name="TextBox 2">
            <a:extLst>
              <a:ext uri="{FF2B5EF4-FFF2-40B4-BE49-F238E27FC236}">
                <a16:creationId xmlns:a16="http://schemas.microsoft.com/office/drawing/2014/main" id="{48F39FC8-5F77-5CB7-F2CD-A610B70ABFAC}"/>
              </a:ext>
            </a:extLst>
          </p:cNvPr>
          <p:cNvSpPr txBox="1"/>
          <p:nvPr/>
        </p:nvSpPr>
        <p:spPr>
          <a:xfrm>
            <a:off x="199533" y="759486"/>
            <a:ext cx="11992467" cy="2862322"/>
          </a:xfrm>
          <a:prstGeom prst="rect">
            <a:avLst/>
          </a:prstGeom>
          <a:solidFill>
            <a:schemeClr val="bg1"/>
          </a:solidFill>
        </p:spPr>
        <p:txBody>
          <a:bodyPr wrap="square">
            <a:spAutoFit/>
          </a:bodyPr>
          <a:lstStyle/>
          <a:p>
            <a:pPr algn="just" rtl="0" fontAlgn="base"/>
            <a:r>
              <a:rPr lang="en-US" b="0" i="0" dirty="0">
                <a:solidFill>
                  <a:srgbClr val="273239"/>
                </a:solidFill>
                <a:effectLst/>
                <a:highlight>
                  <a:srgbClr val="FFFFFF"/>
                </a:highlight>
                <a:latin typeface="Nunito" pitchFamily="2" charset="0"/>
              </a:rPr>
              <a:t>In C, Literals are the constant values that are assigned to the variables. Literals represent fixed values that cannot be modified. Literals contain memory but they do not have references as variables. Generally, both terms, constants, and literals are used interchangeably. </a:t>
            </a:r>
            <a:r>
              <a:rPr lang="en-US" b="0" i="0" dirty="0">
                <a:solidFill>
                  <a:srgbClr val="333333"/>
                </a:solidFill>
                <a:effectLst/>
                <a:highlight>
                  <a:srgbClr val="FFFFFF"/>
                </a:highlight>
                <a:latin typeface="inter-regular"/>
              </a:rPr>
              <a:t>Literals are the constant values assigned to the constant variables.</a:t>
            </a:r>
            <a:br>
              <a:rPr lang="en-US" b="0" i="0" dirty="0">
                <a:solidFill>
                  <a:srgbClr val="273239"/>
                </a:solidFill>
                <a:effectLst/>
                <a:highlight>
                  <a:srgbClr val="FFFFFF"/>
                </a:highlight>
                <a:latin typeface="Nunito" pitchFamily="2" charset="0"/>
              </a:rPr>
            </a:br>
            <a:r>
              <a:rPr lang="en-US" b="0" i="0" dirty="0">
                <a:solidFill>
                  <a:srgbClr val="273239"/>
                </a:solidFill>
                <a:effectLst/>
                <a:highlight>
                  <a:srgbClr val="FFFFFF"/>
                </a:highlight>
                <a:latin typeface="Nunito" pitchFamily="2" charset="0"/>
              </a:rPr>
              <a:t>For example, “const int = 5;“, is a constant expression and the value 5 is referred to as a constant integer literal.</a:t>
            </a:r>
          </a:p>
          <a:p>
            <a:pPr algn="just" fontAlgn="base"/>
            <a:endParaRPr lang="en-US" b="1" i="0" dirty="0">
              <a:solidFill>
                <a:srgbClr val="273239"/>
              </a:solidFill>
              <a:effectLst/>
              <a:highlight>
                <a:srgbClr val="FFFFFF"/>
              </a:highlight>
              <a:latin typeface="Nunito" pitchFamily="2" charset="0"/>
            </a:endParaRPr>
          </a:p>
          <a:p>
            <a:pPr algn="just" fontAlgn="base"/>
            <a:r>
              <a:rPr lang="en-US" b="1" i="0" dirty="0">
                <a:solidFill>
                  <a:srgbClr val="273239"/>
                </a:solidFill>
                <a:effectLst/>
                <a:highlight>
                  <a:srgbClr val="FFFFFF"/>
                </a:highlight>
                <a:latin typeface="Nunito" pitchFamily="2" charset="0"/>
              </a:rPr>
              <a:t>Types of C Literals</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Integer Literal</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Float Literal</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Character Literal</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String Literal</a:t>
            </a:r>
            <a:endParaRPr lang="en-US" b="0" i="0" dirty="0">
              <a:solidFill>
                <a:srgbClr val="273239"/>
              </a:solidFill>
              <a:effectLst/>
              <a:highlight>
                <a:srgbClr val="FFFFFF"/>
              </a:highlight>
              <a:latin typeface="Nunito" pitchFamily="2" charset="0"/>
            </a:endParaRPr>
          </a:p>
        </p:txBody>
      </p:sp>
      <p:pic>
        <p:nvPicPr>
          <p:cNvPr id="1026" name="Picture 2" descr="Lightbox">
            <a:extLst>
              <a:ext uri="{FF2B5EF4-FFF2-40B4-BE49-F238E27FC236}">
                <a16:creationId xmlns:a16="http://schemas.microsoft.com/office/drawing/2014/main" id="{F620CF0D-7822-9082-C759-F55E42F72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09" y="2000610"/>
            <a:ext cx="8668404" cy="433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71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0861E8-78B5-971B-7088-5CCB68594340}"/>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4937E062-162C-A566-E394-6CC6D7E22D6C}"/>
              </a:ext>
            </a:extLst>
          </p:cNvPr>
          <p:cNvSpPr txBox="1"/>
          <p:nvPr/>
        </p:nvSpPr>
        <p:spPr>
          <a:xfrm>
            <a:off x="232410" y="62830"/>
            <a:ext cx="5555648" cy="3139321"/>
          </a:xfrm>
          <a:prstGeom prst="rect">
            <a:avLst/>
          </a:prstGeom>
          <a:solidFill>
            <a:schemeClr val="accent1">
              <a:lumMod val="20000"/>
              <a:lumOff val="80000"/>
            </a:schemeClr>
          </a:solidFill>
        </p:spPr>
        <p:txBody>
          <a:bodyPr wrap="square">
            <a:spAutoFit/>
          </a:bodyPr>
          <a:lstStyle/>
          <a:p>
            <a:r>
              <a:rPr lang="en-SG" dirty="0"/>
              <a:t>#include &lt;</a:t>
            </a:r>
            <a:r>
              <a:rPr lang="en-SG" dirty="0" err="1"/>
              <a:t>stdio.h</a:t>
            </a:r>
            <a:r>
              <a:rPr lang="en-SG" dirty="0"/>
              <a:t>&gt;</a:t>
            </a:r>
          </a:p>
          <a:p>
            <a:endParaRPr lang="en-SG" dirty="0"/>
          </a:p>
          <a:p>
            <a:r>
              <a:rPr lang="en-SG" dirty="0"/>
              <a:t>int main()</a:t>
            </a:r>
          </a:p>
          <a:p>
            <a:r>
              <a:rPr lang="en-SG" dirty="0"/>
              <a:t>{</a:t>
            </a:r>
          </a:p>
          <a:p>
            <a:endParaRPr lang="en-SG" dirty="0"/>
          </a:p>
          <a:p>
            <a:r>
              <a:rPr lang="en-SG" dirty="0"/>
              <a:t>	// constant integer literal</a:t>
            </a:r>
          </a:p>
          <a:p>
            <a:r>
              <a:rPr lang="en-SG" dirty="0"/>
              <a:t>	</a:t>
            </a:r>
            <a:r>
              <a:rPr lang="en-SG" dirty="0" err="1"/>
              <a:t>const</a:t>
            </a:r>
            <a:r>
              <a:rPr lang="en-SG" dirty="0"/>
              <a:t> int </a:t>
            </a:r>
            <a:r>
              <a:rPr lang="en-SG" dirty="0" err="1"/>
              <a:t>intVal</a:t>
            </a:r>
            <a:r>
              <a:rPr lang="en-SG" dirty="0"/>
              <a:t> = 10;</a:t>
            </a:r>
          </a:p>
          <a:p>
            <a:endParaRPr lang="en-SG" dirty="0"/>
          </a:p>
          <a:p>
            <a:r>
              <a:rPr lang="en-SG" dirty="0"/>
              <a:t>	</a:t>
            </a:r>
            <a:r>
              <a:rPr lang="en-SG" dirty="0" err="1"/>
              <a:t>printf</a:t>
            </a:r>
            <a:r>
              <a:rPr lang="en-SG" dirty="0"/>
              <a:t>("Integer Literal:%d \n", </a:t>
            </a:r>
            <a:r>
              <a:rPr lang="en-SG" dirty="0" err="1"/>
              <a:t>intVal</a:t>
            </a:r>
            <a:r>
              <a:rPr lang="en-SG" dirty="0"/>
              <a:t>);</a:t>
            </a:r>
          </a:p>
          <a:p>
            <a:r>
              <a:rPr lang="en-SG" dirty="0"/>
              <a:t>	return 0;</a:t>
            </a:r>
          </a:p>
          <a:p>
            <a:r>
              <a:rPr lang="en-SG" dirty="0"/>
              <a:t>}</a:t>
            </a:r>
          </a:p>
        </p:txBody>
      </p:sp>
      <p:sp>
        <p:nvSpPr>
          <p:cNvPr id="8" name="TextBox 7">
            <a:extLst>
              <a:ext uri="{FF2B5EF4-FFF2-40B4-BE49-F238E27FC236}">
                <a16:creationId xmlns:a16="http://schemas.microsoft.com/office/drawing/2014/main" id="{AFF11416-BA72-5798-7029-BCB6F5EA6D31}"/>
              </a:ext>
            </a:extLst>
          </p:cNvPr>
          <p:cNvSpPr txBox="1"/>
          <p:nvPr/>
        </p:nvSpPr>
        <p:spPr>
          <a:xfrm>
            <a:off x="6103620" y="59593"/>
            <a:ext cx="6096000" cy="2862322"/>
          </a:xfrm>
          <a:prstGeom prst="rect">
            <a:avLst/>
          </a:prstGeom>
          <a:solidFill>
            <a:schemeClr val="bg1">
              <a:lumMod val="95000"/>
            </a:schemeClr>
          </a:solidFill>
        </p:spPr>
        <p:txBody>
          <a:bodyPr wrap="square">
            <a:spAutoFit/>
          </a:bodyPr>
          <a:lstStyle/>
          <a:p>
            <a:r>
              <a:rPr lang="en-SG" dirty="0"/>
              <a:t>#include &lt;</a:t>
            </a:r>
            <a:r>
              <a:rPr lang="en-SG" dirty="0" err="1"/>
              <a:t>stdio.h</a:t>
            </a:r>
            <a:r>
              <a:rPr lang="en-SG" dirty="0"/>
              <a:t>&gt;</a:t>
            </a:r>
          </a:p>
          <a:p>
            <a:endParaRPr lang="en-SG" dirty="0"/>
          </a:p>
          <a:p>
            <a:r>
              <a:rPr lang="en-SG" dirty="0"/>
              <a:t>int main()</a:t>
            </a:r>
          </a:p>
          <a:p>
            <a:r>
              <a:rPr lang="en-SG" dirty="0"/>
              <a:t>{</a:t>
            </a:r>
          </a:p>
          <a:p>
            <a:r>
              <a:rPr lang="en-SG" dirty="0"/>
              <a:t>	// constant float literal</a:t>
            </a:r>
          </a:p>
          <a:p>
            <a:r>
              <a:rPr lang="en-SG" dirty="0"/>
              <a:t>	</a:t>
            </a:r>
            <a:r>
              <a:rPr lang="en-SG" dirty="0" err="1"/>
              <a:t>const</a:t>
            </a:r>
            <a:r>
              <a:rPr lang="en-SG" dirty="0"/>
              <a:t> float </a:t>
            </a:r>
            <a:r>
              <a:rPr lang="en-SG" dirty="0" err="1"/>
              <a:t>floatVal</a:t>
            </a:r>
            <a:r>
              <a:rPr lang="en-SG" dirty="0"/>
              <a:t> = 4.14;</a:t>
            </a:r>
          </a:p>
          <a:p>
            <a:endParaRPr lang="en-SG" dirty="0"/>
          </a:p>
          <a:p>
            <a:r>
              <a:rPr lang="en-SG" dirty="0"/>
              <a:t>	</a:t>
            </a:r>
            <a:r>
              <a:rPr lang="en-SG" dirty="0" err="1"/>
              <a:t>printf</a:t>
            </a:r>
            <a:r>
              <a:rPr lang="en-SG" dirty="0"/>
              <a:t>("Floating point literal: %.2f\n",</a:t>
            </a:r>
            <a:r>
              <a:rPr lang="en-SG" dirty="0" err="1"/>
              <a:t>floatVal</a:t>
            </a:r>
            <a:r>
              <a:rPr lang="en-SG" dirty="0"/>
              <a:t>);</a:t>
            </a:r>
          </a:p>
          <a:p>
            <a:r>
              <a:rPr lang="en-SG" dirty="0"/>
              <a:t>	return 0;</a:t>
            </a:r>
          </a:p>
          <a:p>
            <a:r>
              <a:rPr lang="en-SG" dirty="0"/>
              <a:t>}</a:t>
            </a:r>
          </a:p>
        </p:txBody>
      </p:sp>
      <p:sp>
        <p:nvSpPr>
          <p:cNvPr id="10" name="TextBox 9">
            <a:extLst>
              <a:ext uri="{FF2B5EF4-FFF2-40B4-BE49-F238E27FC236}">
                <a16:creationId xmlns:a16="http://schemas.microsoft.com/office/drawing/2014/main" id="{0A1E50F0-F9B6-9BE5-2A9A-B75752639878}"/>
              </a:ext>
            </a:extLst>
          </p:cNvPr>
          <p:cNvSpPr txBox="1"/>
          <p:nvPr/>
        </p:nvSpPr>
        <p:spPr>
          <a:xfrm>
            <a:off x="0" y="3590136"/>
            <a:ext cx="5629138" cy="2585323"/>
          </a:xfrm>
          <a:prstGeom prst="rect">
            <a:avLst/>
          </a:prstGeom>
          <a:solidFill>
            <a:schemeClr val="accent6">
              <a:lumMod val="20000"/>
              <a:lumOff val="80000"/>
            </a:schemeClr>
          </a:solidFill>
          <a:ln>
            <a:solidFill>
              <a:schemeClr val="accent1"/>
            </a:solidFill>
          </a:ln>
        </p:spPr>
        <p:txBody>
          <a:bodyPr wrap="square">
            <a:spAutoFit/>
          </a:bodyPr>
          <a:lstStyle/>
          <a:p>
            <a:r>
              <a:rPr lang="en-SG" dirty="0"/>
              <a:t>#include &lt;</a:t>
            </a:r>
            <a:r>
              <a:rPr lang="en-SG" dirty="0" err="1"/>
              <a:t>stdio.h</a:t>
            </a:r>
            <a:r>
              <a:rPr lang="en-SG" dirty="0"/>
              <a:t>&gt;</a:t>
            </a:r>
          </a:p>
          <a:p>
            <a:r>
              <a:rPr lang="en-SG" dirty="0"/>
              <a:t>int main()</a:t>
            </a:r>
          </a:p>
          <a:p>
            <a:r>
              <a:rPr lang="en-SG" dirty="0"/>
              <a:t>{</a:t>
            </a:r>
          </a:p>
          <a:p>
            <a:r>
              <a:rPr lang="en-SG" dirty="0"/>
              <a:t>	// constant char literal</a:t>
            </a:r>
          </a:p>
          <a:p>
            <a:r>
              <a:rPr lang="en-SG" dirty="0"/>
              <a:t>	</a:t>
            </a:r>
            <a:r>
              <a:rPr lang="en-SG" dirty="0" err="1"/>
              <a:t>const</a:t>
            </a:r>
            <a:r>
              <a:rPr lang="en-SG" dirty="0"/>
              <a:t> char </a:t>
            </a:r>
            <a:r>
              <a:rPr lang="en-SG" dirty="0" err="1"/>
              <a:t>charVal</a:t>
            </a:r>
            <a:r>
              <a:rPr lang="en-SG" dirty="0"/>
              <a:t> = 'A';</a:t>
            </a:r>
          </a:p>
          <a:p>
            <a:endParaRPr lang="en-SG" dirty="0"/>
          </a:p>
          <a:p>
            <a:r>
              <a:rPr lang="en-SG" dirty="0"/>
              <a:t>	</a:t>
            </a:r>
            <a:r>
              <a:rPr lang="en-SG" dirty="0" err="1"/>
              <a:t>printf</a:t>
            </a:r>
            <a:r>
              <a:rPr lang="en-SG" dirty="0"/>
              <a:t>("Character Literal: %c\n",</a:t>
            </a:r>
            <a:r>
              <a:rPr lang="en-SG" dirty="0" err="1"/>
              <a:t>charVal</a:t>
            </a:r>
            <a:r>
              <a:rPr lang="en-SG" dirty="0"/>
              <a:t>);</a:t>
            </a:r>
          </a:p>
          <a:p>
            <a:r>
              <a:rPr lang="en-SG" dirty="0"/>
              <a:t>	return 0;</a:t>
            </a:r>
          </a:p>
          <a:p>
            <a:r>
              <a:rPr lang="en-SG" dirty="0"/>
              <a:t>}</a:t>
            </a:r>
          </a:p>
        </p:txBody>
      </p:sp>
      <p:sp>
        <p:nvSpPr>
          <p:cNvPr id="12" name="TextBox 11">
            <a:extLst>
              <a:ext uri="{FF2B5EF4-FFF2-40B4-BE49-F238E27FC236}">
                <a16:creationId xmlns:a16="http://schemas.microsoft.com/office/drawing/2014/main" id="{63451929-48F6-560C-EC49-9450079BE581}"/>
              </a:ext>
            </a:extLst>
          </p:cNvPr>
          <p:cNvSpPr txBox="1"/>
          <p:nvPr/>
        </p:nvSpPr>
        <p:spPr>
          <a:xfrm>
            <a:off x="5629138" y="3590136"/>
            <a:ext cx="6570482" cy="2308324"/>
          </a:xfrm>
          <a:prstGeom prst="rect">
            <a:avLst/>
          </a:prstGeom>
          <a:solidFill>
            <a:schemeClr val="accent1">
              <a:lumMod val="20000"/>
              <a:lumOff val="80000"/>
            </a:schemeClr>
          </a:solidFill>
          <a:ln>
            <a:solidFill>
              <a:schemeClr val="accent1"/>
            </a:solidFill>
          </a:ln>
        </p:spPr>
        <p:txBody>
          <a:bodyPr wrap="square">
            <a:spAutoFit/>
          </a:bodyPr>
          <a:lstStyle/>
          <a:p>
            <a:r>
              <a:rPr lang="en-SG" dirty="0"/>
              <a:t>#include &lt;</a:t>
            </a:r>
            <a:r>
              <a:rPr lang="en-SG" dirty="0" err="1"/>
              <a:t>stdio.h</a:t>
            </a:r>
            <a:r>
              <a:rPr lang="en-SG" dirty="0"/>
              <a:t>&gt;</a:t>
            </a:r>
          </a:p>
          <a:p>
            <a:endParaRPr lang="en-SG" dirty="0"/>
          </a:p>
          <a:p>
            <a:r>
              <a:rPr lang="en-SG" dirty="0"/>
              <a:t>int main()</a:t>
            </a:r>
          </a:p>
          <a:p>
            <a:r>
              <a:rPr lang="en-SG" dirty="0"/>
              <a:t>{</a:t>
            </a:r>
          </a:p>
          <a:p>
            <a:r>
              <a:rPr lang="en-SG" dirty="0"/>
              <a:t>	</a:t>
            </a:r>
            <a:r>
              <a:rPr lang="en-SG" dirty="0" err="1"/>
              <a:t>const</a:t>
            </a:r>
            <a:r>
              <a:rPr lang="en-SG" dirty="0"/>
              <a:t> char str[]= "Welcome\</a:t>
            </a:r>
            <a:r>
              <a:rPr lang="en-SG" dirty="0" err="1"/>
              <a:t>nTo</a:t>
            </a:r>
            <a:r>
              <a:rPr lang="en-SG" dirty="0"/>
              <a:t>\</a:t>
            </a:r>
            <a:r>
              <a:rPr lang="en-SG" dirty="0" err="1"/>
              <a:t>nGeeks</a:t>
            </a:r>
            <a:r>
              <a:rPr lang="en-SG" dirty="0"/>
              <a:t>\</a:t>
            </a:r>
            <a:r>
              <a:rPr lang="en-SG" dirty="0" err="1"/>
              <a:t>tFor</a:t>
            </a:r>
            <a:r>
              <a:rPr lang="en-SG" dirty="0"/>
              <a:t>\</a:t>
            </a:r>
            <a:r>
              <a:rPr lang="en-SG" dirty="0" err="1"/>
              <a:t>tGeeks</a:t>
            </a:r>
            <a:r>
              <a:rPr lang="en-SG" dirty="0"/>
              <a:t>";</a:t>
            </a:r>
          </a:p>
          <a:p>
            <a:r>
              <a:rPr lang="en-SG" dirty="0"/>
              <a:t>	</a:t>
            </a:r>
            <a:r>
              <a:rPr lang="en-SG" dirty="0" err="1"/>
              <a:t>printf</a:t>
            </a:r>
            <a:r>
              <a:rPr lang="en-SG" dirty="0"/>
              <a:t>("%s", str);</a:t>
            </a:r>
          </a:p>
          <a:p>
            <a:r>
              <a:rPr lang="en-SG" dirty="0"/>
              <a:t>	return 0;</a:t>
            </a:r>
          </a:p>
          <a:p>
            <a:r>
              <a:rPr lang="en-SG" dirty="0"/>
              <a:t>}</a:t>
            </a:r>
          </a:p>
        </p:txBody>
      </p:sp>
    </p:spTree>
    <p:extLst>
      <p:ext uri="{BB962C8B-B14F-4D97-AF65-F5344CB8AC3E}">
        <p14:creationId xmlns:p14="http://schemas.microsoft.com/office/powerpoint/2010/main" val="1858302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48F2-33E7-D392-A2FE-6EF82FAE08F9}"/>
              </a:ext>
            </a:extLst>
          </p:cNvPr>
          <p:cNvSpPr>
            <a:spLocks noGrp="1"/>
          </p:cNvSpPr>
          <p:nvPr>
            <p:ph type="title"/>
          </p:nvPr>
        </p:nvSpPr>
        <p:spPr>
          <a:xfrm>
            <a:off x="0" y="119524"/>
            <a:ext cx="12192000" cy="605201"/>
          </a:xfrm>
          <a:solidFill>
            <a:schemeClr val="accent4">
              <a:lumMod val="40000"/>
              <a:lumOff val="60000"/>
            </a:schemeClr>
          </a:solidFill>
        </p:spPr>
        <p:txBody>
          <a:bodyPr>
            <a:normAutofit/>
          </a:bodyPr>
          <a:lstStyle/>
          <a:p>
            <a:r>
              <a:rPr lang="en-SG" sz="3200" b="1" i="0" dirty="0">
                <a:solidFill>
                  <a:srgbClr val="273239"/>
                </a:solidFill>
                <a:effectLst/>
                <a:latin typeface="Aharoni" panose="02010803020104030203" pitchFamily="2" charset="-79"/>
                <a:cs typeface="Aharoni" panose="02010803020104030203" pitchFamily="2" charset="-79"/>
              </a:rPr>
              <a:t>Language Processors: Assembler, Compiler and Interpreter</a:t>
            </a:r>
            <a:endParaRPr lang="en-SG" sz="32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3F58F14-9A0A-1F71-9AE8-03EFFB36063F}"/>
              </a:ext>
            </a:extLst>
          </p:cNvPr>
          <p:cNvSpPr>
            <a:spLocks noGrp="1"/>
          </p:cNvSpPr>
          <p:nvPr>
            <p:ph idx="1"/>
          </p:nvPr>
        </p:nvSpPr>
        <p:spPr>
          <a:xfrm>
            <a:off x="0" y="736638"/>
            <a:ext cx="12192000" cy="3365368"/>
          </a:xfrm>
          <a:solidFill>
            <a:schemeClr val="bg1"/>
          </a:solidFill>
        </p:spPr>
        <p:txBody>
          <a:bodyPr>
            <a:normAutofit lnSpcReduction="10000"/>
          </a:bodyPr>
          <a:lstStyle/>
          <a:p>
            <a:pPr algn="l" fontAlgn="base"/>
            <a:r>
              <a:rPr lang="en-US" sz="2000" b="1" i="0" dirty="0">
                <a:solidFill>
                  <a:srgbClr val="273239"/>
                </a:solidFill>
                <a:effectLst/>
                <a:latin typeface="Aptos" panose="020B0004020202020204" pitchFamily="34" charset="0"/>
              </a:rPr>
              <a:t>What is Language Processors?  </a:t>
            </a:r>
          </a:p>
          <a:p>
            <a:pPr algn="l" rtl="0" fontAlgn="base"/>
            <a:r>
              <a:rPr lang="en-US" sz="1600" b="0" i="0" u="sng" dirty="0">
                <a:solidFill>
                  <a:srgbClr val="273239"/>
                </a:solidFill>
                <a:effectLst/>
                <a:latin typeface="Aptos" panose="020B0004020202020204" pitchFamily="34" charset="0"/>
                <a:hlinkClick r:id="rId2"/>
              </a:rPr>
              <a:t>Compilers</a:t>
            </a:r>
            <a:r>
              <a:rPr lang="en-US" sz="1600" b="0" i="0" dirty="0">
                <a:solidFill>
                  <a:srgbClr val="273239"/>
                </a:solidFill>
                <a:effectLst/>
                <a:latin typeface="Aptos" panose="020B0004020202020204" pitchFamily="34" charset="0"/>
              </a:rPr>
              <a:t>, </a:t>
            </a:r>
            <a:r>
              <a:rPr lang="en-US" sz="1600" b="0" i="0" u="sng" dirty="0">
                <a:solidFill>
                  <a:srgbClr val="273239"/>
                </a:solidFill>
                <a:effectLst/>
                <a:latin typeface="Aptos" panose="020B0004020202020204" pitchFamily="34" charset="0"/>
                <a:hlinkClick r:id="rId3"/>
              </a:rPr>
              <a:t>interpreters</a:t>
            </a:r>
            <a:r>
              <a:rPr lang="en-US" sz="1600" b="0" i="0" dirty="0">
                <a:solidFill>
                  <a:srgbClr val="273239"/>
                </a:solidFill>
                <a:effectLst/>
                <a:latin typeface="Aptos" panose="020B0004020202020204" pitchFamily="34" charset="0"/>
              </a:rPr>
              <a:t>, translate programs written in high-level languages into machine code that a computer understands and </a:t>
            </a:r>
            <a:r>
              <a:rPr lang="en-US" sz="1600" b="0" i="0" u="sng" dirty="0">
                <a:solidFill>
                  <a:srgbClr val="273239"/>
                </a:solidFill>
                <a:effectLst/>
                <a:latin typeface="Aptos" panose="020B0004020202020204" pitchFamily="34" charset="0"/>
                <a:hlinkClick r:id="rId4"/>
              </a:rPr>
              <a:t>assemblers</a:t>
            </a:r>
            <a:r>
              <a:rPr lang="en-US" sz="1600" b="0" i="0" dirty="0">
                <a:solidFill>
                  <a:srgbClr val="273239"/>
                </a:solidFill>
                <a:effectLst/>
                <a:latin typeface="Aptos" panose="020B0004020202020204" pitchFamily="34" charset="0"/>
              </a:rPr>
              <a:t> translate programs written in low-level or assembly language into machine code. In the compilation process, there are several stages. To help programmers write error-free code, tools are available.</a:t>
            </a:r>
          </a:p>
          <a:p>
            <a:pPr algn="l" fontAlgn="base"/>
            <a:r>
              <a:rPr lang="en-US" sz="2000" b="1" i="0" dirty="0">
                <a:solidFill>
                  <a:srgbClr val="273239"/>
                </a:solidFill>
                <a:effectLst/>
                <a:latin typeface="Aptos" panose="020B0004020202020204" pitchFamily="34" charset="0"/>
              </a:rPr>
              <a:t>1. Compiler</a:t>
            </a:r>
          </a:p>
          <a:p>
            <a:pPr algn="just" rtl="0" fontAlgn="base"/>
            <a:r>
              <a:rPr lang="en-US" sz="1600" b="0" i="0" dirty="0">
                <a:solidFill>
                  <a:srgbClr val="273239"/>
                </a:solidFill>
                <a:effectLst/>
                <a:latin typeface="Aptos" panose="020B0004020202020204" pitchFamily="34" charset="0"/>
              </a:rPr>
              <a:t>The language processor that reads the complete source program written in high-level language as a whole in one go and translates it into an equivalent program in machine language is called a Compiler.  Example: </a:t>
            </a:r>
            <a:r>
              <a:rPr lang="en-US" sz="1600" b="0" i="0" u="sng" dirty="0">
                <a:solidFill>
                  <a:srgbClr val="273239"/>
                </a:solidFill>
                <a:effectLst/>
                <a:latin typeface="Aptos" panose="020B0004020202020204" pitchFamily="34" charset="0"/>
                <a:hlinkClick r:id="rId5"/>
              </a:rPr>
              <a:t>C, C++</a:t>
            </a:r>
            <a:r>
              <a:rPr lang="en-US" sz="1600" b="0" i="0" dirty="0">
                <a:solidFill>
                  <a:srgbClr val="273239"/>
                </a:solidFill>
                <a:effectLst/>
                <a:latin typeface="Aptos" panose="020B0004020202020204" pitchFamily="34" charset="0"/>
              </a:rPr>
              <a:t>, C#.</a:t>
            </a:r>
          </a:p>
          <a:p>
            <a:pPr algn="just" rtl="0" fontAlgn="base"/>
            <a:r>
              <a:rPr lang="en-US" sz="1600" b="0" i="0" dirty="0">
                <a:solidFill>
                  <a:srgbClr val="273239"/>
                </a:solidFill>
                <a:effectLst/>
                <a:latin typeface="Aptos" panose="020B0004020202020204" pitchFamily="34" charset="0"/>
              </a:rPr>
              <a:t>In a compiler, the source code is translated to object code successfully if it is free of errors. The compiler specifies the errors at the end of the compilation with line numbers when there are any errors in the source code. The errors must be removed before the compiler can successfully recompile the source code again the object program can be executed number of times without translating it again. </a:t>
            </a:r>
          </a:p>
          <a:p>
            <a:endParaRPr lang="en-SG" sz="1600" dirty="0">
              <a:latin typeface="Aptos" panose="020B0004020202020204" pitchFamily="34" charset="0"/>
            </a:endParaRPr>
          </a:p>
        </p:txBody>
      </p:sp>
      <p:sp>
        <p:nvSpPr>
          <p:cNvPr id="4" name="TextBox 3">
            <a:extLst>
              <a:ext uri="{FF2B5EF4-FFF2-40B4-BE49-F238E27FC236}">
                <a16:creationId xmlns:a16="http://schemas.microsoft.com/office/drawing/2014/main" id="{68EE2400-7EDA-91AB-5AC2-7932404470AE}"/>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2050" name="Picture 2" descr="Lightbox">
            <a:extLst>
              <a:ext uri="{FF2B5EF4-FFF2-40B4-BE49-F238E27FC236}">
                <a16:creationId xmlns:a16="http://schemas.microsoft.com/office/drawing/2014/main" id="{4F239BD3-B078-D2A0-EE4C-E68525D953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377" y="3898525"/>
            <a:ext cx="9717905" cy="259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55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7F752-4A89-F2D7-8DDE-F37E92CB107C}"/>
              </a:ext>
            </a:extLst>
          </p:cNvPr>
          <p:cNvSpPr>
            <a:spLocks noGrp="1"/>
          </p:cNvSpPr>
          <p:nvPr>
            <p:ph idx="1"/>
          </p:nvPr>
        </p:nvSpPr>
        <p:spPr>
          <a:xfrm>
            <a:off x="234348" y="160255"/>
            <a:ext cx="11794253" cy="3268745"/>
          </a:xfrm>
          <a:solidFill>
            <a:schemeClr val="bg1"/>
          </a:solidFill>
        </p:spPr>
        <p:txBody>
          <a:bodyPr/>
          <a:lstStyle/>
          <a:p>
            <a:pPr algn="l" fontAlgn="base"/>
            <a:r>
              <a:rPr lang="en-US" sz="2400" b="1" i="0" dirty="0">
                <a:solidFill>
                  <a:srgbClr val="273239"/>
                </a:solidFill>
                <a:effectLst/>
                <a:highlight>
                  <a:srgbClr val="FFFFFF"/>
                </a:highlight>
                <a:latin typeface="Nunito" pitchFamily="2" charset="0"/>
              </a:rPr>
              <a:t>2. Assembler</a:t>
            </a:r>
          </a:p>
          <a:p>
            <a:pPr algn="just" rtl="0" fontAlgn="base"/>
            <a:r>
              <a:rPr lang="en-US" b="0" i="0" dirty="0">
                <a:solidFill>
                  <a:srgbClr val="273239"/>
                </a:solidFill>
                <a:effectLst/>
                <a:highlight>
                  <a:srgbClr val="FFFFFF"/>
                </a:highlight>
                <a:latin typeface="Nunito" pitchFamily="2" charset="0"/>
              </a:rPr>
              <a:t>The Assembler is used to translate the program written in Assembly language into machine code. The source program is an input of an assembler that contains assembly language instructions. The output generated by the assembler is the object code or machine code understandable by the computer. Assembler is basically the 1st interface that is able to communicate humans with the machine. We need an assembler to fill the gap between human and machine so that they can communicate with each other. code written in assembly language is some sort of mnemonics(instructions) like ADD, MUL, MUX, SUB, DIV, MOV and so on. and the assembler is basically able to convert these mnemonics in binary code. Here, these mnemonics also depend upon the architecture of the machine. </a:t>
            </a:r>
          </a:p>
          <a:p>
            <a:pPr algn="l" rtl="0" fontAlgn="base"/>
            <a:r>
              <a:rPr lang="en-US" b="0" i="0" dirty="0">
                <a:solidFill>
                  <a:srgbClr val="273239"/>
                </a:solidFill>
                <a:effectLst/>
                <a:highlight>
                  <a:srgbClr val="FFFFFF"/>
                </a:highlight>
                <a:latin typeface="Nunito" pitchFamily="2" charset="0"/>
              </a:rPr>
              <a:t>For example, the </a:t>
            </a:r>
            <a:r>
              <a:rPr lang="en-US" b="0" i="0" u="sng" dirty="0">
                <a:solidFill>
                  <a:srgbClr val="273239"/>
                </a:solidFill>
                <a:effectLst/>
                <a:highlight>
                  <a:srgbClr val="FFFFFF"/>
                </a:highlight>
                <a:latin typeface="Nunito" pitchFamily="2" charset="0"/>
                <a:hlinkClick r:id="rId2"/>
              </a:rPr>
              <a:t>architecture of intel 8085</a:t>
            </a:r>
            <a:r>
              <a:rPr lang="en-US" b="0" i="0" dirty="0">
                <a:solidFill>
                  <a:srgbClr val="273239"/>
                </a:solidFill>
                <a:effectLst/>
                <a:highlight>
                  <a:srgbClr val="FFFFFF"/>
                </a:highlight>
                <a:latin typeface="Nunito" pitchFamily="2" charset="0"/>
              </a:rPr>
              <a:t> and intel </a:t>
            </a:r>
            <a:r>
              <a:rPr lang="en-US" b="0" i="0" u="sng" dirty="0">
                <a:solidFill>
                  <a:srgbClr val="273239"/>
                </a:solidFill>
                <a:effectLst/>
                <a:highlight>
                  <a:srgbClr val="FFFFFF"/>
                </a:highlight>
                <a:latin typeface="Nunito" pitchFamily="2" charset="0"/>
                <a:hlinkClick r:id="rId3"/>
              </a:rPr>
              <a:t>8086</a:t>
            </a:r>
            <a:r>
              <a:rPr lang="en-US" b="0" i="0" dirty="0">
                <a:solidFill>
                  <a:srgbClr val="273239"/>
                </a:solidFill>
                <a:effectLst/>
                <a:highlight>
                  <a:srgbClr val="FFFFFF"/>
                </a:highlight>
                <a:latin typeface="Nunito" pitchFamily="2" charset="0"/>
              </a:rPr>
              <a:t> are different.</a:t>
            </a:r>
          </a:p>
        </p:txBody>
      </p:sp>
      <p:sp>
        <p:nvSpPr>
          <p:cNvPr id="4" name="TextBox 3">
            <a:extLst>
              <a:ext uri="{FF2B5EF4-FFF2-40B4-BE49-F238E27FC236}">
                <a16:creationId xmlns:a16="http://schemas.microsoft.com/office/drawing/2014/main" id="{FDDB71CA-52CA-C02C-074A-CB61DA9B7A6A}"/>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3074" name="Picture 2" descr="Assembler">
            <a:extLst>
              <a:ext uri="{FF2B5EF4-FFF2-40B4-BE49-F238E27FC236}">
                <a16:creationId xmlns:a16="http://schemas.microsoft.com/office/drawing/2014/main" id="{AC5C20AF-A94B-4EFE-5441-2FC0F4E3D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7" y="3429000"/>
            <a:ext cx="11043733" cy="294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26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7F752-4A89-F2D7-8DDE-F37E92CB107C}"/>
              </a:ext>
            </a:extLst>
          </p:cNvPr>
          <p:cNvSpPr>
            <a:spLocks noGrp="1"/>
          </p:cNvSpPr>
          <p:nvPr>
            <p:ph idx="1"/>
          </p:nvPr>
        </p:nvSpPr>
        <p:spPr>
          <a:xfrm>
            <a:off x="243776" y="160256"/>
            <a:ext cx="11803679" cy="2894029"/>
          </a:xfrm>
          <a:solidFill>
            <a:schemeClr val="bg1"/>
          </a:solidFill>
        </p:spPr>
        <p:txBody>
          <a:bodyPr/>
          <a:lstStyle/>
          <a:p>
            <a:pPr algn="l" fontAlgn="base"/>
            <a:r>
              <a:rPr lang="en-US" sz="2400" b="1" i="0" dirty="0">
                <a:solidFill>
                  <a:srgbClr val="273239"/>
                </a:solidFill>
                <a:effectLst/>
                <a:highlight>
                  <a:srgbClr val="FFFFFF"/>
                </a:highlight>
                <a:latin typeface="Aptos" panose="020B0004020202020204" pitchFamily="34" charset="0"/>
              </a:rPr>
              <a:t>3. Interpreter</a:t>
            </a:r>
          </a:p>
          <a:p>
            <a:pPr algn="just" rtl="0" fontAlgn="base"/>
            <a:r>
              <a:rPr lang="en-US" b="0" i="0" dirty="0">
                <a:solidFill>
                  <a:srgbClr val="273239"/>
                </a:solidFill>
                <a:effectLst/>
                <a:highlight>
                  <a:srgbClr val="FFFFFF"/>
                </a:highlight>
                <a:latin typeface="Aptos" panose="020B0004020202020204" pitchFamily="34" charset="0"/>
              </a:rPr>
              <a:t>The translation of a single statement of the source program into machine code is done by a language processor and executes immediately before moving on to the next line is called an interpreter. If there is an error in the statement, the interpreter terminates its translating process at that statement and displays an error message. The interpreter moves on to the next line for execution only after the removal of the error. An Interpreter directly executes instructions written in a programming or </a:t>
            </a:r>
            <a:r>
              <a:rPr lang="en-US" b="0" i="0" u="sng" dirty="0">
                <a:solidFill>
                  <a:srgbClr val="273239"/>
                </a:solidFill>
                <a:effectLst/>
                <a:highlight>
                  <a:srgbClr val="FFFFFF"/>
                </a:highlight>
                <a:latin typeface="Aptos" panose="020B0004020202020204" pitchFamily="34" charset="0"/>
                <a:hlinkClick r:id="rId2"/>
              </a:rPr>
              <a:t>scripting language</a:t>
            </a:r>
            <a:r>
              <a:rPr lang="en-US" b="0" i="0" dirty="0">
                <a:solidFill>
                  <a:srgbClr val="273239"/>
                </a:solidFill>
                <a:effectLst/>
                <a:highlight>
                  <a:srgbClr val="FFFFFF"/>
                </a:highlight>
                <a:latin typeface="Aptos" panose="020B0004020202020204" pitchFamily="34" charset="0"/>
              </a:rPr>
              <a:t> without previously converting them to an object code or machine code. An interpreter translates one line at a time and then executes it.            </a:t>
            </a:r>
          </a:p>
          <a:p>
            <a:pPr algn="l" rtl="0" fontAlgn="base"/>
            <a:r>
              <a:rPr lang="en-US" b="0" i="0" dirty="0">
                <a:solidFill>
                  <a:srgbClr val="273239"/>
                </a:solidFill>
                <a:effectLst/>
                <a:highlight>
                  <a:srgbClr val="FFFFFF"/>
                </a:highlight>
                <a:latin typeface="Aptos" panose="020B0004020202020204" pitchFamily="34" charset="0"/>
              </a:rPr>
              <a:t>Example: </a:t>
            </a:r>
            <a:r>
              <a:rPr lang="en-US" b="0" i="0" u="sng" dirty="0">
                <a:solidFill>
                  <a:srgbClr val="273239"/>
                </a:solidFill>
                <a:effectLst/>
                <a:highlight>
                  <a:srgbClr val="FFFFFF"/>
                </a:highlight>
                <a:latin typeface="Aptos" panose="020B0004020202020204" pitchFamily="34" charset="0"/>
                <a:hlinkClick r:id="rId3"/>
              </a:rPr>
              <a:t>Perl</a:t>
            </a:r>
            <a:r>
              <a:rPr lang="en-US" b="0" i="0" dirty="0">
                <a:solidFill>
                  <a:srgbClr val="273239"/>
                </a:solidFill>
                <a:effectLst/>
                <a:highlight>
                  <a:srgbClr val="FFFFFF"/>
                </a:highlight>
                <a:latin typeface="Aptos" panose="020B0004020202020204" pitchFamily="34" charset="0"/>
              </a:rPr>
              <a:t>, Python and </a:t>
            </a:r>
            <a:r>
              <a:rPr lang="en-US" b="0" i="0" u="sng" dirty="0" err="1">
                <a:solidFill>
                  <a:srgbClr val="273239"/>
                </a:solidFill>
                <a:effectLst/>
                <a:highlight>
                  <a:srgbClr val="FFFFFF"/>
                </a:highlight>
                <a:latin typeface="Aptos" panose="020B0004020202020204" pitchFamily="34" charset="0"/>
                <a:hlinkClick r:id="rId4"/>
              </a:rPr>
              <a:t>Matlab</a:t>
            </a:r>
            <a:r>
              <a:rPr lang="en-US" b="0" i="0" dirty="0">
                <a:solidFill>
                  <a:srgbClr val="273239"/>
                </a:solidFill>
                <a:effectLst/>
                <a:highlight>
                  <a:srgbClr val="FFFFFF"/>
                </a:highlight>
                <a:latin typeface="Aptos" panose="020B0004020202020204" pitchFamily="34" charset="0"/>
              </a:rPr>
              <a:t>.</a:t>
            </a:r>
          </a:p>
          <a:p>
            <a:endParaRPr lang="en-SG" dirty="0">
              <a:latin typeface="Aptos" panose="020B0004020202020204" pitchFamily="34" charset="0"/>
            </a:endParaRPr>
          </a:p>
        </p:txBody>
      </p:sp>
      <p:sp>
        <p:nvSpPr>
          <p:cNvPr id="4" name="TextBox 3">
            <a:extLst>
              <a:ext uri="{FF2B5EF4-FFF2-40B4-BE49-F238E27FC236}">
                <a16:creationId xmlns:a16="http://schemas.microsoft.com/office/drawing/2014/main" id="{FDDB71CA-52CA-C02C-074A-CB61DA9B7A6A}"/>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4098" name="Picture 2" descr="interpreter">
            <a:extLst>
              <a:ext uri="{FF2B5EF4-FFF2-40B4-BE49-F238E27FC236}">
                <a16:creationId xmlns:a16="http://schemas.microsoft.com/office/drawing/2014/main" id="{EA43111F-8264-EC69-F21A-62A7F1A208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011" y="3054285"/>
            <a:ext cx="9916752" cy="33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7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7435-54ED-C7C7-CCA4-3D69717A270C}"/>
              </a:ext>
            </a:extLst>
          </p:cNvPr>
          <p:cNvSpPr>
            <a:spLocks noGrp="1"/>
          </p:cNvSpPr>
          <p:nvPr>
            <p:ph type="title"/>
          </p:nvPr>
        </p:nvSpPr>
        <p:spPr>
          <a:xfrm>
            <a:off x="0" y="273377"/>
            <a:ext cx="12192000" cy="709563"/>
          </a:xfrm>
          <a:solidFill>
            <a:schemeClr val="accent2"/>
          </a:solidFill>
        </p:spPr>
        <p:txBody>
          <a:bodyPr/>
          <a:lstStyle/>
          <a:p>
            <a:r>
              <a:rPr lang="en-SG" dirty="0">
                <a:solidFill>
                  <a:schemeClr val="tx1">
                    <a:lumMod val="95000"/>
                    <a:lumOff val="5000"/>
                  </a:schemeClr>
                </a:solidFill>
                <a:latin typeface="Berlin Sans FB Demi" panose="020E0802020502020306" pitchFamily="34" charset="0"/>
              </a:rPr>
              <a:t>				Video Resources</a:t>
            </a:r>
          </a:p>
        </p:txBody>
      </p:sp>
      <p:sp>
        <p:nvSpPr>
          <p:cNvPr id="3" name="Content Placeholder 2">
            <a:extLst>
              <a:ext uri="{FF2B5EF4-FFF2-40B4-BE49-F238E27FC236}">
                <a16:creationId xmlns:a16="http://schemas.microsoft.com/office/drawing/2014/main" id="{ED62F921-7600-3542-304C-BC629E55F2F3}"/>
              </a:ext>
            </a:extLst>
          </p:cNvPr>
          <p:cNvSpPr>
            <a:spLocks noGrp="1"/>
          </p:cNvSpPr>
          <p:nvPr>
            <p:ph idx="1"/>
          </p:nvPr>
        </p:nvSpPr>
        <p:spPr>
          <a:xfrm>
            <a:off x="197963" y="1291472"/>
            <a:ext cx="11076495" cy="4888665"/>
          </a:xfrm>
        </p:spPr>
        <p:txBody>
          <a:bodyPr/>
          <a:lstStyle/>
          <a:p>
            <a:pPr rtl="0">
              <a:spcBef>
                <a:spcPts val="0"/>
              </a:spcBef>
              <a:spcAft>
                <a:spcPts val="1200"/>
              </a:spcAft>
            </a:pPr>
            <a:r>
              <a:rPr lang="en-SG" sz="1600" b="0" i="0" u="sng" strike="noStrike" dirty="0">
                <a:solidFill>
                  <a:schemeClr val="accent2">
                    <a:lumMod val="75000"/>
                  </a:schemeClr>
                </a:solidFill>
                <a:effectLst/>
                <a:latin typeface="Lato" panose="020F0502020204030203" pitchFamily="34" charset="0"/>
                <a:hlinkClick r:id="rId2">
                  <a:extLst>
                    <a:ext uri="{A12FA001-AC4F-418D-AE19-62706E023703}">
                      <ahyp:hlinkClr xmlns:ahyp="http://schemas.microsoft.com/office/drawing/2018/hyperlinkcolor" val="tx"/>
                    </a:ext>
                  </a:extLst>
                </a:hlinkClick>
              </a:rPr>
              <a:t>C programming Bangla Tutorial 5.4 : Translator program - </a:t>
            </a:r>
            <a:r>
              <a:rPr lang="en-SG" sz="1600" b="0" i="0" u="sng" strike="noStrike" dirty="0" err="1">
                <a:solidFill>
                  <a:schemeClr val="accent2">
                    <a:lumMod val="75000"/>
                  </a:schemeClr>
                </a:solidFill>
                <a:effectLst/>
                <a:latin typeface="Lato" panose="020F0502020204030203" pitchFamily="34" charset="0"/>
                <a:hlinkClick r:id="rId2">
                  <a:extLst>
                    <a:ext uri="{A12FA001-AC4F-418D-AE19-62706E023703}">
                      <ahyp:hlinkClr xmlns:ahyp="http://schemas.microsoft.com/office/drawing/2018/hyperlinkcolor" val="tx"/>
                    </a:ext>
                  </a:extLst>
                </a:hlinkClick>
              </a:rPr>
              <a:t>Compiler,Interpreter</a:t>
            </a:r>
            <a:r>
              <a:rPr lang="en-SG" sz="1600" b="0" i="0" u="none" strike="noStrike" dirty="0">
                <a:solidFill>
                  <a:schemeClr val="accent2">
                    <a:lumMod val="75000"/>
                  </a:schemeClr>
                </a:solidFill>
                <a:effectLst/>
                <a:latin typeface="Lato" panose="020F0502020204030203" pitchFamily="34" charset="0"/>
              </a:rPr>
              <a:t> </a:t>
            </a:r>
            <a:endParaRPr lang="en-SG" sz="1600" b="0" dirty="0">
              <a:solidFill>
                <a:schemeClr val="accent2">
                  <a:lumMod val="75000"/>
                </a:schemeClr>
              </a:solidFill>
              <a:effectLst/>
            </a:endParaRPr>
          </a:p>
          <a:p>
            <a:pPr rtl="0">
              <a:spcBef>
                <a:spcPts val="0"/>
              </a:spcBef>
              <a:spcAft>
                <a:spcPts val="1200"/>
              </a:spcAft>
            </a:pPr>
            <a:r>
              <a:rPr lang="en-SG" sz="1600" b="0" i="0" u="sng" strike="noStrike" dirty="0">
                <a:solidFill>
                  <a:schemeClr val="accent2">
                    <a:lumMod val="75000"/>
                  </a:schemeClr>
                </a:solidFill>
                <a:effectLst/>
                <a:latin typeface="Lato" panose="020F0502020204030203" pitchFamily="34" charset="0"/>
                <a:hlinkClick r:id="rId3">
                  <a:extLst>
                    <a:ext uri="{A12FA001-AC4F-418D-AE19-62706E023703}">
                      <ahyp:hlinkClr xmlns:ahyp="http://schemas.microsoft.com/office/drawing/2018/hyperlinkcolor" val="tx"/>
                    </a:ext>
                  </a:extLst>
                </a:hlinkClick>
              </a:rPr>
              <a:t>C programming Bangla Tutorial 5.15 : Keyword, Variable, data type (part-1)</a:t>
            </a:r>
            <a:endParaRPr lang="en-SG" sz="1600" b="0" dirty="0">
              <a:solidFill>
                <a:schemeClr val="accent2">
                  <a:lumMod val="75000"/>
                </a:schemeClr>
              </a:solidFill>
              <a:effectLst/>
            </a:endParaRPr>
          </a:p>
          <a:p>
            <a:pPr rtl="0">
              <a:spcBef>
                <a:spcPts val="0"/>
              </a:spcBef>
              <a:spcAft>
                <a:spcPts val="1200"/>
              </a:spcAft>
            </a:pPr>
            <a:r>
              <a:rPr lang="en-SG" sz="1600" b="0" i="0" u="sng" strike="noStrike" dirty="0">
                <a:solidFill>
                  <a:schemeClr val="accent2">
                    <a:lumMod val="75000"/>
                  </a:schemeClr>
                </a:solidFill>
                <a:effectLst/>
                <a:latin typeface="Lato" panose="020F0502020204030203" pitchFamily="34" charset="0"/>
                <a:hlinkClick r:id="rId4">
                  <a:extLst>
                    <a:ext uri="{A12FA001-AC4F-418D-AE19-62706E023703}">
                      <ahyp:hlinkClr xmlns:ahyp="http://schemas.microsoft.com/office/drawing/2018/hyperlinkcolor" val="tx"/>
                    </a:ext>
                  </a:extLst>
                </a:hlinkClick>
              </a:rPr>
              <a:t>C programming Bangla Tutorial 5.16 : Keyword, Variable, data type (part-2)</a:t>
            </a:r>
            <a:endParaRPr lang="en-SG" sz="1600" b="0" dirty="0">
              <a:solidFill>
                <a:schemeClr val="accent2">
                  <a:lumMod val="75000"/>
                </a:schemeClr>
              </a:solidFill>
              <a:effectLst/>
            </a:endParaRPr>
          </a:p>
          <a:p>
            <a:pPr rtl="0">
              <a:spcBef>
                <a:spcPts val="0"/>
              </a:spcBef>
              <a:spcAft>
                <a:spcPts val="1200"/>
              </a:spcAft>
            </a:pPr>
            <a:r>
              <a:rPr lang="en-SG" sz="1600" b="0" i="0" u="sng" strike="noStrike" dirty="0">
                <a:solidFill>
                  <a:schemeClr val="accent2">
                    <a:lumMod val="75000"/>
                  </a:schemeClr>
                </a:solidFill>
                <a:effectLst/>
                <a:latin typeface="Lato" panose="020F0502020204030203" pitchFamily="34" charset="0"/>
                <a:hlinkClick r:id="rId5">
                  <a:extLst>
                    <a:ext uri="{A12FA001-AC4F-418D-AE19-62706E023703}">
                      <ahyp:hlinkClr xmlns:ahyp="http://schemas.microsoft.com/office/drawing/2018/hyperlinkcolor" val="tx"/>
                    </a:ext>
                  </a:extLst>
                </a:hlinkClick>
              </a:rPr>
              <a:t>C programming Bangla Tutorial 5.17 : More on data types</a:t>
            </a:r>
            <a:r>
              <a:rPr lang="en-SG" sz="1600" b="0" i="0" u="none" strike="noStrike" dirty="0">
                <a:solidFill>
                  <a:schemeClr val="accent2">
                    <a:lumMod val="75000"/>
                  </a:schemeClr>
                </a:solidFill>
                <a:effectLst/>
                <a:latin typeface="Lato" panose="020F0502020204030203" pitchFamily="34" charset="0"/>
              </a:rPr>
              <a:t> </a:t>
            </a:r>
            <a:endParaRPr lang="en-SG" sz="1600" b="0" dirty="0">
              <a:solidFill>
                <a:schemeClr val="accent2">
                  <a:lumMod val="75000"/>
                </a:schemeClr>
              </a:solidFill>
              <a:effectLst/>
            </a:endParaRPr>
          </a:p>
          <a:p>
            <a:pPr rtl="0">
              <a:spcBef>
                <a:spcPts val="0"/>
              </a:spcBef>
              <a:spcAft>
                <a:spcPts val="1200"/>
              </a:spcAft>
            </a:pPr>
            <a:r>
              <a:rPr lang="en-SG" sz="1600" b="0" i="0" u="sng" strike="noStrike" dirty="0">
                <a:solidFill>
                  <a:schemeClr val="accent2">
                    <a:lumMod val="75000"/>
                  </a:schemeClr>
                </a:solidFill>
                <a:effectLst/>
                <a:latin typeface="Lato" panose="020F0502020204030203" pitchFamily="34" charset="0"/>
                <a:hlinkClick r:id="rId6">
                  <a:extLst>
                    <a:ext uri="{A12FA001-AC4F-418D-AE19-62706E023703}">
                      <ahyp:hlinkClr xmlns:ahyp="http://schemas.microsoft.com/office/drawing/2018/hyperlinkcolor" val="tx"/>
                    </a:ext>
                  </a:extLst>
                </a:hlinkClick>
              </a:rPr>
              <a:t>C programming Bangla Tutorial 5.18 : how to get user input using </a:t>
            </a:r>
            <a:r>
              <a:rPr lang="en-SG" sz="1600" b="0" i="0" u="sng" strike="noStrike" dirty="0" err="1">
                <a:solidFill>
                  <a:schemeClr val="accent2">
                    <a:lumMod val="75000"/>
                  </a:schemeClr>
                </a:solidFill>
                <a:effectLst/>
                <a:latin typeface="Lato" panose="020F0502020204030203" pitchFamily="34" charset="0"/>
                <a:hlinkClick r:id="rId6">
                  <a:extLst>
                    <a:ext uri="{A12FA001-AC4F-418D-AE19-62706E023703}">
                      <ahyp:hlinkClr xmlns:ahyp="http://schemas.microsoft.com/office/drawing/2018/hyperlinkcolor" val="tx"/>
                    </a:ext>
                  </a:extLst>
                </a:hlinkClick>
              </a:rPr>
              <a:t>scanf</a:t>
            </a:r>
            <a:endParaRPr lang="en-SG" sz="1600" b="0" dirty="0">
              <a:solidFill>
                <a:schemeClr val="accent2">
                  <a:lumMod val="75000"/>
                </a:schemeClr>
              </a:solidFill>
              <a:effectLst/>
            </a:endParaRPr>
          </a:p>
          <a:p>
            <a:r>
              <a:rPr lang="en-SG" sz="1600" b="0" i="0" u="sng" strike="noStrike" dirty="0">
                <a:solidFill>
                  <a:schemeClr val="accent2">
                    <a:lumMod val="75000"/>
                  </a:schemeClr>
                </a:solidFill>
                <a:effectLst/>
                <a:latin typeface="Lato" panose="020F0502020204030203" pitchFamily="34" charset="0"/>
                <a:hlinkClick r:id="rId7">
                  <a:extLst>
                    <a:ext uri="{A12FA001-AC4F-418D-AE19-62706E023703}">
                      <ahyp:hlinkClr xmlns:ahyp="http://schemas.microsoft.com/office/drawing/2018/hyperlinkcolor" val="tx"/>
                    </a:ext>
                  </a:extLst>
                </a:hlinkClick>
              </a:rPr>
              <a:t>C programming Bangla Tutorial 5.19 : Get inputs using gets, </a:t>
            </a:r>
            <a:r>
              <a:rPr lang="en-SG" sz="1600" b="0" i="0" u="sng" strike="noStrike" dirty="0" err="1">
                <a:solidFill>
                  <a:schemeClr val="accent2">
                    <a:lumMod val="75000"/>
                  </a:schemeClr>
                </a:solidFill>
                <a:effectLst/>
                <a:latin typeface="Lato" panose="020F0502020204030203" pitchFamily="34" charset="0"/>
                <a:hlinkClick r:id="rId7">
                  <a:extLst>
                    <a:ext uri="{A12FA001-AC4F-418D-AE19-62706E023703}">
                      <ahyp:hlinkClr xmlns:ahyp="http://schemas.microsoft.com/office/drawing/2018/hyperlinkcolor" val="tx"/>
                    </a:ext>
                  </a:extLst>
                </a:hlinkClick>
              </a:rPr>
              <a:t>fgets</a:t>
            </a:r>
            <a:r>
              <a:rPr lang="en-SG" sz="1600" b="0" i="0" u="sng" strike="noStrike" dirty="0">
                <a:solidFill>
                  <a:schemeClr val="accent2">
                    <a:lumMod val="75000"/>
                  </a:schemeClr>
                </a:solidFill>
                <a:effectLst/>
                <a:latin typeface="Lato" panose="020F0502020204030203" pitchFamily="34" charset="0"/>
                <a:hlinkClick r:id="rId7">
                  <a:extLst>
                    <a:ext uri="{A12FA001-AC4F-418D-AE19-62706E023703}">
                      <ahyp:hlinkClr xmlns:ahyp="http://schemas.microsoft.com/office/drawing/2018/hyperlinkcolor" val="tx"/>
                    </a:ext>
                  </a:extLst>
                </a:hlinkClick>
              </a:rPr>
              <a:t>, </a:t>
            </a:r>
            <a:r>
              <a:rPr lang="en-SG" sz="1600" b="0" i="0" u="sng" strike="noStrike" dirty="0" err="1">
                <a:solidFill>
                  <a:schemeClr val="accent2">
                    <a:lumMod val="75000"/>
                  </a:schemeClr>
                </a:solidFill>
                <a:effectLst/>
                <a:latin typeface="Lato" panose="020F0502020204030203" pitchFamily="34" charset="0"/>
                <a:hlinkClick r:id="rId7">
                  <a:extLst>
                    <a:ext uri="{A12FA001-AC4F-418D-AE19-62706E023703}">
                      <ahyp:hlinkClr xmlns:ahyp="http://schemas.microsoft.com/office/drawing/2018/hyperlinkcolor" val="tx"/>
                    </a:ext>
                  </a:extLst>
                </a:hlinkClick>
              </a:rPr>
              <a:t>getchar</a:t>
            </a:r>
            <a:r>
              <a:rPr lang="en-SG" sz="1600" b="0" i="0" u="none" strike="noStrike" dirty="0">
                <a:solidFill>
                  <a:schemeClr val="accent2">
                    <a:lumMod val="75000"/>
                  </a:schemeClr>
                </a:solidFill>
                <a:effectLst/>
                <a:latin typeface="Lato" panose="020F0502020204030203" pitchFamily="34" charset="0"/>
              </a:rPr>
              <a:t>     </a:t>
            </a:r>
          </a:p>
          <a:p>
            <a:endParaRPr lang="en-SG" dirty="0">
              <a:solidFill>
                <a:schemeClr val="accent2">
                  <a:lumMod val="75000"/>
                </a:schemeClr>
              </a:solidFill>
            </a:endParaRPr>
          </a:p>
        </p:txBody>
      </p:sp>
      <p:sp>
        <p:nvSpPr>
          <p:cNvPr id="4" name="TextBox 3">
            <a:extLst>
              <a:ext uri="{FF2B5EF4-FFF2-40B4-BE49-F238E27FC236}">
                <a16:creationId xmlns:a16="http://schemas.microsoft.com/office/drawing/2014/main" id="{3C4F7FAB-47BC-BCC3-09E9-B8455F447EAD}"/>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664428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4DBC-3213-31F6-FA1A-DB2A99D1F1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CDB625-B782-E2C9-9661-3C9CA51C6D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3332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E283-27C2-3A3A-F83D-7088A0D4ADC4}"/>
              </a:ext>
            </a:extLst>
          </p:cNvPr>
          <p:cNvSpPr>
            <a:spLocks noGrp="1"/>
          </p:cNvSpPr>
          <p:nvPr>
            <p:ph type="ctrTitle"/>
          </p:nvPr>
        </p:nvSpPr>
        <p:spPr>
          <a:xfrm>
            <a:off x="1050665" y="11873"/>
            <a:ext cx="10465474" cy="1326597"/>
          </a:xfrm>
        </p:spPr>
        <p:txBody>
          <a:bodyPr>
            <a:noAutofit/>
          </a:bodyPr>
          <a:lstStyle/>
          <a:p>
            <a:r>
              <a:rPr lang="en-SG" sz="10300" dirty="0">
                <a:solidFill>
                  <a:srgbClr val="FFC000"/>
                </a:solidFill>
                <a:latin typeface="Berlin Sans FB Demi" panose="020E0802020502020306" pitchFamily="34" charset="0"/>
              </a:rPr>
              <a:t>Data Types In ‘C’</a:t>
            </a:r>
          </a:p>
        </p:txBody>
      </p:sp>
      <p:sp>
        <p:nvSpPr>
          <p:cNvPr id="4" name="Subtitle 2">
            <a:extLst>
              <a:ext uri="{FF2B5EF4-FFF2-40B4-BE49-F238E27FC236}">
                <a16:creationId xmlns:a16="http://schemas.microsoft.com/office/drawing/2014/main" id="{47DC95FC-A3C4-4075-EA8C-CBF01BC1CC95}"/>
              </a:ext>
            </a:extLst>
          </p:cNvPr>
          <p:cNvSpPr>
            <a:spLocks noGrp="1"/>
          </p:cNvSpPr>
          <p:nvPr>
            <p:ph type="subTitle" idx="1"/>
          </p:nvPr>
        </p:nvSpPr>
        <p:spPr>
          <a:xfrm>
            <a:off x="1708879" y="4706911"/>
            <a:ext cx="10238282" cy="1785329"/>
          </a:xfrm>
        </p:spPr>
        <p:txBody>
          <a:bodyPr>
            <a:normAutofit/>
          </a:bodyPr>
          <a:lstStyle/>
          <a:p>
            <a:r>
              <a:rPr lang="en-US" sz="2400" b="1" dirty="0">
                <a:solidFill>
                  <a:schemeClr val="tx1"/>
                </a:solidFill>
                <a:latin typeface="Aptos" panose="020B0004020202020204" pitchFamily="34" charset="0"/>
                <a:cs typeface="Aharoni" panose="02010803020104030203" pitchFamily="2" charset="-79"/>
              </a:rPr>
              <a:t>Course Title :- Structured Programming Language Sessional</a:t>
            </a:r>
          </a:p>
          <a:p>
            <a:r>
              <a:rPr lang="en-US" sz="2400" b="1" dirty="0">
                <a:solidFill>
                  <a:schemeClr val="tx1"/>
                </a:solidFill>
                <a:latin typeface="Aptos" panose="020B0004020202020204" pitchFamily="34" charset="0"/>
                <a:cs typeface="Aharoni" panose="02010803020104030203" pitchFamily="2" charset="-79"/>
              </a:rPr>
              <a:t>Course Code :- CSE-122</a:t>
            </a:r>
          </a:p>
          <a:p>
            <a:r>
              <a:rPr lang="en-US" sz="2400" b="1" dirty="0">
                <a:solidFill>
                  <a:schemeClr val="tx1"/>
                </a:solidFill>
                <a:latin typeface="Aptos" panose="020B0004020202020204" pitchFamily="34" charset="0"/>
                <a:cs typeface="Aharoni" panose="02010803020104030203" pitchFamily="2" charset="-79"/>
              </a:rPr>
              <a:t>Level Term: 1-II-A(G1)  &amp;  1-II-B(G3,G4)</a:t>
            </a:r>
            <a:endParaRPr lang="en-SG" sz="2400" b="1" dirty="0">
              <a:solidFill>
                <a:schemeClr val="tx1"/>
              </a:solidFill>
              <a:latin typeface="Aptos" panose="020B0004020202020204" pitchFamily="34" charset="0"/>
              <a:cs typeface="Aharoni" panose="02010803020104030203" pitchFamily="2" charset="-79"/>
            </a:endParaRPr>
          </a:p>
        </p:txBody>
      </p:sp>
      <p:sp>
        <p:nvSpPr>
          <p:cNvPr id="5" name="TextBox 4">
            <a:extLst>
              <a:ext uri="{FF2B5EF4-FFF2-40B4-BE49-F238E27FC236}">
                <a16:creationId xmlns:a16="http://schemas.microsoft.com/office/drawing/2014/main" id="{C9734A41-552A-1E0D-E210-528A591F3EEA}"/>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3" name="Title 1">
            <a:extLst>
              <a:ext uri="{FF2B5EF4-FFF2-40B4-BE49-F238E27FC236}">
                <a16:creationId xmlns:a16="http://schemas.microsoft.com/office/drawing/2014/main" id="{BB5612E0-0995-2154-07BC-32094F7A9DAC}"/>
              </a:ext>
            </a:extLst>
          </p:cNvPr>
          <p:cNvSpPr txBox="1">
            <a:spLocks/>
          </p:cNvSpPr>
          <p:nvPr/>
        </p:nvSpPr>
        <p:spPr>
          <a:xfrm>
            <a:off x="2309621" y="1338470"/>
            <a:ext cx="8093335" cy="101429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SG" sz="8000" dirty="0">
                <a:solidFill>
                  <a:schemeClr val="accent5">
                    <a:lumMod val="60000"/>
                    <a:lumOff val="40000"/>
                  </a:schemeClr>
                </a:solidFill>
                <a:latin typeface="Berlin Sans FB Demi" panose="020E0802020502020306" pitchFamily="34" charset="0"/>
              </a:rPr>
              <a:t>Data Types In ‘C’</a:t>
            </a:r>
          </a:p>
        </p:txBody>
      </p:sp>
      <p:sp>
        <p:nvSpPr>
          <p:cNvPr id="6" name="Title 1">
            <a:extLst>
              <a:ext uri="{FF2B5EF4-FFF2-40B4-BE49-F238E27FC236}">
                <a16:creationId xmlns:a16="http://schemas.microsoft.com/office/drawing/2014/main" id="{1CA4E691-69A1-BA70-B0CB-B1629A01AE09}"/>
              </a:ext>
            </a:extLst>
          </p:cNvPr>
          <p:cNvSpPr txBox="1">
            <a:spLocks/>
          </p:cNvSpPr>
          <p:nvPr/>
        </p:nvSpPr>
        <p:spPr>
          <a:xfrm>
            <a:off x="3356543" y="2352766"/>
            <a:ext cx="6463318" cy="95084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SG" sz="6000" dirty="0">
                <a:solidFill>
                  <a:schemeClr val="accent2">
                    <a:lumMod val="60000"/>
                    <a:lumOff val="40000"/>
                  </a:schemeClr>
                </a:solidFill>
                <a:latin typeface="Berlin Sans FB Demi" panose="020E0802020502020306" pitchFamily="34" charset="0"/>
              </a:rPr>
              <a:t>Data Types In ‘C’</a:t>
            </a:r>
          </a:p>
        </p:txBody>
      </p:sp>
      <p:sp>
        <p:nvSpPr>
          <p:cNvPr id="7" name="Title 1">
            <a:extLst>
              <a:ext uri="{FF2B5EF4-FFF2-40B4-BE49-F238E27FC236}">
                <a16:creationId xmlns:a16="http://schemas.microsoft.com/office/drawing/2014/main" id="{27FE3FBA-4ACA-E337-928C-29570DE16C46}"/>
              </a:ext>
            </a:extLst>
          </p:cNvPr>
          <p:cNvSpPr txBox="1">
            <a:spLocks/>
          </p:cNvSpPr>
          <p:nvPr/>
        </p:nvSpPr>
        <p:spPr>
          <a:xfrm>
            <a:off x="4284194" y="3429000"/>
            <a:ext cx="4144187" cy="68722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SG" sz="4000" dirty="0">
                <a:solidFill>
                  <a:schemeClr val="accent3">
                    <a:lumMod val="20000"/>
                    <a:lumOff val="80000"/>
                  </a:schemeClr>
                </a:solidFill>
                <a:latin typeface="Berlin Sans FB Demi" panose="020E0802020502020306" pitchFamily="34" charset="0"/>
              </a:rPr>
              <a:t>Data Types In ‘C’</a:t>
            </a:r>
          </a:p>
        </p:txBody>
      </p:sp>
    </p:spTree>
    <p:extLst>
      <p:ext uri="{BB962C8B-B14F-4D97-AF65-F5344CB8AC3E}">
        <p14:creationId xmlns:p14="http://schemas.microsoft.com/office/powerpoint/2010/main" val="465826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8918"/>
            <a:ext cx="12192000" cy="747551"/>
          </a:xfrm>
          <a:solidFill>
            <a:schemeClr val="accent2">
              <a:lumMod val="20000"/>
              <a:lumOff val="80000"/>
            </a:schemeClr>
          </a:solidFill>
        </p:spPr>
        <p:txBody>
          <a:bodyPr>
            <a:noAutofit/>
          </a:bodyPr>
          <a:lstStyle/>
          <a:p>
            <a:pPr algn="just"/>
            <a:r>
              <a:rPr lang="en-SG" sz="4000" b="1" dirty="0">
                <a:solidFill>
                  <a:schemeClr val="tx1">
                    <a:lumMod val="95000"/>
                    <a:lumOff val="5000"/>
                  </a:schemeClr>
                </a:solidFill>
                <a:effectLst/>
                <a:latin typeface="Berlin Sans FB Demi" panose="020E0802020502020306" pitchFamily="34" charset="0"/>
                <a:cs typeface="Aharoni" panose="02010803020104030203" pitchFamily="2" charset="-79"/>
              </a:rPr>
              <a:t> Topics in Data types </a:t>
            </a:r>
          </a:p>
        </p:txBody>
      </p:sp>
      <p:sp>
        <p:nvSpPr>
          <p:cNvPr id="2" name="TextBox 1">
            <a:extLst>
              <a:ext uri="{FF2B5EF4-FFF2-40B4-BE49-F238E27FC236}">
                <a16:creationId xmlns:a16="http://schemas.microsoft.com/office/drawing/2014/main" id="{9D519985-E47B-931E-46B7-DA18FE7D3DD2}"/>
              </a:ext>
            </a:extLst>
          </p:cNvPr>
          <p:cNvSpPr txBox="1"/>
          <p:nvPr/>
        </p:nvSpPr>
        <p:spPr>
          <a:xfrm>
            <a:off x="296195" y="1130439"/>
            <a:ext cx="10476580" cy="4955203"/>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SG" sz="2400" dirty="0">
                <a:latin typeface="Aptos" panose="020B0004020202020204" pitchFamily="34" charset="0"/>
              </a:rPr>
              <a:t>Data types</a:t>
            </a:r>
          </a:p>
          <a:p>
            <a:pPr marL="800100" lvl="1" indent="-342900">
              <a:buFont typeface="+mj-lt"/>
              <a:buAutoNum type="arabicPeriod"/>
            </a:pPr>
            <a:r>
              <a:rPr lang="en-SG" sz="2000" dirty="0">
                <a:latin typeface="Aptos" panose="020B0004020202020204" pitchFamily="34" charset="0"/>
              </a:rPr>
              <a:t>primitive data type</a:t>
            </a:r>
          </a:p>
          <a:p>
            <a:pPr marL="800100" lvl="1" indent="-342900">
              <a:buFont typeface="+mj-lt"/>
              <a:buAutoNum type="arabicPeriod"/>
            </a:pPr>
            <a:r>
              <a:rPr lang="en-SG" sz="2000" dirty="0">
                <a:latin typeface="Aptos" panose="020B0004020202020204" pitchFamily="34" charset="0"/>
              </a:rPr>
              <a:t>derived data type</a:t>
            </a:r>
          </a:p>
          <a:p>
            <a:pPr marL="800100" lvl="1" indent="-342900">
              <a:buFont typeface="+mj-lt"/>
              <a:buAutoNum type="arabicPeriod"/>
            </a:pPr>
            <a:r>
              <a:rPr lang="en-SG" sz="2000" dirty="0">
                <a:latin typeface="Aptos" panose="020B0004020202020204" pitchFamily="34" charset="0"/>
              </a:rPr>
              <a:t>user defined data type</a:t>
            </a:r>
          </a:p>
          <a:p>
            <a:pPr marL="285750" indent="-285750">
              <a:buFont typeface="Arial" panose="020B0604020202020204" pitchFamily="34" charset="0"/>
              <a:buChar char="•"/>
            </a:pPr>
            <a:r>
              <a:rPr lang="en-SG" sz="2400" dirty="0">
                <a:latin typeface="Aptos" panose="020B0004020202020204" pitchFamily="34" charset="0"/>
              </a:rPr>
              <a:t>Basic format specifiers</a:t>
            </a:r>
          </a:p>
          <a:p>
            <a:pPr marL="285750" indent="-285750">
              <a:buFont typeface="Arial" panose="020B0604020202020204" pitchFamily="34" charset="0"/>
              <a:buChar char="•"/>
            </a:pPr>
            <a:r>
              <a:rPr lang="en-SG" sz="2400" dirty="0">
                <a:solidFill>
                  <a:srgbClr val="C00000"/>
                </a:solidFill>
                <a:latin typeface="Aptos" panose="020B0004020202020204" pitchFamily="34" charset="0"/>
              </a:rPr>
              <a:t>The </a:t>
            </a:r>
            <a:r>
              <a:rPr lang="en-SG" sz="2400" dirty="0" err="1">
                <a:solidFill>
                  <a:srgbClr val="C00000"/>
                </a:solidFill>
                <a:latin typeface="Aptos" panose="020B0004020202020204" pitchFamily="34" charset="0"/>
              </a:rPr>
              <a:t>sizeof</a:t>
            </a:r>
            <a:r>
              <a:rPr lang="en-SG" sz="2400" dirty="0">
                <a:solidFill>
                  <a:srgbClr val="C00000"/>
                </a:solidFill>
                <a:latin typeface="Aptos" panose="020B0004020202020204" pitchFamily="34" charset="0"/>
              </a:rPr>
              <a:t>() operator</a:t>
            </a:r>
          </a:p>
          <a:p>
            <a:pPr marL="285750" indent="-285750">
              <a:buFont typeface="Arial" panose="020B0604020202020204" pitchFamily="34" charset="0"/>
              <a:buChar char="•"/>
            </a:pPr>
            <a:r>
              <a:rPr lang="en-SG" sz="2400" dirty="0">
                <a:solidFill>
                  <a:srgbClr val="C00000"/>
                </a:solidFill>
                <a:latin typeface="Aptos" panose="020B0004020202020204" pitchFamily="34" charset="0"/>
              </a:rPr>
              <a:t>Character Data types</a:t>
            </a:r>
          </a:p>
          <a:p>
            <a:pPr marL="285750" indent="-285750">
              <a:buFont typeface="Arial" panose="020B0604020202020204" pitchFamily="34" charset="0"/>
              <a:buChar char="•"/>
            </a:pPr>
            <a:r>
              <a:rPr lang="en-SG" sz="2400" dirty="0">
                <a:latin typeface="Aptos" panose="020B0004020202020204" pitchFamily="34" charset="0"/>
              </a:rPr>
              <a:t>Integer Data types</a:t>
            </a:r>
          </a:p>
          <a:p>
            <a:pPr marL="285750" indent="-285750">
              <a:buFont typeface="Arial" panose="020B0604020202020204" pitchFamily="34" charset="0"/>
              <a:buChar char="•"/>
            </a:pPr>
            <a:r>
              <a:rPr lang="en-SG" sz="2400" dirty="0">
                <a:latin typeface="Aptos" panose="020B0004020202020204" pitchFamily="34" charset="0"/>
              </a:rPr>
              <a:t>Float Data types</a:t>
            </a:r>
          </a:p>
          <a:p>
            <a:pPr marL="285750" indent="-285750">
              <a:buFont typeface="Arial" panose="020B0604020202020204" pitchFamily="34" charset="0"/>
              <a:buChar char="•"/>
            </a:pPr>
            <a:r>
              <a:rPr lang="en-SG" sz="2400" dirty="0">
                <a:latin typeface="Aptos" panose="020B0004020202020204" pitchFamily="34" charset="0"/>
              </a:rPr>
              <a:t>Double Data types</a:t>
            </a:r>
          </a:p>
          <a:p>
            <a:pPr marL="285750" indent="-285750">
              <a:buFont typeface="Arial" panose="020B0604020202020204" pitchFamily="34" charset="0"/>
              <a:buChar char="•"/>
            </a:pPr>
            <a:r>
              <a:rPr lang="en-SG" sz="2400" dirty="0">
                <a:solidFill>
                  <a:srgbClr val="C00000"/>
                </a:solidFill>
                <a:latin typeface="Aptos" panose="020B0004020202020204" pitchFamily="34" charset="0"/>
              </a:rPr>
              <a:t>Boolean in C</a:t>
            </a:r>
          </a:p>
          <a:p>
            <a:pPr marL="285750" indent="-285750">
              <a:buFont typeface="Arial" panose="020B0604020202020204" pitchFamily="34" charset="0"/>
              <a:buChar char="•"/>
            </a:pPr>
            <a:r>
              <a:rPr lang="en-SG" sz="2400" dirty="0">
                <a:solidFill>
                  <a:srgbClr val="C00000"/>
                </a:solidFill>
                <a:latin typeface="Aptos" panose="020B0004020202020204" pitchFamily="34" charset="0"/>
              </a:rPr>
              <a:t>Type conversion in C</a:t>
            </a:r>
          </a:p>
          <a:p>
            <a:pPr marL="800100" lvl="1" indent="-342900">
              <a:buFont typeface="+mj-lt"/>
              <a:buAutoNum type="arabicPeriod"/>
            </a:pPr>
            <a:r>
              <a:rPr lang="en-SG" sz="2000" dirty="0">
                <a:solidFill>
                  <a:srgbClr val="C00000"/>
                </a:solidFill>
                <a:latin typeface="Aptos" panose="020B0004020202020204" pitchFamily="34" charset="0"/>
              </a:rPr>
              <a:t>implicit type conversion</a:t>
            </a:r>
          </a:p>
          <a:p>
            <a:pPr marL="800100" lvl="1" indent="-342900">
              <a:buFont typeface="+mj-lt"/>
              <a:buAutoNum type="arabicPeriod"/>
            </a:pPr>
            <a:r>
              <a:rPr lang="en-SG" sz="2000" dirty="0">
                <a:solidFill>
                  <a:srgbClr val="C00000"/>
                </a:solidFill>
                <a:latin typeface="Aptos" panose="020B0004020202020204" pitchFamily="34" charset="0"/>
              </a:rPr>
              <a:t>explicit type conversion</a:t>
            </a:r>
          </a:p>
        </p:txBody>
      </p:sp>
    </p:spTree>
    <p:extLst>
      <p:ext uri="{BB962C8B-B14F-4D97-AF65-F5344CB8AC3E}">
        <p14:creationId xmlns:p14="http://schemas.microsoft.com/office/powerpoint/2010/main" val="735107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761099"/>
          </a:xfrm>
          <a:solidFill>
            <a:schemeClr val="accent2"/>
          </a:solidFill>
        </p:spPr>
        <p:txBody>
          <a:bodyPr>
            <a:normAutofit/>
          </a:bodyPr>
          <a:lstStyle/>
          <a:p>
            <a:pPr algn="just"/>
            <a:r>
              <a:rPr lang="en-SG" b="0" i="0" dirty="0">
                <a:solidFill>
                  <a:srgbClr val="000000"/>
                </a:solidFill>
                <a:effectLst/>
                <a:latin typeface="Berlin Sans FB Demi" panose="020E0802020502020306" pitchFamily="34" charset="0"/>
              </a:rPr>
              <a:t>   Data Types</a:t>
            </a:r>
            <a:endParaRPr lang="en-SG" b="0" i="0" dirty="0">
              <a:solidFill>
                <a:srgbClr val="610B38"/>
              </a:solidFill>
              <a:effectLst/>
              <a:latin typeface="Berlin Sans FB Demi" panose="020E0802020502020306" pitchFamily="34" charset="0"/>
            </a:endParaRPr>
          </a:p>
        </p:txBody>
      </p:sp>
      <p:pic>
        <p:nvPicPr>
          <p:cNvPr id="1026" name="Picture 2" descr="Lightbox">
            <a:extLst>
              <a:ext uri="{FF2B5EF4-FFF2-40B4-BE49-F238E27FC236}">
                <a16:creationId xmlns:a16="http://schemas.microsoft.com/office/drawing/2014/main" id="{D5B2B276-56EA-06D1-3667-322061D7E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21" y="911928"/>
            <a:ext cx="10498829" cy="550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1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1" y="209862"/>
            <a:ext cx="12192000" cy="742245"/>
          </a:xfrm>
          <a:solidFill>
            <a:schemeClr val="accent2">
              <a:lumMod val="20000"/>
              <a:lumOff val="80000"/>
            </a:schemeClr>
          </a:solidFill>
        </p:spPr>
        <p:txBody>
          <a:bodyPr/>
          <a:lstStyle/>
          <a:p>
            <a:r>
              <a:rPr lang="en-US" dirty="0">
                <a:latin typeface="Aharoni" panose="02010803020104030203" pitchFamily="2" charset="-79"/>
                <a:cs typeface="Aharoni" panose="02010803020104030203" pitchFamily="2" charset="-79"/>
              </a:rPr>
              <a:t>  Popular Programming languages</a:t>
            </a:r>
            <a:endParaRPr lang="en-SG"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093509"/>
            <a:ext cx="11137691" cy="5395159"/>
          </a:xfrm>
        </p:spPr>
        <p:txBody>
          <a:bodyPr>
            <a:normAutofit/>
          </a:bodyPr>
          <a:lstStyle/>
          <a:p>
            <a:r>
              <a:rPr lang="en-SG" sz="2000" b="1" i="0" dirty="0">
                <a:solidFill>
                  <a:srgbClr val="51565E"/>
                </a:solidFill>
                <a:effectLst/>
                <a:highlight>
                  <a:srgbClr val="FFFFFF"/>
                </a:highlight>
                <a:latin typeface="Roboto" panose="02000000000000000000" pitchFamily="2" charset="0"/>
              </a:rPr>
              <a:t>1. </a:t>
            </a:r>
            <a:r>
              <a:rPr lang="en-SG" sz="2000" b="1" i="0" dirty="0" err="1">
                <a:solidFill>
                  <a:srgbClr val="51565E"/>
                </a:solidFill>
                <a:effectLst/>
                <a:highlight>
                  <a:srgbClr val="FFFFFF"/>
                </a:highlight>
                <a:latin typeface="Roboto" panose="02000000000000000000" pitchFamily="2" charset="0"/>
              </a:rPr>
              <a:t>Javascript</a:t>
            </a:r>
            <a:br>
              <a:rPr lang="en-SG" sz="2000" b="1" dirty="0"/>
            </a:br>
            <a:r>
              <a:rPr lang="en-SG" sz="2000" b="1" i="0" dirty="0">
                <a:solidFill>
                  <a:srgbClr val="51565E"/>
                </a:solidFill>
                <a:effectLst/>
                <a:highlight>
                  <a:srgbClr val="FFFFFF"/>
                </a:highlight>
                <a:latin typeface="Roboto" panose="02000000000000000000" pitchFamily="2" charset="0"/>
              </a:rPr>
              <a:t>2. Python</a:t>
            </a:r>
            <a:br>
              <a:rPr lang="en-SG" sz="2000" b="1" dirty="0"/>
            </a:br>
            <a:r>
              <a:rPr lang="en-SG" sz="2000" b="1" i="0" dirty="0">
                <a:solidFill>
                  <a:srgbClr val="51565E"/>
                </a:solidFill>
                <a:effectLst/>
                <a:highlight>
                  <a:srgbClr val="FFFFFF"/>
                </a:highlight>
                <a:latin typeface="Roboto" panose="02000000000000000000" pitchFamily="2" charset="0"/>
              </a:rPr>
              <a:t>3. Go</a:t>
            </a:r>
            <a:br>
              <a:rPr lang="en-SG" sz="2000" b="1" dirty="0"/>
            </a:br>
            <a:r>
              <a:rPr lang="en-SG" sz="2000" b="1" i="0" dirty="0">
                <a:solidFill>
                  <a:srgbClr val="51565E"/>
                </a:solidFill>
                <a:effectLst/>
                <a:highlight>
                  <a:srgbClr val="FFFFFF"/>
                </a:highlight>
                <a:latin typeface="Roboto" panose="02000000000000000000" pitchFamily="2" charset="0"/>
              </a:rPr>
              <a:t>4. Java</a:t>
            </a:r>
            <a:br>
              <a:rPr lang="en-SG" sz="2000" b="1" dirty="0"/>
            </a:br>
            <a:r>
              <a:rPr lang="en-SG" sz="2000" b="1" i="0" dirty="0">
                <a:solidFill>
                  <a:srgbClr val="51565E"/>
                </a:solidFill>
                <a:effectLst/>
                <a:highlight>
                  <a:srgbClr val="FFFFFF"/>
                </a:highlight>
                <a:latin typeface="Roboto" panose="02000000000000000000" pitchFamily="2" charset="0"/>
              </a:rPr>
              <a:t>5. Kotlin</a:t>
            </a:r>
            <a:br>
              <a:rPr lang="en-SG" sz="2000" b="1" dirty="0"/>
            </a:br>
            <a:r>
              <a:rPr lang="en-SG" sz="2000" b="1" i="0" dirty="0">
                <a:solidFill>
                  <a:srgbClr val="51565E"/>
                </a:solidFill>
                <a:effectLst/>
                <a:highlight>
                  <a:srgbClr val="FFFFFF"/>
                </a:highlight>
                <a:latin typeface="Roboto" panose="02000000000000000000" pitchFamily="2" charset="0"/>
              </a:rPr>
              <a:t>6. PHP</a:t>
            </a:r>
            <a:br>
              <a:rPr lang="en-SG" sz="2000" b="1" dirty="0"/>
            </a:br>
            <a:r>
              <a:rPr lang="en-SG" sz="2000" b="1" i="0" dirty="0">
                <a:solidFill>
                  <a:srgbClr val="51565E"/>
                </a:solidFill>
                <a:effectLst/>
                <a:highlight>
                  <a:srgbClr val="FFFFFF"/>
                </a:highlight>
                <a:latin typeface="Roboto" panose="02000000000000000000" pitchFamily="2" charset="0"/>
              </a:rPr>
              <a:t>7. C#</a:t>
            </a:r>
            <a:br>
              <a:rPr lang="en-SG" sz="2000" b="1" dirty="0"/>
            </a:br>
            <a:r>
              <a:rPr lang="en-SG" sz="2000" b="1" i="0" dirty="0">
                <a:solidFill>
                  <a:srgbClr val="51565E"/>
                </a:solidFill>
                <a:effectLst/>
                <a:highlight>
                  <a:srgbClr val="FFFFFF"/>
                </a:highlight>
                <a:latin typeface="Roboto" panose="02000000000000000000" pitchFamily="2" charset="0"/>
              </a:rPr>
              <a:t>8. Swift</a:t>
            </a:r>
            <a:br>
              <a:rPr lang="en-SG" sz="2000" b="1" dirty="0"/>
            </a:br>
            <a:r>
              <a:rPr lang="en-SG" sz="2000" b="1" i="0" dirty="0">
                <a:solidFill>
                  <a:srgbClr val="51565E"/>
                </a:solidFill>
                <a:effectLst/>
                <a:highlight>
                  <a:srgbClr val="FFFFFF"/>
                </a:highlight>
                <a:latin typeface="Roboto" panose="02000000000000000000" pitchFamily="2" charset="0"/>
              </a:rPr>
              <a:t>9. R</a:t>
            </a:r>
            <a:br>
              <a:rPr lang="en-SG" sz="2000" b="1" dirty="0"/>
            </a:br>
            <a:r>
              <a:rPr lang="en-SG" sz="2000" b="1" i="0" dirty="0">
                <a:solidFill>
                  <a:srgbClr val="51565E"/>
                </a:solidFill>
                <a:effectLst/>
                <a:highlight>
                  <a:srgbClr val="FFFFFF"/>
                </a:highlight>
                <a:latin typeface="Roboto" panose="02000000000000000000" pitchFamily="2" charset="0"/>
              </a:rPr>
              <a:t>10. Ruby</a:t>
            </a:r>
            <a:br>
              <a:rPr lang="en-SG" sz="2000" b="1" dirty="0"/>
            </a:br>
            <a:r>
              <a:rPr lang="en-SG" sz="2000" b="1" i="0" dirty="0">
                <a:solidFill>
                  <a:srgbClr val="51565E"/>
                </a:solidFill>
                <a:effectLst/>
                <a:highlight>
                  <a:srgbClr val="FFFFFF"/>
                </a:highlight>
                <a:latin typeface="Roboto" panose="02000000000000000000" pitchFamily="2" charset="0"/>
              </a:rPr>
              <a:t>11. C and C++</a:t>
            </a:r>
            <a:endParaRPr lang="en-SG" sz="2000" b="1" dirty="0"/>
          </a:p>
        </p:txBody>
      </p:sp>
      <p:sp>
        <p:nvSpPr>
          <p:cNvPr id="5" name="TextBox 4">
            <a:extLst>
              <a:ext uri="{FF2B5EF4-FFF2-40B4-BE49-F238E27FC236}">
                <a16:creationId xmlns:a16="http://schemas.microsoft.com/office/drawing/2014/main" id="{DAEA442D-7BF1-0155-C96C-4F6B06450CB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026" name="Picture 2">
            <a:extLst>
              <a:ext uri="{FF2B5EF4-FFF2-40B4-BE49-F238E27FC236}">
                <a16:creationId xmlns:a16="http://schemas.microsoft.com/office/drawing/2014/main" id="{4B21FF25-954F-6C16-8FCD-FC74DBFF4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779" y="1102659"/>
            <a:ext cx="1123407" cy="1216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does the Python logo stand for? - Quora">
            <a:extLst>
              <a:ext uri="{FF2B5EF4-FFF2-40B4-BE49-F238E27FC236}">
                <a16:creationId xmlns:a16="http://schemas.microsoft.com/office/drawing/2014/main" id="{A6F46FE3-AF14-5016-3364-AC6FBBD2A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50" y="1106614"/>
            <a:ext cx="1299171" cy="12452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Go? Golang Programming Language Meaning Explained">
            <a:extLst>
              <a:ext uri="{FF2B5EF4-FFF2-40B4-BE49-F238E27FC236}">
                <a16:creationId xmlns:a16="http://schemas.microsoft.com/office/drawing/2014/main" id="{FF0175BE-04A3-0261-6033-CF43032830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961" r="31961"/>
          <a:stretch/>
        </p:blipFill>
        <p:spPr bwMode="auto">
          <a:xfrm>
            <a:off x="5313212" y="1122357"/>
            <a:ext cx="908479" cy="13177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ava Logo and symbol, meaning, history, sign.">
            <a:extLst>
              <a:ext uri="{FF2B5EF4-FFF2-40B4-BE49-F238E27FC236}">
                <a16:creationId xmlns:a16="http://schemas.microsoft.com/office/drawing/2014/main" id="{8C01DAED-B1CC-E8F4-3672-CC1C3D127D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4343" r="33666"/>
          <a:stretch/>
        </p:blipFill>
        <p:spPr bwMode="auto">
          <a:xfrm>
            <a:off x="6809765" y="916845"/>
            <a:ext cx="861579" cy="151489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otlin Logo | Language logo, Enterprise application, ? logo">
            <a:extLst>
              <a:ext uri="{FF2B5EF4-FFF2-40B4-BE49-F238E27FC236}">
                <a16:creationId xmlns:a16="http://schemas.microsoft.com/office/drawing/2014/main" id="{97B57098-4A74-482D-5964-36EB0C0CF95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3006" b="35818"/>
          <a:stretch/>
        </p:blipFill>
        <p:spPr bwMode="auto">
          <a:xfrm>
            <a:off x="7671344" y="1297120"/>
            <a:ext cx="1923214" cy="59958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HP - Wikipedia">
            <a:extLst>
              <a:ext uri="{FF2B5EF4-FFF2-40B4-BE49-F238E27FC236}">
                <a16:creationId xmlns:a16="http://schemas.microsoft.com/office/drawing/2014/main" id="{D4447380-FC4D-F4A6-6A2D-F262CBCB12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0413" y="2870318"/>
            <a:ext cx="3348318" cy="180809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 Sharp (C#) Logo PNG Vector (SVG) Free Download">
            <a:extLst>
              <a:ext uri="{FF2B5EF4-FFF2-40B4-BE49-F238E27FC236}">
                <a16:creationId xmlns:a16="http://schemas.microsoft.com/office/drawing/2014/main" id="{9ACDCC90-E154-ED1D-F140-12E500386D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9273" y="4818651"/>
            <a:ext cx="1186706" cy="133337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Swift logo and symbol, meaning, history, PNG">
            <a:extLst>
              <a:ext uri="{FF2B5EF4-FFF2-40B4-BE49-F238E27FC236}">
                <a16:creationId xmlns:a16="http://schemas.microsoft.com/office/drawing/2014/main" id="{2D41DCA1-BD94-1133-CCED-F90E25CE31B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3739" b="24456"/>
          <a:stretch/>
        </p:blipFill>
        <p:spPr bwMode="auto">
          <a:xfrm>
            <a:off x="5429155" y="3300590"/>
            <a:ext cx="2510118" cy="81274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R Official Logo Blue Programming Language T-Shirt | Sticker">
            <a:extLst>
              <a:ext uri="{FF2B5EF4-FFF2-40B4-BE49-F238E27FC236}">
                <a16:creationId xmlns:a16="http://schemas.microsoft.com/office/drawing/2014/main" id="{195E5410-22FC-4EF8-B342-4E7C947A96F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 t="15415" r="-179" b="14863"/>
          <a:stretch/>
        </p:blipFill>
        <p:spPr bwMode="auto">
          <a:xfrm>
            <a:off x="9834572" y="1034382"/>
            <a:ext cx="1127802" cy="104843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What is Ruby and How it works? An Overview and Its Use Cases -  DevOpsSchool.com">
            <a:extLst>
              <a:ext uri="{FF2B5EF4-FFF2-40B4-BE49-F238E27FC236}">
                <a16:creationId xmlns:a16="http://schemas.microsoft.com/office/drawing/2014/main" id="{DAD05C44-61A0-92B2-A647-366D384217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8779" y="3049850"/>
            <a:ext cx="2797605" cy="144834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C116B026-AA63-4BB3-F7C6-41AD309491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0482" y="4818651"/>
            <a:ext cx="1155705" cy="1277218"/>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 Programming Icon: Over 1,315 Royalty-Free Licensable Stock ...">
            <a:extLst>
              <a:ext uri="{FF2B5EF4-FFF2-40B4-BE49-F238E27FC236}">
                <a16:creationId xmlns:a16="http://schemas.microsoft.com/office/drawing/2014/main" id="{6CC05B9F-88FE-AC53-00A3-6D72F4208DE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3456" t="10396" r="13456" b="10396"/>
          <a:stretch/>
        </p:blipFill>
        <p:spPr bwMode="auto">
          <a:xfrm>
            <a:off x="5281950" y="4818651"/>
            <a:ext cx="1282177" cy="138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684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2" name="Table 1">
            <a:extLst>
              <a:ext uri="{FF2B5EF4-FFF2-40B4-BE49-F238E27FC236}">
                <a16:creationId xmlns:a16="http://schemas.microsoft.com/office/drawing/2014/main" id="{F891A8DA-C0BB-7F22-D5CC-4D6C705C91E5}"/>
              </a:ext>
            </a:extLst>
          </p:cNvPr>
          <p:cNvGraphicFramePr>
            <a:graphicFrameLocks noGrp="1"/>
          </p:cNvGraphicFramePr>
          <p:nvPr/>
        </p:nvGraphicFramePr>
        <p:xfrm>
          <a:off x="242888" y="682854"/>
          <a:ext cx="11706224" cy="4993803"/>
        </p:xfrm>
        <a:graphic>
          <a:graphicData uri="http://schemas.openxmlformats.org/drawingml/2006/table">
            <a:tbl>
              <a:tblPr/>
              <a:tblGrid>
                <a:gridCol w="2724150">
                  <a:extLst>
                    <a:ext uri="{9D8B030D-6E8A-4147-A177-3AD203B41FA5}">
                      <a16:colId xmlns:a16="http://schemas.microsoft.com/office/drawing/2014/main" val="3120508192"/>
                    </a:ext>
                  </a:extLst>
                </a:gridCol>
                <a:gridCol w="1914525">
                  <a:extLst>
                    <a:ext uri="{9D8B030D-6E8A-4147-A177-3AD203B41FA5}">
                      <a16:colId xmlns:a16="http://schemas.microsoft.com/office/drawing/2014/main" val="2754324014"/>
                    </a:ext>
                  </a:extLst>
                </a:gridCol>
                <a:gridCol w="4140993">
                  <a:extLst>
                    <a:ext uri="{9D8B030D-6E8A-4147-A177-3AD203B41FA5}">
                      <a16:colId xmlns:a16="http://schemas.microsoft.com/office/drawing/2014/main" val="1038770156"/>
                    </a:ext>
                  </a:extLst>
                </a:gridCol>
                <a:gridCol w="2926556">
                  <a:extLst>
                    <a:ext uri="{9D8B030D-6E8A-4147-A177-3AD203B41FA5}">
                      <a16:colId xmlns:a16="http://schemas.microsoft.com/office/drawing/2014/main" val="4275351369"/>
                    </a:ext>
                  </a:extLst>
                </a:gridCol>
              </a:tblGrid>
              <a:tr h="401945">
                <a:tc>
                  <a:txBody>
                    <a:bodyPr/>
                    <a:lstStyle/>
                    <a:p>
                      <a:pPr algn="ctr" fontAlgn="base"/>
                      <a:r>
                        <a:rPr lang="en-SG" sz="2400" b="1" dirty="0">
                          <a:effectLst/>
                          <a:latin typeface="Aptos" panose="020B0004020202020204" pitchFamily="34" charset="0"/>
                        </a:rPr>
                        <a:t>Data Type </a:t>
                      </a:r>
                    </a:p>
                  </a:txBody>
                  <a:tcPr marL="18283" marR="18283" marT="36566" marB="365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ase"/>
                      <a:r>
                        <a:rPr lang="en-SG" sz="2400" b="1" dirty="0">
                          <a:effectLst/>
                          <a:latin typeface="Aptos" panose="020B0004020202020204" pitchFamily="34" charset="0"/>
                        </a:rPr>
                        <a:t>Size (bytes) </a:t>
                      </a:r>
                    </a:p>
                  </a:txBody>
                  <a:tcPr marL="36566" marR="36566" marT="36566" marB="365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ase"/>
                      <a:r>
                        <a:rPr lang="en-SG" sz="2400" b="1" dirty="0">
                          <a:effectLst/>
                          <a:latin typeface="Aptos" panose="020B0004020202020204" pitchFamily="34" charset="0"/>
                        </a:rPr>
                        <a:t>Range</a:t>
                      </a:r>
                    </a:p>
                  </a:txBody>
                  <a:tcPr marL="36566" marR="36566" marT="36566" marB="365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ase"/>
                      <a:r>
                        <a:rPr lang="en-SG" sz="2400" b="1" dirty="0">
                          <a:effectLst/>
                          <a:latin typeface="Aptos" panose="020B0004020202020204" pitchFamily="34" charset="0"/>
                        </a:rPr>
                        <a:t>Format Specifier </a:t>
                      </a:r>
                    </a:p>
                  </a:txBody>
                  <a:tcPr marL="36566" marR="36566" marT="36566" marB="365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852582182"/>
                  </a:ext>
                </a:extLst>
              </a:tr>
              <a:tr h="295250">
                <a:tc>
                  <a:txBody>
                    <a:bodyPr/>
                    <a:lstStyle/>
                    <a:p>
                      <a:pPr algn="ctr" fontAlgn="ctr"/>
                      <a:r>
                        <a:rPr lang="en-SG" sz="1600" b="1" dirty="0">
                          <a:effectLst/>
                          <a:latin typeface="Aptos" panose="020B0004020202020204" pitchFamily="34" charset="0"/>
                        </a:rPr>
                        <a:t>short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2</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-32,768 to 32,767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hd</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2398982"/>
                  </a:ext>
                </a:extLst>
              </a:tr>
              <a:tr h="276725">
                <a:tc>
                  <a:txBody>
                    <a:bodyPr/>
                    <a:lstStyle/>
                    <a:p>
                      <a:pPr algn="ctr" fontAlgn="ctr"/>
                      <a:r>
                        <a:rPr lang="en-SG" sz="1600" b="1" dirty="0">
                          <a:effectLst/>
                          <a:latin typeface="Aptos" panose="020B0004020202020204" pitchFamily="34" charset="0"/>
                        </a:rPr>
                        <a:t>unsigned short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2  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0 to 65,535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%hu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78321569"/>
                  </a:ext>
                </a:extLst>
              </a:tr>
              <a:tr h="282804">
                <a:tc>
                  <a:txBody>
                    <a:bodyPr/>
                    <a:lstStyle/>
                    <a:p>
                      <a:pPr algn="ctr" fontAlgn="ctr"/>
                      <a:r>
                        <a:rPr lang="en-SG" sz="1600" b="1" dirty="0">
                          <a:effectLst/>
                          <a:latin typeface="Aptos" panose="020B0004020202020204" pitchFamily="34" charset="0"/>
                        </a:rPr>
                        <a:t>unsigned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4 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0 to 4,294,967,295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%u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25421309"/>
                  </a:ext>
                </a:extLst>
              </a:tr>
              <a:tr h="292231">
                <a:tc>
                  <a:txBody>
                    <a:bodyPr/>
                    <a:lstStyle/>
                    <a:p>
                      <a:pPr algn="ctr" fontAlgn="ctr"/>
                      <a:r>
                        <a:rPr lang="en-SG" sz="1600" b="1" dirty="0">
                          <a:effectLst/>
                          <a:latin typeface="Aptos" panose="020B0004020202020204" pitchFamily="34" charset="0"/>
                        </a:rPr>
                        <a:t>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4 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-2,147,483,648 to 2,147,483,647</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%d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513269750"/>
                  </a:ext>
                </a:extLst>
              </a:tr>
              <a:tr h="273377">
                <a:tc>
                  <a:txBody>
                    <a:bodyPr/>
                    <a:lstStyle/>
                    <a:p>
                      <a:pPr algn="ctr" fontAlgn="ctr"/>
                      <a:r>
                        <a:rPr lang="en-SG" sz="1600" b="1" dirty="0">
                          <a:effectLst/>
                          <a:latin typeface="Aptos" panose="020B0004020202020204" pitchFamily="34" charset="0"/>
                        </a:rPr>
                        <a:t>long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4 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-2,147,483,648 to 2,147,483,647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ld</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49022286"/>
                  </a:ext>
                </a:extLst>
              </a:tr>
              <a:tr h="301658">
                <a:tc>
                  <a:txBody>
                    <a:bodyPr/>
                    <a:lstStyle/>
                    <a:p>
                      <a:pPr algn="ctr" fontAlgn="ctr"/>
                      <a:r>
                        <a:rPr lang="en-SG" sz="1600" b="1" dirty="0">
                          <a:effectLst/>
                          <a:latin typeface="Aptos" panose="020B0004020202020204" pitchFamily="34" charset="0"/>
                        </a:rPr>
                        <a:t>unsigned long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4 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0 to 4,294,967,295</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lu</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15106754"/>
                  </a:ext>
                </a:extLst>
              </a:tr>
              <a:tr h="216817">
                <a:tc>
                  <a:txBody>
                    <a:bodyPr/>
                    <a:lstStyle/>
                    <a:p>
                      <a:pPr algn="ctr" fontAlgn="ctr"/>
                      <a:r>
                        <a:rPr lang="en-SG" sz="1600" b="1" dirty="0">
                          <a:effectLst/>
                          <a:latin typeface="Aptos" panose="020B0004020202020204" pitchFamily="34" charset="0"/>
                        </a:rPr>
                        <a:t>long long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8 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-(2^63) to (2^63)-1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lld</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16501974"/>
                  </a:ext>
                </a:extLst>
              </a:tr>
              <a:tr h="312631">
                <a:tc>
                  <a:txBody>
                    <a:bodyPr/>
                    <a:lstStyle/>
                    <a:p>
                      <a:pPr algn="ctr" fontAlgn="ctr"/>
                      <a:r>
                        <a:rPr lang="en-SG" sz="1600" b="1" dirty="0">
                          <a:effectLst/>
                          <a:latin typeface="Aptos" panose="020B0004020202020204" pitchFamily="34" charset="0"/>
                        </a:rPr>
                        <a:t>unsigned long long int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8 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0 to 18,446,744,073,709,551,615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llu</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86989129"/>
                  </a:ext>
                </a:extLst>
              </a:tr>
              <a:tr h="169683">
                <a:tc>
                  <a:txBody>
                    <a:bodyPr/>
                    <a:lstStyle/>
                    <a:p>
                      <a:pPr algn="ctr" fontAlgn="ctr"/>
                      <a:r>
                        <a:rPr lang="en-SG" sz="1600" b="1" dirty="0">
                          <a:effectLst/>
                          <a:latin typeface="Aptos" panose="020B0004020202020204" pitchFamily="34" charset="0"/>
                        </a:rPr>
                        <a:t>signed char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1 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-128 to 127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%c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762625840"/>
                  </a:ext>
                </a:extLst>
              </a:tr>
              <a:tr h="199509">
                <a:tc>
                  <a:txBody>
                    <a:bodyPr/>
                    <a:lstStyle/>
                    <a:p>
                      <a:pPr algn="ctr" fontAlgn="ctr"/>
                      <a:r>
                        <a:rPr lang="en-SG" sz="1600" b="1" dirty="0">
                          <a:effectLst/>
                          <a:latin typeface="Aptos" panose="020B0004020202020204" pitchFamily="34" charset="0"/>
                        </a:rPr>
                        <a:t>unsigned char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1 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0 to 255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latin typeface="Aptos" panose="020B0004020202020204" pitchFamily="34" charset="0"/>
                        </a:rPr>
                        <a:t>%c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05374228"/>
                  </a:ext>
                </a:extLst>
              </a:tr>
              <a:tr h="257617">
                <a:tc>
                  <a:txBody>
                    <a:bodyPr/>
                    <a:lstStyle/>
                    <a:p>
                      <a:pPr algn="ctr" fontAlgn="ctr"/>
                      <a:r>
                        <a:rPr lang="en-SG" sz="1600" b="1" dirty="0">
                          <a:effectLst/>
                          <a:latin typeface="Aptos" panose="020B0004020202020204" pitchFamily="34" charset="0"/>
                        </a:rPr>
                        <a:t>float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4 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1.2E-38 to 3.4E+38</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%f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939448900"/>
                  </a:ext>
                </a:extLst>
              </a:tr>
              <a:tr h="259163">
                <a:tc>
                  <a:txBody>
                    <a:bodyPr/>
                    <a:lstStyle/>
                    <a:p>
                      <a:pPr algn="ctr" fontAlgn="ctr"/>
                      <a:r>
                        <a:rPr lang="en-SG" sz="1600" b="1" dirty="0">
                          <a:effectLst/>
                          <a:latin typeface="Aptos" panose="020B0004020202020204" pitchFamily="34" charset="0"/>
                        </a:rPr>
                        <a:t>double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8 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1.7E-308 to 1.7E+308</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lf</a:t>
                      </a:r>
                      <a:r>
                        <a:rPr lang="en-SG" sz="1600" b="0" dirty="0">
                          <a:effectLst/>
                          <a:latin typeface="Aptos" panose="020B0004020202020204" pitchFamily="34" charset="0"/>
                        </a:rPr>
                        <a:t>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00707624"/>
                  </a:ext>
                </a:extLst>
              </a:tr>
              <a:tr h="400223">
                <a:tc>
                  <a:txBody>
                    <a:bodyPr/>
                    <a:lstStyle/>
                    <a:p>
                      <a:pPr algn="ctr" fontAlgn="ctr"/>
                      <a:r>
                        <a:rPr lang="en-SG" sz="1600" b="1" dirty="0">
                          <a:effectLst/>
                          <a:latin typeface="Aptos" panose="020B0004020202020204" pitchFamily="34" charset="0"/>
                        </a:rPr>
                        <a:t>long double </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SG" sz="1600" b="0" dirty="0">
                          <a:effectLst/>
                          <a:latin typeface="Aptos" panose="020B0004020202020204" pitchFamily="34" charset="0"/>
                        </a:rPr>
                        <a:t>16 </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SG" sz="1600" b="0" dirty="0">
                          <a:effectLst/>
                          <a:latin typeface="Aptos" panose="020B0004020202020204" pitchFamily="34" charset="0"/>
                        </a:rPr>
                        <a:t>3.4E-4932 to 1.1E+4932</a:t>
                      </a: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SG" sz="1600" b="0" dirty="0">
                          <a:effectLst/>
                          <a:latin typeface="Aptos" panose="020B0004020202020204" pitchFamily="34" charset="0"/>
                        </a:rPr>
                        <a:t>%</a:t>
                      </a:r>
                      <a:r>
                        <a:rPr lang="en-SG" sz="1600" b="0" dirty="0" err="1">
                          <a:effectLst/>
                          <a:latin typeface="Aptos" panose="020B0004020202020204" pitchFamily="34" charset="0"/>
                        </a:rPr>
                        <a:t>Lf</a:t>
                      </a:r>
                      <a:endParaRPr lang="en-SG" sz="1600" b="0" dirty="0">
                        <a:effectLst/>
                        <a:latin typeface="Aptos" panose="020B0004020202020204" pitchFamily="34" charset="0"/>
                      </a:endParaRPr>
                    </a:p>
                  </a:txBody>
                  <a:tcPr marL="36566" marR="36566" marT="51192" marB="51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7076978"/>
                  </a:ext>
                </a:extLst>
              </a:tr>
            </a:tbl>
          </a:graphicData>
        </a:graphic>
      </p:graphicFrame>
    </p:spTree>
    <p:extLst>
      <p:ext uri="{BB962C8B-B14F-4D97-AF65-F5344CB8AC3E}">
        <p14:creationId xmlns:p14="http://schemas.microsoft.com/office/powerpoint/2010/main" val="3159273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2" name="Title 1">
            <a:extLst>
              <a:ext uri="{FF2B5EF4-FFF2-40B4-BE49-F238E27FC236}">
                <a16:creationId xmlns:a16="http://schemas.microsoft.com/office/drawing/2014/main" id="{B39B4DC4-2EFD-883A-63D2-0FA309B36274}"/>
              </a:ext>
            </a:extLst>
          </p:cNvPr>
          <p:cNvSpPr>
            <a:spLocks noGrp="1"/>
          </p:cNvSpPr>
          <p:nvPr>
            <p:ph type="title"/>
          </p:nvPr>
        </p:nvSpPr>
        <p:spPr>
          <a:xfrm>
            <a:off x="0" y="-2471"/>
            <a:ext cx="12192000" cy="612072"/>
          </a:xfrm>
          <a:solidFill>
            <a:schemeClr val="accent6">
              <a:lumMod val="40000"/>
              <a:lumOff val="60000"/>
            </a:schemeClr>
          </a:solidFill>
        </p:spPr>
        <p:txBody>
          <a:bodyPr>
            <a:normAutofit/>
          </a:bodyPr>
          <a:lstStyle/>
          <a:p>
            <a:pPr algn="just"/>
            <a:r>
              <a:rPr lang="en-US" sz="3200" b="1" i="0" dirty="0">
                <a:solidFill>
                  <a:srgbClr val="273239"/>
                </a:solidFill>
                <a:effectLst/>
                <a:latin typeface="Berlin Sans FB Demi" panose="020E0802020502020306" pitchFamily="34" charset="0"/>
              </a:rPr>
              <a:t>  Size of Data Types in C</a:t>
            </a:r>
            <a:endParaRPr lang="en-SG" sz="3200" b="0" i="0" dirty="0">
              <a:solidFill>
                <a:srgbClr val="610B38"/>
              </a:solidFill>
              <a:effectLst/>
              <a:latin typeface="Berlin Sans FB Demi" panose="020E0802020502020306" pitchFamily="34" charset="0"/>
            </a:endParaRPr>
          </a:p>
        </p:txBody>
      </p:sp>
      <p:sp>
        <p:nvSpPr>
          <p:cNvPr id="9" name="TextBox 8">
            <a:extLst>
              <a:ext uri="{FF2B5EF4-FFF2-40B4-BE49-F238E27FC236}">
                <a16:creationId xmlns:a16="http://schemas.microsoft.com/office/drawing/2014/main" id="{0C7C7F55-BAB8-9EDE-AAC1-6EC0CB7AE842}"/>
              </a:ext>
            </a:extLst>
          </p:cNvPr>
          <p:cNvSpPr txBox="1"/>
          <p:nvPr/>
        </p:nvSpPr>
        <p:spPr>
          <a:xfrm>
            <a:off x="300038" y="839113"/>
            <a:ext cx="6105524" cy="5016758"/>
          </a:xfrm>
          <a:prstGeom prst="rect">
            <a:avLst/>
          </a:prstGeom>
          <a:solidFill>
            <a:schemeClr val="accent3">
              <a:lumMod val="20000"/>
              <a:lumOff val="80000"/>
            </a:schemeClr>
          </a:solidFill>
        </p:spPr>
        <p:txBody>
          <a:bodyPr wrap="square">
            <a:spAutoFit/>
          </a:bodyPr>
          <a:lstStyle/>
          <a:p>
            <a:r>
              <a:rPr lang="en-SG" sz="2000" dirty="0">
                <a:latin typeface="Aptos" panose="020B0004020202020204" pitchFamily="34" charset="0"/>
              </a:rPr>
              <a:t>#include&lt;stdio.h&gt;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int </a:t>
            </a:r>
            <a:r>
              <a:rPr lang="en-SG" sz="2000" dirty="0" err="1">
                <a:latin typeface="Aptos" panose="020B0004020202020204" pitchFamily="34" charset="0"/>
              </a:rPr>
              <a:t>i</a:t>
            </a:r>
            <a:r>
              <a:rPr lang="en-SG" sz="2000" dirty="0">
                <a:latin typeface="Aptos" panose="020B0004020202020204" pitchFamily="34" charset="0"/>
              </a:rPr>
              <a:t>;</a:t>
            </a:r>
          </a:p>
          <a:p>
            <a:r>
              <a:rPr lang="en-SG" sz="2000" dirty="0">
                <a:latin typeface="Aptos" panose="020B0004020202020204" pitchFamily="34" charset="0"/>
              </a:rPr>
              <a:t>   float f;</a:t>
            </a:r>
          </a:p>
          <a:p>
            <a:r>
              <a:rPr lang="en-SG" sz="2000" dirty="0">
                <a:latin typeface="Aptos" panose="020B0004020202020204" pitchFamily="34" charset="0"/>
              </a:rPr>
              <a:t>   double d;</a:t>
            </a:r>
          </a:p>
          <a:p>
            <a:r>
              <a:rPr lang="en-SG" sz="2000" dirty="0">
                <a:latin typeface="Aptos" panose="020B0004020202020204" pitchFamily="34" charset="0"/>
              </a:rPr>
              <a:t>   char c;</a:t>
            </a:r>
          </a:p>
          <a:p>
            <a:r>
              <a:rPr lang="en-SG" sz="2000" dirty="0">
                <a:latin typeface="Aptos" panose="020B0004020202020204" pitchFamily="34" charset="0"/>
              </a:rPr>
              <a:t>   char </a:t>
            </a:r>
            <a:r>
              <a:rPr lang="en-SG" sz="2000" dirty="0" err="1">
                <a:latin typeface="Aptos" panose="020B0004020202020204" pitchFamily="34" charset="0"/>
              </a:rPr>
              <a:t>ch</a:t>
            </a:r>
            <a:r>
              <a:rPr lang="en-SG" sz="2000" dirty="0">
                <a:latin typeface="Aptos" panose="020B0004020202020204" pitchFamily="34" charset="0"/>
              </a:rPr>
              <a:t>[100];</a:t>
            </a:r>
          </a:p>
          <a:p>
            <a:endParaRPr lang="en-SG" sz="2000" dirty="0">
              <a:latin typeface="Aptos" panose="020B0004020202020204" pitchFamily="34" charset="0"/>
            </a:endParaRP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("size of int  = %d bytes\n", </a:t>
            </a:r>
            <a:r>
              <a:rPr lang="en-SG" sz="2000" dirty="0" err="1">
                <a:latin typeface="Aptos" panose="020B0004020202020204" pitchFamily="34" charset="0"/>
              </a:rPr>
              <a:t>sizeof</a:t>
            </a:r>
            <a:r>
              <a:rPr lang="en-SG" sz="2000" dirty="0">
                <a:latin typeface="Aptos" panose="020B0004020202020204" pitchFamily="34" charset="0"/>
              </a:rPr>
              <a:t>(</a:t>
            </a:r>
            <a:r>
              <a:rPr lang="en-SG" sz="2000" dirty="0" err="1">
                <a:latin typeface="Aptos" panose="020B0004020202020204" pitchFamily="34" charset="0"/>
              </a:rPr>
              <a:t>i</a:t>
            </a:r>
            <a:r>
              <a:rPr lang="en-SG" sz="2000" dirty="0">
                <a:latin typeface="Aptos" panose="020B0004020202020204" pitchFamily="34" charset="0"/>
              </a:rPr>
              <a: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("size of int  = %d bytes\n", </a:t>
            </a:r>
            <a:r>
              <a:rPr lang="en-SG" sz="2000" dirty="0" err="1">
                <a:latin typeface="Aptos" panose="020B0004020202020204" pitchFamily="34" charset="0"/>
              </a:rPr>
              <a:t>sizeof</a:t>
            </a:r>
            <a:r>
              <a:rPr lang="en-SG" sz="2000" dirty="0">
                <a:latin typeface="Aptos" panose="020B0004020202020204" pitchFamily="34" charset="0"/>
              </a:rPr>
              <a:t>(f));</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("size of int  = %d bytes\n", </a:t>
            </a:r>
            <a:r>
              <a:rPr lang="en-SG" sz="2000" dirty="0" err="1">
                <a:latin typeface="Aptos" panose="020B0004020202020204" pitchFamily="34" charset="0"/>
              </a:rPr>
              <a:t>sizeof</a:t>
            </a:r>
            <a:r>
              <a:rPr lang="en-SG" sz="2000" dirty="0">
                <a:latin typeface="Aptos" panose="020B0004020202020204" pitchFamily="34" charset="0"/>
              </a:rPr>
              <a:t>(d));</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("size of int  = %d bytes\n", </a:t>
            </a:r>
            <a:r>
              <a:rPr lang="en-SG" sz="2000" dirty="0" err="1">
                <a:latin typeface="Aptos" panose="020B0004020202020204" pitchFamily="34" charset="0"/>
              </a:rPr>
              <a:t>sizeof</a:t>
            </a:r>
            <a:r>
              <a:rPr lang="en-SG" sz="2000" dirty="0">
                <a:latin typeface="Aptos" panose="020B0004020202020204" pitchFamily="34" charset="0"/>
              </a:rPr>
              <a:t>(c));</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("size of int  = %d bytes\n", </a:t>
            </a:r>
            <a:r>
              <a:rPr lang="en-SG" sz="2000" dirty="0" err="1">
                <a:latin typeface="Aptos" panose="020B0004020202020204" pitchFamily="34" charset="0"/>
              </a:rPr>
              <a:t>sizeof</a:t>
            </a:r>
            <a:r>
              <a:rPr lang="en-SG" sz="2000" dirty="0">
                <a:latin typeface="Aptos" panose="020B0004020202020204" pitchFamily="34" charset="0"/>
              </a:rPr>
              <a:t>(</a:t>
            </a:r>
            <a:r>
              <a:rPr lang="en-SG" sz="2000" dirty="0" err="1">
                <a:latin typeface="Aptos" panose="020B0004020202020204" pitchFamily="34" charset="0"/>
              </a:rPr>
              <a:t>ch</a:t>
            </a:r>
            <a:r>
              <a:rPr lang="en-SG" sz="2000" dirty="0">
                <a:latin typeface="Aptos" panose="020B0004020202020204" pitchFamily="34" charset="0"/>
              </a:rPr>
              <a:t>));</a:t>
            </a:r>
          </a:p>
          <a:p>
            <a:endParaRPr lang="en-SG" sz="2000" dirty="0">
              <a:latin typeface="Aptos" panose="020B0004020202020204" pitchFamily="34" charset="0"/>
            </a:endParaRPr>
          </a:p>
          <a:p>
            <a:r>
              <a:rPr lang="en-SG" sz="2000" dirty="0">
                <a:latin typeface="Aptos" panose="020B0004020202020204" pitchFamily="34" charset="0"/>
              </a:rPr>
              <a:t>}</a:t>
            </a:r>
          </a:p>
        </p:txBody>
      </p:sp>
      <p:sp>
        <p:nvSpPr>
          <p:cNvPr id="11" name="TextBox 10">
            <a:extLst>
              <a:ext uri="{FF2B5EF4-FFF2-40B4-BE49-F238E27FC236}">
                <a16:creationId xmlns:a16="http://schemas.microsoft.com/office/drawing/2014/main" id="{C4755150-5D8D-5D9F-8619-80258DF8229C}"/>
              </a:ext>
            </a:extLst>
          </p:cNvPr>
          <p:cNvSpPr txBox="1"/>
          <p:nvPr/>
        </p:nvSpPr>
        <p:spPr>
          <a:xfrm>
            <a:off x="6815137" y="839113"/>
            <a:ext cx="4291013" cy="1754326"/>
          </a:xfrm>
          <a:prstGeom prst="rect">
            <a:avLst/>
          </a:prstGeom>
          <a:solidFill>
            <a:schemeClr val="accent3">
              <a:lumMod val="20000"/>
              <a:lumOff val="80000"/>
            </a:schemeClr>
          </a:solidFill>
        </p:spPr>
        <p:txBody>
          <a:bodyPr wrap="square">
            <a:spAutoFit/>
          </a:bodyPr>
          <a:lstStyle/>
          <a:p>
            <a:r>
              <a:rPr lang="en-SG" dirty="0">
                <a:latin typeface="Aptos" panose="020B0004020202020204" pitchFamily="34" charset="0"/>
              </a:rPr>
              <a:t>Output:</a:t>
            </a:r>
          </a:p>
          <a:p>
            <a:r>
              <a:rPr lang="en-SG" dirty="0">
                <a:latin typeface="Aptos" panose="020B0004020202020204" pitchFamily="34" charset="0"/>
              </a:rPr>
              <a:t>size of int  = 4 bytes</a:t>
            </a:r>
          </a:p>
          <a:p>
            <a:r>
              <a:rPr lang="en-SG" dirty="0">
                <a:latin typeface="Aptos" panose="020B0004020202020204" pitchFamily="34" charset="0"/>
              </a:rPr>
              <a:t>size of int  = 4 bytes</a:t>
            </a:r>
          </a:p>
          <a:p>
            <a:r>
              <a:rPr lang="en-SG" dirty="0">
                <a:latin typeface="Aptos" panose="020B0004020202020204" pitchFamily="34" charset="0"/>
              </a:rPr>
              <a:t>size of int  = 8 bytes</a:t>
            </a:r>
          </a:p>
          <a:p>
            <a:r>
              <a:rPr lang="en-SG" dirty="0">
                <a:latin typeface="Aptos" panose="020B0004020202020204" pitchFamily="34" charset="0"/>
              </a:rPr>
              <a:t>size of int  = 1 bytes</a:t>
            </a:r>
          </a:p>
          <a:p>
            <a:r>
              <a:rPr lang="en-SG" dirty="0">
                <a:latin typeface="Aptos" panose="020B0004020202020204" pitchFamily="34" charset="0"/>
              </a:rPr>
              <a:t>size of int  = 100 bytes</a:t>
            </a:r>
          </a:p>
        </p:txBody>
      </p:sp>
    </p:spTree>
    <p:extLst>
      <p:ext uri="{BB962C8B-B14F-4D97-AF65-F5344CB8AC3E}">
        <p14:creationId xmlns:p14="http://schemas.microsoft.com/office/powerpoint/2010/main" val="165867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92120"/>
          </a:xfrm>
          <a:solidFill>
            <a:schemeClr val="accent3">
              <a:lumMod val="40000"/>
              <a:lumOff val="60000"/>
            </a:schemeClr>
          </a:solidFill>
        </p:spPr>
        <p:txBody>
          <a:bodyPr>
            <a:normAutofit/>
          </a:bodyPr>
          <a:lstStyle/>
          <a:p>
            <a:pPr algn="just"/>
            <a:r>
              <a:rPr lang="en-US" sz="3200" b="1" dirty="0">
                <a:solidFill>
                  <a:srgbClr val="273239"/>
                </a:solidFill>
                <a:latin typeface="Berlin Sans FB Demi" panose="020E0802020502020306" pitchFamily="34" charset="0"/>
              </a:rPr>
              <a:t>   </a:t>
            </a:r>
            <a:r>
              <a:rPr lang="en-US" sz="3200" b="1" i="0" dirty="0">
                <a:solidFill>
                  <a:srgbClr val="273239"/>
                </a:solidFill>
                <a:effectLst/>
                <a:latin typeface="Berlin Sans FB Demi" panose="020E0802020502020306" pitchFamily="34" charset="0"/>
              </a:rPr>
              <a:t>Integer Data Type</a:t>
            </a:r>
            <a:endParaRPr lang="en-SG" sz="3200" b="0" i="0" dirty="0">
              <a:solidFill>
                <a:srgbClr val="610B38"/>
              </a:solidFill>
              <a:effectLst/>
              <a:latin typeface="Berlin Sans FB Demi" panose="020E0802020502020306"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73181" y="876300"/>
            <a:ext cx="7913543" cy="2667000"/>
          </a:xfrm>
          <a:solidFill>
            <a:schemeClr val="bg1"/>
          </a:solidFill>
        </p:spPr>
        <p:txBody>
          <a:bodyPr>
            <a:normAutofit/>
          </a:bodyPr>
          <a:lstStyle/>
          <a:p>
            <a:pPr marL="0" indent="0" algn="just" rtl="0" fontAlgn="base">
              <a:buNone/>
            </a:pPr>
            <a:r>
              <a:rPr lang="en-US" b="0" i="0" dirty="0">
                <a:solidFill>
                  <a:schemeClr val="tx1">
                    <a:lumMod val="95000"/>
                    <a:lumOff val="5000"/>
                  </a:schemeClr>
                </a:solidFill>
                <a:effectLst/>
                <a:highlight>
                  <a:srgbClr val="FFFFFF"/>
                </a:highlight>
                <a:latin typeface="Aptos" panose="020B0004020202020204" pitchFamily="34" charset="0"/>
              </a:rPr>
              <a:t>The integer datatype in C is used to store the integer numbers(any number including positive, negative and zero without decimal part). Octal values, hexadecimal values, and decimal values can be stored in int data type in C. </a:t>
            </a:r>
          </a:p>
          <a:p>
            <a:pPr marL="0" indent="0" algn="just" fontAlgn="base">
              <a:buNone/>
            </a:pPr>
            <a:r>
              <a:rPr lang="en-US" b="1" i="0" dirty="0">
                <a:solidFill>
                  <a:schemeClr val="tx1">
                    <a:lumMod val="95000"/>
                    <a:lumOff val="5000"/>
                  </a:schemeClr>
                </a:solidFill>
                <a:effectLst/>
                <a:highlight>
                  <a:srgbClr val="FFFFFF"/>
                </a:highlight>
                <a:latin typeface="Aptos" panose="020B0004020202020204" pitchFamily="34" charset="0"/>
              </a:rPr>
              <a:t>Range: </a:t>
            </a:r>
            <a:r>
              <a:rPr lang="en-US" b="0" i="0" dirty="0">
                <a:solidFill>
                  <a:schemeClr val="tx1">
                    <a:lumMod val="95000"/>
                    <a:lumOff val="5000"/>
                  </a:schemeClr>
                </a:solidFill>
                <a:effectLst/>
                <a:highlight>
                  <a:srgbClr val="FFFFFF"/>
                </a:highlight>
                <a:latin typeface="Aptos" panose="020B0004020202020204" pitchFamily="34" charset="0"/>
              </a:rPr>
              <a:t> -2,147,483,648 to 2,147,483,647</a:t>
            </a:r>
          </a:p>
          <a:p>
            <a:pPr marL="0" indent="0" algn="just" fontAlgn="base">
              <a:buNone/>
            </a:pPr>
            <a:r>
              <a:rPr lang="en-US" b="1" i="0" dirty="0">
                <a:solidFill>
                  <a:schemeClr val="tx1">
                    <a:lumMod val="95000"/>
                    <a:lumOff val="5000"/>
                  </a:schemeClr>
                </a:solidFill>
                <a:effectLst/>
                <a:highlight>
                  <a:srgbClr val="FFFFFF"/>
                </a:highlight>
                <a:latin typeface="Aptos" panose="020B0004020202020204" pitchFamily="34" charset="0"/>
              </a:rPr>
              <a:t>Size:</a:t>
            </a:r>
            <a:r>
              <a:rPr lang="en-US" b="0" i="0" dirty="0">
                <a:solidFill>
                  <a:schemeClr val="tx1">
                    <a:lumMod val="95000"/>
                    <a:lumOff val="5000"/>
                  </a:schemeClr>
                </a:solidFill>
                <a:effectLst/>
                <a:highlight>
                  <a:srgbClr val="FFFFFF"/>
                </a:highlight>
                <a:latin typeface="Aptos" panose="020B0004020202020204" pitchFamily="34" charset="0"/>
              </a:rPr>
              <a:t> 4 bytes</a:t>
            </a:r>
          </a:p>
          <a:p>
            <a:pPr marL="0" indent="0" algn="just" fontAlgn="base">
              <a:buNone/>
            </a:pPr>
            <a:r>
              <a:rPr lang="en-US" b="1" i="0" dirty="0">
                <a:solidFill>
                  <a:schemeClr val="tx1">
                    <a:lumMod val="95000"/>
                    <a:lumOff val="5000"/>
                  </a:schemeClr>
                </a:solidFill>
                <a:effectLst/>
                <a:highlight>
                  <a:srgbClr val="FFFFFF"/>
                </a:highlight>
                <a:latin typeface="Aptos" panose="020B0004020202020204" pitchFamily="34" charset="0"/>
              </a:rPr>
              <a:t>Format Specifier:</a:t>
            </a:r>
            <a:r>
              <a:rPr lang="en-US" b="0" i="0" dirty="0">
                <a:solidFill>
                  <a:schemeClr val="tx1">
                    <a:lumMod val="95000"/>
                    <a:lumOff val="5000"/>
                  </a:schemeClr>
                </a:solidFill>
                <a:effectLst/>
                <a:highlight>
                  <a:srgbClr val="FFFFFF"/>
                </a:highlight>
                <a:latin typeface="Aptos" panose="020B0004020202020204" pitchFamily="34" charset="0"/>
              </a:rPr>
              <a:t> %d</a:t>
            </a:r>
          </a:p>
        </p:txBody>
      </p:sp>
      <p:sp>
        <p:nvSpPr>
          <p:cNvPr id="2" name="Rectangle 1">
            <a:extLst>
              <a:ext uri="{FF2B5EF4-FFF2-40B4-BE49-F238E27FC236}">
                <a16:creationId xmlns:a16="http://schemas.microsoft.com/office/drawing/2014/main" id="{596E68A3-6699-CAEA-F9A8-CE423682ADAD}"/>
              </a:ext>
            </a:extLst>
          </p:cNvPr>
          <p:cNvSpPr>
            <a:spLocks noChangeArrowheads="1"/>
          </p:cNvSpPr>
          <p:nvPr/>
        </p:nvSpPr>
        <p:spPr bwMode="auto">
          <a:xfrm>
            <a:off x="3057524" y="2218506"/>
            <a:ext cx="3962401" cy="5539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273239"/>
                </a:solidFill>
                <a:effectLst/>
                <a:latin typeface="Nunito" pitchFamily="2" charset="0"/>
              </a:rPr>
              <a:t>Syntax of Integer</a:t>
            </a:r>
            <a:endParaRPr kumimoji="0" lang="en-US" altLang="en-US" b="1" i="0" u="sng"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int</a:t>
            </a:r>
            <a:r>
              <a:rPr kumimoji="0" lang="en-US" altLang="en-US" b="0" i="1"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err="1">
                <a:ln>
                  <a:noFill/>
                </a:ln>
                <a:solidFill>
                  <a:schemeClr val="tx1"/>
                </a:solidFill>
                <a:effectLst/>
                <a:latin typeface="Consolas" panose="020B0609020204030204" pitchFamily="49" charset="0"/>
              </a:rPr>
              <a:t>var_name</a:t>
            </a:r>
            <a:r>
              <a:rPr kumimoji="0" lang="en-US" altLang="en-US" b="0" i="1"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917C777-8260-F015-BD01-CD125C1EA2A8}"/>
              </a:ext>
            </a:extLst>
          </p:cNvPr>
          <p:cNvSpPr txBox="1"/>
          <p:nvPr/>
        </p:nvSpPr>
        <p:spPr>
          <a:xfrm>
            <a:off x="7255666" y="1756841"/>
            <a:ext cx="3962401" cy="1477328"/>
          </a:xfrm>
          <a:prstGeom prst="rect">
            <a:avLst/>
          </a:prstGeom>
          <a:solidFill>
            <a:schemeClr val="accent2">
              <a:lumMod val="40000"/>
              <a:lumOff val="60000"/>
            </a:schemeClr>
          </a:solidFill>
        </p:spPr>
        <p:txBody>
          <a:bodyPr wrap="square">
            <a:spAutoFit/>
          </a:bodyPr>
          <a:lstStyle/>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 {</a:t>
            </a:r>
          </a:p>
          <a:p>
            <a:r>
              <a:rPr lang="en-SG" dirty="0">
                <a:latin typeface="Aptos" panose="020B0004020202020204" pitchFamily="34" charset="0"/>
              </a:rPr>
              <a:t>  int </a:t>
            </a:r>
            <a:r>
              <a:rPr lang="en-SG" dirty="0" err="1">
                <a:latin typeface="Aptos" panose="020B0004020202020204" pitchFamily="34" charset="0"/>
              </a:rPr>
              <a:t>myNum</a:t>
            </a:r>
            <a:r>
              <a:rPr lang="en-SG" dirty="0">
                <a:latin typeface="Aptos" panose="020B0004020202020204" pitchFamily="34" charset="0"/>
              </a:rPr>
              <a:t> = 1000;</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a:t>
            </a:r>
            <a:r>
              <a:rPr lang="en-SG" dirty="0" err="1">
                <a:latin typeface="Aptos" panose="020B0004020202020204" pitchFamily="34" charset="0"/>
              </a:rPr>
              <a:t>myNum</a:t>
            </a:r>
            <a:r>
              <a:rPr lang="en-SG" dirty="0">
                <a:latin typeface="Aptos" panose="020B0004020202020204" pitchFamily="34" charset="0"/>
              </a:rPr>
              <a:t>);</a:t>
            </a:r>
          </a:p>
          <a:p>
            <a:r>
              <a:rPr lang="en-SG" dirty="0">
                <a:latin typeface="Aptos" panose="020B0004020202020204" pitchFamily="34" charset="0"/>
              </a:rPr>
              <a:t>}</a:t>
            </a:r>
          </a:p>
        </p:txBody>
      </p:sp>
      <p:sp>
        <p:nvSpPr>
          <p:cNvPr id="7" name="TextBox 6">
            <a:extLst>
              <a:ext uri="{FF2B5EF4-FFF2-40B4-BE49-F238E27FC236}">
                <a16:creationId xmlns:a16="http://schemas.microsoft.com/office/drawing/2014/main" id="{BC36EFC4-18B0-51F7-69B9-916CFCC8C71A}"/>
              </a:ext>
            </a:extLst>
          </p:cNvPr>
          <p:cNvSpPr txBox="1"/>
          <p:nvPr/>
        </p:nvSpPr>
        <p:spPr>
          <a:xfrm>
            <a:off x="1186206" y="3520381"/>
            <a:ext cx="8753047" cy="1477328"/>
          </a:xfrm>
          <a:prstGeom prst="rect">
            <a:avLst/>
          </a:prstGeom>
          <a:solidFill>
            <a:schemeClr val="accent5">
              <a:lumMod val="40000"/>
              <a:lumOff val="60000"/>
            </a:schemeClr>
          </a:solidFill>
        </p:spPr>
        <p:txBody>
          <a:bodyPr wrap="square" rtlCol="0">
            <a:spAutoFit/>
          </a:bodyPr>
          <a:lstStyle/>
          <a:p>
            <a:r>
              <a:rPr lang="en-SG" b="1" dirty="0"/>
              <a:t>Integer size 4bytes</a:t>
            </a:r>
          </a:p>
          <a:p>
            <a:r>
              <a:rPr lang="en-SG" dirty="0"/>
              <a:t>1 byte = 8bit</a:t>
            </a:r>
          </a:p>
          <a:p>
            <a:r>
              <a:rPr lang="en-SG" dirty="0"/>
              <a:t>4 byte = 8 * 4 bit = 32bit</a:t>
            </a:r>
          </a:p>
          <a:p>
            <a:r>
              <a:rPr lang="en-SG" b="1" dirty="0"/>
              <a:t>If n=3</a:t>
            </a:r>
          </a:p>
          <a:p>
            <a:r>
              <a:rPr lang="en-SG" dirty="0"/>
              <a:t>Memory will be store it as:-  00000000  00000000  00000000  00000011</a:t>
            </a:r>
          </a:p>
        </p:txBody>
      </p:sp>
      <p:sp>
        <p:nvSpPr>
          <p:cNvPr id="8" name="TextBox 7">
            <a:extLst>
              <a:ext uri="{FF2B5EF4-FFF2-40B4-BE49-F238E27FC236}">
                <a16:creationId xmlns:a16="http://schemas.microsoft.com/office/drawing/2014/main" id="{3F1C7EB2-B4FE-1A53-1A35-800239DCF5E7}"/>
              </a:ext>
            </a:extLst>
          </p:cNvPr>
          <p:cNvSpPr txBox="1"/>
          <p:nvPr/>
        </p:nvSpPr>
        <p:spPr>
          <a:xfrm>
            <a:off x="3529014" y="5713599"/>
            <a:ext cx="942975" cy="707886"/>
          </a:xfrm>
          <a:prstGeom prst="rect">
            <a:avLst/>
          </a:prstGeom>
          <a:solidFill>
            <a:srgbClr val="FFC000"/>
          </a:solidFill>
        </p:spPr>
        <p:txBody>
          <a:bodyPr wrap="square" rtlCol="0">
            <a:spAutoFit/>
          </a:bodyPr>
          <a:lstStyle/>
          <a:p>
            <a:r>
              <a:rPr lang="en-SG" sz="2000" b="1" dirty="0">
                <a:effectLst>
                  <a:outerShdw blurRad="38100" dist="38100" dir="2700000" algn="tl">
                    <a:srgbClr val="000000">
                      <a:alpha val="43137"/>
                    </a:srgbClr>
                  </a:outerShdw>
                </a:effectLst>
              </a:rPr>
              <a:t>1</a:t>
            </a:r>
            <a:r>
              <a:rPr lang="en-SG" sz="2000" b="1" baseline="30000" dirty="0">
                <a:effectLst>
                  <a:outerShdw blurRad="38100" dist="38100" dir="2700000" algn="tl">
                    <a:srgbClr val="000000">
                      <a:alpha val="43137"/>
                    </a:srgbClr>
                  </a:outerShdw>
                </a:effectLst>
              </a:rPr>
              <a:t>st</a:t>
            </a:r>
            <a:r>
              <a:rPr lang="en-SG" sz="2000" b="1" dirty="0">
                <a:effectLst>
                  <a:outerShdw blurRad="38100" dist="38100" dir="2700000" algn="tl">
                    <a:srgbClr val="000000">
                      <a:alpha val="43137"/>
                    </a:srgbClr>
                  </a:outerShdw>
                </a:effectLst>
              </a:rPr>
              <a:t> byte</a:t>
            </a:r>
          </a:p>
        </p:txBody>
      </p:sp>
      <p:sp>
        <p:nvSpPr>
          <p:cNvPr id="9" name="TextBox 8">
            <a:extLst>
              <a:ext uri="{FF2B5EF4-FFF2-40B4-BE49-F238E27FC236}">
                <a16:creationId xmlns:a16="http://schemas.microsoft.com/office/drawing/2014/main" id="{1CEE77A9-4C57-811D-DF69-E803BECAAA8C}"/>
              </a:ext>
            </a:extLst>
          </p:cNvPr>
          <p:cNvSpPr txBox="1"/>
          <p:nvPr/>
        </p:nvSpPr>
        <p:spPr>
          <a:xfrm>
            <a:off x="5274469" y="5713598"/>
            <a:ext cx="942975" cy="707886"/>
          </a:xfrm>
          <a:prstGeom prst="rect">
            <a:avLst/>
          </a:prstGeom>
          <a:solidFill>
            <a:srgbClr val="FFC000"/>
          </a:solidFill>
        </p:spPr>
        <p:txBody>
          <a:bodyPr wrap="square" rtlCol="0">
            <a:spAutoFit/>
          </a:bodyPr>
          <a:lstStyle/>
          <a:p>
            <a:r>
              <a:rPr lang="en-SG" sz="2000" b="1" dirty="0">
                <a:effectLst>
                  <a:outerShdw blurRad="38100" dist="38100" dir="2700000" algn="tl">
                    <a:srgbClr val="000000">
                      <a:alpha val="43137"/>
                    </a:srgbClr>
                  </a:outerShdw>
                </a:effectLst>
              </a:rPr>
              <a:t>2</a:t>
            </a:r>
            <a:r>
              <a:rPr lang="en-SG" sz="2000" b="1" baseline="30000" dirty="0">
                <a:effectLst>
                  <a:outerShdw blurRad="38100" dist="38100" dir="2700000" algn="tl">
                    <a:srgbClr val="000000">
                      <a:alpha val="43137"/>
                    </a:srgbClr>
                  </a:outerShdw>
                </a:effectLst>
              </a:rPr>
              <a:t>nd</a:t>
            </a:r>
            <a:r>
              <a:rPr lang="en-SG" sz="2000" b="1" dirty="0">
                <a:effectLst>
                  <a:outerShdw blurRad="38100" dist="38100" dir="2700000" algn="tl">
                    <a:srgbClr val="000000">
                      <a:alpha val="43137"/>
                    </a:srgbClr>
                  </a:outerShdw>
                </a:effectLst>
              </a:rPr>
              <a:t>  byte</a:t>
            </a:r>
          </a:p>
        </p:txBody>
      </p:sp>
      <p:sp>
        <p:nvSpPr>
          <p:cNvPr id="10" name="TextBox 9">
            <a:extLst>
              <a:ext uri="{FF2B5EF4-FFF2-40B4-BE49-F238E27FC236}">
                <a16:creationId xmlns:a16="http://schemas.microsoft.com/office/drawing/2014/main" id="{6C3E7070-61D3-AD49-916D-72CE2A6A6A46}"/>
              </a:ext>
            </a:extLst>
          </p:cNvPr>
          <p:cNvSpPr txBox="1"/>
          <p:nvPr/>
        </p:nvSpPr>
        <p:spPr>
          <a:xfrm>
            <a:off x="7019925" y="5757207"/>
            <a:ext cx="942975" cy="707886"/>
          </a:xfrm>
          <a:prstGeom prst="rect">
            <a:avLst/>
          </a:prstGeom>
          <a:solidFill>
            <a:srgbClr val="FFC000"/>
          </a:solidFill>
        </p:spPr>
        <p:txBody>
          <a:bodyPr wrap="square" rtlCol="0">
            <a:spAutoFit/>
          </a:bodyPr>
          <a:lstStyle/>
          <a:p>
            <a:r>
              <a:rPr lang="en-SG" sz="2000" b="1" dirty="0">
                <a:effectLst>
                  <a:outerShdw blurRad="38100" dist="38100" dir="2700000" algn="tl">
                    <a:srgbClr val="000000">
                      <a:alpha val="43137"/>
                    </a:srgbClr>
                  </a:outerShdw>
                </a:effectLst>
              </a:rPr>
              <a:t>3</a:t>
            </a:r>
            <a:r>
              <a:rPr lang="en-SG" sz="2000" b="1" baseline="30000" dirty="0">
                <a:effectLst>
                  <a:outerShdw blurRad="38100" dist="38100" dir="2700000" algn="tl">
                    <a:srgbClr val="000000">
                      <a:alpha val="43137"/>
                    </a:srgbClr>
                  </a:outerShdw>
                </a:effectLst>
              </a:rPr>
              <a:t>rd</a:t>
            </a:r>
            <a:r>
              <a:rPr lang="en-SG" sz="2000" b="1" dirty="0">
                <a:effectLst>
                  <a:outerShdw blurRad="38100" dist="38100" dir="2700000" algn="tl">
                    <a:srgbClr val="000000">
                      <a:alpha val="43137"/>
                    </a:srgbClr>
                  </a:outerShdw>
                </a:effectLst>
              </a:rPr>
              <a:t>  byte</a:t>
            </a:r>
          </a:p>
        </p:txBody>
      </p:sp>
      <p:sp>
        <p:nvSpPr>
          <p:cNvPr id="11" name="TextBox 10">
            <a:extLst>
              <a:ext uri="{FF2B5EF4-FFF2-40B4-BE49-F238E27FC236}">
                <a16:creationId xmlns:a16="http://schemas.microsoft.com/office/drawing/2014/main" id="{13612AD4-B581-3E4B-8627-7F02CA6711AC}"/>
              </a:ext>
            </a:extLst>
          </p:cNvPr>
          <p:cNvSpPr txBox="1"/>
          <p:nvPr/>
        </p:nvSpPr>
        <p:spPr>
          <a:xfrm>
            <a:off x="8765380" y="5757206"/>
            <a:ext cx="942975" cy="707886"/>
          </a:xfrm>
          <a:prstGeom prst="rect">
            <a:avLst/>
          </a:prstGeom>
          <a:solidFill>
            <a:srgbClr val="FFC000"/>
          </a:solidFill>
        </p:spPr>
        <p:txBody>
          <a:bodyPr wrap="square" rtlCol="0">
            <a:spAutoFit/>
          </a:bodyPr>
          <a:lstStyle/>
          <a:p>
            <a:r>
              <a:rPr lang="en-SG" sz="2000" b="1" dirty="0">
                <a:effectLst>
                  <a:outerShdw blurRad="38100" dist="38100" dir="2700000" algn="tl">
                    <a:srgbClr val="000000">
                      <a:alpha val="43137"/>
                    </a:srgbClr>
                  </a:outerShdw>
                </a:effectLst>
              </a:rPr>
              <a:t>4</a:t>
            </a:r>
            <a:r>
              <a:rPr lang="en-SG" sz="2000" b="1" baseline="30000" dirty="0">
                <a:effectLst>
                  <a:outerShdw blurRad="38100" dist="38100" dir="2700000" algn="tl">
                    <a:srgbClr val="000000">
                      <a:alpha val="43137"/>
                    </a:srgbClr>
                  </a:outerShdw>
                </a:effectLst>
              </a:rPr>
              <a:t>th</a:t>
            </a:r>
            <a:r>
              <a:rPr lang="en-SG" sz="2000" b="1" dirty="0">
                <a:effectLst>
                  <a:outerShdw blurRad="38100" dist="38100" dir="2700000" algn="tl">
                    <a:srgbClr val="000000">
                      <a:alpha val="43137"/>
                    </a:srgbClr>
                  </a:outerShdw>
                </a:effectLst>
              </a:rPr>
              <a:t>  byte</a:t>
            </a:r>
          </a:p>
        </p:txBody>
      </p:sp>
      <p:sp>
        <p:nvSpPr>
          <p:cNvPr id="12" name="Arrow: Down 11">
            <a:extLst>
              <a:ext uri="{FF2B5EF4-FFF2-40B4-BE49-F238E27FC236}">
                <a16:creationId xmlns:a16="http://schemas.microsoft.com/office/drawing/2014/main" id="{DFDF59B8-B91A-D602-713F-59CB972113EB}"/>
              </a:ext>
            </a:extLst>
          </p:cNvPr>
          <p:cNvSpPr/>
          <p:nvPr/>
        </p:nvSpPr>
        <p:spPr>
          <a:xfrm rot="1464678">
            <a:off x="4119833" y="5033968"/>
            <a:ext cx="239396" cy="629267"/>
          </a:xfrm>
          <a:prstGeom prst="downArrow">
            <a:avLst>
              <a:gd name="adj1" fmla="val 3139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5D748E63-4816-8E97-D3BF-645304A4A460}"/>
              </a:ext>
            </a:extLst>
          </p:cNvPr>
          <p:cNvSpPr/>
          <p:nvPr/>
        </p:nvSpPr>
        <p:spPr>
          <a:xfrm rot="767635">
            <a:off x="5692547" y="5023070"/>
            <a:ext cx="239396" cy="629267"/>
          </a:xfrm>
          <a:prstGeom prst="downArrow">
            <a:avLst>
              <a:gd name="adj1" fmla="val 3139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Arrow: Down 13">
            <a:extLst>
              <a:ext uri="{FF2B5EF4-FFF2-40B4-BE49-F238E27FC236}">
                <a16:creationId xmlns:a16="http://schemas.microsoft.com/office/drawing/2014/main" id="{F585C112-E4C7-A72F-5AC9-0E5623A8CEE4}"/>
              </a:ext>
            </a:extLst>
          </p:cNvPr>
          <p:cNvSpPr/>
          <p:nvPr/>
        </p:nvSpPr>
        <p:spPr>
          <a:xfrm rot="20853844">
            <a:off x="7187069" y="5033966"/>
            <a:ext cx="239396" cy="629267"/>
          </a:xfrm>
          <a:prstGeom prst="downArrow">
            <a:avLst>
              <a:gd name="adj1" fmla="val 3139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Arrow: Down 14">
            <a:extLst>
              <a:ext uri="{FF2B5EF4-FFF2-40B4-BE49-F238E27FC236}">
                <a16:creationId xmlns:a16="http://schemas.microsoft.com/office/drawing/2014/main" id="{437CE7D3-F53E-95F7-3DAB-15154E658DFB}"/>
              </a:ext>
            </a:extLst>
          </p:cNvPr>
          <p:cNvSpPr/>
          <p:nvPr/>
        </p:nvSpPr>
        <p:spPr>
          <a:xfrm rot="19290811">
            <a:off x="8502885" y="4991718"/>
            <a:ext cx="278637" cy="664827"/>
          </a:xfrm>
          <a:prstGeom prst="downArrow">
            <a:avLst>
              <a:gd name="adj1" fmla="val 3139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31323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55139"/>
          </a:xfrm>
          <a:solidFill>
            <a:schemeClr val="accent2">
              <a:lumMod val="40000"/>
              <a:lumOff val="60000"/>
            </a:schemeClr>
          </a:solidFill>
        </p:spPr>
        <p:txBody>
          <a:bodyPr>
            <a:normAutofit fontScale="90000"/>
          </a:bodyPr>
          <a:lstStyle/>
          <a:p>
            <a:pPr algn="just"/>
            <a:r>
              <a:rPr lang="en-SG" sz="3600" b="1" i="0" dirty="0">
                <a:solidFill>
                  <a:srgbClr val="273239"/>
                </a:solidFill>
                <a:effectLst/>
                <a:latin typeface="Berlin Sans FB Demi" panose="020E0802020502020306" pitchFamily="34" charset="0"/>
              </a:rPr>
              <a:t>  Character Data Type</a:t>
            </a:r>
            <a:endParaRPr lang="en-SG" sz="3600" b="0" i="0" dirty="0">
              <a:solidFill>
                <a:srgbClr val="610B38"/>
              </a:solidFill>
              <a:effectLst/>
              <a:latin typeface="Berlin Sans FB Demi" panose="020E0802020502020306"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98076" y="1057832"/>
            <a:ext cx="11795847" cy="3933267"/>
          </a:xfrm>
          <a:solidFill>
            <a:schemeClr val="bg1"/>
          </a:solidFill>
        </p:spPr>
        <p:txBody>
          <a:bodyPr>
            <a:normAutofit/>
          </a:bodyPr>
          <a:lstStyle/>
          <a:p>
            <a:pPr algn="just" rtl="0" fontAlgn="base"/>
            <a:r>
              <a:rPr lang="en-US" sz="2400" b="0" i="0" dirty="0">
                <a:solidFill>
                  <a:srgbClr val="273239"/>
                </a:solidFill>
                <a:effectLst/>
                <a:highlight>
                  <a:srgbClr val="FFFFFF"/>
                </a:highlight>
                <a:latin typeface="Aptos" panose="020B0004020202020204" pitchFamily="34" charset="0"/>
              </a:rPr>
              <a:t>Character data type allows its variable to store only a single character. The size of the character is 1 byte. </a:t>
            </a:r>
          </a:p>
          <a:p>
            <a:pPr algn="just" rtl="0" fontAlgn="base"/>
            <a:r>
              <a:rPr lang="en-US" sz="2400" b="0" i="0" dirty="0">
                <a:solidFill>
                  <a:srgbClr val="273239"/>
                </a:solidFill>
                <a:effectLst/>
                <a:highlight>
                  <a:srgbClr val="FFFFFF"/>
                </a:highlight>
                <a:latin typeface="Aptos" panose="020B0004020202020204" pitchFamily="34" charset="0"/>
              </a:rPr>
              <a:t>It is the most basic data type in C. It stores a single character and requires a single byte of memory in almost all compilers.</a:t>
            </a:r>
          </a:p>
          <a:p>
            <a:pPr algn="just" fontAlgn="base">
              <a:buFont typeface="Arial" panose="020B0604020202020204" pitchFamily="34" charset="0"/>
              <a:buChar char="•"/>
            </a:pPr>
            <a:r>
              <a:rPr lang="en-US" sz="2400" b="1" i="0" dirty="0">
                <a:solidFill>
                  <a:srgbClr val="273239"/>
                </a:solidFill>
                <a:effectLst/>
                <a:highlight>
                  <a:srgbClr val="FFFFFF"/>
                </a:highlight>
                <a:latin typeface="Aptos" panose="020B0004020202020204" pitchFamily="34" charset="0"/>
              </a:rPr>
              <a:t>Range: </a:t>
            </a:r>
            <a:r>
              <a:rPr lang="en-US" sz="2400" b="0" i="0" dirty="0">
                <a:solidFill>
                  <a:srgbClr val="273239"/>
                </a:solidFill>
                <a:effectLst/>
                <a:highlight>
                  <a:srgbClr val="FFFFFF"/>
                </a:highlight>
                <a:latin typeface="Aptos" panose="020B0004020202020204" pitchFamily="34" charset="0"/>
              </a:rPr>
              <a:t>(-128 to 127) or (0 to 255)</a:t>
            </a:r>
          </a:p>
          <a:p>
            <a:pPr algn="just" fontAlgn="base">
              <a:buFont typeface="Arial" panose="020B0604020202020204" pitchFamily="34" charset="0"/>
              <a:buChar char="•"/>
            </a:pPr>
            <a:r>
              <a:rPr lang="en-US" sz="2400" b="1" i="0" dirty="0">
                <a:solidFill>
                  <a:srgbClr val="273239"/>
                </a:solidFill>
                <a:effectLst/>
                <a:highlight>
                  <a:srgbClr val="FFFFFF"/>
                </a:highlight>
                <a:latin typeface="Aptos" panose="020B0004020202020204" pitchFamily="34" charset="0"/>
              </a:rPr>
              <a:t>Size:</a:t>
            </a:r>
            <a:r>
              <a:rPr lang="en-US" sz="2400" b="0" i="0" dirty="0">
                <a:solidFill>
                  <a:srgbClr val="273239"/>
                </a:solidFill>
                <a:effectLst/>
                <a:highlight>
                  <a:srgbClr val="FFFFFF"/>
                </a:highlight>
                <a:latin typeface="Aptos" panose="020B0004020202020204" pitchFamily="34" charset="0"/>
              </a:rPr>
              <a:t> 1 byte</a:t>
            </a:r>
          </a:p>
          <a:p>
            <a:pPr algn="just" fontAlgn="base">
              <a:buFont typeface="Arial" panose="020B0604020202020204" pitchFamily="34" charset="0"/>
              <a:buChar char="•"/>
            </a:pPr>
            <a:r>
              <a:rPr lang="en-US" sz="2400" b="1" i="0" dirty="0">
                <a:solidFill>
                  <a:srgbClr val="273239"/>
                </a:solidFill>
                <a:effectLst/>
                <a:highlight>
                  <a:srgbClr val="FFFFFF"/>
                </a:highlight>
                <a:latin typeface="Aptos" panose="020B0004020202020204" pitchFamily="34" charset="0"/>
              </a:rPr>
              <a:t>Format Specifier:</a:t>
            </a:r>
            <a:r>
              <a:rPr lang="en-US" sz="2400" b="0" i="0" dirty="0">
                <a:solidFill>
                  <a:srgbClr val="273239"/>
                </a:solidFill>
                <a:effectLst/>
                <a:highlight>
                  <a:srgbClr val="FFFFFF"/>
                </a:highlight>
                <a:latin typeface="Aptos" panose="020B0004020202020204" pitchFamily="34" charset="0"/>
              </a:rPr>
              <a:t> %c</a:t>
            </a:r>
          </a:p>
        </p:txBody>
      </p:sp>
      <p:sp>
        <p:nvSpPr>
          <p:cNvPr id="7" name="Rectangle 1">
            <a:extLst>
              <a:ext uri="{FF2B5EF4-FFF2-40B4-BE49-F238E27FC236}">
                <a16:creationId xmlns:a16="http://schemas.microsoft.com/office/drawing/2014/main" id="{A2C61242-816D-8F68-7F2D-E11E694B729A}"/>
              </a:ext>
            </a:extLst>
          </p:cNvPr>
          <p:cNvSpPr>
            <a:spLocks noChangeArrowheads="1"/>
          </p:cNvSpPr>
          <p:nvPr/>
        </p:nvSpPr>
        <p:spPr bwMode="auto">
          <a:xfrm>
            <a:off x="1910758" y="5067337"/>
            <a:ext cx="9285143" cy="92333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Aptos" panose="020B0004020202020204" pitchFamily="34" charset="0"/>
              </a:rPr>
              <a:t>Syntax of char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Aptos" panose="020B0004020202020204" pitchFamily="34" charset="0"/>
              </a:rPr>
              <a:t>The </a:t>
            </a:r>
            <a:r>
              <a:rPr kumimoji="0" lang="en-US" altLang="en-US" sz="2000" b="1" i="0" u="none" strike="noStrike" cap="none" normalizeH="0" baseline="0" dirty="0">
                <a:ln>
                  <a:noFill/>
                </a:ln>
                <a:solidFill>
                  <a:srgbClr val="273239"/>
                </a:solidFill>
                <a:effectLst/>
                <a:latin typeface="Aptos" panose="020B0004020202020204" pitchFamily="34" charset="0"/>
              </a:rPr>
              <a:t>char keyword</a:t>
            </a:r>
            <a:r>
              <a:rPr kumimoji="0" lang="en-US" altLang="en-US" sz="2000" b="0" i="0" u="none" strike="noStrike" cap="none" normalizeH="0" baseline="0" dirty="0">
                <a:ln>
                  <a:noFill/>
                </a:ln>
                <a:solidFill>
                  <a:srgbClr val="273239"/>
                </a:solidFill>
                <a:effectLst/>
                <a:latin typeface="Aptos" panose="020B0004020202020204" pitchFamily="34" charset="0"/>
              </a:rPr>
              <a:t> is used to declare the variable of character type:</a:t>
            </a:r>
            <a:endParaRPr kumimoji="0" lang="en-US"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tos" panose="020B0004020202020204" pitchFamily="34" charset="0"/>
              </a:rPr>
              <a:t>char</a:t>
            </a:r>
            <a:r>
              <a:rPr kumimoji="0" lang="en-US" altLang="en-US" sz="2000" b="0" i="0" u="none" strike="noStrike" cap="none" normalizeH="0" baseline="0" dirty="0">
                <a:ln>
                  <a:noFill/>
                </a:ln>
                <a:solidFill>
                  <a:schemeClr val="tx1"/>
                </a:solidFill>
                <a:effectLst/>
                <a:latin typeface="Aptos" panose="020B0004020202020204" pitchFamily="34" charset="0"/>
              </a:rPr>
              <a:t> </a:t>
            </a:r>
            <a:r>
              <a:rPr kumimoji="0" lang="en-US" altLang="en-US" sz="2000" b="0" i="1" u="none" strike="noStrike" cap="none" normalizeH="0" baseline="0" dirty="0" err="1">
                <a:ln>
                  <a:noFill/>
                </a:ln>
                <a:solidFill>
                  <a:schemeClr val="tx1"/>
                </a:solidFill>
                <a:effectLst/>
                <a:latin typeface="Aptos" panose="020B0004020202020204" pitchFamily="34" charset="0"/>
              </a:rPr>
              <a:t>var_name</a:t>
            </a:r>
            <a:r>
              <a:rPr kumimoji="0" lang="en-US" altLang="en-US" sz="2000" b="0" i="1" u="none" strike="noStrike" cap="none" normalizeH="0" baseline="0" dirty="0">
                <a:ln>
                  <a:noFill/>
                </a:ln>
                <a:solidFill>
                  <a:schemeClr val="tx1"/>
                </a:solidFill>
                <a:effectLst/>
                <a:latin typeface="Aptos" panose="020B0004020202020204" pitchFamily="34" charset="0"/>
              </a:rPr>
              <a:t>;</a:t>
            </a:r>
            <a:r>
              <a:rPr kumimoji="0" lang="en-US" altLang="en-US" sz="2000" b="0" i="0" u="none" strike="noStrike" cap="none" normalizeH="0" baseline="0" dirty="0">
                <a:ln>
                  <a:noFill/>
                </a:ln>
                <a:solidFill>
                  <a:schemeClr val="tx1"/>
                </a:solidFill>
                <a:effectLst/>
                <a:latin typeface="Aptos" panose="020B0004020202020204" pitchFamily="34" charset="0"/>
              </a:rPr>
              <a:t> </a:t>
            </a:r>
          </a:p>
        </p:txBody>
      </p:sp>
    </p:spTree>
    <p:extLst>
      <p:ext uri="{BB962C8B-B14F-4D97-AF65-F5344CB8AC3E}">
        <p14:creationId xmlns:p14="http://schemas.microsoft.com/office/powerpoint/2010/main" val="2662297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l ASCII | Exceljet">
            <a:extLst>
              <a:ext uri="{FF2B5EF4-FFF2-40B4-BE49-F238E27FC236}">
                <a16:creationId xmlns:a16="http://schemas.microsoft.com/office/drawing/2014/main" id="{60B1BDEC-D88E-7A32-D0C2-E578D5163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13" t="18101" r="10389" b="79"/>
          <a:stretch/>
        </p:blipFill>
        <p:spPr bwMode="auto">
          <a:xfrm>
            <a:off x="0" y="0"/>
            <a:ext cx="120276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64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2D3F21-A6FB-93C7-9950-D5B5D5423605}"/>
              </a:ext>
            </a:extLst>
          </p:cNvPr>
          <p:cNvSpPr txBox="1"/>
          <p:nvPr/>
        </p:nvSpPr>
        <p:spPr>
          <a:xfrm>
            <a:off x="0" y="-4167"/>
            <a:ext cx="5606415" cy="4247317"/>
          </a:xfrm>
          <a:prstGeom prst="rect">
            <a:avLst/>
          </a:prstGeom>
          <a:noFill/>
        </p:spPr>
        <p:txBody>
          <a:bodyPr wrap="square">
            <a:spAutoFit/>
          </a:bodyPr>
          <a:lstStyle/>
          <a:p>
            <a:r>
              <a:rPr lang="en-SG" sz="2000" b="1" dirty="0">
                <a:solidFill>
                  <a:schemeClr val="accent2">
                    <a:lumMod val="50000"/>
                  </a:schemeClr>
                </a:solidFill>
              </a:rPr>
              <a:t>Character </a:t>
            </a:r>
            <a:r>
              <a:rPr lang="en-SG" sz="2000" b="1" dirty="0">
                <a:solidFill>
                  <a:schemeClr val="accent2">
                    <a:lumMod val="50000"/>
                  </a:schemeClr>
                </a:solidFill>
                <a:sym typeface="Wingdings" panose="05000000000000000000" pitchFamily="2" charset="2"/>
              </a:rPr>
              <a:t> ASCII  Character</a:t>
            </a:r>
            <a:endParaRPr lang="en-SG" sz="2000" b="1" dirty="0">
              <a:solidFill>
                <a:schemeClr val="accent2">
                  <a:lumMod val="50000"/>
                </a:schemeClr>
              </a:solidFill>
            </a:endParaRPr>
          </a:p>
          <a:p>
            <a:r>
              <a:rPr lang="en-SG" dirty="0"/>
              <a:t>#include&lt;stdio.h&gt;</a:t>
            </a:r>
          </a:p>
          <a:p>
            <a:r>
              <a:rPr lang="en-SG" dirty="0"/>
              <a:t>int main(){</a:t>
            </a:r>
          </a:p>
          <a:p>
            <a:r>
              <a:rPr lang="en-SG" dirty="0"/>
              <a:t>   /// character --&gt; ascii value</a:t>
            </a:r>
          </a:p>
          <a:p>
            <a:r>
              <a:rPr lang="en-SG" dirty="0"/>
              <a:t>   char </a:t>
            </a:r>
            <a:r>
              <a:rPr lang="en-SG" dirty="0" err="1"/>
              <a:t>ch</a:t>
            </a:r>
            <a:r>
              <a:rPr lang="en-SG" dirty="0"/>
              <a:t>;</a:t>
            </a:r>
          </a:p>
          <a:p>
            <a:r>
              <a:rPr lang="en-SG" dirty="0"/>
              <a:t>   </a:t>
            </a:r>
            <a:r>
              <a:rPr lang="en-SG" dirty="0" err="1"/>
              <a:t>printf</a:t>
            </a:r>
            <a:r>
              <a:rPr lang="en-SG" dirty="0"/>
              <a:t>(" Enter a ascii characters: ");</a:t>
            </a:r>
          </a:p>
          <a:p>
            <a:r>
              <a:rPr lang="en-SG" dirty="0"/>
              <a:t>   </a:t>
            </a:r>
            <a:r>
              <a:rPr lang="en-SG" dirty="0" err="1"/>
              <a:t>scanf</a:t>
            </a:r>
            <a:r>
              <a:rPr lang="en-SG" dirty="0"/>
              <a:t>("%c", &amp;</a:t>
            </a:r>
            <a:r>
              <a:rPr lang="en-SG" dirty="0" err="1"/>
              <a:t>ch</a:t>
            </a:r>
            <a:r>
              <a:rPr lang="en-SG" dirty="0"/>
              <a:t>);</a:t>
            </a:r>
          </a:p>
          <a:p>
            <a:r>
              <a:rPr lang="en-SG" dirty="0"/>
              <a:t>   </a:t>
            </a:r>
            <a:r>
              <a:rPr lang="en-SG" dirty="0" err="1"/>
              <a:t>printf</a:t>
            </a:r>
            <a:r>
              <a:rPr lang="en-SG" dirty="0"/>
              <a:t>(" corresponding value : %d\n\n", </a:t>
            </a:r>
            <a:r>
              <a:rPr lang="en-SG" dirty="0" err="1"/>
              <a:t>ch</a:t>
            </a:r>
            <a:r>
              <a:rPr lang="en-SG" dirty="0"/>
              <a:t>);</a:t>
            </a:r>
          </a:p>
          <a:p>
            <a:r>
              <a:rPr lang="en-SG" dirty="0"/>
              <a:t>   ///ascii value --&gt; character</a:t>
            </a:r>
          </a:p>
          <a:p>
            <a:r>
              <a:rPr lang="en-SG" dirty="0"/>
              <a:t>   int a;</a:t>
            </a:r>
          </a:p>
          <a:p>
            <a:r>
              <a:rPr lang="en-SG" dirty="0"/>
              <a:t>   </a:t>
            </a:r>
            <a:r>
              <a:rPr lang="en-SG" dirty="0" err="1"/>
              <a:t>printf</a:t>
            </a:r>
            <a:r>
              <a:rPr lang="en-SG" dirty="0"/>
              <a:t>(" Enter a value: ");</a:t>
            </a:r>
          </a:p>
          <a:p>
            <a:r>
              <a:rPr lang="en-SG" dirty="0"/>
              <a:t>   </a:t>
            </a:r>
            <a:r>
              <a:rPr lang="en-SG" dirty="0" err="1"/>
              <a:t>scanf</a:t>
            </a:r>
            <a:r>
              <a:rPr lang="en-SG" dirty="0"/>
              <a:t>("%d", &amp;a);</a:t>
            </a:r>
          </a:p>
          <a:p>
            <a:r>
              <a:rPr lang="en-SG" dirty="0"/>
              <a:t>   </a:t>
            </a:r>
            <a:r>
              <a:rPr lang="en-SG" dirty="0" err="1"/>
              <a:t>printf</a:t>
            </a:r>
            <a:r>
              <a:rPr lang="en-SG" dirty="0"/>
              <a:t>(" corresponding ascii character : %c\n", a);</a:t>
            </a:r>
          </a:p>
          <a:p>
            <a:endParaRPr lang="en-SG" dirty="0"/>
          </a:p>
          <a:p>
            <a:r>
              <a:rPr lang="en-SG" dirty="0"/>
              <a:t>}</a:t>
            </a:r>
          </a:p>
        </p:txBody>
      </p:sp>
      <p:sp>
        <p:nvSpPr>
          <p:cNvPr id="7" name="TextBox 6">
            <a:extLst>
              <a:ext uri="{FF2B5EF4-FFF2-40B4-BE49-F238E27FC236}">
                <a16:creationId xmlns:a16="http://schemas.microsoft.com/office/drawing/2014/main" id="{B86B1212-8B52-8AE0-3EE2-AA892BBD3F7C}"/>
              </a:ext>
            </a:extLst>
          </p:cNvPr>
          <p:cNvSpPr txBox="1"/>
          <p:nvPr/>
        </p:nvSpPr>
        <p:spPr>
          <a:xfrm>
            <a:off x="5824538" y="-4167"/>
            <a:ext cx="6367462" cy="4801314"/>
          </a:xfrm>
          <a:prstGeom prst="rect">
            <a:avLst/>
          </a:prstGeom>
          <a:solidFill>
            <a:schemeClr val="bg1"/>
          </a:solidFill>
        </p:spPr>
        <p:txBody>
          <a:bodyPr wrap="square">
            <a:spAutoFit/>
          </a:bodyPr>
          <a:lstStyle/>
          <a:p>
            <a:r>
              <a:rPr lang="en-SG" sz="2000" b="1" dirty="0">
                <a:solidFill>
                  <a:schemeClr val="accent2">
                    <a:lumMod val="50000"/>
                  </a:schemeClr>
                </a:solidFill>
              </a:rPr>
              <a:t>Lowercase </a:t>
            </a:r>
            <a:r>
              <a:rPr lang="en-SG" sz="2000" b="1" dirty="0">
                <a:solidFill>
                  <a:schemeClr val="accent2">
                    <a:lumMod val="50000"/>
                  </a:schemeClr>
                </a:solidFill>
                <a:sym typeface="Wingdings" panose="05000000000000000000" pitchFamily="2" charset="2"/>
              </a:rPr>
              <a:t></a:t>
            </a:r>
            <a:r>
              <a:rPr lang="en-SG" sz="2000" b="1" dirty="0">
                <a:solidFill>
                  <a:schemeClr val="accent2">
                    <a:lumMod val="50000"/>
                  </a:schemeClr>
                </a:solidFill>
              </a:rPr>
              <a:t> Uppercase </a:t>
            </a:r>
            <a:r>
              <a:rPr lang="en-SG" sz="2000" b="1" dirty="0">
                <a:solidFill>
                  <a:schemeClr val="accent2">
                    <a:lumMod val="50000"/>
                  </a:schemeClr>
                </a:solidFill>
                <a:sym typeface="Wingdings" panose="05000000000000000000" pitchFamily="2" charset="2"/>
              </a:rPr>
              <a:t></a:t>
            </a:r>
            <a:r>
              <a:rPr lang="en-SG" sz="2000" b="1" dirty="0">
                <a:solidFill>
                  <a:schemeClr val="accent2">
                    <a:lumMod val="50000"/>
                  </a:schemeClr>
                </a:solidFill>
              </a:rPr>
              <a:t> Lowercase</a:t>
            </a:r>
          </a:p>
          <a:p>
            <a:r>
              <a:rPr lang="en-SG" dirty="0"/>
              <a:t>#include&lt;stdio.h&gt;</a:t>
            </a:r>
          </a:p>
          <a:p>
            <a:r>
              <a:rPr lang="en-SG" dirty="0"/>
              <a:t>int main(){</a:t>
            </a:r>
          </a:p>
          <a:p>
            <a:r>
              <a:rPr lang="en-SG" dirty="0"/>
              <a:t>    ///lower to upper</a:t>
            </a:r>
          </a:p>
          <a:p>
            <a:r>
              <a:rPr lang="en-SG" dirty="0"/>
              <a:t>    char lower;</a:t>
            </a:r>
          </a:p>
          <a:p>
            <a:r>
              <a:rPr lang="en-SG" dirty="0"/>
              <a:t>    </a:t>
            </a:r>
            <a:r>
              <a:rPr lang="en-SG" dirty="0" err="1"/>
              <a:t>printf</a:t>
            </a:r>
            <a:r>
              <a:rPr lang="en-SG" dirty="0"/>
              <a:t>("Enter a letter between (a-z): ");</a:t>
            </a:r>
          </a:p>
          <a:p>
            <a:r>
              <a:rPr lang="en-SG" dirty="0"/>
              <a:t>    </a:t>
            </a:r>
            <a:r>
              <a:rPr lang="en-SG" dirty="0" err="1"/>
              <a:t>scanf</a:t>
            </a:r>
            <a:r>
              <a:rPr lang="en-SG" dirty="0"/>
              <a:t>("%c", &amp;lower);</a:t>
            </a:r>
          </a:p>
          <a:p>
            <a:r>
              <a:rPr lang="en-SG" dirty="0"/>
              <a:t>    </a:t>
            </a:r>
            <a:r>
              <a:rPr lang="en-SG" dirty="0" err="1"/>
              <a:t>printf</a:t>
            </a:r>
            <a:r>
              <a:rPr lang="en-SG" dirty="0"/>
              <a:t>("uppercase method-1 : %c\n", (lower - 32));</a:t>
            </a:r>
          </a:p>
          <a:p>
            <a:r>
              <a:rPr lang="en-SG" dirty="0"/>
              <a:t>    </a:t>
            </a:r>
            <a:r>
              <a:rPr lang="en-SG" dirty="0" err="1"/>
              <a:t>printf</a:t>
            </a:r>
            <a:r>
              <a:rPr lang="en-SG" dirty="0"/>
              <a:t>("uppercase method-2 : %c\n\n", </a:t>
            </a:r>
            <a:r>
              <a:rPr lang="en-SG" dirty="0" err="1"/>
              <a:t>toupper</a:t>
            </a:r>
            <a:r>
              <a:rPr lang="en-SG" dirty="0"/>
              <a:t>(lower));</a:t>
            </a:r>
          </a:p>
          <a:p>
            <a:r>
              <a:rPr lang="en-SG" dirty="0"/>
              <a:t>    </a:t>
            </a:r>
            <a:r>
              <a:rPr lang="en-SG" dirty="0" err="1"/>
              <a:t>getchar</a:t>
            </a:r>
            <a:r>
              <a:rPr lang="en-SG" dirty="0"/>
              <a:t>();</a:t>
            </a:r>
          </a:p>
          <a:p>
            <a:r>
              <a:rPr lang="en-SG" dirty="0"/>
              <a:t>    ///lower to upper</a:t>
            </a:r>
          </a:p>
          <a:p>
            <a:r>
              <a:rPr lang="en-SG" dirty="0"/>
              <a:t>    char upper;</a:t>
            </a:r>
          </a:p>
          <a:p>
            <a:r>
              <a:rPr lang="en-SG" dirty="0"/>
              <a:t>    </a:t>
            </a:r>
            <a:r>
              <a:rPr lang="en-SG" dirty="0" err="1"/>
              <a:t>printf</a:t>
            </a:r>
            <a:r>
              <a:rPr lang="en-SG" dirty="0"/>
              <a:t>("Enter a letter between (A-Z): ");</a:t>
            </a:r>
          </a:p>
          <a:p>
            <a:r>
              <a:rPr lang="en-SG" dirty="0"/>
              <a:t>    </a:t>
            </a:r>
            <a:r>
              <a:rPr lang="en-SG" dirty="0" err="1"/>
              <a:t>scanf</a:t>
            </a:r>
            <a:r>
              <a:rPr lang="en-SG" dirty="0"/>
              <a:t>("%c", &amp;upper);</a:t>
            </a:r>
          </a:p>
          <a:p>
            <a:r>
              <a:rPr lang="en-SG" dirty="0"/>
              <a:t>    </a:t>
            </a:r>
            <a:r>
              <a:rPr lang="en-SG" dirty="0" err="1"/>
              <a:t>printf</a:t>
            </a:r>
            <a:r>
              <a:rPr lang="en-SG" dirty="0"/>
              <a:t>("uppercase method-1 : %c\n", (upper + 32));</a:t>
            </a:r>
          </a:p>
          <a:p>
            <a:r>
              <a:rPr lang="en-SG" dirty="0"/>
              <a:t>    </a:t>
            </a:r>
            <a:r>
              <a:rPr lang="en-SG" dirty="0" err="1"/>
              <a:t>printf</a:t>
            </a:r>
            <a:r>
              <a:rPr lang="en-SG" dirty="0"/>
              <a:t>("uppercase method-2 : %c\n\n", </a:t>
            </a:r>
            <a:r>
              <a:rPr lang="en-SG" dirty="0" err="1"/>
              <a:t>tolower</a:t>
            </a:r>
            <a:r>
              <a:rPr lang="en-SG" dirty="0"/>
              <a:t>(upper));</a:t>
            </a:r>
          </a:p>
          <a:p>
            <a:r>
              <a:rPr lang="en-SG" dirty="0"/>
              <a:t>}</a:t>
            </a:r>
          </a:p>
        </p:txBody>
      </p:sp>
      <p:sp>
        <p:nvSpPr>
          <p:cNvPr id="9" name="TextBox 8">
            <a:extLst>
              <a:ext uri="{FF2B5EF4-FFF2-40B4-BE49-F238E27FC236}">
                <a16:creationId xmlns:a16="http://schemas.microsoft.com/office/drawing/2014/main" id="{DD4C7164-3DC2-0613-7435-F99D561113DE}"/>
              </a:ext>
            </a:extLst>
          </p:cNvPr>
          <p:cNvSpPr txBox="1"/>
          <p:nvPr/>
        </p:nvSpPr>
        <p:spPr>
          <a:xfrm>
            <a:off x="5824538" y="4826675"/>
            <a:ext cx="6105524" cy="2031325"/>
          </a:xfrm>
          <a:prstGeom prst="rect">
            <a:avLst/>
          </a:prstGeom>
          <a:noFill/>
        </p:spPr>
        <p:txBody>
          <a:bodyPr wrap="square">
            <a:spAutoFit/>
          </a:bodyPr>
          <a:lstStyle/>
          <a:p>
            <a:r>
              <a:rPr lang="en-SG" dirty="0"/>
              <a:t>Enter a letter between (a-z): a</a:t>
            </a:r>
          </a:p>
          <a:p>
            <a:r>
              <a:rPr lang="en-SG" dirty="0"/>
              <a:t>uppercase method-1 : A</a:t>
            </a:r>
          </a:p>
          <a:p>
            <a:r>
              <a:rPr lang="en-SG" dirty="0"/>
              <a:t>uppercase method-2 : A</a:t>
            </a:r>
          </a:p>
          <a:p>
            <a:endParaRPr lang="en-SG" dirty="0"/>
          </a:p>
          <a:p>
            <a:r>
              <a:rPr lang="en-SG" dirty="0"/>
              <a:t>Enter a letter between (A-Z): R</a:t>
            </a:r>
          </a:p>
          <a:p>
            <a:r>
              <a:rPr lang="en-SG" dirty="0"/>
              <a:t>uppercase method-1 : r</a:t>
            </a:r>
          </a:p>
          <a:p>
            <a:r>
              <a:rPr lang="en-SG" dirty="0"/>
              <a:t>uppercase method-2 : r</a:t>
            </a:r>
          </a:p>
        </p:txBody>
      </p:sp>
      <p:sp>
        <p:nvSpPr>
          <p:cNvPr id="11" name="TextBox 10">
            <a:extLst>
              <a:ext uri="{FF2B5EF4-FFF2-40B4-BE49-F238E27FC236}">
                <a16:creationId xmlns:a16="http://schemas.microsoft.com/office/drawing/2014/main" id="{2DCD2277-1C2B-47C0-B37F-838FDD2756E6}"/>
              </a:ext>
            </a:extLst>
          </p:cNvPr>
          <p:cNvSpPr txBox="1"/>
          <p:nvPr/>
        </p:nvSpPr>
        <p:spPr>
          <a:xfrm>
            <a:off x="146685" y="4604861"/>
            <a:ext cx="4930140" cy="1477328"/>
          </a:xfrm>
          <a:prstGeom prst="rect">
            <a:avLst/>
          </a:prstGeom>
          <a:noFill/>
        </p:spPr>
        <p:txBody>
          <a:bodyPr wrap="square">
            <a:spAutoFit/>
          </a:bodyPr>
          <a:lstStyle/>
          <a:p>
            <a:r>
              <a:rPr lang="en-SG" dirty="0"/>
              <a:t> Enter a ascii characters: T</a:t>
            </a:r>
          </a:p>
          <a:p>
            <a:r>
              <a:rPr lang="en-SG" dirty="0"/>
              <a:t> corresponding value : 84</a:t>
            </a:r>
          </a:p>
          <a:p>
            <a:endParaRPr lang="en-SG" dirty="0"/>
          </a:p>
          <a:p>
            <a:r>
              <a:rPr lang="en-SG" dirty="0"/>
              <a:t> Enter a value: 83</a:t>
            </a:r>
          </a:p>
          <a:p>
            <a:r>
              <a:rPr lang="en-SG" dirty="0"/>
              <a:t> corresponding ascii character : S</a:t>
            </a:r>
          </a:p>
        </p:txBody>
      </p:sp>
    </p:spTree>
    <p:extLst>
      <p:ext uri="{BB962C8B-B14F-4D97-AF65-F5344CB8AC3E}">
        <p14:creationId xmlns:p14="http://schemas.microsoft.com/office/powerpoint/2010/main" val="1277107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63546"/>
          </a:xfrm>
          <a:solidFill>
            <a:schemeClr val="accent1">
              <a:lumMod val="40000"/>
              <a:lumOff val="60000"/>
            </a:schemeClr>
          </a:solidFill>
        </p:spPr>
        <p:txBody>
          <a:bodyPr>
            <a:normAutofit/>
          </a:bodyPr>
          <a:lstStyle/>
          <a:p>
            <a:pPr algn="just"/>
            <a:r>
              <a:rPr lang="en-SG" sz="3200" b="1" i="0" dirty="0">
                <a:solidFill>
                  <a:srgbClr val="273239"/>
                </a:solidFill>
                <a:effectLst/>
                <a:latin typeface="Berlin Sans FB Demi" panose="020E0802020502020306" pitchFamily="34" charset="0"/>
              </a:rPr>
              <a:t>    Float Data Type</a:t>
            </a:r>
            <a:endParaRPr lang="en-SG" sz="3200" b="0" i="0" dirty="0">
              <a:solidFill>
                <a:srgbClr val="610B38"/>
              </a:solidFill>
              <a:effectLst/>
              <a:latin typeface="Berlin Sans FB Demi" panose="020E0802020502020306"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68431" y="961087"/>
            <a:ext cx="11761643" cy="3034592"/>
          </a:xfrm>
        </p:spPr>
        <p:txBody>
          <a:bodyPr>
            <a:normAutofit/>
          </a:bodyPr>
          <a:lstStyle/>
          <a:p>
            <a:pPr algn="just" rtl="0" fontAlgn="base"/>
            <a:r>
              <a:rPr lang="en-US" sz="2400" b="0" i="0" dirty="0">
                <a:solidFill>
                  <a:srgbClr val="273239"/>
                </a:solidFill>
                <a:effectLst/>
                <a:highlight>
                  <a:srgbClr val="FFFFFF"/>
                </a:highlight>
                <a:latin typeface="Nunito" pitchFamily="2" charset="0"/>
              </a:rPr>
              <a:t>In C programming </a:t>
            </a:r>
            <a:r>
              <a:rPr lang="en-US" sz="2400" b="0" i="0" u="sng" dirty="0">
                <a:solidFill>
                  <a:srgbClr val="273239"/>
                </a:solidFill>
                <a:effectLst/>
                <a:highlight>
                  <a:srgbClr val="FFFFFF"/>
                </a:highlight>
                <a:latin typeface="Nunito" pitchFamily="2" charset="0"/>
                <a:hlinkClick r:id="rId2"/>
              </a:rPr>
              <a:t>float data type</a:t>
            </a:r>
            <a:r>
              <a:rPr lang="en-US" sz="2400" b="0" i="0" dirty="0">
                <a:solidFill>
                  <a:srgbClr val="273239"/>
                </a:solidFill>
                <a:effectLst/>
                <a:highlight>
                  <a:srgbClr val="FFFFFF"/>
                </a:highlight>
                <a:latin typeface="Nunito" pitchFamily="2" charset="0"/>
              </a:rPr>
              <a:t> is used to store floating-point values. Float in C is used to store decimal and exponential values. It is used to store decimal numbers (numbers with floating point values) with single precision.</a:t>
            </a:r>
          </a:p>
          <a:p>
            <a:pPr algn="just" fontAlgn="base">
              <a:buFont typeface="Arial" panose="020B0604020202020204" pitchFamily="34" charset="0"/>
              <a:buChar char="•"/>
            </a:pPr>
            <a:r>
              <a:rPr lang="en-US" sz="2400" b="1" i="0" dirty="0">
                <a:solidFill>
                  <a:srgbClr val="273239"/>
                </a:solidFill>
                <a:effectLst/>
                <a:highlight>
                  <a:srgbClr val="FFFFFF"/>
                </a:highlight>
                <a:latin typeface="Nunito" pitchFamily="2" charset="0"/>
              </a:rPr>
              <a:t>Range: </a:t>
            </a:r>
            <a:r>
              <a:rPr lang="en-US" sz="2400" b="0" i="0" dirty="0">
                <a:solidFill>
                  <a:srgbClr val="273239"/>
                </a:solidFill>
                <a:effectLst/>
                <a:highlight>
                  <a:srgbClr val="FFFFFF"/>
                </a:highlight>
                <a:latin typeface="Nunito" pitchFamily="2" charset="0"/>
              </a:rPr>
              <a:t>1.2E-38 to 3.4E+38</a:t>
            </a:r>
          </a:p>
          <a:p>
            <a:pPr algn="just" fontAlgn="base">
              <a:buFont typeface="Arial" panose="020B0604020202020204" pitchFamily="34" charset="0"/>
              <a:buChar char="•"/>
            </a:pPr>
            <a:r>
              <a:rPr lang="en-US" sz="2400" b="1" i="0" dirty="0">
                <a:solidFill>
                  <a:srgbClr val="273239"/>
                </a:solidFill>
                <a:effectLst/>
                <a:highlight>
                  <a:srgbClr val="FFFFFF"/>
                </a:highlight>
                <a:latin typeface="Nunito" pitchFamily="2" charset="0"/>
              </a:rPr>
              <a:t>Size:</a:t>
            </a:r>
            <a:r>
              <a:rPr lang="en-US" sz="2400" b="0" i="0" dirty="0">
                <a:solidFill>
                  <a:srgbClr val="273239"/>
                </a:solidFill>
                <a:effectLst/>
                <a:highlight>
                  <a:srgbClr val="FFFFFF"/>
                </a:highlight>
                <a:latin typeface="Nunito" pitchFamily="2" charset="0"/>
              </a:rPr>
              <a:t> 4 bytes</a:t>
            </a:r>
          </a:p>
          <a:p>
            <a:pPr algn="just" fontAlgn="base">
              <a:buFont typeface="Arial" panose="020B0604020202020204" pitchFamily="34" charset="0"/>
              <a:buChar char="•"/>
            </a:pPr>
            <a:r>
              <a:rPr lang="en-US" sz="2400" b="1" i="0" dirty="0">
                <a:solidFill>
                  <a:srgbClr val="273239"/>
                </a:solidFill>
                <a:effectLst/>
                <a:highlight>
                  <a:srgbClr val="FFFFFF"/>
                </a:highlight>
                <a:latin typeface="Nunito" pitchFamily="2" charset="0"/>
              </a:rPr>
              <a:t>Format Specifier:</a:t>
            </a:r>
            <a:r>
              <a:rPr lang="en-US" sz="2400" b="0" i="0" dirty="0">
                <a:solidFill>
                  <a:srgbClr val="273239"/>
                </a:solidFill>
                <a:effectLst/>
                <a:highlight>
                  <a:srgbClr val="FFFFFF"/>
                </a:highlight>
                <a:latin typeface="Nunito" pitchFamily="2" charset="0"/>
              </a:rPr>
              <a:t> %f</a:t>
            </a:r>
          </a:p>
        </p:txBody>
      </p:sp>
      <p:sp>
        <p:nvSpPr>
          <p:cNvPr id="2" name="Rectangle 1">
            <a:extLst>
              <a:ext uri="{FF2B5EF4-FFF2-40B4-BE49-F238E27FC236}">
                <a16:creationId xmlns:a16="http://schemas.microsoft.com/office/drawing/2014/main" id="{581A4E29-0BF9-EAD5-854C-561F21BBA2E5}"/>
              </a:ext>
            </a:extLst>
          </p:cNvPr>
          <p:cNvSpPr>
            <a:spLocks noChangeArrowheads="1"/>
          </p:cNvSpPr>
          <p:nvPr/>
        </p:nvSpPr>
        <p:spPr bwMode="auto">
          <a:xfrm>
            <a:off x="3889278" y="2745700"/>
            <a:ext cx="8236047" cy="92333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Nunito" pitchFamily="2" charset="0"/>
              </a:rPr>
              <a:t>Syntax of float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rPr>
              <a:t>The </a:t>
            </a:r>
            <a:r>
              <a:rPr kumimoji="0" lang="en-US" altLang="en-US" sz="2000" b="1" i="0" u="none" strike="noStrike" cap="none" normalizeH="0" baseline="0" dirty="0">
                <a:ln>
                  <a:noFill/>
                </a:ln>
                <a:solidFill>
                  <a:srgbClr val="273239"/>
                </a:solidFill>
                <a:effectLst/>
                <a:latin typeface="Nunito" pitchFamily="2" charset="0"/>
              </a:rPr>
              <a:t>float keyword </a:t>
            </a:r>
            <a:r>
              <a:rPr kumimoji="0" lang="en-US" altLang="en-US" sz="2000" b="0" i="0" u="none" strike="noStrike" cap="none" normalizeH="0" baseline="0" dirty="0">
                <a:ln>
                  <a:noFill/>
                </a:ln>
                <a:solidFill>
                  <a:srgbClr val="273239"/>
                </a:solidFill>
                <a:effectLst/>
                <a:latin typeface="Nunito" pitchFamily="2" charset="0"/>
              </a:rPr>
              <a:t>is used to declare the variable as a floating point:</a:t>
            </a:r>
            <a:endParaRPr kumimoji="0" lang="en-US" altLang="en-US" sz="2000"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rPr>
              <a:t>float</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1" u="none" strike="noStrike" cap="none" normalizeH="0" baseline="0" dirty="0" err="1">
                <a:ln>
                  <a:noFill/>
                </a:ln>
                <a:solidFill>
                  <a:schemeClr val="tx1"/>
                </a:solidFill>
                <a:effectLst/>
                <a:latin typeface="Consolas" panose="020B0609020204030204" pitchFamily="49" charset="0"/>
              </a:rPr>
              <a:t>var_name</a:t>
            </a:r>
            <a:r>
              <a:rPr kumimoji="0" lang="en-US" altLang="en-US" sz="2000" b="0" i="1" u="none" strike="noStrike" cap="none" normalizeH="0" baseline="0" dirty="0">
                <a:ln>
                  <a:noFill/>
                </a:ln>
                <a:solidFill>
                  <a:schemeClr val="tx1"/>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72CD90F-31FC-8C86-AC37-95444AC6645B}"/>
              </a:ext>
            </a:extLst>
          </p:cNvPr>
          <p:cNvSpPr txBox="1"/>
          <p:nvPr/>
        </p:nvSpPr>
        <p:spPr>
          <a:xfrm>
            <a:off x="375804" y="3995679"/>
            <a:ext cx="3272271" cy="2308324"/>
          </a:xfrm>
          <a:prstGeom prst="rect">
            <a:avLst/>
          </a:prstGeom>
          <a:solidFill>
            <a:schemeClr val="bg1"/>
          </a:solidFill>
        </p:spPr>
        <p:txBody>
          <a:bodyPr wrap="square">
            <a:spAutoFit/>
          </a:bodyPr>
          <a:lstStyle/>
          <a:p>
            <a:r>
              <a:rPr lang="en-SG" sz="2400" dirty="0"/>
              <a:t>#include &lt;</a:t>
            </a:r>
            <a:r>
              <a:rPr lang="en-SG" sz="2400" dirty="0" err="1"/>
              <a:t>stdio.h</a:t>
            </a:r>
            <a:r>
              <a:rPr lang="en-SG" sz="2400" dirty="0"/>
              <a:t>&gt;</a:t>
            </a:r>
          </a:p>
          <a:p>
            <a:r>
              <a:rPr lang="en-SG" sz="2400" dirty="0"/>
              <a:t>int main()</a:t>
            </a:r>
          </a:p>
          <a:p>
            <a:r>
              <a:rPr lang="en-SG" sz="2400" dirty="0"/>
              <a:t>{</a:t>
            </a:r>
          </a:p>
          <a:p>
            <a:r>
              <a:rPr lang="en-SG" sz="2400" dirty="0"/>
              <a:t>	float a = 9.0;</a:t>
            </a:r>
          </a:p>
          <a:p>
            <a:r>
              <a:rPr lang="en-SG" sz="2400" dirty="0"/>
              <a:t>	</a:t>
            </a:r>
            <a:r>
              <a:rPr lang="en-SG" sz="2400" dirty="0" err="1"/>
              <a:t>printf</a:t>
            </a:r>
            <a:r>
              <a:rPr lang="en-SG" sz="2400" dirty="0"/>
              <a:t>("%f\n", a);</a:t>
            </a:r>
          </a:p>
          <a:p>
            <a:r>
              <a:rPr lang="en-SG" sz="2400" dirty="0"/>
              <a:t>}</a:t>
            </a:r>
          </a:p>
        </p:txBody>
      </p:sp>
      <p:sp>
        <p:nvSpPr>
          <p:cNvPr id="8" name="Rectangle 2">
            <a:extLst>
              <a:ext uri="{FF2B5EF4-FFF2-40B4-BE49-F238E27FC236}">
                <a16:creationId xmlns:a16="http://schemas.microsoft.com/office/drawing/2014/main" id="{017B28BE-BE2B-2F2C-D0E3-087ECC68D23F}"/>
              </a:ext>
            </a:extLst>
          </p:cNvPr>
          <p:cNvSpPr>
            <a:spLocks noChangeArrowheads="1"/>
          </p:cNvSpPr>
          <p:nvPr/>
        </p:nvSpPr>
        <p:spPr bwMode="auto">
          <a:xfrm>
            <a:off x="3889278" y="5376856"/>
            <a:ext cx="2362978" cy="6796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Nunito" pitchFamily="2"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95000"/>
                    <a:lumOff val="5000"/>
                  </a:schemeClr>
                </a:solidFill>
                <a:effectLst/>
                <a:latin typeface="Consolas" panose="020B0609020204030204" pitchFamily="49" charset="0"/>
              </a:rPr>
              <a:t>9.000000 </a:t>
            </a:r>
          </a:p>
        </p:txBody>
      </p:sp>
    </p:spTree>
    <p:extLst>
      <p:ext uri="{BB962C8B-B14F-4D97-AF65-F5344CB8AC3E}">
        <p14:creationId xmlns:p14="http://schemas.microsoft.com/office/powerpoint/2010/main" val="1112025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31848"/>
          </a:xfrm>
          <a:solidFill>
            <a:schemeClr val="accent1">
              <a:lumMod val="40000"/>
              <a:lumOff val="60000"/>
            </a:schemeClr>
          </a:solidFill>
        </p:spPr>
        <p:txBody>
          <a:bodyPr>
            <a:normAutofit/>
          </a:bodyPr>
          <a:lstStyle/>
          <a:p>
            <a:pPr algn="just"/>
            <a:r>
              <a:rPr lang="en-SG" sz="3200" b="1" i="0" dirty="0">
                <a:solidFill>
                  <a:srgbClr val="273239"/>
                </a:solidFill>
                <a:effectLst/>
                <a:latin typeface="Berlin Sans FB Demi" panose="020E0802020502020306" pitchFamily="34" charset="0"/>
              </a:rPr>
              <a:t>  Double Data Type</a:t>
            </a:r>
            <a:endParaRPr lang="en-SG" sz="3200" b="0" i="0" dirty="0">
              <a:solidFill>
                <a:srgbClr val="610B38"/>
              </a:solidFill>
              <a:effectLst/>
              <a:latin typeface="Berlin Sans FB Demi" panose="020E0802020502020306"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0" y="797436"/>
            <a:ext cx="12107230" cy="3602884"/>
          </a:xfrm>
          <a:solidFill>
            <a:schemeClr val="bg1"/>
          </a:solidFill>
        </p:spPr>
        <p:txBody>
          <a:bodyPr>
            <a:normAutofit/>
          </a:bodyPr>
          <a:lstStyle/>
          <a:p>
            <a:pPr algn="just" rtl="0" fontAlgn="base"/>
            <a:r>
              <a:rPr lang="en-US" sz="2000" b="0" i="0" dirty="0">
                <a:solidFill>
                  <a:schemeClr val="tx1">
                    <a:lumMod val="95000"/>
                    <a:lumOff val="5000"/>
                  </a:schemeClr>
                </a:solidFill>
                <a:effectLst/>
                <a:highlight>
                  <a:srgbClr val="FFFFFF"/>
                </a:highlight>
                <a:latin typeface="Nunito" pitchFamily="2" charset="0"/>
              </a:rPr>
              <a:t>A </a:t>
            </a:r>
            <a:r>
              <a:rPr lang="en-US" sz="2000" b="0" i="0" u="sng" dirty="0">
                <a:solidFill>
                  <a:schemeClr val="tx1">
                    <a:lumMod val="95000"/>
                    <a:lumOff val="5000"/>
                  </a:schemeClr>
                </a:solidFill>
                <a:effectLst/>
                <a:highlight>
                  <a:srgbClr val="FFFFFF"/>
                </a:highlight>
                <a:latin typeface="Nunito" pitchFamily="2" charset="0"/>
                <a:hlinkClick r:id="rId2">
                  <a:extLst>
                    <a:ext uri="{A12FA001-AC4F-418D-AE19-62706E023703}">
                      <ahyp:hlinkClr xmlns:ahyp="http://schemas.microsoft.com/office/drawing/2018/hyperlinkcolor" val="tx"/>
                    </a:ext>
                  </a:extLst>
                </a:hlinkClick>
              </a:rPr>
              <a:t>Double data type</a:t>
            </a:r>
            <a:r>
              <a:rPr lang="en-US" sz="2000" b="0" i="0" dirty="0">
                <a:solidFill>
                  <a:schemeClr val="tx1">
                    <a:lumMod val="95000"/>
                    <a:lumOff val="5000"/>
                  </a:schemeClr>
                </a:solidFill>
                <a:effectLst/>
                <a:highlight>
                  <a:srgbClr val="FFFFFF"/>
                </a:highlight>
                <a:latin typeface="Nunito" pitchFamily="2" charset="0"/>
              </a:rPr>
              <a:t> in C is used to store decimal numbers (numbers with floating point values) with double precision. It is used to define numeric values which hold numbers with decimal values in C.</a:t>
            </a:r>
          </a:p>
          <a:p>
            <a:pPr algn="just" rtl="0" fontAlgn="base"/>
            <a:r>
              <a:rPr lang="en-US" sz="2000" b="0" i="0" dirty="0">
                <a:solidFill>
                  <a:schemeClr val="tx1">
                    <a:lumMod val="95000"/>
                    <a:lumOff val="5000"/>
                  </a:schemeClr>
                </a:solidFill>
                <a:effectLst/>
                <a:highlight>
                  <a:srgbClr val="FFFFFF"/>
                </a:highlight>
                <a:latin typeface="Nunito" pitchFamily="2" charset="0"/>
              </a:rPr>
              <a:t>The double data type is basically a precision sort of data type that is capable of holding 64 bits of decimal numbers or floating points. Since double has more precision as compared to that float then it is much more obvious that it occupies twice the memory occupied by the floating-point type. It can easily accommodate about 16 to 17 digits after or before a decimal point.</a:t>
            </a:r>
          </a:p>
          <a:p>
            <a:pPr algn="just" fontAlgn="base">
              <a:buFont typeface="Arial" panose="020B0604020202020204" pitchFamily="34" charset="0"/>
              <a:buChar char="•"/>
            </a:pPr>
            <a:r>
              <a:rPr lang="en-US" sz="2000" b="1" i="0" dirty="0">
                <a:solidFill>
                  <a:schemeClr val="tx1">
                    <a:lumMod val="95000"/>
                    <a:lumOff val="5000"/>
                  </a:schemeClr>
                </a:solidFill>
                <a:effectLst/>
                <a:highlight>
                  <a:srgbClr val="FFFFFF"/>
                </a:highlight>
                <a:latin typeface="Nunito" pitchFamily="2" charset="0"/>
              </a:rPr>
              <a:t>Range:</a:t>
            </a:r>
            <a:r>
              <a:rPr lang="en-US" sz="2000" b="0" i="0" dirty="0">
                <a:solidFill>
                  <a:schemeClr val="tx1">
                    <a:lumMod val="95000"/>
                    <a:lumOff val="5000"/>
                  </a:schemeClr>
                </a:solidFill>
                <a:effectLst/>
                <a:highlight>
                  <a:srgbClr val="FFFFFF"/>
                </a:highlight>
                <a:latin typeface="Nunito" pitchFamily="2" charset="0"/>
              </a:rPr>
              <a:t> 1.7E-308 to 1.7E+308</a:t>
            </a:r>
          </a:p>
          <a:p>
            <a:pPr algn="just" fontAlgn="base">
              <a:buFont typeface="Arial" panose="020B0604020202020204" pitchFamily="34" charset="0"/>
              <a:buChar char="•"/>
            </a:pPr>
            <a:r>
              <a:rPr lang="en-US" sz="2000" b="1" i="0" dirty="0">
                <a:solidFill>
                  <a:schemeClr val="tx1">
                    <a:lumMod val="95000"/>
                    <a:lumOff val="5000"/>
                  </a:schemeClr>
                </a:solidFill>
                <a:effectLst/>
                <a:highlight>
                  <a:srgbClr val="FFFFFF"/>
                </a:highlight>
                <a:latin typeface="Nunito" pitchFamily="2" charset="0"/>
              </a:rPr>
              <a:t>Size:</a:t>
            </a:r>
            <a:r>
              <a:rPr lang="en-US" sz="2000" b="0" i="0" dirty="0">
                <a:solidFill>
                  <a:schemeClr val="tx1">
                    <a:lumMod val="95000"/>
                    <a:lumOff val="5000"/>
                  </a:schemeClr>
                </a:solidFill>
                <a:effectLst/>
                <a:highlight>
                  <a:srgbClr val="FFFFFF"/>
                </a:highlight>
                <a:latin typeface="Nunito" pitchFamily="2" charset="0"/>
              </a:rPr>
              <a:t> 8 bytes</a:t>
            </a:r>
          </a:p>
          <a:p>
            <a:pPr algn="just" fontAlgn="base">
              <a:buFont typeface="Arial" panose="020B0604020202020204" pitchFamily="34" charset="0"/>
              <a:buChar char="•"/>
            </a:pPr>
            <a:r>
              <a:rPr lang="en-US" sz="2000" b="1" i="0" dirty="0">
                <a:solidFill>
                  <a:schemeClr val="tx1">
                    <a:lumMod val="95000"/>
                    <a:lumOff val="5000"/>
                  </a:schemeClr>
                </a:solidFill>
                <a:effectLst/>
                <a:highlight>
                  <a:srgbClr val="FFFFFF"/>
                </a:highlight>
                <a:latin typeface="Nunito" pitchFamily="2" charset="0"/>
              </a:rPr>
              <a:t>Format Specifier:</a:t>
            </a:r>
            <a:r>
              <a:rPr lang="en-US" sz="2000" b="0" i="0" dirty="0">
                <a:solidFill>
                  <a:schemeClr val="tx1">
                    <a:lumMod val="95000"/>
                    <a:lumOff val="5000"/>
                  </a:schemeClr>
                </a:solidFill>
                <a:effectLst/>
                <a:highlight>
                  <a:srgbClr val="FFFFFF"/>
                </a:highlight>
                <a:latin typeface="Nunito" pitchFamily="2" charset="0"/>
              </a:rPr>
              <a:t> %</a:t>
            </a:r>
            <a:r>
              <a:rPr lang="en-US" sz="2000" b="0" i="0" dirty="0" err="1">
                <a:solidFill>
                  <a:schemeClr val="tx1">
                    <a:lumMod val="95000"/>
                    <a:lumOff val="5000"/>
                  </a:schemeClr>
                </a:solidFill>
                <a:effectLst/>
                <a:highlight>
                  <a:srgbClr val="FFFFFF"/>
                </a:highlight>
                <a:latin typeface="Nunito" pitchFamily="2" charset="0"/>
              </a:rPr>
              <a:t>lf</a:t>
            </a:r>
            <a:endParaRPr lang="en-US" sz="2000" b="0" i="0" dirty="0">
              <a:solidFill>
                <a:schemeClr val="tx1">
                  <a:lumMod val="95000"/>
                  <a:lumOff val="5000"/>
                </a:schemeClr>
              </a:solidFill>
              <a:effectLst/>
              <a:highlight>
                <a:srgbClr val="FFFFFF"/>
              </a:highlight>
              <a:latin typeface="Nunito" pitchFamily="2" charset="0"/>
            </a:endParaRPr>
          </a:p>
        </p:txBody>
      </p:sp>
      <p:sp>
        <p:nvSpPr>
          <p:cNvPr id="2" name="Rectangle 1">
            <a:extLst>
              <a:ext uri="{FF2B5EF4-FFF2-40B4-BE49-F238E27FC236}">
                <a16:creationId xmlns:a16="http://schemas.microsoft.com/office/drawing/2014/main" id="{59E50BAA-083E-4DD0-F0F7-A3B31D380BAA}"/>
              </a:ext>
            </a:extLst>
          </p:cNvPr>
          <p:cNvSpPr>
            <a:spLocks noChangeArrowheads="1"/>
          </p:cNvSpPr>
          <p:nvPr/>
        </p:nvSpPr>
        <p:spPr bwMode="auto">
          <a:xfrm>
            <a:off x="2929216" y="4378416"/>
            <a:ext cx="9262784" cy="83099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Syntax of Double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The variable can be declared as double precision floating point using the </a:t>
            </a:r>
            <a:r>
              <a:rPr kumimoji="0" lang="en-US" altLang="en-US" b="1" i="0" u="none" strike="noStrike" cap="none" normalizeH="0" baseline="0" dirty="0">
                <a:ln>
                  <a:noFill/>
                </a:ln>
                <a:solidFill>
                  <a:srgbClr val="273239"/>
                </a:solidFill>
                <a:effectLst/>
                <a:latin typeface="Nunito" pitchFamily="2" charset="0"/>
              </a:rPr>
              <a:t>double keyword:</a:t>
            </a:r>
            <a:endParaRPr kumimoji="0" lang="en-US" altLang="en-US"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double</a:t>
            </a:r>
            <a:r>
              <a:rPr kumimoji="0" lang="en-US" altLang="en-US" b="0" i="1"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err="1">
                <a:ln>
                  <a:noFill/>
                </a:ln>
                <a:solidFill>
                  <a:schemeClr val="tx1"/>
                </a:solidFill>
                <a:effectLst/>
                <a:latin typeface="Consolas" panose="020B0609020204030204" pitchFamily="49" charset="0"/>
              </a:rPr>
              <a:t>var_name</a:t>
            </a:r>
            <a:r>
              <a:rPr kumimoji="0" lang="en-US" altLang="en-US" b="0" i="1"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C9EE6D2-401C-B3FE-7802-A13E5A2C61AD}"/>
              </a:ext>
            </a:extLst>
          </p:cNvPr>
          <p:cNvSpPr txBox="1"/>
          <p:nvPr/>
        </p:nvSpPr>
        <p:spPr>
          <a:xfrm>
            <a:off x="256174" y="4400320"/>
            <a:ext cx="4204454" cy="1938992"/>
          </a:xfrm>
          <a:prstGeom prst="rect">
            <a:avLst/>
          </a:prstGeom>
          <a:noFill/>
        </p:spPr>
        <p:txBody>
          <a:bodyPr wrap="square">
            <a:spAutoFit/>
          </a:bodyPr>
          <a:lstStyle/>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double b = 12.293123;</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lf</a:t>
            </a:r>
            <a:r>
              <a:rPr lang="en-SG" sz="2000" dirty="0">
                <a:latin typeface="Aptos" panose="020B0004020202020204" pitchFamily="34" charset="0"/>
              </a:rPr>
              <a:t>\n", b);</a:t>
            </a:r>
          </a:p>
          <a:p>
            <a:r>
              <a:rPr lang="en-SG" sz="2000" dirty="0">
                <a:latin typeface="Aptos" panose="020B0004020202020204" pitchFamily="34" charset="0"/>
              </a:rPr>
              <a:t>}</a:t>
            </a:r>
          </a:p>
        </p:txBody>
      </p:sp>
      <p:sp>
        <p:nvSpPr>
          <p:cNvPr id="8" name="Rectangle 2">
            <a:extLst>
              <a:ext uri="{FF2B5EF4-FFF2-40B4-BE49-F238E27FC236}">
                <a16:creationId xmlns:a16="http://schemas.microsoft.com/office/drawing/2014/main" id="{7FDE286E-C135-29CF-3D34-A591713B518F}"/>
              </a:ext>
            </a:extLst>
          </p:cNvPr>
          <p:cNvSpPr>
            <a:spLocks noChangeArrowheads="1"/>
          </p:cNvSpPr>
          <p:nvPr/>
        </p:nvSpPr>
        <p:spPr bwMode="auto">
          <a:xfrm>
            <a:off x="4674417" y="5284091"/>
            <a:ext cx="4204454" cy="8027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273239"/>
                </a:solidFill>
                <a:effectLst/>
                <a:latin typeface="Nunito" pitchFamily="2" charset="0"/>
              </a:rPr>
              <a:t>Output</a:t>
            </a:r>
            <a:r>
              <a:rPr kumimoji="0" lang="en-US" altLang="en-US" sz="24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12.293123</a:t>
            </a:r>
          </a:p>
        </p:txBody>
      </p:sp>
    </p:spTree>
    <p:extLst>
      <p:ext uri="{BB962C8B-B14F-4D97-AF65-F5344CB8AC3E}">
        <p14:creationId xmlns:p14="http://schemas.microsoft.com/office/powerpoint/2010/main" val="3864383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88D34-42E5-B5AA-B746-4DE62D600E3A}"/>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9" name="Rectangle 2">
            <a:extLst>
              <a:ext uri="{FF2B5EF4-FFF2-40B4-BE49-F238E27FC236}">
                <a16:creationId xmlns:a16="http://schemas.microsoft.com/office/drawing/2014/main" id="{74B2A5B3-72BF-29ED-6D0E-B549673AE7D1}"/>
              </a:ext>
            </a:extLst>
          </p:cNvPr>
          <p:cNvSpPr>
            <a:spLocks noChangeArrowheads="1"/>
          </p:cNvSpPr>
          <p:nvPr/>
        </p:nvSpPr>
        <p:spPr bwMode="auto">
          <a:xfrm>
            <a:off x="264167" y="911928"/>
            <a:ext cx="11663666" cy="1631216"/>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Aptos" panose="020B0004020202020204" pitchFamily="34" charset="0"/>
              </a:rPr>
              <a:t>float</a:t>
            </a:r>
            <a:r>
              <a:rPr kumimoji="0" lang="en-US" altLang="en-US" sz="2000" b="0" i="0" u="none" strike="noStrike" cap="none" normalizeH="0" baseline="0" dirty="0">
                <a:ln>
                  <a:noFill/>
                </a:ln>
                <a:solidFill>
                  <a:srgbClr val="000000"/>
                </a:solidFill>
                <a:effectLst/>
                <a:latin typeface="Aptos" panose="020B0004020202020204" pitchFamily="34" charset="0"/>
              </a:rPr>
              <a:t> vs. </a:t>
            </a:r>
            <a:r>
              <a:rPr kumimoji="0" lang="en-US" altLang="en-US" sz="2000" b="0" i="0" u="none" strike="noStrike" cap="none" normalizeH="0" baseline="0" dirty="0">
                <a:ln>
                  <a:noFill/>
                </a:ln>
                <a:solidFill>
                  <a:srgbClr val="DC143C"/>
                </a:solidFill>
                <a:effectLst/>
                <a:latin typeface="Aptos" panose="020B0004020202020204" pitchFamily="34" charset="0"/>
              </a:rPr>
              <a:t>double</a:t>
            </a:r>
            <a:endParaRPr kumimoji="0" lang="en-US" altLang="en-US" sz="20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tos" panose="020B0004020202020204" pitchFamily="34" charset="0"/>
              </a:rPr>
              <a:t>The </a:t>
            </a:r>
            <a:r>
              <a:rPr kumimoji="0" lang="en-US" altLang="en-US" sz="2000" b="1" i="0" u="none" strike="noStrike" cap="none" normalizeH="0" baseline="0" dirty="0">
                <a:ln>
                  <a:noFill/>
                </a:ln>
                <a:solidFill>
                  <a:srgbClr val="000000"/>
                </a:solidFill>
                <a:effectLst/>
                <a:latin typeface="Aptos" panose="020B0004020202020204" pitchFamily="34" charset="0"/>
              </a:rPr>
              <a:t>precision</a:t>
            </a:r>
            <a:r>
              <a:rPr kumimoji="0" lang="en-US" altLang="en-US" sz="2000" b="0" i="0" u="none" strike="noStrike" cap="none" normalizeH="0" baseline="0" dirty="0">
                <a:ln>
                  <a:noFill/>
                </a:ln>
                <a:solidFill>
                  <a:srgbClr val="000000"/>
                </a:solidFill>
                <a:effectLst/>
                <a:latin typeface="Aptos" panose="020B0004020202020204" pitchFamily="34" charset="0"/>
              </a:rPr>
              <a:t> of a floating point value indicates how many digits the value can have after the decimal point. The precision of </a:t>
            </a:r>
            <a:r>
              <a:rPr kumimoji="0" lang="en-US" altLang="en-US" sz="2000" b="0" i="0" u="none" strike="noStrike" cap="none" normalizeH="0" baseline="0" dirty="0">
                <a:ln>
                  <a:noFill/>
                </a:ln>
                <a:solidFill>
                  <a:srgbClr val="DC143C"/>
                </a:solidFill>
                <a:effectLst/>
                <a:latin typeface="Aptos" panose="020B0004020202020204" pitchFamily="34" charset="0"/>
              </a:rPr>
              <a:t>float</a:t>
            </a:r>
            <a:r>
              <a:rPr kumimoji="0" lang="en-US" altLang="en-US" sz="2000" b="0" i="0" u="none" strike="noStrike" cap="none" normalizeH="0" baseline="0" dirty="0">
                <a:ln>
                  <a:noFill/>
                </a:ln>
                <a:solidFill>
                  <a:srgbClr val="000000"/>
                </a:solidFill>
                <a:effectLst/>
                <a:latin typeface="Aptos" panose="020B0004020202020204" pitchFamily="34" charset="0"/>
              </a:rPr>
              <a:t> is six or seven decimal digits, while </a:t>
            </a:r>
            <a:r>
              <a:rPr kumimoji="0" lang="en-US" altLang="en-US" sz="2000" b="0" i="0" u="none" strike="noStrike" cap="none" normalizeH="0" baseline="0" dirty="0">
                <a:ln>
                  <a:noFill/>
                </a:ln>
                <a:solidFill>
                  <a:srgbClr val="DC143C"/>
                </a:solidFill>
                <a:effectLst/>
                <a:latin typeface="Aptos" panose="020B0004020202020204" pitchFamily="34" charset="0"/>
              </a:rPr>
              <a:t>double</a:t>
            </a:r>
            <a:r>
              <a:rPr kumimoji="0" lang="en-US" altLang="en-US" sz="2000" b="0" i="0" u="none" strike="noStrike" cap="none" normalizeH="0" baseline="0" dirty="0">
                <a:ln>
                  <a:noFill/>
                </a:ln>
                <a:solidFill>
                  <a:srgbClr val="000000"/>
                </a:solidFill>
                <a:effectLst/>
                <a:latin typeface="Aptos" panose="020B0004020202020204" pitchFamily="34" charset="0"/>
              </a:rPr>
              <a:t> variables have a precision of about 15 digits. Therefore, it is often safer to use </a:t>
            </a:r>
            <a:r>
              <a:rPr kumimoji="0" lang="en-US" altLang="en-US" sz="2000" b="0" i="0" u="none" strike="noStrike" cap="none" normalizeH="0" baseline="0" dirty="0">
                <a:ln>
                  <a:noFill/>
                </a:ln>
                <a:solidFill>
                  <a:srgbClr val="DC143C"/>
                </a:solidFill>
                <a:effectLst/>
                <a:latin typeface="Aptos" panose="020B0004020202020204" pitchFamily="34" charset="0"/>
              </a:rPr>
              <a:t>double</a:t>
            </a:r>
            <a:r>
              <a:rPr kumimoji="0" lang="en-US" altLang="en-US" sz="2000" b="0" i="0" u="none" strike="noStrike" cap="none" normalizeH="0" baseline="0" dirty="0">
                <a:ln>
                  <a:noFill/>
                </a:ln>
                <a:solidFill>
                  <a:srgbClr val="000000"/>
                </a:solidFill>
                <a:effectLst/>
                <a:latin typeface="Aptos" panose="020B0004020202020204" pitchFamily="34" charset="0"/>
              </a:rPr>
              <a:t> for most calculations - but note that it takes up twice as much </a:t>
            </a:r>
            <a:r>
              <a:rPr kumimoji="0" lang="en-US" altLang="en-US" sz="2000" b="0" i="0" u="none" strike="noStrike" cap="none" normalizeH="0" baseline="0" dirty="0">
                <a:ln>
                  <a:noFill/>
                </a:ln>
                <a:solidFill>
                  <a:srgbClr val="000000"/>
                </a:solidFill>
                <a:effectLst/>
                <a:latin typeface="Aptos" panose="020B0004020202020204" pitchFamily="34" charset="0"/>
                <a:hlinkClick r:id="rId2" tooltip="Explaining the memory size of data types"/>
              </a:rPr>
              <a:t>memory</a:t>
            </a:r>
            <a:r>
              <a:rPr kumimoji="0" lang="en-US" altLang="en-US" sz="2000" b="0" i="0" u="none" strike="noStrike" cap="none" normalizeH="0" baseline="0" dirty="0">
                <a:ln>
                  <a:noFill/>
                </a:ln>
                <a:solidFill>
                  <a:srgbClr val="000000"/>
                </a:solidFill>
                <a:effectLst/>
                <a:latin typeface="Aptos" panose="020B0004020202020204" pitchFamily="34" charset="0"/>
              </a:rPr>
              <a:t> as </a:t>
            </a:r>
            <a:r>
              <a:rPr kumimoji="0" lang="en-US" altLang="en-US" sz="2000" b="0" i="0" u="none" strike="noStrike" cap="none" normalizeH="0" baseline="0" dirty="0">
                <a:ln>
                  <a:noFill/>
                </a:ln>
                <a:solidFill>
                  <a:srgbClr val="DC143C"/>
                </a:solidFill>
                <a:effectLst/>
                <a:latin typeface="Aptos" panose="020B0004020202020204" pitchFamily="34" charset="0"/>
              </a:rPr>
              <a:t>float</a:t>
            </a:r>
            <a:r>
              <a:rPr kumimoji="0" lang="en-US" altLang="en-US" sz="2000" b="0" i="0" u="none" strike="noStrike" cap="none" normalizeH="0" baseline="0" dirty="0">
                <a:ln>
                  <a:noFill/>
                </a:ln>
                <a:solidFill>
                  <a:srgbClr val="000000"/>
                </a:solidFill>
                <a:effectLst/>
                <a:latin typeface="Aptos" panose="020B0004020202020204" pitchFamily="34" charset="0"/>
              </a:rPr>
              <a:t> (8 bytes vs. 4 bytes).</a:t>
            </a:r>
            <a:endParaRPr kumimoji="0" lang="en-US" altLang="en-US" sz="2000" b="0" i="0" u="none" strike="noStrike" cap="none" normalizeH="0" baseline="0" dirty="0">
              <a:ln>
                <a:noFill/>
              </a:ln>
              <a:solidFill>
                <a:schemeClr val="tx1"/>
              </a:solidFill>
              <a:effectLst/>
              <a:latin typeface="Aptos" panose="020B0004020202020204" pitchFamily="34" charset="0"/>
            </a:endParaRPr>
          </a:p>
        </p:txBody>
      </p:sp>
      <p:sp>
        <p:nvSpPr>
          <p:cNvPr id="11" name="TextBox 10">
            <a:extLst>
              <a:ext uri="{FF2B5EF4-FFF2-40B4-BE49-F238E27FC236}">
                <a16:creationId xmlns:a16="http://schemas.microsoft.com/office/drawing/2014/main" id="{12392849-5412-BAF6-58B2-975DFD181159}"/>
              </a:ext>
            </a:extLst>
          </p:cNvPr>
          <p:cNvSpPr txBox="1"/>
          <p:nvPr/>
        </p:nvSpPr>
        <p:spPr>
          <a:xfrm>
            <a:off x="264167" y="2981077"/>
            <a:ext cx="11023424" cy="646331"/>
          </a:xfrm>
          <a:prstGeom prst="rect">
            <a:avLst/>
          </a:prstGeom>
          <a:solidFill>
            <a:schemeClr val="bg1"/>
          </a:solidFill>
        </p:spPr>
        <p:txBody>
          <a:bodyPr wrap="square">
            <a:spAutoFit/>
          </a:bodyPr>
          <a:lstStyle/>
          <a:p>
            <a:r>
              <a:rPr lang="en-SG" dirty="0">
                <a:latin typeface="Aptos" panose="020B0004020202020204" pitchFamily="34" charset="0"/>
              </a:rPr>
              <a:t>Scientific Numbers</a:t>
            </a:r>
          </a:p>
          <a:p>
            <a:r>
              <a:rPr lang="en-SG" dirty="0">
                <a:latin typeface="Aptos" panose="020B0004020202020204" pitchFamily="34" charset="0"/>
              </a:rPr>
              <a:t>A floating point number can also be a scientific number with an "e" to indicate the power of 10:</a:t>
            </a:r>
          </a:p>
        </p:txBody>
      </p:sp>
      <p:sp>
        <p:nvSpPr>
          <p:cNvPr id="13" name="TextBox 12">
            <a:extLst>
              <a:ext uri="{FF2B5EF4-FFF2-40B4-BE49-F238E27FC236}">
                <a16:creationId xmlns:a16="http://schemas.microsoft.com/office/drawing/2014/main" id="{1D5F6225-24CA-ED7C-A5CB-46E62D4581DF}"/>
              </a:ext>
            </a:extLst>
          </p:cNvPr>
          <p:cNvSpPr txBox="1"/>
          <p:nvPr/>
        </p:nvSpPr>
        <p:spPr>
          <a:xfrm>
            <a:off x="913882" y="3773188"/>
            <a:ext cx="3610841" cy="2308324"/>
          </a:xfrm>
          <a:prstGeom prst="rect">
            <a:avLst/>
          </a:prstGeom>
          <a:noFill/>
          <a:ln>
            <a:solidFill>
              <a:schemeClr val="accent1"/>
            </a:solidFill>
          </a:ln>
        </p:spPr>
        <p:txBody>
          <a:bodyPr wrap="square">
            <a:spAutoFit/>
          </a:bodyPr>
          <a:lstStyle/>
          <a:p>
            <a:r>
              <a:rPr lang="en-SG" dirty="0"/>
              <a:t>#include &lt;</a:t>
            </a:r>
            <a:r>
              <a:rPr lang="en-SG" dirty="0" err="1"/>
              <a:t>stdio.h</a:t>
            </a:r>
            <a:r>
              <a:rPr lang="en-SG" dirty="0"/>
              <a:t>&gt;</a:t>
            </a:r>
          </a:p>
          <a:p>
            <a:r>
              <a:rPr lang="en-SG" dirty="0"/>
              <a:t>int main() </a:t>
            </a:r>
          </a:p>
          <a:p>
            <a:r>
              <a:rPr lang="en-SG" dirty="0"/>
              <a:t>{</a:t>
            </a:r>
          </a:p>
          <a:p>
            <a:r>
              <a:rPr lang="en-SG" dirty="0"/>
              <a:t>  float f1 = 35e3;</a:t>
            </a:r>
          </a:p>
          <a:p>
            <a:r>
              <a:rPr lang="en-SG" dirty="0"/>
              <a:t>  </a:t>
            </a:r>
            <a:r>
              <a:rPr lang="en-SG" dirty="0" err="1"/>
              <a:t>printf</a:t>
            </a:r>
            <a:r>
              <a:rPr lang="en-SG" dirty="0"/>
              <a:t>("%f\n", f1);</a:t>
            </a:r>
          </a:p>
          <a:p>
            <a:r>
              <a:rPr lang="en-SG" dirty="0"/>
              <a:t>}</a:t>
            </a:r>
          </a:p>
          <a:p>
            <a:r>
              <a:rPr lang="en-SG" dirty="0"/>
              <a:t>Output:</a:t>
            </a:r>
          </a:p>
          <a:p>
            <a:r>
              <a:rPr lang="en-SG" dirty="0"/>
              <a:t>35000</a:t>
            </a:r>
          </a:p>
        </p:txBody>
      </p:sp>
      <p:sp>
        <p:nvSpPr>
          <p:cNvPr id="2" name="Title 1">
            <a:extLst>
              <a:ext uri="{FF2B5EF4-FFF2-40B4-BE49-F238E27FC236}">
                <a16:creationId xmlns:a16="http://schemas.microsoft.com/office/drawing/2014/main" id="{9B4B38A8-409A-36F4-E8A1-3D340C12700A}"/>
              </a:ext>
            </a:extLst>
          </p:cNvPr>
          <p:cNvSpPr txBox="1">
            <a:spLocks/>
          </p:cNvSpPr>
          <p:nvPr/>
        </p:nvSpPr>
        <p:spPr>
          <a:xfrm>
            <a:off x="0" y="150830"/>
            <a:ext cx="12192000" cy="531848"/>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3200" b="1">
                <a:solidFill>
                  <a:srgbClr val="273239"/>
                </a:solidFill>
                <a:latin typeface="Berlin Sans FB Demi" panose="020E0802020502020306" pitchFamily="34" charset="0"/>
              </a:rPr>
              <a:t>  Double Data Type</a:t>
            </a:r>
            <a:endParaRPr lang="en-SG" sz="3200" dirty="0">
              <a:solidFill>
                <a:srgbClr val="610B38"/>
              </a:solidFill>
              <a:latin typeface="Berlin Sans FB Demi" panose="020E0802020502020306" pitchFamily="34" charset="0"/>
            </a:endParaRPr>
          </a:p>
        </p:txBody>
      </p:sp>
    </p:spTree>
    <p:extLst>
      <p:ext uri="{BB962C8B-B14F-4D97-AF65-F5344CB8AC3E}">
        <p14:creationId xmlns:p14="http://schemas.microsoft.com/office/powerpoint/2010/main" val="2022011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88D34-42E5-B5AA-B746-4DE62D600E3A}"/>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5" name="Title 1">
            <a:extLst>
              <a:ext uri="{FF2B5EF4-FFF2-40B4-BE49-F238E27FC236}">
                <a16:creationId xmlns:a16="http://schemas.microsoft.com/office/drawing/2014/main" id="{DA051D93-3991-AE0B-129D-BB129D156FDF}"/>
              </a:ext>
            </a:extLst>
          </p:cNvPr>
          <p:cNvSpPr>
            <a:spLocks noGrp="1"/>
          </p:cNvSpPr>
          <p:nvPr>
            <p:ph type="title"/>
          </p:nvPr>
        </p:nvSpPr>
        <p:spPr>
          <a:xfrm>
            <a:off x="0" y="66675"/>
            <a:ext cx="12192000" cy="561975"/>
          </a:xfrm>
          <a:solidFill>
            <a:schemeClr val="accent5">
              <a:lumMod val="40000"/>
              <a:lumOff val="60000"/>
            </a:schemeClr>
          </a:solidFill>
        </p:spPr>
        <p:txBody>
          <a:bodyPr>
            <a:normAutofit/>
          </a:bodyPr>
          <a:lstStyle/>
          <a:p>
            <a:pPr algn="just"/>
            <a:r>
              <a:rPr lang="en-SG" sz="3200" b="0" i="0" dirty="0">
                <a:solidFill>
                  <a:srgbClr val="000000"/>
                </a:solidFill>
                <a:effectLst/>
                <a:latin typeface="Berlin Sans FB Demi" panose="020E0802020502020306" pitchFamily="34" charset="0"/>
              </a:rPr>
              <a:t>  C Decimal Precision</a:t>
            </a:r>
            <a:endParaRPr lang="en-SG" sz="3200" b="0" i="0" dirty="0">
              <a:solidFill>
                <a:srgbClr val="610B38"/>
              </a:solidFill>
              <a:effectLst/>
              <a:latin typeface="Berlin Sans FB Demi" panose="020E0802020502020306" pitchFamily="34" charset="0"/>
            </a:endParaRPr>
          </a:p>
        </p:txBody>
      </p:sp>
      <p:sp>
        <p:nvSpPr>
          <p:cNvPr id="12" name="TextBox 11">
            <a:extLst>
              <a:ext uri="{FF2B5EF4-FFF2-40B4-BE49-F238E27FC236}">
                <a16:creationId xmlns:a16="http://schemas.microsoft.com/office/drawing/2014/main" id="{424D6B8B-72E7-87F4-B4CE-CBC368746F90}"/>
              </a:ext>
            </a:extLst>
          </p:cNvPr>
          <p:cNvSpPr txBox="1"/>
          <p:nvPr/>
        </p:nvSpPr>
        <p:spPr>
          <a:xfrm>
            <a:off x="170582" y="857310"/>
            <a:ext cx="11821393" cy="3785652"/>
          </a:xfrm>
          <a:prstGeom prst="rect">
            <a:avLst/>
          </a:prstGeom>
          <a:solidFill>
            <a:schemeClr val="accent2">
              <a:lumMod val="20000"/>
              <a:lumOff val="80000"/>
            </a:schemeClr>
          </a:solidFill>
        </p:spPr>
        <p:txBody>
          <a:bodyPr wrap="square">
            <a:spAutoFit/>
          </a:bodyPr>
          <a:lstStyle/>
          <a:p>
            <a:r>
              <a:rPr lang="en-SG" sz="2000" dirty="0">
                <a:latin typeface="Aptos" panose="020B0004020202020204" pitchFamily="34" charset="0"/>
              </a:rPr>
              <a:t>If you want to remove the extra zeros (set decimal precision), you can use a dot (.) followed by a number that specifies how many digits that should be shown after the decimal point:</a:t>
            </a:r>
          </a:p>
          <a:p>
            <a:endParaRPr lang="en-SG" sz="2000" dirty="0">
              <a:latin typeface="Aptos" panose="020B0004020202020204" pitchFamily="34" charset="0"/>
            </a:endParaRP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 </a:t>
            </a:r>
          </a:p>
          <a:p>
            <a:r>
              <a:rPr lang="en-SG" sz="2000" dirty="0">
                <a:latin typeface="Aptos" panose="020B0004020202020204" pitchFamily="34" charset="0"/>
              </a:rPr>
              <a:t>{</a:t>
            </a:r>
          </a:p>
          <a:p>
            <a:r>
              <a:rPr lang="en-SG" sz="2000" dirty="0">
                <a:latin typeface="Aptos" panose="020B0004020202020204" pitchFamily="34" charset="0"/>
              </a:rPr>
              <a:t>  float </a:t>
            </a:r>
            <a:r>
              <a:rPr lang="en-SG" sz="2000" dirty="0" err="1">
                <a:latin typeface="Aptos" panose="020B0004020202020204" pitchFamily="34" charset="0"/>
              </a:rPr>
              <a:t>myFloatNum</a:t>
            </a:r>
            <a:r>
              <a:rPr lang="en-SG" sz="2000" dirty="0">
                <a:latin typeface="Aptos" panose="020B0004020202020204" pitchFamily="34" charset="0"/>
              </a:rPr>
              <a:t> = 3.5;</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("%f\n", </a:t>
            </a:r>
            <a:r>
              <a:rPr lang="en-SG" sz="2000" dirty="0" err="1">
                <a:latin typeface="Aptos" panose="020B0004020202020204" pitchFamily="34" charset="0"/>
              </a:rPr>
              <a:t>myFloatNum</a:t>
            </a:r>
            <a:r>
              <a:rPr lang="en-SG" sz="2000" dirty="0">
                <a:latin typeface="Aptos" panose="020B0004020202020204" pitchFamily="34" charset="0"/>
              </a:rPr>
              <a:t>); // Default will show 6 digits after the decimal point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("%.1f\n", </a:t>
            </a:r>
            <a:r>
              <a:rPr lang="en-SG" sz="2000" dirty="0" err="1">
                <a:latin typeface="Aptos" panose="020B0004020202020204" pitchFamily="34" charset="0"/>
              </a:rPr>
              <a:t>myFloatNum</a:t>
            </a:r>
            <a:r>
              <a:rPr lang="en-SG" sz="2000" dirty="0">
                <a:latin typeface="Aptos" panose="020B0004020202020204" pitchFamily="34" charset="0"/>
              </a:rPr>
              <a:t>); // Only show 1 digit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("%.2f\n", </a:t>
            </a:r>
            <a:r>
              <a:rPr lang="en-SG" sz="2000" dirty="0" err="1">
                <a:latin typeface="Aptos" panose="020B0004020202020204" pitchFamily="34" charset="0"/>
              </a:rPr>
              <a:t>myFloatNum</a:t>
            </a:r>
            <a:r>
              <a:rPr lang="en-SG" sz="2000" dirty="0">
                <a:latin typeface="Aptos" panose="020B0004020202020204" pitchFamily="34" charset="0"/>
              </a:rPr>
              <a:t>); // Only show 2 digits</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("%.4f", </a:t>
            </a:r>
            <a:r>
              <a:rPr lang="en-SG" sz="2000" dirty="0" err="1">
                <a:latin typeface="Aptos" panose="020B0004020202020204" pitchFamily="34" charset="0"/>
              </a:rPr>
              <a:t>myFloatNum</a:t>
            </a:r>
            <a:r>
              <a:rPr lang="en-SG" sz="2000" dirty="0">
                <a:latin typeface="Aptos" panose="020B0004020202020204" pitchFamily="34" charset="0"/>
              </a:rPr>
              <a:t>);   // Only show 4 digits</a:t>
            </a:r>
          </a:p>
          <a:p>
            <a:r>
              <a:rPr lang="en-SG" sz="2000" dirty="0">
                <a:latin typeface="Aptos" panose="020B0004020202020204" pitchFamily="34" charset="0"/>
              </a:rPr>
              <a:t>}</a:t>
            </a:r>
          </a:p>
        </p:txBody>
      </p:sp>
    </p:spTree>
    <p:extLst>
      <p:ext uri="{BB962C8B-B14F-4D97-AF65-F5344CB8AC3E}">
        <p14:creationId xmlns:p14="http://schemas.microsoft.com/office/powerpoint/2010/main" val="342012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Necessary Websites &amp; Tools Related To Programming</a:t>
            </a:r>
          </a:p>
        </p:txBody>
      </p:sp>
      <p:pic>
        <p:nvPicPr>
          <p:cNvPr id="1026" name="Picture 2" descr="geeksforgeeks-practice · GitHub Topics · GitHub">
            <a:extLst>
              <a:ext uri="{FF2B5EF4-FFF2-40B4-BE49-F238E27FC236}">
                <a16:creationId xmlns:a16="http://schemas.microsoft.com/office/drawing/2014/main" id="{63ED5426-AD79-7E35-9D0A-88471FB58D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5" t="20831" r="13591" b="21868"/>
          <a:stretch/>
        </p:blipFill>
        <p:spPr bwMode="auto">
          <a:xfrm>
            <a:off x="151389" y="946918"/>
            <a:ext cx="1441741" cy="790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tpoint.com">
            <a:extLst>
              <a:ext uri="{FF2B5EF4-FFF2-40B4-BE49-F238E27FC236}">
                <a16:creationId xmlns:a16="http://schemas.microsoft.com/office/drawing/2014/main" id="{AD91F306-3E37-71CC-7E88-25D496979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101" b="33900"/>
          <a:stretch/>
        </p:blipFill>
        <p:spPr bwMode="auto">
          <a:xfrm>
            <a:off x="1890455" y="935997"/>
            <a:ext cx="2143125" cy="642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10D99D-9A02-B4F8-9286-A1D9DE2265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412" t="30181" r="15074" b="31907"/>
          <a:stretch/>
        </p:blipFill>
        <p:spPr bwMode="auto">
          <a:xfrm>
            <a:off x="5566270" y="978301"/>
            <a:ext cx="2925885" cy="6429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3schools-test · GitHub">
            <a:extLst>
              <a:ext uri="{FF2B5EF4-FFF2-40B4-BE49-F238E27FC236}">
                <a16:creationId xmlns:a16="http://schemas.microsoft.com/office/drawing/2014/main" id="{2D1475DE-1D58-62EE-1F89-05948B9EA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998" y="787940"/>
            <a:ext cx="1067005" cy="10670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utorialsPoint – Medium">
            <a:extLst>
              <a:ext uri="{FF2B5EF4-FFF2-40B4-BE49-F238E27FC236}">
                <a16:creationId xmlns:a16="http://schemas.microsoft.com/office/drawing/2014/main" id="{8FCA9736-6309-F438-2B3D-2623310F3D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058" b="22218"/>
          <a:stretch/>
        </p:blipFill>
        <p:spPr bwMode="auto">
          <a:xfrm>
            <a:off x="8685002" y="900136"/>
            <a:ext cx="1610918" cy="9943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ogramiz Email Format | Programiz.pro Emails">
            <a:extLst>
              <a:ext uri="{FF2B5EF4-FFF2-40B4-BE49-F238E27FC236}">
                <a16:creationId xmlns:a16="http://schemas.microsoft.com/office/drawing/2014/main" id="{89FE28D0-A67D-0828-1B10-4160D644A56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68" t="15654" r="6796" b="16146"/>
          <a:stretch/>
        </p:blipFill>
        <p:spPr bwMode="auto">
          <a:xfrm>
            <a:off x="10681614" y="860633"/>
            <a:ext cx="1219375" cy="99431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p-algorithms · GitHub">
            <a:extLst>
              <a:ext uri="{FF2B5EF4-FFF2-40B4-BE49-F238E27FC236}">
                <a16:creationId xmlns:a16="http://schemas.microsoft.com/office/drawing/2014/main" id="{90C8DE41-54D0-5116-A09B-44B13D822A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1898" y="1951744"/>
            <a:ext cx="1401100" cy="1401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3E59310-D88B-F2EA-C1ED-4726AE7412BA}"/>
              </a:ext>
            </a:extLst>
          </p:cNvPr>
          <p:cNvPicPr>
            <a:picLocks noChangeAspect="1"/>
          </p:cNvPicPr>
          <p:nvPr/>
        </p:nvPicPr>
        <p:blipFill>
          <a:blip r:embed="rId9"/>
          <a:stretch>
            <a:fillRect/>
          </a:stretch>
        </p:blipFill>
        <p:spPr>
          <a:xfrm>
            <a:off x="5341221" y="2256974"/>
            <a:ext cx="3832658" cy="917679"/>
          </a:xfrm>
          <a:prstGeom prst="rect">
            <a:avLst/>
          </a:prstGeom>
        </p:spPr>
      </p:pic>
      <p:pic>
        <p:nvPicPr>
          <p:cNvPr id="1038" name="Picture 14" descr="10 Best Resources to Study for USACO — Veritas AI">
            <a:extLst>
              <a:ext uri="{FF2B5EF4-FFF2-40B4-BE49-F238E27FC236}">
                <a16:creationId xmlns:a16="http://schemas.microsoft.com/office/drawing/2014/main" id="{A5D8E072-4522-10C3-9DBD-448F385D6E3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495" t="28970" r="19422" b="28970"/>
          <a:stretch/>
        </p:blipFill>
        <p:spPr bwMode="auto">
          <a:xfrm>
            <a:off x="484179" y="2014709"/>
            <a:ext cx="1646353" cy="1133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004CDF2-EBC8-DA7F-4B54-35CD4397DCC4}"/>
              </a:ext>
            </a:extLst>
          </p:cNvPr>
          <p:cNvPicPr>
            <a:picLocks noChangeAspect="1"/>
          </p:cNvPicPr>
          <p:nvPr/>
        </p:nvPicPr>
        <p:blipFill>
          <a:blip r:embed="rId11"/>
          <a:stretch>
            <a:fillRect/>
          </a:stretch>
        </p:blipFill>
        <p:spPr>
          <a:xfrm>
            <a:off x="9110376" y="5089091"/>
            <a:ext cx="3078982" cy="1047841"/>
          </a:xfrm>
          <a:prstGeom prst="rect">
            <a:avLst/>
          </a:prstGeom>
        </p:spPr>
      </p:pic>
      <p:pic>
        <p:nvPicPr>
          <p:cNvPr id="8" name="Picture 7">
            <a:extLst>
              <a:ext uri="{FF2B5EF4-FFF2-40B4-BE49-F238E27FC236}">
                <a16:creationId xmlns:a16="http://schemas.microsoft.com/office/drawing/2014/main" id="{757FEFB0-3C8E-8CA7-076B-09802EF38837}"/>
              </a:ext>
            </a:extLst>
          </p:cNvPr>
          <p:cNvPicPr>
            <a:picLocks noChangeAspect="1"/>
          </p:cNvPicPr>
          <p:nvPr/>
        </p:nvPicPr>
        <p:blipFill>
          <a:blip r:embed="rId12"/>
          <a:stretch>
            <a:fillRect/>
          </a:stretch>
        </p:blipFill>
        <p:spPr>
          <a:xfrm>
            <a:off x="3389454" y="3597564"/>
            <a:ext cx="2614031" cy="1150695"/>
          </a:xfrm>
          <a:prstGeom prst="rect">
            <a:avLst/>
          </a:prstGeom>
        </p:spPr>
      </p:pic>
      <p:pic>
        <p:nvPicPr>
          <p:cNvPr id="10" name="Picture 9">
            <a:extLst>
              <a:ext uri="{FF2B5EF4-FFF2-40B4-BE49-F238E27FC236}">
                <a16:creationId xmlns:a16="http://schemas.microsoft.com/office/drawing/2014/main" id="{A3CC0BB1-313F-C325-BF6D-9FB03A456066}"/>
              </a:ext>
            </a:extLst>
          </p:cNvPr>
          <p:cNvPicPr>
            <a:picLocks noChangeAspect="1"/>
          </p:cNvPicPr>
          <p:nvPr/>
        </p:nvPicPr>
        <p:blipFill>
          <a:blip r:embed="rId13"/>
          <a:stretch>
            <a:fillRect/>
          </a:stretch>
        </p:blipFill>
        <p:spPr>
          <a:xfrm>
            <a:off x="6433465" y="3597564"/>
            <a:ext cx="2714087" cy="1076629"/>
          </a:xfrm>
          <a:prstGeom prst="rect">
            <a:avLst/>
          </a:prstGeom>
        </p:spPr>
      </p:pic>
      <p:pic>
        <p:nvPicPr>
          <p:cNvPr id="12" name="Picture 11">
            <a:extLst>
              <a:ext uri="{FF2B5EF4-FFF2-40B4-BE49-F238E27FC236}">
                <a16:creationId xmlns:a16="http://schemas.microsoft.com/office/drawing/2014/main" id="{382165BA-4EF9-5CC8-0F0F-42C2D8C0C34B}"/>
              </a:ext>
            </a:extLst>
          </p:cNvPr>
          <p:cNvPicPr>
            <a:picLocks noChangeAspect="1"/>
          </p:cNvPicPr>
          <p:nvPr/>
        </p:nvPicPr>
        <p:blipFill>
          <a:blip r:embed="rId14"/>
          <a:stretch>
            <a:fillRect/>
          </a:stretch>
        </p:blipFill>
        <p:spPr>
          <a:xfrm>
            <a:off x="6492975" y="5089092"/>
            <a:ext cx="2501579" cy="1076629"/>
          </a:xfrm>
          <a:prstGeom prst="rect">
            <a:avLst/>
          </a:prstGeom>
        </p:spPr>
      </p:pic>
      <p:pic>
        <p:nvPicPr>
          <p:cNvPr id="14" name="Picture 13">
            <a:extLst>
              <a:ext uri="{FF2B5EF4-FFF2-40B4-BE49-F238E27FC236}">
                <a16:creationId xmlns:a16="http://schemas.microsoft.com/office/drawing/2014/main" id="{BE8E16BD-3C36-FD20-695C-E31434ADBFC2}"/>
              </a:ext>
            </a:extLst>
          </p:cNvPr>
          <p:cNvPicPr>
            <a:picLocks noChangeAspect="1"/>
          </p:cNvPicPr>
          <p:nvPr/>
        </p:nvPicPr>
        <p:blipFill>
          <a:blip r:embed="rId15"/>
          <a:stretch>
            <a:fillRect/>
          </a:stretch>
        </p:blipFill>
        <p:spPr>
          <a:xfrm>
            <a:off x="9337520" y="3579968"/>
            <a:ext cx="2848079" cy="1047841"/>
          </a:xfrm>
          <a:prstGeom prst="rect">
            <a:avLst/>
          </a:prstGeom>
        </p:spPr>
      </p:pic>
      <p:pic>
        <p:nvPicPr>
          <p:cNvPr id="16" name="Picture 15">
            <a:extLst>
              <a:ext uri="{FF2B5EF4-FFF2-40B4-BE49-F238E27FC236}">
                <a16:creationId xmlns:a16="http://schemas.microsoft.com/office/drawing/2014/main" id="{7BB1AE33-B4F5-C8BF-3C3A-FA4F48146EDE}"/>
              </a:ext>
            </a:extLst>
          </p:cNvPr>
          <p:cNvPicPr>
            <a:picLocks noChangeAspect="1"/>
          </p:cNvPicPr>
          <p:nvPr/>
        </p:nvPicPr>
        <p:blipFill>
          <a:blip r:embed="rId16"/>
          <a:stretch>
            <a:fillRect/>
          </a:stretch>
        </p:blipFill>
        <p:spPr>
          <a:xfrm>
            <a:off x="3383964" y="5089092"/>
            <a:ext cx="2865213" cy="1208549"/>
          </a:xfrm>
          <a:prstGeom prst="rect">
            <a:avLst/>
          </a:prstGeom>
        </p:spPr>
      </p:pic>
      <p:pic>
        <p:nvPicPr>
          <p:cNvPr id="18" name="Picture 17">
            <a:extLst>
              <a:ext uri="{FF2B5EF4-FFF2-40B4-BE49-F238E27FC236}">
                <a16:creationId xmlns:a16="http://schemas.microsoft.com/office/drawing/2014/main" id="{DD335DC1-32DB-14D0-0300-2B4F9DFA9D13}"/>
              </a:ext>
            </a:extLst>
          </p:cNvPr>
          <p:cNvPicPr>
            <a:picLocks noChangeAspect="1"/>
          </p:cNvPicPr>
          <p:nvPr/>
        </p:nvPicPr>
        <p:blipFill>
          <a:blip r:embed="rId17"/>
          <a:stretch>
            <a:fillRect/>
          </a:stretch>
        </p:blipFill>
        <p:spPr>
          <a:xfrm>
            <a:off x="484179" y="5161355"/>
            <a:ext cx="2789295" cy="1208548"/>
          </a:xfrm>
          <a:prstGeom prst="rect">
            <a:avLst/>
          </a:prstGeom>
        </p:spPr>
      </p:pic>
      <p:pic>
        <p:nvPicPr>
          <p:cNvPr id="20" name="Picture 19">
            <a:extLst>
              <a:ext uri="{FF2B5EF4-FFF2-40B4-BE49-F238E27FC236}">
                <a16:creationId xmlns:a16="http://schemas.microsoft.com/office/drawing/2014/main" id="{09279A40-01B5-172B-0948-DBBD0CE1D015}"/>
              </a:ext>
            </a:extLst>
          </p:cNvPr>
          <p:cNvPicPr>
            <a:picLocks noChangeAspect="1"/>
          </p:cNvPicPr>
          <p:nvPr/>
        </p:nvPicPr>
        <p:blipFill>
          <a:blip r:embed="rId18"/>
          <a:stretch>
            <a:fillRect/>
          </a:stretch>
        </p:blipFill>
        <p:spPr>
          <a:xfrm>
            <a:off x="484179" y="3579969"/>
            <a:ext cx="2735134" cy="1208547"/>
          </a:xfrm>
          <a:prstGeom prst="rect">
            <a:avLst/>
          </a:prstGeom>
        </p:spPr>
      </p:pic>
      <p:pic>
        <p:nvPicPr>
          <p:cNvPr id="22" name="Picture 21">
            <a:extLst>
              <a:ext uri="{FF2B5EF4-FFF2-40B4-BE49-F238E27FC236}">
                <a16:creationId xmlns:a16="http://schemas.microsoft.com/office/drawing/2014/main" id="{EF260409-B34B-B28B-72BF-4F9607C37732}"/>
              </a:ext>
            </a:extLst>
          </p:cNvPr>
          <p:cNvPicPr>
            <a:picLocks noChangeAspect="1"/>
          </p:cNvPicPr>
          <p:nvPr/>
        </p:nvPicPr>
        <p:blipFill>
          <a:blip r:embed="rId19"/>
          <a:stretch>
            <a:fillRect/>
          </a:stretch>
        </p:blipFill>
        <p:spPr>
          <a:xfrm>
            <a:off x="9324572" y="2215028"/>
            <a:ext cx="2714087" cy="1217576"/>
          </a:xfrm>
          <a:prstGeom prst="rect">
            <a:avLst/>
          </a:prstGeom>
        </p:spPr>
      </p:pic>
    </p:spTree>
    <p:extLst>
      <p:ext uri="{BB962C8B-B14F-4D97-AF65-F5344CB8AC3E}">
        <p14:creationId xmlns:p14="http://schemas.microsoft.com/office/powerpoint/2010/main" val="1917055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81510"/>
          </a:xfrm>
          <a:solidFill>
            <a:schemeClr val="accent5">
              <a:lumMod val="40000"/>
              <a:lumOff val="60000"/>
            </a:schemeClr>
          </a:solidFill>
        </p:spPr>
        <p:txBody>
          <a:bodyPr>
            <a:normAutofit fontScale="90000"/>
          </a:bodyPr>
          <a:lstStyle/>
          <a:p>
            <a:pPr algn="just"/>
            <a:r>
              <a:rPr lang="en-SG" sz="4000" b="1" i="0" dirty="0">
                <a:solidFill>
                  <a:srgbClr val="273239"/>
                </a:solidFill>
                <a:effectLst/>
                <a:latin typeface="Berlin Sans FB Demi" panose="020E0802020502020306" pitchFamily="34" charset="0"/>
                <a:cs typeface="Aharoni" panose="02010803020104030203" pitchFamily="2" charset="-79"/>
              </a:rPr>
              <a:t>  Boolean in C</a:t>
            </a:r>
            <a:endParaRPr lang="en-SG" sz="4000" b="0" i="0" dirty="0">
              <a:solidFill>
                <a:srgbClr val="610B38"/>
              </a:solidFill>
              <a:effectLst/>
              <a:latin typeface="Berlin Sans FB Demi" panose="020E0802020502020306" pitchFamily="34" charset="0"/>
              <a:cs typeface="Aharoni" panose="02010803020104030203" pitchFamily="2" charset="-79"/>
            </a:endParaRPr>
          </a:p>
        </p:txBody>
      </p:sp>
      <p:sp>
        <p:nvSpPr>
          <p:cNvPr id="8" name="TextBox 7">
            <a:extLst>
              <a:ext uri="{FF2B5EF4-FFF2-40B4-BE49-F238E27FC236}">
                <a16:creationId xmlns:a16="http://schemas.microsoft.com/office/drawing/2014/main" id="{309FEC77-FBBD-EB8F-EF95-0F870ADE7296}"/>
              </a:ext>
            </a:extLst>
          </p:cNvPr>
          <p:cNvSpPr txBox="1"/>
          <p:nvPr/>
        </p:nvSpPr>
        <p:spPr>
          <a:xfrm>
            <a:off x="249381" y="826203"/>
            <a:ext cx="11799743" cy="3046988"/>
          </a:xfrm>
          <a:prstGeom prst="rect">
            <a:avLst/>
          </a:prstGeom>
          <a:solidFill>
            <a:schemeClr val="accent2">
              <a:lumMod val="20000"/>
              <a:lumOff val="80000"/>
            </a:schemeClr>
          </a:solidFill>
          <a:ln>
            <a:solidFill>
              <a:schemeClr val="accent1"/>
            </a:solidFill>
          </a:ln>
        </p:spPr>
        <p:txBody>
          <a:bodyPr wrap="square">
            <a:spAutoFit/>
          </a:bodyPr>
          <a:lstStyle/>
          <a:p>
            <a:pPr algn="just"/>
            <a:r>
              <a:rPr lang="en-US" sz="2000" b="1" i="0" u="sng" dirty="0">
                <a:solidFill>
                  <a:srgbClr val="610B38"/>
                </a:solidFill>
                <a:effectLst/>
                <a:latin typeface="erdana"/>
              </a:rPr>
              <a:t>C Boolean</a:t>
            </a:r>
          </a:p>
          <a:p>
            <a:pPr algn="just"/>
            <a:r>
              <a:rPr lang="en-US" sz="2000" b="0" i="0" dirty="0">
                <a:solidFill>
                  <a:srgbClr val="333333"/>
                </a:solidFill>
                <a:effectLst/>
                <a:latin typeface="inter-regular"/>
              </a:rPr>
              <a:t>In C, Boolean is a data type that contains two types of values, i.e., 0 and 1. Basically, the bool type value represents two types of behavior, either true or false. Here, '0' represents false value, while '1' represents true value.</a:t>
            </a:r>
          </a:p>
          <a:p>
            <a:pPr algn="just"/>
            <a:r>
              <a:rPr lang="en-US" sz="2000" b="0" i="0" dirty="0">
                <a:solidFill>
                  <a:srgbClr val="333333"/>
                </a:solidFill>
                <a:effectLst/>
                <a:latin typeface="inter-regular"/>
              </a:rPr>
              <a:t>In C Boolean, '0' is stored as 0, and another integer is stored as 1. We do not require to use any header file to use the Boolean data type in </a:t>
            </a:r>
            <a:r>
              <a:rPr lang="en-US" sz="2000" b="0" i="0" u="none" strike="noStrike" dirty="0">
                <a:solidFill>
                  <a:srgbClr val="008000"/>
                </a:solidFill>
                <a:effectLst/>
                <a:latin typeface="inter-regular"/>
                <a:hlinkClick r:id="rId2"/>
              </a:rPr>
              <a:t>C++</a:t>
            </a:r>
            <a:r>
              <a:rPr lang="en-US" sz="2000" b="0" i="0" dirty="0">
                <a:solidFill>
                  <a:srgbClr val="333333"/>
                </a:solidFill>
                <a:effectLst/>
                <a:latin typeface="inter-regular"/>
              </a:rPr>
              <a:t>, but in C, we have to use the header file, i.e., </a:t>
            </a:r>
            <a:r>
              <a:rPr lang="en-US" sz="2000" b="0" i="0" dirty="0" err="1">
                <a:solidFill>
                  <a:srgbClr val="333333"/>
                </a:solidFill>
                <a:effectLst/>
                <a:latin typeface="inter-regular"/>
              </a:rPr>
              <a:t>stdbool.h</a:t>
            </a:r>
            <a:r>
              <a:rPr lang="en-US" sz="2000" b="0" i="0" dirty="0">
                <a:solidFill>
                  <a:srgbClr val="333333"/>
                </a:solidFill>
                <a:effectLst/>
                <a:latin typeface="inter-regular"/>
              </a:rPr>
              <a:t>. If we do not use the header file, then the program will not compile.</a:t>
            </a:r>
          </a:p>
          <a:p>
            <a:pPr algn="just"/>
            <a:r>
              <a:rPr lang="en-US" sz="2000" b="0" i="0" u="sng" dirty="0">
                <a:solidFill>
                  <a:srgbClr val="610B4B"/>
                </a:solidFill>
                <a:effectLst/>
                <a:latin typeface="erdana"/>
              </a:rPr>
              <a:t>Syntax</a:t>
            </a:r>
          </a:p>
          <a:p>
            <a:pPr algn="just"/>
            <a:r>
              <a:rPr lang="en-US" sz="3200" b="1" i="0" dirty="0">
                <a:solidFill>
                  <a:srgbClr val="2E8B57"/>
                </a:solidFill>
                <a:effectLst/>
                <a:latin typeface="inter-regular"/>
              </a:rPr>
              <a:t>bool</a:t>
            </a:r>
            <a:r>
              <a:rPr lang="en-US" sz="3200" b="0" i="0" dirty="0">
                <a:solidFill>
                  <a:srgbClr val="000000"/>
                </a:solidFill>
                <a:effectLst/>
                <a:latin typeface="inter-regular"/>
              </a:rPr>
              <a:t> </a:t>
            </a:r>
            <a:r>
              <a:rPr lang="en-US" sz="3200" b="0" i="0" dirty="0" err="1">
                <a:solidFill>
                  <a:srgbClr val="000000"/>
                </a:solidFill>
                <a:effectLst/>
                <a:latin typeface="inter-regular"/>
              </a:rPr>
              <a:t>variable_name</a:t>
            </a:r>
            <a:r>
              <a:rPr lang="en-US" sz="3200" b="0" i="0" dirty="0">
                <a:solidFill>
                  <a:srgbClr val="000000"/>
                </a:solidFill>
                <a:effectLst/>
                <a:latin typeface="inter-regular"/>
              </a:rPr>
              <a:t>;  </a:t>
            </a:r>
            <a:endParaRPr lang="en-US" sz="2400" b="0" i="0" dirty="0">
              <a:solidFill>
                <a:srgbClr val="333333"/>
              </a:solidFill>
              <a:effectLst/>
              <a:latin typeface="inter-regular"/>
            </a:endParaRPr>
          </a:p>
        </p:txBody>
      </p:sp>
      <p:sp>
        <p:nvSpPr>
          <p:cNvPr id="11" name="TextBox 10">
            <a:extLst>
              <a:ext uri="{FF2B5EF4-FFF2-40B4-BE49-F238E27FC236}">
                <a16:creationId xmlns:a16="http://schemas.microsoft.com/office/drawing/2014/main" id="{505C6DC3-4CED-5C13-0975-0D0F5918B3C1}"/>
              </a:ext>
            </a:extLst>
          </p:cNvPr>
          <p:cNvSpPr txBox="1"/>
          <p:nvPr/>
        </p:nvSpPr>
        <p:spPr>
          <a:xfrm>
            <a:off x="249381" y="4149878"/>
            <a:ext cx="11799743" cy="2062103"/>
          </a:xfrm>
          <a:prstGeom prst="rect">
            <a:avLst/>
          </a:prstGeom>
          <a:solidFill>
            <a:schemeClr val="accent5">
              <a:lumMod val="20000"/>
              <a:lumOff val="80000"/>
            </a:schemeClr>
          </a:solidFill>
        </p:spPr>
        <p:txBody>
          <a:bodyPr wrap="square">
            <a:spAutoFit/>
          </a:bodyPr>
          <a:lstStyle/>
          <a:p>
            <a:r>
              <a:rPr lang="en-SG" sz="2000" b="1" u="sng" dirty="0">
                <a:latin typeface="Aptos" panose="020B0004020202020204" pitchFamily="34" charset="0"/>
              </a:rPr>
              <a:t>Booleans</a:t>
            </a:r>
          </a:p>
          <a:p>
            <a:r>
              <a:rPr lang="en-SG" dirty="0">
                <a:latin typeface="Aptos" panose="020B0004020202020204" pitchFamily="34" charset="0"/>
              </a:rPr>
              <a:t>Very often, in programming, you will need a data type that can only have one of two values, like:</a:t>
            </a:r>
          </a:p>
          <a:p>
            <a:r>
              <a:rPr lang="en-SG" dirty="0">
                <a:latin typeface="Aptos" panose="020B0004020202020204" pitchFamily="34" charset="0"/>
              </a:rPr>
              <a:t>YES / NO</a:t>
            </a:r>
          </a:p>
          <a:p>
            <a:r>
              <a:rPr lang="en-SG" dirty="0">
                <a:latin typeface="Aptos" panose="020B0004020202020204" pitchFamily="34" charset="0"/>
              </a:rPr>
              <a:t>ON / OFF</a:t>
            </a:r>
          </a:p>
          <a:p>
            <a:r>
              <a:rPr lang="en-SG" dirty="0">
                <a:latin typeface="Aptos" panose="020B0004020202020204" pitchFamily="34" charset="0"/>
              </a:rPr>
              <a:t>TRUE / FALSE</a:t>
            </a:r>
          </a:p>
          <a:p>
            <a:r>
              <a:rPr lang="en-SG" dirty="0">
                <a:latin typeface="Aptos" panose="020B0004020202020204" pitchFamily="34" charset="0"/>
              </a:rPr>
              <a:t>For this, C has a bool data type, which is known as </a:t>
            </a:r>
            <a:r>
              <a:rPr lang="en-SG" dirty="0" err="1">
                <a:latin typeface="Aptos" panose="020B0004020202020204" pitchFamily="34" charset="0"/>
              </a:rPr>
              <a:t>booleans</a:t>
            </a:r>
            <a:r>
              <a:rPr lang="en-SG" dirty="0">
                <a:latin typeface="Aptos" panose="020B0004020202020204" pitchFamily="34" charset="0"/>
              </a:rPr>
              <a:t>.</a:t>
            </a:r>
          </a:p>
          <a:p>
            <a:r>
              <a:rPr lang="en-SG" dirty="0">
                <a:latin typeface="Aptos" panose="020B0004020202020204" pitchFamily="34" charset="0"/>
              </a:rPr>
              <a:t>Booleans represent values that are either true or false.</a:t>
            </a:r>
          </a:p>
        </p:txBody>
      </p:sp>
    </p:spTree>
    <p:extLst>
      <p:ext uri="{BB962C8B-B14F-4D97-AF65-F5344CB8AC3E}">
        <p14:creationId xmlns:p14="http://schemas.microsoft.com/office/powerpoint/2010/main" val="2494887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E6F9FC89-633D-DF69-4C41-269933B54F51}"/>
              </a:ext>
            </a:extLst>
          </p:cNvPr>
          <p:cNvSpPr txBox="1"/>
          <p:nvPr/>
        </p:nvSpPr>
        <p:spPr>
          <a:xfrm>
            <a:off x="476250" y="815191"/>
            <a:ext cx="10763250" cy="5632311"/>
          </a:xfrm>
          <a:prstGeom prst="rect">
            <a:avLst/>
          </a:prstGeom>
          <a:solidFill>
            <a:schemeClr val="bg1"/>
          </a:solidFill>
        </p:spPr>
        <p:txBody>
          <a:bodyPr wrap="square">
            <a:spAutoFit/>
          </a:bodyPr>
          <a:lstStyle/>
          <a:p>
            <a:r>
              <a:rPr lang="en-SG" sz="2400" dirty="0">
                <a:latin typeface="Aptos" panose="020B0004020202020204" pitchFamily="34" charset="0"/>
              </a:rPr>
              <a:t>Therefore, you must use the </a:t>
            </a:r>
            <a:r>
              <a:rPr lang="en-SG" sz="2400" b="1" dirty="0">
                <a:solidFill>
                  <a:srgbClr val="C00000"/>
                </a:solidFill>
                <a:latin typeface="Aptos" panose="020B0004020202020204" pitchFamily="34" charset="0"/>
              </a:rPr>
              <a:t>%d</a:t>
            </a:r>
            <a:r>
              <a:rPr lang="en-SG" sz="2400" dirty="0">
                <a:latin typeface="Aptos" panose="020B0004020202020204" pitchFamily="34" charset="0"/>
              </a:rPr>
              <a:t> format specifier to print a </a:t>
            </a:r>
            <a:r>
              <a:rPr lang="en-SG" sz="2400" dirty="0" err="1">
                <a:latin typeface="Aptos" panose="020B0004020202020204" pitchFamily="34" charset="0"/>
              </a:rPr>
              <a:t>boolean</a:t>
            </a:r>
            <a:r>
              <a:rPr lang="en-SG" sz="2400" dirty="0">
                <a:latin typeface="Aptos" panose="020B0004020202020204" pitchFamily="34" charset="0"/>
              </a:rPr>
              <a:t> value:</a:t>
            </a:r>
          </a:p>
          <a:p>
            <a:endParaRPr lang="en-SG" sz="2400" dirty="0">
              <a:latin typeface="Aptos" panose="020B0004020202020204" pitchFamily="34" charset="0"/>
            </a:endParaRP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#include &lt;</a:t>
            </a:r>
            <a:r>
              <a:rPr lang="en-SG" sz="2400" dirty="0" err="1">
                <a:latin typeface="Aptos" panose="020B0004020202020204" pitchFamily="34" charset="0"/>
              </a:rPr>
              <a:t>stdbool.h</a:t>
            </a:r>
            <a:r>
              <a:rPr lang="en-SG" sz="2400" dirty="0">
                <a:latin typeface="Aptos" panose="020B0004020202020204" pitchFamily="34" charset="0"/>
              </a:rPr>
              <a:t>&gt;  // Import the </a:t>
            </a:r>
            <a:r>
              <a:rPr lang="en-SG" sz="2400" dirty="0" err="1">
                <a:latin typeface="Aptos" panose="020B0004020202020204" pitchFamily="34" charset="0"/>
              </a:rPr>
              <a:t>boolean</a:t>
            </a:r>
            <a:r>
              <a:rPr lang="en-SG" sz="2400" dirty="0">
                <a:latin typeface="Aptos" panose="020B0004020202020204" pitchFamily="34" charset="0"/>
              </a:rPr>
              <a:t> header file </a:t>
            </a:r>
          </a:p>
          <a:p>
            <a:r>
              <a:rPr lang="en-SG" sz="2400" dirty="0">
                <a:latin typeface="Aptos" panose="020B0004020202020204" pitchFamily="34" charset="0"/>
              </a:rPr>
              <a:t>int main() </a:t>
            </a:r>
          </a:p>
          <a:p>
            <a:r>
              <a:rPr lang="en-SG" sz="2400" dirty="0">
                <a:latin typeface="Aptos" panose="020B0004020202020204" pitchFamily="34" charset="0"/>
              </a:rPr>
              <a:t>{</a:t>
            </a:r>
          </a:p>
          <a:p>
            <a:r>
              <a:rPr lang="en-SG" sz="2400" dirty="0">
                <a:latin typeface="Aptos" panose="020B0004020202020204" pitchFamily="34" charset="0"/>
              </a:rPr>
              <a:t>  bool </a:t>
            </a:r>
            <a:r>
              <a:rPr lang="en-SG" sz="2400" dirty="0" err="1">
                <a:latin typeface="Aptos" panose="020B0004020202020204" pitchFamily="34" charset="0"/>
              </a:rPr>
              <a:t>isProgrammingFun</a:t>
            </a:r>
            <a:r>
              <a:rPr lang="en-SG" sz="2400" dirty="0">
                <a:latin typeface="Aptos" panose="020B0004020202020204" pitchFamily="34" charset="0"/>
              </a:rPr>
              <a:t> = true;</a:t>
            </a:r>
          </a:p>
          <a:p>
            <a:r>
              <a:rPr lang="en-SG" sz="2400" dirty="0">
                <a:latin typeface="Aptos" panose="020B0004020202020204" pitchFamily="34" charset="0"/>
              </a:rPr>
              <a:t>  bool </a:t>
            </a:r>
            <a:r>
              <a:rPr lang="en-SG" sz="2400" dirty="0" err="1">
                <a:latin typeface="Aptos" panose="020B0004020202020204" pitchFamily="34" charset="0"/>
              </a:rPr>
              <a:t>isFishTasty</a:t>
            </a:r>
            <a:r>
              <a:rPr lang="en-SG" sz="2400" dirty="0">
                <a:latin typeface="Aptos" panose="020B0004020202020204" pitchFamily="34" charset="0"/>
              </a:rPr>
              <a:t> = false;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("%d\n", </a:t>
            </a:r>
            <a:r>
              <a:rPr lang="en-SG" sz="2400" dirty="0" err="1">
                <a:latin typeface="Aptos" panose="020B0004020202020204" pitchFamily="34" charset="0"/>
              </a:rPr>
              <a:t>isProgrammingFun</a:t>
            </a:r>
            <a:r>
              <a:rPr lang="en-SG" sz="2400" dirty="0">
                <a:latin typeface="Aptos" panose="020B0004020202020204" pitchFamily="34" charset="0"/>
              </a:rPr>
              <a:t>);  // Returns 1 (true)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a:t>
            </a:r>
            <a:r>
              <a:rPr lang="en-SG" sz="2400" dirty="0" err="1">
                <a:latin typeface="Aptos" panose="020B0004020202020204" pitchFamily="34" charset="0"/>
              </a:rPr>
              <a:t>isFishTasty</a:t>
            </a:r>
            <a:r>
              <a:rPr lang="en-SG" sz="2400" dirty="0">
                <a:latin typeface="Aptos" panose="020B0004020202020204" pitchFamily="34" charset="0"/>
              </a:rPr>
              <a:t>);         // Returns 0 (false)</a:t>
            </a:r>
          </a:p>
          <a:p>
            <a:r>
              <a:rPr lang="en-SG" sz="2400" dirty="0">
                <a:latin typeface="Aptos" panose="020B0004020202020204" pitchFamily="34" charset="0"/>
              </a:rPr>
              <a:t>}</a:t>
            </a:r>
          </a:p>
          <a:p>
            <a:endParaRPr lang="en-SG" sz="2400" dirty="0">
              <a:latin typeface="Aptos" panose="020B0004020202020204" pitchFamily="34" charset="0"/>
            </a:endParaRPr>
          </a:p>
          <a:p>
            <a:r>
              <a:rPr lang="en-SG" sz="2400" u="sng" dirty="0">
                <a:latin typeface="Aptos" panose="020B0004020202020204" pitchFamily="34" charset="0"/>
              </a:rPr>
              <a:t>Output:</a:t>
            </a:r>
          </a:p>
          <a:p>
            <a:r>
              <a:rPr lang="en-SG" sz="2400" dirty="0">
                <a:latin typeface="Aptos" panose="020B0004020202020204" pitchFamily="34" charset="0"/>
              </a:rPr>
              <a:t>1</a:t>
            </a:r>
          </a:p>
          <a:p>
            <a:r>
              <a:rPr lang="en-SG" sz="2400" dirty="0">
                <a:latin typeface="Aptos" panose="020B0004020202020204" pitchFamily="34" charset="0"/>
              </a:rPr>
              <a:t>0</a:t>
            </a:r>
          </a:p>
        </p:txBody>
      </p:sp>
      <p:sp>
        <p:nvSpPr>
          <p:cNvPr id="2" name="Title 1">
            <a:extLst>
              <a:ext uri="{FF2B5EF4-FFF2-40B4-BE49-F238E27FC236}">
                <a16:creationId xmlns:a16="http://schemas.microsoft.com/office/drawing/2014/main" id="{56F2B82D-FE25-37C1-EA20-1137E9548524}"/>
              </a:ext>
            </a:extLst>
          </p:cNvPr>
          <p:cNvSpPr txBox="1">
            <a:spLocks/>
          </p:cNvSpPr>
          <p:nvPr/>
        </p:nvSpPr>
        <p:spPr>
          <a:xfrm>
            <a:off x="0" y="150830"/>
            <a:ext cx="12192000" cy="581510"/>
          </a:xfrm>
          <a:prstGeom prst="rect">
            <a:avLst/>
          </a:prstGeom>
          <a:solidFill>
            <a:schemeClr val="accent5">
              <a:lumMod val="40000"/>
              <a:lumOff val="60000"/>
            </a:schemeClr>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4000" b="1">
                <a:solidFill>
                  <a:srgbClr val="273239"/>
                </a:solidFill>
                <a:latin typeface="Berlin Sans FB Demi" panose="020E0802020502020306" pitchFamily="34" charset="0"/>
                <a:cs typeface="Aharoni" panose="02010803020104030203" pitchFamily="2" charset="-79"/>
              </a:rPr>
              <a:t>  Boolean in C</a:t>
            </a:r>
            <a:endParaRPr lang="en-SG" sz="4000" dirty="0">
              <a:solidFill>
                <a:srgbClr val="610B38"/>
              </a:solidFill>
              <a:latin typeface="Berlin Sans FB Demi" panose="020E0802020502020306" pitchFamily="34" charset="0"/>
              <a:cs typeface="Aharoni" panose="02010803020104030203" pitchFamily="2" charset="-79"/>
            </a:endParaRPr>
          </a:p>
        </p:txBody>
      </p:sp>
    </p:spTree>
    <p:extLst>
      <p:ext uri="{BB962C8B-B14F-4D97-AF65-F5344CB8AC3E}">
        <p14:creationId xmlns:p14="http://schemas.microsoft.com/office/powerpoint/2010/main" val="160045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83528"/>
            <a:ext cx="12192000" cy="630847"/>
          </a:xfrm>
          <a:solidFill>
            <a:schemeClr val="accent6">
              <a:lumMod val="40000"/>
              <a:lumOff val="60000"/>
            </a:schemeClr>
          </a:solidFill>
        </p:spPr>
        <p:txBody>
          <a:bodyPr>
            <a:normAutofit/>
          </a:bodyPr>
          <a:lstStyle/>
          <a:p>
            <a:pPr algn="just"/>
            <a:r>
              <a:rPr lang="en-SG" sz="3200" b="0" i="0" dirty="0">
                <a:solidFill>
                  <a:srgbClr val="000000"/>
                </a:solidFill>
                <a:effectLst/>
                <a:latin typeface="Berlin Sans FB Demi" panose="020E0802020502020306" pitchFamily="34" charset="0"/>
              </a:rPr>
              <a:t>  Comparing Values and Variables</a:t>
            </a:r>
            <a:endParaRPr lang="en-SG" sz="3200" b="0" i="0" dirty="0">
              <a:solidFill>
                <a:srgbClr val="610B38"/>
              </a:solidFill>
              <a:effectLst/>
              <a:latin typeface="Berlin Sans FB Demi" panose="020E0802020502020306" pitchFamily="34" charset="0"/>
            </a:endParaRPr>
          </a:p>
        </p:txBody>
      </p:sp>
      <p:sp>
        <p:nvSpPr>
          <p:cNvPr id="3" name="Rectangle 2">
            <a:extLst>
              <a:ext uri="{FF2B5EF4-FFF2-40B4-BE49-F238E27FC236}">
                <a16:creationId xmlns:a16="http://schemas.microsoft.com/office/drawing/2014/main" id="{DC11296D-ACD5-B8E4-F42E-987B81413435}"/>
              </a:ext>
            </a:extLst>
          </p:cNvPr>
          <p:cNvSpPr>
            <a:spLocks noChangeArrowheads="1"/>
          </p:cNvSpPr>
          <p:nvPr/>
        </p:nvSpPr>
        <p:spPr bwMode="auto">
          <a:xfrm>
            <a:off x="479714" y="916543"/>
            <a:ext cx="1078836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tos" panose="020B0004020202020204" pitchFamily="34" charset="0"/>
              </a:rPr>
              <a:t>Comparing values are useful in programming, because it helps us to find answers and make decisions.</a:t>
            </a:r>
            <a:endParaRPr kumimoji="0" lang="en-US" altLang="en-US" sz="1100" b="0" i="0" u="none" strike="noStrike" cap="none" normalizeH="0" baseline="0" dirty="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tos" panose="020B0004020202020204" pitchFamily="34" charset="0"/>
              </a:rPr>
              <a:t>For example, you can use a </a:t>
            </a:r>
            <a:r>
              <a:rPr kumimoji="0" lang="en-US" altLang="en-US" b="0" i="0" u="none" strike="noStrike" cap="none" normalizeH="0" baseline="0" dirty="0">
                <a:ln>
                  <a:noFill/>
                </a:ln>
                <a:solidFill>
                  <a:srgbClr val="000000"/>
                </a:solidFill>
                <a:effectLst/>
                <a:latin typeface="Aptos" panose="020B0004020202020204" pitchFamily="34" charset="0"/>
                <a:hlinkClick r:id="rId2"/>
              </a:rPr>
              <a:t>comparison operator</a:t>
            </a:r>
            <a:r>
              <a:rPr kumimoji="0" lang="en-US" altLang="en-US" b="0" i="0" u="none" strike="noStrike" cap="none" normalizeH="0" baseline="0" dirty="0">
                <a:ln>
                  <a:noFill/>
                </a:ln>
                <a:solidFill>
                  <a:srgbClr val="000000"/>
                </a:solidFill>
                <a:effectLst/>
                <a:latin typeface="Aptos" panose="020B0004020202020204" pitchFamily="34" charset="0"/>
              </a:rPr>
              <a:t>, such as the </a:t>
            </a:r>
            <a:r>
              <a:rPr kumimoji="0" lang="en-US" altLang="en-US" b="1" i="0" u="none" strike="noStrike" cap="none" normalizeH="0" baseline="0" dirty="0">
                <a:ln>
                  <a:noFill/>
                </a:ln>
                <a:solidFill>
                  <a:srgbClr val="000000"/>
                </a:solidFill>
                <a:effectLst/>
                <a:latin typeface="Aptos" panose="020B0004020202020204" pitchFamily="34" charset="0"/>
              </a:rPr>
              <a:t>greater than</a:t>
            </a:r>
            <a:r>
              <a:rPr kumimoji="0" lang="en-US" altLang="en-US" b="0" i="0" u="none" strike="noStrike" cap="none" normalizeH="0" baseline="0" dirty="0">
                <a:ln>
                  <a:noFill/>
                </a:ln>
                <a:solidFill>
                  <a:srgbClr val="000000"/>
                </a:solidFill>
                <a:effectLst/>
                <a:latin typeface="Aptos" panose="020B0004020202020204" pitchFamily="34" charset="0"/>
              </a:rPr>
              <a:t> (</a:t>
            </a:r>
            <a:r>
              <a:rPr kumimoji="0" lang="en-US" altLang="en-US" b="0" i="0" u="none" strike="noStrike" cap="none" normalizeH="0" baseline="0" dirty="0">
                <a:ln>
                  <a:noFill/>
                </a:ln>
                <a:solidFill>
                  <a:srgbClr val="DC143C"/>
                </a:solidFill>
                <a:effectLst/>
                <a:latin typeface="Aptos" panose="020B0004020202020204" pitchFamily="34" charset="0"/>
              </a:rPr>
              <a:t>&gt;</a:t>
            </a:r>
            <a:r>
              <a:rPr kumimoji="0" lang="en-US" altLang="en-US" b="0" i="0" u="none" strike="noStrike" cap="none" normalizeH="0" baseline="0" dirty="0">
                <a:ln>
                  <a:noFill/>
                </a:ln>
                <a:solidFill>
                  <a:srgbClr val="000000"/>
                </a:solidFill>
                <a:effectLst/>
                <a:latin typeface="Aptos" panose="020B0004020202020204" pitchFamily="34" charset="0"/>
              </a:rPr>
              <a:t>) operator, to compare two values:</a:t>
            </a:r>
            <a:endParaRPr kumimoji="0" lang="en-US" altLang="en-US" sz="3200" b="0" i="0" u="none" strike="noStrike" cap="none" normalizeH="0" baseline="0" dirty="0">
              <a:ln>
                <a:noFill/>
              </a:ln>
              <a:solidFill>
                <a:schemeClr val="tx1"/>
              </a:solidFill>
              <a:effectLst/>
              <a:latin typeface="Aptos" panose="020B0004020202020204" pitchFamily="34" charset="0"/>
            </a:endParaRPr>
          </a:p>
        </p:txBody>
      </p:sp>
      <p:sp>
        <p:nvSpPr>
          <p:cNvPr id="8" name="TextBox 7">
            <a:extLst>
              <a:ext uri="{FF2B5EF4-FFF2-40B4-BE49-F238E27FC236}">
                <a16:creationId xmlns:a16="http://schemas.microsoft.com/office/drawing/2014/main" id="{4BA09B38-92C3-34A6-603D-457F00D09473}"/>
              </a:ext>
            </a:extLst>
          </p:cNvPr>
          <p:cNvSpPr txBox="1"/>
          <p:nvPr/>
        </p:nvSpPr>
        <p:spPr>
          <a:xfrm>
            <a:off x="479714" y="2235160"/>
            <a:ext cx="5301961" cy="2308324"/>
          </a:xfrm>
          <a:prstGeom prst="rect">
            <a:avLst/>
          </a:prstGeom>
          <a:solidFill>
            <a:schemeClr val="bg1">
              <a:lumMod val="95000"/>
            </a:schemeClr>
          </a:solidFill>
          <a:ln>
            <a:solidFill>
              <a:schemeClr val="accent1"/>
            </a:solidFill>
          </a:ln>
        </p:spPr>
        <p:txBody>
          <a:bodyPr wrap="square">
            <a:spAutoFit/>
          </a:bodyPr>
          <a:lstStyle/>
          <a:p>
            <a:r>
              <a:rPr lang="en-SG" dirty="0"/>
              <a:t>#include &lt;</a:t>
            </a:r>
            <a:r>
              <a:rPr lang="en-SG" dirty="0" err="1"/>
              <a:t>stdio.h</a:t>
            </a:r>
            <a:r>
              <a:rPr lang="en-SG" dirty="0"/>
              <a:t>&gt;</a:t>
            </a:r>
          </a:p>
          <a:p>
            <a:r>
              <a:rPr lang="en-SG" dirty="0"/>
              <a:t>int main() </a:t>
            </a:r>
          </a:p>
          <a:p>
            <a:r>
              <a:rPr lang="en-SG" dirty="0"/>
              <a:t>{</a:t>
            </a:r>
          </a:p>
          <a:p>
            <a:r>
              <a:rPr lang="en-SG" dirty="0"/>
              <a:t>  </a:t>
            </a:r>
            <a:r>
              <a:rPr lang="en-SG" dirty="0" err="1"/>
              <a:t>printf</a:t>
            </a:r>
            <a:r>
              <a:rPr lang="en-SG" dirty="0"/>
              <a:t>("%d", 10 &gt; 9);  </a:t>
            </a:r>
          </a:p>
          <a:p>
            <a:r>
              <a:rPr lang="en-SG" dirty="0"/>
              <a:t> // Returns 1 (true) because 10 is greater than 9</a:t>
            </a:r>
          </a:p>
          <a:p>
            <a:r>
              <a:rPr lang="en-SG" dirty="0"/>
              <a:t>}</a:t>
            </a:r>
          </a:p>
          <a:p>
            <a:r>
              <a:rPr lang="en-SG" dirty="0"/>
              <a:t>Output:</a:t>
            </a:r>
          </a:p>
          <a:p>
            <a:r>
              <a:rPr lang="en-SG" dirty="0"/>
              <a:t>1</a:t>
            </a:r>
          </a:p>
        </p:txBody>
      </p:sp>
      <p:sp>
        <p:nvSpPr>
          <p:cNvPr id="10" name="TextBox 9">
            <a:extLst>
              <a:ext uri="{FF2B5EF4-FFF2-40B4-BE49-F238E27FC236}">
                <a16:creationId xmlns:a16="http://schemas.microsoft.com/office/drawing/2014/main" id="{E6B9F8ED-59B1-8721-D813-8C083CB0B13B}"/>
              </a:ext>
            </a:extLst>
          </p:cNvPr>
          <p:cNvSpPr txBox="1"/>
          <p:nvPr/>
        </p:nvSpPr>
        <p:spPr>
          <a:xfrm>
            <a:off x="5873894" y="2235160"/>
            <a:ext cx="6318106" cy="2585323"/>
          </a:xfrm>
          <a:prstGeom prst="rect">
            <a:avLst/>
          </a:prstGeom>
          <a:solidFill>
            <a:schemeClr val="accent6">
              <a:lumMod val="20000"/>
              <a:lumOff val="80000"/>
            </a:schemeClr>
          </a:solidFill>
          <a:ln>
            <a:solidFill>
              <a:schemeClr val="accent1"/>
            </a:solidFill>
          </a:ln>
        </p:spPr>
        <p:txBody>
          <a:bodyPr wrap="square">
            <a:spAutoFit/>
          </a:bodyPr>
          <a:lstStyle/>
          <a:p>
            <a:r>
              <a:rPr lang="en-SG" dirty="0"/>
              <a:t>#include &lt;</a:t>
            </a:r>
            <a:r>
              <a:rPr lang="en-SG" dirty="0" err="1"/>
              <a:t>stdio.h</a:t>
            </a:r>
            <a:r>
              <a:rPr lang="en-SG" dirty="0"/>
              <a:t>&gt;</a:t>
            </a:r>
          </a:p>
          <a:p>
            <a:r>
              <a:rPr lang="en-SG" dirty="0"/>
              <a:t>int main() {</a:t>
            </a:r>
          </a:p>
          <a:p>
            <a:r>
              <a:rPr lang="en-SG" dirty="0"/>
              <a:t>  int x = 10;</a:t>
            </a:r>
          </a:p>
          <a:p>
            <a:r>
              <a:rPr lang="en-SG" dirty="0"/>
              <a:t>  int y = 9;</a:t>
            </a:r>
          </a:p>
          <a:p>
            <a:r>
              <a:rPr lang="en-SG" dirty="0"/>
              <a:t>  </a:t>
            </a:r>
            <a:r>
              <a:rPr lang="en-SG" dirty="0" err="1"/>
              <a:t>printf</a:t>
            </a:r>
            <a:r>
              <a:rPr lang="en-SG" dirty="0"/>
              <a:t>("%d", x &gt; y); </a:t>
            </a:r>
          </a:p>
          <a:p>
            <a:r>
              <a:rPr lang="en-SG" dirty="0"/>
              <a:t>// Returns 1 (true) because 10 is greater than 9</a:t>
            </a:r>
          </a:p>
          <a:p>
            <a:r>
              <a:rPr lang="en-SG" dirty="0"/>
              <a:t>}</a:t>
            </a:r>
          </a:p>
          <a:p>
            <a:r>
              <a:rPr lang="en-SG" dirty="0"/>
              <a:t>Output:</a:t>
            </a:r>
          </a:p>
          <a:p>
            <a:r>
              <a:rPr lang="en-SG" dirty="0"/>
              <a:t>1</a:t>
            </a:r>
          </a:p>
        </p:txBody>
      </p:sp>
    </p:spTree>
    <p:extLst>
      <p:ext uri="{BB962C8B-B14F-4D97-AF65-F5344CB8AC3E}">
        <p14:creationId xmlns:p14="http://schemas.microsoft.com/office/powerpoint/2010/main" val="1189448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A11464F9-64D3-C1F2-7063-9E4668CD2610}"/>
              </a:ext>
            </a:extLst>
          </p:cNvPr>
          <p:cNvSpPr txBox="1"/>
          <p:nvPr/>
        </p:nvSpPr>
        <p:spPr>
          <a:xfrm>
            <a:off x="228600" y="883504"/>
            <a:ext cx="11029950" cy="3139321"/>
          </a:xfrm>
          <a:prstGeom prst="rect">
            <a:avLst/>
          </a:prstGeom>
          <a:solidFill>
            <a:schemeClr val="accent2">
              <a:lumMod val="20000"/>
              <a:lumOff val="80000"/>
            </a:schemeClr>
          </a:solidFill>
        </p:spPr>
        <p:txBody>
          <a:bodyPr wrap="square">
            <a:spAutoFit/>
          </a:bodyPr>
          <a:lstStyle/>
          <a:p>
            <a:r>
              <a:rPr lang="en-SG" dirty="0">
                <a:latin typeface="Aptos" panose="020B0004020202020204" pitchFamily="34" charset="0"/>
              </a:rPr>
              <a:t>In the example below, we use the equal to (==) operator to compare different values:</a:t>
            </a: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("%d\n", 10 == 10); // Returns 1 (true), because 10 is equal to 10</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("%d\n", 10 == 15); // Returns 0 (false), because 10 is not equal to 15</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5 == 55); // Returns 0 (false) because 5 is not equal to 55</a:t>
            </a:r>
          </a:p>
          <a:p>
            <a:r>
              <a:rPr lang="en-SG" dirty="0">
                <a:latin typeface="Aptos" panose="020B0004020202020204" pitchFamily="34" charset="0"/>
              </a:rPr>
              <a:t>}</a:t>
            </a:r>
          </a:p>
          <a:p>
            <a:r>
              <a:rPr lang="en-SG" u="sng" dirty="0">
                <a:latin typeface="Aptos" panose="020B0004020202020204" pitchFamily="34" charset="0"/>
              </a:rPr>
              <a:t>Output:</a:t>
            </a:r>
          </a:p>
          <a:p>
            <a:r>
              <a:rPr lang="en-SG" dirty="0">
                <a:latin typeface="Aptos" panose="020B0004020202020204" pitchFamily="34" charset="0"/>
              </a:rPr>
              <a:t>1</a:t>
            </a:r>
          </a:p>
          <a:p>
            <a:r>
              <a:rPr lang="en-SG" dirty="0">
                <a:latin typeface="Aptos" panose="020B0004020202020204" pitchFamily="34" charset="0"/>
              </a:rPr>
              <a:t>0</a:t>
            </a:r>
          </a:p>
          <a:p>
            <a:r>
              <a:rPr lang="en-SG" dirty="0">
                <a:latin typeface="Aptos" panose="020B0004020202020204" pitchFamily="34" charset="0"/>
              </a:rPr>
              <a:t>0</a:t>
            </a:r>
          </a:p>
        </p:txBody>
      </p:sp>
      <p:sp>
        <p:nvSpPr>
          <p:cNvPr id="11" name="TextBox 10">
            <a:extLst>
              <a:ext uri="{FF2B5EF4-FFF2-40B4-BE49-F238E27FC236}">
                <a16:creationId xmlns:a16="http://schemas.microsoft.com/office/drawing/2014/main" id="{06EDC563-D35E-FF68-B431-566BAE7FDBBA}"/>
              </a:ext>
            </a:extLst>
          </p:cNvPr>
          <p:cNvSpPr txBox="1"/>
          <p:nvPr/>
        </p:nvSpPr>
        <p:spPr>
          <a:xfrm>
            <a:off x="2511332" y="4101584"/>
            <a:ext cx="6061298" cy="2308324"/>
          </a:xfrm>
          <a:prstGeom prst="rect">
            <a:avLst/>
          </a:prstGeom>
          <a:solidFill>
            <a:schemeClr val="accent5">
              <a:lumMod val="20000"/>
              <a:lumOff val="80000"/>
            </a:schemeClr>
          </a:solidFill>
        </p:spPr>
        <p:txBody>
          <a:bodyPr wrap="square">
            <a:spAutoFit/>
          </a:bodyPr>
          <a:lstStyle/>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#include &lt;</a:t>
            </a:r>
            <a:r>
              <a:rPr lang="en-SG" dirty="0" err="1">
                <a:latin typeface="Aptos" panose="020B0004020202020204" pitchFamily="34" charset="0"/>
              </a:rPr>
              <a:t>stdbool.h</a:t>
            </a:r>
            <a:r>
              <a:rPr lang="en-SG" dirty="0">
                <a:latin typeface="Aptos" panose="020B0004020202020204" pitchFamily="34" charset="0"/>
              </a:rPr>
              <a:t>&gt;</a:t>
            </a:r>
          </a:p>
          <a:p>
            <a:r>
              <a:rPr lang="en-SG" dirty="0">
                <a:latin typeface="Aptos" panose="020B0004020202020204" pitchFamily="34" charset="0"/>
              </a:rPr>
              <a:t>int main() {</a:t>
            </a:r>
          </a:p>
          <a:p>
            <a:r>
              <a:rPr lang="en-SG" dirty="0">
                <a:latin typeface="Aptos" panose="020B0004020202020204" pitchFamily="34" charset="0"/>
              </a:rPr>
              <a:t>  bool </a:t>
            </a:r>
            <a:r>
              <a:rPr lang="en-SG" dirty="0" err="1">
                <a:latin typeface="Aptos" panose="020B0004020202020204" pitchFamily="34" charset="0"/>
              </a:rPr>
              <a:t>isHamburgerTasty</a:t>
            </a:r>
            <a:r>
              <a:rPr lang="en-SG" dirty="0">
                <a:latin typeface="Aptos" panose="020B0004020202020204" pitchFamily="34" charset="0"/>
              </a:rPr>
              <a:t> = true;</a:t>
            </a:r>
          </a:p>
          <a:p>
            <a:r>
              <a:rPr lang="en-SG" dirty="0">
                <a:latin typeface="Aptos" panose="020B0004020202020204" pitchFamily="34" charset="0"/>
              </a:rPr>
              <a:t>  bool </a:t>
            </a:r>
            <a:r>
              <a:rPr lang="en-SG" dirty="0" err="1">
                <a:latin typeface="Aptos" panose="020B0004020202020204" pitchFamily="34" charset="0"/>
              </a:rPr>
              <a:t>isPizzaTasty</a:t>
            </a:r>
            <a:r>
              <a:rPr lang="en-SG" dirty="0">
                <a:latin typeface="Aptos" panose="020B0004020202020204" pitchFamily="34" charset="0"/>
              </a:rPr>
              <a:t> = true;</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a:t>
            </a:r>
            <a:r>
              <a:rPr lang="en-SG" dirty="0" err="1">
                <a:latin typeface="Aptos" panose="020B0004020202020204" pitchFamily="34" charset="0"/>
              </a:rPr>
              <a:t>isHamburgerTasty</a:t>
            </a:r>
            <a:r>
              <a:rPr lang="en-SG" dirty="0">
                <a:latin typeface="Aptos" panose="020B0004020202020204" pitchFamily="34" charset="0"/>
              </a:rPr>
              <a:t> == </a:t>
            </a:r>
            <a:r>
              <a:rPr lang="en-SG" dirty="0" err="1">
                <a:latin typeface="Aptos" panose="020B0004020202020204" pitchFamily="34" charset="0"/>
              </a:rPr>
              <a:t>isPizzaTasty</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Output: 1</a:t>
            </a:r>
          </a:p>
        </p:txBody>
      </p:sp>
      <p:sp>
        <p:nvSpPr>
          <p:cNvPr id="4" name="Title 1">
            <a:extLst>
              <a:ext uri="{FF2B5EF4-FFF2-40B4-BE49-F238E27FC236}">
                <a16:creationId xmlns:a16="http://schemas.microsoft.com/office/drawing/2014/main" id="{9B3E2B69-F593-254F-53CE-4D8A1111469E}"/>
              </a:ext>
            </a:extLst>
          </p:cNvPr>
          <p:cNvSpPr txBox="1">
            <a:spLocks/>
          </p:cNvSpPr>
          <p:nvPr/>
        </p:nvSpPr>
        <p:spPr>
          <a:xfrm>
            <a:off x="0" y="83528"/>
            <a:ext cx="12192000" cy="630847"/>
          </a:xfrm>
          <a:prstGeom prst="rect">
            <a:avLst/>
          </a:prstGeom>
          <a:solidFill>
            <a:schemeClr val="accent6">
              <a:lumMod val="40000"/>
              <a:lumOff val="6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3200">
                <a:solidFill>
                  <a:srgbClr val="000000"/>
                </a:solidFill>
                <a:latin typeface="Berlin Sans FB Demi" panose="020E0802020502020306" pitchFamily="34" charset="0"/>
              </a:rPr>
              <a:t>  Comparing Values and Variables</a:t>
            </a:r>
            <a:endParaRPr lang="en-SG" sz="3200" dirty="0">
              <a:solidFill>
                <a:srgbClr val="610B38"/>
              </a:solidFill>
              <a:latin typeface="Berlin Sans FB Demi" panose="020E0802020502020306" pitchFamily="34" charset="0"/>
            </a:endParaRPr>
          </a:p>
        </p:txBody>
      </p:sp>
    </p:spTree>
    <p:extLst>
      <p:ext uri="{BB962C8B-B14F-4D97-AF65-F5344CB8AC3E}">
        <p14:creationId xmlns:p14="http://schemas.microsoft.com/office/powerpoint/2010/main" val="464930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82596"/>
          </a:xfrm>
          <a:solidFill>
            <a:schemeClr val="accent5">
              <a:lumMod val="20000"/>
              <a:lumOff val="80000"/>
            </a:schemeClr>
          </a:solidFill>
        </p:spPr>
        <p:txBody>
          <a:bodyPr>
            <a:normAutofit fontScale="90000"/>
          </a:bodyPr>
          <a:lstStyle/>
          <a:p>
            <a:pPr algn="just"/>
            <a:r>
              <a:rPr lang="en-SG" sz="3600" b="0" i="0" dirty="0">
                <a:solidFill>
                  <a:srgbClr val="000000"/>
                </a:solidFill>
                <a:effectLst/>
                <a:latin typeface="Berlin Sans FB Demi" panose="020E0802020502020306" pitchFamily="34" charset="0"/>
              </a:rPr>
              <a:t> Comparing Values and Variables :- Real Life Example</a:t>
            </a:r>
            <a:endParaRPr lang="en-SG" sz="3600" b="0" i="0" dirty="0">
              <a:solidFill>
                <a:srgbClr val="610B38"/>
              </a:solidFill>
              <a:effectLst/>
              <a:latin typeface="Berlin Sans FB Demi" panose="020E0802020502020306" pitchFamily="34" charset="0"/>
            </a:endParaRPr>
          </a:p>
        </p:txBody>
      </p:sp>
      <p:sp>
        <p:nvSpPr>
          <p:cNvPr id="3" name="TextBox 2">
            <a:extLst>
              <a:ext uri="{FF2B5EF4-FFF2-40B4-BE49-F238E27FC236}">
                <a16:creationId xmlns:a16="http://schemas.microsoft.com/office/drawing/2014/main" id="{B0B81C36-4835-9C94-53FF-2757A7C264E1}"/>
              </a:ext>
            </a:extLst>
          </p:cNvPr>
          <p:cNvSpPr txBox="1"/>
          <p:nvPr/>
        </p:nvSpPr>
        <p:spPr>
          <a:xfrm>
            <a:off x="323849" y="823100"/>
            <a:ext cx="10925175" cy="1569660"/>
          </a:xfrm>
          <a:prstGeom prst="rect">
            <a:avLst/>
          </a:prstGeom>
          <a:solidFill>
            <a:schemeClr val="bg1"/>
          </a:solidFill>
        </p:spPr>
        <p:txBody>
          <a:bodyPr wrap="square">
            <a:spAutoFit/>
          </a:bodyPr>
          <a:lstStyle/>
          <a:p>
            <a:r>
              <a:rPr lang="en-SG" sz="2400" dirty="0">
                <a:latin typeface="Aptos" panose="020B0004020202020204" pitchFamily="34" charset="0"/>
              </a:rPr>
              <a:t>Let's think of a "real life example" where we need to find out if a person is old enough to vote.</a:t>
            </a:r>
          </a:p>
          <a:p>
            <a:r>
              <a:rPr lang="en-SG" sz="2400" dirty="0">
                <a:latin typeface="Aptos" panose="020B0004020202020204" pitchFamily="34" charset="0"/>
              </a:rPr>
              <a:t>In the example below, we use the &gt;= comparison operator to find out if the age (25) is greater than OR equal to the voting age limit, which is set to 18:</a:t>
            </a:r>
          </a:p>
        </p:txBody>
      </p:sp>
      <p:sp>
        <p:nvSpPr>
          <p:cNvPr id="10" name="TextBox 9">
            <a:extLst>
              <a:ext uri="{FF2B5EF4-FFF2-40B4-BE49-F238E27FC236}">
                <a16:creationId xmlns:a16="http://schemas.microsoft.com/office/drawing/2014/main" id="{ABA2B67F-E73E-63E5-E920-DAB8596ADBEF}"/>
              </a:ext>
            </a:extLst>
          </p:cNvPr>
          <p:cNvSpPr txBox="1"/>
          <p:nvPr/>
        </p:nvSpPr>
        <p:spPr>
          <a:xfrm>
            <a:off x="323850" y="2557025"/>
            <a:ext cx="10925175" cy="2862322"/>
          </a:xfrm>
          <a:prstGeom prst="rect">
            <a:avLst/>
          </a:prstGeom>
          <a:solidFill>
            <a:schemeClr val="accent2">
              <a:lumMod val="20000"/>
              <a:lumOff val="80000"/>
            </a:schemeClr>
          </a:solidFill>
          <a:ln>
            <a:solidFill>
              <a:schemeClr val="accent1"/>
            </a:solidFill>
          </a:ln>
        </p:spPr>
        <p:txBody>
          <a:bodyPr wrap="square">
            <a:spAutoFit/>
          </a:bodyPr>
          <a:lstStyle/>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 </a:t>
            </a:r>
          </a:p>
          <a:p>
            <a:r>
              <a:rPr lang="en-SG" sz="2000" dirty="0">
                <a:latin typeface="Aptos" panose="020B0004020202020204" pitchFamily="34" charset="0"/>
              </a:rPr>
              <a:t>{</a:t>
            </a:r>
          </a:p>
          <a:p>
            <a:r>
              <a:rPr lang="en-SG" sz="2000" dirty="0">
                <a:latin typeface="Aptos" panose="020B0004020202020204" pitchFamily="34" charset="0"/>
              </a:rPr>
              <a:t>  int </a:t>
            </a:r>
            <a:r>
              <a:rPr lang="en-SG" sz="2000" dirty="0" err="1">
                <a:latin typeface="Aptos" panose="020B0004020202020204" pitchFamily="34" charset="0"/>
              </a:rPr>
              <a:t>myAge</a:t>
            </a:r>
            <a:r>
              <a:rPr lang="en-SG" sz="2000" dirty="0">
                <a:latin typeface="Aptos" panose="020B0004020202020204" pitchFamily="34" charset="0"/>
              </a:rPr>
              <a:t> = 25;</a:t>
            </a:r>
          </a:p>
          <a:p>
            <a:r>
              <a:rPr lang="en-SG" sz="2000" dirty="0">
                <a:latin typeface="Aptos" panose="020B0004020202020204" pitchFamily="34" charset="0"/>
              </a:rPr>
              <a:t>  int </a:t>
            </a:r>
            <a:r>
              <a:rPr lang="en-SG" sz="2000" dirty="0" err="1">
                <a:latin typeface="Aptos" panose="020B0004020202020204" pitchFamily="34" charset="0"/>
              </a:rPr>
              <a:t>votingAge</a:t>
            </a:r>
            <a:r>
              <a:rPr lang="en-SG" sz="2000" dirty="0">
                <a:latin typeface="Aptos" panose="020B0004020202020204" pitchFamily="34" charset="0"/>
              </a:rPr>
              <a:t> = 18;</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a:t>
            </a:r>
            <a:r>
              <a:rPr lang="en-SG" sz="2000" dirty="0" err="1">
                <a:latin typeface="Aptos" panose="020B0004020202020204" pitchFamily="34" charset="0"/>
              </a:rPr>
              <a:t>myAge</a:t>
            </a:r>
            <a:r>
              <a:rPr lang="en-SG" sz="2000" dirty="0">
                <a:latin typeface="Aptos" panose="020B0004020202020204" pitchFamily="34" charset="0"/>
              </a:rPr>
              <a:t> &gt;= </a:t>
            </a:r>
            <a:r>
              <a:rPr lang="en-SG" sz="2000" dirty="0" err="1">
                <a:latin typeface="Aptos" panose="020B0004020202020204" pitchFamily="34" charset="0"/>
              </a:rPr>
              <a:t>votingAge</a:t>
            </a:r>
            <a:r>
              <a:rPr lang="en-SG" sz="2000" dirty="0">
                <a:latin typeface="Aptos" panose="020B0004020202020204" pitchFamily="34" charset="0"/>
              </a:rPr>
              <a:t>); // Returns 1 (true), meaning 25 year olds are allowed to vote!</a:t>
            </a:r>
          </a:p>
          <a:p>
            <a:r>
              <a:rPr lang="en-SG" sz="2000" dirty="0">
                <a:latin typeface="Aptos" panose="020B0004020202020204" pitchFamily="34" charset="0"/>
              </a:rPr>
              <a:t>}</a:t>
            </a:r>
          </a:p>
          <a:p>
            <a:r>
              <a:rPr lang="en-SG" sz="2000" u="sng" dirty="0">
                <a:latin typeface="Aptos" panose="020B0004020202020204" pitchFamily="34" charset="0"/>
              </a:rPr>
              <a:t>Output:</a:t>
            </a:r>
          </a:p>
          <a:p>
            <a:r>
              <a:rPr lang="en-SG" sz="2000" dirty="0">
                <a:latin typeface="Aptos" panose="020B0004020202020204" pitchFamily="34" charset="0"/>
              </a:rPr>
              <a:t>1</a:t>
            </a:r>
          </a:p>
        </p:txBody>
      </p:sp>
    </p:spTree>
    <p:extLst>
      <p:ext uri="{BB962C8B-B14F-4D97-AF65-F5344CB8AC3E}">
        <p14:creationId xmlns:p14="http://schemas.microsoft.com/office/powerpoint/2010/main" val="334336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44685"/>
            <a:ext cx="12198926" cy="646331"/>
          </a:xfrm>
          <a:solidFill>
            <a:schemeClr val="accent2">
              <a:lumMod val="20000"/>
              <a:lumOff val="80000"/>
            </a:schemeClr>
          </a:solidFill>
        </p:spPr>
        <p:txBody>
          <a:bodyPr>
            <a:normAutofit/>
          </a:bodyPr>
          <a:lstStyle/>
          <a:p>
            <a:pPr algn="just"/>
            <a:r>
              <a:rPr lang="en-SG" sz="4000" b="1" i="0" dirty="0">
                <a:solidFill>
                  <a:srgbClr val="273239"/>
                </a:solidFill>
                <a:effectLst/>
                <a:latin typeface="Aptos" panose="020B0004020202020204" pitchFamily="34" charset="0"/>
              </a:rPr>
              <a:t>Type Conversion in C</a:t>
            </a:r>
            <a:endParaRPr lang="en-SG" sz="4000" b="0" i="0" dirty="0">
              <a:solidFill>
                <a:srgbClr val="610B38"/>
              </a:solidFill>
              <a:effectLst/>
              <a:latin typeface="Aptos" panose="020B0004020202020204" pitchFamily="34" charset="0"/>
            </a:endParaRPr>
          </a:p>
        </p:txBody>
      </p:sp>
      <p:sp>
        <p:nvSpPr>
          <p:cNvPr id="4" name="TextBox 3">
            <a:extLst>
              <a:ext uri="{FF2B5EF4-FFF2-40B4-BE49-F238E27FC236}">
                <a16:creationId xmlns:a16="http://schemas.microsoft.com/office/drawing/2014/main" id="{8C3A9582-B729-5B67-BE13-97EA70C0E5D8}"/>
              </a:ext>
            </a:extLst>
          </p:cNvPr>
          <p:cNvSpPr txBox="1"/>
          <p:nvPr/>
        </p:nvSpPr>
        <p:spPr>
          <a:xfrm>
            <a:off x="154133" y="791001"/>
            <a:ext cx="8104042" cy="5078313"/>
          </a:xfrm>
          <a:prstGeom prst="rect">
            <a:avLst/>
          </a:prstGeom>
          <a:solidFill>
            <a:schemeClr val="bg1"/>
          </a:solidFill>
        </p:spPr>
        <p:txBody>
          <a:bodyPr wrap="square">
            <a:spAutoFit/>
          </a:bodyPr>
          <a:lstStyle/>
          <a:p>
            <a:pPr algn="just"/>
            <a:r>
              <a:rPr lang="en-US" b="0" i="0" dirty="0">
                <a:effectLst/>
                <a:highlight>
                  <a:srgbClr val="FFFFFF"/>
                </a:highlight>
                <a:latin typeface="Aptos" panose="020B0004020202020204" pitchFamily="34" charset="0"/>
              </a:rPr>
              <a:t>Type conversion in C is the process of converting one data type to another. The type conversion is only performed to those data types where conversion is possible. Type conversion is performed by a compiler. In type conversion, the destination data type can’t be smaller than the source data type. Type conversion is done at compile time and it is also called widening conversion because the destination data type can’t be smaller than the source data type. </a:t>
            </a:r>
            <a:r>
              <a:rPr lang="en-US" b="1" i="1" dirty="0">
                <a:effectLst/>
                <a:highlight>
                  <a:srgbClr val="FFFFFF"/>
                </a:highlight>
                <a:latin typeface="Aptos" panose="020B0004020202020204" pitchFamily="34" charset="0"/>
              </a:rPr>
              <a:t>There are two types of Conversion:</a:t>
            </a:r>
          </a:p>
          <a:p>
            <a:pPr algn="just"/>
            <a:r>
              <a:rPr lang="en-SG" b="1" i="0" dirty="0">
                <a:effectLst/>
                <a:highlight>
                  <a:srgbClr val="FFFFFF"/>
                </a:highlight>
                <a:latin typeface="Aptos" panose="020B0004020202020204" pitchFamily="34" charset="0"/>
              </a:rPr>
              <a:t>1. Implicit Type Conversion</a:t>
            </a:r>
          </a:p>
          <a:p>
            <a:pPr algn="l" fontAlgn="base"/>
            <a:r>
              <a:rPr lang="en-US" b="0" i="0" dirty="0">
                <a:effectLst/>
                <a:highlight>
                  <a:srgbClr val="FFFFFF"/>
                </a:highlight>
                <a:latin typeface="Aptos" panose="020B0004020202020204" pitchFamily="34" charset="0"/>
              </a:rPr>
              <a:t>Also known as ‘automatic type conversion’.</a:t>
            </a:r>
          </a:p>
          <a:p>
            <a:pPr algn="l" fontAlgn="base"/>
            <a:r>
              <a:rPr lang="en-US" b="1" i="0" dirty="0">
                <a:effectLst/>
                <a:highlight>
                  <a:srgbClr val="FFFFFF"/>
                </a:highlight>
                <a:latin typeface="Aptos" panose="020B0004020202020204" pitchFamily="34" charset="0"/>
              </a:rPr>
              <a:t>A.</a:t>
            </a:r>
            <a:r>
              <a:rPr lang="en-US" b="0" i="0" dirty="0">
                <a:effectLst/>
                <a:highlight>
                  <a:srgbClr val="FFFFFF"/>
                </a:highlight>
                <a:latin typeface="Aptos" panose="020B0004020202020204" pitchFamily="34" charset="0"/>
              </a:rPr>
              <a:t> Done by the compiler on its own, without any external trigger from the user.</a:t>
            </a:r>
          </a:p>
          <a:p>
            <a:pPr algn="l" fontAlgn="base"/>
            <a:r>
              <a:rPr lang="en-US" b="1" i="0" dirty="0">
                <a:effectLst/>
                <a:highlight>
                  <a:srgbClr val="FFFFFF"/>
                </a:highlight>
                <a:latin typeface="Aptos" panose="020B0004020202020204" pitchFamily="34" charset="0"/>
              </a:rPr>
              <a:t>B.</a:t>
            </a:r>
            <a:r>
              <a:rPr lang="en-US" b="0" i="0" dirty="0">
                <a:effectLst/>
                <a:highlight>
                  <a:srgbClr val="FFFFFF"/>
                </a:highlight>
                <a:latin typeface="Aptos" panose="020B0004020202020204" pitchFamily="34" charset="0"/>
              </a:rPr>
              <a:t> Generally takes place when in an expression more than one data type is present. In such conditions type conversion (type promotion) takes place to avoid loss of data.</a:t>
            </a:r>
          </a:p>
          <a:p>
            <a:pPr algn="l" fontAlgn="base"/>
            <a:r>
              <a:rPr lang="en-US" b="1" i="0" dirty="0">
                <a:effectLst/>
                <a:highlight>
                  <a:srgbClr val="FFFFFF"/>
                </a:highlight>
                <a:latin typeface="Aptos" panose="020B0004020202020204" pitchFamily="34" charset="0"/>
              </a:rPr>
              <a:t>C.</a:t>
            </a:r>
            <a:r>
              <a:rPr lang="en-US" b="0" i="0" dirty="0">
                <a:effectLst/>
                <a:highlight>
                  <a:srgbClr val="FFFFFF"/>
                </a:highlight>
                <a:latin typeface="Aptos" panose="020B0004020202020204" pitchFamily="34" charset="0"/>
              </a:rPr>
              <a:t> All the data types of the variables are upgraded to the data type of the variable with the largest data type.</a:t>
            </a:r>
          </a:p>
          <a:p>
            <a:pPr algn="just"/>
            <a:r>
              <a:rPr lang="en-US" b="1" i="0" dirty="0">
                <a:effectLst/>
                <a:highlight>
                  <a:srgbClr val="FFFFFF"/>
                </a:highlight>
                <a:latin typeface="Aptos" panose="020B0004020202020204" pitchFamily="34" charset="0"/>
              </a:rPr>
              <a:t>D.</a:t>
            </a:r>
            <a:r>
              <a:rPr lang="en-US" b="0" i="0" dirty="0">
                <a:effectLst/>
                <a:highlight>
                  <a:srgbClr val="FFFFFF"/>
                </a:highlight>
                <a:latin typeface="Aptos" panose="020B0004020202020204" pitchFamily="34" charset="0"/>
              </a:rPr>
              <a:t> It is possible for implicit conversions to lose information, signs can be lost (when signed is implicitly converted to unsigned), and overflow can occur (when long is implicitly converted to float).</a:t>
            </a:r>
            <a:endParaRPr lang="en-SG" dirty="0">
              <a:latin typeface="Aptos" panose="020B0004020202020204" pitchFamily="34" charset="0"/>
            </a:endParaRPr>
          </a:p>
        </p:txBody>
      </p:sp>
      <p:sp>
        <p:nvSpPr>
          <p:cNvPr id="17" name="TextBox 16">
            <a:extLst>
              <a:ext uri="{FF2B5EF4-FFF2-40B4-BE49-F238E27FC236}">
                <a16:creationId xmlns:a16="http://schemas.microsoft.com/office/drawing/2014/main" id="{54B231E8-F767-3B7A-C999-138422C03AEC}"/>
              </a:ext>
            </a:extLst>
          </p:cNvPr>
          <p:cNvSpPr txBox="1"/>
          <p:nvPr/>
        </p:nvSpPr>
        <p:spPr>
          <a:xfrm>
            <a:off x="234144" y="5938207"/>
            <a:ext cx="7347756" cy="400110"/>
          </a:xfrm>
          <a:prstGeom prst="rect">
            <a:avLst/>
          </a:prstGeom>
          <a:solidFill>
            <a:schemeClr val="accent2">
              <a:lumMod val="20000"/>
              <a:lumOff val="80000"/>
            </a:schemeClr>
          </a:solidFill>
        </p:spPr>
        <p:txBody>
          <a:bodyPr wrap="square">
            <a:spAutoFit/>
          </a:bodyPr>
          <a:lstStyle/>
          <a:p>
            <a:r>
              <a:rPr lang="en-SG" sz="2000" dirty="0">
                <a:latin typeface="Aptos" panose="020B0004020202020204" pitchFamily="34" charset="0"/>
              </a:rPr>
              <a:t>bool </a:t>
            </a:r>
            <a:r>
              <a:rPr lang="en-SG" sz="2000" dirty="0">
                <a:latin typeface="Aptos" panose="020B0004020202020204" pitchFamily="34" charset="0"/>
                <a:sym typeface="Wingdings" panose="05000000000000000000" pitchFamily="2" charset="2"/>
              </a:rPr>
              <a:t></a:t>
            </a:r>
            <a:r>
              <a:rPr lang="en-SG" sz="2000" dirty="0">
                <a:latin typeface="Aptos" panose="020B0004020202020204" pitchFamily="34" charset="0"/>
              </a:rPr>
              <a:t> char </a:t>
            </a:r>
            <a:r>
              <a:rPr lang="en-SG" sz="2000" dirty="0">
                <a:latin typeface="Aptos" panose="020B0004020202020204" pitchFamily="34" charset="0"/>
                <a:sym typeface="Wingdings" panose="05000000000000000000" pitchFamily="2" charset="2"/>
              </a:rPr>
              <a:t></a:t>
            </a:r>
            <a:r>
              <a:rPr lang="en-SG" sz="2000" dirty="0">
                <a:latin typeface="Aptos" panose="020B0004020202020204" pitchFamily="34" charset="0"/>
              </a:rPr>
              <a:t> int </a:t>
            </a:r>
            <a:r>
              <a:rPr lang="en-SG" sz="2000" dirty="0">
                <a:latin typeface="Aptos" panose="020B0004020202020204" pitchFamily="34" charset="0"/>
                <a:sym typeface="Wingdings" panose="05000000000000000000" pitchFamily="2" charset="2"/>
              </a:rPr>
              <a:t></a:t>
            </a:r>
            <a:r>
              <a:rPr lang="en-SG" sz="2000" dirty="0">
                <a:latin typeface="Aptos" panose="020B0004020202020204" pitchFamily="34" charset="0"/>
              </a:rPr>
              <a:t> long </a:t>
            </a:r>
            <a:r>
              <a:rPr lang="en-SG" sz="2000" dirty="0" err="1">
                <a:latin typeface="Aptos" panose="020B0004020202020204" pitchFamily="34" charset="0"/>
              </a:rPr>
              <a:t>long</a:t>
            </a:r>
            <a:r>
              <a:rPr lang="en-SG" sz="2000" dirty="0">
                <a:latin typeface="Aptos" panose="020B0004020202020204" pitchFamily="34" charset="0"/>
              </a:rPr>
              <a:t> </a:t>
            </a:r>
            <a:r>
              <a:rPr lang="en-SG" sz="2000" dirty="0">
                <a:latin typeface="Aptos" panose="020B0004020202020204" pitchFamily="34" charset="0"/>
                <a:sym typeface="Wingdings" panose="05000000000000000000" pitchFamily="2" charset="2"/>
              </a:rPr>
              <a:t></a:t>
            </a:r>
            <a:r>
              <a:rPr lang="en-SG" sz="2000" dirty="0">
                <a:latin typeface="Aptos" panose="020B0004020202020204" pitchFamily="34" charset="0"/>
              </a:rPr>
              <a:t> float </a:t>
            </a:r>
            <a:r>
              <a:rPr lang="en-SG" sz="2000" dirty="0">
                <a:latin typeface="Aptos" panose="020B0004020202020204" pitchFamily="34" charset="0"/>
                <a:sym typeface="Wingdings" panose="05000000000000000000" pitchFamily="2" charset="2"/>
              </a:rPr>
              <a:t> </a:t>
            </a:r>
            <a:r>
              <a:rPr lang="en-SG" sz="2000" dirty="0">
                <a:latin typeface="Aptos" panose="020B0004020202020204" pitchFamily="34" charset="0"/>
              </a:rPr>
              <a:t>double </a:t>
            </a:r>
            <a:r>
              <a:rPr lang="en-SG" sz="2000" dirty="0">
                <a:latin typeface="Aptos" panose="020B0004020202020204" pitchFamily="34" charset="0"/>
                <a:sym typeface="Wingdings" panose="05000000000000000000" pitchFamily="2" charset="2"/>
              </a:rPr>
              <a:t></a:t>
            </a:r>
            <a:r>
              <a:rPr lang="en-SG" sz="2000" dirty="0">
                <a:latin typeface="Aptos" panose="020B0004020202020204" pitchFamily="34" charset="0"/>
              </a:rPr>
              <a:t> long double</a:t>
            </a:r>
          </a:p>
        </p:txBody>
      </p:sp>
      <p:pic>
        <p:nvPicPr>
          <p:cNvPr id="3" name="Picture 2">
            <a:extLst>
              <a:ext uri="{FF2B5EF4-FFF2-40B4-BE49-F238E27FC236}">
                <a16:creationId xmlns:a16="http://schemas.microsoft.com/office/drawing/2014/main" id="{C9265638-71F0-49F5-EF1B-E68C984D09D5}"/>
              </a:ext>
            </a:extLst>
          </p:cNvPr>
          <p:cNvPicPr>
            <a:picLocks noChangeAspect="1"/>
          </p:cNvPicPr>
          <p:nvPr/>
        </p:nvPicPr>
        <p:blipFill>
          <a:blip r:embed="rId2"/>
          <a:stretch>
            <a:fillRect/>
          </a:stretch>
        </p:blipFill>
        <p:spPr>
          <a:xfrm>
            <a:off x="8268153" y="797924"/>
            <a:ext cx="3935451" cy="5262152"/>
          </a:xfrm>
          <a:prstGeom prst="rect">
            <a:avLst/>
          </a:prstGeom>
        </p:spPr>
      </p:pic>
    </p:spTree>
    <p:extLst>
      <p:ext uri="{BB962C8B-B14F-4D97-AF65-F5344CB8AC3E}">
        <p14:creationId xmlns:p14="http://schemas.microsoft.com/office/powerpoint/2010/main" val="3779086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TextBox 3">
            <a:extLst>
              <a:ext uri="{FF2B5EF4-FFF2-40B4-BE49-F238E27FC236}">
                <a16:creationId xmlns:a16="http://schemas.microsoft.com/office/drawing/2014/main" id="{6AAEA3F8-26DF-C239-8C0C-FF99EFFF7B6B}"/>
              </a:ext>
            </a:extLst>
          </p:cNvPr>
          <p:cNvSpPr txBox="1"/>
          <p:nvPr/>
        </p:nvSpPr>
        <p:spPr>
          <a:xfrm>
            <a:off x="211281" y="190235"/>
            <a:ext cx="4922693" cy="6186309"/>
          </a:xfrm>
          <a:prstGeom prst="rect">
            <a:avLst/>
          </a:prstGeom>
          <a:solidFill>
            <a:schemeClr val="accent3">
              <a:lumMod val="20000"/>
              <a:lumOff val="80000"/>
            </a:schemeClr>
          </a:solidFill>
        </p:spPr>
        <p:txBody>
          <a:bodyPr wrap="square">
            <a:spAutoFit/>
          </a:bodyPr>
          <a:lstStyle/>
          <a:p>
            <a:pPr algn="just"/>
            <a:r>
              <a:rPr lang="en-SG" dirty="0">
                <a:latin typeface="Aptos" panose="020B0004020202020204" pitchFamily="34" charset="0"/>
              </a:rPr>
              <a:t>Sometimes, you have to convert the value of one data type to another type. This is known as type conversion.</a:t>
            </a:r>
          </a:p>
          <a:p>
            <a:pPr algn="just"/>
            <a:endParaRPr lang="en-SG" dirty="0">
              <a:latin typeface="Aptos" panose="020B0004020202020204" pitchFamily="34" charset="0"/>
            </a:endParaRPr>
          </a:p>
          <a:p>
            <a:pPr algn="just"/>
            <a:r>
              <a:rPr lang="en-SG" dirty="0">
                <a:latin typeface="Aptos" panose="020B0004020202020204" pitchFamily="34" charset="0"/>
              </a:rPr>
              <a:t>For example, if you try to divide two integers, 5 by 2, you would expect the result to be 2.5. But since we are working with integers (and not floating-point values), the following example will just output 2:</a:t>
            </a:r>
          </a:p>
          <a:p>
            <a:pPr algn="just"/>
            <a:endParaRPr lang="en-SG" dirty="0">
              <a:latin typeface="Aptos" panose="020B0004020202020204" pitchFamily="34" charset="0"/>
            </a:endParaRPr>
          </a:p>
          <a:p>
            <a:pPr algn="just"/>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pPr algn="just"/>
            <a:endParaRPr lang="en-SG" dirty="0">
              <a:latin typeface="Aptos" panose="020B0004020202020204" pitchFamily="34" charset="0"/>
            </a:endParaRPr>
          </a:p>
          <a:p>
            <a:pPr algn="just"/>
            <a:r>
              <a:rPr lang="en-SG" dirty="0">
                <a:latin typeface="Aptos" panose="020B0004020202020204" pitchFamily="34" charset="0"/>
              </a:rPr>
              <a:t>int main() {</a:t>
            </a:r>
          </a:p>
          <a:p>
            <a:pPr algn="just"/>
            <a:r>
              <a:rPr lang="en-SG" dirty="0">
                <a:latin typeface="Aptos" panose="020B0004020202020204" pitchFamily="34" charset="0"/>
              </a:rPr>
              <a:t>  int x = 5;</a:t>
            </a:r>
          </a:p>
          <a:p>
            <a:pPr algn="just"/>
            <a:r>
              <a:rPr lang="en-SG" dirty="0">
                <a:latin typeface="Aptos" panose="020B0004020202020204" pitchFamily="34" charset="0"/>
              </a:rPr>
              <a:t>  int y = 2;</a:t>
            </a:r>
          </a:p>
          <a:p>
            <a:pPr algn="just"/>
            <a:r>
              <a:rPr lang="en-SG" dirty="0">
                <a:latin typeface="Aptos" panose="020B0004020202020204" pitchFamily="34" charset="0"/>
              </a:rPr>
              <a:t>  int sum = 5 / 2;</a:t>
            </a:r>
          </a:p>
          <a:p>
            <a:pPr algn="just"/>
            <a:endParaRPr lang="en-SG" dirty="0">
              <a:latin typeface="Aptos" panose="020B0004020202020204" pitchFamily="34" charset="0"/>
            </a:endParaRPr>
          </a:p>
          <a:p>
            <a:pPr algn="just"/>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("%d", sum);</a:t>
            </a:r>
          </a:p>
          <a:p>
            <a:pPr algn="just"/>
            <a:r>
              <a:rPr lang="en-SG" dirty="0">
                <a:latin typeface="Aptos" panose="020B0004020202020204" pitchFamily="34" charset="0"/>
              </a:rPr>
              <a:t>  return 0;</a:t>
            </a:r>
          </a:p>
          <a:p>
            <a:pPr algn="just"/>
            <a:r>
              <a:rPr lang="en-SG" dirty="0">
                <a:latin typeface="Aptos" panose="020B0004020202020204" pitchFamily="34" charset="0"/>
              </a:rPr>
              <a:t>}</a:t>
            </a:r>
          </a:p>
          <a:p>
            <a:pPr algn="just"/>
            <a:endParaRPr lang="en-SG" dirty="0">
              <a:latin typeface="Aptos" panose="020B0004020202020204" pitchFamily="34" charset="0"/>
            </a:endParaRPr>
          </a:p>
          <a:p>
            <a:pPr algn="just"/>
            <a:r>
              <a:rPr lang="en-SG" dirty="0">
                <a:latin typeface="Aptos" panose="020B0004020202020204" pitchFamily="34" charset="0"/>
              </a:rPr>
              <a:t>output: 2</a:t>
            </a:r>
          </a:p>
        </p:txBody>
      </p:sp>
      <p:sp>
        <p:nvSpPr>
          <p:cNvPr id="10" name="TextBox 9">
            <a:extLst>
              <a:ext uri="{FF2B5EF4-FFF2-40B4-BE49-F238E27FC236}">
                <a16:creationId xmlns:a16="http://schemas.microsoft.com/office/drawing/2014/main" id="{933F1566-2DBE-DD33-20DB-3DA38A46ADC3}"/>
              </a:ext>
            </a:extLst>
          </p:cNvPr>
          <p:cNvSpPr txBox="1"/>
          <p:nvPr/>
        </p:nvSpPr>
        <p:spPr>
          <a:xfrm>
            <a:off x="5534025" y="190235"/>
            <a:ext cx="6591299" cy="4524315"/>
          </a:xfrm>
          <a:prstGeom prst="rect">
            <a:avLst/>
          </a:prstGeom>
          <a:solidFill>
            <a:schemeClr val="accent6">
              <a:lumMod val="20000"/>
              <a:lumOff val="80000"/>
            </a:schemeClr>
          </a:solidFill>
          <a:ln>
            <a:solidFill>
              <a:schemeClr val="accent1"/>
            </a:solidFill>
          </a:ln>
        </p:spPr>
        <p:txBody>
          <a:bodyPr wrap="square">
            <a:spAutoFit/>
          </a:bodyPr>
          <a:lstStyle/>
          <a:p>
            <a:r>
              <a:rPr lang="en-SG" dirty="0">
                <a:latin typeface="Aptos" panose="020B0004020202020204" pitchFamily="34" charset="0"/>
              </a:rPr>
              <a:t>Implicit conversion is done automatically by the compiler when you assign a value of one type to another.</a:t>
            </a:r>
          </a:p>
          <a:p>
            <a:endParaRPr lang="en-SG" dirty="0">
              <a:latin typeface="Aptos" panose="020B0004020202020204" pitchFamily="34" charset="0"/>
            </a:endParaRPr>
          </a:p>
          <a:p>
            <a:r>
              <a:rPr lang="en-SG" dirty="0">
                <a:latin typeface="Aptos" panose="020B0004020202020204" pitchFamily="34" charset="0"/>
              </a:rPr>
              <a:t>For example, if you assign an int value to a float type:</a:t>
            </a:r>
          </a:p>
          <a:p>
            <a:endParaRPr lang="en-SG" dirty="0">
              <a:latin typeface="Aptos" panose="020B0004020202020204" pitchFamily="34" charset="0"/>
            </a:endParaRPr>
          </a:p>
          <a:p>
            <a:r>
              <a:rPr lang="en-SG" dirty="0">
                <a:latin typeface="Aptos" panose="020B0004020202020204" pitchFamily="34" charset="0"/>
              </a:rPr>
              <a:t>Example</a:t>
            </a:r>
          </a:p>
          <a:p>
            <a:r>
              <a:rPr lang="en-SG" dirty="0">
                <a:latin typeface="Aptos" panose="020B0004020202020204" pitchFamily="34" charset="0"/>
              </a:rPr>
              <a:t>// Automatic conversion: int to float</a:t>
            </a:r>
          </a:p>
          <a:p>
            <a:r>
              <a:rPr lang="en-SG" dirty="0">
                <a:latin typeface="Aptos" panose="020B0004020202020204" pitchFamily="34" charset="0"/>
              </a:rPr>
              <a:t>float </a:t>
            </a:r>
            <a:r>
              <a:rPr lang="en-SG" dirty="0" err="1">
                <a:latin typeface="Aptos" panose="020B0004020202020204" pitchFamily="34" charset="0"/>
              </a:rPr>
              <a:t>myFloat</a:t>
            </a:r>
            <a:r>
              <a:rPr lang="en-SG" dirty="0">
                <a:latin typeface="Aptos" panose="020B0004020202020204" pitchFamily="34" charset="0"/>
              </a:rPr>
              <a:t> = 9;</a:t>
            </a:r>
          </a:p>
          <a:p>
            <a:endParaRPr lang="en-SG" dirty="0">
              <a:latin typeface="Aptos" panose="020B0004020202020204" pitchFamily="34" charset="0"/>
            </a:endParaRPr>
          </a:p>
          <a:p>
            <a:r>
              <a:rPr lang="en-SG" dirty="0" err="1">
                <a:latin typeface="Aptos" panose="020B0004020202020204" pitchFamily="34" charset="0"/>
              </a:rPr>
              <a:t>printf</a:t>
            </a:r>
            <a:r>
              <a:rPr lang="en-SG" dirty="0">
                <a:latin typeface="Aptos" panose="020B0004020202020204" pitchFamily="34" charset="0"/>
              </a:rPr>
              <a:t>("%f", </a:t>
            </a:r>
            <a:r>
              <a:rPr lang="en-SG" dirty="0" err="1">
                <a:latin typeface="Aptos" panose="020B0004020202020204" pitchFamily="34" charset="0"/>
              </a:rPr>
              <a:t>myFloat</a:t>
            </a:r>
            <a:r>
              <a:rPr lang="en-SG" dirty="0">
                <a:latin typeface="Aptos" panose="020B0004020202020204" pitchFamily="34" charset="0"/>
              </a:rPr>
              <a:t>); // 9.000000</a:t>
            </a:r>
          </a:p>
          <a:p>
            <a:endParaRPr lang="en-SG" dirty="0">
              <a:latin typeface="Aptos" panose="020B0004020202020204" pitchFamily="34" charset="0"/>
            </a:endParaRPr>
          </a:p>
          <a:p>
            <a:r>
              <a:rPr lang="en-SG" dirty="0">
                <a:latin typeface="Aptos" panose="020B0004020202020204" pitchFamily="34" charset="0"/>
              </a:rPr>
              <a:t>As you can see, the compiler automatically converts the int value 9 to a float value of 9.000000.</a:t>
            </a:r>
          </a:p>
          <a:p>
            <a:endParaRPr lang="en-SG" dirty="0">
              <a:latin typeface="Aptos" panose="020B0004020202020204" pitchFamily="34" charset="0"/>
            </a:endParaRPr>
          </a:p>
          <a:p>
            <a:r>
              <a:rPr lang="en-SG" dirty="0">
                <a:latin typeface="Aptos" panose="020B0004020202020204" pitchFamily="34" charset="0"/>
              </a:rPr>
              <a:t>This can be risky, as you might lose control over specific values in certain situations.</a:t>
            </a:r>
          </a:p>
        </p:txBody>
      </p:sp>
    </p:spTree>
    <p:extLst>
      <p:ext uri="{BB962C8B-B14F-4D97-AF65-F5344CB8AC3E}">
        <p14:creationId xmlns:p14="http://schemas.microsoft.com/office/powerpoint/2010/main" val="23665891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21521"/>
            <a:ext cx="12192000" cy="578064"/>
          </a:xfrm>
          <a:solidFill>
            <a:schemeClr val="accent3">
              <a:lumMod val="20000"/>
              <a:lumOff val="80000"/>
            </a:schemeClr>
          </a:solidFill>
        </p:spPr>
        <p:txBody>
          <a:bodyPr>
            <a:normAutofit fontScale="90000"/>
          </a:bodyPr>
          <a:lstStyle/>
          <a:p>
            <a:pPr algn="just"/>
            <a:r>
              <a:rPr lang="en-US" sz="3600" b="1" i="0" dirty="0">
                <a:solidFill>
                  <a:srgbClr val="273239"/>
                </a:solidFill>
                <a:effectLst/>
                <a:latin typeface="Aptos" panose="020B0004020202020204" pitchFamily="34" charset="0"/>
              </a:rPr>
              <a:t>Example of Type Implicit Conversion</a:t>
            </a:r>
            <a:endParaRPr lang="en-SG" sz="3600" b="0" i="0" dirty="0">
              <a:solidFill>
                <a:srgbClr val="610B38"/>
              </a:solidFill>
              <a:effectLst/>
              <a:latin typeface="Aptos" panose="020B0004020202020204" pitchFamily="34" charset="0"/>
            </a:endParaRPr>
          </a:p>
        </p:txBody>
      </p:sp>
      <p:sp>
        <p:nvSpPr>
          <p:cNvPr id="7" name="TextBox 6">
            <a:extLst>
              <a:ext uri="{FF2B5EF4-FFF2-40B4-BE49-F238E27FC236}">
                <a16:creationId xmlns:a16="http://schemas.microsoft.com/office/drawing/2014/main" id="{620AF2AA-9787-89B0-E7B7-AEA120120828}"/>
              </a:ext>
            </a:extLst>
          </p:cNvPr>
          <p:cNvSpPr txBox="1"/>
          <p:nvPr/>
        </p:nvSpPr>
        <p:spPr>
          <a:xfrm>
            <a:off x="249382" y="634928"/>
            <a:ext cx="4379768" cy="4524315"/>
          </a:xfrm>
          <a:prstGeom prst="rect">
            <a:avLst/>
          </a:prstGeom>
          <a:solidFill>
            <a:schemeClr val="accent6">
              <a:lumMod val="20000"/>
              <a:lumOff val="80000"/>
            </a:schemeClr>
          </a:solidFill>
        </p:spPr>
        <p:txBody>
          <a:bodyPr wrap="square">
            <a:spAutoFit/>
          </a:bodyPr>
          <a:lstStyle/>
          <a:p>
            <a:r>
              <a:rPr lang="en-SG" dirty="0">
                <a:latin typeface="Aptos" panose="020B0004020202020204" pitchFamily="34" charset="0"/>
              </a:rPr>
              <a:t>// An example of implicit conversion</a:t>
            </a: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a:t>
            </a:r>
          </a:p>
          <a:p>
            <a:r>
              <a:rPr lang="en-SG" dirty="0">
                <a:latin typeface="Aptos" panose="020B0004020202020204" pitchFamily="34" charset="0"/>
              </a:rPr>
              <a:t>{</a:t>
            </a:r>
          </a:p>
          <a:p>
            <a:r>
              <a:rPr lang="en-SG" dirty="0">
                <a:latin typeface="Aptos" panose="020B0004020202020204" pitchFamily="34" charset="0"/>
              </a:rPr>
              <a:t>	int x = 10; // integer x</a:t>
            </a:r>
          </a:p>
          <a:p>
            <a:r>
              <a:rPr lang="en-SG" dirty="0">
                <a:latin typeface="Aptos" panose="020B0004020202020204" pitchFamily="34" charset="0"/>
              </a:rPr>
              <a:t>	char y = 'a'; // character c</a:t>
            </a:r>
          </a:p>
          <a:p>
            <a:endParaRPr lang="en-SG" dirty="0">
              <a:latin typeface="Aptos" panose="020B0004020202020204" pitchFamily="34" charset="0"/>
            </a:endParaRPr>
          </a:p>
          <a:p>
            <a:r>
              <a:rPr lang="en-SG" dirty="0">
                <a:latin typeface="Aptos" panose="020B0004020202020204" pitchFamily="34" charset="0"/>
              </a:rPr>
              <a:t>	// y implicitly converted to int. ASCII</a:t>
            </a:r>
          </a:p>
          <a:p>
            <a:r>
              <a:rPr lang="en-SG" dirty="0">
                <a:latin typeface="Aptos" panose="020B0004020202020204" pitchFamily="34" charset="0"/>
              </a:rPr>
              <a:t>	// value of 'a' is 97</a:t>
            </a:r>
          </a:p>
          <a:p>
            <a:r>
              <a:rPr lang="en-SG" dirty="0">
                <a:latin typeface="Aptos" panose="020B0004020202020204" pitchFamily="34" charset="0"/>
              </a:rPr>
              <a:t>	x = x + y;</a:t>
            </a:r>
          </a:p>
          <a:p>
            <a:endParaRPr lang="en-SG" dirty="0">
              <a:latin typeface="Aptos" panose="020B0004020202020204" pitchFamily="34" charset="0"/>
            </a:endParaRPr>
          </a:p>
          <a:p>
            <a:r>
              <a:rPr lang="en-SG" dirty="0">
                <a:latin typeface="Aptos" panose="020B0004020202020204" pitchFamily="34" charset="0"/>
              </a:rPr>
              <a:t>	// x is implicitly converted to float</a:t>
            </a:r>
          </a:p>
          <a:p>
            <a:r>
              <a:rPr lang="en-SG" dirty="0">
                <a:latin typeface="Aptos" panose="020B0004020202020204" pitchFamily="34" charset="0"/>
              </a:rPr>
              <a:t>	float z = x + 1.0;</a:t>
            </a:r>
          </a:p>
          <a:p>
            <a:endParaRPr lang="en-SG" dirty="0">
              <a:latin typeface="Aptos" panose="020B0004020202020204" pitchFamily="34" charset="0"/>
            </a:endParaRP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("x = %d, z = %f", x, z);</a:t>
            </a:r>
          </a:p>
          <a:p>
            <a:r>
              <a:rPr lang="en-SG" dirty="0">
                <a:latin typeface="Aptos" panose="020B0004020202020204" pitchFamily="34" charset="0"/>
              </a:rPr>
              <a:t>}</a:t>
            </a:r>
          </a:p>
        </p:txBody>
      </p:sp>
      <p:sp>
        <p:nvSpPr>
          <p:cNvPr id="8" name="Rectangle 1">
            <a:extLst>
              <a:ext uri="{FF2B5EF4-FFF2-40B4-BE49-F238E27FC236}">
                <a16:creationId xmlns:a16="http://schemas.microsoft.com/office/drawing/2014/main" id="{22217441-0C99-5741-39BE-21DE750D93E0}"/>
              </a:ext>
            </a:extLst>
          </p:cNvPr>
          <p:cNvSpPr>
            <a:spLocks noChangeArrowheads="1"/>
          </p:cNvSpPr>
          <p:nvPr/>
        </p:nvSpPr>
        <p:spPr bwMode="auto">
          <a:xfrm>
            <a:off x="249383" y="5452516"/>
            <a:ext cx="4379768" cy="8027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x = 107, z = 108.000000</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7F20EB5-E5EB-9B60-ACE8-FEEB0E2A1B33}"/>
              </a:ext>
            </a:extLst>
          </p:cNvPr>
          <p:cNvSpPr txBox="1"/>
          <p:nvPr/>
        </p:nvSpPr>
        <p:spPr>
          <a:xfrm>
            <a:off x="4974218" y="634928"/>
            <a:ext cx="6217657" cy="3693319"/>
          </a:xfrm>
          <a:prstGeom prst="rect">
            <a:avLst/>
          </a:prstGeom>
          <a:solidFill>
            <a:schemeClr val="accent3">
              <a:lumMod val="20000"/>
              <a:lumOff val="80000"/>
            </a:schemeClr>
          </a:solidFill>
        </p:spPr>
        <p:txBody>
          <a:bodyPr wrap="square">
            <a:spAutoFit/>
          </a:bodyPr>
          <a:lstStyle/>
          <a:p>
            <a:pPr algn="just"/>
            <a:r>
              <a:rPr lang="en-SG" dirty="0">
                <a:latin typeface="Aptos" panose="020B0004020202020204" pitchFamily="34" charset="0"/>
              </a:rPr>
              <a:t>Especially if it was the other way around - the following example automatically converts the float value 9.99 to an int value of 9:</a:t>
            </a:r>
          </a:p>
          <a:p>
            <a:pPr algn="just"/>
            <a:endParaRPr lang="en-SG" dirty="0">
              <a:latin typeface="Aptos" panose="020B0004020202020204" pitchFamily="34" charset="0"/>
            </a:endParaRPr>
          </a:p>
          <a:p>
            <a:pPr algn="just"/>
            <a:r>
              <a:rPr lang="en-SG" dirty="0">
                <a:latin typeface="Aptos" panose="020B0004020202020204" pitchFamily="34" charset="0"/>
              </a:rPr>
              <a:t>Example</a:t>
            </a:r>
          </a:p>
          <a:p>
            <a:pPr algn="just"/>
            <a:r>
              <a:rPr lang="en-SG" dirty="0">
                <a:latin typeface="Aptos" panose="020B0004020202020204" pitchFamily="34" charset="0"/>
              </a:rPr>
              <a:t>// Automatic conversion: float to int</a:t>
            </a:r>
          </a:p>
          <a:p>
            <a:pPr algn="just"/>
            <a:r>
              <a:rPr lang="en-SG" dirty="0">
                <a:latin typeface="Aptos" panose="020B0004020202020204" pitchFamily="34" charset="0"/>
              </a:rPr>
              <a:t>int </a:t>
            </a:r>
            <a:r>
              <a:rPr lang="en-SG" dirty="0" err="1">
                <a:latin typeface="Aptos" panose="020B0004020202020204" pitchFamily="34" charset="0"/>
              </a:rPr>
              <a:t>myInt</a:t>
            </a:r>
            <a:r>
              <a:rPr lang="en-SG" dirty="0">
                <a:latin typeface="Aptos" panose="020B0004020202020204" pitchFamily="34" charset="0"/>
              </a:rPr>
              <a:t> = 9.99;</a:t>
            </a:r>
          </a:p>
          <a:p>
            <a:pPr algn="just"/>
            <a:endParaRPr lang="en-SG" dirty="0">
              <a:latin typeface="Aptos" panose="020B0004020202020204" pitchFamily="34" charset="0"/>
            </a:endParaRPr>
          </a:p>
          <a:p>
            <a:pPr algn="just"/>
            <a:r>
              <a:rPr lang="en-SG" dirty="0" err="1">
                <a:latin typeface="Aptos" panose="020B0004020202020204" pitchFamily="34" charset="0"/>
              </a:rPr>
              <a:t>printf</a:t>
            </a:r>
            <a:r>
              <a:rPr lang="en-SG" dirty="0">
                <a:latin typeface="Aptos" panose="020B0004020202020204" pitchFamily="34" charset="0"/>
              </a:rPr>
              <a:t>("%d", </a:t>
            </a:r>
            <a:r>
              <a:rPr lang="en-SG" dirty="0" err="1">
                <a:latin typeface="Aptos" panose="020B0004020202020204" pitchFamily="34" charset="0"/>
              </a:rPr>
              <a:t>myInt</a:t>
            </a:r>
            <a:r>
              <a:rPr lang="en-SG" dirty="0">
                <a:latin typeface="Aptos" panose="020B0004020202020204" pitchFamily="34" charset="0"/>
              </a:rPr>
              <a:t>); // 9</a:t>
            </a:r>
          </a:p>
          <a:p>
            <a:pPr algn="just"/>
            <a:r>
              <a:rPr lang="en-SG" dirty="0">
                <a:latin typeface="Aptos" panose="020B0004020202020204" pitchFamily="34" charset="0"/>
              </a:rPr>
              <a:t>What happened to .99? We might want that data in our program! So be careful. It is important that you know how the compiler work in these situations, to avoid unexpected results.</a:t>
            </a:r>
          </a:p>
        </p:txBody>
      </p:sp>
    </p:spTree>
    <p:extLst>
      <p:ext uri="{BB962C8B-B14F-4D97-AF65-F5344CB8AC3E}">
        <p14:creationId xmlns:p14="http://schemas.microsoft.com/office/powerpoint/2010/main" val="3463660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47075"/>
          </a:xfrm>
          <a:solidFill>
            <a:schemeClr val="accent3">
              <a:lumMod val="20000"/>
              <a:lumOff val="80000"/>
            </a:schemeClr>
          </a:solidFill>
        </p:spPr>
        <p:txBody>
          <a:bodyPr>
            <a:normAutofit/>
          </a:bodyPr>
          <a:lstStyle/>
          <a:p>
            <a:pPr algn="just"/>
            <a:r>
              <a:rPr lang="en-SG" sz="3600" b="1" i="0" dirty="0">
                <a:solidFill>
                  <a:srgbClr val="273239"/>
                </a:solidFill>
                <a:effectLst/>
                <a:latin typeface="Aptos" panose="020B0004020202020204" pitchFamily="34" charset="0"/>
              </a:rPr>
              <a:t> 2. Explicit Type Conversion</a:t>
            </a:r>
            <a:endParaRPr lang="en-SG" sz="3600" b="0" i="0" dirty="0">
              <a:solidFill>
                <a:srgbClr val="610B38"/>
              </a:solidFill>
              <a:effectLst/>
              <a:latin typeface="Aptos" panose="020B0004020202020204" pitchFamily="34" charset="0"/>
            </a:endParaRPr>
          </a:p>
        </p:txBody>
      </p:sp>
      <p:sp>
        <p:nvSpPr>
          <p:cNvPr id="2" name="Rectangle 1">
            <a:extLst>
              <a:ext uri="{FF2B5EF4-FFF2-40B4-BE49-F238E27FC236}">
                <a16:creationId xmlns:a16="http://schemas.microsoft.com/office/drawing/2014/main" id="{CC361EF5-3501-F993-85F1-9C145D6C99F9}"/>
              </a:ext>
            </a:extLst>
          </p:cNvPr>
          <p:cNvSpPr>
            <a:spLocks noChangeArrowheads="1"/>
          </p:cNvSpPr>
          <p:nvPr/>
        </p:nvSpPr>
        <p:spPr bwMode="auto">
          <a:xfrm>
            <a:off x="220807" y="904959"/>
            <a:ext cx="10980593" cy="1602983"/>
          </a:xfrm>
          <a:prstGeom prst="rect">
            <a:avLst/>
          </a:prstGeom>
          <a:solidFill>
            <a:schemeClr val="bg1"/>
          </a:solidFill>
          <a:ln>
            <a:noFill/>
          </a:ln>
          <a:effec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ptos" panose="020B0004020202020204" pitchFamily="34" charset="0"/>
              </a:rPr>
              <a:t>This process is also called type casting and it is user-defined. Here the user can typecast the result to make it of a particular data type.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ptos" panose="020B0004020202020204" pitchFamily="34" charset="0"/>
              </a:rPr>
              <a:t>The syntax in C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ptos" panose="020B0004020202020204" pitchFamily="34" charset="0"/>
              </a:rPr>
              <a:t>(type) expression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ptos" panose="020B0004020202020204" pitchFamily="34" charset="0"/>
              </a:rPr>
              <a:t>Type indicated the data type to which the final result is converted. </a:t>
            </a:r>
          </a:p>
        </p:txBody>
      </p:sp>
      <p:pic>
        <p:nvPicPr>
          <p:cNvPr id="4" name="Picture 3">
            <a:extLst>
              <a:ext uri="{FF2B5EF4-FFF2-40B4-BE49-F238E27FC236}">
                <a16:creationId xmlns:a16="http://schemas.microsoft.com/office/drawing/2014/main" id="{C6D8A3EC-F300-27D3-8105-45FB29D1C07A}"/>
              </a:ext>
            </a:extLst>
          </p:cNvPr>
          <p:cNvPicPr>
            <a:picLocks noChangeAspect="1"/>
          </p:cNvPicPr>
          <p:nvPr/>
        </p:nvPicPr>
        <p:blipFill>
          <a:blip r:embed="rId2"/>
          <a:stretch>
            <a:fillRect/>
          </a:stretch>
        </p:blipFill>
        <p:spPr>
          <a:xfrm>
            <a:off x="220807" y="2795349"/>
            <a:ext cx="4604691" cy="2759831"/>
          </a:xfrm>
          <a:prstGeom prst="rect">
            <a:avLst/>
          </a:prstGeom>
        </p:spPr>
      </p:pic>
      <p:sp>
        <p:nvSpPr>
          <p:cNvPr id="8" name="TextBox 7">
            <a:extLst>
              <a:ext uri="{FF2B5EF4-FFF2-40B4-BE49-F238E27FC236}">
                <a16:creationId xmlns:a16="http://schemas.microsoft.com/office/drawing/2014/main" id="{5B7A9C31-97C1-FCB1-3806-EDDA9642845E}"/>
              </a:ext>
            </a:extLst>
          </p:cNvPr>
          <p:cNvSpPr txBox="1"/>
          <p:nvPr/>
        </p:nvSpPr>
        <p:spPr>
          <a:xfrm>
            <a:off x="5095874" y="2780398"/>
            <a:ext cx="7096125" cy="3477875"/>
          </a:xfrm>
          <a:prstGeom prst="rect">
            <a:avLst/>
          </a:prstGeom>
          <a:solidFill>
            <a:schemeClr val="accent3">
              <a:lumMod val="20000"/>
              <a:lumOff val="80000"/>
            </a:schemeClr>
          </a:solidFill>
          <a:ln>
            <a:solidFill>
              <a:schemeClr val="accent1"/>
            </a:solidFill>
          </a:ln>
        </p:spPr>
        <p:txBody>
          <a:bodyPr wrap="square">
            <a:spAutoFit/>
          </a:bodyPr>
          <a:lstStyle/>
          <a:p>
            <a:pPr algn="just"/>
            <a:r>
              <a:rPr lang="en-SG" sz="2000" dirty="0">
                <a:latin typeface="Aptos" panose="020B0004020202020204" pitchFamily="34" charset="0"/>
              </a:rPr>
              <a:t>Explicit conversion is done manually by placing the type in parentheses () in front of the value.</a:t>
            </a:r>
          </a:p>
          <a:p>
            <a:pPr algn="just"/>
            <a:endParaRPr lang="en-SG" sz="2000" dirty="0">
              <a:latin typeface="Aptos" panose="020B0004020202020204" pitchFamily="34" charset="0"/>
            </a:endParaRPr>
          </a:p>
          <a:p>
            <a:pPr algn="just"/>
            <a:r>
              <a:rPr lang="en-SG" sz="2000" dirty="0">
                <a:latin typeface="Aptos" panose="020B0004020202020204" pitchFamily="34" charset="0"/>
              </a:rPr>
              <a:t>Considering our problem from the example above, we can now get the right result:</a:t>
            </a:r>
          </a:p>
          <a:p>
            <a:pPr algn="just"/>
            <a:endParaRPr lang="en-SG" sz="2000" dirty="0">
              <a:latin typeface="Aptos" panose="020B0004020202020204" pitchFamily="34" charset="0"/>
            </a:endParaRPr>
          </a:p>
          <a:p>
            <a:pPr algn="just"/>
            <a:r>
              <a:rPr lang="en-SG" sz="2000" dirty="0">
                <a:latin typeface="Aptos" panose="020B0004020202020204" pitchFamily="34" charset="0"/>
              </a:rPr>
              <a:t>Example</a:t>
            </a:r>
          </a:p>
          <a:p>
            <a:pPr algn="just"/>
            <a:r>
              <a:rPr lang="en-SG" sz="2000" dirty="0">
                <a:latin typeface="Aptos" panose="020B0004020202020204" pitchFamily="34" charset="0"/>
              </a:rPr>
              <a:t>// Manual conversion: int to float</a:t>
            </a:r>
          </a:p>
          <a:p>
            <a:pPr algn="just"/>
            <a:r>
              <a:rPr lang="en-SG" sz="2000" dirty="0">
                <a:latin typeface="Aptos" panose="020B0004020202020204" pitchFamily="34" charset="0"/>
              </a:rPr>
              <a:t>float sum = (float) 5 / 2;</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("%f", sum); // 2.500000</a:t>
            </a:r>
          </a:p>
        </p:txBody>
      </p:sp>
    </p:spTree>
    <p:extLst>
      <p:ext uri="{BB962C8B-B14F-4D97-AF65-F5344CB8AC3E}">
        <p14:creationId xmlns:p14="http://schemas.microsoft.com/office/powerpoint/2010/main" val="29824102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11" name="TextBox 10">
            <a:extLst>
              <a:ext uri="{FF2B5EF4-FFF2-40B4-BE49-F238E27FC236}">
                <a16:creationId xmlns:a16="http://schemas.microsoft.com/office/drawing/2014/main" id="{5D500B18-9D10-94BC-50A3-C9E689B68B6B}"/>
              </a:ext>
            </a:extLst>
          </p:cNvPr>
          <p:cNvSpPr txBox="1"/>
          <p:nvPr/>
        </p:nvSpPr>
        <p:spPr>
          <a:xfrm>
            <a:off x="6019930" y="321741"/>
            <a:ext cx="6095870" cy="5324535"/>
          </a:xfrm>
          <a:prstGeom prst="rect">
            <a:avLst/>
          </a:prstGeom>
          <a:solidFill>
            <a:schemeClr val="accent5">
              <a:lumMod val="20000"/>
              <a:lumOff val="80000"/>
            </a:schemeClr>
          </a:solidFill>
          <a:ln>
            <a:solidFill>
              <a:schemeClr val="accent1"/>
            </a:solidFill>
          </a:ln>
        </p:spPr>
        <p:txBody>
          <a:bodyPr wrap="square">
            <a:spAutoFit/>
          </a:bodyPr>
          <a:lstStyle/>
          <a:p>
            <a:pPr algn="just"/>
            <a:r>
              <a:rPr lang="en-SG" sz="2000" dirty="0">
                <a:latin typeface="Aptos" panose="020B0004020202020204" pitchFamily="34" charset="0"/>
              </a:rPr>
              <a:t>You can also place the type in front of a variable:</a:t>
            </a:r>
          </a:p>
          <a:p>
            <a:pPr algn="just"/>
            <a:endParaRPr lang="en-SG" sz="2000" dirty="0">
              <a:latin typeface="Aptos" panose="020B0004020202020204" pitchFamily="34" charset="0"/>
            </a:endParaRPr>
          </a:p>
          <a:p>
            <a:pPr algn="just"/>
            <a:r>
              <a:rPr lang="en-SG" sz="2000" dirty="0">
                <a:latin typeface="Aptos" panose="020B0004020202020204" pitchFamily="34" charset="0"/>
              </a:rPr>
              <a:t>int num1 = 5;</a:t>
            </a:r>
          </a:p>
          <a:p>
            <a:pPr algn="just"/>
            <a:r>
              <a:rPr lang="en-SG" sz="2000" dirty="0">
                <a:latin typeface="Aptos" panose="020B0004020202020204" pitchFamily="34" charset="0"/>
              </a:rPr>
              <a:t>int num2 = 2;</a:t>
            </a:r>
          </a:p>
          <a:p>
            <a:pPr algn="just"/>
            <a:r>
              <a:rPr lang="en-SG" sz="2000" dirty="0">
                <a:latin typeface="Aptos" panose="020B0004020202020204" pitchFamily="34" charset="0"/>
              </a:rPr>
              <a:t>float sum = (float) num1 / num2;</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("%f", sum); // 2.500000</a:t>
            </a:r>
          </a:p>
          <a:p>
            <a:pPr algn="just"/>
            <a:endParaRPr lang="en-SG" sz="2000" dirty="0">
              <a:latin typeface="Aptos" panose="020B0004020202020204" pitchFamily="34" charset="0"/>
            </a:endParaRPr>
          </a:p>
          <a:p>
            <a:pPr algn="just"/>
            <a:r>
              <a:rPr lang="en-SG" sz="2000" dirty="0">
                <a:latin typeface="Aptos" panose="020B0004020202020204" pitchFamily="34" charset="0"/>
              </a:rPr>
              <a:t>And since you learned about "decimal precision" in the previous chapter, you could make the output even cleaner by removing the extra zeros (if you like):</a:t>
            </a:r>
          </a:p>
          <a:p>
            <a:pPr algn="just"/>
            <a:endParaRPr lang="en-SG" sz="2000" dirty="0">
              <a:latin typeface="Aptos" panose="020B0004020202020204" pitchFamily="34" charset="0"/>
            </a:endParaRPr>
          </a:p>
          <a:p>
            <a:pPr algn="just"/>
            <a:r>
              <a:rPr lang="en-SG" sz="2000" dirty="0">
                <a:latin typeface="Aptos" panose="020B0004020202020204" pitchFamily="34" charset="0"/>
              </a:rPr>
              <a:t>int num1 = 5;</a:t>
            </a:r>
          </a:p>
          <a:p>
            <a:pPr algn="just"/>
            <a:r>
              <a:rPr lang="en-SG" sz="2000" dirty="0">
                <a:latin typeface="Aptos" panose="020B0004020202020204" pitchFamily="34" charset="0"/>
              </a:rPr>
              <a:t>int num2 = 2;</a:t>
            </a:r>
          </a:p>
          <a:p>
            <a:pPr algn="just"/>
            <a:r>
              <a:rPr lang="en-SG" sz="2000" dirty="0">
                <a:latin typeface="Aptos" panose="020B0004020202020204" pitchFamily="34" charset="0"/>
              </a:rPr>
              <a:t>float sum = (float) num1 / num2;</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("%.1f", sum); // 2.5</a:t>
            </a:r>
          </a:p>
        </p:txBody>
      </p:sp>
      <p:sp>
        <p:nvSpPr>
          <p:cNvPr id="2" name="TextBox 1">
            <a:extLst>
              <a:ext uri="{FF2B5EF4-FFF2-40B4-BE49-F238E27FC236}">
                <a16:creationId xmlns:a16="http://schemas.microsoft.com/office/drawing/2014/main" id="{16257AAD-A354-150A-F598-6E74B7D570CA}"/>
              </a:ext>
            </a:extLst>
          </p:cNvPr>
          <p:cNvSpPr txBox="1"/>
          <p:nvPr/>
        </p:nvSpPr>
        <p:spPr>
          <a:xfrm>
            <a:off x="171794" y="321741"/>
            <a:ext cx="5609881" cy="4093428"/>
          </a:xfrm>
          <a:prstGeom prst="rect">
            <a:avLst/>
          </a:prstGeom>
          <a:solidFill>
            <a:schemeClr val="accent3">
              <a:lumMod val="20000"/>
              <a:lumOff val="80000"/>
            </a:schemeClr>
          </a:solidFill>
        </p:spPr>
        <p:txBody>
          <a:bodyPr wrap="square">
            <a:spAutoFit/>
          </a:bodyPr>
          <a:lstStyle/>
          <a:p>
            <a:r>
              <a:rPr lang="en-SG" sz="2000" dirty="0">
                <a:latin typeface="Aptos" panose="020B0004020202020204" pitchFamily="34" charset="0"/>
              </a:rPr>
              <a:t>// C program to demonstrate explicit type casting</a:t>
            </a:r>
          </a:p>
          <a:p>
            <a:r>
              <a:rPr lang="en-SG" sz="2000" dirty="0">
                <a:latin typeface="Aptos" panose="020B0004020202020204" pitchFamily="34" charset="0"/>
              </a:rPr>
              <a:t>#include&lt;stdio.h&gt;</a:t>
            </a:r>
          </a:p>
          <a:p>
            <a:endParaRPr lang="en-SG" sz="2000" dirty="0">
              <a:latin typeface="Aptos" panose="020B0004020202020204" pitchFamily="34" charset="0"/>
            </a:endParaRP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double x = 1.2;</a:t>
            </a:r>
          </a:p>
          <a:p>
            <a:r>
              <a:rPr lang="en-SG" sz="2000" dirty="0">
                <a:latin typeface="Aptos" panose="020B0004020202020204" pitchFamily="34" charset="0"/>
              </a:rPr>
              <a:t>	// Explicit conversion from double to int</a:t>
            </a:r>
          </a:p>
          <a:p>
            <a:r>
              <a:rPr lang="en-SG" sz="2000" dirty="0">
                <a:latin typeface="Aptos" panose="020B0004020202020204" pitchFamily="34" charset="0"/>
              </a:rPr>
              <a:t>	int sum = (int)x + 1;</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("sum = %d", sum);</a:t>
            </a:r>
          </a:p>
          <a:p>
            <a:r>
              <a:rPr lang="en-SG" sz="2000" dirty="0">
                <a:latin typeface="Aptos" panose="020B0004020202020204" pitchFamily="34" charset="0"/>
              </a:rPr>
              <a:t>	return 0;</a:t>
            </a:r>
          </a:p>
          <a:p>
            <a:r>
              <a:rPr lang="en-SG" sz="2000" dirty="0">
                <a:latin typeface="Aptos" panose="020B0004020202020204" pitchFamily="34" charset="0"/>
              </a:rPr>
              <a:t>}</a:t>
            </a:r>
          </a:p>
          <a:p>
            <a:r>
              <a:rPr kumimoji="0" lang="en-US" altLang="en-US" sz="2000" b="1" i="0" u="none" strike="noStrike" cap="none" normalizeH="0" baseline="0" dirty="0">
                <a:ln>
                  <a:noFill/>
                </a:ln>
                <a:effectLst/>
                <a:latin typeface="Aptos" panose="020B0004020202020204" pitchFamily="34" charset="0"/>
              </a:rPr>
              <a:t>Output</a:t>
            </a:r>
          </a:p>
          <a:p>
            <a:r>
              <a:rPr kumimoji="0" lang="en-US" altLang="en-US" sz="2000" b="0" i="0" u="none" strike="noStrike" cap="none" normalizeH="0" baseline="0" dirty="0">
                <a:ln>
                  <a:noFill/>
                </a:ln>
                <a:effectLst/>
                <a:latin typeface="Aptos" panose="020B0004020202020204" pitchFamily="34" charset="0"/>
              </a:rPr>
              <a:t>sum = 2 </a:t>
            </a:r>
          </a:p>
        </p:txBody>
      </p:sp>
    </p:spTree>
    <p:extLst>
      <p:ext uri="{BB962C8B-B14F-4D97-AF65-F5344CB8AC3E}">
        <p14:creationId xmlns:p14="http://schemas.microsoft.com/office/powerpoint/2010/main" val="359176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Competitive Programming OJ</a:t>
            </a:r>
          </a:p>
        </p:txBody>
      </p:sp>
      <p:pic>
        <p:nvPicPr>
          <p:cNvPr id="2052" name="Picture 4" descr="codeforces-solutions-github · GitHub Topics · GitHub">
            <a:extLst>
              <a:ext uri="{FF2B5EF4-FFF2-40B4-BE49-F238E27FC236}">
                <a16:creationId xmlns:a16="http://schemas.microsoft.com/office/drawing/2014/main" id="{4FED3400-EEE4-B5D7-B5E2-A36BBABBD6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91" b="33491"/>
          <a:stretch/>
        </p:blipFill>
        <p:spPr bwMode="auto">
          <a:xfrm>
            <a:off x="0" y="966991"/>
            <a:ext cx="4704933" cy="8168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ecrowd-solution-in-c · GitHub Topics · GitHub">
            <a:extLst>
              <a:ext uri="{FF2B5EF4-FFF2-40B4-BE49-F238E27FC236}">
                <a16:creationId xmlns:a16="http://schemas.microsoft.com/office/drawing/2014/main" id="{EB88C321-4071-3A33-5060-A887B53514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46" t="10632" r="22072" b="19601"/>
          <a:stretch/>
        </p:blipFill>
        <p:spPr bwMode="auto">
          <a:xfrm>
            <a:off x="8557404" y="915234"/>
            <a:ext cx="2007751" cy="12623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tCoder">
            <a:extLst>
              <a:ext uri="{FF2B5EF4-FFF2-40B4-BE49-F238E27FC236}">
                <a16:creationId xmlns:a16="http://schemas.microsoft.com/office/drawing/2014/main" id="{263AEA2C-9FA3-A373-B5FB-6B8452930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150" y="772998"/>
            <a:ext cx="1496291" cy="14962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the difference between NeetCode and Leetcode? | InterviewGuide.dev">
            <a:extLst>
              <a:ext uri="{FF2B5EF4-FFF2-40B4-BE49-F238E27FC236}">
                <a16:creationId xmlns:a16="http://schemas.microsoft.com/office/drawing/2014/main" id="{ECD2D162-7B14-108A-2EFB-E5C7BBB015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673" t="15557" r="10673" b="15959"/>
          <a:stretch/>
        </p:blipFill>
        <p:spPr bwMode="auto">
          <a:xfrm>
            <a:off x="4761927" y="941112"/>
            <a:ext cx="1496291" cy="8685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ightOJ">
            <a:extLst>
              <a:ext uri="{FF2B5EF4-FFF2-40B4-BE49-F238E27FC236}">
                <a16:creationId xmlns:a16="http://schemas.microsoft.com/office/drawing/2014/main" id="{E74D1526-88E0-CC93-355B-293A98A03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7202" y="4859454"/>
            <a:ext cx="2865196" cy="890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C19972-0C01-3E8D-56C7-87736091F972}"/>
              </a:ext>
            </a:extLst>
          </p:cNvPr>
          <p:cNvPicPr>
            <a:picLocks noChangeAspect="1"/>
          </p:cNvPicPr>
          <p:nvPr/>
        </p:nvPicPr>
        <p:blipFill>
          <a:blip r:embed="rId7"/>
          <a:stretch>
            <a:fillRect/>
          </a:stretch>
        </p:blipFill>
        <p:spPr>
          <a:xfrm>
            <a:off x="213400" y="4833766"/>
            <a:ext cx="3825218" cy="787545"/>
          </a:xfrm>
          <a:prstGeom prst="rect">
            <a:avLst/>
          </a:prstGeom>
        </p:spPr>
      </p:pic>
      <p:pic>
        <p:nvPicPr>
          <p:cNvPr id="2066" name="Picture 18" descr="Toph - Competitive Programming Platform">
            <a:extLst>
              <a:ext uri="{FF2B5EF4-FFF2-40B4-BE49-F238E27FC236}">
                <a16:creationId xmlns:a16="http://schemas.microsoft.com/office/drawing/2014/main" id="{6E11E12B-1766-8684-CA04-1BDC8F8864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0982" y="4819993"/>
            <a:ext cx="3480597" cy="112277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POJ code downloader. Those who have done or doing… | by Shubhashis Roy  Dipta | Medium">
            <a:extLst>
              <a:ext uri="{FF2B5EF4-FFF2-40B4-BE49-F238E27FC236}">
                <a16:creationId xmlns:a16="http://schemas.microsoft.com/office/drawing/2014/main" id="{C5357F6C-E8B0-E7C0-8B1B-4038D48999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7988" y="3258750"/>
            <a:ext cx="3794012" cy="9391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CodeChef - Wikipedia">
            <a:extLst>
              <a:ext uri="{FF2B5EF4-FFF2-40B4-BE49-F238E27FC236}">
                <a16:creationId xmlns:a16="http://schemas.microsoft.com/office/drawing/2014/main" id="{72FBB12B-1E2F-6C19-42B1-AD34591433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7573" y="2786396"/>
            <a:ext cx="3643409" cy="140271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ackerrank, logo, logos icon - Free download on Iconfinder">
            <a:extLst>
              <a:ext uri="{FF2B5EF4-FFF2-40B4-BE49-F238E27FC236}">
                <a16:creationId xmlns:a16="http://schemas.microsoft.com/office/drawing/2014/main" id="{5A242F60-93EF-4366-CDFB-4BDEA7C51D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45990" y="825383"/>
            <a:ext cx="1261859" cy="126185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ackerEarth Scales Up Continuous Integration for Future Needs with AWS |  AWS Startups Blog">
            <a:extLst>
              <a:ext uri="{FF2B5EF4-FFF2-40B4-BE49-F238E27FC236}">
                <a16:creationId xmlns:a16="http://schemas.microsoft.com/office/drawing/2014/main" id="{4A9DFDDD-85A0-2F26-B61C-461B83372F3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182" t="25340" r="11272" b="36772"/>
          <a:stretch/>
        </p:blipFill>
        <p:spPr bwMode="auto">
          <a:xfrm>
            <a:off x="116604" y="3255983"/>
            <a:ext cx="3703234" cy="89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26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3" name="TextBox 2">
            <a:extLst>
              <a:ext uri="{FF2B5EF4-FFF2-40B4-BE49-F238E27FC236}">
                <a16:creationId xmlns:a16="http://schemas.microsoft.com/office/drawing/2014/main" id="{21D29B2C-BDA0-A441-1FBC-D5AC3CCA06E0}"/>
              </a:ext>
            </a:extLst>
          </p:cNvPr>
          <p:cNvSpPr txBox="1"/>
          <p:nvPr/>
        </p:nvSpPr>
        <p:spPr>
          <a:xfrm>
            <a:off x="264835" y="255224"/>
            <a:ext cx="3940403" cy="2554545"/>
          </a:xfrm>
          <a:prstGeom prst="rect">
            <a:avLst/>
          </a:prstGeom>
          <a:solidFill>
            <a:schemeClr val="accent2">
              <a:lumMod val="20000"/>
              <a:lumOff val="80000"/>
            </a:schemeClr>
          </a:solidFill>
        </p:spPr>
        <p:txBody>
          <a:bodyPr wrap="square">
            <a:spAutoFit/>
          </a:bodyPr>
          <a:lstStyle/>
          <a:p>
            <a:pPr algn="just" fontAlgn="base"/>
            <a:r>
              <a:rPr lang="en-US" sz="2000" b="1" i="0" dirty="0">
                <a:effectLst/>
                <a:latin typeface="Aptos" panose="020B0004020202020204" pitchFamily="34" charset="0"/>
              </a:rPr>
              <a:t>Advantages of Type Conversion</a:t>
            </a:r>
          </a:p>
          <a:p>
            <a:pPr algn="just" fontAlgn="base"/>
            <a:endParaRPr lang="en-US" sz="2000" b="1" i="0" dirty="0">
              <a:effectLst/>
              <a:latin typeface="Aptos" panose="020B0004020202020204" pitchFamily="34" charset="0"/>
            </a:endParaRPr>
          </a:p>
          <a:p>
            <a:pPr algn="just" fontAlgn="base">
              <a:buFont typeface="Arial" panose="020B0604020202020204" pitchFamily="34" charset="0"/>
              <a:buChar char="•"/>
            </a:pPr>
            <a:r>
              <a:rPr lang="en-US" sz="2000" b="1" i="0" dirty="0">
                <a:effectLst/>
                <a:latin typeface="Aptos" panose="020B0004020202020204" pitchFamily="34" charset="0"/>
              </a:rPr>
              <a:t>Type safety:</a:t>
            </a:r>
            <a:r>
              <a:rPr lang="en-US" sz="2000" b="0" i="0" dirty="0">
                <a:effectLst/>
                <a:latin typeface="Aptos" panose="020B0004020202020204" pitchFamily="34" charset="0"/>
              </a:rPr>
              <a:t> </a:t>
            </a:r>
          </a:p>
          <a:p>
            <a:pPr algn="just" fontAlgn="base">
              <a:buFont typeface="Arial" panose="020B0604020202020204" pitchFamily="34" charset="0"/>
              <a:buChar char="•"/>
            </a:pPr>
            <a:r>
              <a:rPr lang="en-US" sz="2000" b="1" i="0" dirty="0">
                <a:effectLst/>
                <a:latin typeface="Aptos" panose="020B0004020202020204" pitchFamily="34" charset="0"/>
              </a:rPr>
              <a:t>Improved code readability</a:t>
            </a:r>
            <a:r>
              <a:rPr lang="en-US" sz="2000" b="0" i="0" dirty="0">
                <a:effectLst/>
                <a:latin typeface="Aptos" panose="020B0004020202020204" pitchFamily="34" charset="0"/>
              </a:rPr>
              <a:t>: </a:t>
            </a:r>
          </a:p>
          <a:p>
            <a:pPr algn="just" fontAlgn="base">
              <a:buFont typeface="Arial" panose="020B0604020202020204" pitchFamily="34" charset="0"/>
              <a:buChar char="•"/>
            </a:pPr>
            <a:r>
              <a:rPr lang="en-US" sz="2000" b="1" i="0" dirty="0">
                <a:effectLst/>
                <a:latin typeface="Aptos" panose="020B0004020202020204" pitchFamily="34" charset="0"/>
              </a:rPr>
              <a:t>Improved performance:</a:t>
            </a:r>
            <a:r>
              <a:rPr lang="en-US" sz="2000" b="0" i="0" dirty="0">
                <a:effectLst/>
                <a:latin typeface="Aptos" panose="020B0004020202020204" pitchFamily="34" charset="0"/>
              </a:rPr>
              <a:t> </a:t>
            </a:r>
          </a:p>
          <a:p>
            <a:pPr algn="just" fontAlgn="base">
              <a:buFont typeface="Arial" panose="020B0604020202020204" pitchFamily="34" charset="0"/>
              <a:buChar char="•"/>
            </a:pPr>
            <a:r>
              <a:rPr lang="en-US" sz="2000" b="1" i="0" dirty="0">
                <a:effectLst/>
                <a:latin typeface="Aptos" panose="020B0004020202020204" pitchFamily="34" charset="0"/>
              </a:rPr>
              <a:t>Improved compatibility</a:t>
            </a:r>
          </a:p>
          <a:p>
            <a:pPr algn="just" fontAlgn="base">
              <a:buFont typeface="Arial" panose="020B0604020202020204" pitchFamily="34" charset="0"/>
              <a:buChar char="•"/>
            </a:pPr>
            <a:r>
              <a:rPr lang="en-US" sz="2000" b="1" i="0" dirty="0">
                <a:effectLst/>
                <a:latin typeface="Aptos" panose="020B0004020202020204" pitchFamily="34" charset="0"/>
              </a:rPr>
              <a:t>Improved data manipulation</a:t>
            </a:r>
          </a:p>
          <a:p>
            <a:pPr algn="just" fontAlgn="base">
              <a:buFont typeface="Arial" panose="020B0604020202020204" pitchFamily="34" charset="0"/>
              <a:buChar char="•"/>
            </a:pPr>
            <a:r>
              <a:rPr lang="en-US" sz="2000" b="1" i="0" dirty="0">
                <a:effectLst/>
                <a:latin typeface="Aptos" panose="020B0004020202020204" pitchFamily="34" charset="0"/>
              </a:rPr>
              <a:t>Improved data storage</a:t>
            </a:r>
            <a:endParaRPr lang="en-US" sz="2000" b="0" i="0" dirty="0">
              <a:effectLst/>
              <a:latin typeface="Aptos" panose="020B0004020202020204" pitchFamily="34" charset="0"/>
            </a:endParaRPr>
          </a:p>
        </p:txBody>
      </p:sp>
      <p:sp>
        <p:nvSpPr>
          <p:cNvPr id="7" name="TextBox 6">
            <a:extLst>
              <a:ext uri="{FF2B5EF4-FFF2-40B4-BE49-F238E27FC236}">
                <a16:creationId xmlns:a16="http://schemas.microsoft.com/office/drawing/2014/main" id="{98BADD43-95C8-856A-2E69-4BBCDEDB43AA}"/>
              </a:ext>
            </a:extLst>
          </p:cNvPr>
          <p:cNvSpPr txBox="1"/>
          <p:nvPr/>
        </p:nvSpPr>
        <p:spPr>
          <a:xfrm>
            <a:off x="4388078" y="131399"/>
            <a:ext cx="7539087" cy="6247864"/>
          </a:xfrm>
          <a:prstGeom prst="rect">
            <a:avLst/>
          </a:prstGeom>
          <a:solidFill>
            <a:schemeClr val="bg1"/>
          </a:solidFill>
        </p:spPr>
        <p:txBody>
          <a:bodyPr wrap="square">
            <a:spAutoFit/>
          </a:bodyPr>
          <a:lstStyle/>
          <a:p>
            <a:pPr algn="just" fontAlgn="base"/>
            <a:r>
              <a:rPr lang="en-US" sz="2000" b="1" i="0" dirty="0">
                <a:solidFill>
                  <a:srgbClr val="C00000"/>
                </a:solidFill>
                <a:effectLst/>
                <a:highlight>
                  <a:srgbClr val="FFFFFF"/>
                </a:highlight>
                <a:latin typeface="Aptos" panose="020B0004020202020204" pitchFamily="34" charset="0"/>
              </a:rPr>
              <a:t>Disadvantages of type conversions in C programming:</a:t>
            </a:r>
          </a:p>
          <a:p>
            <a:pPr algn="just" fontAlgn="base"/>
            <a:endParaRPr lang="en-US" sz="2000" b="1" i="0" dirty="0">
              <a:solidFill>
                <a:srgbClr val="C00000"/>
              </a:solidFill>
              <a:effectLst/>
              <a:highlight>
                <a:srgbClr val="FFFFFF"/>
              </a:highlight>
              <a:latin typeface="Aptos" panose="020B0004020202020204" pitchFamily="34" charset="0"/>
            </a:endParaRP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Loss of precision</a:t>
            </a:r>
            <a:r>
              <a:rPr lang="en-US" sz="2000" b="0" i="0" dirty="0">
                <a:effectLst/>
                <a:highlight>
                  <a:srgbClr val="FFFFFF"/>
                </a:highlight>
                <a:latin typeface="Aptos" panose="020B0004020202020204" pitchFamily="34" charset="0"/>
              </a:rPr>
              <a:t>: Converting data from a larger data type to a smaller data type can result in loss of precision, as some of the data may be truncated.</a:t>
            </a: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Overflow or underflow</a:t>
            </a:r>
            <a:r>
              <a:rPr lang="en-US" sz="2000" b="0" i="0" dirty="0">
                <a:effectLst/>
                <a:highlight>
                  <a:srgbClr val="FFFFFF"/>
                </a:highlight>
                <a:latin typeface="Aptos" panose="020B0004020202020204" pitchFamily="34" charset="0"/>
              </a:rPr>
              <a:t>: Converting data from a smaller data type to a larger data type can result in overflow or underflow if the value being converted is too large or too small for the new data type.</a:t>
            </a: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Unexpected behavio</a:t>
            </a:r>
            <a:r>
              <a:rPr lang="en-US" sz="2000" b="0" i="0" dirty="0">
                <a:effectLst/>
                <a:highlight>
                  <a:srgbClr val="FFFFFF"/>
                </a:highlight>
                <a:latin typeface="Aptos" panose="020B0004020202020204" pitchFamily="34" charset="0"/>
              </a:rPr>
              <a:t>r: Type conversions can lead to unexpected behavior, such as when converting between signed and unsigned integer types, or when converting between floating-point and integer types.</a:t>
            </a: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Confusing syntax</a:t>
            </a:r>
            <a:r>
              <a:rPr lang="en-US" sz="2000" b="0" i="0" dirty="0">
                <a:effectLst/>
                <a:highlight>
                  <a:srgbClr val="FFFFFF"/>
                </a:highlight>
                <a:latin typeface="Aptos" panose="020B0004020202020204" pitchFamily="34" charset="0"/>
              </a:rPr>
              <a:t>: Type conversions can have confusing syntax, particularly when using typecast operators or type conversion functions, making the code more difficult to read and understand.</a:t>
            </a: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Increased complexity</a:t>
            </a:r>
            <a:r>
              <a:rPr lang="en-US" sz="2000" b="0" i="0" dirty="0">
                <a:effectLst/>
                <a:highlight>
                  <a:srgbClr val="FFFFFF"/>
                </a:highlight>
                <a:latin typeface="Aptos" panose="020B0004020202020204" pitchFamily="34" charset="0"/>
              </a:rPr>
              <a:t>: Type conversions can increase the complexity of your code, making it harder to debug and maintain.</a:t>
            </a:r>
          </a:p>
          <a:p>
            <a:pPr algn="just" fontAlgn="base">
              <a:buFont typeface="Arial" panose="020B0604020202020204" pitchFamily="34" charset="0"/>
              <a:buChar char="•"/>
            </a:pPr>
            <a:r>
              <a:rPr lang="en-US" sz="2000" b="1" i="0" dirty="0">
                <a:effectLst/>
                <a:highlight>
                  <a:srgbClr val="FFFFFF"/>
                </a:highlight>
                <a:latin typeface="Aptos" panose="020B0004020202020204" pitchFamily="34" charset="0"/>
              </a:rPr>
              <a:t>Slower performance:</a:t>
            </a:r>
            <a:r>
              <a:rPr lang="en-US" sz="2000" b="0" i="0" dirty="0">
                <a:effectLst/>
                <a:highlight>
                  <a:srgbClr val="FFFFFF"/>
                </a:highlight>
                <a:latin typeface="Aptos" panose="020B0004020202020204" pitchFamily="34" charset="0"/>
              </a:rPr>
              <a:t> Type conversions can sometimes result in slower performance, particularly when converting data between complex data types, such as between structures and arrays.</a:t>
            </a:r>
          </a:p>
        </p:txBody>
      </p:sp>
    </p:spTree>
    <p:extLst>
      <p:ext uri="{BB962C8B-B14F-4D97-AF65-F5344CB8AC3E}">
        <p14:creationId xmlns:p14="http://schemas.microsoft.com/office/powerpoint/2010/main" val="2649958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8931"/>
            <a:ext cx="12192000" cy="646332"/>
          </a:xfrm>
          <a:solidFill>
            <a:schemeClr val="accent1">
              <a:lumMod val="20000"/>
              <a:lumOff val="80000"/>
            </a:schemeClr>
          </a:solidFill>
        </p:spPr>
        <p:txBody>
          <a:bodyPr>
            <a:noAutofit/>
          </a:bodyPr>
          <a:lstStyle/>
          <a:p>
            <a:pPr algn="just"/>
            <a:r>
              <a:rPr lang="en-SG" sz="3200" b="1" i="0" dirty="0">
                <a:solidFill>
                  <a:srgbClr val="000000"/>
                </a:solidFill>
                <a:effectLst/>
                <a:latin typeface="Aptos" panose="020B0004020202020204" pitchFamily="34" charset="0"/>
              </a:rPr>
              <a:t>  Real-life Example </a:t>
            </a:r>
            <a:r>
              <a:rPr lang="en-US" sz="3200" b="1" i="0" dirty="0">
                <a:solidFill>
                  <a:srgbClr val="000000"/>
                </a:solidFill>
                <a:effectLst/>
                <a:latin typeface="Aptos" panose="020B0004020202020204" pitchFamily="34" charset="0"/>
              </a:rPr>
              <a:t>Of Using Different Data Types</a:t>
            </a:r>
            <a:endParaRPr lang="en-SG" sz="3200" b="1" i="0" dirty="0">
              <a:solidFill>
                <a:srgbClr val="610B38"/>
              </a:solidFill>
              <a:effectLst/>
              <a:latin typeface="Aptos" panose="020B0004020202020204" pitchFamily="34" charset="0"/>
            </a:endParaRPr>
          </a:p>
        </p:txBody>
      </p:sp>
      <p:sp>
        <p:nvSpPr>
          <p:cNvPr id="3" name="TextBox 2">
            <a:extLst>
              <a:ext uri="{FF2B5EF4-FFF2-40B4-BE49-F238E27FC236}">
                <a16:creationId xmlns:a16="http://schemas.microsoft.com/office/drawing/2014/main" id="{EF8F8E71-0894-C9B5-66DC-121C31D7149A}"/>
              </a:ext>
            </a:extLst>
          </p:cNvPr>
          <p:cNvSpPr txBox="1"/>
          <p:nvPr/>
        </p:nvSpPr>
        <p:spPr>
          <a:xfrm>
            <a:off x="249382" y="801975"/>
            <a:ext cx="11942618" cy="646331"/>
          </a:xfrm>
          <a:prstGeom prst="rect">
            <a:avLst/>
          </a:prstGeom>
          <a:solidFill>
            <a:schemeClr val="accent3">
              <a:lumMod val="20000"/>
              <a:lumOff val="80000"/>
            </a:schemeClr>
          </a:solidFill>
        </p:spPr>
        <p:txBody>
          <a:bodyPr wrap="square">
            <a:spAutoFit/>
          </a:bodyPr>
          <a:lstStyle/>
          <a:p>
            <a:r>
              <a:rPr lang="en-US" b="0" i="0" dirty="0">
                <a:solidFill>
                  <a:srgbClr val="000000"/>
                </a:solidFill>
                <a:effectLst/>
                <a:latin typeface="Verdana" panose="020B0604030504040204" pitchFamily="34" charset="0"/>
              </a:rPr>
              <a:t>Here's a real-life example of using different data types, to calculate and output the total cost of a number of items:</a:t>
            </a:r>
            <a:endParaRPr lang="en-SG" dirty="0"/>
          </a:p>
        </p:txBody>
      </p:sp>
      <p:sp>
        <p:nvSpPr>
          <p:cNvPr id="7" name="TextBox 6">
            <a:extLst>
              <a:ext uri="{FF2B5EF4-FFF2-40B4-BE49-F238E27FC236}">
                <a16:creationId xmlns:a16="http://schemas.microsoft.com/office/drawing/2014/main" id="{A040E527-1568-2503-C910-D430E126C006}"/>
              </a:ext>
            </a:extLst>
          </p:cNvPr>
          <p:cNvSpPr txBox="1"/>
          <p:nvPr/>
        </p:nvSpPr>
        <p:spPr>
          <a:xfrm>
            <a:off x="330777" y="1582340"/>
            <a:ext cx="10584874" cy="4093428"/>
          </a:xfrm>
          <a:prstGeom prst="rect">
            <a:avLst/>
          </a:prstGeom>
          <a:noFill/>
        </p:spPr>
        <p:txBody>
          <a:bodyPr wrap="square">
            <a:spAutoFit/>
          </a:bodyPr>
          <a:lstStyle/>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 {</a:t>
            </a:r>
          </a:p>
          <a:p>
            <a:r>
              <a:rPr lang="en-SG" sz="2000" dirty="0">
                <a:latin typeface="Aptos" panose="020B0004020202020204" pitchFamily="34" charset="0"/>
              </a:rPr>
              <a:t>  // Create variables of different data types</a:t>
            </a:r>
          </a:p>
          <a:p>
            <a:r>
              <a:rPr lang="en-SG" sz="2000" dirty="0">
                <a:latin typeface="Aptos" panose="020B0004020202020204" pitchFamily="34" charset="0"/>
              </a:rPr>
              <a:t>  int items = 50;</a:t>
            </a:r>
          </a:p>
          <a:p>
            <a:r>
              <a:rPr lang="en-SG" sz="2000" dirty="0">
                <a:latin typeface="Aptos" panose="020B0004020202020204" pitchFamily="34" charset="0"/>
              </a:rPr>
              <a:t>  float </a:t>
            </a:r>
            <a:r>
              <a:rPr lang="en-SG" sz="2000" dirty="0" err="1">
                <a:latin typeface="Aptos" panose="020B0004020202020204" pitchFamily="34" charset="0"/>
              </a:rPr>
              <a:t>cost_per_item</a:t>
            </a:r>
            <a:r>
              <a:rPr lang="en-SG" sz="2000" dirty="0">
                <a:latin typeface="Aptos" panose="020B0004020202020204" pitchFamily="34" charset="0"/>
              </a:rPr>
              <a:t> = 9.99;</a:t>
            </a:r>
          </a:p>
          <a:p>
            <a:r>
              <a:rPr lang="en-SG" sz="2000" dirty="0">
                <a:latin typeface="Aptos" panose="020B0004020202020204" pitchFamily="34" charset="0"/>
              </a:rPr>
              <a:t>  float </a:t>
            </a:r>
            <a:r>
              <a:rPr lang="en-SG" sz="2000" dirty="0" err="1">
                <a:latin typeface="Aptos" panose="020B0004020202020204" pitchFamily="34" charset="0"/>
              </a:rPr>
              <a:t>total_cost</a:t>
            </a:r>
            <a:r>
              <a:rPr lang="en-SG" sz="2000" dirty="0">
                <a:latin typeface="Aptos" panose="020B0004020202020204" pitchFamily="34" charset="0"/>
              </a:rPr>
              <a:t> = items * </a:t>
            </a:r>
            <a:r>
              <a:rPr lang="en-SG" sz="2000" dirty="0" err="1">
                <a:latin typeface="Aptos" panose="020B0004020202020204" pitchFamily="34" charset="0"/>
              </a:rPr>
              <a:t>cost_per_item</a:t>
            </a:r>
            <a:r>
              <a:rPr lang="en-SG" sz="2000" dirty="0">
                <a:latin typeface="Aptos" panose="020B0004020202020204" pitchFamily="34" charset="0"/>
              </a:rPr>
              <a:t>;</a:t>
            </a:r>
          </a:p>
          <a:p>
            <a:r>
              <a:rPr lang="en-SG" sz="2000" dirty="0">
                <a:latin typeface="Aptos" panose="020B0004020202020204" pitchFamily="34" charset="0"/>
              </a:rPr>
              <a:t>  char currency = '$';</a:t>
            </a:r>
          </a:p>
          <a:p>
            <a:endParaRPr lang="en-SG" sz="2000" dirty="0">
              <a:latin typeface="Aptos" panose="020B0004020202020204" pitchFamily="34" charset="0"/>
            </a:endParaRPr>
          </a:p>
          <a:p>
            <a:r>
              <a:rPr lang="en-SG" sz="2000" dirty="0">
                <a:latin typeface="Aptos" panose="020B0004020202020204" pitchFamily="34" charset="0"/>
              </a:rPr>
              <a:t>  // Print variables</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("Number of items: %d\n", items);</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("Cost per item: %.2f %c\n", </a:t>
            </a:r>
            <a:r>
              <a:rPr lang="en-SG" sz="2000" dirty="0" err="1">
                <a:latin typeface="Aptos" panose="020B0004020202020204" pitchFamily="34" charset="0"/>
              </a:rPr>
              <a:t>cost_per_item</a:t>
            </a:r>
            <a:r>
              <a:rPr lang="en-SG" sz="2000" dirty="0">
                <a:latin typeface="Aptos" panose="020B0004020202020204" pitchFamily="34" charset="0"/>
              </a:rPr>
              <a:t>, currency);</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("Total cost = %.2f %c\n", </a:t>
            </a:r>
            <a:r>
              <a:rPr lang="en-SG" sz="2000" dirty="0" err="1">
                <a:latin typeface="Aptos" panose="020B0004020202020204" pitchFamily="34" charset="0"/>
              </a:rPr>
              <a:t>total_cost</a:t>
            </a:r>
            <a:r>
              <a:rPr lang="en-SG" sz="2000" dirty="0">
                <a:latin typeface="Aptos" panose="020B0004020202020204" pitchFamily="34" charset="0"/>
              </a:rPr>
              <a:t>, currency);</a:t>
            </a:r>
          </a:p>
          <a:p>
            <a:r>
              <a:rPr lang="en-SG" sz="2000" dirty="0">
                <a:latin typeface="Aptos" panose="020B0004020202020204" pitchFamily="34" charset="0"/>
              </a:rPr>
              <a:t>}</a:t>
            </a:r>
          </a:p>
        </p:txBody>
      </p:sp>
    </p:spTree>
    <p:extLst>
      <p:ext uri="{BB962C8B-B14F-4D97-AF65-F5344CB8AC3E}">
        <p14:creationId xmlns:p14="http://schemas.microsoft.com/office/powerpoint/2010/main" val="29775459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26782"/>
          </a:xfrm>
          <a:solidFill>
            <a:schemeClr val="accent3">
              <a:lumMod val="20000"/>
              <a:lumOff val="80000"/>
            </a:schemeClr>
          </a:solidFill>
        </p:spPr>
        <p:txBody>
          <a:bodyPr>
            <a:noAutofit/>
          </a:bodyPr>
          <a:lstStyle/>
          <a:p>
            <a:pPr algn="just"/>
            <a:r>
              <a:rPr lang="en-SG" sz="3200" b="1" i="0" dirty="0">
                <a:solidFill>
                  <a:srgbClr val="000000"/>
                </a:solidFill>
                <a:effectLst/>
                <a:latin typeface="Aptos" panose="020B0004020202020204" pitchFamily="34" charset="0"/>
              </a:rPr>
              <a:t>Real-Life Example </a:t>
            </a:r>
            <a:r>
              <a:rPr lang="en-US" sz="3200" b="1" i="0" dirty="0">
                <a:solidFill>
                  <a:srgbClr val="000000"/>
                </a:solidFill>
                <a:effectLst/>
                <a:latin typeface="Aptos" panose="020B0004020202020204" pitchFamily="34" charset="0"/>
              </a:rPr>
              <a:t>of type conversion</a:t>
            </a:r>
            <a:endParaRPr lang="en-SG" sz="3200" b="1" i="0" dirty="0">
              <a:solidFill>
                <a:srgbClr val="610B38"/>
              </a:solidFill>
              <a:effectLst/>
              <a:latin typeface="Aptos" panose="020B0004020202020204" pitchFamily="34" charset="0"/>
            </a:endParaRPr>
          </a:p>
        </p:txBody>
      </p:sp>
      <p:sp>
        <p:nvSpPr>
          <p:cNvPr id="3" name="TextBox 2">
            <a:extLst>
              <a:ext uri="{FF2B5EF4-FFF2-40B4-BE49-F238E27FC236}">
                <a16:creationId xmlns:a16="http://schemas.microsoft.com/office/drawing/2014/main" id="{EF8F8E71-0894-C9B5-66DC-121C31D7149A}"/>
              </a:ext>
            </a:extLst>
          </p:cNvPr>
          <p:cNvSpPr txBox="1"/>
          <p:nvPr/>
        </p:nvSpPr>
        <p:spPr>
          <a:xfrm>
            <a:off x="124691" y="753025"/>
            <a:ext cx="11942618" cy="646331"/>
          </a:xfrm>
          <a:prstGeom prst="rect">
            <a:avLst/>
          </a:prstGeom>
          <a:solidFill>
            <a:schemeClr val="bg1"/>
          </a:solidFill>
        </p:spPr>
        <p:txBody>
          <a:bodyPr wrap="square">
            <a:spAutoFit/>
          </a:bodyPr>
          <a:lstStyle/>
          <a:p>
            <a:r>
              <a:rPr lang="en-US" b="0" i="0" dirty="0">
                <a:solidFill>
                  <a:srgbClr val="000000"/>
                </a:solidFill>
                <a:effectLst/>
                <a:highlight>
                  <a:srgbClr val="FFFFFF"/>
                </a:highlight>
                <a:latin typeface="Aptos" panose="020B0004020202020204" pitchFamily="34" charset="0"/>
              </a:rPr>
              <a:t>Here's a real-life example of data types and type conversion where we create a program to calculate the percentage of a user's score in relation to the maximum score in a game:</a:t>
            </a:r>
            <a:endParaRPr lang="en-SG" dirty="0">
              <a:latin typeface="Aptos" panose="020B0004020202020204" pitchFamily="34" charset="0"/>
            </a:endParaRPr>
          </a:p>
        </p:txBody>
      </p:sp>
      <p:sp>
        <p:nvSpPr>
          <p:cNvPr id="7" name="TextBox 6">
            <a:extLst>
              <a:ext uri="{FF2B5EF4-FFF2-40B4-BE49-F238E27FC236}">
                <a16:creationId xmlns:a16="http://schemas.microsoft.com/office/drawing/2014/main" id="{A040E527-1568-2503-C910-D430E126C006}"/>
              </a:ext>
            </a:extLst>
          </p:cNvPr>
          <p:cNvSpPr txBox="1"/>
          <p:nvPr/>
        </p:nvSpPr>
        <p:spPr>
          <a:xfrm>
            <a:off x="226001" y="1558163"/>
            <a:ext cx="10899199" cy="3477875"/>
          </a:xfrm>
          <a:prstGeom prst="rect">
            <a:avLst/>
          </a:prstGeom>
          <a:noFill/>
        </p:spPr>
        <p:txBody>
          <a:bodyPr wrap="square">
            <a:spAutoFit/>
          </a:bodyPr>
          <a:lstStyle/>
          <a:p>
            <a:r>
              <a:rPr lang="en-US" sz="2000" dirty="0">
                <a:latin typeface="Aptos" panose="020B0004020202020204" pitchFamily="34" charset="0"/>
              </a:rPr>
              <a:t>#include &lt;</a:t>
            </a:r>
            <a:r>
              <a:rPr lang="en-US" sz="2000" dirty="0" err="1">
                <a:latin typeface="Aptos" panose="020B0004020202020204" pitchFamily="34" charset="0"/>
              </a:rPr>
              <a:t>stdio.h</a:t>
            </a:r>
            <a:r>
              <a:rPr lang="en-US" sz="2000" dirty="0">
                <a:latin typeface="Aptos" panose="020B0004020202020204" pitchFamily="34" charset="0"/>
              </a:rPr>
              <a:t>&gt;</a:t>
            </a:r>
          </a:p>
          <a:p>
            <a:r>
              <a:rPr lang="en-US" sz="2000" dirty="0">
                <a:latin typeface="Aptos" panose="020B0004020202020204" pitchFamily="34" charset="0"/>
              </a:rPr>
              <a:t>int main() {</a:t>
            </a:r>
          </a:p>
          <a:p>
            <a:r>
              <a:rPr lang="en-US" sz="2000" dirty="0">
                <a:latin typeface="Aptos" panose="020B0004020202020204" pitchFamily="34" charset="0"/>
              </a:rPr>
              <a:t>  // Set the maximum possible score to 500</a:t>
            </a:r>
          </a:p>
          <a:p>
            <a:r>
              <a:rPr lang="en-US" sz="2000" dirty="0">
                <a:latin typeface="Aptos" panose="020B0004020202020204" pitchFamily="34" charset="0"/>
              </a:rPr>
              <a:t>  int </a:t>
            </a:r>
            <a:r>
              <a:rPr lang="en-US" sz="2000" dirty="0" err="1">
                <a:latin typeface="Aptos" panose="020B0004020202020204" pitchFamily="34" charset="0"/>
              </a:rPr>
              <a:t>maxScore</a:t>
            </a:r>
            <a:r>
              <a:rPr lang="en-US" sz="2000" dirty="0">
                <a:latin typeface="Aptos" panose="020B0004020202020204" pitchFamily="34" charset="0"/>
              </a:rPr>
              <a:t> = 500;</a:t>
            </a:r>
          </a:p>
          <a:p>
            <a:r>
              <a:rPr lang="en-US" sz="2000" dirty="0">
                <a:latin typeface="Aptos" panose="020B0004020202020204" pitchFamily="34" charset="0"/>
              </a:rPr>
              <a:t>  // The actual score of the user</a:t>
            </a:r>
          </a:p>
          <a:p>
            <a:r>
              <a:rPr lang="en-US" sz="2000" dirty="0">
                <a:latin typeface="Aptos" panose="020B0004020202020204" pitchFamily="34" charset="0"/>
              </a:rPr>
              <a:t>  int </a:t>
            </a:r>
            <a:r>
              <a:rPr lang="en-US" sz="2000" dirty="0" err="1">
                <a:latin typeface="Aptos" panose="020B0004020202020204" pitchFamily="34" charset="0"/>
              </a:rPr>
              <a:t>userScore</a:t>
            </a:r>
            <a:r>
              <a:rPr lang="en-US" sz="2000" dirty="0">
                <a:latin typeface="Aptos" panose="020B0004020202020204" pitchFamily="34" charset="0"/>
              </a:rPr>
              <a:t> = 420;</a:t>
            </a:r>
          </a:p>
          <a:p>
            <a:r>
              <a:rPr lang="en-US" sz="2000" dirty="0">
                <a:latin typeface="Aptos" panose="020B0004020202020204" pitchFamily="34" charset="0"/>
              </a:rPr>
              <a:t>  // Calculate the </a:t>
            </a:r>
            <a:r>
              <a:rPr lang="en-US" sz="2000" dirty="0" err="1">
                <a:latin typeface="Aptos" panose="020B0004020202020204" pitchFamily="34" charset="0"/>
              </a:rPr>
              <a:t>percantage</a:t>
            </a:r>
            <a:r>
              <a:rPr lang="en-US" sz="2000" dirty="0">
                <a:latin typeface="Aptos" panose="020B0004020202020204" pitchFamily="34" charset="0"/>
              </a:rPr>
              <a:t> of the user's score in relation to the maximum available score</a:t>
            </a:r>
          </a:p>
          <a:p>
            <a:r>
              <a:rPr lang="en-US" sz="2000" dirty="0">
                <a:latin typeface="Aptos" panose="020B0004020202020204" pitchFamily="34" charset="0"/>
              </a:rPr>
              <a:t>  float percentage = (float) </a:t>
            </a:r>
            <a:r>
              <a:rPr lang="en-US" sz="2000" dirty="0" err="1">
                <a:latin typeface="Aptos" panose="020B0004020202020204" pitchFamily="34" charset="0"/>
              </a:rPr>
              <a:t>userScore</a:t>
            </a:r>
            <a:r>
              <a:rPr lang="en-US" sz="2000" dirty="0">
                <a:latin typeface="Aptos" panose="020B0004020202020204" pitchFamily="34" charset="0"/>
              </a:rPr>
              <a:t> / </a:t>
            </a:r>
            <a:r>
              <a:rPr lang="en-US" sz="2000" dirty="0" err="1">
                <a:latin typeface="Aptos" panose="020B0004020202020204" pitchFamily="34" charset="0"/>
              </a:rPr>
              <a:t>maxScore</a:t>
            </a:r>
            <a:r>
              <a:rPr lang="en-US" sz="2000" dirty="0">
                <a:latin typeface="Aptos" panose="020B0004020202020204" pitchFamily="34" charset="0"/>
              </a:rPr>
              <a:t> * 100.0;</a:t>
            </a:r>
          </a:p>
          <a:p>
            <a:r>
              <a:rPr lang="en-US" sz="2000" dirty="0">
                <a:latin typeface="Aptos" panose="020B0004020202020204" pitchFamily="34" charset="0"/>
              </a:rPr>
              <a:t>  // Print the percentage</a:t>
            </a:r>
          </a:p>
          <a:p>
            <a:r>
              <a:rPr lang="en-US" sz="2000" dirty="0">
                <a:latin typeface="Aptos" panose="020B0004020202020204" pitchFamily="34" charset="0"/>
              </a:rPr>
              <a:t>  </a:t>
            </a:r>
            <a:r>
              <a:rPr lang="en-US" sz="2000" dirty="0" err="1">
                <a:latin typeface="Aptos" panose="020B0004020202020204" pitchFamily="34" charset="0"/>
              </a:rPr>
              <a:t>printf</a:t>
            </a:r>
            <a:r>
              <a:rPr lang="en-US" sz="2000" dirty="0">
                <a:latin typeface="Aptos" panose="020B0004020202020204" pitchFamily="34" charset="0"/>
              </a:rPr>
              <a:t>("User's percentage is %.2f", percentage);</a:t>
            </a:r>
          </a:p>
          <a:p>
            <a:r>
              <a:rPr lang="en-US" sz="2000" dirty="0">
                <a:latin typeface="Aptos" panose="020B0004020202020204" pitchFamily="34" charset="0"/>
              </a:rPr>
              <a:t>}</a:t>
            </a:r>
            <a:endParaRPr lang="en-SG" sz="2000" dirty="0">
              <a:latin typeface="Aptos" panose="020B0004020202020204" pitchFamily="34" charset="0"/>
            </a:endParaRPr>
          </a:p>
        </p:txBody>
      </p:sp>
      <p:sp>
        <p:nvSpPr>
          <p:cNvPr id="9" name="TextBox 8">
            <a:extLst>
              <a:ext uri="{FF2B5EF4-FFF2-40B4-BE49-F238E27FC236}">
                <a16:creationId xmlns:a16="http://schemas.microsoft.com/office/drawing/2014/main" id="{3C9CDA3E-B2C2-7A55-585C-A48C7C940989}"/>
              </a:ext>
            </a:extLst>
          </p:cNvPr>
          <p:cNvSpPr txBox="1"/>
          <p:nvPr/>
        </p:nvSpPr>
        <p:spPr>
          <a:xfrm>
            <a:off x="450403" y="5299837"/>
            <a:ext cx="7179121" cy="830997"/>
          </a:xfrm>
          <a:prstGeom prst="rect">
            <a:avLst/>
          </a:prstGeom>
          <a:noFill/>
        </p:spPr>
        <p:txBody>
          <a:bodyPr wrap="square">
            <a:spAutoFit/>
          </a:bodyPr>
          <a:lstStyle/>
          <a:p>
            <a:r>
              <a:rPr lang="en-SG" sz="2400" b="0" i="0" dirty="0">
                <a:solidFill>
                  <a:srgbClr val="FFFFFF"/>
                </a:solidFill>
                <a:effectLst/>
                <a:highlight>
                  <a:srgbClr val="000000"/>
                </a:highlight>
                <a:latin typeface="consolas" panose="020B0609020204030204" pitchFamily="49" charset="0"/>
              </a:rPr>
              <a:t>Output:</a:t>
            </a:r>
          </a:p>
          <a:p>
            <a:r>
              <a:rPr lang="en-SG" sz="2400" b="0" i="0" dirty="0">
                <a:solidFill>
                  <a:srgbClr val="FFFFFF"/>
                </a:solidFill>
                <a:effectLst/>
                <a:highlight>
                  <a:srgbClr val="000000"/>
                </a:highlight>
                <a:latin typeface="consolas" panose="020B0609020204030204" pitchFamily="49" charset="0"/>
              </a:rPr>
              <a:t>User's percentage is 84.00</a:t>
            </a:r>
            <a:endParaRPr lang="en-SG" sz="2400" dirty="0"/>
          </a:p>
        </p:txBody>
      </p:sp>
    </p:spTree>
    <p:extLst>
      <p:ext uri="{BB962C8B-B14F-4D97-AF65-F5344CB8AC3E}">
        <p14:creationId xmlns:p14="http://schemas.microsoft.com/office/powerpoint/2010/main" val="3878358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092-EC19-2758-E27D-FB95A338B0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7D3F84-2CDB-A9F9-061D-ABBD1B2075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8293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BEE6-882C-D5A4-9D13-4658FFF64181}"/>
              </a:ext>
            </a:extLst>
          </p:cNvPr>
          <p:cNvSpPr>
            <a:spLocks noGrp="1"/>
          </p:cNvSpPr>
          <p:nvPr>
            <p:ph type="ctrTitle"/>
          </p:nvPr>
        </p:nvSpPr>
        <p:spPr>
          <a:xfrm>
            <a:off x="1200502" y="0"/>
            <a:ext cx="10238283" cy="1651819"/>
          </a:xfrm>
        </p:spPr>
        <p:txBody>
          <a:bodyPr>
            <a:normAutofit/>
          </a:bodyPr>
          <a:lstStyle/>
          <a:p>
            <a:pPr algn="ctr" fontAlgn="base"/>
            <a:r>
              <a:rPr lang="en-SG" sz="11200" b="1" i="0" dirty="0">
                <a:solidFill>
                  <a:srgbClr val="FFC000"/>
                </a:solidFill>
                <a:effectLst/>
                <a:latin typeface="Berlin Sans FB Demi" panose="020E0802020502020306" pitchFamily="34" charset="0"/>
              </a:rPr>
              <a:t>C Input/Output</a:t>
            </a:r>
          </a:p>
        </p:txBody>
      </p:sp>
      <p:sp>
        <p:nvSpPr>
          <p:cNvPr id="4" name="TextBox 3">
            <a:extLst>
              <a:ext uri="{FF2B5EF4-FFF2-40B4-BE49-F238E27FC236}">
                <a16:creationId xmlns:a16="http://schemas.microsoft.com/office/drawing/2014/main" id="{8A7BDBB4-FA62-AC85-55DF-7BA5C220B104}"/>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5" name="Subtitle 2">
            <a:extLst>
              <a:ext uri="{FF2B5EF4-FFF2-40B4-BE49-F238E27FC236}">
                <a16:creationId xmlns:a16="http://schemas.microsoft.com/office/drawing/2014/main" id="{387DA42F-A742-CFAB-ECEA-63DB09295DF2}"/>
              </a:ext>
            </a:extLst>
          </p:cNvPr>
          <p:cNvSpPr>
            <a:spLocks noGrp="1"/>
          </p:cNvSpPr>
          <p:nvPr>
            <p:ph type="subTitle" idx="1"/>
          </p:nvPr>
        </p:nvSpPr>
        <p:spPr>
          <a:xfrm>
            <a:off x="1708879" y="4706911"/>
            <a:ext cx="10238282" cy="1785329"/>
          </a:xfrm>
        </p:spPr>
        <p:txBody>
          <a:bodyPr>
            <a:normAutofit/>
          </a:bodyPr>
          <a:lstStyle/>
          <a:p>
            <a:r>
              <a:rPr lang="en-US" sz="2400" b="1" dirty="0">
                <a:solidFill>
                  <a:schemeClr val="tx1"/>
                </a:solidFill>
                <a:latin typeface="Aptos" panose="020B0004020202020204" pitchFamily="34" charset="0"/>
                <a:cs typeface="Aharoni" panose="02010803020104030203" pitchFamily="2" charset="-79"/>
              </a:rPr>
              <a:t>Course Title :- Structured Programming Language Sessional</a:t>
            </a:r>
          </a:p>
          <a:p>
            <a:r>
              <a:rPr lang="en-US" sz="2400" b="1" dirty="0">
                <a:solidFill>
                  <a:schemeClr val="tx1"/>
                </a:solidFill>
                <a:latin typeface="Aptos" panose="020B0004020202020204" pitchFamily="34" charset="0"/>
                <a:cs typeface="Aharoni" panose="02010803020104030203" pitchFamily="2" charset="-79"/>
              </a:rPr>
              <a:t>Course Code :- CSE-122</a:t>
            </a:r>
          </a:p>
          <a:p>
            <a:r>
              <a:rPr lang="en-US" sz="2400" b="1" dirty="0">
                <a:solidFill>
                  <a:schemeClr val="tx1"/>
                </a:solidFill>
                <a:latin typeface="Aptos" panose="020B0004020202020204" pitchFamily="34" charset="0"/>
                <a:cs typeface="Aharoni" panose="02010803020104030203" pitchFamily="2" charset="-79"/>
              </a:rPr>
              <a:t>Level Term: 1-II-A(G1)  &amp;  1-II-B(G3,G4)</a:t>
            </a:r>
            <a:endParaRPr lang="en-SG" sz="2400" b="1" dirty="0">
              <a:solidFill>
                <a:schemeClr val="tx1"/>
              </a:solidFill>
              <a:latin typeface="Aptos" panose="020B0004020202020204" pitchFamily="34" charset="0"/>
              <a:cs typeface="Aharoni" panose="02010803020104030203" pitchFamily="2" charset="-79"/>
            </a:endParaRPr>
          </a:p>
        </p:txBody>
      </p:sp>
      <p:sp>
        <p:nvSpPr>
          <p:cNvPr id="3" name="Title 1">
            <a:extLst>
              <a:ext uri="{FF2B5EF4-FFF2-40B4-BE49-F238E27FC236}">
                <a16:creationId xmlns:a16="http://schemas.microsoft.com/office/drawing/2014/main" id="{866DA198-186F-C212-C5D2-6D7AF9F7F239}"/>
              </a:ext>
            </a:extLst>
          </p:cNvPr>
          <p:cNvSpPr txBox="1">
            <a:spLocks/>
          </p:cNvSpPr>
          <p:nvPr/>
        </p:nvSpPr>
        <p:spPr>
          <a:xfrm>
            <a:off x="1200502" y="1478762"/>
            <a:ext cx="10238283" cy="1133735"/>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fontAlgn="base"/>
            <a:r>
              <a:rPr lang="en-SG" sz="8800" b="1" dirty="0">
                <a:solidFill>
                  <a:schemeClr val="accent6">
                    <a:lumMod val="60000"/>
                    <a:lumOff val="40000"/>
                  </a:schemeClr>
                </a:solidFill>
                <a:latin typeface="Berlin Sans FB Demi" panose="020E0802020502020306" pitchFamily="34" charset="0"/>
              </a:rPr>
              <a:t>C Input/Output</a:t>
            </a:r>
          </a:p>
        </p:txBody>
      </p:sp>
      <p:sp>
        <p:nvSpPr>
          <p:cNvPr id="6" name="Title 1">
            <a:extLst>
              <a:ext uri="{FF2B5EF4-FFF2-40B4-BE49-F238E27FC236}">
                <a16:creationId xmlns:a16="http://schemas.microsoft.com/office/drawing/2014/main" id="{CBF9F060-E120-D01D-4569-EC7A42A0A5DC}"/>
              </a:ext>
            </a:extLst>
          </p:cNvPr>
          <p:cNvSpPr txBox="1">
            <a:spLocks/>
          </p:cNvSpPr>
          <p:nvPr/>
        </p:nvSpPr>
        <p:spPr>
          <a:xfrm>
            <a:off x="1434188" y="2525969"/>
            <a:ext cx="10238283" cy="90303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fontAlgn="base"/>
            <a:r>
              <a:rPr lang="en-SG" sz="6600" b="1" dirty="0">
                <a:solidFill>
                  <a:schemeClr val="accent3">
                    <a:lumMod val="60000"/>
                    <a:lumOff val="40000"/>
                  </a:schemeClr>
                </a:solidFill>
                <a:latin typeface="Berlin Sans FB Demi" panose="020E0802020502020306" pitchFamily="34" charset="0"/>
              </a:rPr>
              <a:t>C Input/Output</a:t>
            </a:r>
          </a:p>
        </p:txBody>
      </p:sp>
      <p:sp>
        <p:nvSpPr>
          <p:cNvPr id="7" name="Title 1">
            <a:extLst>
              <a:ext uri="{FF2B5EF4-FFF2-40B4-BE49-F238E27FC236}">
                <a16:creationId xmlns:a16="http://schemas.microsoft.com/office/drawing/2014/main" id="{63F964A7-5B8E-51AF-928E-EBC5B1F0CFC6}"/>
              </a:ext>
            </a:extLst>
          </p:cNvPr>
          <p:cNvSpPr txBox="1">
            <a:spLocks/>
          </p:cNvSpPr>
          <p:nvPr/>
        </p:nvSpPr>
        <p:spPr>
          <a:xfrm>
            <a:off x="1667874" y="3342472"/>
            <a:ext cx="10238283" cy="7487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fontAlgn="base"/>
            <a:r>
              <a:rPr lang="en-SG" sz="4400" b="1" dirty="0">
                <a:solidFill>
                  <a:schemeClr val="accent3">
                    <a:lumMod val="75000"/>
                  </a:schemeClr>
                </a:solidFill>
                <a:latin typeface="Berlin Sans FB Demi" panose="020E0802020502020306" pitchFamily="34" charset="0"/>
              </a:rPr>
              <a:t>C Input/Output</a:t>
            </a:r>
          </a:p>
        </p:txBody>
      </p:sp>
    </p:spTree>
    <p:extLst>
      <p:ext uri="{BB962C8B-B14F-4D97-AF65-F5344CB8AC3E}">
        <p14:creationId xmlns:p14="http://schemas.microsoft.com/office/powerpoint/2010/main" val="3943241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0" y="0"/>
            <a:ext cx="12192000" cy="831597"/>
          </a:xfrm>
          <a:solidFill>
            <a:schemeClr val="accent6">
              <a:lumMod val="20000"/>
              <a:lumOff val="80000"/>
            </a:schemeClr>
          </a:solidFill>
        </p:spPr>
        <p:txBody>
          <a:bodyPr>
            <a:normAutofit/>
          </a:bodyPr>
          <a:lstStyle/>
          <a:p>
            <a:r>
              <a:rPr lang="en-SG" dirty="0">
                <a:latin typeface="Berlin Sans FB Demi" panose="020E0802020502020306" pitchFamily="34" charset="0"/>
              </a:rPr>
              <a:t>  Topics </a:t>
            </a:r>
          </a:p>
        </p:txBody>
      </p:sp>
      <p:sp>
        <p:nvSpPr>
          <p:cNvPr id="3" name="Content Placeholder 2">
            <a:extLst>
              <a:ext uri="{FF2B5EF4-FFF2-40B4-BE49-F238E27FC236}">
                <a16:creationId xmlns:a16="http://schemas.microsoft.com/office/drawing/2014/main" id="{7D803337-7A81-5BDB-C7A9-B6A39761E832}"/>
              </a:ext>
            </a:extLst>
          </p:cNvPr>
          <p:cNvSpPr>
            <a:spLocks noGrp="1"/>
          </p:cNvSpPr>
          <p:nvPr>
            <p:ph idx="1"/>
          </p:nvPr>
        </p:nvSpPr>
        <p:spPr>
          <a:xfrm>
            <a:off x="358219" y="1253331"/>
            <a:ext cx="11833781" cy="4351337"/>
          </a:xfrm>
          <a:solidFill>
            <a:schemeClr val="bg1"/>
          </a:solidFill>
        </p:spPr>
        <p:txBody>
          <a:bodyPr>
            <a:normAutofit/>
          </a:bodyPr>
          <a:lstStyle/>
          <a:p>
            <a:pPr>
              <a:buFont typeface="Wingdings" panose="05000000000000000000" pitchFamily="2" charset="2"/>
              <a:buChar char="ü"/>
            </a:pPr>
            <a:r>
              <a:rPr lang="en-US" sz="3200" i="0" dirty="0">
                <a:solidFill>
                  <a:srgbClr val="273239"/>
                </a:solidFill>
                <a:effectLst/>
                <a:latin typeface="Aptos" panose="020B0004020202020204" pitchFamily="34" charset="0"/>
              </a:rPr>
              <a:t>Basic Input and Output in C</a:t>
            </a:r>
          </a:p>
          <a:p>
            <a:pPr>
              <a:buFont typeface="Wingdings" panose="05000000000000000000" pitchFamily="2" charset="2"/>
              <a:buChar char="ü"/>
            </a:pPr>
            <a:r>
              <a:rPr lang="en-SG" sz="3200" i="0" dirty="0">
                <a:solidFill>
                  <a:srgbClr val="273239"/>
                </a:solidFill>
                <a:effectLst/>
                <a:latin typeface="Aptos" panose="020B0004020202020204" pitchFamily="34" charset="0"/>
              </a:rPr>
              <a:t>Format Specifiers in C</a:t>
            </a:r>
          </a:p>
          <a:p>
            <a:pPr>
              <a:buFont typeface="Wingdings" panose="05000000000000000000" pitchFamily="2" charset="2"/>
              <a:buChar char="ü"/>
            </a:pPr>
            <a:r>
              <a:rPr lang="en-SG" sz="3200" dirty="0" err="1">
                <a:solidFill>
                  <a:srgbClr val="273239"/>
                </a:solidFill>
                <a:latin typeface="Aptos" panose="020B0004020202020204" pitchFamily="34" charset="0"/>
              </a:rPr>
              <a:t>p</a:t>
            </a:r>
            <a:r>
              <a:rPr lang="en-SG" sz="3200" i="0" dirty="0" err="1">
                <a:solidFill>
                  <a:srgbClr val="273239"/>
                </a:solidFill>
                <a:effectLst/>
                <a:latin typeface="Aptos" panose="020B0004020202020204" pitchFamily="34" charset="0"/>
              </a:rPr>
              <a:t>rintf</a:t>
            </a:r>
            <a:r>
              <a:rPr lang="en-SG" sz="3200" i="0" dirty="0">
                <a:solidFill>
                  <a:srgbClr val="273239"/>
                </a:solidFill>
                <a:effectLst/>
                <a:latin typeface="Aptos" panose="020B0004020202020204" pitchFamily="34" charset="0"/>
              </a:rPr>
              <a:t>() in C</a:t>
            </a:r>
          </a:p>
          <a:p>
            <a:pPr>
              <a:buFont typeface="Wingdings" panose="05000000000000000000" pitchFamily="2" charset="2"/>
              <a:buChar char="ü"/>
            </a:pPr>
            <a:r>
              <a:rPr lang="en-SG" sz="3200" dirty="0" err="1">
                <a:solidFill>
                  <a:srgbClr val="273239"/>
                </a:solidFill>
                <a:latin typeface="Aptos" panose="020B0004020202020204" pitchFamily="34" charset="0"/>
              </a:rPr>
              <a:t>s</a:t>
            </a:r>
            <a:r>
              <a:rPr lang="en-SG" sz="3200" i="0" dirty="0" err="1">
                <a:solidFill>
                  <a:srgbClr val="273239"/>
                </a:solidFill>
                <a:effectLst/>
                <a:latin typeface="Aptos" panose="020B0004020202020204" pitchFamily="34" charset="0"/>
              </a:rPr>
              <a:t>canf</a:t>
            </a:r>
            <a:r>
              <a:rPr lang="en-SG" sz="3200" i="0" dirty="0">
                <a:solidFill>
                  <a:srgbClr val="273239"/>
                </a:solidFill>
                <a:effectLst/>
                <a:latin typeface="Aptos" panose="020B0004020202020204" pitchFamily="34" charset="0"/>
              </a:rPr>
              <a:t>() in C</a:t>
            </a:r>
          </a:p>
          <a:p>
            <a:pPr>
              <a:buFont typeface="Wingdings" panose="05000000000000000000" pitchFamily="2" charset="2"/>
              <a:buChar char="ü"/>
            </a:pPr>
            <a:r>
              <a:rPr lang="en-US" sz="3200" i="0" dirty="0">
                <a:solidFill>
                  <a:srgbClr val="273239"/>
                </a:solidFill>
                <a:effectLst/>
                <a:latin typeface="Aptos" panose="020B0004020202020204" pitchFamily="34" charset="0"/>
              </a:rPr>
              <a:t>Formatted and Unformatted Input/Output functions in C with Examples</a:t>
            </a:r>
          </a:p>
          <a:p>
            <a:pPr>
              <a:buFont typeface="Wingdings" panose="05000000000000000000" pitchFamily="2" charset="2"/>
              <a:buChar char="ü"/>
            </a:pPr>
            <a:endParaRPr lang="en-SG" sz="3200" dirty="0">
              <a:latin typeface="Aptos" panose="020B0004020202020204" pitchFamily="34" charset="0"/>
            </a:endParaRPr>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9312567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1" y="0"/>
            <a:ext cx="12192000" cy="735092"/>
          </a:xfrm>
          <a:solidFill>
            <a:schemeClr val="accent5">
              <a:lumMod val="20000"/>
              <a:lumOff val="80000"/>
            </a:schemeClr>
          </a:solidFill>
        </p:spPr>
        <p:txBody>
          <a:bodyPr>
            <a:normAutofit/>
          </a:bodyPr>
          <a:lstStyle/>
          <a:p>
            <a:r>
              <a:rPr lang="en-US" sz="4400" i="0" dirty="0">
                <a:solidFill>
                  <a:srgbClr val="273239"/>
                </a:solidFill>
                <a:effectLst/>
                <a:latin typeface="Aptos" panose="020B0004020202020204" pitchFamily="34" charset="0"/>
              </a:rPr>
              <a:t>Basic Input and Output in C</a:t>
            </a:r>
            <a:endParaRPr lang="en-SG" dirty="0">
              <a:latin typeface="Aptos" panose="020B0004020202020204" pitchFamily="34" charset="0"/>
            </a:endParaRPr>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8BD3F1F1-84EA-7166-AC71-4C31903554BE}"/>
              </a:ext>
            </a:extLst>
          </p:cNvPr>
          <p:cNvSpPr txBox="1"/>
          <p:nvPr/>
        </p:nvSpPr>
        <p:spPr>
          <a:xfrm>
            <a:off x="124691" y="874760"/>
            <a:ext cx="11942617" cy="5632311"/>
          </a:xfrm>
          <a:prstGeom prst="rect">
            <a:avLst/>
          </a:prstGeom>
          <a:solidFill>
            <a:schemeClr val="bg1"/>
          </a:solidFill>
        </p:spPr>
        <p:txBody>
          <a:bodyPr wrap="square">
            <a:spAutoFit/>
          </a:bodyPr>
          <a:lstStyle/>
          <a:p>
            <a:r>
              <a:rPr lang="en-SG" sz="2000" b="1" dirty="0" err="1">
                <a:latin typeface="Aptos" panose="020B0004020202020204" pitchFamily="34" charset="0"/>
              </a:rPr>
              <a:t>scanf</a:t>
            </a:r>
            <a:r>
              <a:rPr lang="en-SG" sz="2000" b="1" dirty="0">
                <a:latin typeface="Aptos" panose="020B0004020202020204" pitchFamily="34" charset="0"/>
              </a:rPr>
              <a:t>()</a:t>
            </a:r>
          </a:p>
          <a:p>
            <a:r>
              <a:rPr lang="en-SG" sz="2000" dirty="0">
                <a:latin typeface="Aptos" panose="020B0004020202020204" pitchFamily="34" charset="0"/>
              </a:rPr>
              <a:t>The </a:t>
            </a:r>
            <a:r>
              <a:rPr lang="en-SG" sz="2000" dirty="0" err="1">
                <a:latin typeface="Aptos" panose="020B0004020202020204" pitchFamily="34" charset="0"/>
              </a:rPr>
              <a:t>scanf</a:t>
            </a:r>
            <a:r>
              <a:rPr lang="en-SG" sz="2000" dirty="0">
                <a:latin typeface="Aptos" panose="020B0004020202020204" pitchFamily="34" charset="0"/>
              </a:rPr>
              <a:t>() method, in C, reads the value from the console as per the type specified and store it in the given address.</a:t>
            </a:r>
          </a:p>
          <a:p>
            <a:endParaRPr lang="en-SG" sz="2000" dirty="0">
              <a:latin typeface="Aptos" panose="020B0004020202020204" pitchFamily="34" charset="0"/>
            </a:endParaRPr>
          </a:p>
          <a:p>
            <a:r>
              <a:rPr lang="en-SG" sz="2000" dirty="0">
                <a:latin typeface="Aptos" panose="020B0004020202020204" pitchFamily="34" charset="0"/>
              </a:rPr>
              <a:t>Syntax:</a:t>
            </a:r>
          </a:p>
          <a:p>
            <a:r>
              <a:rPr lang="en-SG" sz="2000" dirty="0" err="1">
                <a:latin typeface="Aptos" panose="020B0004020202020204" pitchFamily="34" charset="0"/>
              </a:rPr>
              <a:t>scanf</a:t>
            </a:r>
            <a:r>
              <a:rPr lang="en-SG" sz="2000" dirty="0">
                <a:latin typeface="Aptos" panose="020B0004020202020204" pitchFamily="34" charset="0"/>
              </a:rPr>
              <a:t>("%X", &amp;</a:t>
            </a:r>
            <a:r>
              <a:rPr lang="en-SG" sz="2000" dirty="0" err="1">
                <a:latin typeface="Aptos" panose="020B0004020202020204" pitchFamily="34" charset="0"/>
              </a:rPr>
              <a:t>variableOfXType</a:t>
            </a:r>
            <a:r>
              <a:rPr lang="en-SG" sz="2000" dirty="0">
                <a:latin typeface="Aptos" panose="020B0004020202020204" pitchFamily="34" charset="0"/>
              </a:rPr>
              <a:t>);</a:t>
            </a:r>
          </a:p>
          <a:p>
            <a:endParaRPr lang="en-SG" sz="2000" dirty="0">
              <a:latin typeface="Aptos" panose="020B0004020202020204" pitchFamily="34" charset="0"/>
            </a:endParaRPr>
          </a:p>
          <a:p>
            <a:r>
              <a:rPr lang="en-SG" sz="2000" dirty="0">
                <a:latin typeface="Aptos" panose="020B0004020202020204" pitchFamily="34" charset="0"/>
              </a:rPr>
              <a:t>where %X is the format specifier in C. It is a way to tell the compiler what type of data is in a variable and &amp; is the address operator in C, which tells the compiler to change the real value of </a:t>
            </a:r>
            <a:r>
              <a:rPr lang="en-SG" sz="2000" dirty="0" err="1">
                <a:latin typeface="Aptos" panose="020B0004020202020204" pitchFamily="34" charset="0"/>
              </a:rPr>
              <a:t>variableOfXType</a:t>
            </a:r>
            <a:r>
              <a:rPr lang="en-SG" sz="2000" dirty="0">
                <a:latin typeface="Aptos" panose="020B0004020202020204" pitchFamily="34" charset="0"/>
              </a:rPr>
              <a:t>, stored at this address in the memory.</a:t>
            </a:r>
          </a:p>
          <a:p>
            <a:endParaRPr lang="en-SG" sz="2000" dirty="0">
              <a:latin typeface="Aptos" panose="020B0004020202020204" pitchFamily="34" charset="0"/>
            </a:endParaRPr>
          </a:p>
          <a:p>
            <a:r>
              <a:rPr lang="en-SG" sz="2000" b="1" dirty="0" err="1">
                <a:latin typeface="Aptos" panose="020B0004020202020204" pitchFamily="34" charset="0"/>
              </a:rPr>
              <a:t>printf</a:t>
            </a:r>
            <a:r>
              <a:rPr lang="en-SG" sz="2000" b="1" dirty="0">
                <a:latin typeface="Aptos" panose="020B0004020202020204" pitchFamily="34" charset="0"/>
              </a:rPr>
              <a:t>()</a:t>
            </a:r>
          </a:p>
          <a:p>
            <a:r>
              <a:rPr lang="en-SG" sz="2000" dirty="0">
                <a:latin typeface="Aptos" panose="020B0004020202020204" pitchFamily="34" charset="0"/>
              </a:rPr>
              <a:t>The </a:t>
            </a:r>
            <a:r>
              <a:rPr lang="en-SG" sz="2000" dirty="0" err="1">
                <a:latin typeface="Aptos" panose="020B0004020202020204" pitchFamily="34" charset="0"/>
              </a:rPr>
              <a:t>printf</a:t>
            </a:r>
            <a:r>
              <a:rPr lang="en-SG" sz="2000" dirty="0">
                <a:latin typeface="Aptos" panose="020B0004020202020204" pitchFamily="34" charset="0"/>
              </a:rPr>
              <a:t>() method, in C, prints the value passed as the parameter to it, on the console screen.</a:t>
            </a:r>
          </a:p>
          <a:p>
            <a:endParaRPr lang="en-SG" sz="2000" dirty="0">
              <a:latin typeface="Aptos" panose="020B0004020202020204" pitchFamily="34" charset="0"/>
            </a:endParaRPr>
          </a:p>
          <a:p>
            <a:r>
              <a:rPr lang="en-SG" sz="2000" dirty="0">
                <a:latin typeface="Aptos" panose="020B0004020202020204" pitchFamily="34" charset="0"/>
              </a:rPr>
              <a:t>Syntax:</a:t>
            </a:r>
          </a:p>
          <a:p>
            <a:r>
              <a:rPr lang="en-SG" sz="2000" dirty="0" err="1">
                <a:latin typeface="Aptos" panose="020B0004020202020204" pitchFamily="34" charset="0"/>
              </a:rPr>
              <a:t>printf</a:t>
            </a:r>
            <a:r>
              <a:rPr lang="en-SG" sz="2000" dirty="0">
                <a:latin typeface="Aptos" panose="020B0004020202020204" pitchFamily="34" charset="0"/>
              </a:rPr>
              <a:t>("%X", </a:t>
            </a:r>
            <a:r>
              <a:rPr lang="en-SG" sz="2000" dirty="0" err="1">
                <a:latin typeface="Aptos" panose="020B0004020202020204" pitchFamily="34" charset="0"/>
              </a:rPr>
              <a:t>variableOfXType</a:t>
            </a:r>
            <a:r>
              <a:rPr lang="en-SG" sz="2000" dirty="0">
                <a:latin typeface="Aptos" panose="020B0004020202020204" pitchFamily="34" charset="0"/>
              </a:rPr>
              <a:t>);</a:t>
            </a:r>
          </a:p>
          <a:p>
            <a:r>
              <a:rPr lang="en-SG" sz="2000" dirty="0">
                <a:latin typeface="Aptos" panose="020B0004020202020204" pitchFamily="34" charset="0"/>
              </a:rPr>
              <a:t>where %X is the format specifier in C. It is a way to tell the compiler what type of data is in a variable and </a:t>
            </a:r>
            <a:r>
              <a:rPr lang="en-SG" sz="2000" dirty="0" err="1">
                <a:latin typeface="Aptos" panose="020B0004020202020204" pitchFamily="34" charset="0"/>
              </a:rPr>
              <a:t>variableOfXType</a:t>
            </a:r>
            <a:r>
              <a:rPr lang="en-SG" sz="2000" dirty="0">
                <a:latin typeface="Aptos" panose="020B0004020202020204" pitchFamily="34" charset="0"/>
              </a:rPr>
              <a:t> is the variable to be printed.</a:t>
            </a:r>
          </a:p>
        </p:txBody>
      </p:sp>
    </p:spTree>
    <p:extLst>
      <p:ext uri="{BB962C8B-B14F-4D97-AF65-F5344CB8AC3E}">
        <p14:creationId xmlns:p14="http://schemas.microsoft.com/office/powerpoint/2010/main" val="21178311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0" y="78175"/>
            <a:ext cx="12192000" cy="600555"/>
          </a:xfrm>
          <a:solidFill>
            <a:schemeClr val="accent2">
              <a:lumMod val="20000"/>
              <a:lumOff val="80000"/>
            </a:schemeClr>
          </a:solidFill>
        </p:spPr>
        <p:txBody>
          <a:bodyPr>
            <a:normAutofit fontScale="90000"/>
          </a:bodyPr>
          <a:lstStyle/>
          <a:p>
            <a:r>
              <a:rPr lang="en-US" sz="4000" b="1" i="0" dirty="0">
                <a:solidFill>
                  <a:srgbClr val="273239"/>
                </a:solidFill>
                <a:effectLst/>
                <a:latin typeface="Aptos" panose="020B0004020202020204" pitchFamily="34" charset="0"/>
              </a:rPr>
              <a:t>How To Take Input And Output Of Basic Types In C?</a:t>
            </a:r>
            <a:endParaRPr lang="en-SG"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7D803337-7A81-5BDB-C7A9-B6A39761E832}"/>
              </a:ext>
            </a:extLst>
          </p:cNvPr>
          <p:cNvSpPr>
            <a:spLocks noGrp="1"/>
          </p:cNvSpPr>
          <p:nvPr>
            <p:ph idx="1"/>
          </p:nvPr>
        </p:nvSpPr>
        <p:spPr>
          <a:xfrm>
            <a:off x="34565" y="678730"/>
            <a:ext cx="12122870" cy="1677971"/>
          </a:xfrm>
          <a:solidFill>
            <a:schemeClr val="bg1"/>
          </a:solidFill>
        </p:spPr>
        <p:txBody>
          <a:bodyPr>
            <a:normAutofit/>
          </a:bodyPr>
          <a:lstStyle/>
          <a:p>
            <a:pPr algn="l" rtl="0" fontAlgn="base"/>
            <a:r>
              <a:rPr lang="en-US" b="0" i="0" dirty="0">
                <a:solidFill>
                  <a:srgbClr val="273239"/>
                </a:solidFill>
                <a:effectLst/>
                <a:highlight>
                  <a:srgbClr val="FFFFFF"/>
                </a:highlight>
                <a:latin typeface="Nunito" pitchFamily="2" charset="0"/>
              </a:rPr>
              <a:t>The basic type in C includes types like int, float, char, etc. </a:t>
            </a:r>
            <a:r>
              <a:rPr lang="en-US" b="0" i="0" dirty="0" err="1">
                <a:solidFill>
                  <a:srgbClr val="273239"/>
                </a:solidFill>
                <a:effectLst/>
                <a:highlight>
                  <a:srgbClr val="FFFFFF"/>
                </a:highlight>
                <a:latin typeface="Nunito" pitchFamily="2" charset="0"/>
              </a:rPr>
              <a:t>Inorder</a:t>
            </a:r>
            <a:r>
              <a:rPr lang="en-US" b="0" i="0" dirty="0">
                <a:solidFill>
                  <a:srgbClr val="273239"/>
                </a:solidFill>
                <a:effectLst/>
                <a:highlight>
                  <a:srgbClr val="FFFFFF"/>
                </a:highlight>
                <a:latin typeface="Nunito" pitchFamily="2" charset="0"/>
              </a:rPr>
              <a:t> to input or output the specific type, the </a:t>
            </a:r>
            <a:r>
              <a:rPr lang="en-US" b="1" i="0" dirty="0">
                <a:solidFill>
                  <a:srgbClr val="273239"/>
                </a:solidFill>
                <a:effectLst/>
                <a:highlight>
                  <a:srgbClr val="FFFFFF"/>
                </a:highlight>
                <a:latin typeface="Nunito" pitchFamily="2" charset="0"/>
              </a:rPr>
              <a:t>X</a:t>
            </a:r>
            <a:r>
              <a:rPr lang="en-US" b="0" i="0" dirty="0">
                <a:solidFill>
                  <a:srgbClr val="273239"/>
                </a:solidFill>
                <a:effectLst/>
                <a:highlight>
                  <a:srgbClr val="FFFFFF"/>
                </a:highlight>
                <a:latin typeface="Nunito" pitchFamily="2" charset="0"/>
              </a:rPr>
              <a:t> in the above syntax is changed with the specific format specifier of that type. The Syntax for input and output for these are:</a:t>
            </a:r>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9" name="TextBox 8">
            <a:extLst>
              <a:ext uri="{FF2B5EF4-FFF2-40B4-BE49-F238E27FC236}">
                <a16:creationId xmlns:a16="http://schemas.microsoft.com/office/drawing/2014/main" id="{1AED3ED9-3847-FC30-D5B5-01847C9DA1D3}"/>
              </a:ext>
            </a:extLst>
          </p:cNvPr>
          <p:cNvSpPr txBox="1"/>
          <p:nvPr/>
        </p:nvSpPr>
        <p:spPr>
          <a:xfrm>
            <a:off x="257874" y="1684827"/>
            <a:ext cx="6001524" cy="4154984"/>
          </a:xfrm>
          <a:prstGeom prst="rect">
            <a:avLst/>
          </a:prstGeom>
          <a:solidFill>
            <a:schemeClr val="tx2">
              <a:lumMod val="20000"/>
              <a:lumOff val="80000"/>
            </a:schemeClr>
          </a:solidFill>
        </p:spPr>
        <p:txBody>
          <a:bodyPr wrap="square">
            <a:spAutoFit/>
          </a:bodyPr>
          <a:lstStyle/>
          <a:p>
            <a:r>
              <a:rPr lang="en-SG" sz="2400" dirty="0"/>
              <a:t>Integer:</a:t>
            </a:r>
          </a:p>
          <a:p>
            <a:r>
              <a:rPr lang="en-SG" sz="2400" dirty="0"/>
              <a:t>Input: </a:t>
            </a:r>
            <a:r>
              <a:rPr lang="en-SG" sz="2400" dirty="0" err="1"/>
              <a:t>scanf</a:t>
            </a:r>
            <a:r>
              <a:rPr lang="en-SG" sz="2400" dirty="0"/>
              <a:t>("%d", &amp;</a:t>
            </a:r>
            <a:r>
              <a:rPr lang="en-SG" sz="2400" dirty="0" err="1"/>
              <a:t>intVariable</a:t>
            </a:r>
            <a:r>
              <a:rPr lang="en-SG" sz="2400" dirty="0"/>
              <a:t>);</a:t>
            </a:r>
          </a:p>
          <a:p>
            <a:r>
              <a:rPr lang="en-SG" sz="2400" dirty="0"/>
              <a:t>Output: </a:t>
            </a:r>
            <a:r>
              <a:rPr lang="en-SG" sz="2400" dirty="0" err="1"/>
              <a:t>printf</a:t>
            </a:r>
            <a:r>
              <a:rPr lang="en-SG" sz="2400" dirty="0"/>
              <a:t>("%d", </a:t>
            </a:r>
            <a:r>
              <a:rPr lang="en-SG" sz="2400" dirty="0" err="1"/>
              <a:t>intVariable</a:t>
            </a:r>
            <a:r>
              <a:rPr lang="en-SG" sz="2400" dirty="0"/>
              <a:t>);</a:t>
            </a:r>
          </a:p>
          <a:p>
            <a:endParaRPr lang="en-SG" sz="2400" dirty="0"/>
          </a:p>
          <a:p>
            <a:r>
              <a:rPr lang="en-SG" sz="2400" dirty="0"/>
              <a:t>Float:</a:t>
            </a:r>
          </a:p>
          <a:p>
            <a:r>
              <a:rPr lang="en-SG" sz="2400" dirty="0"/>
              <a:t>Input: </a:t>
            </a:r>
            <a:r>
              <a:rPr lang="en-SG" sz="2400" dirty="0" err="1"/>
              <a:t>scanf</a:t>
            </a:r>
            <a:r>
              <a:rPr lang="en-SG" sz="2400" dirty="0"/>
              <a:t>("%f", &amp;</a:t>
            </a:r>
            <a:r>
              <a:rPr lang="en-SG" sz="2400" dirty="0" err="1"/>
              <a:t>floatVariable</a:t>
            </a:r>
            <a:r>
              <a:rPr lang="en-SG" sz="2400" dirty="0"/>
              <a:t>);</a:t>
            </a:r>
          </a:p>
          <a:p>
            <a:r>
              <a:rPr lang="en-SG" sz="2400" dirty="0"/>
              <a:t>Output: </a:t>
            </a:r>
            <a:r>
              <a:rPr lang="en-SG" sz="2400" dirty="0" err="1"/>
              <a:t>printf</a:t>
            </a:r>
            <a:r>
              <a:rPr lang="en-SG" sz="2400" dirty="0"/>
              <a:t>("%f", </a:t>
            </a:r>
            <a:r>
              <a:rPr lang="en-SG" sz="2400" dirty="0" err="1"/>
              <a:t>floatVariable</a:t>
            </a:r>
            <a:r>
              <a:rPr lang="en-SG" sz="2400" dirty="0"/>
              <a:t>);</a:t>
            </a:r>
          </a:p>
          <a:p>
            <a:endParaRPr lang="en-SG" sz="2400" dirty="0"/>
          </a:p>
          <a:p>
            <a:r>
              <a:rPr lang="en-SG" sz="2400" dirty="0"/>
              <a:t>Double:</a:t>
            </a:r>
          </a:p>
          <a:p>
            <a:r>
              <a:rPr lang="en-SG" sz="2400" dirty="0"/>
              <a:t>Input: </a:t>
            </a:r>
            <a:r>
              <a:rPr lang="en-SG" sz="2400" dirty="0" err="1"/>
              <a:t>scanf</a:t>
            </a:r>
            <a:r>
              <a:rPr lang="en-SG" sz="2400" dirty="0"/>
              <a:t>("%</a:t>
            </a:r>
            <a:r>
              <a:rPr lang="en-SG" sz="2400" dirty="0" err="1"/>
              <a:t>lf</a:t>
            </a:r>
            <a:r>
              <a:rPr lang="en-SG" sz="2400" dirty="0"/>
              <a:t>", &amp;</a:t>
            </a:r>
            <a:r>
              <a:rPr lang="en-SG" sz="2400" dirty="0" err="1"/>
              <a:t>doubleVariable</a:t>
            </a:r>
            <a:r>
              <a:rPr lang="en-SG" sz="2400" dirty="0"/>
              <a:t>);</a:t>
            </a:r>
          </a:p>
          <a:p>
            <a:r>
              <a:rPr lang="en-SG" sz="2400" dirty="0"/>
              <a:t>Output: </a:t>
            </a:r>
            <a:r>
              <a:rPr lang="en-SG" sz="2400" dirty="0" err="1"/>
              <a:t>printf</a:t>
            </a:r>
            <a:r>
              <a:rPr lang="en-SG" sz="2400" dirty="0"/>
              <a:t>("%</a:t>
            </a:r>
            <a:r>
              <a:rPr lang="en-SG" sz="2400" dirty="0" err="1"/>
              <a:t>lf</a:t>
            </a:r>
            <a:r>
              <a:rPr lang="en-SG" sz="2400" dirty="0"/>
              <a:t>", </a:t>
            </a:r>
            <a:r>
              <a:rPr lang="en-SG" sz="2400" dirty="0" err="1"/>
              <a:t>doubleVariable</a:t>
            </a:r>
            <a:r>
              <a:rPr lang="en-SG" sz="2400" dirty="0"/>
              <a:t>);</a:t>
            </a:r>
          </a:p>
        </p:txBody>
      </p:sp>
      <p:sp>
        <p:nvSpPr>
          <p:cNvPr id="11" name="TextBox 10">
            <a:extLst>
              <a:ext uri="{FF2B5EF4-FFF2-40B4-BE49-F238E27FC236}">
                <a16:creationId xmlns:a16="http://schemas.microsoft.com/office/drawing/2014/main" id="{F48C7F70-5AEC-CDBB-46A3-FF596B3384CB}"/>
              </a:ext>
            </a:extLst>
          </p:cNvPr>
          <p:cNvSpPr txBox="1"/>
          <p:nvPr/>
        </p:nvSpPr>
        <p:spPr>
          <a:xfrm>
            <a:off x="6096000" y="1690062"/>
            <a:ext cx="6078718" cy="4154984"/>
          </a:xfrm>
          <a:prstGeom prst="rect">
            <a:avLst/>
          </a:prstGeom>
          <a:solidFill>
            <a:schemeClr val="accent4">
              <a:lumMod val="20000"/>
              <a:lumOff val="80000"/>
            </a:schemeClr>
          </a:solidFill>
        </p:spPr>
        <p:txBody>
          <a:bodyPr wrap="square">
            <a:spAutoFit/>
          </a:bodyPr>
          <a:lstStyle/>
          <a:p>
            <a:r>
              <a:rPr lang="en-SG" sz="2400" dirty="0"/>
              <a:t>Character:</a:t>
            </a:r>
          </a:p>
          <a:p>
            <a:r>
              <a:rPr lang="en-SG" sz="2400" dirty="0"/>
              <a:t>Input: </a:t>
            </a:r>
            <a:r>
              <a:rPr lang="en-SG" sz="2400" dirty="0" err="1"/>
              <a:t>scanf</a:t>
            </a:r>
            <a:r>
              <a:rPr lang="en-SG" sz="2400" dirty="0"/>
              <a:t>("%c", &amp;</a:t>
            </a:r>
            <a:r>
              <a:rPr lang="en-SG" sz="2400" dirty="0" err="1"/>
              <a:t>charVariable</a:t>
            </a:r>
            <a:r>
              <a:rPr lang="en-SG" sz="2400" dirty="0"/>
              <a:t>);</a:t>
            </a:r>
          </a:p>
          <a:p>
            <a:r>
              <a:rPr lang="en-SG" sz="2400" dirty="0"/>
              <a:t>Output: </a:t>
            </a:r>
            <a:r>
              <a:rPr lang="en-SG" sz="2400" dirty="0" err="1"/>
              <a:t>printf</a:t>
            </a:r>
            <a:r>
              <a:rPr lang="en-SG" sz="2400" dirty="0"/>
              <a:t>("%c", </a:t>
            </a:r>
            <a:r>
              <a:rPr lang="en-SG" sz="2400" dirty="0" err="1"/>
              <a:t>charVariable</a:t>
            </a:r>
            <a:r>
              <a:rPr lang="en-SG" sz="2400" dirty="0"/>
              <a:t>);</a:t>
            </a:r>
          </a:p>
          <a:p>
            <a:endParaRPr lang="en-SG" sz="2400" dirty="0"/>
          </a:p>
          <a:p>
            <a:r>
              <a:rPr lang="en-SG" sz="2400" dirty="0"/>
              <a:t>String word: </a:t>
            </a:r>
          </a:p>
          <a:p>
            <a:r>
              <a:rPr lang="en-SG" sz="2400" dirty="0"/>
              <a:t>Input: </a:t>
            </a:r>
            <a:r>
              <a:rPr lang="en-SG" sz="2400" dirty="0" err="1"/>
              <a:t>scanf</a:t>
            </a:r>
            <a:r>
              <a:rPr lang="en-SG" sz="2400" dirty="0"/>
              <a:t>("%s", &amp;</a:t>
            </a:r>
            <a:r>
              <a:rPr lang="en-SG" sz="2400" dirty="0" err="1"/>
              <a:t>stringVariable</a:t>
            </a:r>
            <a:r>
              <a:rPr lang="en-SG" sz="2400" dirty="0"/>
              <a:t>);</a:t>
            </a:r>
          </a:p>
          <a:p>
            <a:r>
              <a:rPr lang="en-SG" sz="2400" dirty="0"/>
              <a:t>Output: </a:t>
            </a:r>
            <a:r>
              <a:rPr lang="en-SG" sz="2400" dirty="0" err="1"/>
              <a:t>printf</a:t>
            </a:r>
            <a:r>
              <a:rPr lang="en-SG" sz="2400" dirty="0"/>
              <a:t>("%s", </a:t>
            </a:r>
            <a:r>
              <a:rPr lang="en-SG" sz="2400" dirty="0" err="1"/>
              <a:t>stringVariable</a:t>
            </a:r>
            <a:r>
              <a:rPr lang="en-SG" sz="2400" dirty="0"/>
              <a:t>);</a:t>
            </a:r>
          </a:p>
          <a:p>
            <a:endParaRPr lang="en-SG" sz="2400" dirty="0"/>
          </a:p>
          <a:p>
            <a:r>
              <a:rPr lang="en-SG" sz="2400" dirty="0"/>
              <a:t>String sentence</a:t>
            </a:r>
          </a:p>
          <a:p>
            <a:r>
              <a:rPr lang="en-SG" sz="2400" dirty="0"/>
              <a:t>Input: </a:t>
            </a:r>
            <a:r>
              <a:rPr lang="en-SG" sz="2400" dirty="0" err="1"/>
              <a:t>scanf</a:t>
            </a:r>
            <a:r>
              <a:rPr lang="en-SG" sz="2400" dirty="0"/>
              <a:t>("%[^\n]s", &amp;</a:t>
            </a:r>
            <a:r>
              <a:rPr lang="en-SG" sz="2400" dirty="0" err="1"/>
              <a:t>stringVariable</a:t>
            </a:r>
            <a:r>
              <a:rPr lang="en-SG" sz="2400" dirty="0"/>
              <a:t>);</a:t>
            </a:r>
          </a:p>
          <a:p>
            <a:r>
              <a:rPr lang="en-SG" sz="2400" dirty="0"/>
              <a:t>Output: </a:t>
            </a:r>
            <a:r>
              <a:rPr lang="en-SG" sz="2400" dirty="0" err="1"/>
              <a:t>printf</a:t>
            </a:r>
            <a:r>
              <a:rPr lang="en-SG" sz="2400" dirty="0"/>
              <a:t>("%s", </a:t>
            </a:r>
            <a:r>
              <a:rPr lang="en-SG" sz="2400" dirty="0" err="1"/>
              <a:t>stringVariable</a:t>
            </a:r>
            <a:r>
              <a:rPr lang="en-SG" sz="2400" dirty="0"/>
              <a:t>);</a:t>
            </a:r>
          </a:p>
        </p:txBody>
      </p:sp>
    </p:spTree>
    <p:extLst>
      <p:ext uri="{BB962C8B-B14F-4D97-AF65-F5344CB8AC3E}">
        <p14:creationId xmlns:p14="http://schemas.microsoft.com/office/powerpoint/2010/main" val="35821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10" name="TextBox 9">
            <a:extLst>
              <a:ext uri="{FF2B5EF4-FFF2-40B4-BE49-F238E27FC236}">
                <a16:creationId xmlns:a16="http://schemas.microsoft.com/office/drawing/2014/main" id="{CC91E9F8-FBED-3BB9-2F38-05A5E9F8F9D2}"/>
              </a:ext>
            </a:extLst>
          </p:cNvPr>
          <p:cNvSpPr txBox="1"/>
          <p:nvPr/>
        </p:nvSpPr>
        <p:spPr>
          <a:xfrm>
            <a:off x="409554" y="223323"/>
            <a:ext cx="6886791" cy="6001643"/>
          </a:xfrm>
          <a:prstGeom prst="rect">
            <a:avLst/>
          </a:prstGeom>
          <a:solidFill>
            <a:schemeClr val="accent2">
              <a:lumMod val="20000"/>
              <a:lumOff val="80000"/>
            </a:schemeClr>
          </a:solidFill>
        </p:spPr>
        <p:txBody>
          <a:bodyPr wrap="square">
            <a:spAutoFit/>
          </a:bodyPr>
          <a:lstStyle/>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t>
            </a:r>
            <a:r>
              <a:rPr lang="en-SG" sz="2400" dirty="0" err="1">
                <a:latin typeface="Aptos" panose="020B0004020202020204" pitchFamily="34" charset="0"/>
              </a:rPr>
              <a:t>num</a:t>
            </a:r>
            <a:r>
              <a:rPr lang="en-SG" sz="2400" dirty="0">
                <a:latin typeface="Aptos" panose="020B0004020202020204" pitchFamily="34" charset="0"/>
              </a:rPr>
              <a:t>;  float f; double d;</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the integer: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a:t>
            </a:r>
            <a:r>
              <a:rPr lang="en-SG" sz="2400" dirty="0" err="1">
                <a:latin typeface="Aptos" panose="020B0004020202020204" pitchFamily="34" charset="0"/>
              </a:rPr>
              <a:t>num</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nEntered</a:t>
            </a:r>
            <a:r>
              <a:rPr lang="en-SG" sz="2400" dirty="0">
                <a:latin typeface="Aptos" panose="020B0004020202020204" pitchFamily="34" charset="0"/>
              </a:rPr>
              <a:t> integer is: %d", </a:t>
            </a:r>
            <a:r>
              <a:rPr lang="en-SG" sz="2400" dirty="0" err="1">
                <a:latin typeface="Aptos" panose="020B0004020202020204" pitchFamily="34" charset="0"/>
              </a:rPr>
              <a:t>num</a:t>
            </a:r>
            <a:r>
              <a:rPr lang="en-SG" sz="2400" dirty="0">
                <a:latin typeface="Aptos" panose="020B0004020202020204" pitchFamily="34" charset="0"/>
              </a:rPr>
              <a:t>);</a:t>
            </a:r>
          </a:p>
          <a:p>
            <a:endParaRPr lang="en-SG" sz="2400" dirty="0">
              <a:latin typeface="Aptos" panose="020B0004020202020204" pitchFamily="34" charset="0"/>
            </a:endParaRP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a:t>
            </a:r>
            <a:r>
              <a:rPr lang="en-SG" sz="2400" dirty="0" err="1">
                <a:latin typeface="Aptos" panose="020B0004020202020204" pitchFamily="34" charset="0"/>
              </a:rPr>
              <a:t>nEnter</a:t>
            </a:r>
            <a:r>
              <a:rPr lang="en-SG" sz="2400" dirty="0">
                <a:latin typeface="Aptos" panose="020B0004020202020204" pitchFamily="34" charset="0"/>
              </a:rPr>
              <a:t> the float: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&amp;f);</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nEntered</a:t>
            </a:r>
            <a:r>
              <a:rPr lang="en-SG" sz="2400" dirty="0">
                <a:latin typeface="Aptos" panose="020B0004020202020204" pitchFamily="34" charset="0"/>
              </a:rPr>
              <a:t> float is: %f", f);</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a:t>
            </a:r>
            <a:r>
              <a:rPr lang="en-SG" sz="2400" dirty="0" err="1">
                <a:latin typeface="Aptos" panose="020B0004020202020204" pitchFamily="34" charset="0"/>
              </a:rPr>
              <a:t>nEnter</a:t>
            </a:r>
            <a:r>
              <a:rPr lang="en-SG" sz="2400" dirty="0">
                <a:latin typeface="Aptos" panose="020B0004020202020204" pitchFamily="34" charset="0"/>
              </a:rPr>
              <a:t> the double: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&amp;d);</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nEntered</a:t>
            </a:r>
            <a:r>
              <a:rPr lang="en-SG" sz="2400" dirty="0">
                <a:latin typeface="Aptos" panose="020B0004020202020204" pitchFamily="34" charset="0"/>
              </a:rPr>
              <a:t> float is: %</a:t>
            </a:r>
            <a:r>
              <a:rPr lang="en-SG" sz="2400" dirty="0" err="1">
                <a:latin typeface="Aptos" panose="020B0004020202020204" pitchFamily="34" charset="0"/>
              </a:rPr>
              <a:t>lf</a:t>
            </a:r>
            <a:r>
              <a:rPr lang="en-SG" sz="2400" dirty="0">
                <a:latin typeface="Aptos" panose="020B0004020202020204" pitchFamily="34" charset="0"/>
              </a:rPr>
              <a:t>", d);</a:t>
            </a:r>
          </a:p>
          <a:p>
            <a:r>
              <a:rPr lang="en-SG" sz="2400" dirty="0">
                <a:latin typeface="Aptos" panose="020B0004020202020204" pitchFamily="34" charset="0"/>
              </a:rPr>
              <a:t>}</a:t>
            </a:r>
          </a:p>
        </p:txBody>
      </p:sp>
      <p:sp>
        <p:nvSpPr>
          <p:cNvPr id="12" name="TextBox 11">
            <a:extLst>
              <a:ext uri="{FF2B5EF4-FFF2-40B4-BE49-F238E27FC236}">
                <a16:creationId xmlns:a16="http://schemas.microsoft.com/office/drawing/2014/main" id="{AF593E9C-59CE-3F73-154C-4EDFCE1AE49A}"/>
              </a:ext>
            </a:extLst>
          </p:cNvPr>
          <p:cNvSpPr txBox="1"/>
          <p:nvPr/>
        </p:nvSpPr>
        <p:spPr>
          <a:xfrm>
            <a:off x="7655684" y="940155"/>
            <a:ext cx="4126762" cy="3139321"/>
          </a:xfrm>
          <a:prstGeom prst="rect">
            <a:avLst/>
          </a:prstGeom>
          <a:solidFill>
            <a:schemeClr val="accent4">
              <a:lumMod val="20000"/>
              <a:lumOff val="80000"/>
            </a:schemeClr>
          </a:solidFill>
        </p:spPr>
        <p:txBody>
          <a:bodyPr wrap="square">
            <a:spAutoFit/>
          </a:bodyPr>
          <a:lstStyle/>
          <a:p>
            <a:r>
              <a:rPr lang="en-SG" dirty="0">
                <a:latin typeface="Aptos" panose="020B0004020202020204" pitchFamily="34" charset="0"/>
              </a:rPr>
              <a:t>Enter the integer: 45</a:t>
            </a:r>
          </a:p>
          <a:p>
            <a:endParaRPr lang="en-SG" dirty="0">
              <a:latin typeface="Aptos" panose="020B0004020202020204" pitchFamily="34" charset="0"/>
            </a:endParaRPr>
          </a:p>
          <a:p>
            <a:r>
              <a:rPr lang="en-SG" dirty="0">
                <a:latin typeface="Aptos" panose="020B0004020202020204" pitchFamily="34" charset="0"/>
              </a:rPr>
              <a:t>Entered integer is: 45</a:t>
            </a:r>
          </a:p>
          <a:p>
            <a:endParaRPr lang="en-SG" dirty="0">
              <a:latin typeface="Aptos" panose="020B0004020202020204" pitchFamily="34" charset="0"/>
            </a:endParaRPr>
          </a:p>
          <a:p>
            <a:r>
              <a:rPr lang="en-SG" dirty="0">
                <a:latin typeface="Aptos" panose="020B0004020202020204" pitchFamily="34" charset="0"/>
              </a:rPr>
              <a:t>Enter the float: 4.5</a:t>
            </a:r>
          </a:p>
          <a:p>
            <a:endParaRPr lang="en-SG" dirty="0">
              <a:latin typeface="Aptos" panose="020B0004020202020204" pitchFamily="34" charset="0"/>
            </a:endParaRPr>
          </a:p>
          <a:p>
            <a:r>
              <a:rPr lang="en-SG" dirty="0">
                <a:latin typeface="Aptos" panose="020B0004020202020204" pitchFamily="34" charset="0"/>
              </a:rPr>
              <a:t>Entered float is: 4.500000</a:t>
            </a:r>
          </a:p>
          <a:p>
            <a:endParaRPr lang="en-SG" dirty="0">
              <a:latin typeface="Aptos" panose="020B0004020202020204" pitchFamily="34" charset="0"/>
            </a:endParaRPr>
          </a:p>
          <a:p>
            <a:r>
              <a:rPr lang="en-SG" dirty="0">
                <a:latin typeface="Aptos" panose="020B0004020202020204" pitchFamily="34" charset="0"/>
              </a:rPr>
              <a:t>Enter the double: 4.03</a:t>
            </a:r>
          </a:p>
          <a:p>
            <a:endParaRPr lang="en-SG" dirty="0">
              <a:latin typeface="Aptos" panose="020B0004020202020204" pitchFamily="34" charset="0"/>
            </a:endParaRPr>
          </a:p>
          <a:p>
            <a:r>
              <a:rPr lang="en-SG" dirty="0">
                <a:latin typeface="Aptos" panose="020B0004020202020204" pitchFamily="34" charset="0"/>
              </a:rPr>
              <a:t>Entered float is: 4.030000</a:t>
            </a:r>
          </a:p>
        </p:txBody>
      </p:sp>
    </p:spTree>
    <p:extLst>
      <p:ext uri="{BB962C8B-B14F-4D97-AF65-F5344CB8AC3E}">
        <p14:creationId xmlns:p14="http://schemas.microsoft.com/office/powerpoint/2010/main" val="2972392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9F20E76B-B799-F64E-6AF2-1E183D164350}"/>
              </a:ext>
            </a:extLst>
          </p:cNvPr>
          <p:cNvSpPr txBox="1"/>
          <p:nvPr/>
        </p:nvSpPr>
        <p:spPr>
          <a:xfrm>
            <a:off x="163078" y="311085"/>
            <a:ext cx="5719248" cy="3785652"/>
          </a:xfrm>
          <a:prstGeom prst="rect">
            <a:avLst/>
          </a:prstGeom>
          <a:solidFill>
            <a:schemeClr val="accent4">
              <a:lumMod val="20000"/>
              <a:lumOff val="80000"/>
            </a:schemeClr>
          </a:solidFill>
        </p:spPr>
        <p:txBody>
          <a:bodyPr wrap="square">
            <a:spAutoFit/>
          </a:bodyPr>
          <a:lstStyle/>
          <a:p>
            <a:r>
              <a:rPr lang="en-SG" sz="2000" dirty="0">
                <a:latin typeface="Aptos" panose="020B0004020202020204" pitchFamily="34" charset="0"/>
              </a:rPr>
              <a:t>// C program to show input and output</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char </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 Input the Character</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nEnter</a:t>
            </a:r>
            <a:r>
              <a:rPr lang="en-SG" sz="2000" dirty="0">
                <a:latin typeface="Aptos" panose="020B0004020202020204" pitchFamily="34" charset="0"/>
              </a:rPr>
              <a:t> the Character: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("%c", &amp;</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 Output the Character</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nEntered</a:t>
            </a:r>
            <a:r>
              <a:rPr lang="en-SG" sz="2000" dirty="0">
                <a:latin typeface="Aptos" panose="020B0004020202020204" pitchFamily="34" charset="0"/>
              </a:rPr>
              <a:t> character is: %c\n\n", </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return 0;</a:t>
            </a:r>
          </a:p>
          <a:p>
            <a:r>
              <a:rPr lang="en-SG" sz="2000" dirty="0">
                <a:latin typeface="Aptos" panose="020B0004020202020204" pitchFamily="34" charset="0"/>
              </a:rPr>
              <a:t>}</a:t>
            </a:r>
          </a:p>
        </p:txBody>
      </p:sp>
      <p:sp>
        <p:nvSpPr>
          <p:cNvPr id="8" name="TextBox 7">
            <a:extLst>
              <a:ext uri="{FF2B5EF4-FFF2-40B4-BE49-F238E27FC236}">
                <a16:creationId xmlns:a16="http://schemas.microsoft.com/office/drawing/2014/main" id="{8B53FC09-8124-BF23-76E1-97E1D187DCD4}"/>
              </a:ext>
            </a:extLst>
          </p:cNvPr>
          <p:cNvSpPr txBox="1"/>
          <p:nvPr/>
        </p:nvSpPr>
        <p:spPr>
          <a:xfrm>
            <a:off x="163078" y="4369372"/>
            <a:ext cx="5719248" cy="1200329"/>
          </a:xfrm>
          <a:prstGeom prst="rect">
            <a:avLst/>
          </a:prstGeom>
          <a:solidFill>
            <a:schemeClr val="accent4">
              <a:lumMod val="20000"/>
              <a:lumOff val="80000"/>
            </a:schemeClr>
          </a:solidFill>
        </p:spPr>
        <p:txBody>
          <a:bodyPr wrap="square">
            <a:spAutoFit/>
          </a:bodyPr>
          <a:lstStyle/>
          <a:p>
            <a:r>
              <a:rPr lang="en-SG" sz="2400" dirty="0">
                <a:latin typeface="Aptos" panose="020B0004020202020204" pitchFamily="34" charset="0"/>
              </a:rPr>
              <a:t>Enter the Character: </a:t>
            </a:r>
            <a:r>
              <a:rPr lang="en-SG" sz="2400" dirty="0" err="1">
                <a:latin typeface="Aptos" panose="020B0004020202020204" pitchFamily="34" charset="0"/>
              </a:rPr>
              <a:t>ritu</a:t>
            </a:r>
            <a:endParaRPr lang="en-SG" sz="2400" dirty="0">
              <a:latin typeface="Aptos" panose="020B0004020202020204" pitchFamily="34" charset="0"/>
            </a:endParaRPr>
          </a:p>
          <a:p>
            <a:endParaRPr lang="en-SG" sz="2400" dirty="0">
              <a:latin typeface="Aptos" panose="020B0004020202020204" pitchFamily="34" charset="0"/>
            </a:endParaRPr>
          </a:p>
          <a:p>
            <a:r>
              <a:rPr lang="en-SG" sz="2400" dirty="0">
                <a:latin typeface="Aptos" panose="020B0004020202020204" pitchFamily="34" charset="0"/>
              </a:rPr>
              <a:t>Entered character is: r</a:t>
            </a:r>
          </a:p>
        </p:txBody>
      </p:sp>
      <p:sp>
        <p:nvSpPr>
          <p:cNvPr id="10" name="TextBox 9">
            <a:extLst>
              <a:ext uri="{FF2B5EF4-FFF2-40B4-BE49-F238E27FC236}">
                <a16:creationId xmlns:a16="http://schemas.microsoft.com/office/drawing/2014/main" id="{AA60E464-ADA8-0212-4C07-2C60B318E847}"/>
              </a:ext>
            </a:extLst>
          </p:cNvPr>
          <p:cNvSpPr txBox="1"/>
          <p:nvPr/>
        </p:nvSpPr>
        <p:spPr>
          <a:xfrm>
            <a:off x="6483140" y="311085"/>
            <a:ext cx="5640050" cy="4524315"/>
          </a:xfrm>
          <a:prstGeom prst="rect">
            <a:avLst/>
          </a:prstGeom>
          <a:solidFill>
            <a:schemeClr val="accent3">
              <a:lumMod val="20000"/>
              <a:lumOff val="80000"/>
            </a:schemeClr>
          </a:solidFill>
        </p:spPr>
        <p:txBody>
          <a:bodyPr wrap="square">
            <a:spAutoFit/>
          </a:bodyPr>
          <a:lstStyle/>
          <a:p>
            <a:r>
              <a:rPr lang="en-SG" dirty="0">
                <a:latin typeface="Aptos" panose="020B0004020202020204" pitchFamily="34" charset="0"/>
              </a:rPr>
              <a:t>// C program to show input and output</a:t>
            </a:r>
          </a:p>
          <a:p>
            <a:endParaRPr lang="en-SG" dirty="0">
              <a:latin typeface="Aptos" panose="020B0004020202020204" pitchFamily="34" charset="0"/>
            </a:endParaRP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a:t>
            </a:r>
          </a:p>
          <a:p>
            <a:r>
              <a:rPr lang="en-SG" dirty="0">
                <a:latin typeface="Aptos" panose="020B0004020202020204" pitchFamily="34" charset="0"/>
              </a:rPr>
              <a:t>{</a:t>
            </a:r>
          </a:p>
          <a:p>
            <a:r>
              <a:rPr lang="en-SG" dirty="0">
                <a:latin typeface="Aptos" panose="020B0004020202020204" pitchFamily="34" charset="0"/>
              </a:rPr>
              <a:t>    char str[50];</a:t>
            </a:r>
          </a:p>
          <a:p>
            <a:r>
              <a:rPr lang="en-SG" dirty="0">
                <a:latin typeface="Aptos" panose="020B0004020202020204" pitchFamily="34" charset="0"/>
              </a:rPr>
              <a:t>    // --- String ---To read a word</a:t>
            </a:r>
          </a:p>
          <a:p>
            <a:r>
              <a:rPr lang="en-SG" dirty="0">
                <a:latin typeface="Aptos" panose="020B0004020202020204" pitchFamily="34" charset="0"/>
              </a:rPr>
              <a:t>    // Input the Word</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("Enter the Word: ");</a:t>
            </a:r>
          </a:p>
          <a:p>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("%s\n", str);</a:t>
            </a:r>
          </a:p>
          <a:p>
            <a:endParaRPr lang="en-SG" dirty="0">
              <a:latin typeface="Aptos" panose="020B0004020202020204" pitchFamily="34" charset="0"/>
            </a:endParaRPr>
          </a:p>
          <a:p>
            <a:r>
              <a:rPr lang="en-SG" dirty="0">
                <a:latin typeface="Aptos" panose="020B0004020202020204" pitchFamily="34" charset="0"/>
              </a:rPr>
              <a:t>    // Output the Word</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t>
            </a:r>
            <a:r>
              <a:rPr lang="en-SG" dirty="0" err="1">
                <a:latin typeface="Aptos" panose="020B0004020202020204" pitchFamily="34" charset="0"/>
              </a:rPr>
              <a:t>nEntered</a:t>
            </a:r>
            <a:r>
              <a:rPr lang="en-SG" dirty="0">
                <a:latin typeface="Aptos" panose="020B0004020202020204" pitchFamily="34" charset="0"/>
              </a:rPr>
              <a:t> Word is: %s", str);</a:t>
            </a:r>
          </a:p>
          <a:p>
            <a:endParaRPr lang="en-SG" dirty="0">
              <a:latin typeface="Aptos" panose="020B0004020202020204" pitchFamily="34" charset="0"/>
            </a:endParaRPr>
          </a:p>
          <a:p>
            <a:r>
              <a:rPr lang="en-SG" dirty="0">
                <a:latin typeface="Aptos" panose="020B0004020202020204" pitchFamily="34" charset="0"/>
              </a:rPr>
              <a:t>    return 0;</a:t>
            </a:r>
          </a:p>
          <a:p>
            <a:r>
              <a:rPr lang="en-SG" dirty="0">
                <a:latin typeface="Aptos" panose="020B0004020202020204" pitchFamily="34" charset="0"/>
              </a:rPr>
              <a:t>}</a:t>
            </a:r>
          </a:p>
        </p:txBody>
      </p:sp>
      <p:sp>
        <p:nvSpPr>
          <p:cNvPr id="12" name="TextBox 11">
            <a:extLst>
              <a:ext uri="{FF2B5EF4-FFF2-40B4-BE49-F238E27FC236}">
                <a16:creationId xmlns:a16="http://schemas.microsoft.com/office/drawing/2014/main" id="{9B953074-27F2-349C-806E-6867FD64A480}"/>
              </a:ext>
            </a:extLst>
          </p:cNvPr>
          <p:cNvSpPr txBox="1"/>
          <p:nvPr/>
        </p:nvSpPr>
        <p:spPr>
          <a:xfrm>
            <a:off x="6483140" y="5129773"/>
            <a:ext cx="5640050" cy="923330"/>
          </a:xfrm>
          <a:prstGeom prst="rect">
            <a:avLst/>
          </a:prstGeom>
          <a:solidFill>
            <a:schemeClr val="accent3">
              <a:lumMod val="20000"/>
              <a:lumOff val="80000"/>
            </a:schemeClr>
          </a:solidFill>
        </p:spPr>
        <p:txBody>
          <a:bodyPr wrap="square">
            <a:spAutoFit/>
          </a:bodyPr>
          <a:lstStyle/>
          <a:p>
            <a:r>
              <a:rPr lang="en-SG" dirty="0">
                <a:latin typeface="Aptos" panose="020B0004020202020204" pitchFamily="34" charset="0"/>
              </a:rPr>
              <a:t>Enter the Word: computer science</a:t>
            </a:r>
          </a:p>
          <a:p>
            <a:endParaRPr lang="en-SG" dirty="0">
              <a:latin typeface="Aptos" panose="020B0004020202020204" pitchFamily="34" charset="0"/>
            </a:endParaRPr>
          </a:p>
          <a:p>
            <a:r>
              <a:rPr lang="en-SG" dirty="0">
                <a:latin typeface="Aptos" panose="020B0004020202020204" pitchFamily="34" charset="0"/>
              </a:rPr>
              <a:t>Entered Word is: computer</a:t>
            </a:r>
          </a:p>
        </p:txBody>
      </p:sp>
    </p:spTree>
    <p:extLst>
      <p:ext uri="{BB962C8B-B14F-4D97-AF65-F5344CB8AC3E}">
        <p14:creationId xmlns:p14="http://schemas.microsoft.com/office/powerpoint/2010/main" val="246296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Necessary Websites &amp; Tools Related To Programming</a:t>
            </a:r>
          </a:p>
        </p:txBody>
      </p:sp>
      <p:pic>
        <p:nvPicPr>
          <p:cNvPr id="3074" name="Picture 2" descr="What Is GitHub? Definition, Uses, &amp; Getting Started">
            <a:extLst>
              <a:ext uri="{FF2B5EF4-FFF2-40B4-BE49-F238E27FC236}">
                <a16:creationId xmlns:a16="http://schemas.microsoft.com/office/drawing/2014/main" id="{912E40F1-1AC4-875C-5FD7-1ADF0BA29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31" t="15415" r="25384" b="15810"/>
          <a:stretch/>
        </p:blipFill>
        <p:spPr bwMode="auto">
          <a:xfrm>
            <a:off x="303373" y="1039091"/>
            <a:ext cx="1493461" cy="1332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topStalk">
            <a:extLst>
              <a:ext uri="{FF2B5EF4-FFF2-40B4-BE49-F238E27FC236}">
                <a16:creationId xmlns:a16="http://schemas.microsoft.com/office/drawing/2014/main" id="{8310B89E-A1C3-5002-44B2-546B61CE6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964" y="818714"/>
            <a:ext cx="1773382" cy="17733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ack Overflow uses AI to give programmers new access to community  knowledge | ZDNET">
            <a:extLst>
              <a:ext uri="{FF2B5EF4-FFF2-40B4-BE49-F238E27FC236}">
                <a16:creationId xmlns:a16="http://schemas.microsoft.com/office/drawing/2014/main" id="{D1A92645-7360-46CA-24AF-7E6BE182A4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36" t="31313" r="6815" b="37172"/>
          <a:stretch/>
        </p:blipFill>
        <p:spPr bwMode="auto">
          <a:xfrm>
            <a:off x="5303787" y="1039091"/>
            <a:ext cx="4373778" cy="10529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Quora - Wikidata">
            <a:extLst>
              <a:ext uri="{FF2B5EF4-FFF2-40B4-BE49-F238E27FC236}">
                <a16:creationId xmlns:a16="http://schemas.microsoft.com/office/drawing/2014/main" id="{05AE32EF-191A-DCBB-8395-CD14E1992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91" y="2993852"/>
            <a:ext cx="3089564" cy="86121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1st class Linkedin profile helping secure more job opportunities even while  you sleep - White Recruitment">
            <a:extLst>
              <a:ext uri="{FF2B5EF4-FFF2-40B4-BE49-F238E27FC236}">
                <a16:creationId xmlns:a16="http://schemas.microsoft.com/office/drawing/2014/main" id="{E91F4FD2-978E-EF99-C69C-8AF32536F0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04" t="29584" r="2104" b="29052"/>
          <a:stretch/>
        </p:blipFill>
        <p:spPr bwMode="auto">
          <a:xfrm>
            <a:off x="4454237" y="3078566"/>
            <a:ext cx="3331373" cy="86121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mail Login to Multiple accounts: How to login to another Gmail account or  with a new account - Smartprix">
            <a:extLst>
              <a:ext uri="{FF2B5EF4-FFF2-40B4-BE49-F238E27FC236}">
                <a16:creationId xmlns:a16="http://schemas.microsoft.com/office/drawing/2014/main" id="{E072FE38-5E19-DB93-3301-547E4D53830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8768" b="22020"/>
          <a:stretch/>
        </p:blipFill>
        <p:spPr bwMode="auto">
          <a:xfrm>
            <a:off x="8434856" y="3078566"/>
            <a:ext cx="3161398" cy="105294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DE One - Compiling &amp; Executing 40+ Languages In Your Browser - ChurchMag">
            <a:extLst>
              <a:ext uri="{FF2B5EF4-FFF2-40B4-BE49-F238E27FC236}">
                <a16:creationId xmlns:a16="http://schemas.microsoft.com/office/drawing/2014/main" id="{732F1EC8-181B-87F1-241C-AB887FCF58B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6126" b="24594"/>
          <a:stretch/>
        </p:blipFill>
        <p:spPr bwMode="auto">
          <a:xfrm>
            <a:off x="115613" y="4592573"/>
            <a:ext cx="3089564" cy="1213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ED0D0D3-3705-BE4A-B63F-749059B52BF4}"/>
              </a:ext>
            </a:extLst>
          </p:cNvPr>
          <p:cNvPicPr>
            <a:picLocks noChangeAspect="1"/>
          </p:cNvPicPr>
          <p:nvPr/>
        </p:nvPicPr>
        <p:blipFill>
          <a:blip r:embed="rId9"/>
          <a:stretch>
            <a:fillRect/>
          </a:stretch>
        </p:blipFill>
        <p:spPr>
          <a:xfrm>
            <a:off x="3563239" y="4520641"/>
            <a:ext cx="2478512" cy="1298268"/>
          </a:xfrm>
          <a:prstGeom prst="rect">
            <a:avLst/>
          </a:prstGeom>
        </p:spPr>
      </p:pic>
      <p:pic>
        <p:nvPicPr>
          <p:cNvPr id="3090" name="Picture 18" descr="Virtual Judge | Facebook">
            <a:extLst>
              <a:ext uri="{FF2B5EF4-FFF2-40B4-BE49-F238E27FC236}">
                <a16:creationId xmlns:a16="http://schemas.microsoft.com/office/drawing/2014/main" id="{37749624-F958-79CB-6E72-81DC1DB744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36821" y="1001564"/>
            <a:ext cx="1427831" cy="14278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E405CE-F61D-9D0D-0BD8-8148131DBA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9388" y="4573340"/>
            <a:ext cx="1448491" cy="144849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oogle Scholar Logo PNG Vector (AI, PDF) Free Download">
            <a:extLst>
              <a:ext uri="{FF2B5EF4-FFF2-40B4-BE49-F238E27FC236}">
                <a16:creationId xmlns:a16="http://schemas.microsoft.com/office/drawing/2014/main" id="{9B75501D-B256-ECB1-0617-B9B3AA84AA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4369" y="4592573"/>
            <a:ext cx="2230345" cy="126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444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082C89AB-B68D-1F92-4162-81B1C18042BA}"/>
              </a:ext>
            </a:extLst>
          </p:cNvPr>
          <p:cNvSpPr txBox="1"/>
          <p:nvPr/>
        </p:nvSpPr>
        <p:spPr>
          <a:xfrm>
            <a:off x="450403" y="162572"/>
            <a:ext cx="8684169" cy="5262979"/>
          </a:xfrm>
          <a:prstGeom prst="rect">
            <a:avLst/>
          </a:prstGeom>
          <a:solidFill>
            <a:schemeClr val="accent3">
              <a:lumMod val="20000"/>
              <a:lumOff val="80000"/>
            </a:schemeClr>
          </a:solidFill>
        </p:spPr>
        <p:txBody>
          <a:bodyPr wrap="square">
            <a:spAutoFit/>
          </a:bodyPr>
          <a:lstStyle/>
          <a:p>
            <a:r>
              <a:rPr lang="en-SG" sz="2400" dirty="0">
                <a:latin typeface="Aptos" panose="020B0004020202020204" pitchFamily="34" charset="0"/>
              </a:rPr>
              <a:t>// C program to show input and output</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char str[50];</a:t>
            </a:r>
          </a:p>
          <a:p>
            <a:r>
              <a:rPr lang="en-SG" sz="2400" dirty="0">
                <a:latin typeface="Aptos" panose="020B0004020202020204" pitchFamily="34" charset="0"/>
              </a:rPr>
              <a:t>    // --- String ---To read a Sentence</a:t>
            </a:r>
          </a:p>
          <a:p>
            <a:r>
              <a:rPr lang="en-SG" sz="2400" dirty="0">
                <a:latin typeface="Aptos" panose="020B0004020202020204" pitchFamily="34" charset="0"/>
              </a:rPr>
              <a:t>    // Input the Sentence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nEnter</a:t>
            </a:r>
            <a:r>
              <a:rPr lang="en-SG" sz="2400" dirty="0">
                <a:latin typeface="Aptos" panose="020B0004020202020204" pitchFamily="34" charset="0"/>
              </a:rPr>
              <a:t> the Sentence: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("%[^\n]s", str);</a:t>
            </a:r>
          </a:p>
          <a:p>
            <a:endParaRPr lang="en-SG" sz="2400" dirty="0">
              <a:latin typeface="Aptos" panose="020B0004020202020204" pitchFamily="34" charset="0"/>
            </a:endParaRPr>
          </a:p>
          <a:p>
            <a:r>
              <a:rPr lang="en-SG" sz="2400" dirty="0">
                <a:latin typeface="Aptos" panose="020B0004020202020204" pitchFamily="34" charset="0"/>
              </a:rPr>
              <a:t>    // Output the String</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nEntered</a:t>
            </a:r>
            <a:r>
              <a:rPr lang="en-SG" sz="2400" dirty="0">
                <a:latin typeface="Aptos" panose="020B0004020202020204" pitchFamily="34" charset="0"/>
              </a:rPr>
              <a:t> Sentence is: %s\n\n", str);</a:t>
            </a:r>
          </a:p>
          <a:p>
            <a:r>
              <a:rPr lang="en-SG" sz="2400" dirty="0">
                <a:latin typeface="Aptos" panose="020B0004020202020204" pitchFamily="34" charset="0"/>
              </a:rPr>
              <a:t>    return 0;</a:t>
            </a:r>
          </a:p>
          <a:p>
            <a:r>
              <a:rPr lang="en-SG" sz="2400" dirty="0">
                <a:latin typeface="Aptos" panose="020B0004020202020204" pitchFamily="34" charset="0"/>
              </a:rPr>
              <a:t>}</a:t>
            </a:r>
          </a:p>
        </p:txBody>
      </p:sp>
      <p:sp>
        <p:nvSpPr>
          <p:cNvPr id="8" name="TextBox 7">
            <a:extLst>
              <a:ext uri="{FF2B5EF4-FFF2-40B4-BE49-F238E27FC236}">
                <a16:creationId xmlns:a16="http://schemas.microsoft.com/office/drawing/2014/main" id="{EBD797F6-A54C-36C4-FB64-C79C7A69E35B}"/>
              </a:ext>
            </a:extLst>
          </p:cNvPr>
          <p:cNvSpPr txBox="1"/>
          <p:nvPr/>
        </p:nvSpPr>
        <p:spPr>
          <a:xfrm>
            <a:off x="440977" y="5495444"/>
            <a:ext cx="7270149" cy="923330"/>
          </a:xfrm>
          <a:prstGeom prst="rect">
            <a:avLst/>
          </a:prstGeom>
          <a:solidFill>
            <a:schemeClr val="accent3">
              <a:lumMod val="20000"/>
              <a:lumOff val="80000"/>
            </a:schemeClr>
          </a:solidFill>
        </p:spPr>
        <p:txBody>
          <a:bodyPr wrap="square">
            <a:spAutoFit/>
          </a:bodyPr>
          <a:lstStyle/>
          <a:p>
            <a:r>
              <a:rPr lang="en-SG" dirty="0">
                <a:latin typeface="Aptos" panose="020B0004020202020204" pitchFamily="34" charset="0"/>
              </a:rPr>
              <a:t>Enter the Sentence: we are learning c-programming language</a:t>
            </a:r>
          </a:p>
          <a:p>
            <a:endParaRPr lang="en-SG" dirty="0">
              <a:latin typeface="Aptos" panose="020B0004020202020204" pitchFamily="34" charset="0"/>
            </a:endParaRPr>
          </a:p>
          <a:p>
            <a:r>
              <a:rPr lang="en-SG" dirty="0">
                <a:latin typeface="Aptos" panose="020B0004020202020204" pitchFamily="34" charset="0"/>
              </a:rPr>
              <a:t>Entered Sentence is: we are learning c-programming language</a:t>
            </a:r>
          </a:p>
        </p:txBody>
      </p:sp>
    </p:spTree>
    <p:extLst>
      <p:ext uri="{BB962C8B-B14F-4D97-AF65-F5344CB8AC3E}">
        <p14:creationId xmlns:p14="http://schemas.microsoft.com/office/powerpoint/2010/main" val="24704189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0" y="77147"/>
            <a:ext cx="12283126" cy="595745"/>
          </a:xfrm>
          <a:solidFill>
            <a:schemeClr val="accent3">
              <a:lumMod val="20000"/>
              <a:lumOff val="80000"/>
            </a:schemeClr>
          </a:solidFill>
        </p:spPr>
        <p:txBody>
          <a:bodyPr>
            <a:normAutofit fontScale="90000"/>
          </a:bodyPr>
          <a:lstStyle/>
          <a:p>
            <a:r>
              <a:rPr lang="en-SG" b="1" i="0" dirty="0">
                <a:solidFill>
                  <a:srgbClr val="273239"/>
                </a:solidFill>
                <a:effectLst/>
                <a:latin typeface="Source Sans 3"/>
              </a:rPr>
              <a:t>Format Specifiers in C</a:t>
            </a:r>
            <a:endParaRPr lang="en-SG" dirty="0"/>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5" name="Table 4">
            <a:extLst>
              <a:ext uri="{FF2B5EF4-FFF2-40B4-BE49-F238E27FC236}">
                <a16:creationId xmlns:a16="http://schemas.microsoft.com/office/drawing/2014/main" id="{9D990B66-A0F3-81ED-A107-DE4AAF684185}"/>
              </a:ext>
            </a:extLst>
          </p:cNvPr>
          <p:cNvGraphicFramePr>
            <a:graphicFrameLocks noGrp="1"/>
          </p:cNvGraphicFramePr>
          <p:nvPr/>
        </p:nvGraphicFramePr>
        <p:xfrm>
          <a:off x="887379" y="735313"/>
          <a:ext cx="9051874" cy="5387374"/>
        </p:xfrm>
        <a:graphic>
          <a:graphicData uri="http://schemas.openxmlformats.org/drawingml/2006/table">
            <a:tbl>
              <a:tblPr/>
              <a:tblGrid>
                <a:gridCol w="4525937">
                  <a:extLst>
                    <a:ext uri="{9D8B030D-6E8A-4147-A177-3AD203B41FA5}">
                      <a16:colId xmlns:a16="http://schemas.microsoft.com/office/drawing/2014/main" val="425734186"/>
                    </a:ext>
                  </a:extLst>
                </a:gridCol>
                <a:gridCol w="4525937">
                  <a:extLst>
                    <a:ext uri="{9D8B030D-6E8A-4147-A177-3AD203B41FA5}">
                      <a16:colId xmlns:a16="http://schemas.microsoft.com/office/drawing/2014/main" val="2187460972"/>
                    </a:ext>
                  </a:extLst>
                </a:gridCol>
              </a:tblGrid>
              <a:tr h="249410">
                <a:tc>
                  <a:txBody>
                    <a:bodyPr/>
                    <a:lstStyle/>
                    <a:p>
                      <a:pPr algn="ctr" rtl="0" fontAlgn="base"/>
                      <a:r>
                        <a:rPr lang="en-SG" sz="1800" b="1" dirty="0">
                          <a:effectLst/>
                        </a:rPr>
                        <a:t>Format Specifier</a:t>
                      </a:r>
                    </a:p>
                  </a:txBody>
                  <a:tcPr marL="20622" marR="20622" marT="41245" marB="412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r>
                        <a:rPr lang="en-SG" sz="1800" b="1">
                          <a:effectLst/>
                        </a:rPr>
                        <a:t>Description</a:t>
                      </a:r>
                    </a:p>
                  </a:txBody>
                  <a:tcPr marL="41245" marR="41245" marT="41245" marB="412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67246874"/>
                  </a:ext>
                </a:extLst>
              </a:tr>
              <a:tr h="271075">
                <a:tc>
                  <a:txBody>
                    <a:bodyPr/>
                    <a:lstStyle/>
                    <a:p>
                      <a:pPr algn="ctr" rtl="0" fontAlgn="base"/>
                      <a:r>
                        <a:rPr lang="en-SG" sz="1600" b="1">
                          <a:effectLst/>
                        </a:rPr>
                        <a:t>%c</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a:effectLst/>
                        </a:rPr>
                        <a:t>For character type.</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61222702"/>
                  </a:ext>
                </a:extLst>
              </a:tr>
              <a:tr h="271075">
                <a:tc>
                  <a:txBody>
                    <a:bodyPr/>
                    <a:lstStyle/>
                    <a:p>
                      <a:pPr algn="ctr" rtl="0" fontAlgn="base"/>
                      <a:r>
                        <a:rPr lang="en-SG" sz="1600" b="1">
                          <a:effectLst/>
                        </a:rPr>
                        <a:t>%d</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For signed integer type.</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05237337"/>
                  </a:ext>
                </a:extLst>
              </a:tr>
              <a:tr h="271075">
                <a:tc>
                  <a:txBody>
                    <a:bodyPr/>
                    <a:lstStyle/>
                    <a:p>
                      <a:pPr algn="ctr" rtl="0" fontAlgn="base"/>
                      <a:r>
                        <a:rPr lang="en-SG" sz="1600" b="1">
                          <a:effectLst/>
                        </a:rPr>
                        <a:t>%f</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For float type.</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55330881"/>
                  </a:ext>
                </a:extLst>
              </a:tr>
              <a:tr h="271075">
                <a:tc>
                  <a:txBody>
                    <a:bodyPr/>
                    <a:lstStyle/>
                    <a:p>
                      <a:pPr algn="ctr" rtl="0" fontAlgn="base"/>
                      <a:r>
                        <a:rPr lang="en-SG" sz="1600" b="1">
                          <a:effectLst/>
                        </a:rPr>
                        <a:t>%ld or %li</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Long</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5125384"/>
                  </a:ext>
                </a:extLst>
              </a:tr>
              <a:tr h="271075">
                <a:tc>
                  <a:txBody>
                    <a:bodyPr/>
                    <a:lstStyle/>
                    <a:p>
                      <a:pPr algn="ctr" rtl="0" fontAlgn="base"/>
                      <a:r>
                        <a:rPr lang="en-SG" sz="1600" b="1">
                          <a:effectLst/>
                        </a:rPr>
                        <a:t>%lf</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Double</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18095148"/>
                  </a:ext>
                </a:extLst>
              </a:tr>
              <a:tr h="271075">
                <a:tc>
                  <a:txBody>
                    <a:bodyPr/>
                    <a:lstStyle/>
                    <a:p>
                      <a:pPr algn="ctr" rtl="0" fontAlgn="base"/>
                      <a:r>
                        <a:rPr lang="en-SG" sz="1600" b="1" dirty="0">
                          <a:effectLst/>
                        </a:rPr>
                        <a:t>%</a:t>
                      </a:r>
                      <a:r>
                        <a:rPr lang="en-SG" sz="1600" b="1" dirty="0" err="1">
                          <a:effectLst/>
                        </a:rPr>
                        <a:t>Lf</a:t>
                      </a:r>
                      <a:endParaRPr lang="en-SG" sz="1600" b="0" dirty="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Long double</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21942075"/>
                  </a:ext>
                </a:extLst>
              </a:tr>
              <a:tr h="271075">
                <a:tc>
                  <a:txBody>
                    <a:bodyPr/>
                    <a:lstStyle/>
                    <a:p>
                      <a:pPr algn="ctr" rtl="0" fontAlgn="base"/>
                      <a:r>
                        <a:rPr lang="en-SG" sz="1600" b="1">
                          <a:effectLst/>
                        </a:rPr>
                        <a:t>%lli or %lld</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Long </a:t>
                      </a:r>
                      <a:r>
                        <a:rPr lang="en-SG" sz="1600" b="0" dirty="0" err="1">
                          <a:effectLst/>
                        </a:rPr>
                        <a:t>long</a:t>
                      </a:r>
                      <a:endParaRPr lang="en-SG" sz="1600" b="0" dirty="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5690617"/>
                  </a:ext>
                </a:extLst>
              </a:tr>
              <a:tr h="271075">
                <a:tc>
                  <a:txBody>
                    <a:bodyPr/>
                    <a:lstStyle/>
                    <a:p>
                      <a:pPr algn="ctr" rtl="0" fontAlgn="base"/>
                      <a:r>
                        <a:rPr lang="en-SG" sz="1600" b="1">
                          <a:effectLst/>
                        </a:rPr>
                        <a:t>%o</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Octal representation</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8909574"/>
                  </a:ext>
                </a:extLst>
              </a:tr>
              <a:tr h="271075">
                <a:tc>
                  <a:txBody>
                    <a:bodyPr/>
                    <a:lstStyle/>
                    <a:p>
                      <a:pPr algn="ctr" rtl="0" fontAlgn="base"/>
                      <a:r>
                        <a:rPr lang="en-SG" sz="1600" b="1">
                          <a:effectLst/>
                        </a:rPr>
                        <a:t>%p</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Pointer</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41040678"/>
                  </a:ext>
                </a:extLst>
              </a:tr>
              <a:tr h="271075">
                <a:tc>
                  <a:txBody>
                    <a:bodyPr/>
                    <a:lstStyle/>
                    <a:p>
                      <a:pPr algn="ctr" rtl="0" fontAlgn="base"/>
                      <a:r>
                        <a:rPr lang="en-SG" sz="1600" b="1" dirty="0">
                          <a:effectLst/>
                        </a:rPr>
                        <a:t>%s</a:t>
                      </a:r>
                      <a:endParaRPr lang="en-SG" sz="1600" b="0" dirty="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String</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10389210"/>
                  </a:ext>
                </a:extLst>
              </a:tr>
              <a:tr h="271075">
                <a:tc>
                  <a:txBody>
                    <a:bodyPr/>
                    <a:lstStyle/>
                    <a:p>
                      <a:pPr algn="ctr" rtl="0" fontAlgn="base"/>
                      <a:r>
                        <a:rPr lang="en-SG" sz="1600" b="1" dirty="0">
                          <a:effectLst/>
                        </a:rPr>
                        <a:t>%u</a:t>
                      </a:r>
                      <a:endParaRPr lang="en-SG" sz="1600" b="0" dirty="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a:effectLst/>
                        </a:rPr>
                        <a:t>Unsigned int</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7119350"/>
                  </a:ext>
                </a:extLst>
              </a:tr>
              <a:tr h="271075">
                <a:tc>
                  <a:txBody>
                    <a:bodyPr/>
                    <a:lstStyle/>
                    <a:p>
                      <a:pPr algn="ctr" rtl="0" fontAlgn="base"/>
                      <a:r>
                        <a:rPr lang="en-SG" sz="1600" b="1">
                          <a:effectLst/>
                        </a:rPr>
                        <a:t>%x or %X</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a:effectLst/>
                        </a:rPr>
                        <a:t>Hexadecimal representation</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13310320"/>
                  </a:ext>
                </a:extLst>
              </a:tr>
              <a:tr h="271075">
                <a:tc>
                  <a:txBody>
                    <a:bodyPr/>
                    <a:lstStyle/>
                    <a:p>
                      <a:pPr algn="ctr" rtl="0" fontAlgn="base"/>
                      <a:r>
                        <a:rPr lang="en-SG" sz="1600" b="1">
                          <a:effectLst/>
                        </a:rPr>
                        <a:t>%n</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Prints nothing</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48604075"/>
                  </a:ext>
                </a:extLst>
              </a:tr>
              <a:tr h="271075">
                <a:tc>
                  <a:txBody>
                    <a:bodyPr/>
                    <a:lstStyle/>
                    <a:p>
                      <a:pPr algn="ctr" fontAlgn="base"/>
                      <a:r>
                        <a:rPr lang="en-SG" sz="1600" b="1">
                          <a:effectLst/>
                        </a:rPr>
                        <a:t>%%</a:t>
                      </a:r>
                      <a:endParaRPr lang="en-SG" sz="1600" b="0">
                        <a:effectLst/>
                      </a:endParaRP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SG" sz="1600" b="0" dirty="0">
                          <a:effectLst/>
                        </a:rPr>
                        <a:t>Prints % character</a:t>
                      </a:r>
                    </a:p>
                  </a:txBody>
                  <a:tcPr marL="41245" marR="41245" marT="57743" marB="57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56482412"/>
                  </a:ext>
                </a:extLst>
              </a:tr>
            </a:tbl>
          </a:graphicData>
        </a:graphic>
      </p:graphicFrame>
    </p:spTree>
    <p:extLst>
      <p:ext uri="{BB962C8B-B14F-4D97-AF65-F5344CB8AC3E}">
        <p14:creationId xmlns:p14="http://schemas.microsoft.com/office/powerpoint/2010/main" val="3315578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03337-7A81-5BDB-C7A9-B6A39761E832}"/>
              </a:ext>
            </a:extLst>
          </p:cNvPr>
          <p:cNvSpPr>
            <a:spLocks noGrp="1"/>
          </p:cNvSpPr>
          <p:nvPr>
            <p:ph idx="1"/>
          </p:nvPr>
        </p:nvSpPr>
        <p:spPr>
          <a:xfrm>
            <a:off x="-1" y="273377"/>
            <a:ext cx="6278253" cy="5948314"/>
          </a:xfrm>
        </p:spPr>
        <p:txBody>
          <a:bodyPr>
            <a:noAutofit/>
          </a:bodyPr>
          <a:lstStyle/>
          <a:p>
            <a:pPr algn="just"/>
            <a:r>
              <a:rPr lang="en-US" sz="2000" b="1" i="0" u="sng" dirty="0">
                <a:solidFill>
                  <a:srgbClr val="000000"/>
                </a:solidFill>
                <a:effectLst>
                  <a:outerShdw blurRad="38100" dist="38100" dir="2700000" algn="tl">
                    <a:srgbClr val="000000">
                      <a:alpha val="43137"/>
                    </a:srgbClr>
                  </a:outerShdw>
                </a:effectLst>
                <a:highlight>
                  <a:srgbClr val="FFFF00"/>
                </a:highlight>
                <a:latin typeface="Aptos" panose="020B0004020202020204" pitchFamily="34" charset="0"/>
              </a:rPr>
              <a:t>Need for User Input in C</a:t>
            </a:r>
          </a:p>
          <a:p>
            <a:pPr algn="just"/>
            <a:r>
              <a:rPr lang="en-US" sz="2000" b="0" i="0" dirty="0">
                <a:solidFill>
                  <a:srgbClr val="000000"/>
                </a:solidFill>
                <a:effectLst/>
                <a:latin typeface="Aptos" panose="020B0004020202020204" pitchFamily="34" charset="0"/>
              </a:rPr>
              <a:t>Every computer application accepts certain data from the user, performs a predefined process on the same to produce the output. There are no keywords in C that can read user inputs. The standard library that is bundled with the C compiler includes </a:t>
            </a:r>
            <a:r>
              <a:rPr lang="en-US" sz="2000" b="0" i="0" u="none" strike="noStrike" dirty="0" err="1">
                <a:solidFill>
                  <a:srgbClr val="008000"/>
                </a:solidFill>
                <a:effectLst/>
                <a:latin typeface="Aptos" panose="020B0004020202020204" pitchFamily="34" charset="0"/>
                <a:hlinkClick r:id="rId2"/>
              </a:rPr>
              <a:t>stdio.h</a:t>
            </a:r>
            <a:r>
              <a:rPr lang="en-US" sz="2000" b="0" i="0" u="none" strike="noStrike" dirty="0">
                <a:solidFill>
                  <a:srgbClr val="008000"/>
                </a:solidFill>
                <a:effectLst/>
                <a:latin typeface="Aptos" panose="020B0004020202020204" pitchFamily="34" charset="0"/>
                <a:hlinkClick r:id="rId2"/>
              </a:rPr>
              <a:t> header file</a:t>
            </a:r>
            <a:r>
              <a:rPr lang="en-US" sz="2000" b="0" i="0" dirty="0">
                <a:solidFill>
                  <a:srgbClr val="000000"/>
                </a:solidFill>
                <a:effectLst/>
                <a:latin typeface="Aptos" panose="020B0004020202020204" pitchFamily="34" charset="0"/>
              </a:rPr>
              <a:t>, whose library function </a:t>
            </a:r>
            <a:r>
              <a:rPr lang="en-US" sz="2000" b="1" i="0" dirty="0" err="1">
                <a:solidFill>
                  <a:srgbClr val="000000"/>
                </a:solidFill>
                <a:effectLst/>
                <a:latin typeface="Aptos" panose="020B0004020202020204" pitchFamily="34" charset="0"/>
              </a:rPr>
              <a:t>scanf</a:t>
            </a:r>
            <a:r>
              <a:rPr lang="en-US" sz="2000" b="1" i="0" dirty="0">
                <a:solidFill>
                  <a:srgbClr val="000000"/>
                </a:solidFill>
                <a:effectLst/>
                <a:latin typeface="Aptos" panose="020B0004020202020204" pitchFamily="34" charset="0"/>
              </a:rPr>
              <a:t>()</a:t>
            </a:r>
            <a:r>
              <a:rPr lang="en-US" sz="2000" b="0" i="0" dirty="0">
                <a:solidFill>
                  <a:srgbClr val="000000"/>
                </a:solidFill>
                <a:effectLst/>
                <a:latin typeface="Aptos" panose="020B0004020202020204" pitchFamily="34" charset="0"/>
              </a:rPr>
              <a:t> is most commonly used to </a:t>
            </a:r>
            <a:r>
              <a:rPr lang="en-US" sz="2000" b="1" i="0" dirty="0">
                <a:solidFill>
                  <a:srgbClr val="000000"/>
                </a:solidFill>
                <a:effectLst/>
                <a:latin typeface="Aptos" panose="020B0004020202020204" pitchFamily="34" charset="0"/>
              </a:rPr>
              <a:t>accept user input from the standard input stream</a:t>
            </a:r>
            <a:r>
              <a:rPr lang="en-US" sz="2000" b="0" i="0" dirty="0">
                <a:solidFill>
                  <a:srgbClr val="000000"/>
                </a:solidFill>
                <a:effectLst/>
                <a:latin typeface="Aptos" panose="020B0004020202020204" pitchFamily="34" charset="0"/>
              </a:rPr>
              <a:t>. In addition, the </a:t>
            </a:r>
            <a:r>
              <a:rPr lang="en-US" sz="2000" b="1" i="0" dirty="0" err="1">
                <a:solidFill>
                  <a:srgbClr val="000000"/>
                </a:solidFill>
                <a:effectLst/>
                <a:latin typeface="Aptos" panose="020B0004020202020204" pitchFamily="34" charset="0"/>
              </a:rPr>
              <a:t>stdio.h</a:t>
            </a:r>
            <a:r>
              <a:rPr lang="en-US" sz="2000" b="0" i="0" dirty="0">
                <a:solidFill>
                  <a:srgbClr val="000000"/>
                </a:solidFill>
                <a:effectLst/>
                <a:latin typeface="Aptos" panose="020B0004020202020204" pitchFamily="34" charset="0"/>
              </a:rPr>
              <a:t> library also provides other functions for accepting input.</a:t>
            </a:r>
          </a:p>
          <a:p>
            <a:pPr algn="just"/>
            <a:r>
              <a:rPr lang="en-US" sz="2000" b="0" i="0" dirty="0">
                <a:solidFill>
                  <a:srgbClr val="000000"/>
                </a:solidFill>
                <a:effectLst/>
                <a:latin typeface="Aptos" panose="020B0004020202020204" pitchFamily="34" charset="0"/>
              </a:rPr>
              <a:t>To understand the need for user input, consider the following C program −</a:t>
            </a:r>
          </a:p>
          <a:p>
            <a:pPr algn="just"/>
            <a:endParaRPr lang="en-SG" sz="2000" dirty="0">
              <a:latin typeface="Aptos" panose="020B0004020202020204" pitchFamily="34" charset="0"/>
            </a:endParaRPr>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8" name="Picture 7">
            <a:extLst>
              <a:ext uri="{FF2B5EF4-FFF2-40B4-BE49-F238E27FC236}">
                <a16:creationId xmlns:a16="http://schemas.microsoft.com/office/drawing/2014/main" id="{33C1807B-8784-9227-2171-CE7D3EBC6F73}"/>
              </a:ext>
            </a:extLst>
          </p:cNvPr>
          <p:cNvPicPr>
            <a:picLocks noChangeAspect="1"/>
          </p:cNvPicPr>
          <p:nvPr/>
        </p:nvPicPr>
        <p:blipFill>
          <a:blip r:embed="rId3"/>
          <a:stretch>
            <a:fillRect/>
          </a:stretch>
        </p:blipFill>
        <p:spPr>
          <a:xfrm>
            <a:off x="6485641" y="261593"/>
            <a:ext cx="5706359" cy="6116298"/>
          </a:xfrm>
          <a:prstGeom prst="rect">
            <a:avLst/>
          </a:prstGeom>
          <a:ln>
            <a:solidFill>
              <a:schemeClr val="accent1"/>
            </a:solidFill>
          </a:ln>
        </p:spPr>
      </p:pic>
    </p:spTree>
    <p:extLst>
      <p:ext uri="{BB962C8B-B14F-4D97-AF65-F5344CB8AC3E}">
        <p14:creationId xmlns:p14="http://schemas.microsoft.com/office/powerpoint/2010/main" val="1358759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8" name="TextBox 7">
            <a:extLst>
              <a:ext uri="{FF2B5EF4-FFF2-40B4-BE49-F238E27FC236}">
                <a16:creationId xmlns:a16="http://schemas.microsoft.com/office/drawing/2014/main" id="{7630A23E-1E29-CE6E-D831-F3B957E572FB}"/>
              </a:ext>
            </a:extLst>
          </p:cNvPr>
          <p:cNvSpPr txBox="1"/>
          <p:nvPr/>
        </p:nvSpPr>
        <p:spPr>
          <a:xfrm>
            <a:off x="122274" y="74088"/>
            <a:ext cx="12069726" cy="1692771"/>
          </a:xfrm>
          <a:prstGeom prst="rect">
            <a:avLst/>
          </a:prstGeom>
          <a:solidFill>
            <a:schemeClr val="bg1"/>
          </a:solidFill>
        </p:spPr>
        <p:txBody>
          <a:bodyPr wrap="square">
            <a:spAutoFit/>
          </a:bodyPr>
          <a:lstStyle/>
          <a:p>
            <a:pPr algn="l"/>
            <a:r>
              <a:rPr lang="en-US" sz="3200" b="1" i="0" dirty="0">
                <a:solidFill>
                  <a:srgbClr val="000000"/>
                </a:solidFill>
                <a:effectLst/>
                <a:latin typeface="Aptos" panose="020B0004020202020204" pitchFamily="34" charset="0"/>
              </a:rPr>
              <a:t>Integer Input</a:t>
            </a:r>
          </a:p>
          <a:p>
            <a:pPr algn="l"/>
            <a:r>
              <a:rPr lang="en-US" sz="2400" b="0" i="0" dirty="0">
                <a:solidFill>
                  <a:srgbClr val="000000"/>
                </a:solidFill>
                <a:effectLst/>
                <a:latin typeface="Aptos" panose="020B0004020202020204" pitchFamily="34" charset="0"/>
              </a:rPr>
              <a:t>The </a:t>
            </a:r>
            <a:r>
              <a:rPr lang="en-US" sz="2400" b="1" i="0" dirty="0">
                <a:solidFill>
                  <a:srgbClr val="000000"/>
                </a:solidFill>
                <a:effectLst/>
                <a:latin typeface="Aptos" panose="020B0004020202020204" pitchFamily="34" charset="0"/>
              </a:rPr>
              <a:t>%d</a:t>
            </a:r>
            <a:r>
              <a:rPr lang="en-US" sz="2400" b="0" i="0" dirty="0">
                <a:solidFill>
                  <a:srgbClr val="000000"/>
                </a:solidFill>
                <a:effectLst/>
                <a:latin typeface="Aptos" panose="020B0004020202020204" pitchFamily="34" charset="0"/>
              </a:rPr>
              <a:t> format specifier has been defined for signed integer. The following program reads the user input and stores it in the int variable num.</a:t>
            </a:r>
          </a:p>
          <a:p>
            <a:pPr algn="l"/>
            <a:r>
              <a:rPr lang="en-US" sz="2400" b="0" i="0" dirty="0">
                <a:effectLst/>
                <a:latin typeface="Aptos" panose="020B0004020202020204" pitchFamily="34" charset="0"/>
              </a:rPr>
              <a:t>Example: Integer Input in C</a:t>
            </a:r>
          </a:p>
        </p:txBody>
      </p:sp>
      <p:sp>
        <p:nvSpPr>
          <p:cNvPr id="10" name="TextBox 9">
            <a:extLst>
              <a:ext uri="{FF2B5EF4-FFF2-40B4-BE49-F238E27FC236}">
                <a16:creationId xmlns:a16="http://schemas.microsoft.com/office/drawing/2014/main" id="{EB3FC22F-69BB-EB93-9EEB-A8B019042CBF}"/>
              </a:ext>
            </a:extLst>
          </p:cNvPr>
          <p:cNvSpPr txBox="1"/>
          <p:nvPr/>
        </p:nvSpPr>
        <p:spPr>
          <a:xfrm>
            <a:off x="296406" y="1783819"/>
            <a:ext cx="5633054" cy="2862322"/>
          </a:xfrm>
          <a:prstGeom prst="rect">
            <a:avLst/>
          </a:prstGeom>
          <a:noFill/>
        </p:spPr>
        <p:txBody>
          <a:bodyPr wrap="square">
            <a:spAutoFit/>
          </a:bodyPr>
          <a:lstStyle/>
          <a:p>
            <a:r>
              <a:rPr lang="en-SG" sz="2000" dirty="0"/>
              <a:t>#include &lt;</a:t>
            </a:r>
            <a:r>
              <a:rPr lang="en-SG" sz="2000" dirty="0" err="1"/>
              <a:t>stdio.h</a:t>
            </a:r>
            <a:r>
              <a:rPr lang="en-SG" sz="2000" dirty="0"/>
              <a:t>&gt;</a:t>
            </a:r>
          </a:p>
          <a:p>
            <a:r>
              <a:rPr lang="en-SG" sz="2000" dirty="0"/>
              <a:t>int main()</a:t>
            </a:r>
          </a:p>
          <a:p>
            <a:r>
              <a:rPr lang="en-SG" sz="2000" dirty="0"/>
              <a:t>{</a:t>
            </a:r>
          </a:p>
          <a:p>
            <a:r>
              <a:rPr lang="en-SG" sz="2000" dirty="0"/>
              <a:t>   int </a:t>
            </a:r>
            <a:r>
              <a:rPr lang="en-SG" sz="2000" dirty="0" err="1"/>
              <a:t>num</a:t>
            </a:r>
            <a:r>
              <a:rPr lang="en-SG" sz="2000" dirty="0"/>
              <a:t>;</a:t>
            </a:r>
          </a:p>
          <a:p>
            <a:r>
              <a:rPr lang="en-SG" sz="2000" dirty="0"/>
              <a:t>   </a:t>
            </a:r>
            <a:r>
              <a:rPr lang="en-SG" sz="2000" dirty="0" err="1"/>
              <a:t>printf</a:t>
            </a:r>
            <a:r>
              <a:rPr lang="en-SG" sz="2000" dirty="0"/>
              <a:t>("Enter an integer: ");</a:t>
            </a:r>
          </a:p>
          <a:p>
            <a:r>
              <a:rPr lang="en-SG" sz="2000" dirty="0"/>
              <a:t>   </a:t>
            </a:r>
            <a:r>
              <a:rPr lang="en-SG" sz="2000" dirty="0" err="1"/>
              <a:t>scanf</a:t>
            </a:r>
            <a:r>
              <a:rPr lang="en-SG" sz="2000" dirty="0"/>
              <a:t>("%d", &amp;</a:t>
            </a:r>
            <a:r>
              <a:rPr lang="en-SG" sz="2000" dirty="0" err="1"/>
              <a:t>num</a:t>
            </a:r>
            <a:r>
              <a:rPr lang="en-SG" sz="2000" dirty="0"/>
              <a:t>);</a:t>
            </a:r>
          </a:p>
          <a:p>
            <a:r>
              <a:rPr lang="en-SG" sz="2000" dirty="0"/>
              <a:t>   </a:t>
            </a:r>
            <a:r>
              <a:rPr lang="en-SG" sz="2000" dirty="0" err="1"/>
              <a:t>printf</a:t>
            </a:r>
            <a:r>
              <a:rPr lang="en-SG" sz="2000" dirty="0"/>
              <a:t>("You entered an integer : %d", </a:t>
            </a:r>
            <a:r>
              <a:rPr lang="en-SG" sz="2000" dirty="0" err="1"/>
              <a:t>num</a:t>
            </a:r>
            <a:r>
              <a:rPr lang="en-SG" sz="2000" dirty="0"/>
              <a:t>);</a:t>
            </a:r>
          </a:p>
          <a:p>
            <a:r>
              <a:rPr lang="en-SG" sz="2000" dirty="0"/>
              <a:t>   return 0;</a:t>
            </a:r>
          </a:p>
          <a:p>
            <a:r>
              <a:rPr lang="en-SG" sz="2000" dirty="0"/>
              <a:t>}</a:t>
            </a:r>
          </a:p>
        </p:txBody>
      </p:sp>
      <p:sp>
        <p:nvSpPr>
          <p:cNvPr id="13" name="TextBox 12">
            <a:extLst>
              <a:ext uri="{FF2B5EF4-FFF2-40B4-BE49-F238E27FC236}">
                <a16:creationId xmlns:a16="http://schemas.microsoft.com/office/drawing/2014/main" id="{F5F8CE87-CA1A-2904-9286-20A688B7FD4A}"/>
              </a:ext>
            </a:extLst>
          </p:cNvPr>
          <p:cNvSpPr txBox="1"/>
          <p:nvPr/>
        </p:nvSpPr>
        <p:spPr>
          <a:xfrm>
            <a:off x="296406" y="4786212"/>
            <a:ext cx="5474134" cy="830997"/>
          </a:xfrm>
          <a:prstGeom prst="rect">
            <a:avLst/>
          </a:prstGeom>
          <a:noFill/>
        </p:spPr>
        <p:txBody>
          <a:bodyPr wrap="square">
            <a:spAutoFit/>
          </a:bodyPr>
          <a:lstStyle/>
          <a:p>
            <a:r>
              <a:rPr lang="en-SG" sz="2400" dirty="0"/>
              <a:t>Enter an integer: 234</a:t>
            </a:r>
          </a:p>
          <a:p>
            <a:r>
              <a:rPr lang="en-SG" sz="2400" dirty="0"/>
              <a:t>You entered an integer : 234</a:t>
            </a:r>
          </a:p>
        </p:txBody>
      </p:sp>
      <p:sp>
        <p:nvSpPr>
          <p:cNvPr id="15" name="TextBox 14">
            <a:extLst>
              <a:ext uri="{FF2B5EF4-FFF2-40B4-BE49-F238E27FC236}">
                <a16:creationId xmlns:a16="http://schemas.microsoft.com/office/drawing/2014/main" id="{6D0DFC21-2C82-8F66-CE61-A6B290BC6B9A}"/>
              </a:ext>
            </a:extLst>
          </p:cNvPr>
          <p:cNvSpPr txBox="1"/>
          <p:nvPr/>
        </p:nvSpPr>
        <p:spPr>
          <a:xfrm>
            <a:off x="5929460" y="1643748"/>
            <a:ext cx="6103620" cy="4370427"/>
          </a:xfrm>
          <a:prstGeom prst="rect">
            <a:avLst/>
          </a:prstGeom>
          <a:solidFill>
            <a:schemeClr val="bg1"/>
          </a:solidFill>
        </p:spPr>
        <p:txBody>
          <a:bodyPr wrap="square">
            <a:spAutoFit/>
          </a:bodyPr>
          <a:lstStyle/>
          <a:p>
            <a:r>
              <a:rPr lang="en-SG" sz="2000" dirty="0"/>
              <a:t>Example: Multiple Integer Inputs in C</a:t>
            </a:r>
          </a:p>
          <a:p>
            <a:r>
              <a:rPr lang="en-SG" sz="2000" dirty="0"/>
              <a:t>#include &lt;</a:t>
            </a:r>
            <a:r>
              <a:rPr lang="en-SG" sz="2000" dirty="0" err="1"/>
              <a:t>stdio.h</a:t>
            </a:r>
            <a:r>
              <a:rPr lang="en-SG" sz="2000" dirty="0"/>
              <a:t>&gt;</a:t>
            </a:r>
          </a:p>
          <a:p>
            <a:r>
              <a:rPr lang="en-SG" sz="2000" dirty="0"/>
              <a:t>int main()</a:t>
            </a:r>
          </a:p>
          <a:p>
            <a:r>
              <a:rPr lang="en-SG" sz="2000" dirty="0"/>
              <a:t>{</a:t>
            </a:r>
          </a:p>
          <a:p>
            <a:r>
              <a:rPr lang="en-SG" sz="2000" dirty="0"/>
              <a:t>   int num1, num2;</a:t>
            </a:r>
          </a:p>
          <a:p>
            <a:r>
              <a:rPr lang="en-SG" sz="2000" dirty="0"/>
              <a:t>   </a:t>
            </a:r>
            <a:r>
              <a:rPr lang="en-SG" sz="2000" dirty="0" err="1"/>
              <a:t>printf</a:t>
            </a:r>
            <a:r>
              <a:rPr lang="en-SG" sz="2000" dirty="0"/>
              <a:t>("Enter two integers: ");</a:t>
            </a:r>
          </a:p>
          <a:p>
            <a:r>
              <a:rPr lang="en-SG" sz="2000" dirty="0"/>
              <a:t>   </a:t>
            </a:r>
            <a:r>
              <a:rPr lang="en-SG" sz="2000" dirty="0" err="1"/>
              <a:t>scanf</a:t>
            </a:r>
            <a:r>
              <a:rPr lang="en-SG" sz="2000" dirty="0"/>
              <a:t>("%d %d", &amp;num1, &amp;num2);</a:t>
            </a:r>
          </a:p>
          <a:p>
            <a:r>
              <a:rPr lang="en-SG" sz="2000" dirty="0"/>
              <a:t>   </a:t>
            </a:r>
            <a:r>
              <a:rPr lang="en-SG" sz="2000" dirty="0" err="1"/>
              <a:t>printf</a:t>
            </a:r>
            <a:r>
              <a:rPr lang="en-SG" sz="2000" dirty="0"/>
              <a:t>("You entered two integers : %d and %d", num1, num2);</a:t>
            </a:r>
          </a:p>
          <a:p>
            <a:r>
              <a:rPr lang="en-SG" sz="2000" dirty="0"/>
              <a:t>   return 0;</a:t>
            </a:r>
          </a:p>
          <a:p>
            <a:r>
              <a:rPr lang="en-SG" sz="2000" dirty="0"/>
              <a:t>}</a:t>
            </a:r>
          </a:p>
          <a:p>
            <a:r>
              <a:rPr lang="en-SG" sz="2000" dirty="0"/>
              <a:t>Output</a:t>
            </a:r>
          </a:p>
          <a:p>
            <a:r>
              <a:rPr lang="en-SG" sz="2000" dirty="0"/>
              <a:t>Enter two integers: 45 57</a:t>
            </a:r>
          </a:p>
          <a:p>
            <a:r>
              <a:rPr lang="en-SG" sz="2000" dirty="0"/>
              <a:t>You entered two integers : 45 and 57</a:t>
            </a:r>
          </a:p>
        </p:txBody>
      </p:sp>
    </p:spTree>
    <p:extLst>
      <p:ext uri="{BB962C8B-B14F-4D97-AF65-F5344CB8AC3E}">
        <p14:creationId xmlns:p14="http://schemas.microsoft.com/office/powerpoint/2010/main" val="1296364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25C5BF26-5510-D016-AD68-4D6E1F46D978}"/>
              </a:ext>
            </a:extLst>
          </p:cNvPr>
          <p:cNvSpPr txBox="1"/>
          <p:nvPr/>
        </p:nvSpPr>
        <p:spPr>
          <a:xfrm>
            <a:off x="115596" y="249025"/>
            <a:ext cx="9047258" cy="3139321"/>
          </a:xfrm>
          <a:prstGeom prst="rect">
            <a:avLst/>
          </a:prstGeom>
          <a:solidFill>
            <a:schemeClr val="accent2">
              <a:lumMod val="20000"/>
              <a:lumOff val="80000"/>
            </a:schemeClr>
          </a:solidFill>
        </p:spPr>
        <p:txBody>
          <a:bodyPr wrap="square">
            <a:spAutoFit/>
          </a:bodyPr>
          <a:lstStyle/>
          <a:p>
            <a:r>
              <a:rPr lang="en-SG" b="1" dirty="0">
                <a:latin typeface="Aptos" panose="020B0004020202020204" pitchFamily="34" charset="0"/>
              </a:rPr>
              <a:t>Float Input:- For floating point input, you need to use %f format specifier.</a:t>
            </a:r>
          </a:p>
          <a:p>
            <a:r>
              <a:rPr lang="en-SG" dirty="0">
                <a:latin typeface="Aptos" panose="020B0004020202020204" pitchFamily="34" charset="0"/>
              </a:rPr>
              <a:t>Example: Float Input in C</a:t>
            </a:r>
          </a:p>
          <a:p>
            <a:r>
              <a:rPr lang="en-SG" dirty="0">
                <a:latin typeface="Aptos" panose="020B0004020202020204" pitchFamily="34" charset="0"/>
              </a:rPr>
              <a:t>int main(){</a:t>
            </a:r>
          </a:p>
          <a:p>
            <a:r>
              <a:rPr lang="en-SG" dirty="0">
                <a:latin typeface="Aptos" panose="020B0004020202020204" pitchFamily="34" charset="0"/>
              </a:rPr>
              <a:t>   float num1;</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("Enter a number: ");</a:t>
            </a:r>
          </a:p>
          <a:p>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("%f", &amp;num1);</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("You entered a floating-point number: %f", num1);</a:t>
            </a:r>
          </a:p>
          <a:p>
            <a:r>
              <a:rPr lang="en-SG" dirty="0">
                <a:latin typeface="Aptos" panose="020B0004020202020204" pitchFamily="34" charset="0"/>
              </a:rPr>
              <a:t>}</a:t>
            </a:r>
          </a:p>
          <a:p>
            <a:r>
              <a:rPr lang="en-SG" b="1" dirty="0">
                <a:latin typeface="Aptos" panose="020B0004020202020204" pitchFamily="34" charset="0"/>
              </a:rPr>
              <a:t>Output</a:t>
            </a:r>
          </a:p>
          <a:p>
            <a:r>
              <a:rPr lang="en-SG" dirty="0">
                <a:latin typeface="Aptos" panose="020B0004020202020204" pitchFamily="34" charset="0"/>
              </a:rPr>
              <a:t>Enter a number: 34.56</a:t>
            </a:r>
          </a:p>
          <a:p>
            <a:r>
              <a:rPr lang="en-SG" dirty="0">
                <a:latin typeface="Aptos" panose="020B0004020202020204" pitchFamily="34" charset="0"/>
              </a:rPr>
              <a:t>You entered a floating-point number: 34.560001</a:t>
            </a:r>
          </a:p>
        </p:txBody>
      </p:sp>
      <p:sp>
        <p:nvSpPr>
          <p:cNvPr id="9" name="TextBox 8">
            <a:extLst>
              <a:ext uri="{FF2B5EF4-FFF2-40B4-BE49-F238E27FC236}">
                <a16:creationId xmlns:a16="http://schemas.microsoft.com/office/drawing/2014/main" id="{9A112BEF-567C-C5A9-B5C0-F6E5044AC2DC}"/>
              </a:ext>
            </a:extLst>
          </p:cNvPr>
          <p:cNvSpPr txBox="1"/>
          <p:nvPr/>
        </p:nvSpPr>
        <p:spPr>
          <a:xfrm>
            <a:off x="115597" y="3349347"/>
            <a:ext cx="9047258" cy="3139321"/>
          </a:xfrm>
          <a:prstGeom prst="rect">
            <a:avLst/>
          </a:prstGeom>
          <a:solidFill>
            <a:schemeClr val="accent6">
              <a:lumMod val="20000"/>
              <a:lumOff val="80000"/>
            </a:schemeClr>
          </a:solidFill>
        </p:spPr>
        <p:txBody>
          <a:bodyPr wrap="square">
            <a:spAutoFit/>
          </a:bodyPr>
          <a:lstStyle/>
          <a:p>
            <a:r>
              <a:rPr lang="en-SG" b="1" dirty="0">
                <a:latin typeface="Aptos" panose="020B0004020202020204" pitchFamily="34" charset="0"/>
              </a:rPr>
              <a:t>Example: Integer and Float Inputs in C</a:t>
            </a:r>
          </a:p>
          <a:p>
            <a:r>
              <a:rPr lang="en-SG" dirty="0">
                <a:latin typeface="Aptos" panose="020B0004020202020204" pitchFamily="34" charset="0"/>
              </a:rPr>
              <a:t>int main(){</a:t>
            </a:r>
          </a:p>
          <a:p>
            <a:r>
              <a:rPr lang="en-SG" dirty="0">
                <a:latin typeface="Aptos" panose="020B0004020202020204" pitchFamily="34" charset="0"/>
              </a:rPr>
              <a:t>   int num1;</a:t>
            </a:r>
          </a:p>
          <a:p>
            <a:r>
              <a:rPr lang="en-SG" dirty="0">
                <a:latin typeface="Aptos" panose="020B0004020202020204" pitchFamily="34" charset="0"/>
              </a:rPr>
              <a:t>   float num2;</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("Enter two numbers: ");</a:t>
            </a:r>
          </a:p>
          <a:p>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("%d %f", &amp;num1, &amp;num2);</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("You entered an integer: %d a floating-point number: %6.2f", num1, num2);</a:t>
            </a:r>
          </a:p>
          <a:p>
            <a:r>
              <a:rPr lang="en-SG" dirty="0">
                <a:latin typeface="Aptos" panose="020B0004020202020204" pitchFamily="34" charset="0"/>
              </a:rPr>
              <a:t>}</a:t>
            </a:r>
          </a:p>
          <a:p>
            <a:r>
              <a:rPr lang="en-SG" b="1" dirty="0">
                <a:latin typeface="Aptos" panose="020B0004020202020204" pitchFamily="34" charset="0"/>
              </a:rPr>
              <a:t>Output</a:t>
            </a:r>
          </a:p>
          <a:p>
            <a:r>
              <a:rPr lang="en-SG" dirty="0">
                <a:latin typeface="Aptos" panose="020B0004020202020204" pitchFamily="34" charset="0"/>
              </a:rPr>
              <a:t>Enter two numbers: 65 34.5678</a:t>
            </a:r>
          </a:p>
          <a:p>
            <a:r>
              <a:rPr lang="en-SG" dirty="0">
                <a:latin typeface="Aptos" panose="020B0004020202020204" pitchFamily="34" charset="0"/>
              </a:rPr>
              <a:t>You entered an integer: 65 a floating-point number:  34.57</a:t>
            </a:r>
          </a:p>
        </p:txBody>
      </p:sp>
    </p:spTree>
    <p:extLst>
      <p:ext uri="{BB962C8B-B14F-4D97-AF65-F5344CB8AC3E}">
        <p14:creationId xmlns:p14="http://schemas.microsoft.com/office/powerpoint/2010/main" val="11919097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B81DA67D-92EA-F30F-946F-E7336BED3224}"/>
              </a:ext>
            </a:extLst>
          </p:cNvPr>
          <p:cNvSpPr txBox="1"/>
          <p:nvPr/>
        </p:nvSpPr>
        <p:spPr>
          <a:xfrm>
            <a:off x="293801" y="86915"/>
            <a:ext cx="11604397" cy="2862322"/>
          </a:xfrm>
          <a:prstGeom prst="rect">
            <a:avLst/>
          </a:prstGeom>
          <a:solidFill>
            <a:schemeClr val="bg1"/>
          </a:solidFill>
        </p:spPr>
        <p:txBody>
          <a:bodyPr wrap="square">
            <a:spAutoFit/>
          </a:bodyPr>
          <a:lstStyle/>
          <a:p>
            <a:pPr algn="just"/>
            <a:r>
              <a:rPr lang="en-SG" sz="2000" b="1" dirty="0">
                <a:latin typeface="Aptos" panose="020B0004020202020204" pitchFamily="34" charset="0"/>
              </a:rPr>
              <a:t>Character Input</a:t>
            </a:r>
          </a:p>
          <a:p>
            <a:pPr algn="just"/>
            <a:r>
              <a:rPr lang="en-SG" sz="2000" dirty="0">
                <a:latin typeface="Aptos" panose="020B0004020202020204" pitchFamily="34" charset="0"/>
              </a:rPr>
              <a:t>The %c format specifier reads a single character from the keyboard. However, we must give a blank space before %c in the format string. This is because the %c conversion specifier won't automatically skip any leading whitespace, so if there's a stray newline in the input stream (from a previous entry, for example) the </a:t>
            </a:r>
            <a:r>
              <a:rPr lang="en-SG" sz="2000" dirty="0" err="1">
                <a:latin typeface="Aptos" panose="020B0004020202020204" pitchFamily="34" charset="0"/>
              </a:rPr>
              <a:t>scanf</a:t>
            </a:r>
            <a:r>
              <a:rPr lang="en-SG" sz="2000" dirty="0">
                <a:latin typeface="Aptos" panose="020B0004020202020204" pitchFamily="34" charset="0"/>
              </a:rPr>
              <a:t>() call will consume it immediately.</a:t>
            </a:r>
          </a:p>
          <a:p>
            <a:pPr algn="just"/>
            <a:r>
              <a:rPr lang="en-SG" sz="2000" dirty="0" err="1">
                <a:latin typeface="Aptos" panose="020B0004020202020204" pitchFamily="34" charset="0"/>
              </a:rPr>
              <a:t>scanf</a:t>
            </a:r>
            <a:r>
              <a:rPr lang="en-SG" sz="2000" dirty="0">
                <a:latin typeface="Aptos" panose="020B0004020202020204" pitchFamily="34" charset="0"/>
              </a:rPr>
              <a:t>(" %c", &amp;c);</a:t>
            </a:r>
          </a:p>
          <a:p>
            <a:pPr algn="just"/>
            <a:r>
              <a:rPr lang="en-SG" sz="2000" dirty="0">
                <a:latin typeface="Aptos" panose="020B0004020202020204" pitchFamily="34" charset="0"/>
              </a:rPr>
              <a:t>The blank in the format string tells </a:t>
            </a:r>
            <a:r>
              <a:rPr lang="en-SG" sz="2000" dirty="0" err="1">
                <a:latin typeface="Aptos" panose="020B0004020202020204" pitchFamily="34" charset="0"/>
              </a:rPr>
              <a:t>scanf</a:t>
            </a:r>
            <a:r>
              <a:rPr lang="en-SG" sz="2000" dirty="0">
                <a:latin typeface="Aptos" panose="020B0004020202020204" pitchFamily="34" charset="0"/>
              </a:rPr>
              <a:t> to skip leading whitespace, and the first non-whitespace character will be read with the %c conversion specifier.</a:t>
            </a:r>
          </a:p>
          <a:p>
            <a:pPr algn="just"/>
            <a:r>
              <a:rPr lang="en-SG" sz="2000" b="1" dirty="0">
                <a:latin typeface="Aptos" panose="020B0004020202020204" pitchFamily="34" charset="0"/>
              </a:rPr>
              <a:t>Example: Character Input in C</a:t>
            </a:r>
          </a:p>
        </p:txBody>
      </p:sp>
      <p:sp>
        <p:nvSpPr>
          <p:cNvPr id="8" name="TextBox 7">
            <a:extLst>
              <a:ext uri="{FF2B5EF4-FFF2-40B4-BE49-F238E27FC236}">
                <a16:creationId xmlns:a16="http://schemas.microsoft.com/office/drawing/2014/main" id="{1E6D1B54-63E0-A9DD-2452-7558C100BDD3}"/>
              </a:ext>
            </a:extLst>
          </p:cNvPr>
          <p:cNvSpPr txBox="1"/>
          <p:nvPr/>
        </p:nvSpPr>
        <p:spPr>
          <a:xfrm>
            <a:off x="3044859" y="3318569"/>
            <a:ext cx="6485640" cy="3170099"/>
          </a:xfrm>
          <a:prstGeom prst="rect">
            <a:avLst/>
          </a:prstGeom>
          <a:solidFill>
            <a:schemeClr val="accent3">
              <a:lumMod val="20000"/>
              <a:lumOff val="80000"/>
            </a:schemeClr>
          </a:solidFill>
        </p:spPr>
        <p:txBody>
          <a:bodyPr wrap="square">
            <a:spAutoFit/>
          </a:bodyPr>
          <a:lstStyle/>
          <a:p>
            <a:r>
              <a:rPr lang="en-SG" sz="2000" dirty="0"/>
              <a:t>#include &lt;</a:t>
            </a:r>
            <a:r>
              <a:rPr lang="en-SG" sz="2000" dirty="0" err="1"/>
              <a:t>stdio.h</a:t>
            </a:r>
            <a:r>
              <a:rPr lang="en-SG" sz="2000" dirty="0"/>
              <a:t>&gt;</a:t>
            </a:r>
          </a:p>
          <a:p>
            <a:r>
              <a:rPr lang="en-SG" sz="2000" dirty="0"/>
              <a:t>int main(){</a:t>
            </a:r>
          </a:p>
          <a:p>
            <a:r>
              <a:rPr lang="en-SG" sz="2000" dirty="0"/>
              <a:t>   char </a:t>
            </a:r>
            <a:r>
              <a:rPr lang="en-SG" sz="2000" dirty="0" err="1"/>
              <a:t>ch</a:t>
            </a:r>
            <a:r>
              <a:rPr lang="en-SG" sz="2000" dirty="0"/>
              <a:t>;</a:t>
            </a:r>
          </a:p>
          <a:p>
            <a:r>
              <a:rPr lang="en-SG" sz="2000" dirty="0"/>
              <a:t>   </a:t>
            </a:r>
            <a:r>
              <a:rPr lang="en-SG" sz="2000" dirty="0" err="1"/>
              <a:t>printf</a:t>
            </a:r>
            <a:r>
              <a:rPr lang="en-SG" sz="2000" dirty="0"/>
              <a:t>("enter a single character: ");</a:t>
            </a:r>
          </a:p>
          <a:p>
            <a:r>
              <a:rPr lang="en-SG" sz="2000" dirty="0"/>
              <a:t>   </a:t>
            </a:r>
            <a:r>
              <a:rPr lang="en-SG" sz="2000" dirty="0" err="1"/>
              <a:t>scanf</a:t>
            </a:r>
            <a:r>
              <a:rPr lang="en-SG" sz="2000" dirty="0"/>
              <a:t>(" %c", &amp;</a:t>
            </a:r>
            <a:r>
              <a:rPr lang="en-SG" sz="2000" dirty="0" err="1"/>
              <a:t>ch</a:t>
            </a:r>
            <a:r>
              <a:rPr lang="en-SG" sz="2000" dirty="0"/>
              <a:t>);</a:t>
            </a:r>
          </a:p>
          <a:p>
            <a:r>
              <a:rPr lang="en-SG" sz="2000" dirty="0"/>
              <a:t>   </a:t>
            </a:r>
            <a:r>
              <a:rPr lang="en-SG" sz="2000" dirty="0" err="1"/>
              <a:t>printf</a:t>
            </a:r>
            <a:r>
              <a:rPr lang="en-SG" sz="2000" dirty="0"/>
              <a:t>("You entered character : %c", </a:t>
            </a:r>
            <a:r>
              <a:rPr lang="en-SG" sz="2000" dirty="0" err="1"/>
              <a:t>ch</a:t>
            </a:r>
            <a:r>
              <a:rPr lang="en-SG" sz="2000" dirty="0"/>
              <a:t>);</a:t>
            </a:r>
          </a:p>
          <a:p>
            <a:r>
              <a:rPr lang="en-SG" sz="2000" dirty="0"/>
              <a:t>}</a:t>
            </a:r>
          </a:p>
          <a:p>
            <a:r>
              <a:rPr lang="en-SG" sz="2000" dirty="0"/>
              <a:t>Output</a:t>
            </a:r>
          </a:p>
          <a:p>
            <a:r>
              <a:rPr lang="en-SG" sz="2000" dirty="0"/>
              <a:t>enter a single character: x</a:t>
            </a:r>
          </a:p>
          <a:p>
            <a:r>
              <a:rPr lang="en-SG" sz="2000" dirty="0"/>
              <a:t>You entered character : x</a:t>
            </a:r>
          </a:p>
        </p:txBody>
      </p:sp>
    </p:spTree>
    <p:extLst>
      <p:ext uri="{BB962C8B-B14F-4D97-AF65-F5344CB8AC3E}">
        <p14:creationId xmlns:p14="http://schemas.microsoft.com/office/powerpoint/2010/main" val="23199026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C581C575-233D-8D70-74F2-0B458B3AE244}"/>
              </a:ext>
            </a:extLst>
          </p:cNvPr>
          <p:cNvSpPr txBox="1"/>
          <p:nvPr/>
        </p:nvSpPr>
        <p:spPr>
          <a:xfrm>
            <a:off x="247572" y="187315"/>
            <a:ext cx="10960898" cy="5262979"/>
          </a:xfrm>
          <a:prstGeom prst="rect">
            <a:avLst/>
          </a:prstGeom>
          <a:noFill/>
        </p:spPr>
        <p:txBody>
          <a:bodyPr wrap="square">
            <a:spAutoFit/>
          </a:bodyPr>
          <a:lstStyle/>
          <a:p>
            <a:r>
              <a:rPr lang="en-SG" sz="2400" b="1" dirty="0">
                <a:latin typeface="Aptos" panose="020B0004020202020204" pitchFamily="34" charset="0"/>
              </a:rPr>
              <a:t>Example: Multiple Character Inputs in C</a:t>
            </a:r>
          </a:p>
          <a:p>
            <a:r>
              <a:rPr lang="en-SG" sz="2400" dirty="0">
                <a:latin typeface="Aptos" panose="020B0004020202020204" pitchFamily="34" charset="0"/>
              </a:rPr>
              <a:t>The following program reads two characters separated by a space in two char variables.</a:t>
            </a:r>
          </a:p>
          <a:p>
            <a:endParaRPr lang="en-SG" sz="2400" dirty="0">
              <a:latin typeface="Aptos" panose="020B0004020202020204" pitchFamily="34" charset="0"/>
            </a:endParaRPr>
          </a:p>
          <a:p>
            <a:r>
              <a:rPr lang="en-SG" sz="2400" dirty="0">
                <a:latin typeface="Aptos" panose="020B0004020202020204" pitchFamily="34" charset="0"/>
              </a:rPr>
              <a:t>int main(){</a:t>
            </a:r>
          </a:p>
          <a:p>
            <a:r>
              <a:rPr lang="en-SG" sz="2400" dirty="0">
                <a:latin typeface="Aptos" panose="020B0004020202020204" pitchFamily="34" charset="0"/>
              </a:rPr>
              <a:t>   char ch1, ch2;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 two characters: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("%c %c", &amp;ch1, &amp;ch2);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entered characters : %c and %c", ch1, ch2);</a:t>
            </a:r>
          </a:p>
          <a:p>
            <a:r>
              <a:rPr lang="en-SG" sz="2400" dirty="0">
                <a:latin typeface="Aptos" panose="020B0004020202020204" pitchFamily="34" charset="0"/>
              </a:rPr>
              <a:t>   return 0;</a:t>
            </a:r>
          </a:p>
          <a:p>
            <a:r>
              <a:rPr lang="en-SG" sz="2400" dirty="0">
                <a:latin typeface="Aptos" panose="020B0004020202020204" pitchFamily="34" charset="0"/>
              </a:rPr>
              <a:t>}</a:t>
            </a:r>
          </a:p>
          <a:p>
            <a:r>
              <a:rPr lang="en-SG" sz="2400" dirty="0">
                <a:latin typeface="Aptos" panose="020B0004020202020204" pitchFamily="34" charset="0"/>
              </a:rPr>
              <a:t>Output</a:t>
            </a:r>
          </a:p>
          <a:p>
            <a:r>
              <a:rPr lang="en-SG" sz="2400" dirty="0">
                <a:latin typeface="Aptos" panose="020B0004020202020204" pitchFamily="34" charset="0"/>
              </a:rPr>
              <a:t>enter a two characters: x y</a:t>
            </a:r>
          </a:p>
          <a:p>
            <a:r>
              <a:rPr lang="en-SG" sz="2400" dirty="0">
                <a:latin typeface="Aptos" panose="020B0004020202020204" pitchFamily="34" charset="0"/>
              </a:rPr>
              <a:t>You entered characters : x and y</a:t>
            </a:r>
          </a:p>
        </p:txBody>
      </p:sp>
    </p:spTree>
    <p:extLst>
      <p:ext uri="{BB962C8B-B14F-4D97-AF65-F5344CB8AC3E}">
        <p14:creationId xmlns:p14="http://schemas.microsoft.com/office/powerpoint/2010/main" val="17784562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410DC6C0-E084-86F9-D575-6369C6D3C5AA}"/>
              </a:ext>
            </a:extLst>
          </p:cNvPr>
          <p:cNvSpPr txBox="1"/>
          <p:nvPr/>
        </p:nvSpPr>
        <p:spPr>
          <a:xfrm>
            <a:off x="436107" y="197964"/>
            <a:ext cx="10866631" cy="5632311"/>
          </a:xfrm>
          <a:prstGeom prst="rect">
            <a:avLst/>
          </a:prstGeom>
          <a:noFill/>
        </p:spPr>
        <p:txBody>
          <a:bodyPr wrap="square">
            <a:spAutoFit/>
          </a:bodyPr>
          <a:lstStyle/>
          <a:p>
            <a:r>
              <a:rPr lang="en-SG" sz="2000" b="1" dirty="0">
                <a:latin typeface="Aptos" panose="020B0004020202020204" pitchFamily="34" charset="0"/>
              </a:rPr>
              <a:t>Example: Character Input Using gets()</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char </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a character: ");</a:t>
            </a:r>
          </a:p>
          <a:p>
            <a:r>
              <a:rPr lang="en-SG" sz="2000" dirty="0">
                <a:latin typeface="Aptos" panose="020B0004020202020204" pitchFamily="34" charset="0"/>
              </a:rPr>
              <a:t>   </a:t>
            </a:r>
            <a:r>
              <a:rPr lang="en-SG" sz="2000" dirty="0" err="1">
                <a:latin typeface="Aptos" panose="020B0004020202020204" pitchFamily="34" charset="0"/>
              </a:rPr>
              <a:t>ch</a:t>
            </a:r>
            <a:r>
              <a:rPr lang="en-SG" sz="2000" dirty="0">
                <a:latin typeface="Aptos" panose="020B0004020202020204" pitchFamily="34" charset="0"/>
              </a:rPr>
              <a:t> = </a:t>
            </a:r>
            <a:r>
              <a:rPr lang="en-SG" sz="2000" dirty="0" err="1">
                <a:latin typeface="Aptos" panose="020B0004020202020204" pitchFamily="34" charset="0"/>
              </a:rPr>
              <a:t>getchar</a:t>
            </a:r>
            <a:r>
              <a:rPr lang="en-SG" sz="2000" dirty="0">
                <a:latin typeface="Aptos" panose="020B0004020202020204" pitchFamily="34" charset="0"/>
              </a:rPr>
              <a:t>();</a:t>
            </a:r>
          </a:p>
          <a:p>
            <a:r>
              <a:rPr lang="en-SG" sz="2000" dirty="0">
                <a:latin typeface="Aptos" panose="020B0004020202020204" pitchFamily="34" charset="0"/>
              </a:rPr>
              <a:t>   puts("You entered: ");</a:t>
            </a:r>
          </a:p>
          <a:p>
            <a:r>
              <a:rPr lang="en-SG" sz="2000" dirty="0">
                <a:latin typeface="Aptos" panose="020B0004020202020204" pitchFamily="34" charset="0"/>
              </a:rPr>
              <a:t>   </a:t>
            </a:r>
            <a:r>
              <a:rPr lang="en-SG" sz="2000" dirty="0" err="1">
                <a:latin typeface="Aptos" panose="020B0004020202020204" pitchFamily="34" charset="0"/>
              </a:rPr>
              <a:t>putchar</a:t>
            </a:r>
            <a:r>
              <a:rPr lang="en-SG" sz="2000" dirty="0">
                <a:latin typeface="Aptos" panose="020B0004020202020204" pitchFamily="34" charset="0"/>
              </a:rPr>
              <a:t>(</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nYou</a:t>
            </a:r>
            <a:r>
              <a:rPr lang="en-SG" sz="2000" dirty="0">
                <a:latin typeface="Aptos" panose="020B0004020202020204" pitchFamily="34" charset="0"/>
              </a:rPr>
              <a:t> entered character : %c", </a:t>
            </a:r>
            <a:r>
              <a:rPr lang="en-SG" sz="2000" dirty="0" err="1">
                <a:latin typeface="Aptos" panose="020B0004020202020204" pitchFamily="34" charset="0"/>
              </a:rPr>
              <a:t>ch</a:t>
            </a:r>
            <a:r>
              <a:rPr lang="en-SG" sz="2000" dirty="0">
                <a:latin typeface="Aptos" panose="020B0004020202020204" pitchFamily="34" charset="0"/>
              </a:rPr>
              <a:t>);</a:t>
            </a:r>
          </a:p>
          <a:p>
            <a:r>
              <a:rPr lang="en-SG" sz="2000" dirty="0">
                <a:latin typeface="Aptos" panose="020B0004020202020204" pitchFamily="34" charset="0"/>
              </a:rPr>
              <a:t>   return 0;</a:t>
            </a:r>
          </a:p>
          <a:p>
            <a:r>
              <a:rPr lang="en-SG" sz="2000" dirty="0">
                <a:latin typeface="Aptos" panose="020B0004020202020204" pitchFamily="34" charset="0"/>
              </a:rPr>
              <a:t>}</a:t>
            </a:r>
          </a:p>
          <a:p>
            <a:r>
              <a:rPr lang="en-SG" sz="2000" b="1" u="sng" dirty="0">
                <a:latin typeface="Aptos" panose="020B0004020202020204" pitchFamily="34" charset="0"/>
              </a:rPr>
              <a:t>Output</a:t>
            </a:r>
          </a:p>
          <a:p>
            <a:r>
              <a:rPr lang="en-SG" sz="2000" dirty="0">
                <a:latin typeface="Aptos" panose="020B0004020202020204" pitchFamily="34" charset="0"/>
              </a:rPr>
              <a:t>enter a character: W</a:t>
            </a:r>
          </a:p>
          <a:p>
            <a:r>
              <a:rPr lang="en-SG" sz="2000" dirty="0">
                <a:latin typeface="Aptos" panose="020B0004020202020204" pitchFamily="34" charset="0"/>
              </a:rPr>
              <a:t>You entered:</a:t>
            </a:r>
          </a:p>
          <a:p>
            <a:r>
              <a:rPr lang="en-SG" sz="2000" dirty="0">
                <a:latin typeface="Aptos" panose="020B0004020202020204" pitchFamily="34" charset="0"/>
              </a:rPr>
              <a:t>W</a:t>
            </a:r>
          </a:p>
          <a:p>
            <a:r>
              <a:rPr lang="en-SG" sz="2000" dirty="0">
                <a:latin typeface="Aptos" panose="020B0004020202020204" pitchFamily="34" charset="0"/>
              </a:rPr>
              <a:t>You entered character : W</a:t>
            </a:r>
          </a:p>
          <a:p>
            <a:r>
              <a:rPr lang="en-SG" sz="2000" dirty="0">
                <a:latin typeface="Aptos" panose="020B0004020202020204" pitchFamily="34" charset="0"/>
              </a:rPr>
              <a:t>You can also use the unformatted </a:t>
            </a:r>
            <a:r>
              <a:rPr lang="en-SG" sz="2000" dirty="0" err="1">
                <a:latin typeface="Aptos" panose="020B0004020202020204" pitchFamily="34" charset="0"/>
              </a:rPr>
              <a:t>putchar</a:t>
            </a:r>
            <a:r>
              <a:rPr lang="en-SG" sz="2000" dirty="0">
                <a:latin typeface="Aptos" panose="020B0004020202020204" pitchFamily="34" charset="0"/>
              </a:rPr>
              <a:t>() function to print a single character.</a:t>
            </a:r>
          </a:p>
        </p:txBody>
      </p:sp>
    </p:spTree>
    <p:extLst>
      <p:ext uri="{BB962C8B-B14F-4D97-AF65-F5344CB8AC3E}">
        <p14:creationId xmlns:p14="http://schemas.microsoft.com/office/powerpoint/2010/main" val="23912039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CD62CD-783D-FABA-E18E-00AAF7C29762}"/>
              </a:ext>
            </a:extLst>
          </p:cNvPr>
          <p:cNvSpPr txBox="1"/>
          <p:nvPr/>
        </p:nvSpPr>
        <p:spPr>
          <a:xfrm>
            <a:off x="411794" y="263334"/>
            <a:ext cx="10004825" cy="6063198"/>
          </a:xfrm>
          <a:prstGeom prst="rect">
            <a:avLst/>
          </a:prstGeom>
          <a:noFill/>
        </p:spPr>
        <p:txBody>
          <a:bodyPr wrap="square">
            <a:spAutoFit/>
          </a:bodyPr>
          <a:lstStyle/>
          <a:p>
            <a:r>
              <a:rPr lang="en-SG" sz="2800" b="1" dirty="0">
                <a:latin typeface="Aptos" panose="020B0004020202020204" pitchFamily="34" charset="0"/>
              </a:rPr>
              <a:t>String Input</a:t>
            </a:r>
          </a:p>
          <a:p>
            <a:r>
              <a:rPr lang="en-SG" sz="2400" dirty="0">
                <a:latin typeface="Aptos" panose="020B0004020202020204" pitchFamily="34" charset="0"/>
              </a:rPr>
              <a:t>There is also a %s format specifier that reads a series of characters into a char array.</a:t>
            </a:r>
          </a:p>
          <a:p>
            <a:r>
              <a:rPr lang="en-SG" sz="2400" dirty="0">
                <a:latin typeface="Aptos" panose="020B0004020202020204" pitchFamily="34" charset="0"/>
              </a:rPr>
              <a:t>Example: String Input Using </a:t>
            </a:r>
            <a:r>
              <a:rPr lang="en-SG" sz="2400" dirty="0" err="1">
                <a:latin typeface="Aptos" panose="020B0004020202020204" pitchFamily="34" charset="0"/>
              </a:rPr>
              <a:t>scanf</a:t>
            </a:r>
            <a:r>
              <a:rPr lang="en-SG" sz="2400" dirty="0">
                <a:latin typeface="Aptos" panose="020B0004020202020204" pitchFamily="34" charset="0"/>
              </a:rPr>
              <a:t>()</a:t>
            </a:r>
          </a:p>
          <a:p>
            <a:r>
              <a:rPr lang="en-SG" sz="2400" dirty="0">
                <a:latin typeface="Aptos" panose="020B0004020202020204" pitchFamily="34" charset="0"/>
              </a:rPr>
              <a:t>The following program accepts the string input from the keyboard −</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char name[20];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your name: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("%s", name);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entered the name : %s", name);</a:t>
            </a:r>
          </a:p>
          <a:p>
            <a:r>
              <a:rPr lang="en-SG" sz="2400" dirty="0">
                <a:latin typeface="Aptos" panose="020B0004020202020204" pitchFamily="34" charset="0"/>
              </a:rPr>
              <a:t>}</a:t>
            </a:r>
          </a:p>
          <a:p>
            <a:r>
              <a:rPr lang="en-SG" sz="2400" b="1" u="sng" dirty="0">
                <a:latin typeface="Aptos" panose="020B0004020202020204" pitchFamily="34" charset="0"/>
              </a:rPr>
              <a:t>Output</a:t>
            </a:r>
          </a:p>
          <a:p>
            <a:r>
              <a:rPr lang="en-SG" sz="2400" dirty="0">
                <a:latin typeface="Aptos" panose="020B0004020202020204" pitchFamily="34" charset="0"/>
              </a:rPr>
              <a:t>Enter your name: </a:t>
            </a:r>
            <a:r>
              <a:rPr lang="en-SG" sz="2400" dirty="0" err="1">
                <a:latin typeface="Aptos" panose="020B0004020202020204" pitchFamily="34" charset="0"/>
              </a:rPr>
              <a:t>Ravikant</a:t>
            </a:r>
            <a:endParaRPr lang="en-SG" sz="2400" dirty="0">
              <a:latin typeface="Aptos" panose="020B0004020202020204" pitchFamily="34" charset="0"/>
            </a:endParaRPr>
          </a:p>
          <a:p>
            <a:r>
              <a:rPr lang="en-SG" sz="2400" dirty="0">
                <a:latin typeface="Aptos" panose="020B0004020202020204" pitchFamily="34" charset="0"/>
              </a:rPr>
              <a:t>You entered the name : </a:t>
            </a:r>
            <a:r>
              <a:rPr lang="en-SG" sz="2400" dirty="0" err="1">
                <a:latin typeface="Aptos" panose="020B0004020202020204" pitchFamily="34" charset="0"/>
              </a:rPr>
              <a:t>Ravikant</a:t>
            </a:r>
            <a:endParaRPr lang="en-SG" sz="2400" dirty="0">
              <a:latin typeface="Aptos" panose="020B0004020202020204" pitchFamily="34" charset="0"/>
            </a:endParaRPr>
          </a:p>
        </p:txBody>
      </p:sp>
    </p:spTree>
    <p:extLst>
      <p:ext uri="{BB962C8B-B14F-4D97-AF65-F5344CB8AC3E}">
        <p14:creationId xmlns:p14="http://schemas.microsoft.com/office/powerpoint/2010/main" val="33138076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943B5B-ECB7-8EF5-6F0F-A24646AC33DE}"/>
              </a:ext>
            </a:extLst>
          </p:cNvPr>
          <p:cNvSpPr txBox="1"/>
          <p:nvPr/>
        </p:nvSpPr>
        <p:spPr>
          <a:xfrm>
            <a:off x="350519" y="304801"/>
            <a:ext cx="10537439" cy="4955203"/>
          </a:xfrm>
          <a:prstGeom prst="rect">
            <a:avLst/>
          </a:prstGeom>
          <a:solidFill>
            <a:schemeClr val="accent3">
              <a:lumMod val="20000"/>
              <a:lumOff val="80000"/>
            </a:schemeClr>
          </a:solidFill>
        </p:spPr>
        <p:txBody>
          <a:bodyPr wrap="square">
            <a:spAutoFit/>
          </a:bodyPr>
          <a:lstStyle/>
          <a:p>
            <a:r>
              <a:rPr lang="en-SG" sz="2400" b="1" dirty="0">
                <a:solidFill>
                  <a:srgbClr val="FF0000"/>
                </a:solidFill>
                <a:latin typeface="Aptos" panose="020B0004020202020204" pitchFamily="34" charset="0"/>
              </a:rPr>
              <a:t>Example: String Input Using gets()</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char name[20];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your name: ");</a:t>
            </a:r>
          </a:p>
          <a:p>
            <a:r>
              <a:rPr lang="en-SG" sz="2400" dirty="0">
                <a:latin typeface="Aptos" panose="020B0004020202020204" pitchFamily="34" charset="0"/>
              </a:rPr>
              <a:t>   gets(name);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entered the name : %s", name);</a:t>
            </a:r>
          </a:p>
          <a:p>
            <a:r>
              <a:rPr lang="en-SG" sz="2400" dirty="0">
                <a:latin typeface="Aptos" panose="020B0004020202020204" pitchFamily="34" charset="0"/>
              </a:rPr>
              <a:t>   return 0;</a:t>
            </a:r>
          </a:p>
          <a:p>
            <a:r>
              <a:rPr lang="en-SG" sz="2400" dirty="0">
                <a:latin typeface="Aptos" panose="020B0004020202020204" pitchFamily="34" charset="0"/>
              </a:rPr>
              <a:t>}</a:t>
            </a:r>
          </a:p>
          <a:p>
            <a:r>
              <a:rPr lang="en-SG" sz="2800" b="1" dirty="0">
                <a:latin typeface="Aptos" panose="020B0004020202020204" pitchFamily="34" charset="0"/>
              </a:rPr>
              <a:t>Output</a:t>
            </a:r>
          </a:p>
          <a:p>
            <a:r>
              <a:rPr lang="en-SG" sz="2400" dirty="0">
                <a:latin typeface="Aptos" panose="020B0004020202020204" pitchFamily="34" charset="0"/>
              </a:rPr>
              <a:t>Enter your name: </a:t>
            </a:r>
            <a:r>
              <a:rPr lang="en-SG" sz="2400" dirty="0" err="1">
                <a:latin typeface="Aptos" panose="020B0004020202020204" pitchFamily="34" charset="0"/>
              </a:rPr>
              <a:t>Ravikant</a:t>
            </a:r>
            <a:r>
              <a:rPr lang="en-SG" sz="2400" dirty="0">
                <a:latin typeface="Aptos" panose="020B0004020202020204" pitchFamily="34" charset="0"/>
              </a:rPr>
              <a:t> Soni</a:t>
            </a:r>
          </a:p>
          <a:p>
            <a:r>
              <a:rPr lang="en-SG" sz="2400" dirty="0">
                <a:latin typeface="Aptos" panose="020B0004020202020204" pitchFamily="34" charset="0"/>
              </a:rPr>
              <a:t>You entered the name : </a:t>
            </a:r>
            <a:r>
              <a:rPr lang="en-SG" sz="2400" dirty="0" err="1">
                <a:latin typeface="Aptos" panose="020B0004020202020204" pitchFamily="34" charset="0"/>
              </a:rPr>
              <a:t>Ravikant</a:t>
            </a:r>
            <a:r>
              <a:rPr lang="en-SG" sz="2400" dirty="0">
                <a:latin typeface="Aptos" panose="020B0004020202020204" pitchFamily="34" charset="0"/>
              </a:rPr>
              <a:t> Soni</a:t>
            </a:r>
          </a:p>
        </p:txBody>
      </p:sp>
    </p:spTree>
    <p:extLst>
      <p:ext uri="{BB962C8B-B14F-4D97-AF65-F5344CB8AC3E}">
        <p14:creationId xmlns:p14="http://schemas.microsoft.com/office/powerpoint/2010/main" val="187117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1BD47F-359D-52EF-A02E-8E6F23B3EB45}"/>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9" name="Title 1">
            <a:extLst>
              <a:ext uri="{FF2B5EF4-FFF2-40B4-BE49-F238E27FC236}">
                <a16:creationId xmlns:a16="http://schemas.microsoft.com/office/drawing/2014/main" id="{BC0F80F4-0B51-9488-05DE-AB11C568FAC6}"/>
              </a:ext>
            </a:extLst>
          </p:cNvPr>
          <p:cNvSpPr>
            <a:spLocks noGrp="1"/>
          </p:cNvSpPr>
          <p:nvPr>
            <p:ph type="title"/>
          </p:nvPr>
        </p:nvSpPr>
        <p:spPr>
          <a:xfrm>
            <a:off x="1" y="209862"/>
            <a:ext cx="12192000" cy="610270"/>
          </a:xfrm>
          <a:solidFill>
            <a:schemeClr val="accent2">
              <a:lumMod val="60000"/>
              <a:lumOff val="40000"/>
            </a:schemeClr>
          </a:solidFill>
        </p:spPr>
        <p:txBody>
          <a:bodyPr>
            <a:noAutofit/>
          </a:bodyPr>
          <a:lstStyle/>
          <a:p>
            <a:r>
              <a:rPr lang="en-SG"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C Programming Language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593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0" y="53776"/>
            <a:ext cx="12192000" cy="631111"/>
          </a:xfrm>
          <a:solidFill>
            <a:schemeClr val="accent3">
              <a:lumMod val="20000"/>
              <a:lumOff val="80000"/>
            </a:schemeClr>
          </a:solidFill>
        </p:spPr>
        <p:txBody>
          <a:bodyPr>
            <a:normAutofit/>
          </a:bodyPr>
          <a:lstStyle/>
          <a:p>
            <a:r>
              <a:rPr lang="en-US" sz="2800" b="1" i="0" dirty="0">
                <a:solidFill>
                  <a:srgbClr val="273239"/>
                </a:solidFill>
                <a:effectLst/>
                <a:latin typeface="Aptos" panose="020B0004020202020204" pitchFamily="34" charset="0"/>
              </a:rPr>
              <a:t>   Formatted and Unformatted Input/Output functions in C with Examples</a:t>
            </a:r>
            <a:endParaRPr lang="en-SG" sz="2800" dirty="0">
              <a:latin typeface="Aptos" panose="020B0004020202020204" pitchFamily="34" charset="0"/>
            </a:endParaRPr>
          </a:p>
        </p:txBody>
      </p:sp>
      <p:sp>
        <p:nvSpPr>
          <p:cNvPr id="3" name="Content Placeholder 2">
            <a:extLst>
              <a:ext uri="{FF2B5EF4-FFF2-40B4-BE49-F238E27FC236}">
                <a16:creationId xmlns:a16="http://schemas.microsoft.com/office/drawing/2014/main" id="{7D803337-7A81-5BDB-C7A9-B6A39761E832}"/>
              </a:ext>
            </a:extLst>
          </p:cNvPr>
          <p:cNvSpPr>
            <a:spLocks noGrp="1"/>
          </p:cNvSpPr>
          <p:nvPr>
            <p:ph idx="1"/>
          </p:nvPr>
        </p:nvSpPr>
        <p:spPr>
          <a:xfrm>
            <a:off x="339365" y="823386"/>
            <a:ext cx="6386581" cy="5665282"/>
          </a:xfrm>
        </p:spPr>
        <p:txBody>
          <a:bodyPr>
            <a:normAutofit lnSpcReduction="10000"/>
          </a:bodyPr>
          <a:lstStyle/>
          <a:p>
            <a:pPr algn="just" fontAlgn="base"/>
            <a:r>
              <a:rPr lang="en-US" b="1" u="sng" dirty="0">
                <a:effectLst/>
                <a:latin typeface="Aptos" panose="020B0004020202020204" pitchFamily="34" charset="0"/>
              </a:rPr>
              <a:t>Formatted I/O Functions</a:t>
            </a:r>
            <a:endParaRPr lang="en-US" dirty="0">
              <a:effectLst/>
              <a:latin typeface="Aptos" panose="020B0004020202020204" pitchFamily="34" charset="0"/>
            </a:endParaRPr>
          </a:p>
          <a:p>
            <a:pPr algn="just" fontAlgn="base"/>
            <a:r>
              <a:rPr lang="en-US" b="0" u="sng" dirty="0">
                <a:effectLst/>
                <a:latin typeface="Aptos" panose="020B0004020202020204" pitchFamily="34" charset="0"/>
                <a:hlinkClick r:id="rId2">
                  <a:extLst>
                    <a:ext uri="{A12FA001-AC4F-418D-AE19-62706E023703}">
                      <ahyp:hlinkClr xmlns:ahyp="http://schemas.microsoft.com/office/drawing/2018/hyperlinkcolor" val="tx"/>
                    </a:ext>
                  </a:extLst>
                </a:hlinkClick>
              </a:rPr>
              <a:t>Formatted I/O functions</a:t>
            </a:r>
            <a:r>
              <a:rPr lang="en-US" dirty="0">
                <a:effectLst/>
                <a:latin typeface="Aptos" panose="020B0004020202020204" pitchFamily="34" charset="0"/>
              </a:rPr>
              <a:t> are used to take various inputs from the user and display multiple outputs to the user. These types of I/O functions can help to display the output to the user in different formats using the format specifiers. These I/O supports all </a:t>
            </a:r>
            <a:r>
              <a:rPr lang="en-US" b="0" u="sng" dirty="0">
                <a:effectLst/>
                <a:latin typeface="Aptos" panose="020B0004020202020204" pitchFamily="34" charset="0"/>
                <a:hlinkClick r:id="rId3">
                  <a:extLst>
                    <a:ext uri="{A12FA001-AC4F-418D-AE19-62706E023703}">
                      <ahyp:hlinkClr xmlns:ahyp="http://schemas.microsoft.com/office/drawing/2018/hyperlinkcolor" val="tx"/>
                    </a:ext>
                  </a:extLst>
                </a:hlinkClick>
              </a:rPr>
              <a:t>data types</a:t>
            </a:r>
            <a:r>
              <a:rPr lang="en-US" dirty="0">
                <a:effectLst/>
                <a:latin typeface="Aptos" panose="020B0004020202020204" pitchFamily="34" charset="0"/>
              </a:rPr>
              <a:t> like int, float, char, and many more.</a:t>
            </a:r>
          </a:p>
          <a:p>
            <a:pPr fontAlgn="base"/>
            <a:r>
              <a:rPr lang="en-US" b="1" dirty="0">
                <a:effectLst/>
                <a:latin typeface="Aptos" panose="020B0004020202020204" pitchFamily="34" charset="0"/>
              </a:rPr>
              <a:t>Why they are called formatted I/O?  </a:t>
            </a:r>
            <a:br>
              <a:rPr lang="en-US" dirty="0">
                <a:effectLst/>
                <a:latin typeface="Aptos" panose="020B0004020202020204" pitchFamily="34" charset="0"/>
              </a:rPr>
            </a:br>
            <a:r>
              <a:rPr lang="en-US" b="0" i="0" dirty="0">
                <a:effectLst/>
                <a:highlight>
                  <a:srgbClr val="FFFFFF"/>
                </a:highlight>
                <a:latin typeface="Aptos" panose="020B0004020202020204" pitchFamily="34" charset="0"/>
              </a:rPr>
              <a:t>These functions are called formatted I/O functions because we can use format specifiers in these functions and hence, we can format these functions according to our needs.</a:t>
            </a:r>
          </a:p>
          <a:p>
            <a:pPr algn="just" fontAlgn="base"/>
            <a:r>
              <a:rPr lang="en-US" b="0" i="0" dirty="0">
                <a:effectLst/>
                <a:highlight>
                  <a:srgbClr val="FFFFFF"/>
                </a:highlight>
                <a:latin typeface="Aptos" panose="020B0004020202020204" pitchFamily="34" charset="0"/>
              </a:rPr>
              <a:t>The following formatted I/O functions will be discussed in this section-</a:t>
            </a:r>
          </a:p>
          <a:p>
            <a:pPr algn="just" fontAlgn="base">
              <a:buFont typeface="+mj-lt"/>
              <a:buAutoNum type="arabicPeriod"/>
            </a:pPr>
            <a:r>
              <a:rPr lang="en-US" b="1" i="0" dirty="0" err="1">
                <a:effectLst/>
                <a:highlight>
                  <a:srgbClr val="FFFFFF"/>
                </a:highlight>
                <a:latin typeface="Aptos" panose="020B0004020202020204" pitchFamily="34" charset="0"/>
              </a:rPr>
              <a:t>printf</a:t>
            </a:r>
            <a:r>
              <a:rPr lang="en-US" b="1" i="0" dirty="0">
                <a:effectLst/>
                <a:highlight>
                  <a:srgbClr val="FFFFFF"/>
                </a:highlight>
                <a:latin typeface="Aptos" panose="020B0004020202020204" pitchFamily="34" charset="0"/>
              </a:rPr>
              <a:t>()</a:t>
            </a:r>
          </a:p>
          <a:p>
            <a:pPr algn="just" fontAlgn="base">
              <a:buFont typeface="+mj-lt"/>
              <a:buAutoNum type="arabicPeriod"/>
            </a:pPr>
            <a:r>
              <a:rPr lang="en-US" b="1" i="0" dirty="0" err="1">
                <a:effectLst/>
                <a:highlight>
                  <a:srgbClr val="FFFFFF"/>
                </a:highlight>
                <a:latin typeface="Aptos" panose="020B0004020202020204" pitchFamily="34" charset="0"/>
              </a:rPr>
              <a:t>scanf</a:t>
            </a:r>
            <a:r>
              <a:rPr lang="en-US" b="1" i="0" dirty="0">
                <a:effectLst/>
                <a:highlight>
                  <a:srgbClr val="FFFFFF"/>
                </a:highlight>
                <a:latin typeface="Aptos" panose="020B0004020202020204" pitchFamily="34" charset="0"/>
              </a:rPr>
              <a:t>()</a:t>
            </a:r>
          </a:p>
          <a:p>
            <a:pPr algn="just" fontAlgn="base">
              <a:buFont typeface="+mj-lt"/>
              <a:buAutoNum type="arabicPeriod"/>
            </a:pPr>
            <a:r>
              <a:rPr lang="en-SG" b="1" i="0" dirty="0" err="1">
                <a:effectLst/>
                <a:highlight>
                  <a:srgbClr val="FFFFFF"/>
                </a:highlight>
                <a:latin typeface="Aptos" panose="020B0004020202020204" pitchFamily="34" charset="0"/>
              </a:rPr>
              <a:t>sprintf</a:t>
            </a:r>
            <a:r>
              <a:rPr lang="en-SG" b="1" i="0" dirty="0">
                <a:effectLst/>
                <a:highlight>
                  <a:srgbClr val="FFFFFF"/>
                </a:highlight>
                <a:latin typeface="Aptos" panose="020B0004020202020204" pitchFamily="34" charset="0"/>
              </a:rPr>
              <a:t>()</a:t>
            </a:r>
          </a:p>
          <a:p>
            <a:pPr algn="just" fontAlgn="base">
              <a:buFont typeface="+mj-lt"/>
              <a:buAutoNum type="arabicPeriod"/>
            </a:pPr>
            <a:r>
              <a:rPr lang="en-SG" b="1" i="0" dirty="0" err="1">
                <a:effectLst/>
                <a:highlight>
                  <a:srgbClr val="FFFFFF"/>
                </a:highlight>
                <a:latin typeface="Aptos" panose="020B0004020202020204" pitchFamily="34" charset="0"/>
              </a:rPr>
              <a:t>sscanf</a:t>
            </a:r>
            <a:r>
              <a:rPr lang="en-SG" b="1" i="0" dirty="0">
                <a:effectLst/>
                <a:highlight>
                  <a:srgbClr val="FFFFFF"/>
                </a:highlight>
                <a:latin typeface="Aptos" panose="020B0004020202020204" pitchFamily="34" charset="0"/>
              </a:rPr>
              <a:t>()</a:t>
            </a:r>
            <a:endParaRPr lang="en-US" b="1" i="0" dirty="0">
              <a:effectLst/>
              <a:highlight>
                <a:srgbClr val="FFFFFF"/>
              </a:highlight>
              <a:latin typeface="Aptos" panose="020B0004020202020204" pitchFamily="34" charset="0"/>
            </a:endParaRPr>
          </a:p>
          <a:p>
            <a:pPr algn="just" fontAlgn="base">
              <a:buFont typeface="+mj-lt"/>
              <a:buAutoNum type="arabicPeriod"/>
            </a:pPr>
            <a:endParaRPr lang="en-US" dirty="0">
              <a:highlight>
                <a:srgbClr val="FFFFFF"/>
              </a:highlight>
              <a:latin typeface="Aptos" panose="020B0004020202020204" pitchFamily="34" charset="0"/>
            </a:endParaRPr>
          </a:p>
          <a:p>
            <a:pPr algn="just" fontAlgn="base">
              <a:buFont typeface="+mj-lt"/>
              <a:buAutoNum type="arabicPeriod"/>
            </a:pPr>
            <a:endParaRPr lang="en-US" b="0" i="0" dirty="0">
              <a:effectLst/>
              <a:highlight>
                <a:srgbClr val="FFFFFF"/>
              </a:highlight>
              <a:latin typeface="Aptos" panose="020B0004020202020204" pitchFamily="34" charset="0"/>
            </a:endParaRPr>
          </a:p>
          <a:p>
            <a:pPr algn="just" fontAlgn="base">
              <a:buFont typeface="+mj-lt"/>
              <a:buAutoNum type="arabicPeriod"/>
            </a:pPr>
            <a:endParaRPr lang="en-US" b="0" i="0" dirty="0">
              <a:effectLst/>
              <a:highlight>
                <a:srgbClr val="FFFFFF"/>
              </a:highlight>
              <a:latin typeface="Aptos" panose="020B0004020202020204" pitchFamily="34" charset="0"/>
            </a:endParaRPr>
          </a:p>
          <a:p>
            <a:pPr algn="just" fontAlgn="base"/>
            <a:endParaRPr lang="en-SG" dirty="0">
              <a:latin typeface="Aptos" panose="020B0004020202020204" pitchFamily="34" charset="0"/>
            </a:endParaRPr>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C0EAE279-D40C-D91F-033D-E3F2BBFD4E36}"/>
              </a:ext>
            </a:extLst>
          </p:cNvPr>
          <p:cNvSpPr txBox="1"/>
          <p:nvPr/>
        </p:nvSpPr>
        <p:spPr>
          <a:xfrm>
            <a:off x="6725947" y="823386"/>
            <a:ext cx="5466053" cy="4401205"/>
          </a:xfrm>
          <a:prstGeom prst="rect">
            <a:avLst/>
          </a:prstGeom>
          <a:solidFill>
            <a:schemeClr val="accent3">
              <a:lumMod val="20000"/>
              <a:lumOff val="80000"/>
            </a:schemeClr>
          </a:solidFill>
        </p:spPr>
        <p:txBody>
          <a:bodyPr wrap="square">
            <a:spAutoFit/>
          </a:bodyPr>
          <a:lstStyle/>
          <a:p>
            <a:r>
              <a:rPr lang="en-SG" sz="2000" dirty="0">
                <a:latin typeface="Aptos" panose="020B0004020202020204" pitchFamily="34" charset="0"/>
              </a:rPr>
              <a:t>int main() </a:t>
            </a:r>
          </a:p>
          <a:p>
            <a:r>
              <a:rPr lang="en-SG" sz="2000" dirty="0">
                <a:latin typeface="Aptos" panose="020B0004020202020204" pitchFamily="34" charset="0"/>
              </a:rPr>
              <a:t>{ </a:t>
            </a:r>
          </a:p>
          <a:p>
            <a:r>
              <a:rPr lang="en-SG" sz="2000" dirty="0">
                <a:latin typeface="Aptos" panose="020B0004020202020204" pitchFamily="34" charset="0"/>
              </a:rPr>
              <a:t>	int num1; </a:t>
            </a:r>
          </a:p>
          <a:p>
            <a:r>
              <a:rPr lang="en-SG" sz="2000" dirty="0">
                <a:latin typeface="Aptos" panose="020B0004020202020204" pitchFamily="34" charset="0"/>
              </a:rPr>
              <a:t>	// Printing a message on </a:t>
            </a:r>
          </a:p>
          <a:p>
            <a:r>
              <a:rPr lang="en-SG" sz="2000" dirty="0">
                <a:latin typeface="Aptos" panose="020B0004020202020204" pitchFamily="34" charset="0"/>
              </a:rPr>
              <a:t>	// the output screen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a integer number: "); </a:t>
            </a:r>
          </a:p>
          <a:p>
            <a:endParaRPr lang="en-SG" sz="2000" dirty="0">
              <a:latin typeface="Aptos" panose="020B0004020202020204" pitchFamily="34" charset="0"/>
            </a:endParaRPr>
          </a:p>
          <a:p>
            <a:r>
              <a:rPr lang="en-SG" sz="2000" dirty="0">
                <a:latin typeface="Aptos" panose="020B0004020202020204" pitchFamily="34" charset="0"/>
              </a:rPr>
              <a:t>	// Taking an integer value </a:t>
            </a:r>
          </a:p>
          <a:p>
            <a:r>
              <a:rPr lang="en-SG" sz="2000" dirty="0">
                <a:latin typeface="Aptos" panose="020B0004020202020204" pitchFamily="34" charset="0"/>
              </a:rPr>
              <a:t>	// from keyboard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&amp;num1); </a:t>
            </a:r>
          </a:p>
          <a:p>
            <a:endParaRPr lang="en-SG" sz="2000" dirty="0">
              <a:latin typeface="Aptos" panose="020B0004020202020204" pitchFamily="34" charset="0"/>
            </a:endParaRPr>
          </a:p>
          <a:p>
            <a:r>
              <a:rPr lang="en-SG" sz="2000" dirty="0">
                <a:latin typeface="Aptos" panose="020B0004020202020204" pitchFamily="34" charset="0"/>
              </a:rPr>
              <a:t>	// Displaying the entered value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("You have entered %d", num1); </a:t>
            </a:r>
          </a:p>
          <a:p>
            <a:r>
              <a:rPr lang="en-SG" sz="2000" dirty="0">
                <a:latin typeface="Aptos" panose="020B0004020202020204" pitchFamily="34" charset="0"/>
              </a:rPr>
              <a:t>}</a:t>
            </a:r>
          </a:p>
        </p:txBody>
      </p:sp>
    </p:spTree>
    <p:extLst>
      <p:ext uri="{BB962C8B-B14F-4D97-AF65-F5344CB8AC3E}">
        <p14:creationId xmlns:p14="http://schemas.microsoft.com/office/powerpoint/2010/main" val="1168937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AB54-2300-0405-02BD-9B19A594E542}"/>
              </a:ext>
            </a:extLst>
          </p:cNvPr>
          <p:cNvSpPr>
            <a:spLocks noGrp="1"/>
          </p:cNvSpPr>
          <p:nvPr>
            <p:ph type="title"/>
          </p:nvPr>
        </p:nvSpPr>
        <p:spPr>
          <a:xfrm>
            <a:off x="0" y="0"/>
            <a:ext cx="12192000" cy="608415"/>
          </a:xfrm>
          <a:solidFill>
            <a:schemeClr val="accent3">
              <a:lumMod val="20000"/>
              <a:lumOff val="80000"/>
            </a:schemeClr>
          </a:solidFill>
        </p:spPr>
        <p:txBody>
          <a:bodyPr>
            <a:normAutofit/>
          </a:bodyPr>
          <a:lstStyle/>
          <a:p>
            <a:r>
              <a:rPr lang="en-US" sz="3200" b="1" i="0" dirty="0">
                <a:solidFill>
                  <a:srgbClr val="273239"/>
                </a:solidFill>
                <a:effectLst/>
                <a:latin typeface="Nunito" pitchFamily="2" charset="0"/>
              </a:rPr>
              <a:t>  </a:t>
            </a:r>
            <a:r>
              <a:rPr lang="en-US" sz="3200" b="1" i="0" u="sng" dirty="0">
                <a:solidFill>
                  <a:srgbClr val="273239"/>
                </a:solidFill>
                <a:effectLst/>
                <a:latin typeface="Nunito" pitchFamily="2" charset="0"/>
              </a:rPr>
              <a:t>Unformatted Input/Output functions</a:t>
            </a:r>
            <a:endParaRPr lang="en-SG" sz="3200" dirty="0"/>
          </a:p>
        </p:txBody>
      </p:sp>
      <p:sp>
        <p:nvSpPr>
          <p:cNvPr id="3" name="Content Placeholder 2">
            <a:extLst>
              <a:ext uri="{FF2B5EF4-FFF2-40B4-BE49-F238E27FC236}">
                <a16:creationId xmlns:a16="http://schemas.microsoft.com/office/drawing/2014/main" id="{7D803337-7A81-5BDB-C7A9-B6A39761E832}"/>
              </a:ext>
            </a:extLst>
          </p:cNvPr>
          <p:cNvSpPr>
            <a:spLocks noGrp="1"/>
          </p:cNvSpPr>
          <p:nvPr>
            <p:ph idx="1"/>
          </p:nvPr>
        </p:nvSpPr>
        <p:spPr>
          <a:xfrm>
            <a:off x="220980" y="752001"/>
            <a:ext cx="11750040" cy="5593080"/>
          </a:xfrm>
          <a:solidFill>
            <a:schemeClr val="bg1"/>
          </a:solidFill>
        </p:spPr>
        <p:txBody>
          <a:bodyPr>
            <a:normAutofit fontScale="92500" lnSpcReduction="10000"/>
          </a:bodyPr>
          <a:lstStyle/>
          <a:p>
            <a:pPr algn="l" fontAlgn="base"/>
            <a:r>
              <a:rPr lang="en-US" b="0" i="0" dirty="0">
                <a:effectLst/>
                <a:latin typeface="Nunito" pitchFamily="2" charset="0"/>
              </a:rPr>
              <a:t>Unformatted I/O functions are used only for character data type or character array/string and cannot be used for any other datatype. These functions are used to read single input from the user at the console and it allows to display the value at the console.</a:t>
            </a:r>
          </a:p>
          <a:p>
            <a:pPr algn="l" fontAlgn="base"/>
            <a:r>
              <a:rPr lang="en-US" b="1" i="0" dirty="0">
                <a:effectLst/>
                <a:latin typeface="Nunito" pitchFamily="2" charset="0"/>
              </a:rPr>
              <a:t>Why they are called unformatted I/O?  </a:t>
            </a:r>
            <a:endParaRPr lang="en-US" b="0" i="0" dirty="0">
              <a:effectLst/>
              <a:latin typeface="Nunito" pitchFamily="2" charset="0"/>
            </a:endParaRPr>
          </a:p>
          <a:p>
            <a:pPr algn="l" fontAlgn="base"/>
            <a:r>
              <a:rPr lang="en-US" b="0" i="0" dirty="0">
                <a:effectLst/>
                <a:latin typeface="Nunito" pitchFamily="2" charset="0"/>
              </a:rPr>
              <a:t>These functions are called unformatted I/O functions because we cannot use format specifiers in these functions and hence, cannot format these functions according to our needs.</a:t>
            </a:r>
          </a:p>
          <a:p>
            <a:pPr algn="l" fontAlgn="base"/>
            <a:r>
              <a:rPr lang="en-US" b="0" i="0" dirty="0">
                <a:effectLst/>
                <a:latin typeface="Nunito" pitchFamily="2" charset="0"/>
              </a:rPr>
              <a:t>The following unformatted I/O functions will be discussed in this section-</a:t>
            </a:r>
          </a:p>
          <a:p>
            <a:pPr algn="l" fontAlgn="base">
              <a:buFont typeface="+mj-lt"/>
              <a:buAutoNum type="arabicPeriod"/>
            </a:pPr>
            <a:r>
              <a:rPr lang="en-US" b="1" i="0" dirty="0" err="1">
                <a:effectLst/>
                <a:latin typeface="Nunito" pitchFamily="2" charset="0"/>
              </a:rPr>
              <a:t>getch</a:t>
            </a:r>
            <a:r>
              <a:rPr lang="en-US" b="1" i="0" dirty="0">
                <a:effectLst/>
                <a:latin typeface="Nunito" pitchFamily="2" charset="0"/>
              </a:rPr>
              <a:t>()</a:t>
            </a:r>
          </a:p>
          <a:p>
            <a:pPr algn="l" fontAlgn="base">
              <a:buFont typeface="+mj-lt"/>
              <a:buAutoNum type="arabicPeriod"/>
            </a:pPr>
            <a:r>
              <a:rPr lang="en-US" b="1" i="0" dirty="0" err="1">
                <a:effectLst/>
                <a:latin typeface="Nunito" pitchFamily="2" charset="0"/>
              </a:rPr>
              <a:t>getche</a:t>
            </a:r>
            <a:r>
              <a:rPr lang="en-US" b="1" i="0" dirty="0">
                <a:effectLst/>
                <a:latin typeface="Nunito" pitchFamily="2" charset="0"/>
              </a:rPr>
              <a:t>()</a:t>
            </a:r>
          </a:p>
          <a:p>
            <a:pPr algn="l" fontAlgn="base">
              <a:buFont typeface="+mj-lt"/>
              <a:buAutoNum type="arabicPeriod"/>
            </a:pPr>
            <a:r>
              <a:rPr lang="en-US" b="1" i="0" dirty="0" err="1">
                <a:effectLst/>
                <a:latin typeface="Nunito" pitchFamily="2" charset="0"/>
              </a:rPr>
              <a:t>getchar</a:t>
            </a:r>
            <a:r>
              <a:rPr lang="en-US" b="1" i="0" dirty="0">
                <a:effectLst/>
                <a:latin typeface="Nunito" pitchFamily="2" charset="0"/>
              </a:rPr>
              <a:t>()</a:t>
            </a:r>
          </a:p>
          <a:p>
            <a:pPr algn="l" fontAlgn="base">
              <a:buFont typeface="+mj-lt"/>
              <a:buAutoNum type="arabicPeriod"/>
            </a:pPr>
            <a:r>
              <a:rPr lang="en-US" b="1" i="0" dirty="0" err="1">
                <a:effectLst/>
                <a:latin typeface="Nunito" pitchFamily="2" charset="0"/>
              </a:rPr>
              <a:t>putchar</a:t>
            </a:r>
            <a:r>
              <a:rPr lang="en-US" b="1" i="0" dirty="0">
                <a:effectLst/>
                <a:latin typeface="Nunito" pitchFamily="2" charset="0"/>
              </a:rPr>
              <a:t>()</a:t>
            </a:r>
          </a:p>
          <a:p>
            <a:pPr algn="l" fontAlgn="base">
              <a:buFont typeface="+mj-lt"/>
              <a:buAutoNum type="arabicPeriod"/>
            </a:pPr>
            <a:r>
              <a:rPr lang="en-US" b="1" i="0" dirty="0">
                <a:effectLst/>
                <a:latin typeface="Nunito" pitchFamily="2" charset="0"/>
              </a:rPr>
              <a:t>gets()</a:t>
            </a:r>
          </a:p>
          <a:p>
            <a:pPr algn="l" fontAlgn="base">
              <a:buFont typeface="+mj-lt"/>
              <a:buAutoNum type="arabicPeriod"/>
            </a:pPr>
            <a:r>
              <a:rPr lang="en-US" b="1" i="0" dirty="0">
                <a:effectLst/>
                <a:latin typeface="Nunito" pitchFamily="2" charset="0"/>
              </a:rPr>
              <a:t>puts()</a:t>
            </a:r>
          </a:p>
          <a:p>
            <a:pPr algn="l" fontAlgn="base">
              <a:buFont typeface="+mj-lt"/>
              <a:buAutoNum type="arabicPeriod"/>
            </a:pPr>
            <a:r>
              <a:rPr lang="en-US" b="1" i="0" dirty="0" err="1">
                <a:effectLst/>
                <a:latin typeface="Nunito" pitchFamily="2" charset="0"/>
              </a:rPr>
              <a:t>putch</a:t>
            </a:r>
            <a:r>
              <a:rPr lang="en-US" b="1" i="0" dirty="0">
                <a:effectLst/>
                <a:latin typeface="Nunito" pitchFamily="2" charset="0"/>
              </a:rPr>
              <a:t>()</a:t>
            </a:r>
          </a:p>
          <a:p>
            <a:endParaRPr lang="en-SG" dirty="0"/>
          </a:p>
        </p:txBody>
      </p:sp>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3BB1B2C6-0BC7-884E-2E35-26E6D8935544}"/>
              </a:ext>
            </a:extLst>
          </p:cNvPr>
          <p:cNvSpPr txBox="1"/>
          <p:nvPr/>
        </p:nvSpPr>
        <p:spPr>
          <a:xfrm>
            <a:off x="5349398" y="3337945"/>
            <a:ext cx="4218808" cy="2862322"/>
          </a:xfrm>
          <a:prstGeom prst="rect">
            <a:avLst/>
          </a:prstGeom>
          <a:solidFill>
            <a:schemeClr val="accent3">
              <a:lumMod val="20000"/>
              <a:lumOff val="80000"/>
            </a:schemeClr>
          </a:solidFill>
        </p:spPr>
        <p:txBody>
          <a:bodyPr wrap="square">
            <a:spAutoFit/>
          </a:bodyPr>
          <a:lstStyle/>
          <a:p>
            <a:r>
              <a:rPr lang="en-SG" dirty="0"/>
              <a:t>#include &lt;</a:t>
            </a:r>
            <a:r>
              <a:rPr lang="en-SG" dirty="0" err="1"/>
              <a:t>conio.h</a:t>
            </a:r>
            <a:r>
              <a:rPr lang="en-SG" dirty="0"/>
              <a:t>&gt; </a:t>
            </a:r>
          </a:p>
          <a:p>
            <a:r>
              <a:rPr lang="en-SG" dirty="0"/>
              <a:t>#include &lt;</a:t>
            </a:r>
            <a:r>
              <a:rPr lang="en-SG" dirty="0" err="1"/>
              <a:t>stdio.h</a:t>
            </a:r>
            <a:r>
              <a:rPr lang="en-SG" dirty="0"/>
              <a:t>&gt; </a:t>
            </a:r>
          </a:p>
          <a:p>
            <a:r>
              <a:rPr lang="en-SG" dirty="0"/>
              <a:t>int main() </a:t>
            </a:r>
          </a:p>
          <a:p>
            <a:r>
              <a:rPr lang="en-SG" dirty="0"/>
              <a:t>{ </a:t>
            </a:r>
          </a:p>
          <a:p>
            <a:r>
              <a:rPr lang="en-SG" dirty="0"/>
              <a:t>	char name[50]; </a:t>
            </a:r>
          </a:p>
          <a:p>
            <a:r>
              <a:rPr lang="en-SG" dirty="0"/>
              <a:t>	puts("Please enter some texts: "); </a:t>
            </a:r>
          </a:p>
          <a:p>
            <a:r>
              <a:rPr lang="en-SG" dirty="0"/>
              <a:t>	gets(name); </a:t>
            </a:r>
          </a:p>
          <a:p>
            <a:r>
              <a:rPr lang="en-SG" dirty="0"/>
              <a:t>	puts(name); </a:t>
            </a:r>
          </a:p>
          <a:p>
            <a:r>
              <a:rPr lang="en-SG" dirty="0"/>
              <a:t>	</a:t>
            </a:r>
            <a:r>
              <a:rPr lang="en-SG" dirty="0" err="1"/>
              <a:t>getch</a:t>
            </a:r>
            <a:r>
              <a:rPr lang="en-SG" dirty="0"/>
              <a:t>(); </a:t>
            </a:r>
          </a:p>
          <a:p>
            <a:r>
              <a:rPr lang="en-SG" dirty="0"/>
              <a:t>}</a:t>
            </a:r>
          </a:p>
        </p:txBody>
      </p:sp>
    </p:spTree>
    <p:extLst>
      <p:ext uri="{BB962C8B-B14F-4D97-AF65-F5344CB8AC3E}">
        <p14:creationId xmlns:p14="http://schemas.microsoft.com/office/powerpoint/2010/main" val="40458907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5" name="Table 4">
            <a:extLst>
              <a:ext uri="{FF2B5EF4-FFF2-40B4-BE49-F238E27FC236}">
                <a16:creationId xmlns:a16="http://schemas.microsoft.com/office/drawing/2014/main" id="{EA99B115-7175-A01F-3472-36BD7AFE7723}"/>
              </a:ext>
            </a:extLst>
          </p:cNvPr>
          <p:cNvGraphicFramePr>
            <a:graphicFrameLocks noGrp="1"/>
          </p:cNvGraphicFramePr>
          <p:nvPr/>
        </p:nvGraphicFramePr>
        <p:xfrm>
          <a:off x="84841" y="720564"/>
          <a:ext cx="11858919" cy="5410629"/>
        </p:xfrm>
        <a:graphic>
          <a:graphicData uri="http://schemas.openxmlformats.org/drawingml/2006/table">
            <a:tbl>
              <a:tblPr/>
              <a:tblGrid>
                <a:gridCol w="942681">
                  <a:extLst>
                    <a:ext uri="{9D8B030D-6E8A-4147-A177-3AD203B41FA5}">
                      <a16:colId xmlns:a16="http://schemas.microsoft.com/office/drawing/2014/main" val="3081629384"/>
                    </a:ext>
                  </a:extLst>
                </a:gridCol>
                <a:gridCol w="4962772">
                  <a:extLst>
                    <a:ext uri="{9D8B030D-6E8A-4147-A177-3AD203B41FA5}">
                      <a16:colId xmlns:a16="http://schemas.microsoft.com/office/drawing/2014/main" val="4055921135"/>
                    </a:ext>
                  </a:extLst>
                </a:gridCol>
                <a:gridCol w="5953466">
                  <a:extLst>
                    <a:ext uri="{9D8B030D-6E8A-4147-A177-3AD203B41FA5}">
                      <a16:colId xmlns:a16="http://schemas.microsoft.com/office/drawing/2014/main" val="3852172684"/>
                    </a:ext>
                  </a:extLst>
                </a:gridCol>
              </a:tblGrid>
              <a:tr h="655749">
                <a:tc>
                  <a:txBody>
                    <a:bodyPr/>
                    <a:lstStyle/>
                    <a:p>
                      <a:pPr algn="just" fontAlgn="ctr"/>
                      <a:r>
                        <a:rPr lang="en-SG" sz="2200" b="1">
                          <a:effectLst/>
                          <a:latin typeface="Aptos" panose="020B0004020202020204" pitchFamily="34" charset="0"/>
                        </a:rPr>
                        <a:t>S No.</a:t>
                      </a:r>
                      <a:endParaRPr lang="en-SG" sz="22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SG" sz="2200" b="1" dirty="0">
                          <a:effectLst/>
                          <a:latin typeface="Aptos" panose="020B0004020202020204" pitchFamily="34" charset="0"/>
                        </a:rPr>
                        <a:t>Formatted I/O functions         </a:t>
                      </a:r>
                      <a:endParaRPr lang="en-SG" sz="22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SG" sz="2200" b="1">
                          <a:effectLst/>
                          <a:latin typeface="Aptos" panose="020B0004020202020204" pitchFamily="34" charset="0"/>
                        </a:rPr>
                        <a:t>Unformatted I/O functions                       </a:t>
                      </a:r>
                      <a:endParaRPr lang="en-SG" sz="22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42831133"/>
                  </a:ext>
                </a:extLst>
              </a:tr>
              <a:tr h="801279">
                <a:tc>
                  <a:txBody>
                    <a:bodyPr/>
                    <a:lstStyle/>
                    <a:p>
                      <a:pPr algn="just" fontAlgn="ctr"/>
                      <a:r>
                        <a:rPr lang="en-SG" sz="2200" b="0">
                          <a:effectLst/>
                          <a:latin typeface="Aptos" panose="020B0004020202020204" pitchFamily="34" charset="0"/>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a:effectLst/>
                          <a:latin typeface="Aptos" panose="020B0004020202020204" pitchFamily="34" charset="0"/>
                        </a:rPr>
                        <a:t>These functions allow us to take input or display output in the user’s desired format.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a:effectLst/>
                          <a:latin typeface="Aptos" panose="020B0004020202020204" pitchFamily="34" charset="0"/>
                        </a:rPr>
                        <a:t>These functions do not allow to take input or display output in user desired format.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55128523"/>
                  </a:ext>
                </a:extLst>
              </a:tr>
              <a:tr h="374245">
                <a:tc>
                  <a:txBody>
                    <a:bodyPr/>
                    <a:lstStyle/>
                    <a:p>
                      <a:pPr algn="just" fontAlgn="ctr"/>
                      <a:r>
                        <a:rPr lang="en-SG" sz="2200" b="0" dirty="0">
                          <a:effectLst/>
                          <a:latin typeface="Aptos" panose="020B0004020202020204" pitchFamily="34" charset="0"/>
                        </a:rPr>
                        <a:t>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a:effectLst/>
                          <a:latin typeface="Aptos" panose="020B0004020202020204" pitchFamily="34" charset="0"/>
                        </a:rPr>
                        <a:t>These functions support format specifiers.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a:effectLst/>
                          <a:latin typeface="Aptos" panose="020B0004020202020204" pitchFamily="34" charset="0"/>
                        </a:rPr>
                        <a:t>These functions do not support format specifiers.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60719914"/>
                  </a:ext>
                </a:extLst>
              </a:tr>
              <a:tr h="312656">
                <a:tc>
                  <a:txBody>
                    <a:bodyPr/>
                    <a:lstStyle/>
                    <a:p>
                      <a:pPr algn="just" fontAlgn="ctr"/>
                      <a:r>
                        <a:rPr lang="en-SG" sz="2200" b="0">
                          <a:effectLst/>
                          <a:latin typeface="Aptos" panose="020B0004020202020204" pitchFamily="34" charset="0"/>
                        </a:rPr>
                        <a:t>3</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a:effectLst/>
                          <a:latin typeface="Aptos" panose="020B0004020202020204" pitchFamily="34" charset="0"/>
                        </a:rPr>
                        <a:t>These are used for storing data more user friendly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a:effectLst/>
                          <a:latin typeface="Aptos" panose="020B0004020202020204" pitchFamily="34" charset="0"/>
                        </a:rPr>
                        <a:t>These functions are not more user-friendly.</a:t>
                      </a:r>
                    </a:p>
                    <a:p>
                      <a:pPr algn="just" fontAlgn="ctr"/>
                      <a:endParaRPr lang="en-US" sz="22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25147115"/>
                  </a:ext>
                </a:extLst>
              </a:tr>
              <a:tr h="541413">
                <a:tc>
                  <a:txBody>
                    <a:bodyPr/>
                    <a:lstStyle/>
                    <a:p>
                      <a:pPr algn="just" fontAlgn="ctr"/>
                      <a:r>
                        <a:rPr lang="en-SG" sz="2200" b="0">
                          <a:effectLst/>
                          <a:latin typeface="Aptos" panose="020B0004020202020204" pitchFamily="34" charset="0"/>
                        </a:rPr>
                        <a:t>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a:effectLst/>
                          <a:latin typeface="Aptos" panose="020B0004020202020204" pitchFamily="34" charset="0"/>
                        </a:rPr>
                        <a:t>Here, we can use all data types.</a:t>
                      </a:r>
                    </a:p>
                    <a:p>
                      <a:pPr algn="just" fontAlgn="ctr"/>
                      <a:endParaRPr lang="en-US" sz="22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a:effectLst/>
                          <a:latin typeface="Aptos" panose="020B0004020202020204" pitchFamily="34" charset="0"/>
                        </a:rPr>
                        <a:t>Here, we can use only character and string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09059960"/>
                  </a:ext>
                </a:extLst>
              </a:tr>
              <a:tr h="839872">
                <a:tc>
                  <a:txBody>
                    <a:bodyPr/>
                    <a:lstStyle/>
                    <a:p>
                      <a:pPr algn="just" fontAlgn="ctr"/>
                      <a:r>
                        <a:rPr lang="en-SG" sz="2200" b="0">
                          <a:effectLst/>
                          <a:latin typeface="Aptos" panose="020B0004020202020204" pitchFamily="34" charset="0"/>
                        </a:rPr>
                        <a:t>5</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err="1">
                          <a:effectLst/>
                          <a:latin typeface="Aptos" panose="020B0004020202020204" pitchFamily="34" charset="0"/>
                        </a:rPr>
                        <a:t>printf</a:t>
                      </a:r>
                      <a:r>
                        <a:rPr lang="en-US" sz="2200" b="0" dirty="0">
                          <a:effectLst/>
                          <a:latin typeface="Aptos" panose="020B0004020202020204" pitchFamily="34" charset="0"/>
                        </a:rPr>
                        <a:t>(), </a:t>
                      </a:r>
                      <a:r>
                        <a:rPr lang="en-US" sz="2200" b="0" dirty="0" err="1">
                          <a:effectLst/>
                          <a:latin typeface="Aptos" panose="020B0004020202020204" pitchFamily="34" charset="0"/>
                        </a:rPr>
                        <a:t>scanf</a:t>
                      </a:r>
                      <a:r>
                        <a:rPr lang="en-US" sz="2200" b="0" dirty="0">
                          <a:effectLst/>
                          <a:latin typeface="Aptos" panose="020B0004020202020204" pitchFamily="34" charset="0"/>
                        </a:rPr>
                        <a:t>, </a:t>
                      </a:r>
                      <a:r>
                        <a:rPr lang="en-US" sz="2200" b="0" dirty="0" err="1">
                          <a:effectLst/>
                          <a:latin typeface="Aptos" panose="020B0004020202020204" pitchFamily="34" charset="0"/>
                        </a:rPr>
                        <a:t>sprintf</a:t>
                      </a:r>
                      <a:r>
                        <a:rPr lang="en-US" sz="2200" b="0" dirty="0">
                          <a:effectLst/>
                          <a:latin typeface="Aptos" panose="020B0004020202020204" pitchFamily="34" charset="0"/>
                        </a:rPr>
                        <a:t>() and </a:t>
                      </a:r>
                      <a:r>
                        <a:rPr lang="en-US" sz="2200" b="0" dirty="0" err="1">
                          <a:effectLst/>
                          <a:latin typeface="Aptos" panose="020B0004020202020204" pitchFamily="34" charset="0"/>
                        </a:rPr>
                        <a:t>sscanf</a:t>
                      </a:r>
                      <a:r>
                        <a:rPr lang="en-US" sz="2200" b="0" dirty="0">
                          <a:effectLst/>
                          <a:latin typeface="Aptos" panose="020B0004020202020204" pitchFamily="34" charset="0"/>
                        </a:rPr>
                        <a:t>() are examples of these functions.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just" fontAlgn="ctr"/>
                      <a:r>
                        <a:rPr lang="en-US" sz="2200" b="0" dirty="0" err="1">
                          <a:effectLst/>
                          <a:latin typeface="Aptos" panose="020B0004020202020204" pitchFamily="34" charset="0"/>
                        </a:rPr>
                        <a:t>getch</a:t>
                      </a:r>
                      <a:r>
                        <a:rPr lang="en-US" sz="2200" b="0" dirty="0">
                          <a:effectLst/>
                          <a:latin typeface="Aptos" panose="020B0004020202020204" pitchFamily="34" charset="0"/>
                        </a:rPr>
                        <a:t>(), </a:t>
                      </a:r>
                      <a:r>
                        <a:rPr lang="en-US" sz="2200" b="0" dirty="0" err="1">
                          <a:effectLst/>
                          <a:latin typeface="Aptos" panose="020B0004020202020204" pitchFamily="34" charset="0"/>
                        </a:rPr>
                        <a:t>getche</a:t>
                      </a:r>
                      <a:r>
                        <a:rPr lang="en-US" sz="2200" b="0" dirty="0">
                          <a:effectLst/>
                          <a:latin typeface="Aptos" panose="020B0004020202020204" pitchFamily="34" charset="0"/>
                        </a:rPr>
                        <a:t>(), gets() and puts(), are some examples of these functions.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00646078"/>
                  </a:ext>
                </a:extLst>
              </a:tr>
            </a:tbl>
          </a:graphicData>
        </a:graphic>
      </p:graphicFrame>
      <p:sp>
        <p:nvSpPr>
          <p:cNvPr id="7" name="TextBox 6">
            <a:extLst>
              <a:ext uri="{FF2B5EF4-FFF2-40B4-BE49-F238E27FC236}">
                <a16:creationId xmlns:a16="http://schemas.microsoft.com/office/drawing/2014/main" id="{D3E7A4AE-0B77-1261-FDD9-5F0F351D7B75}"/>
              </a:ext>
            </a:extLst>
          </p:cNvPr>
          <p:cNvSpPr txBox="1"/>
          <p:nvPr/>
        </p:nvSpPr>
        <p:spPr>
          <a:xfrm>
            <a:off x="2584244" y="71923"/>
            <a:ext cx="6103620" cy="523220"/>
          </a:xfrm>
          <a:prstGeom prst="rect">
            <a:avLst/>
          </a:prstGeom>
          <a:solidFill>
            <a:schemeClr val="accent6">
              <a:lumMod val="20000"/>
              <a:lumOff val="80000"/>
            </a:schemeClr>
          </a:solidFill>
        </p:spPr>
        <p:txBody>
          <a:bodyPr wrap="square">
            <a:spAutoFit/>
          </a:bodyPr>
          <a:lstStyle/>
          <a:p>
            <a:r>
              <a:rPr lang="en-SG" sz="2800" b="1" i="0" u="sng" dirty="0">
                <a:solidFill>
                  <a:srgbClr val="273239"/>
                </a:solidFill>
                <a:effectLst/>
                <a:latin typeface="Nunito" pitchFamily="2" charset="0"/>
              </a:rPr>
              <a:t>Formatted I/O vs Unformatted I/O</a:t>
            </a:r>
            <a:endParaRPr lang="en-SG" sz="2800" dirty="0"/>
          </a:p>
        </p:txBody>
      </p:sp>
    </p:spTree>
    <p:extLst>
      <p:ext uri="{BB962C8B-B14F-4D97-AF65-F5344CB8AC3E}">
        <p14:creationId xmlns:p14="http://schemas.microsoft.com/office/powerpoint/2010/main" val="225541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B10E-0A00-455A-77BE-E086DAFBFF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8" name="TextBox 7">
            <a:extLst>
              <a:ext uri="{FF2B5EF4-FFF2-40B4-BE49-F238E27FC236}">
                <a16:creationId xmlns:a16="http://schemas.microsoft.com/office/drawing/2014/main" id="{353E5AF9-FB1E-5515-640E-706415121959}"/>
              </a:ext>
            </a:extLst>
          </p:cNvPr>
          <p:cNvSpPr txBox="1"/>
          <p:nvPr/>
        </p:nvSpPr>
        <p:spPr>
          <a:xfrm>
            <a:off x="296198" y="94928"/>
            <a:ext cx="10949979" cy="1938992"/>
          </a:xfrm>
          <a:prstGeom prst="rect">
            <a:avLst/>
          </a:prstGeom>
          <a:solidFill>
            <a:schemeClr val="accent5">
              <a:lumMod val="20000"/>
              <a:lumOff val="80000"/>
            </a:schemeClr>
          </a:solidFill>
        </p:spPr>
        <p:txBody>
          <a:bodyPr wrap="square">
            <a:spAutoFit/>
          </a:bodyPr>
          <a:lstStyle/>
          <a:p>
            <a:r>
              <a:rPr lang="en-SG" sz="2400" b="1" dirty="0">
                <a:latin typeface="Aptos" panose="020B0004020202020204" pitchFamily="34" charset="0"/>
              </a:rPr>
              <a:t>Program-1:- </a:t>
            </a:r>
            <a:r>
              <a:rPr lang="en-SG" sz="2400" dirty="0">
                <a:latin typeface="Aptos" panose="020B0004020202020204" pitchFamily="34" charset="0"/>
              </a:rPr>
              <a:t>Find summation and average of 3 number</a:t>
            </a:r>
          </a:p>
          <a:p>
            <a:r>
              <a:rPr lang="en-SG" sz="2400" dirty="0">
                <a:latin typeface="Aptos" panose="020B0004020202020204" pitchFamily="34" charset="0"/>
              </a:rPr>
              <a:t>/*</a:t>
            </a:r>
          </a:p>
          <a:p>
            <a:r>
              <a:rPr lang="en-SG" sz="2400" dirty="0">
                <a:latin typeface="Aptos" panose="020B0004020202020204" pitchFamily="34" charset="0"/>
              </a:rPr>
              <a:t>sum = </a:t>
            </a:r>
            <a:r>
              <a:rPr lang="en-SG" sz="2400" dirty="0" err="1">
                <a:latin typeface="Aptos" panose="020B0004020202020204" pitchFamily="34" charset="0"/>
              </a:rPr>
              <a:t>a+b+c</a:t>
            </a:r>
            <a:endParaRPr lang="en-SG" sz="2400" dirty="0">
              <a:latin typeface="Aptos" panose="020B0004020202020204" pitchFamily="34" charset="0"/>
            </a:endParaRPr>
          </a:p>
          <a:p>
            <a:r>
              <a:rPr lang="en-SG" sz="2400" dirty="0" err="1">
                <a:latin typeface="Aptos" panose="020B0004020202020204" pitchFamily="34" charset="0"/>
              </a:rPr>
              <a:t>avg</a:t>
            </a:r>
            <a:r>
              <a:rPr lang="en-SG" sz="2400" dirty="0">
                <a:latin typeface="Aptos" panose="020B0004020202020204" pitchFamily="34" charset="0"/>
              </a:rPr>
              <a:t> = (</a:t>
            </a:r>
            <a:r>
              <a:rPr lang="en-SG" sz="2400" dirty="0" err="1">
                <a:latin typeface="Aptos" panose="020B0004020202020204" pitchFamily="34" charset="0"/>
              </a:rPr>
              <a:t>a+b+c</a:t>
            </a:r>
            <a:r>
              <a:rPr lang="en-SG" sz="2400" dirty="0">
                <a:latin typeface="Aptos" panose="020B0004020202020204" pitchFamily="34" charset="0"/>
              </a:rPr>
              <a:t>) / 3</a:t>
            </a:r>
          </a:p>
          <a:p>
            <a:r>
              <a:rPr lang="en-SG" sz="2400" dirty="0">
                <a:latin typeface="Aptos" panose="020B0004020202020204" pitchFamily="34" charset="0"/>
              </a:rPr>
              <a:t>*/</a:t>
            </a:r>
          </a:p>
        </p:txBody>
      </p:sp>
      <p:sp>
        <p:nvSpPr>
          <p:cNvPr id="10" name="TextBox 9">
            <a:extLst>
              <a:ext uri="{FF2B5EF4-FFF2-40B4-BE49-F238E27FC236}">
                <a16:creationId xmlns:a16="http://schemas.microsoft.com/office/drawing/2014/main" id="{66E92779-FF18-F8C7-7D13-6D0B294AD6B7}"/>
              </a:ext>
            </a:extLst>
          </p:cNvPr>
          <p:cNvSpPr txBox="1"/>
          <p:nvPr/>
        </p:nvSpPr>
        <p:spPr>
          <a:xfrm>
            <a:off x="245105" y="2240112"/>
            <a:ext cx="11001072" cy="2677656"/>
          </a:xfrm>
          <a:prstGeom prst="rect">
            <a:avLst/>
          </a:prstGeom>
          <a:solidFill>
            <a:schemeClr val="accent3">
              <a:lumMod val="40000"/>
              <a:lumOff val="60000"/>
            </a:schemeClr>
          </a:solidFill>
        </p:spPr>
        <p:txBody>
          <a:bodyPr wrap="square">
            <a:spAutoFit/>
          </a:bodyPr>
          <a:lstStyle/>
          <a:p>
            <a:r>
              <a:rPr lang="en-SG" sz="2400" b="1" dirty="0">
                <a:latin typeface="Aptos" panose="020B0004020202020204" pitchFamily="34" charset="0"/>
              </a:rPr>
              <a:t>Program-2:- </a:t>
            </a:r>
            <a:r>
              <a:rPr lang="en-SG" sz="2400" dirty="0">
                <a:latin typeface="Aptos" panose="020B0004020202020204" pitchFamily="34" charset="0"/>
              </a:rPr>
              <a:t>Find area of rectangle, triangle, circle, square</a:t>
            </a:r>
          </a:p>
          <a:p>
            <a:r>
              <a:rPr lang="en-SG" sz="2400" dirty="0">
                <a:latin typeface="Aptos" panose="020B0004020202020204" pitchFamily="34" charset="0"/>
              </a:rPr>
              <a:t>/*</a:t>
            </a:r>
          </a:p>
          <a:p>
            <a:r>
              <a:rPr lang="en-SG" sz="2400" dirty="0">
                <a:latin typeface="Aptos" panose="020B0004020202020204" pitchFamily="34" charset="0"/>
              </a:rPr>
              <a:t>area of rectangle: h * w</a:t>
            </a:r>
          </a:p>
          <a:p>
            <a:r>
              <a:rPr lang="en-SG" sz="2400" dirty="0">
                <a:latin typeface="Aptos" panose="020B0004020202020204" pitchFamily="34" charset="0"/>
              </a:rPr>
              <a:t>area of triangle:(1/2) * b * h</a:t>
            </a:r>
          </a:p>
          <a:p>
            <a:r>
              <a:rPr lang="en-SG" sz="2400" dirty="0">
                <a:latin typeface="Aptos" panose="020B0004020202020204" pitchFamily="34" charset="0"/>
              </a:rPr>
              <a:t>area of circle pi * r * r</a:t>
            </a:r>
          </a:p>
          <a:p>
            <a:r>
              <a:rPr lang="en-SG" sz="2400" dirty="0">
                <a:latin typeface="Aptos" panose="020B0004020202020204" pitchFamily="34" charset="0"/>
              </a:rPr>
              <a:t>area of square: a * a</a:t>
            </a:r>
          </a:p>
          <a:p>
            <a:r>
              <a:rPr lang="en-SG" sz="2400" dirty="0">
                <a:latin typeface="Aptos" panose="020B0004020202020204" pitchFamily="34" charset="0"/>
              </a:rPr>
              <a:t>*/</a:t>
            </a:r>
          </a:p>
        </p:txBody>
      </p:sp>
      <p:sp>
        <p:nvSpPr>
          <p:cNvPr id="12" name="TextBox 11">
            <a:extLst>
              <a:ext uri="{FF2B5EF4-FFF2-40B4-BE49-F238E27FC236}">
                <a16:creationId xmlns:a16="http://schemas.microsoft.com/office/drawing/2014/main" id="{4E4655EC-608C-F5D5-68EC-7A9A5AF2B186}"/>
              </a:ext>
            </a:extLst>
          </p:cNvPr>
          <p:cNvSpPr txBox="1"/>
          <p:nvPr/>
        </p:nvSpPr>
        <p:spPr>
          <a:xfrm>
            <a:off x="245105" y="5123960"/>
            <a:ext cx="11001072" cy="1200329"/>
          </a:xfrm>
          <a:prstGeom prst="rect">
            <a:avLst/>
          </a:prstGeom>
          <a:solidFill>
            <a:schemeClr val="accent6">
              <a:lumMod val="20000"/>
              <a:lumOff val="80000"/>
            </a:schemeClr>
          </a:solidFill>
        </p:spPr>
        <p:txBody>
          <a:bodyPr wrap="square">
            <a:spAutoFit/>
          </a:bodyPr>
          <a:lstStyle/>
          <a:p>
            <a:r>
              <a:rPr lang="en-SG" sz="2400" b="1" dirty="0">
                <a:latin typeface="Aptos" panose="020B0004020202020204" pitchFamily="34" charset="0"/>
              </a:rPr>
              <a:t>Program-3:- </a:t>
            </a:r>
            <a:r>
              <a:rPr lang="en-SG" sz="2400" dirty="0">
                <a:latin typeface="Aptos" panose="020B0004020202020204" pitchFamily="34" charset="0"/>
              </a:rPr>
              <a:t>Convert F to C and C to F</a:t>
            </a:r>
          </a:p>
          <a:p>
            <a:r>
              <a:rPr lang="en-SG" sz="2400" dirty="0">
                <a:latin typeface="Aptos" panose="020B0004020202020204" pitchFamily="34" charset="0"/>
              </a:rPr>
              <a:t>///Fahrenheit to Celsius : C = (F - 32) × 5/9</a:t>
            </a:r>
          </a:p>
          <a:p>
            <a:r>
              <a:rPr lang="en-SG" sz="2400" dirty="0">
                <a:latin typeface="Aptos" panose="020B0004020202020204" pitchFamily="34" charset="0"/>
              </a:rPr>
              <a:t>///Celsius to Fahrenheit : F = ((9×C)/ 5) + 32</a:t>
            </a:r>
          </a:p>
        </p:txBody>
      </p:sp>
    </p:spTree>
    <p:extLst>
      <p:ext uri="{BB962C8B-B14F-4D97-AF65-F5344CB8AC3E}">
        <p14:creationId xmlns:p14="http://schemas.microsoft.com/office/powerpoint/2010/main" val="10910373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339</TotalTime>
  <Words>11783</Words>
  <Application>Microsoft Office PowerPoint</Application>
  <PresentationFormat>Widescreen</PresentationFormat>
  <Paragraphs>1480</Paragraphs>
  <Slides>93</Slides>
  <Notes>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93</vt:i4>
      </vt:variant>
    </vt:vector>
  </HeadingPairs>
  <TitlesOfParts>
    <vt:vector size="113" baseType="lpstr">
      <vt:lpstr>Aharoni</vt:lpstr>
      <vt:lpstr>Aptos</vt:lpstr>
      <vt:lpstr>Arial</vt:lpstr>
      <vt:lpstr>Berlin Sans FB Demi</vt:lpstr>
      <vt:lpstr>Calibri</vt:lpstr>
      <vt:lpstr>Century Schoolbook</vt:lpstr>
      <vt:lpstr>consolas</vt:lpstr>
      <vt:lpstr>consolas</vt:lpstr>
      <vt:lpstr>erdana</vt:lpstr>
      <vt:lpstr>Google Sans</vt:lpstr>
      <vt:lpstr>inter-bold</vt:lpstr>
      <vt:lpstr>inter-regular</vt:lpstr>
      <vt:lpstr>Lato</vt:lpstr>
      <vt:lpstr>Nunito</vt:lpstr>
      <vt:lpstr>Roboto</vt:lpstr>
      <vt:lpstr>Source Sans 3</vt:lpstr>
      <vt:lpstr>Verdana</vt:lpstr>
      <vt:lpstr>Wingdings</vt:lpstr>
      <vt:lpstr>Wingdings 2</vt:lpstr>
      <vt:lpstr>View</vt:lpstr>
      <vt:lpstr>Why Did You Choose CSE?</vt:lpstr>
      <vt:lpstr>Introduce With  Structural Programming Language    And Other Related Terms </vt:lpstr>
      <vt:lpstr>      Content Of This Lecture</vt:lpstr>
      <vt:lpstr>PowerPoint Presentation</vt:lpstr>
      <vt:lpstr>  Popular Programming languages</vt:lpstr>
      <vt:lpstr> Necessary Websites &amp; Tools Related To Programming</vt:lpstr>
      <vt:lpstr> Competitive Programming OJ</vt:lpstr>
      <vt:lpstr> Necessary Websites &amp; Tools Related To Programming</vt:lpstr>
      <vt:lpstr>  C Programming Language</vt:lpstr>
      <vt:lpstr> General Overview of a Simple C Program's Structure:</vt:lpstr>
      <vt:lpstr>  Compilation process in C</vt:lpstr>
      <vt:lpstr> Differences Between C, C++ and Java</vt:lpstr>
      <vt:lpstr>   Tokens in C</vt:lpstr>
      <vt:lpstr>  Keywords in C</vt:lpstr>
      <vt:lpstr> C Identifiers</vt:lpstr>
      <vt:lpstr>  C Comments</vt:lpstr>
      <vt:lpstr> C Comments</vt:lpstr>
      <vt:lpstr>  C Output (Print Text)</vt:lpstr>
      <vt:lpstr>   C New Lines</vt:lpstr>
      <vt:lpstr>  Escape Sequence in C</vt:lpstr>
      <vt:lpstr>  Escape Sequence in C</vt:lpstr>
      <vt:lpstr>  Escape Sequence in C</vt:lpstr>
      <vt:lpstr>  Video Resources To Follow(click on the link):-</vt:lpstr>
      <vt:lpstr>Introduce With  Variables, Constants, Literals And Language Processors</vt:lpstr>
      <vt:lpstr>   Outlines:-</vt:lpstr>
      <vt:lpstr>C Variables</vt:lpstr>
      <vt:lpstr>The Three Components Of Declaring A Variable</vt:lpstr>
      <vt:lpstr>Rules for Naming Variables in C</vt:lpstr>
      <vt:lpstr>  C Variable Types</vt:lpstr>
      <vt:lpstr>PowerPoint Presentation</vt:lpstr>
      <vt:lpstr> C Variable Values: Copying Variables</vt:lpstr>
      <vt:lpstr>  Add Variables Together</vt:lpstr>
      <vt:lpstr>Real-life Example</vt:lpstr>
      <vt:lpstr>PowerPoint Presentation</vt:lpstr>
      <vt:lpstr>PowerPoint Presentation</vt:lpstr>
      <vt:lpstr>  Calculate the Area of a Rectangle (user input)</vt:lpstr>
      <vt:lpstr>Constants in C : Unchangeable Variable</vt:lpstr>
      <vt:lpstr>PowerPoint Presentation</vt:lpstr>
      <vt:lpstr>PowerPoint Presentation</vt:lpstr>
      <vt:lpstr>   Literals </vt:lpstr>
      <vt:lpstr>PowerPoint Presentation</vt:lpstr>
      <vt:lpstr>Language Processors: Assembler, Compiler and Interpreter</vt:lpstr>
      <vt:lpstr>PowerPoint Presentation</vt:lpstr>
      <vt:lpstr>PowerPoint Presentation</vt:lpstr>
      <vt:lpstr>    Video Resources</vt:lpstr>
      <vt:lpstr>PowerPoint Presentation</vt:lpstr>
      <vt:lpstr>Data Types In ‘C’</vt:lpstr>
      <vt:lpstr> Topics in Data types </vt:lpstr>
      <vt:lpstr>   Data Types</vt:lpstr>
      <vt:lpstr>PowerPoint Presentation</vt:lpstr>
      <vt:lpstr>  Size of Data Types in C</vt:lpstr>
      <vt:lpstr>   Integer Data Type</vt:lpstr>
      <vt:lpstr>  Character Data Type</vt:lpstr>
      <vt:lpstr>PowerPoint Presentation</vt:lpstr>
      <vt:lpstr>PowerPoint Presentation</vt:lpstr>
      <vt:lpstr>    Float Data Type</vt:lpstr>
      <vt:lpstr>  Double Data Type</vt:lpstr>
      <vt:lpstr>PowerPoint Presentation</vt:lpstr>
      <vt:lpstr>  C Decimal Precision</vt:lpstr>
      <vt:lpstr>  Boolean in C</vt:lpstr>
      <vt:lpstr>PowerPoint Presentation</vt:lpstr>
      <vt:lpstr>  Comparing Values and Variables</vt:lpstr>
      <vt:lpstr>PowerPoint Presentation</vt:lpstr>
      <vt:lpstr> Comparing Values and Variables :- Real Life Example</vt:lpstr>
      <vt:lpstr>Type Conversion in C</vt:lpstr>
      <vt:lpstr>PowerPoint Presentation</vt:lpstr>
      <vt:lpstr>Example of Type Implicit Conversion</vt:lpstr>
      <vt:lpstr> 2. Explicit Type Conversion</vt:lpstr>
      <vt:lpstr>PowerPoint Presentation</vt:lpstr>
      <vt:lpstr>PowerPoint Presentation</vt:lpstr>
      <vt:lpstr>  Real-life Example Of Using Different Data Types</vt:lpstr>
      <vt:lpstr>Real-Life Example of type conversion</vt:lpstr>
      <vt:lpstr>PowerPoint Presentation</vt:lpstr>
      <vt:lpstr>C Input/Output</vt:lpstr>
      <vt:lpstr>  Topics </vt:lpstr>
      <vt:lpstr>Basic Input and Output in C</vt:lpstr>
      <vt:lpstr>How To Take Input And Output Of Basic Types In C?</vt:lpstr>
      <vt:lpstr>PowerPoint Presentation</vt:lpstr>
      <vt:lpstr>PowerPoint Presentation</vt:lpstr>
      <vt:lpstr>PowerPoint Presentation</vt:lpstr>
      <vt:lpstr>Format Specifiers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Formatted and Unformatted Input/Output functions in C with Examples</vt:lpstr>
      <vt:lpstr>  Unformatted Input/Output 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With  Structural Programming Language  And  Other Related Terms  </dc:title>
  <dc:creator>Raajokiaa Ritu</dc:creator>
  <cp:lastModifiedBy>Raajokiaa Ritu</cp:lastModifiedBy>
  <cp:revision>122</cp:revision>
  <dcterms:created xsi:type="dcterms:W3CDTF">2024-04-17T03:25:27Z</dcterms:created>
  <dcterms:modified xsi:type="dcterms:W3CDTF">2024-10-08T04:42:11Z</dcterms:modified>
</cp:coreProperties>
</file>