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325" r:id="rId4"/>
    <p:sldId id="266" r:id="rId5"/>
    <p:sldId id="335" r:id="rId6"/>
    <p:sldId id="258" r:id="rId7"/>
    <p:sldId id="259" r:id="rId8"/>
    <p:sldId id="326" r:id="rId9"/>
    <p:sldId id="327" r:id="rId10"/>
    <p:sldId id="328" r:id="rId11"/>
    <p:sldId id="262" r:id="rId12"/>
    <p:sldId id="264" r:id="rId13"/>
    <p:sldId id="329" r:id="rId14"/>
    <p:sldId id="358" r:id="rId15"/>
    <p:sldId id="332" r:id="rId16"/>
    <p:sldId id="333" r:id="rId17"/>
    <p:sldId id="336" r:id="rId18"/>
    <p:sldId id="267" r:id="rId19"/>
    <p:sldId id="339" r:id="rId20"/>
    <p:sldId id="338" r:id="rId21"/>
    <p:sldId id="340" r:id="rId22"/>
    <p:sldId id="341" r:id="rId23"/>
    <p:sldId id="342" r:id="rId24"/>
    <p:sldId id="359" r:id="rId25"/>
    <p:sldId id="343" r:id="rId26"/>
    <p:sldId id="344" r:id="rId27"/>
    <p:sldId id="337" r:id="rId28"/>
    <p:sldId id="270" r:id="rId29"/>
    <p:sldId id="297" r:id="rId30"/>
    <p:sldId id="278" r:id="rId31"/>
    <p:sldId id="279" r:id="rId32"/>
    <p:sldId id="280" r:id="rId33"/>
    <p:sldId id="281" r:id="rId34"/>
    <p:sldId id="273" r:id="rId35"/>
    <p:sldId id="282" r:id="rId36"/>
    <p:sldId id="275" r:id="rId37"/>
    <p:sldId id="345" r:id="rId38"/>
    <p:sldId id="346" r:id="rId39"/>
    <p:sldId id="360" r:id="rId40"/>
    <p:sldId id="347" r:id="rId41"/>
    <p:sldId id="348" r:id="rId42"/>
    <p:sldId id="353" r:id="rId43"/>
    <p:sldId id="283" r:id="rId44"/>
    <p:sldId id="284" r:id="rId45"/>
    <p:sldId id="285" r:id="rId46"/>
    <p:sldId id="355" r:id="rId47"/>
    <p:sldId id="356" r:id="rId48"/>
    <p:sldId id="288" r:id="rId49"/>
    <p:sldId id="301" r:id="rId50"/>
    <p:sldId id="289" r:id="rId51"/>
    <p:sldId id="361" r:id="rId52"/>
    <p:sldId id="364" r:id="rId53"/>
    <p:sldId id="354" r:id="rId54"/>
    <p:sldId id="363" r:id="rId55"/>
    <p:sldId id="36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240CC-F8B8-475B-9D71-9110FBC0128C}" type="datetimeFigureOut">
              <a:rPr lang="en-SG" smtClean="0"/>
              <a:t>14/7/2024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F845B-12F9-42C6-9662-1D4D3AEBF25C}" type="slidenum">
              <a:rPr lang="en-SG" smtClean="0"/>
              <a:t>‹#›</a:t>
            </a:fld>
            <a:endParaRPr lang="en-SG"/>
          </a:p>
        </p:txBody>
      </p:sp>
    </p:spTree>
    <p:extLst>
      <p:ext uri="{BB962C8B-B14F-4D97-AF65-F5344CB8AC3E}">
        <p14:creationId xmlns:p14="http://schemas.microsoft.com/office/powerpoint/2010/main" val="1751440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2FF845B-12F9-42C6-9662-1D4D3AEBF25C}" type="slidenum">
              <a:rPr lang="en-SG" smtClean="0"/>
              <a:t>18</a:t>
            </a:fld>
            <a:endParaRPr lang="en-SG"/>
          </a:p>
        </p:txBody>
      </p:sp>
    </p:spTree>
    <p:extLst>
      <p:ext uri="{BB962C8B-B14F-4D97-AF65-F5344CB8AC3E}">
        <p14:creationId xmlns:p14="http://schemas.microsoft.com/office/powerpoint/2010/main" val="318202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2FF845B-12F9-42C6-9662-1D4D3AEBF25C}" type="slidenum">
              <a:rPr lang="en-SG" smtClean="0"/>
              <a:t>48</a:t>
            </a:fld>
            <a:endParaRPr lang="en-SG"/>
          </a:p>
        </p:txBody>
      </p:sp>
    </p:spTree>
    <p:extLst>
      <p:ext uri="{BB962C8B-B14F-4D97-AF65-F5344CB8AC3E}">
        <p14:creationId xmlns:p14="http://schemas.microsoft.com/office/powerpoint/2010/main" val="265198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002991-1BAC-4E0E-8247-7E8C832C84A3}" type="datetimeFigureOut">
              <a:rPr lang="en-SG" smtClean="0"/>
              <a:t>14/7/2024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DCDD37E-104D-45B6-8514-F4B031D1E51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126152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02991-1BAC-4E0E-8247-7E8C832C84A3}" type="datetimeFigureOut">
              <a:rPr lang="en-SG" smtClean="0"/>
              <a:t>14/7/2024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427976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02991-1BAC-4E0E-8247-7E8C832C84A3}" type="datetimeFigureOut">
              <a:rPr lang="en-SG" smtClean="0"/>
              <a:t>14/7/2024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78833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02991-1BAC-4E0E-8247-7E8C832C84A3}" type="datetimeFigureOut">
              <a:rPr lang="en-SG" smtClean="0"/>
              <a:t>14/7/2024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273160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02991-1BAC-4E0E-8247-7E8C832C84A3}" type="datetimeFigureOut">
              <a:rPr lang="en-SG" smtClean="0"/>
              <a:t>14/7/2024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2DCDD37E-104D-45B6-8514-F4B031D1E515}"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1768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02991-1BAC-4E0E-8247-7E8C832C84A3}" type="datetimeFigureOut">
              <a:rPr lang="en-SG" smtClean="0"/>
              <a:t>14/7/2024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246016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02991-1BAC-4E0E-8247-7E8C832C84A3}" type="datetimeFigureOut">
              <a:rPr lang="en-SG" smtClean="0"/>
              <a:t>14/7/2024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873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02991-1BAC-4E0E-8247-7E8C832C84A3}" type="datetimeFigureOut">
              <a:rPr lang="en-SG" smtClean="0"/>
              <a:t>14/7/2024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321769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02991-1BAC-4E0E-8247-7E8C832C84A3}" type="datetimeFigureOut">
              <a:rPr lang="en-SG" smtClean="0"/>
              <a:t>14/7/2024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2694229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02991-1BAC-4E0E-8247-7E8C832C84A3}" type="datetimeFigureOut">
              <a:rPr lang="en-SG" smtClean="0"/>
              <a:t>14/7/2024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95068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02991-1BAC-4E0E-8247-7E8C832C84A3}" type="datetimeFigureOut">
              <a:rPr lang="en-SG" smtClean="0"/>
              <a:t>14/7/2024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2DCDD37E-104D-45B6-8514-F4B031D1E515}" type="slidenum">
              <a:rPr lang="en-SG" smtClean="0"/>
              <a:t>‹#›</a:t>
            </a:fld>
            <a:endParaRPr lang="en-SG"/>
          </a:p>
        </p:txBody>
      </p:sp>
    </p:spTree>
    <p:extLst>
      <p:ext uri="{BB962C8B-B14F-4D97-AF65-F5344CB8AC3E}">
        <p14:creationId xmlns:p14="http://schemas.microsoft.com/office/powerpoint/2010/main" val="332258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002991-1BAC-4E0E-8247-7E8C832C84A3}" type="datetimeFigureOut">
              <a:rPr lang="en-SG" smtClean="0"/>
              <a:t>14/7/2024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DCDD37E-104D-45B6-8514-F4B031D1E515}" type="slidenum">
              <a:rPr lang="en-SG" smtClean="0"/>
              <a:t>‹#›</a:t>
            </a:fld>
            <a:endParaRPr lang="en-SG"/>
          </a:p>
        </p:txBody>
      </p:sp>
    </p:spTree>
    <p:extLst>
      <p:ext uri="{BB962C8B-B14F-4D97-AF65-F5344CB8AC3E}">
        <p14:creationId xmlns:p14="http://schemas.microsoft.com/office/powerpoint/2010/main" val="3962708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pbook.subeen.com/2011/08/array-programming-c.html" TargetMode="External"/><Relationship Id="rId2" Type="http://schemas.openxmlformats.org/officeDocument/2006/relationships/hyperlink" Target="https://jakir.me/c-array/" TargetMode="External"/><Relationship Id="rId1" Type="http://schemas.openxmlformats.org/officeDocument/2006/relationships/slideLayout" Target="../slideLayouts/slideLayout2.xml"/><Relationship Id="rId4" Type="http://schemas.openxmlformats.org/officeDocument/2006/relationships/hyperlink" Target="https://bncodeing.com/what-is-array-in-c/"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geeksforgeeks.org/strlwr-function-in-c/" TargetMode="External"/><Relationship Id="rId3" Type="http://schemas.openxmlformats.org/officeDocument/2006/relationships/hyperlink" Target="https://www.geeksforgeeks.org/c-library-string-h/" TargetMode="External"/><Relationship Id="rId7" Type="http://schemas.openxmlformats.org/officeDocument/2006/relationships/hyperlink" Target="https://www.geeksforgeeks.org/strcat-vs-strncat-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geeksforgeeks.org/strcmp-in-c-cpp/" TargetMode="External"/><Relationship Id="rId5" Type="http://schemas.openxmlformats.org/officeDocument/2006/relationships/hyperlink" Target="https://www.geeksforgeeks.org/strcpy-in-c-cpp/" TargetMode="External"/><Relationship Id="rId10" Type="http://schemas.openxmlformats.org/officeDocument/2006/relationships/hyperlink" Target="https://www.geeksforgeeks.org/strstr-in-ccpp/" TargetMode="External"/><Relationship Id="rId4" Type="http://schemas.openxmlformats.org/officeDocument/2006/relationships/hyperlink" Target="https://www.geeksforgeeks.org/strlen-function-in-c/" TargetMode="External"/><Relationship Id="rId9" Type="http://schemas.openxmlformats.org/officeDocument/2006/relationships/hyperlink" Target="https://www.geeksforgeeks.org/strupr-function-in-c/"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DAE8-61A8-626B-4D40-0E5A0D04E895}"/>
              </a:ext>
            </a:extLst>
          </p:cNvPr>
          <p:cNvSpPr>
            <a:spLocks noGrp="1"/>
          </p:cNvSpPr>
          <p:nvPr>
            <p:ph type="ctrTitle"/>
          </p:nvPr>
        </p:nvSpPr>
        <p:spPr>
          <a:xfrm>
            <a:off x="533738" y="36576"/>
            <a:ext cx="11658261" cy="4041648"/>
          </a:xfrm>
        </p:spPr>
        <p:txBody>
          <a:bodyPr>
            <a:noAutofit/>
          </a:bodyPr>
          <a:lstStyle/>
          <a:p>
            <a:pPr algn="ctr"/>
            <a:r>
              <a:rPr lang="en-SG" sz="9600" dirty="0">
                <a:latin typeface="Berlin Sans FB Demi" panose="020E0802020502020306" pitchFamily="34" charset="0"/>
              </a:rPr>
              <a:t>Array And Strings</a:t>
            </a:r>
          </a:p>
        </p:txBody>
      </p:sp>
      <p:sp>
        <p:nvSpPr>
          <p:cNvPr id="4" name="Subtitle 2">
            <a:extLst>
              <a:ext uri="{FF2B5EF4-FFF2-40B4-BE49-F238E27FC236}">
                <a16:creationId xmlns:a16="http://schemas.microsoft.com/office/drawing/2014/main" id="{8585C210-1D52-4D38-61BF-1F1F0E94E30F}"/>
              </a:ext>
            </a:extLst>
          </p:cNvPr>
          <p:cNvSpPr>
            <a:spLocks noGrp="1"/>
          </p:cNvSpPr>
          <p:nvPr>
            <p:ph type="subTitle" idx="1"/>
          </p:nvPr>
        </p:nvSpPr>
        <p:spPr>
          <a:xfrm>
            <a:off x="1911150" y="4726606"/>
            <a:ext cx="8896276" cy="1675035"/>
          </a:xfrm>
          <a:ln>
            <a:solidFill>
              <a:schemeClr val="accent1"/>
            </a:solidFill>
          </a:ln>
        </p:spPr>
        <p:txBody>
          <a:bodyPr>
            <a:normAutofit/>
          </a:bodyPr>
          <a:lstStyle/>
          <a:p>
            <a:r>
              <a:rPr lang="en-US" sz="2400" b="1" dirty="0">
                <a:solidFill>
                  <a:schemeClr val="tx1"/>
                </a:solidFill>
                <a:latin typeface="Aharoni" panose="02010803020104030203" pitchFamily="2" charset="-79"/>
                <a:cs typeface="Aharoni" panose="02010803020104030203" pitchFamily="2" charset="-79"/>
              </a:rPr>
              <a:t>Course Title :- Structured Programming Language Sessional</a:t>
            </a:r>
          </a:p>
          <a:p>
            <a:r>
              <a:rPr lang="en-US" sz="2400" b="1" dirty="0">
                <a:solidFill>
                  <a:schemeClr val="tx1"/>
                </a:solidFill>
                <a:latin typeface="Aharoni" panose="02010803020104030203" pitchFamily="2" charset="-79"/>
                <a:cs typeface="Aharoni" panose="02010803020104030203" pitchFamily="2" charset="-79"/>
              </a:rPr>
              <a:t>Course Code :- CSE-122 [SECTION-B]</a:t>
            </a:r>
          </a:p>
          <a:p>
            <a:r>
              <a:rPr lang="en-US" sz="2400" b="1" dirty="0">
                <a:solidFill>
                  <a:schemeClr val="tx1"/>
                </a:solidFill>
                <a:latin typeface="Aharoni" panose="02010803020104030203" pitchFamily="2" charset="-79"/>
                <a:cs typeface="Aharoni" panose="02010803020104030203" pitchFamily="2" charset="-79"/>
              </a:rPr>
              <a:t>Level Term: 1-II-A(G1)  &amp;  1-II-B(G3,G4)</a:t>
            </a:r>
            <a:endParaRPr lang="en-SG" sz="2400" b="1" dirty="0">
              <a:solidFill>
                <a:schemeClr val="tx1"/>
              </a:solidFill>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A1328366-D50F-3F63-25AC-F70584D6DEC3}"/>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05216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8425-E5AF-9F95-EAE0-B47C3C0E1A34}"/>
              </a:ext>
            </a:extLst>
          </p:cNvPr>
          <p:cNvSpPr>
            <a:spLocks noGrp="1"/>
          </p:cNvSpPr>
          <p:nvPr>
            <p:ph type="title"/>
          </p:nvPr>
        </p:nvSpPr>
        <p:spPr>
          <a:xfrm>
            <a:off x="207390" y="0"/>
            <a:ext cx="11902314" cy="718322"/>
          </a:xfrm>
        </p:spPr>
        <p:txBody>
          <a:bodyPr>
            <a:normAutofit/>
          </a:bodyPr>
          <a:lstStyle/>
          <a:p>
            <a:r>
              <a:rPr lang="en-SG" sz="3200" dirty="0">
                <a:latin typeface="Arial Black" panose="020B0A04020102020204" pitchFamily="34" charset="0"/>
              </a:rPr>
              <a:t>3. Array access [ How to print array? ]</a:t>
            </a:r>
          </a:p>
        </p:txBody>
      </p:sp>
      <p:sp>
        <p:nvSpPr>
          <p:cNvPr id="4" name="TextBox 3">
            <a:extLst>
              <a:ext uri="{FF2B5EF4-FFF2-40B4-BE49-F238E27FC236}">
                <a16:creationId xmlns:a16="http://schemas.microsoft.com/office/drawing/2014/main" id="{88E9BC6D-49DB-3704-EB81-8E419D73F240}"/>
              </a:ext>
            </a:extLst>
          </p:cNvPr>
          <p:cNvSpPr txBox="1"/>
          <p:nvPr/>
        </p:nvSpPr>
        <p:spPr>
          <a:xfrm>
            <a:off x="207390" y="791852"/>
            <a:ext cx="4996206" cy="5262979"/>
          </a:xfrm>
          <a:prstGeom prst="rect">
            <a:avLst/>
          </a:prstGeom>
          <a:solidFill>
            <a:schemeClr val="accent2">
              <a:lumMod val="20000"/>
              <a:lumOff val="80000"/>
            </a:schemeClr>
          </a:solidFill>
        </p:spPr>
        <p:txBody>
          <a:bodyPr wrap="square" rtlCol="0">
            <a:spAutoFit/>
          </a:bodyPr>
          <a:lstStyle/>
          <a:p>
            <a:r>
              <a:rPr lang="en-SG" sz="2400" dirty="0">
                <a:latin typeface="Aptos" panose="020B0004020202020204" pitchFamily="34" charset="0"/>
              </a:rPr>
              <a:t>// 0 – base indexing</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age[5];</a:t>
            </a:r>
          </a:p>
          <a:p>
            <a:r>
              <a:rPr lang="en-SG" sz="2400" dirty="0">
                <a:latin typeface="Aptos" panose="020B0004020202020204" pitchFamily="34" charset="0"/>
              </a:rPr>
              <a:t>	age[0] = 20;</a:t>
            </a:r>
          </a:p>
          <a:p>
            <a:r>
              <a:rPr lang="en-SG" sz="2400" dirty="0">
                <a:latin typeface="Aptos" panose="020B0004020202020204" pitchFamily="34" charset="0"/>
              </a:rPr>
              <a:t>	age[1] = 21;</a:t>
            </a:r>
          </a:p>
          <a:p>
            <a:r>
              <a:rPr lang="en-SG" sz="2400" dirty="0">
                <a:latin typeface="Aptos" panose="020B0004020202020204" pitchFamily="34" charset="0"/>
              </a:rPr>
              <a:t>	age[2] = 20;</a:t>
            </a:r>
          </a:p>
          <a:p>
            <a:r>
              <a:rPr lang="en-SG" sz="2400" dirty="0">
                <a:latin typeface="Aptos" panose="020B0004020202020204" pitchFamily="34" charset="0"/>
              </a:rPr>
              <a:t>	age[3] = 34;</a:t>
            </a:r>
          </a:p>
          <a:p>
            <a:r>
              <a:rPr lang="en-SG" sz="2400" dirty="0">
                <a:latin typeface="Aptos" panose="020B0004020202020204" pitchFamily="34" charset="0"/>
              </a:rPr>
              <a:t>	age[4] = 12;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%d”, age[0], age[2]);</a:t>
            </a:r>
          </a:p>
          <a:p>
            <a:r>
              <a:rPr lang="en-SG" sz="2400" dirty="0">
                <a:latin typeface="Aptos" panose="020B0004020202020204" pitchFamily="34" charset="0"/>
              </a:rPr>
              <a:t>}</a:t>
            </a:r>
          </a:p>
        </p:txBody>
      </p:sp>
      <p:sp>
        <p:nvSpPr>
          <p:cNvPr id="5" name="Rectangle 1">
            <a:extLst>
              <a:ext uri="{FF2B5EF4-FFF2-40B4-BE49-F238E27FC236}">
                <a16:creationId xmlns:a16="http://schemas.microsoft.com/office/drawing/2014/main" id="{F5822C26-BC0D-4B37-AB55-C2C384147BCD}"/>
              </a:ext>
            </a:extLst>
          </p:cNvPr>
          <p:cNvSpPr>
            <a:spLocks noChangeArrowheads="1"/>
          </p:cNvSpPr>
          <p:nvPr/>
        </p:nvSpPr>
        <p:spPr bwMode="auto">
          <a:xfrm>
            <a:off x="5533533" y="791852"/>
            <a:ext cx="5489542" cy="2585323"/>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ptos" panose="020B0004020202020204" pitchFamily="34" charset="0"/>
              </a:rPr>
              <a:t> int main()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ptos" panose="020B0004020202020204" pitchFamily="34" charset="0"/>
              </a:rPr>
              <a:t> {     </a:t>
            </a:r>
            <a:r>
              <a:rPr kumimoji="0" lang="en-US" altLang="en-US" sz="2400" b="0" u="none" strike="noStrike" cap="none" normalizeH="0" baseline="0" dirty="0">
                <a:ln>
                  <a:noFill/>
                </a:ln>
                <a:solidFill>
                  <a:schemeClr val="tx1"/>
                </a:solidFill>
                <a:effectLst/>
                <a:latin typeface="Aptos" panose="020B0004020202020204" pitchFamily="34" charset="0"/>
              </a:rPr>
              <a:t>int age[5] = {20, 21, 22, 23, 12};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%d”, age[0], age[2]);</a:t>
            </a:r>
          </a:p>
          <a:p>
            <a:r>
              <a:rPr lang="en-SG" sz="2400" dirty="0">
                <a:latin typeface="Aptos" panose="020B0004020202020204" pitchFamily="34" charset="0"/>
              </a:rPr>
              <a:t> }</a:t>
            </a:r>
          </a:p>
        </p:txBody>
      </p:sp>
      <p:sp>
        <p:nvSpPr>
          <p:cNvPr id="6" name="Rectangle 1">
            <a:extLst>
              <a:ext uri="{FF2B5EF4-FFF2-40B4-BE49-F238E27FC236}">
                <a16:creationId xmlns:a16="http://schemas.microsoft.com/office/drawing/2014/main" id="{3D3C16D2-8BA6-225A-75A3-F0D955D385A6}"/>
              </a:ext>
            </a:extLst>
          </p:cNvPr>
          <p:cNvSpPr>
            <a:spLocks noChangeArrowheads="1"/>
          </p:cNvSpPr>
          <p:nvPr/>
        </p:nvSpPr>
        <p:spPr bwMode="auto">
          <a:xfrm>
            <a:off x="5533533" y="3583758"/>
            <a:ext cx="5489542" cy="2585323"/>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ptos" panose="020B0004020202020204" pitchFamily="34" charset="0"/>
              </a:rPr>
              <a:t> int main()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ptos" panose="020B0004020202020204" pitchFamily="34" charset="0"/>
              </a:rPr>
              <a:t> {     </a:t>
            </a:r>
            <a:r>
              <a:rPr kumimoji="0" lang="en-US" altLang="en-US" sz="2400" b="0" u="none" strike="noStrike" cap="none" normalizeH="0" baseline="0" dirty="0">
                <a:ln>
                  <a:noFill/>
                </a:ln>
                <a:solidFill>
                  <a:schemeClr val="tx1"/>
                </a:solidFill>
                <a:effectLst/>
                <a:latin typeface="Aptos" panose="020B0004020202020204" pitchFamily="34" charset="0"/>
              </a:rPr>
              <a:t>int age[ ] = {20, 21, 22, 23, 12};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age[3]);</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%d”, age[0], age[2]);</a:t>
            </a:r>
          </a:p>
          <a:p>
            <a:r>
              <a:rPr lang="en-SG" sz="2400" dirty="0">
                <a:latin typeface="Aptos" panose="020B0004020202020204" pitchFamily="34" charset="0"/>
              </a:rPr>
              <a:t> }</a:t>
            </a:r>
          </a:p>
        </p:txBody>
      </p:sp>
    </p:spTree>
    <p:extLst>
      <p:ext uri="{BB962C8B-B14F-4D97-AF65-F5344CB8AC3E}">
        <p14:creationId xmlns:p14="http://schemas.microsoft.com/office/powerpoint/2010/main" val="3426686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893084-9230-2D78-87E4-E115D7E0AC9A}"/>
              </a:ext>
            </a:extLst>
          </p:cNvPr>
          <p:cNvSpPr txBox="1"/>
          <p:nvPr/>
        </p:nvSpPr>
        <p:spPr>
          <a:xfrm>
            <a:off x="251959" y="682258"/>
            <a:ext cx="5752915" cy="5632311"/>
          </a:xfrm>
          <a:prstGeom prst="rect">
            <a:avLst/>
          </a:prstGeom>
          <a:solidFill>
            <a:schemeClr val="accent2">
              <a:lumMod val="20000"/>
              <a:lumOff val="80000"/>
            </a:schemeClr>
          </a:solidFill>
        </p:spPr>
        <p:txBody>
          <a:bodyPr wrap="square">
            <a:spAutoFit/>
          </a:bodyPr>
          <a:lstStyle/>
          <a:p>
            <a:r>
              <a:rPr lang="en-SG" sz="2400" dirty="0">
                <a:highlight>
                  <a:srgbClr val="FFFF00"/>
                </a:highlight>
                <a:latin typeface="Aptos" panose="020B0004020202020204" pitchFamily="34" charset="0"/>
              </a:rPr>
              <a:t>// C Program to illustrate element access</a:t>
            </a:r>
          </a:p>
          <a:p>
            <a:endParaRPr lang="en-SG" sz="2400" dirty="0">
              <a:highlight>
                <a:srgbClr val="FFFF00"/>
              </a:highlight>
              <a:latin typeface="Aptos" panose="020B0004020202020204" pitchFamily="34" charset="0"/>
            </a:endParaRP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endParaRPr lang="en-SG" sz="1050" dirty="0">
              <a:latin typeface="Aptos" panose="020B0004020202020204" pitchFamily="34" charset="0"/>
            </a:endParaRP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[5] = { 15, 25, 35, 45, 55 };</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[2]: %d\n", </a:t>
            </a:r>
            <a:r>
              <a:rPr lang="en-SG" sz="2400" dirty="0" err="1">
                <a:latin typeface="Aptos" panose="020B0004020202020204" pitchFamily="34" charset="0"/>
              </a:rPr>
              <a:t>arr</a:t>
            </a:r>
            <a:r>
              <a:rPr lang="en-SG" sz="2400" dirty="0">
                <a:latin typeface="Aptos" panose="020B0004020202020204" pitchFamily="34" charset="0"/>
              </a:rPr>
              <a:t>[2]);</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[4]: %d\n", </a:t>
            </a:r>
            <a:r>
              <a:rPr lang="en-SG" sz="2400" dirty="0" err="1">
                <a:latin typeface="Aptos" panose="020B0004020202020204" pitchFamily="34" charset="0"/>
              </a:rPr>
              <a:t>arr</a:t>
            </a:r>
            <a:r>
              <a:rPr lang="en-SG" sz="2400" dirty="0">
                <a:latin typeface="Aptos" panose="020B0004020202020204" pitchFamily="34" charset="0"/>
              </a:rPr>
              <a:t>[4]);</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[0]: %d", </a:t>
            </a:r>
            <a:r>
              <a:rPr lang="en-SG" sz="2400" dirty="0" err="1">
                <a:latin typeface="Aptos" panose="020B0004020202020204" pitchFamily="34" charset="0"/>
              </a:rPr>
              <a:t>arr</a:t>
            </a:r>
            <a:r>
              <a:rPr lang="en-SG" sz="2400" dirty="0">
                <a:latin typeface="Aptos" panose="020B0004020202020204" pitchFamily="34" charset="0"/>
              </a:rPr>
              <a:t>[0]);</a:t>
            </a:r>
          </a:p>
          <a:p>
            <a:r>
              <a:rPr lang="en-SG" sz="2400" dirty="0">
                <a:latin typeface="Aptos" panose="020B0004020202020204" pitchFamily="34" charset="0"/>
              </a:rPr>
              <a:t>}</a:t>
            </a:r>
          </a:p>
          <a:p>
            <a:endParaRPr lang="en-SG" sz="2400" dirty="0">
              <a:latin typeface="Aptos" panose="020B0004020202020204" pitchFamily="34" charset="0"/>
            </a:endParaRPr>
          </a:p>
          <a:p>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[2]: 35</a:t>
            </a:r>
          </a:p>
          <a:p>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[4]: 55</a:t>
            </a:r>
          </a:p>
          <a:p>
            <a:r>
              <a:rPr lang="en-SG" sz="2400" dirty="0">
                <a:latin typeface="Aptos" panose="020B0004020202020204" pitchFamily="34" charset="0"/>
              </a:rPr>
              <a:t>Element at </a:t>
            </a:r>
            <a:r>
              <a:rPr lang="en-SG" sz="2400" dirty="0" err="1">
                <a:latin typeface="Aptos" panose="020B0004020202020204" pitchFamily="34" charset="0"/>
              </a:rPr>
              <a:t>arr</a:t>
            </a:r>
            <a:r>
              <a:rPr lang="en-SG" sz="2400" dirty="0">
                <a:latin typeface="Aptos" panose="020B0004020202020204" pitchFamily="34" charset="0"/>
              </a:rPr>
              <a:t>[0]: 15</a:t>
            </a:r>
          </a:p>
        </p:txBody>
      </p:sp>
      <p:sp>
        <p:nvSpPr>
          <p:cNvPr id="5" name="Title 1">
            <a:extLst>
              <a:ext uri="{FF2B5EF4-FFF2-40B4-BE49-F238E27FC236}">
                <a16:creationId xmlns:a16="http://schemas.microsoft.com/office/drawing/2014/main" id="{5391675B-0111-AAE5-D137-756736196BAF}"/>
              </a:ext>
            </a:extLst>
          </p:cNvPr>
          <p:cNvSpPr>
            <a:spLocks noGrp="1"/>
          </p:cNvSpPr>
          <p:nvPr>
            <p:ph type="title"/>
          </p:nvPr>
        </p:nvSpPr>
        <p:spPr>
          <a:xfrm>
            <a:off x="207390" y="0"/>
            <a:ext cx="11902314" cy="543431"/>
          </a:xfrm>
        </p:spPr>
        <p:txBody>
          <a:bodyPr>
            <a:normAutofit/>
          </a:bodyPr>
          <a:lstStyle/>
          <a:p>
            <a:r>
              <a:rPr lang="en-SG" sz="3200" dirty="0">
                <a:latin typeface="Arial Black" panose="020B0A04020102020204" pitchFamily="34" charset="0"/>
              </a:rPr>
              <a:t>Array access [ How to print array? ]</a:t>
            </a:r>
          </a:p>
        </p:txBody>
      </p:sp>
      <p:sp>
        <p:nvSpPr>
          <p:cNvPr id="6" name="TextBox 5">
            <a:extLst>
              <a:ext uri="{FF2B5EF4-FFF2-40B4-BE49-F238E27FC236}">
                <a16:creationId xmlns:a16="http://schemas.microsoft.com/office/drawing/2014/main" id="{A24476B5-DACC-B283-0E4B-FB257041544D}"/>
              </a:ext>
            </a:extLst>
          </p:cNvPr>
          <p:cNvSpPr txBox="1"/>
          <p:nvPr/>
        </p:nvSpPr>
        <p:spPr>
          <a:xfrm>
            <a:off x="6096001" y="682258"/>
            <a:ext cx="5178457" cy="5262979"/>
          </a:xfrm>
          <a:prstGeom prst="rect">
            <a:avLst/>
          </a:prstGeom>
          <a:solidFill>
            <a:schemeClr val="accent4">
              <a:lumMod val="20000"/>
              <a:lumOff val="80000"/>
            </a:schemeClr>
          </a:solidFill>
        </p:spPr>
        <p:txBody>
          <a:bodyPr wrap="square">
            <a:spAutoFit/>
          </a:bodyPr>
          <a:lstStyle/>
          <a:p>
            <a:r>
              <a:rPr lang="en-SG" sz="2800" dirty="0">
                <a:latin typeface="Aptos" panose="020B0004020202020204" pitchFamily="34" charset="0"/>
              </a:rPr>
              <a:t>int n;</a:t>
            </a:r>
          </a:p>
          <a:p>
            <a:r>
              <a:rPr lang="en-SG" sz="2800" dirty="0" err="1">
                <a:latin typeface="Aptos" panose="020B0004020202020204" pitchFamily="34" charset="0"/>
              </a:rPr>
              <a:t>scanf</a:t>
            </a:r>
            <a:r>
              <a:rPr lang="en-SG" sz="2800" dirty="0">
                <a:latin typeface="Aptos" panose="020B0004020202020204" pitchFamily="34" charset="0"/>
              </a:rPr>
              <a:t>("%d", &amp;n);</a:t>
            </a:r>
          </a:p>
          <a:p>
            <a:r>
              <a:rPr lang="en-SG" sz="2800" dirty="0">
                <a:latin typeface="Aptos" panose="020B0004020202020204" pitchFamily="34" charset="0"/>
              </a:rPr>
              <a:t>int array[n];</a:t>
            </a: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 = 0; </a:t>
            </a:r>
            <a:r>
              <a:rPr lang="en-SG" sz="2800" dirty="0" err="1">
                <a:latin typeface="Aptos" panose="020B0004020202020204" pitchFamily="34" charset="0"/>
              </a:rPr>
              <a:t>i</a:t>
            </a:r>
            <a:r>
              <a:rPr lang="en-SG" sz="2800" dirty="0">
                <a:latin typeface="Aptos" panose="020B0004020202020204" pitchFamily="34" charset="0"/>
              </a:rPr>
              <a:t> &lt;n;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 &amp;array[</a:t>
            </a:r>
            <a:r>
              <a:rPr lang="en-SG" sz="2800" dirty="0" err="1">
                <a:latin typeface="Aptos" panose="020B0004020202020204" pitchFamily="34" charset="0"/>
              </a:rPr>
              <a:t>i</a:t>
            </a:r>
            <a:r>
              <a:rPr lang="en-SG" sz="2800" dirty="0">
                <a:latin typeface="Aptos" panose="020B0004020202020204" pitchFamily="34" charset="0"/>
              </a:rPr>
              <a:t>] );</a:t>
            </a:r>
          </a:p>
          <a:p>
            <a:r>
              <a:rPr lang="en-SG" sz="2800" dirty="0">
                <a:latin typeface="Aptos" panose="020B0004020202020204" pitchFamily="34" charset="0"/>
              </a:rPr>
              <a:t>}</a:t>
            </a:r>
          </a:p>
          <a:p>
            <a:endParaRPr lang="en-SG" sz="2800" dirty="0">
              <a:latin typeface="Aptos" panose="020B0004020202020204" pitchFamily="34" charset="0"/>
            </a:endParaRP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=0; </a:t>
            </a:r>
            <a:r>
              <a:rPr lang="en-SG" sz="2800" dirty="0" err="1">
                <a:latin typeface="Aptos" panose="020B0004020202020204" pitchFamily="34" charset="0"/>
              </a:rPr>
              <a:t>i</a:t>
            </a:r>
            <a:r>
              <a:rPr lang="en-SG" sz="2800" dirty="0">
                <a:latin typeface="Aptos" panose="020B0004020202020204" pitchFamily="34" charset="0"/>
              </a:rPr>
              <a:t>&lt;n;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(“%d ”, array[</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p:txBody>
      </p:sp>
    </p:spTree>
    <p:extLst>
      <p:ext uri="{BB962C8B-B14F-4D97-AF65-F5344CB8AC3E}">
        <p14:creationId xmlns:p14="http://schemas.microsoft.com/office/powerpoint/2010/main" val="417483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D2E468-B3CD-5EE4-A183-3B7B59982A88}"/>
              </a:ext>
            </a:extLst>
          </p:cNvPr>
          <p:cNvSpPr txBox="1"/>
          <p:nvPr/>
        </p:nvSpPr>
        <p:spPr>
          <a:xfrm>
            <a:off x="348792" y="220344"/>
            <a:ext cx="4842333" cy="5016758"/>
          </a:xfrm>
          <a:prstGeom prst="rect">
            <a:avLst/>
          </a:prstGeom>
          <a:solidFill>
            <a:schemeClr val="bg1"/>
          </a:solidFill>
        </p:spPr>
        <p:txBody>
          <a:bodyPr wrap="square">
            <a:spAutoFit/>
          </a:bodyPr>
          <a:lstStyle/>
          <a:p>
            <a:r>
              <a:rPr lang="en-SG" sz="3200" b="1" dirty="0">
                <a:solidFill>
                  <a:schemeClr val="tx1">
                    <a:lumMod val="95000"/>
                    <a:lumOff val="5000"/>
                  </a:schemeClr>
                </a:solidFill>
                <a:latin typeface="Aptos" panose="020B0004020202020204" pitchFamily="34" charset="0"/>
              </a:rPr>
              <a:t>4. Update Array Element</a:t>
            </a:r>
          </a:p>
          <a:p>
            <a:endParaRPr lang="en-SG" sz="2400" b="1" dirty="0">
              <a:solidFill>
                <a:schemeClr val="tx1">
                  <a:lumMod val="95000"/>
                  <a:lumOff val="5000"/>
                </a:schemeClr>
              </a:solidFill>
              <a:latin typeface="Aptos" panose="020B0004020202020204" pitchFamily="34" charset="0"/>
            </a:endParaRPr>
          </a:p>
          <a:p>
            <a:r>
              <a:rPr lang="en-SG" sz="2400" b="1" dirty="0">
                <a:solidFill>
                  <a:schemeClr val="tx1">
                    <a:lumMod val="95000"/>
                    <a:lumOff val="5000"/>
                  </a:schemeClr>
                </a:solidFill>
                <a:latin typeface="Aptos" panose="020B0004020202020204" pitchFamily="34" charset="0"/>
              </a:rPr>
              <a:t>main(){</a:t>
            </a:r>
          </a:p>
          <a:p>
            <a:r>
              <a:rPr lang="en-SG" sz="2400" dirty="0">
                <a:solidFill>
                  <a:schemeClr val="tx1">
                    <a:lumMod val="95000"/>
                    <a:lumOff val="5000"/>
                  </a:schemeClr>
                </a:solidFill>
                <a:latin typeface="Aptos" panose="020B0004020202020204" pitchFamily="34" charset="0"/>
              </a:rPr>
              <a:t>int </a:t>
            </a:r>
            <a:r>
              <a:rPr lang="en-SG" sz="2400" dirty="0" err="1">
                <a:solidFill>
                  <a:schemeClr val="tx1">
                    <a:lumMod val="95000"/>
                    <a:lumOff val="5000"/>
                  </a:schemeClr>
                </a:solidFill>
                <a:latin typeface="Aptos" panose="020B0004020202020204" pitchFamily="34" charset="0"/>
              </a:rPr>
              <a:t>arr</a:t>
            </a:r>
            <a:r>
              <a:rPr lang="en-SG" sz="2400" dirty="0">
                <a:solidFill>
                  <a:schemeClr val="tx1">
                    <a:lumMod val="95000"/>
                    <a:lumOff val="5000"/>
                  </a:schemeClr>
                </a:solidFill>
                <a:latin typeface="Aptos" panose="020B0004020202020204" pitchFamily="34" charset="0"/>
              </a:rPr>
              <a:t>[5] = { 15, 25, 35, 45, 55 };</a:t>
            </a:r>
          </a:p>
          <a:p>
            <a:r>
              <a:rPr lang="en-SG" sz="2400" dirty="0" err="1">
                <a:solidFill>
                  <a:schemeClr val="tx1">
                    <a:lumMod val="95000"/>
                    <a:lumOff val="5000"/>
                  </a:schemeClr>
                </a:solidFill>
                <a:latin typeface="Aptos" panose="020B0004020202020204" pitchFamily="34" charset="0"/>
              </a:rPr>
              <a:t>arr</a:t>
            </a:r>
            <a:r>
              <a:rPr lang="en-SG" sz="2400" dirty="0">
                <a:solidFill>
                  <a:schemeClr val="tx1">
                    <a:lumMod val="95000"/>
                    <a:lumOff val="5000"/>
                  </a:schemeClr>
                </a:solidFill>
                <a:latin typeface="Aptos" panose="020B0004020202020204" pitchFamily="34" charset="0"/>
              </a:rPr>
              <a:t>[2] = -1;</a:t>
            </a:r>
          </a:p>
          <a:p>
            <a:r>
              <a:rPr lang="en-SG" sz="2400" dirty="0" err="1">
                <a:latin typeface="Aptos" panose="020B0004020202020204" pitchFamily="34" charset="0"/>
              </a:rPr>
              <a:t>printf</a:t>
            </a:r>
            <a:r>
              <a:rPr lang="en-SG" sz="2400" dirty="0">
                <a:latin typeface="Aptos" panose="020B0004020202020204" pitchFamily="34" charset="0"/>
              </a:rPr>
              <a:t>(“%d ”, age[0]);</a:t>
            </a:r>
          </a:p>
          <a:p>
            <a:r>
              <a:rPr lang="en-SG" sz="2400" dirty="0" err="1">
                <a:latin typeface="Aptos" panose="020B0004020202020204" pitchFamily="34" charset="0"/>
              </a:rPr>
              <a:t>printf</a:t>
            </a:r>
            <a:r>
              <a:rPr lang="en-SG" sz="2400" dirty="0">
                <a:latin typeface="Aptos" panose="020B0004020202020204" pitchFamily="34" charset="0"/>
              </a:rPr>
              <a:t>(“%d ”, age[1]);</a:t>
            </a:r>
          </a:p>
          <a:p>
            <a:r>
              <a:rPr lang="en-SG" sz="2400" dirty="0" err="1">
                <a:latin typeface="Aptos" panose="020B0004020202020204" pitchFamily="34" charset="0"/>
              </a:rPr>
              <a:t>printf</a:t>
            </a:r>
            <a:r>
              <a:rPr lang="en-SG" sz="2400" dirty="0">
                <a:latin typeface="Aptos" panose="020B0004020202020204" pitchFamily="34" charset="0"/>
              </a:rPr>
              <a:t>(“%d ”, age[2]);</a:t>
            </a:r>
          </a:p>
          <a:p>
            <a:r>
              <a:rPr lang="en-SG" sz="2400" dirty="0" err="1">
                <a:latin typeface="Aptos" panose="020B0004020202020204" pitchFamily="34" charset="0"/>
              </a:rPr>
              <a:t>printf</a:t>
            </a:r>
            <a:r>
              <a:rPr lang="en-SG" sz="2400" dirty="0">
                <a:latin typeface="Aptos" panose="020B0004020202020204" pitchFamily="34" charset="0"/>
              </a:rPr>
              <a:t>(“%d ”, age[3]);</a:t>
            </a:r>
          </a:p>
          <a:p>
            <a:r>
              <a:rPr lang="en-SG" sz="2400" dirty="0" err="1">
                <a:latin typeface="Aptos" panose="020B0004020202020204" pitchFamily="34" charset="0"/>
              </a:rPr>
              <a:t>printf</a:t>
            </a:r>
            <a:r>
              <a:rPr lang="en-SG" sz="2400" dirty="0">
                <a:latin typeface="Aptos" panose="020B0004020202020204" pitchFamily="34" charset="0"/>
              </a:rPr>
              <a:t>(“%d ”, age[4]);</a:t>
            </a:r>
          </a:p>
          <a:p>
            <a:r>
              <a:rPr lang="en-SG" sz="2400" dirty="0" err="1">
                <a:latin typeface="Aptos" panose="020B0004020202020204" pitchFamily="34" charset="0"/>
              </a:rPr>
              <a:t>printf</a:t>
            </a:r>
            <a:r>
              <a:rPr lang="en-SG" sz="2400" dirty="0">
                <a:latin typeface="Aptos" panose="020B0004020202020204" pitchFamily="34" charset="0"/>
              </a:rPr>
              <a:t>(“%d ”, age[5]);</a:t>
            </a:r>
          </a:p>
          <a:p>
            <a:r>
              <a:rPr lang="en-SG" sz="2400" dirty="0">
                <a:solidFill>
                  <a:schemeClr val="tx1">
                    <a:lumMod val="95000"/>
                    <a:lumOff val="5000"/>
                  </a:schemeClr>
                </a:solidFill>
                <a:latin typeface="Aptos" panose="020B0004020202020204" pitchFamily="34" charset="0"/>
              </a:rPr>
              <a:t>}</a:t>
            </a:r>
          </a:p>
          <a:p>
            <a:endParaRPr lang="en-SG" sz="2400" dirty="0">
              <a:solidFill>
                <a:schemeClr val="tx1">
                  <a:lumMod val="95000"/>
                  <a:lumOff val="5000"/>
                </a:schemeClr>
              </a:solidFill>
              <a:latin typeface="Aptos" panose="020B0004020202020204" pitchFamily="34" charset="0"/>
            </a:endParaRPr>
          </a:p>
        </p:txBody>
      </p:sp>
      <p:sp>
        <p:nvSpPr>
          <p:cNvPr id="2" name="TextBox 1">
            <a:extLst>
              <a:ext uri="{FF2B5EF4-FFF2-40B4-BE49-F238E27FC236}">
                <a16:creationId xmlns:a16="http://schemas.microsoft.com/office/drawing/2014/main" id="{E7EAB246-57BD-D007-ED8F-C5820FD41EF3}"/>
              </a:ext>
            </a:extLst>
          </p:cNvPr>
          <p:cNvSpPr txBox="1"/>
          <p:nvPr/>
        </p:nvSpPr>
        <p:spPr>
          <a:xfrm>
            <a:off x="5492685" y="220344"/>
            <a:ext cx="5178457" cy="6124754"/>
          </a:xfrm>
          <a:prstGeom prst="rect">
            <a:avLst/>
          </a:prstGeom>
          <a:solidFill>
            <a:schemeClr val="accent4">
              <a:lumMod val="20000"/>
              <a:lumOff val="80000"/>
            </a:schemeClr>
          </a:solidFill>
        </p:spPr>
        <p:txBody>
          <a:bodyPr wrap="square">
            <a:spAutoFit/>
          </a:bodyPr>
          <a:lstStyle/>
          <a:p>
            <a:r>
              <a:rPr lang="en-SG" sz="2800" dirty="0">
                <a:latin typeface="Aptos" panose="020B0004020202020204" pitchFamily="34" charset="0"/>
              </a:rPr>
              <a:t>int n;</a:t>
            </a:r>
          </a:p>
          <a:p>
            <a:r>
              <a:rPr lang="en-SG" sz="2800" dirty="0" err="1">
                <a:latin typeface="Aptos" panose="020B0004020202020204" pitchFamily="34" charset="0"/>
              </a:rPr>
              <a:t>scanf</a:t>
            </a:r>
            <a:r>
              <a:rPr lang="en-SG" sz="2800" dirty="0">
                <a:latin typeface="Aptos" panose="020B0004020202020204" pitchFamily="34" charset="0"/>
              </a:rPr>
              <a:t>("%d", &amp;n);</a:t>
            </a:r>
          </a:p>
          <a:p>
            <a:r>
              <a:rPr lang="en-SG" sz="2800" dirty="0">
                <a:latin typeface="Aptos" panose="020B0004020202020204" pitchFamily="34" charset="0"/>
              </a:rPr>
              <a:t>int array[n];</a:t>
            </a: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 = 0; </a:t>
            </a:r>
            <a:r>
              <a:rPr lang="en-SG" sz="2800" dirty="0" err="1">
                <a:latin typeface="Aptos" panose="020B0004020202020204" pitchFamily="34" charset="0"/>
              </a:rPr>
              <a:t>i</a:t>
            </a:r>
            <a:r>
              <a:rPr lang="en-SG" sz="2800" dirty="0">
                <a:latin typeface="Aptos" panose="020B0004020202020204" pitchFamily="34" charset="0"/>
              </a:rPr>
              <a:t> &lt;n;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 &amp;array[</a:t>
            </a:r>
            <a:r>
              <a:rPr lang="en-SG" sz="2800" dirty="0" err="1">
                <a:latin typeface="Aptos" panose="020B0004020202020204" pitchFamily="34" charset="0"/>
              </a:rPr>
              <a:t>i</a:t>
            </a:r>
            <a:r>
              <a:rPr lang="en-SG" sz="2800" dirty="0">
                <a:latin typeface="Aptos" panose="020B0004020202020204" pitchFamily="34" charset="0"/>
              </a:rPr>
              <a:t>] );</a:t>
            </a:r>
          </a:p>
          <a:p>
            <a:r>
              <a:rPr lang="en-SG" sz="2800" dirty="0">
                <a:latin typeface="Aptos" panose="020B0004020202020204" pitchFamily="34" charset="0"/>
              </a:rPr>
              <a:t>}</a:t>
            </a:r>
          </a:p>
          <a:p>
            <a:endParaRPr lang="en-SG" sz="2800" dirty="0">
              <a:latin typeface="Aptos" panose="020B0004020202020204" pitchFamily="34" charset="0"/>
            </a:endParaRPr>
          </a:p>
          <a:p>
            <a:r>
              <a:rPr lang="en-SG" sz="2800" dirty="0">
                <a:latin typeface="Aptos" panose="020B0004020202020204" pitchFamily="34" charset="0"/>
              </a:rPr>
              <a:t>array[0] = - 555;</a:t>
            </a:r>
          </a:p>
          <a:p>
            <a:endParaRPr lang="en-SG" sz="2800" dirty="0">
              <a:latin typeface="Aptos" panose="020B0004020202020204" pitchFamily="34" charset="0"/>
            </a:endParaRP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=0; </a:t>
            </a:r>
            <a:r>
              <a:rPr lang="en-SG" sz="2800" dirty="0" err="1">
                <a:latin typeface="Aptos" panose="020B0004020202020204" pitchFamily="34" charset="0"/>
              </a:rPr>
              <a:t>i</a:t>
            </a:r>
            <a:r>
              <a:rPr lang="en-SG" sz="2800" dirty="0">
                <a:latin typeface="Aptos" panose="020B0004020202020204" pitchFamily="34" charset="0"/>
              </a:rPr>
              <a:t>&lt;n;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(“%d ”, array[</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p:txBody>
      </p:sp>
    </p:spTree>
    <p:extLst>
      <p:ext uri="{BB962C8B-B14F-4D97-AF65-F5344CB8AC3E}">
        <p14:creationId xmlns:p14="http://schemas.microsoft.com/office/powerpoint/2010/main" val="4159237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F266-E036-5001-BC1B-4CF00AE6C4E9}"/>
              </a:ext>
            </a:extLst>
          </p:cNvPr>
          <p:cNvSpPr>
            <a:spLocks noGrp="1"/>
          </p:cNvSpPr>
          <p:nvPr>
            <p:ph type="title"/>
          </p:nvPr>
        </p:nvSpPr>
        <p:spPr>
          <a:xfrm>
            <a:off x="316426" y="15082"/>
            <a:ext cx="9692640" cy="618654"/>
          </a:xfrm>
        </p:spPr>
        <p:txBody>
          <a:bodyPr>
            <a:normAutofit/>
          </a:bodyPr>
          <a:lstStyle/>
          <a:p>
            <a:r>
              <a:rPr lang="en-SG" sz="3200" b="1" dirty="0">
                <a:solidFill>
                  <a:schemeClr val="tx1">
                    <a:lumMod val="95000"/>
                    <a:lumOff val="5000"/>
                  </a:schemeClr>
                </a:solidFill>
                <a:latin typeface="Aptos" panose="020B0004020202020204" pitchFamily="34" charset="0"/>
              </a:rPr>
              <a:t>5. C Array Traversal</a:t>
            </a:r>
            <a:endParaRPr lang="en-SG" sz="3200" dirty="0"/>
          </a:p>
        </p:txBody>
      </p:sp>
      <p:sp>
        <p:nvSpPr>
          <p:cNvPr id="7" name="TextBox 6">
            <a:extLst>
              <a:ext uri="{FF2B5EF4-FFF2-40B4-BE49-F238E27FC236}">
                <a16:creationId xmlns:a16="http://schemas.microsoft.com/office/drawing/2014/main" id="{B76886E4-E835-B9AD-5B70-E35E12A40577}"/>
              </a:ext>
            </a:extLst>
          </p:cNvPr>
          <p:cNvSpPr txBox="1"/>
          <p:nvPr/>
        </p:nvSpPr>
        <p:spPr>
          <a:xfrm>
            <a:off x="316426" y="633736"/>
            <a:ext cx="11800160" cy="830997"/>
          </a:xfrm>
          <a:prstGeom prst="rect">
            <a:avLst/>
          </a:prstGeom>
          <a:solidFill>
            <a:schemeClr val="bg1"/>
          </a:solidFill>
        </p:spPr>
        <p:txBody>
          <a:bodyPr wrap="square">
            <a:spAutoFit/>
          </a:bodyPr>
          <a:lstStyle/>
          <a:p>
            <a:pPr algn="just"/>
            <a:r>
              <a:rPr lang="en-SG" sz="2400" dirty="0">
                <a:solidFill>
                  <a:schemeClr val="tx1">
                    <a:lumMod val="95000"/>
                    <a:lumOff val="5000"/>
                  </a:schemeClr>
                </a:solidFill>
                <a:latin typeface="Aptos" panose="020B0004020202020204" pitchFamily="34" charset="0"/>
              </a:rPr>
              <a:t>Traversal is the process in which we visit every element of the data structure. For C array traversal, we use loops to iterate through each element of the array.</a:t>
            </a:r>
          </a:p>
        </p:txBody>
      </p:sp>
      <p:pic>
        <p:nvPicPr>
          <p:cNvPr id="8" name="Picture 7">
            <a:extLst>
              <a:ext uri="{FF2B5EF4-FFF2-40B4-BE49-F238E27FC236}">
                <a16:creationId xmlns:a16="http://schemas.microsoft.com/office/drawing/2014/main" id="{A94404E4-29C0-BC45-BEB1-28C0F5157106}"/>
              </a:ext>
            </a:extLst>
          </p:cNvPr>
          <p:cNvPicPr>
            <a:picLocks noChangeAspect="1"/>
          </p:cNvPicPr>
          <p:nvPr/>
        </p:nvPicPr>
        <p:blipFill rotWithShape="1">
          <a:blip r:embed="rId2"/>
          <a:srcRect l="14652" t="5968" r="9904" b="6644"/>
          <a:stretch/>
        </p:blipFill>
        <p:spPr>
          <a:xfrm>
            <a:off x="6615421" y="1811365"/>
            <a:ext cx="5501165" cy="5031553"/>
          </a:xfrm>
          <a:prstGeom prst="rect">
            <a:avLst/>
          </a:prstGeom>
        </p:spPr>
      </p:pic>
      <p:sp>
        <p:nvSpPr>
          <p:cNvPr id="9" name="TextBox 8">
            <a:extLst>
              <a:ext uri="{FF2B5EF4-FFF2-40B4-BE49-F238E27FC236}">
                <a16:creationId xmlns:a16="http://schemas.microsoft.com/office/drawing/2014/main" id="{F7A62CFC-2FC9-B224-2DEA-A46A7F21C842}"/>
              </a:ext>
            </a:extLst>
          </p:cNvPr>
          <p:cNvSpPr txBox="1"/>
          <p:nvPr/>
        </p:nvSpPr>
        <p:spPr>
          <a:xfrm>
            <a:off x="398123" y="1837525"/>
            <a:ext cx="5178457" cy="4401205"/>
          </a:xfrm>
          <a:prstGeom prst="rect">
            <a:avLst/>
          </a:prstGeom>
          <a:solidFill>
            <a:schemeClr val="accent4">
              <a:lumMod val="20000"/>
              <a:lumOff val="80000"/>
            </a:schemeClr>
          </a:solidFill>
        </p:spPr>
        <p:txBody>
          <a:bodyPr wrap="square">
            <a:spAutoFit/>
          </a:bodyPr>
          <a:lstStyle/>
          <a:p>
            <a:r>
              <a:rPr lang="en-SG" sz="2800" b="1" u="sng" dirty="0">
                <a:solidFill>
                  <a:schemeClr val="tx1">
                    <a:lumMod val="95000"/>
                    <a:lumOff val="5000"/>
                  </a:schemeClr>
                </a:solidFill>
                <a:latin typeface="Aptos" panose="020B0004020202020204" pitchFamily="34" charset="0"/>
              </a:rPr>
              <a:t>Array Traversal using for Loop</a:t>
            </a:r>
          </a:p>
          <a:p>
            <a:r>
              <a:rPr lang="en-SG" sz="2800" dirty="0">
                <a:latin typeface="Aptos" panose="020B0004020202020204" pitchFamily="34" charset="0"/>
              </a:rPr>
              <a:t>int n;</a:t>
            </a:r>
          </a:p>
          <a:p>
            <a:r>
              <a:rPr lang="en-SG" sz="2800" dirty="0" err="1">
                <a:latin typeface="Aptos" panose="020B0004020202020204" pitchFamily="34" charset="0"/>
              </a:rPr>
              <a:t>scanf</a:t>
            </a:r>
            <a:r>
              <a:rPr lang="en-SG" sz="2800" dirty="0">
                <a:latin typeface="Aptos" panose="020B0004020202020204" pitchFamily="34" charset="0"/>
              </a:rPr>
              <a:t>("%d", &amp;n);</a:t>
            </a:r>
          </a:p>
          <a:p>
            <a:r>
              <a:rPr lang="en-SG" sz="2800" dirty="0">
                <a:latin typeface="Aptos" panose="020B0004020202020204" pitchFamily="34" charset="0"/>
              </a:rPr>
              <a:t>int array[n];</a:t>
            </a: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 = 0; </a:t>
            </a:r>
            <a:r>
              <a:rPr lang="en-SG" sz="2800" dirty="0" err="1">
                <a:latin typeface="Aptos" panose="020B0004020202020204" pitchFamily="34" charset="0"/>
              </a:rPr>
              <a:t>i</a:t>
            </a:r>
            <a:r>
              <a:rPr lang="en-SG" sz="2800" dirty="0">
                <a:latin typeface="Aptos" panose="020B0004020202020204" pitchFamily="34" charset="0"/>
              </a:rPr>
              <a:t> &lt;n;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(“%d ”, &amp;array[</a:t>
            </a:r>
            <a:r>
              <a:rPr lang="en-SG" sz="2800" dirty="0" err="1">
                <a:latin typeface="Aptos" panose="020B0004020202020204" pitchFamily="34" charset="0"/>
              </a:rPr>
              <a:t>i</a:t>
            </a:r>
            <a:r>
              <a:rPr lang="en-SG" sz="2800" dirty="0">
                <a:latin typeface="Aptos" panose="020B0004020202020204" pitchFamily="34" charset="0"/>
              </a:rPr>
              <a:t>] );</a:t>
            </a:r>
          </a:p>
          <a:p>
            <a:r>
              <a:rPr lang="en-SG" sz="2800" dirty="0">
                <a:latin typeface="Aptos" panose="020B0004020202020204" pitchFamily="34" charset="0"/>
              </a:rPr>
              <a:t>}</a:t>
            </a:r>
          </a:p>
          <a:p>
            <a:r>
              <a:rPr lang="en-SG" sz="2800" dirty="0">
                <a:latin typeface="Aptos" panose="020B0004020202020204" pitchFamily="34" charset="0"/>
              </a:rPr>
              <a:t>for(int </a:t>
            </a:r>
            <a:r>
              <a:rPr lang="en-SG" sz="2800" dirty="0" err="1">
                <a:latin typeface="Aptos" panose="020B0004020202020204" pitchFamily="34" charset="0"/>
              </a:rPr>
              <a:t>i</a:t>
            </a:r>
            <a:r>
              <a:rPr lang="en-SG" sz="2800" dirty="0">
                <a:latin typeface="Aptos" panose="020B0004020202020204" pitchFamily="34" charset="0"/>
              </a:rPr>
              <a:t>=0; </a:t>
            </a:r>
            <a:r>
              <a:rPr lang="en-SG" sz="2800" dirty="0" err="1">
                <a:latin typeface="Aptos" panose="020B0004020202020204" pitchFamily="34" charset="0"/>
              </a:rPr>
              <a:t>i</a:t>
            </a:r>
            <a:r>
              <a:rPr lang="en-SG" sz="2800" dirty="0">
                <a:latin typeface="Aptos" panose="020B0004020202020204" pitchFamily="34" charset="0"/>
              </a:rPr>
              <a:t>&lt;n; </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(“%d ”, array[</a:t>
            </a:r>
            <a:r>
              <a:rPr lang="en-SG" sz="2800" dirty="0" err="1">
                <a:latin typeface="Aptos" panose="020B0004020202020204" pitchFamily="34" charset="0"/>
              </a:rPr>
              <a:t>i</a:t>
            </a:r>
            <a:r>
              <a:rPr lang="en-SG" sz="2800" dirty="0">
                <a:latin typeface="Aptos" panose="020B0004020202020204" pitchFamily="34" charset="0"/>
              </a:rPr>
              <a:t>]);</a:t>
            </a:r>
          </a:p>
          <a:p>
            <a:r>
              <a:rPr lang="en-SG" sz="2800" dirty="0">
                <a:latin typeface="Aptos" panose="020B0004020202020204" pitchFamily="34" charset="0"/>
              </a:rPr>
              <a:t>}</a:t>
            </a:r>
          </a:p>
        </p:txBody>
      </p:sp>
    </p:spTree>
    <p:extLst>
      <p:ext uri="{BB962C8B-B14F-4D97-AF65-F5344CB8AC3E}">
        <p14:creationId xmlns:p14="http://schemas.microsoft.com/office/powerpoint/2010/main" val="68452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F266-E036-5001-BC1B-4CF00AE6C4E9}"/>
              </a:ext>
            </a:extLst>
          </p:cNvPr>
          <p:cNvSpPr>
            <a:spLocks noGrp="1"/>
          </p:cNvSpPr>
          <p:nvPr>
            <p:ph type="title"/>
          </p:nvPr>
        </p:nvSpPr>
        <p:spPr>
          <a:xfrm>
            <a:off x="316426" y="15082"/>
            <a:ext cx="9692640" cy="618654"/>
          </a:xfrm>
        </p:spPr>
        <p:txBody>
          <a:bodyPr>
            <a:normAutofit/>
          </a:bodyPr>
          <a:lstStyle/>
          <a:p>
            <a:r>
              <a:rPr lang="en-SG" sz="3200" b="1" dirty="0">
                <a:solidFill>
                  <a:schemeClr val="tx1">
                    <a:lumMod val="95000"/>
                    <a:lumOff val="5000"/>
                  </a:schemeClr>
                </a:solidFill>
                <a:latin typeface="Aptos" panose="020B0004020202020204" pitchFamily="34" charset="0"/>
              </a:rPr>
              <a:t>6. Copy Array To Another Array</a:t>
            </a:r>
            <a:endParaRPr lang="en-SG" sz="3200" dirty="0"/>
          </a:p>
        </p:txBody>
      </p:sp>
      <p:sp>
        <p:nvSpPr>
          <p:cNvPr id="7" name="TextBox 6">
            <a:extLst>
              <a:ext uri="{FF2B5EF4-FFF2-40B4-BE49-F238E27FC236}">
                <a16:creationId xmlns:a16="http://schemas.microsoft.com/office/drawing/2014/main" id="{B76886E4-E835-B9AD-5B70-E35E12A40577}"/>
              </a:ext>
            </a:extLst>
          </p:cNvPr>
          <p:cNvSpPr txBox="1"/>
          <p:nvPr/>
        </p:nvSpPr>
        <p:spPr>
          <a:xfrm>
            <a:off x="316426" y="633736"/>
            <a:ext cx="3712235" cy="2677656"/>
          </a:xfrm>
          <a:prstGeom prst="rect">
            <a:avLst/>
          </a:prstGeom>
          <a:solidFill>
            <a:schemeClr val="bg1"/>
          </a:solidFill>
        </p:spPr>
        <p:txBody>
          <a:bodyPr wrap="square">
            <a:spAutoFit/>
          </a:bodyPr>
          <a:lstStyle/>
          <a:p>
            <a:pPr algn="just"/>
            <a:r>
              <a:rPr lang="en-SG" sz="2400" dirty="0">
                <a:solidFill>
                  <a:schemeClr val="tx1">
                    <a:lumMod val="95000"/>
                    <a:lumOff val="5000"/>
                  </a:schemeClr>
                </a:solidFill>
                <a:latin typeface="Aptos" panose="020B0004020202020204" pitchFamily="34" charset="0"/>
              </a:rPr>
              <a:t>Traversal is the process in which we visit every element of the data structure. For C array traversal, we use loops to iterate through each element of the array.</a:t>
            </a:r>
          </a:p>
        </p:txBody>
      </p:sp>
      <p:sp>
        <p:nvSpPr>
          <p:cNvPr id="4" name="TextBox 3">
            <a:extLst>
              <a:ext uri="{FF2B5EF4-FFF2-40B4-BE49-F238E27FC236}">
                <a16:creationId xmlns:a16="http://schemas.microsoft.com/office/drawing/2014/main" id="{145D0271-AC72-8668-3319-1E787E821F1A}"/>
              </a:ext>
            </a:extLst>
          </p:cNvPr>
          <p:cNvSpPr txBox="1"/>
          <p:nvPr/>
        </p:nvSpPr>
        <p:spPr>
          <a:xfrm>
            <a:off x="6258339" y="151179"/>
            <a:ext cx="6102626" cy="6555641"/>
          </a:xfrm>
          <a:prstGeom prst="rect">
            <a:avLst/>
          </a:prstGeom>
          <a:noFill/>
        </p:spPr>
        <p:txBody>
          <a:bodyPr wrap="square">
            <a:spAutoFit/>
          </a:bodyPr>
          <a:lstStyle/>
          <a:p>
            <a:r>
              <a:rPr lang="en-US" sz="2000" dirty="0">
                <a:solidFill>
                  <a:srgbClr val="002060"/>
                </a:solidFill>
                <a:latin typeface="Aharoni" panose="02010803020104030203" pitchFamily="2" charset="-79"/>
                <a:cs typeface="Aharoni" panose="02010803020104030203" pitchFamily="2" charset="-79"/>
              </a:rPr>
              <a:t>int main(){</a:t>
            </a:r>
          </a:p>
          <a:p>
            <a:r>
              <a:rPr lang="en-US" sz="2000" dirty="0">
                <a:solidFill>
                  <a:srgbClr val="002060"/>
                </a:solidFill>
                <a:latin typeface="Aharoni" panose="02010803020104030203" pitchFamily="2" charset="-79"/>
                <a:cs typeface="Aharoni" panose="02010803020104030203" pitchFamily="2" charset="-79"/>
              </a:rPr>
              <a:t>    int N=5;</a:t>
            </a:r>
          </a:p>
          <a:p>
            <a:r>
              <a:rPr lang="en-US" sz="2000" dirty="0">
                <a:solidFill>
                  <a:srgbClr val="002060"/>
                </a:solidFill>
                <a:latin typeface="Aharoni" panose="02010803020104030203" pitchFamily="2" charset="-79"/>
                <a:cs typeface="Aharoni" panose="02010803020104030203" pitchFamily="2" charset="-79"/>
              </a:rPr>
              <a:t>    int array1[N];</a:t>
            </a:r>
          </a:p>
          <a:p>
            <a:r>
              <a:rPr lang="en-US" sz="2000" dirty="0">
                <a:solidFill>
                  <a:srgbClr val="002060"/>
                </a:solidFill>
                <a:latin typeface="Aharoni" panose="02010803020104030203" pitchFamily="2" charset="-79"/>
                <a:cs typeface="Aharoni" panose="02010803020104030203" pitchFamily="2" charset="-79"/>
              </a:rPr>
              <a:t>    int array2[N];</a:t>
            </a:r>
          </a:p>
          <a:p>
            <a:r>
              <a:rPr lang="en-US" sz="2000" dirty="0">
                <a:solidFill>
                  <a:srgbClr val="002060"/>
                </a:solidFill>
                <a:latin typeface="Aharoni" panose="02010803020104030203" pitchFamily="2" charset="-79"/>
                <a:cs typeface="Aharoni" panose="02010803020104030203" pitchFamily="2" charset="-79"/>
              </a:rPr>
              <a:t>    for(int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=1;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&lt;= N;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a:t>
            </a:r>
          </a:p>
          <a:p>
            <a:r>
              <a:rPr lang="en-US" sz="2000" dirty="0">
                <a:solidFill>
                  <a:srgbClr val="002060"/>
                </a:solidFill>
                <a:latin typeface="Aharoni" panose="02010803020104030203" pitchFamily="2" charset="-79"/>
                <a:cs typeface="Aharoni" panose="02010803020104030203" pitchFamily="2" charset="-79"/>
              </a:rPr>
              <a:t>        </a:t>
            </a:r>
            <a:r>
              <a:rPr lang="en-US" sz="2000" dirty="0" err="1">
                <a:solidFill>
                  <a:srgbClr val="002060"/>
                </a:solidFill>
                <a:latin typeface="Aharoni" panose="02010803020104030203" pitchFamily="2" charset="-79"/>
                <a:cs typeface="Aharoni" panose="02010803020104030203" pitchFamily="2" charset="-79"/>
              </a:rPr>
              <a:t>scanf</a:t>
            </a:r>
            <a:r>
              <a:rPr lang="en-US" sz="2000" dirty="0">
                <a:solidFill>
                  <a:srgbClr val="002060"/>
                </a:solidFill>
                <a:latin typeface="Aharoni" panose="02010803020104030203" pitchFamily="2" charset="-79"/>
                <a:cs typeface="Aharoni" panose="02010803020104030203" pitchFamily="2" charset="-79"/>
              </a:rPr>
              <a:t>("%d", &amp;array1[</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a:t>
            </a:r>
          </a:p>
          <a:p>
            <a:r>
              <a:rPr lang="en-US" sz="2000" dirty="0">
                <a:solidFill>
                  <a:srgbClr val="002060"/>
                </a:solidFill>
                <a:latin typeface="Aharoni" panose="02010803020104030203" pitchFamily="2" charset="-79"/>
                <a:cs typeface="Aharoni" panose="02010803020104030203" pitchFamily="2" charset="-79"/>
              </a:rPr>
              <a:t>    }</a:t>
            </a:r>
          </a:p>
          <a:p>
            <a:r>
              <a:rPr lang="en-US" sz="2000" dirty="0">
                <a:solidFill>
                  <a:srgbClr val="002060"/>
                </a:solidFill>
                <a:latin typeface="Aharoni" panose="02010803020104030203" pitchFamily="2" charset="-79"/>
                <a:cs typeface="Aharoni" panose="02010803020104030203" pitchFamily="2" charset="-79"/>
              </a:rPr>
              <a:t>    </a:t>
            </a:r>
            <a:r>
              <a:rPr lang="en-US" sz="2000" dirty="0" err="1">
                <a:solidFill>
                  <a:srgbClr val="002060"/>
                </a:solidFill>
                <a:latin typeface="Aharoni" panose="02010803020104030203" pitchFamily="2" charset="-79"/>
                <a:cs typeface="Aharoni" panose="02010803020104030203" pitchFamily="2" charset="-79"/>
              </a:rPr>
              <a:t>printf</a:t>
            </a:r>
            <a:r>
              <a:rPr lang="en-US" sz="2000" dirty="0">
                <a:solidFill>
                  <a:srgbClr val="002060"/>
                </a:solidFill>
                <a:latin typeface="Aharoni" panose="02010803020104030203" pitchFamily="2" charset="-79"/>
                <a:cs typeface="Aharoni" panose="02010803020104030203" pitchFamily="2" charset="-79"/>
              </a:rPr>
              <a:t>("\n array-1 \n");</a:t>
            </a:r>
          </a:p>
          <a:p>
            <a:r>
              <a:rPr lang="en-US" sz="2000" dirty="0">
                <a:solidFill>
                  <a:srgbClr val="002060"/>
                </a:solidFill>
                <a:latin typeface="Aharoni" panose="02010803020104030203" pitchFamily="2" charset="-79"/>
                <a:cs typeface="Aharoni" panose="02010803020104030203" pitchFamily="2" charset="-79"/>
              </a:rPr>
              <a:t>    for(int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=1;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&lt;= N;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a:t>
            </a:r>
          </a:p>
          <a:p>
            <a:r>
              <a:rPr lang="en-US" sz="2000" dirty="0">
                <a:solidFill>
                  <a:srgbClr val="002060"/>
                </a:solidFill>
                <a:latin typeface="Aharoni" panose="02010803020104030203" pitchFamily="2" charset="-79"/>
                <a:cs typeface="Aharoni" panose="02010803020104030203" pitchFamily="2" charset="-79"/>
              </a:rPr>
              <a:t>        </a:t>
            </a:r>
            <a:r>
              <a:rPr lang="en-US" sz="2000" dirty="0" err="1">
                <a:solidFill>
                  <a:srgbClr val="002060"/>
                </a:solidFill>
                <a:latin typeface="Aharoni" panose="02010803020104030203" pitchFamily="2" charset="-79"/>
                <a:cs typeface="Aharoni" panose="02010803020104030203" pitchFamily="2" charset="-79"/>
              </a:rPr>
              <a:t>printf</a:t>
            </a:r>
            <a:r>
              <a:rPr lang="en-US" sz="2000" dirty="0">
                <a:solidFill>
                  <a:srgbClr val="002060"/>
                </a:solidFill>
                <a:latin typeface="Aharoni" panose="02010803020104030203" pitchFamily="2" charset="-79"/>
                <a:cs typeface="Aharoni" panose="02010803020104030203" pitchFamily="2" charset="-79"/>
              </a:rPr>
              <a:t>("%d ", array1[</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a:t>
            </a:r>
          </a:p>
          <a:p>
            <a:r>
              <a:rPr lang="en-US" sz="2000" dirty="0">
                <a:solidFill>
                  <a:srgbClr val="002060"/>
                </a:solidFill>
                <a:latin typeface="Aharoni" panose="02010803020104030203" pitchFamily="2" charset="-79"/>
                <a:cs typeface="Aharoni" panose="02010803020104030203" pitchFamily="2" charset="-79"/>
              </a:rPr>
              <a:t>    }</a:t>
            </a:r>
          </a:p>
          <a:p>
            <a:r>
              <a:rPr lang="en-US" sz="2000" dirty="0">
                <a:solidFill>
                  <a:srgbClr val="002060"/>
                </a:solidFill>
                <a:latin typeface="Aharoni" panose="02010803020104030203" pitchFamily="2" charset="-79"/>
                <a:cs typeface="Aharoni" panose="02010803020104030203" pitchFamily="2" charset="-79"/>
              </a:rPr>
              <a:t>    </a:t>
            </a:r>
            <a:r>
              <a:rPr lang="en-US" sz="2000" dirty="0" err="1">
                <a:solidFill>
                  <a:srgbClr val="002060"/>
                </a:solidFill>
                <a:latin typeface="Aharoni" panose="02010803020104030203" pitchFamily="2" charset="-79"/>
                <a:cs typeface="Aharoni" panose="02010803020104030203" pitchFamily="2" charset="-79"/>
              </a:rPr>
              <a:t>printf</a:t>
            </a:r>
            <a:r>
              <a:rPr lang="en-US" sz="2000" dirty="0">
                <a:solidFill>
                  <a:srgbClr val="002060"/>
                </a:solidFill>
                <a:latin typeface="Aharoni" panose="02010803020104030203" pitchFamily="2" charset="-79"/>
                <a:cs typeface="Aharoni" panose="02010803020104030203" pitchFamily="2" charset="-79"/>
              </a:rPr>
              <a:t>("\n\n");</a:t>
            </a:r>
          </a:p>
          <a:p>
            <a:r>
              <a:rPr lang="en-US" sz="2000" dirty="0">
                <a:solidFill>
                  <a:srgbClr val="002060"/>
                </a:solidFill>
                <a:latin typeface="Aharoni" panose="02010803020104030203" pitchFamily="2" charset="-79"/>
                <a:cs typeface="Aharoni" panose="02010803020104030203" pitchFamily="2" charset="-79"/>
              </a:rPr>
              <a:t>    for(int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=1;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&lt;= N;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a:t>
            </a:r>
          </a:p>
          <a:p>
            <a:r>
              <a:rPr lang="en-US" sz="2000" dirty="0">
                <a:solidFill>
                  <a:srgbClr val="002060"/>
                </a:solidFill>
                <a:latin typeface="Aharoni" panose="02010803020104030203" pitchFamily="2" charset="-79"/>
                <a:cs typeface="Aharoni" panose="02010803020104030203" pitchFamily="2" charset="-79"/>
              </a:rPr>
              <a:t>        array2[</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 = array1[</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a:t>
            </a:r>
          </a:p>
          <a:p>
            <a:r>
              <a:rPr lang="en-US" sz="2000" dirty="0">
                <a:solidFill>
                  <a:srgbClr val="002060"/>
                </a:solidFill>
                <a:latin typeface="Aharoni" panose="02010803020104030203" pitchFamily="2" charset="-79"/>
                <a:cs typeface="Aharoni" panose="02010803020104030203" pitchFamily="2" charset="-79"/>
              </a:rPr>
              <a:t>    }</a:t>
            </a:r>
          </a:p>
          <a:p>
            <a:r>
              <a:rPr lang="en-US" sz="2000" dirty="0">
                <a:solidFill>
                  <a:srgbClr val="002060"/>
                </a:solidFill>
                <a:latin typeface="Aharoni" panose="02010803020104030203" pitchFamily="2" charset="-79"/>
                <a:cs typeface="Aharoni" panose="02010803020104030203" pitchFamily="2" charset="-79"/>
              </a:rPr>
              <a:t>    </a:t>
            </a:r>
            <a:r>
              <a:rPr lang="en-US" sz="2000" dirty="0" err="1">
                <a:solidFill>
                  <a:srgbClr val="002060"/>
                </a:solidFill>
                <a:latin typeface="Aharoni" panose="02010803020104030203" pitchFamily="2" charset="-79"/>
                <a:cs typeface="Aharoni" panose="02010803020104030203" pitchFamily="2" charset="-79"/>
              </a:rPr>
              <a:t>printf</a:t>
            </a:r>
            <a:r>
              <a:rPr lang="en-US" sz="2000" dirty="0">
                <a:solidFill>
                  <a:srgbClr val="002060"/>
                </a:solidFill>
                <a:latin typeface="Aharoni" panose="02010803020104030203" pitchFamily="2" charset="-79"/>
                <a:cs typeface="Aharoni" panose="02010803020104030203" pitchFamily="2" charset="-79"/>
              </a:rPr>
              <a:t>("\n array-1 \n");</a:t>
            </a:r>
          </a:p>
          <a:p>
            <a:r>
              <a:rPr lang="en-US" sz="2000" dirty="0">
                <a:solidFill>
                  <a:srgbClr val="002060"/>
                </a:solidFill>
                <a:latin typeface="Aharoni" panose="02010803020104030203" pitchFamily="2" charset="-79"/>
                <a:cs typeface="Aharoni" panose="02010803020104030203" pitchFamily="2" charset="-79"/>
              </a:rPr>
              <a:t>    for(int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=1;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&lt;= N; </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a:t>
            </a:r>
          </a:p>
          <a:p>
            <a:r>
              <a:rPr lang="en-US" sz="2000" dirty="0">
                <a:solidFill>
                  <a:srgbClr val="002060"/>
                </a:solidFill>
                <a:latin typeface="Aharoni" panose="02010803020104030203" pitchFamily="2" charset="-79"/>
                <a:cs typeface="Aharoni" panose="02010803020104030203" pitchFamily="2" charset="-79"/>
              </a:rPr>
              <a:t>        </a:t>
            </a:r>
            <a:r>
              <a:rPr lang="en-US" sz="2000" dirty="0" err="1">
                <a:solidFill>
                  <a:srgbClr val="002060"/>
                </a:solidFill>
                <a:latin typeface="Aharoni" panose="02010803020104030203" pitchFamily="2" charset="-79"/>
                <a:cs typeface="Aharoni" panose="02010803020104030203" pitchFamily="2" charset="-79"/>
              </a:rPr>
              <a:t>printf</a:t>
            </a:r>
            <a:r>
              <a:rPr lang="en-US" sz="2000" dirty="0">
                <a:solidFill>
                  <a:srgbClr val="002060"/>
                </a:solidFill>
                <a:latin typeface="Aharoni" panose="02010803020104030203" pitchFamily="2" charset="-79"/>
                <a:cs typeface="Aharoni" panose="02010803020104030203" pitchFamily="2" charset="-79"/>
              </a:rPr>
              <a:t>("%d ", array2[</a:t>
            </a:r>
            <a:r>
              <a:rPr lang="en-US" sz="2000" dirty="0" err="1">
                <a:solidFill>
                  <a:srgbClr val="002060"/>
                </a:solidFill>
                <a:latin typeface="Aharoni" panose="02010803020104030203" pitchFamily="2" charset="-79"/>
                <a:cs typeface="Aharoni" panose="02010803020104030203" pitchFamily="2" charset="-79"/>
              </a:rPr>
              <a:t>i</a:t>
            </a:r>
            <a:r>
              <a:rPr lang="en-US" sz="2000" dirty="0">
                <a:solidFill>
                  <a:srgbClr val="002060"/>
                </a:solidFill>
                <a:latin typeface="Aharoni" panose="02010803020104030203" pitchFamily="2" charset="-79"/>
                <a:cs typeface="Aharoni" panose="02010803020104030203" pitchFamily="2" charset="-79"/>
              </a:rPr>
              <a:t>]);</a:t>
            </a:r>
          </a:p>
          <a:p>
            <a:r>
              <a:rPr lang="en-US" sz="2000" dirty="0">
                <a:solidFill>
                  <a:srgbClr val="002060"/>
                </a:solidFill>
                <a:latin typeface="Aharoni" panose="02010803020104030203" pitchFamily="2" charset="-79"/>
                <a:cs typeface="Aharoni" panose="02010803020104030203" pitchFamily="2" charset="-79"/>
              </a:rPr>
              <a:t>    }</a:t>
            </a:r>
          </a:p>
          <a:p>
            <a:r>
              <a:rPr lang="en-US" sz="2000" dirty="0">
                <a:solidFill>
                  <a:srgbClr val="002060"/>
                </a:solidFill>
                <a:latin typeface="Aharoni" panose="02010803020104030203" pitchFamily="2" charset="-79"/>
                <a:cs typeface="Aharoni" panose="02010803020104030203" pitchFamily="2" charset="-79"/>
              </a:rPr>
              <a:t>    </a:t>
            </a:r>
            <a:r>
              <a:rPr lang="en-US" sz="2000" dirty="0" err="1">
                <a:solidFill>
                  <a:srgbClr val="002060"/>
                </a:solidFill>
                <a:latin typeface="Aharoni" panose="02010803020104030203" pitchFamily="2" charset="-79"/>
                <a:cs typeface="Aharoni" panose="02010803020104030203" pitchFamily="2" charset="-79"/>
              </a:rPr>
              <a:t>printf</a:t>
            </a:r>
            <a:r>
              <a:rPr lang="en-US" sz="2000" dirty="0">
                <a:solidFill>
                  <a:srgbClr val="002060"/>
                </a:solidFill>
                <a:latin typeface="Aharoni" panose="02010803020104030203" pitchFamily="2" charset="-79"/>
                <a:cs typeface="Aharoni" panose="02010803020104030203" pitchFamily="2" charset="-79"/>
              </a:rPr>
              <a:t>("\n\n");</a:t>
            </a:r>
          </a:p>
          <a:p>
            <a:r>
              <a:rPr lang="en-US" sz="2000" dirty="0">
                <a:solidFill>
                  <a:srgbClr val="002060"/>
                </a:solidFill>
                <a:latin typeface="Aharoni" panose="02010803020104030203" pitchFamily="2" charset="-79"/>
                <a:cs typeface="Aharoni" panose="02010803020104030203" pitchFamily="2" charset="-79"/>
              </a:rPr>
              <a:t>}</a:t>
            </a:r>
          </a:p>
        </p:txBody>
      </p:sp>
    </p:spTree>
    <p:extLst>
      <p:ext uri="{BB962C8B-B14F-4D97-AF65-F5344CB8AC3E}">
        <p14:creationId xmlns:p14="http://schemas.microsoft.com/office/powerpoint/2010/main" val="1144850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D89A-1A65-EF87-FEDD-3AF0C52E09B6}"/>
              </a:ext>
            </a:extLst>
          </p:cNvPr>
          <p:cNvSpPr>
            <a:spLocks noGrp="1"/>
          </p:cNvSpPr>
          <p:nvPr>
            <p:ph type="title"/>
          </p:nvPr>
        </p:nvSpPr>
        <p:spPr>
          <a:xfrm>
            <a:off x="507727" y="0"/>
            <a:ext cx="11684273" cy="661762"/>
          </a:xfrm>
          <a:solidFill>
            <a:schemeClr val="bg1"/>
          </a:solidFill>
        </p:spPr>
        <p:txBody>
          <a:bodyPr>
            <a:normAutofit/>
          </a:bodyPr>
          <a:lstStyle/>
          <a:p>
            <a:r>
              <a:rPr lang="en-SG" sz="3200" b="1" dirty="0">
                <a:effectLst>
                  <a:outerShdw blurRad="38100" dist="38100" dir="2700000" algn="tl">
                    <a:srgbClr val="000000">
                      <a:alpha val="43137"/>
                    </a:srgbClr>
                  </a:outerShdw>
                </a:effectLst>
                <a:latin typeface="Aptos" panose="020B0004020202020204" pitchFamily="34" charset="0"/>
              </a:rPr>
              <a:t>1D array </a:t>
            </a:r>
            <a:r>
              <a:rPr lang="en-SG" sz="3200" b="1" u="sng" dirty="0">
                <a:effectLst>
                  <a:outerShdw blurRad="38100" dist="38100" dir="2700000" algn="tl">
                    <a:srgbClr val="000000">
                      <a:alpha val="43137"/>
                    </a:srgbClr>
                  </a:outerShdw>
                </a:effectLst>
                <a:latin typeface="Aptos" panose="020B0004020202020204" pitchFamily="34" charset="0"/>
              </a:rPr>
              <a:t>taking input </a:t>
            </a:r>
            <a:r>
              <a:rPr lang="en-SG" sz="3200" b="1" dirty="0">
                <a:effectLst>
                  <a:outerShdw blurRad="38100" dist="38100" dir="2700000" algn="tl">
                    <a:srgbClr val="000000">
                      <a:alpha val="43137"/>
                    </a:srgbClr>
                  </a:outerShdw>
                </a:effectLst>
                <a:latin typeface="Aptos" panose="020B0004020202020204" pitchFamily="34" charset="0"/>
              </a:rPr>
              <a:t>and </a:t>
            </a:r>
            <a:r>
              <a:rPr lang="en-SG" sz="3200" b="1" u="sng" dirty="0">
                <a:effectLst>
                  <a:outerShdw blurRad="38100" dist="38100" dir="2700000" algn="tl">
                    <a:srgbClr val="000000">
                      <a:alpha val="43137"/>
                    </a:srgbClr>
                  </a:outerShdw>
                </a:effectLst>
                <a:latin typeface="Aptos" panose="020B0004020202020204" pitchFamily="34" charset="0"/>
              </a:rPr>
              <a:t>print output - </a:t>
            </a:r>
            <a:r>
              <a:rPr lang="en-SG" sz="3200" b="1" u="sng" dirty="0">
                <a:effectLst>
                  <a:outerShdw blurRad="38100" dist="38100" dir="2700000" algn="tl">
                    <a:srgbClr val="000000">
                      <a:alpha val="43137"/>
                    </a:srgbClr>
                  </a:outerShdw>
                </a:effectLst>
                <a:highlight>
                  <a:srgbClr val="FFFF00"/>
                </a:highlight>
                <a:latin typeface="Aptos" panose="020B0004020202020204" pitchFamily="34" charset="0"/>
              </a:rPr>
              <a:t>Float</a:t>
            </a:r>
            <a:endParaRPr lang="en-SG" sz="32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
        <p:nvSpPr>
          <p:cNvPr id="3" name="Content Placeholder 2">
            <a:extLst>
              <a:ext uri="{FF2B5EF4-FFF2-40B4-BE49-F238E27FC236}">
                <a16:creationId xmlns:a16="http://schemas.microsoft.com/office/drawing/2014/main" id="{2B506E8C-F69D-B7B2-D98D-1E0C6884FAA6}"/>
              </a:ext>
            </a:extLst>
          </p:cNvPr>
          <p:cNvSpPr>
            <a:spLocks noGrp="1"/>
          </p:cNvSpPr>
          <p:nvPr>
            <p:ph idx="1"/>
          </p:nvPr>
        </p:nvSpPr>
        <p:spPr>
          <a:xfrm>
            <a:off x="630275" y="753711"/>
            <a:ext cx="8595360" cy="4351337"/>
          </a:xfrm>
        </p:spPr>
        <p:txBody>
          <a:bodyPr>
            <a:normAutofit/>
          </a:bodyPr>
          <a:lstStyle/>
          <a:p>
            <a:r>
              <a:rPr lang="en-SG" sz="3200" dirty="0">
                <a:latin typeface="Aptos" panose="020B0004020202020204" pitchFamily="34" charset="0"/>
              </a:rPr>
              <a:t>Array declaration</a:t>
            </a:r>
          </a:p>
          <a:p>
            <a:r>
              <a:rPr lang="en-SG" sz="3200" dirty="0">
                <a:latin typeface="Aptos" panose="020B0004020202020204" pitchFamily="34" charset="0"/>
              </a:rPr>
              <a:t>Array initialization</a:t>
            </a:r>
          </a:p>
          <a:p>
            <a:r>
              <a:rPr lang="en-SG" sz="3200" dirty="0">
                <a:latin typeface="Aptos" panose="020B0004020202020204" pitchFamily="34" charset="0"/>
              </a:rPr>
              <a:t>Array access</a:t>
            </a:r>
          </a:p>
          <a:p>
            <a:r>
              <a:rPr lang="en-SG" sz="3200" dirty="0">
                <a:latin typeface="Aptos" panose="020B0004020202020204" pitchFamily="34" charset="0"/>
              </a:rPr>
              <a:t>Array update</a:t>
            </a:r>
          </a:p>
          <a:p>
            <a:r>
              <a:rPr lang="en-SG" sz="3200" dirty="0">
                <a:latin typeface="Aptos" panose="020B0004020202020204" pitchFamily="34" charset="0"/>
              </a:rPr>
              <a:t>Array traversal</a:t>
            </a:r>
          </a:p>
        </p:txBody>
      </p:sp>
      <p:sp>
        <p:nvSpPr>
          <p:cNvPr id="4" name="Title 1">
            <a:extLst>
              <a:ext uri="{FF2B5EF4-FFF2-40B4-BE49-F238E27FC236}">
                <a16:creationId xmlns:a16="http://schemas.microsoft.com/office/drawing/2014/main" id="{1B5B57F1-2087-57B4-11D6-FC9AB8097182}"/>
              </a:ext>
            </a:extLst>
          </p:cNvPr>
          <p:cNvSpPr txBox="1">
            <a:spLocks/>
          </p:cNvSpPr>
          <p:nvPr/>
        </p:nvSpPr>
        <p:spPr>
          <a:xfrm>
            <a:off x="4897193" y="911138"/>
            <a:ext cx="5164350" cy="556615"/>
          </a:xfrm>
          <a:prstGeom prst="rect">
            <a:avLst/>
          </a:prstGeom>
          <a:solidFill>
            <a:srgbClr val="FFFF00"/>
          </a:solidFill>
          <a:ln>
            <a:solidFill>
              <a:schemeClr val="accent1"/>
            </a:solidFill>
          </a:ln>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sz="2400">
                <a:latin typeface="Arial Black" panose="020B0A04020102020204" pitchFamily="34" charset="0"/>
              </a:rPr>
              <a:t>Float – Type Array</a:t>
            </a:r>
            <a:endParaRPr lang="en-SG" sz="2400" dirty="0">
              <a:latin typeface="Arial Black" panose="020B0A04020102020204" pitchFamily="34" charset="0"/>
            </a:endParaRPr>
          </a:p>
        </p:txBody>
      </p:sp>
      <p:sp>
        <p:nvSpPr>
          <p:cNvPr id="5" name="TextBox 4">
            <a:extLst>
              <a:ext uri="{FF2B5EF4-FFF2-40B4-BE49-F238E27FC236}">
                <a16:creationId xmlns:a16="http://schemas.microsoft.com/office/drawing/2014/main" id="{28584BF4-3F0B-7EC5-591B-425BF94F1DE2}"/>
              </a:ext>
            </a:extLst>
          </p:cNvPr>
          <p:cNvSpPr txBox="1"/>
          <p:nvPr/>
        </p:nvSpPr>
        <p:spPr>
          <a:xfrm>
            <a:off x="4897193" y="1717130"/>
            <a:ext cx="5164350" cy="4524315"/>
          </a:xfrm>
          <a:prstGeom prst="rect">
            <a:avLst/>
          </a:prstGeom>
          <a:solidFill>
            <a:schemeClr val="accent4">
              <a:lumMod val="20000"/>
              <a:lumOff val="80000"/>
            </a:schemeClr>
          </a:solidFill>
        </p:spPr>
        <p:txBody>
          <a:bodyPr wrap="square">
            <a:spAutoFit/>
          </a:bodyPr>
          <a:lstStyle/>
          <a:p>
            <a:pPr marL="342900" indent="-342900">
              <a:buFont typeface="Wingdings" panose="05000000000000000000" pitchFamily="2" charset="2"/>
              <a:buChar char="q"/>
            </a:pPr>
            <a:r>
              <a:rPr lang="en-SG" sz="2400" b="1" u="sng" dirty="0">
                <a:solidFill>
                  <a:schemeClr val="tx1">
                    <a:lumMod val="95000"/>
                    <a:lumOff val="5000"/>
                  </a:schemeClr>
                </a:solidFill>
                <a:latin typeface="Aptos" panose="020B0004020202020204" pitchFamily="34" charset="0"/>
              </a:rPr>
              <a:t>Array Traversal using for Loop</a:t>
            </a:r>
          </a:p>
          <a:p>
            <a:endParaRPr lang="en-SG" sz="2400" dirty="0">
              <a:latin typeface="Aptos" panose="020B0004020202020204" pitchFamily="34" charset="0"/>
            </a:endParaRPr>
          </a:p>
          <a:p>
            <a:r>
              <a:rPr lang="en-SG" sz="2400" dirty="0">
                <a:latin typeface="Aptos" panose="020B0004020202020204" pitchFamily="34" charset="0"/>
              </a:rPr>
              <a:t>int n;</a:t>
            </a:r>
          </a:p>
          <a:p>
            <a:r>
              <a:rPr lang="en-SG" sz="2400" dirty="0" err="1">
                <a:latin typeface="Aptos" panose="020B0004020202020204" pitchFamily="34" charset="0"/>
              </a:rPr>
              <a:t>scanf</a:t>
            </a:r>
            <a:r>
              <a:rPr lang="en-SG" sz="2400" dirty="0">
                <a:latin typeface="Aptos" panose="020B0004020202020204" pitchFamily="34" charset="0"/>
              </a:rPr>
              <a:t>("%d", &amp;n);</a:t>
            </a:r>
          </a:p>
          <a:p>
            <a:r>
              <a:rPr lang="en-SG" sz="2400" dirty="0">
                <a:latin typeface="Aptos" panose="020B0004020202020204" pitchFamily="34" charset="0"/>
              </a:rPr>
              <a:t>float array[n];</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(“%f ”, &amp;array[</a:t>
            </a:r>
            <a:r>
              <a:rPr lang="en-SG" sz="2400" dirty="0" err="1">
                <a:latin typeface="Aptos" panose="020B0004020202020204" pitchFamily="34" charset="0"/>
              </a:rPr>
              <a:t>i</a:t>
            </a:r>
            <a:r>
              <a:rPr lang="en-SG" sz="2400" dirty="0">
                <a:latin typeface="Aptos" panose="020B0004020202020204" pitchFamily="34" charset="0"/>
              </a:rPr>
              <a:t>] );</a:t>
            </a:r>
          </a:p>
          <a:p>
            <a:r>
              <a:rPr lang="en-SG" sz="2400" dirty="0">
                <a:latin typeface="Aptos" panose="020B0004020202020204" pitchFamily="34" charset="0"/>
              </a:rPr>
              <a:t>}</a:t>
            </a:r>
          </a:p>
          <a:p>
            <a:r>
              <a:rPr lang="en-SG" sz="2400" dirty="0">
                <a:latin typeface="Aptos" panose="020B0004020202020204" pitchFamily="34" charset="0"/>
              </a:rPr>
              <a:t>array[0] = 100.11;</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=0; </a:t>
            </a:r>
            <a:r>
              <a:rPr lang="en-SG" sz="2400" dirty="0" err="1">
                <a:latin typeface="Aptos" panose="020B0004020202020204" pitchFamily="34" charset="0"/>
              </a:rPr>
              <a:t>i</a:t>
            </a:r>
            <a:r>
              <a:rPr lang="en-SG" sz="2400" dirty="0">
                <a:latin typeface="Aptos" panose="020B0004020202020204" pitchFamily="34" charset="0"/>
              </a:rPr>
              <a:t>&lt;n;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(“%f ”, array[</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a:t>
            </a:r>
          </a:p>
        </p:txBody>
      </p:sp>
    </p:spTree>
    <p:extLst>
      <p:ext uri="{BB962C8B-B14F-4D97-AF65-F5344CB8AC3E}">
        <p14:creationId xmlns:p14="http://schemas.microsoft.com/office/powerpoint/2010/main" val="270983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D89A-1A65-EF87-FEDD-3AF0C52E09B6}"/>
              </a:ext>
            </a:extLst>
          </p:cNvPr>
          <p:cNvSpPr>
            <a:spLocks noGrp="1"/>
          </p:cNvSpPr>
          <p:nvPr>
            <p:ph type="title"/>
          </p:nvPr>
        </p:nvSpPr>
        <p:spPr>
          <a:xfrm>
            <a:off x="507727" y="0"/>
            <a:ext cx="11684273" cy="661762"/>
          </a:xfrm>
          <a:solidFill>
            <a:schemeClr val="bg1"/>
          </a:solidFill>
        </p:spPr>
        <p:txBody>
          <a:bodyPr>
            <a:normAutofit/>
          </a:bodyPr>
          <a:lstStyle/>
          <a:p>
            <a:r>
              <a:rPr lang="en-SG" sz="3200" b="1" dirty="0">
                <a:effectLst>
                  <a:outerShdw blurRad="38100" dist="38100" dir="2700000" algn="tl">
                    <a:srgbClr val="000000">
                      <a:alpha val="43137"/>
                    </a:srgbClr>
                  </a:outerShdw>
                </a:effectLst>
                <a:latin typeface="Aptos" panose="020B0004020202020204" pitchFamily="34" charset="0"/>
              </a:rPr>
              <a:t>1D array </a:t>
            </a:r>
            <a:r>
              <a:rPr lang="en-SG" sz="3200" b="1" u="sng" dirty="0">
                <a:effectLst>
                  <a:outerShdw blurRad="38100" dist="38100" dir="2700000" algn="tl">
                    <a:srgbClr val="000000">
                      <a:alpha val="43137"/>
                    </a:srgbClr>
                  </a:outerShdw>
                </a:effectLst>
                <a:latin typeface="Aptos" panose="020B0004020202020204" pitchFamily="34" charset="0"/>
              </a:rPr>
              <a:t>taking input </a:t>
            </a:r>
            <a:r>
              <a:rPr lang="en-SG" sz="3200" b="1" dirty="0">
                <a:effectLst>
                  <a:outerShdw blurRad="38100" dist="38100" dir="2700000" algn="tl">
                    <a:srgbClr val="000000">
                      <a:alpha val="43137"/>
                    </a:srgbClr>
                  </a:outerShdw>
                </a:effectLst>
                <a:latin typeface="Aptos" panose="020B0004020202020204" pitchFamily="34" charset="0"/>
              </a:rPr>
              <a:t>and </a:t>
            </a:r>
            <a:r>
              <a:rPr lang="en-SG" sz="3200" b="1" u="sng" dirty="0">
                <a:effectLst>
                  <a:outerShdw blurRad="38100" dist="38100" dir="2700000" algn="tl">
                    <a:srgbClr val="000000">
                      <a:alpha val="43137"/>
                    </a:srgbClr>
                  </a:outerShdw>
                </a:effectLst>
                <a:latin typeface="Aptos" panose="020B0004020202020204" pitchFamily="34" charset="0"/>
              </a:rPr>
              <a:t>print output – </a:t>
            </a:r>
            <a:r>
              <a:rPr lang="en-SG" sz="3200" b="1" u="sng" dirty="0">
                <a:effectLst>
                  <a:outerShdw blurRad="38100" dist="38100" dir="2700000" algn="tl">
                    <a:srgbClr val="000000">
                      <a:alpha val="43137"/>
                    </a:srgbClr>
                  </a:outerShdw>
                </a:effectLst>
                <a:highlight>
                  <a:srgbClr val="FFFF00"/>
                </a:highlight>
                <a:latin typeface="Aptos" panose="020B0004020202020204" pitchFamily="34" charset="0"/>
              </a:rPr>
              <a:t>Double</a:t>
            </a:r>
            <a:endParaRPr lang="en-SG" sz="32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
        <p:nvSpPr>
          <p:cNvPr id="3" name="Content Placeholder 2">
            <a:extLst>
              <a:ext uri="{FF2B5EF4-FFF2-40B4-BE49-F238E27FC236}">
                <a16:creationId xmlns:a16="http://schemas.microsoft.com/office/drawing/2014/main" id="{2B506E8C-F69D-B7B2-D98D-1E0C6884FAA6}"/>
              </a:ext>
            </a:extLst>
          </p:cNvPr>
          <p:cNvSpPr>
            <a:spLocks noGrp="1"/>
          </p:cNvSpPr>
          <p:nvPr>
            <p:ph idx="1"/>
          </p:nvPr>
        </p:nvSpPr>
        <p:spPr>
          <a:xfrm>
            <a:off x="630275" y="753711"/>
            <a:ext cx="8595360" cy="4351337"/>
          </a:xfrm>
        </p:spPr>
        <p:txBody>
          <a:bodyPr>
            <a:normAutofit/>
          </a:bodyPr>
          <a:lstStyle/>
          <a:p>
            <a:r>
              <a:rPr lang="en-SG" sz="3200" dirty="0">
                <a:latin typeface="Aptos" panose="020B0004020202020204" pitchFamily="34" charset="0"/>
              </a:rPr>
              <a:t>Array declaration</a:t>
            </a:r>
          </a:p>
          <a:p>
            <a:r>
              <a:rPr lang="en-SG" sz="3200" dirty="0">
                <a:latin typeface="Aptos" panose="020B0004020202020204" pitchFamily="34" charset="0"/>
              </a:rPr>
              <a:t>Array initialization</a:t>
            </a:r>
          </a:p>
          <a:p>
            <a:r>
              <a:rPr lang="en-SG" sz="3200" dirty="0">
                <a:latin typeface="Aptos" panose="020B0004020202020204" pitchFamily="34" charset="0"/>
              </a:rPr>
              <a:t>Array access</a:t>
            </a:r>
          </a:p>
          <a:p>
            <a:r>
              <a:rPr lang="en-SG" sz="3200" dirty="0">
                <a:latin typeface="Aptos" panose="020B0004020202020204" pitchFamily="34" charset="0"/>
              </a:rPr>
              <a:t>Array update</a:t>
            </a:r>
          </a:p>
          <a:p>
            <a:r>
              <a:rPr lang="en-SG" sz="3200" dirty="0">
                <a:latin typeface="Aptos" panose="020B0004020202020204" pitchFamily="34" charset="0"/>
              </a:rPr>
              <a:t>Array traversal</a:t>
            </a:r>
          </a:p>
        </p:txBody>
      </p:sp>
      <p:sp>
        <p:nvSpPr>
          <p:cNvPr id="5" name="TextBox 4">
            <a:extLst>
              <a:ext uri="{FF2B5EF4-FFF2-40B4-BE49-F238E27FC236}">
                <a16:creationId xmlns:a16="http://schemas.microsoft.com/office/drawing/2014/main" id="{DA588AEB-9667-5B51-38A2-FA768FEDCF3A}"/>
              </a:ext>
            </a:extLst>
          </p:cNvPr>
          <p:cNvSpPr txBox="1"/>
          <p:nvPr/>
        </p:nvSpPr>
        <p:spPr>
          <a:xfrm>
            <a:off x="5947513" y="1717130"/>
            <a:ext cx="5278988" cy="4154984"/>
          </a:xfrm>
          <a:prstGeom prst="rect">
            <a:avLst/>
          </a:prstGeom>
          <a:solidFill>
            <a:schemeClr val="accent4">
              <a:lumMod val="20000"/>
              <a:lumOff val="80000"/>
            </a:schemeClr>
          </a:solidFill>
        </p:spPr>
        <p:txBody>
          <a:bodyPr wrap="square">
            <a:spAutoFit/>
          </a:bodyPr>
          <a:lstStyle/>
          <a:p>
            <a:pPr marL="342900" indent="-342900">
              <a:buFont typeface="Wingdings" panose="05000000000000000000" pitchFamily="2" charset="2"/>
              <a:buChar char="q"/>
            </a:pPr>
            <a:r>
              <a:rPr lang="en-SG" sz="2400" b="1" u="sng" dirty="0">
                <a:solidFill>
                  <a:schemeClr val="tx1">
                    <a:lumMod val="95000"/>
                    <a:lumOff val="5000"/>
                  </a:schemeClr>
                </a:solidFill>
                <a:latin typeface="Aptos" panose="020B0004020202020204" pitchFamily="34" charset="0"/>
              </a:rPr>
              <a:t>Array Traversal using for Loop</a:t>
            </a:r>
          </a:p>
          <a:p>
            <a:r>
              <a:rPr lang="en-SG" sz="2400" dirty="0">
                <a:latin typeface="Aptos" panose="020B0004020202020204" pitchFamily="34" charset="0"/>
              </a:rPr>
              <a:t>int n;</a:t>
            </a:r>
          </a:p>
          <a:p>
            <a:r>
              <a:rPr lang="en-SG" sz="2400" dirty="0" err="1">
                <a:latin typeface="Aptos" panose="020B0004020202020204" pitchFamily="34" charset="0"/>
              </a:rPr>
              <a:t>scanf</a:t>
            </a:r>
            <a:r>
              <a:rPr lang="en-SG" sz="2400" dirty="0">
                <a:latin typeface="Aptos" panose="020B0004020202020204" pitchFamily="34" charset="0"/>
              </a:rPr>
              <a:t>("%d", &amp;n);</a:t>
            </a:r>
          </a:p>
          <a:p>
            <a:r>
              <a:rPr lang="en-SG" sz="2400" dirty="0">
                <a:latin typeface="Aptos" panose="020B0004020202020204" pitchFamily="34" charset="0"/>
              </a:rPr>
              <a:t>double array[n];</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&amp;array[</a:t>
            </a:r>
            <a:r>
              <a:rPr lang="en-SG" sz="2400" dirty="0" err="1">
                <a:latin typeface="Aptos" panose="020B0004020202020204" pitchFamily="34" charset="0"/>
              </a:rPr>
              <a:t>i</a:t>
            </a:r>
            <a:r>
              <a:rPr lang="en-SG" sz="2400" dirty="0">
                <a:latin typeface="Aptos" panose="020B0004020202020204" pitchFamily="34" charset="0"/>
              </a:rPr>
              <a:t>] );</a:t>
            </a:r>
          </a:p>
          <a:p>
            <a:r>
              <a:rPr lang="en-SG" sz="2400" dirty="0">
                <a:latin typeface="Aptos" panose="020B0004020202020204" pitchFamily="34" charset="0"/>
              </a:rPr>
              <a:t>}</a:t>
            </a:r>
          </a:p>
          <a:p>
            <a:r>
              <a:rPr lang="en-SG" sz="2400" dirty="0">
                <a:latin typeface="Aptos" panose="020B0004020202020204" pitchFamily="34" charset="0"/>
              </a:rPr>
              <a:t>array[n] = -5.43;</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=0; </a:t>
            </a:r>
            <a:r>
              <a:rPr lang="en-SG" sz="2400" dirty="0" err="1">
                <a:latin typeface="Aptos" panose="020B0004020202020204" pitchFamily="34" charset="0"/>
              </a:rPr>
              <a:t>i</a:t>
            </a:r>
            <a:r>
              <a:rPr lang="en-SG" sz="2400" dirty="0">
                <a:latin typeface="Aptos" panose="020B0004020202020204" pitchFamily="34" charset="0"/>
              </a:rPr>
              <a:t>&lt;n;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array[</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a:t>
            </a:r>
          </a:p>
        </p:txBody>
      </p:sp>
      <p:sp>
        <p:nvSpPr>
          <p:cNvPr id="6" name="Title 1">
            <a:extLst>
              <a:ext uri="{FF2B5EF4-FFF2-40B4-BE49-F238E27FC236}">
                <a16:creationId xmlns:a16="http://schemas.microsoft.com/office/drawing/2014/main" id="{C6D56721-8CD8-A286-2983-F54DB4EDE5DF}"/>
              </a:ext>
            </a:extLst>
          </p:cNvPr>
          <p:cNvSpPr txBox="1">
            <a:spLocks/>
          </p:cNvSpPr>
          <p:nvPr/>
        </p:nvSpPr>
        <p:spPr>
          <a:xfrm>
            <a:off x="5947512" y="753711"/>
            <a:ext cx="5278989" cy="728318"/>
          </a:xfrm>
          <a:prstGeom prst="rect">
            <a:avLst/>
          </a:prstGeom>
          <a:solidFill>
            <a:srgbClr val="FFFF00"/>
          </a:solidFill>
          <a:ln>
            <a:solidFill>
              <a:schemeClr val="accent1"/>
            </a:solidFill>
          </a:ln>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SG" sz="3600" dirty="0">
                <a:latin typeface="Arial Black" panose="020B0A04020102020204" pitchFamily="34" charset="0"/>
              </a:rPr>
              <a:t>Double – Type Array</a:t>
            </a:r>
          </a:p>
        </p:txBody>
      </p:sp>
    </p:spTree>
    <p:extLst>
      <p:ext uri="{BB962C8B-B14F-4D97-AF65-F5344CB8AC3E}">
        <p14:creationId xmlns:p14="http://schemas.microsoft.com/office/powerpoint/2010/main" val="136447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F13E3B-A282-71D9-BBAC-6C2ED601A7A6}"/>
              </a:ext>
            </a:extLst>
          </p:cNvPr>
          <p:cNvSpPr txBox="1"/>
          <p:nvPr/>
        </p:nvSpPr>
        <p:spPr>
          <a:xfrm>
            <a:off x="160255" y="211087"/>
            <a:ext cx="10642862" cy="5078313"/>
          </a:xfrm>
          <a:prstGeom prst="rect">
            <a:avLst/>
          </a:prstGeom>
          <a:noFill/>
        </p:spPr>
        <p:txBody>
          <a:bodyPr wrap="square">
            <a:spAutoFit/>
          </a:bodyPr>
          <a:lstStyle/>
          <a:p>
            <a:pPr>
              <a:buFont typeface="Wingdings" panose="05000000000000000000" pitchFamily="2" charset="2"/>
              <a:buChar char="q"/>
            </a:pPr>
            <a:r>
              <a:rPr lang="en-SG" sz="2800" b="1" dirty="0">
                <a:solidFill>
                  <a:srgbClr val="C00000"/>
                </a:solidFill>
                <a:highlight>
                  <a:srgbClr val="FFFF00"/>
                </a:highlight>
                <a:latin typeface="Aptos" panose="020B0004020202020204" pitchFamily="34" charset="0"/>
              </a:rPr>
              <a:t>PART - 2 :</a:t>
            </a:r>
            <a:r>
              <a:rPr lang="en-SG" sz="2800" b="1" dirty="0">
                <a:solidFill>
                  <a:srgbClr val="C00000"/>
                </a:solidFill>
                <a:latin typeface="Aptos" panose="020B0004020202020204" pitchFamily="34" charset="0"/>
              </a:rPr>
              <a:t>  </a:t>
            </a:r>
            <a:r>
              <a:rPr lang="en-SG" sz="2800" b="1" dirty="0">
                <a:solidFill>
                  <a:schemeClr val="tx1">
                    <a:lumMod val="95000"/>
                    <a:lumOff val="5000"/>
                  </a:schemeClr>
                </a:solidFill>
                <a:latin typeface="Aptos" panose="020B0004020202020204" pitchFamily="34" charset="0"/>
              </a:rPr>
              <a:t>2D array </a:t>
            </a:r>
            <a:r>
              <a:rPr lang="en-SG" sz="2800" b="1" u="sng" dirty="0">
                <a:solidFill>
                  <a:schemeClr val="tx1">
                    <a:lumMod val="95000"/>
                    <a:lumOff val="5000"/>
                  </a:schemeClr>
                </a:solidFill>
                <a:latin typeface="Aptos" panose="020B0004020202020204" pitchFamily="34" charset="0"/>
              </a:rPr>
              <a:t>taking input </a:t>
            </a:r>
            <a:r>
              <a:rPr lang="en-SG" sz="2800" b="1" dirty="0">
                <a:solidFill>
                  <a:schemeClr val="tx1">
                    <a:lumMod val="95000"/>
                    <a:lumOff val="5000"/>
                  </a:schemeClr>
                </a:solidFill>
                <a:latin typeface="Aptos" panose="020B0004020202020204" pitchFamily="34" charset="0"/>
              </a:rPr>
              <a:t>and </a:t>
            </a:r>
            <a:r>
              <a:rPr lang="en-SG" sz="28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integer array</a:t>
            </a:r>
          </a:p>
          <a:p>
            <a:pPr marL="1257300" lvl="2" indent="-342900">
              <a:buFont typeface="+mj-lt"/>
              <a:buAutoNum type="arabicPeriod"/>
            </a:pPr>
            <a:r>
              <a:rPr lang="en-SG" sz="2000" dirty="0">
                <a:latin typeface="Aptos" panose="020B0004020202020204" pitchFamily="34" charset="0"/>
              </a:rPr>
              <a:t>Integer Array declaration</a:t>
            </a:r>
          </a:p>
          <a:p>
            <a:pPr marL="1257300" lvl="2" indent="-342900">
              <a:buFont typeface="+mj-lt"/>
              <a:buAutoNum type="arabicPeriod"/>
            </a:pPr>
            <a:r>
              <a:rPr lang="en-SG" sz="2000" dirty="0">
                <a:latin typeface="Aptos" panose="020B0004020202020204" pitchFamily="34" charset="0"/>
              </a:rPr>
              <a:t>Integer Array initialization</a:t>
            </a:r>
          </a:p>
          <a:p>
            <a:pPr marL="1257300" lvl="2" indent="-342900">
              <a:buFont typeface="+mj-lt"/>
              <a:buAutoNum type="arabicPeriod"/>
            </a:pPr>
            <a:r>
              <a:rPr lang="en-SG" sz="2000" dirty="0">
                <a:latin typeface="Aptos" panose="020B0004020202020204" pitchFamily="34" charset="0"/>
              </a:rPr>
              <a:t>Integer Array access</a:t>
            </a:r>
          </a:p>
          <a:p>
            <a:pPr marL="1257300" lvl="2" indent="-342900">
              <a:buFont typeface="+mj-lt"/>
              <a:buAutoNum type="arabicPeriod"/>
            </a:pPr>
            <a:r>
              <a:rPr lang="en-SG" sz="2000" dirty="0">
                <a:latin typeface="Aptos" panose="020B0004020202020204" pitchFamily="34" charset="0"/>
              </a:rPr>
              <a:t>Integer Array update</a:t>
            </a:r>
          </a:p>
          <a:p>
            <a:pPr marL="1257300" lvl="2" indent="-342900">
              <a:buFont typeface="+mj-lt"/>
              <a:buAutoNum type="arabicPeriod"/>
            </a:pPr>
            <a:r>
              <a:rPr lang="en-SG" sz="2000" dirty="0">
                <a:latin typeface="Aptos" panose="020B0004020202020204" pitchFamily="34" charset="0"/>
              </a:rPr>
              <a:t>Integer Array traversal</a:t>
            </a:r>
          </a:p>
          <a:p>
            <a:pPr marL="1257300" lvl="2" indent="-342900">
              <a:buFont typeface="+mj-lt"/>
              <a:buAutoNum type="arabicPeriod"/>
            </a:pPr>
            <a:r>
              <a:rPr lang="en-SG" sz="2000" dirty="0">
                <a:latin typeface="Aptos" panose="020B0004020202020204" pitchFamily="34" charset="0"/>
              </a:rPr>
              <a:t>Integer Array Copy to another array</a:t>
            </a:r>
            <a:endParaRPr lang="en-SG" sz="2000" dirty="0">
              <a:solidFill>
                <a:schemeClr val="tx1">
                  <a:lumMod val="95000"/>
                  <a:lumOff val="5000"/>
                </a:schemeClr>
              </a:solidFill>
              <a:latin typeface="Aptos" panose="020B0004020202020204" pitchFamily="34" charset="0"/>
            </a:endParaRP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float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traversal</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t>
            </a:r>
            <a:r>
              <a:rPr lang="en-SG" sz="2000" dirty="0">
                <a:latin typeface="Aptos" panose="020B0004020202020204" pitchFamily="34" charset="0"/>
              </a:rPr>
              <a:t>Array Copy to another array</a:t>
            </a:r>
            <a:endParaRPr lang="en-SG" sz="2000" dirty="0">
              <a:solidFill>
                <a:schemeClr val="tx1">
                  <a:lumMod val="95000"/>
                  <a:lumOff val="5000"/>
                </a:schemeClr>
              </a:solidFill>
              <a:latin typeface="Aptos" panose="020B0004020202020204" pitchFamily="34" charset="0"/>
            </a:endParaRPr>
          </a:p>
        </p:txBody>
      </p:sp>
      <p:sp>
        <p:nvSpPr>
          <p:cNvPr id="3" name="TextBox 2">
            <a:extLst>
              <a:ext uri="{FF2B5EF4-FFF2-40B4-BE49-F238E27FC236}">
                <a16:creationId xmlns:a16="http://schemas.microsoft.com/office/drawing/2014/main" id="{F3C10149-ABE3-3979-114A-979C772CF0FA}"/>
              </a:ext>
            </a:extLst>
          </p:cNvPr>
          <p:cNvSpPr txBox="1"/>
          <p:nvPr/>
        </p:nvSpPr>
        <p:spPr>
          <a:xfrm>
            <a:off x="5929119" y="807730"/>
            <a:ext cx="6102626" cy="2369880"/>
          </a:xfrm>
          <a:prstGeom prst="rect">
            <a:avLst/>
          </a:prstGeom>
          <a:noFill/>
        </p:spPr>
        <p:txBody>
          <a:bodyPr wrap="square">
            <a:spAutoFit/>
          </a:bodyPr>
          <a:lstStyle/>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double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traversal</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t>
            </a:r>
            <a:r>
              <a:rPr lang="en-SG" sz="2000" dirty="0">
                <a:latin typeface="Aptos" panose="020B0004020202020204" pitchFamily="34" charset="0"/>
              </a:rPr>
              <a:t>Array Copy to another array</a:t>
            </a:r>
            <a:endParaRPr lang="en-SG" sz="20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98004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A101D-1D7E-DED2-CE0B-A1B1BB48B64F}"/>
              </a:ext>
            </a:extLst>
          </p:cNvPr>
          <p:cNvSpPr txBox="1"/>
          <p:nvPr/>
        </p:nvSpPr>
        <p:spPr>
          <a:xfrm>
            <a:off x="507727" y="664760"/>
            <a:ext cx="11684273" cy="5970865"/>
          </a:xfrm>
          <a:prstGeom prst="rect">
            <a:avLst/>
          </a:prstGeom>
          <a:solidFill>
            <a:schemeClr val="bg1"/>
          </a:solidFill>
        </p:spPr>
        <p:txBody>
          <a:bodyPr wrap="square">
            <a:spAutoFit/>
          </a:bodyPr>
          <a:lstStyle/>
          <a:p>
            <a:pPr algn="just"/>
            <a:r>
              <a:rPr lang="en-SG" sz="2400" b="1" dirty="0">
                <a:solidFill>
                  <a:schemeClr val="accent5">
                    <a:lumMod val="75000"/>
                  </a:schemeClr>
                </a:solidFill>
                <a:latin typeface="Aptos" panose="020B0004020202020204" pitchFamily="34" charset="0"/>
              </a:rPr>
              <a:t>2-Dimensional Array in C</a:t>
            </a:r>
          </a:p>
          <a:p>
            <a:pPr algn="just"/>
            <a:r>
              <a:rPr lang="en-SG" sz="2400" dirty="0">
                <a:latin typeface="Aptos" panose="020B0004020202020204" pitchFamily="34" charset="0"/>
              </a:rPr>
              <a:t>A Two-Dimensional array or 2D array in C is an array that has exactly two dimensions. They can be visualized in the form of rows and columns organized in a two-dimensional plane.</a:t>
            </a:r>
          </a:p>
          <a:p>
            <a:pPr algn="just"/>
            <a:endParaRPr lang="en-SG" dirty="0">
              <a:latin typeface="Aptos" panose="020B0004020202020204" pitchFamily="34" charset="0"/>
            </a:endParaRPr>
          </a:p>
          <a:p>
            <a:pPr algn="just"/>
            <a:r>
              <a:rPr lang="en-SG" sz="2800" b="1" dirty="0">
                <a:solidFill>
                  <a:schemeClr val="tx1">
                    <a:lumMod val="95000"/>
                    <a:lumOff val="5000"/>
                  </a:schemeClr>
                </a:solidFill>
                <a:latin typeface="Berlin Sans FB Demi" panose="020E0802020502020306" pitchFamily="34" charset="0"/>
                <a:cs typeface="Aharoni" panose="02010803020104030203" pitchFamily="2" charset="-79"/>
              </a:rPr>
              <a:t>[1] </a:t>
            </a:r>
            <a:r>
              <a:rPr lang="en-SG" sz="2800" b="1" u="sng" dirty="0">
                <a:solidFill>
                  <a:schemeClr val="tx1">
                    <a:lumMod val="95000"/>
                    <a:lumOff val="5000"/>
                  </a:schemeClr>
                </a:solidFill>
                <a:latin typeface="Berlin Sans FB Demi" panose="020E0802020502020306" pitchFamily="34" charset="0"/>
              </a:rPr>
              <a:t>Array declaration</a:t>
            </a:r>
            <a:r>
              <a:rPr lang="en-SG" sz="2800" dirty="0">
                <a:solidFill>
                  <a:srgbClr val="00B050"/>
                </a:solidFill>
                <a:latin typeface="Aptos" panose="020B0004020202020204" pitchFamily="34" charset="0"/>
              </a:rPr>
              <a:t>	</a:t>
            </a:r>
            <a:r>
              <a:rPr lang="en-SG" sz="2400" dirty="0">
                <a:solidFill>
                  <a:srgbClr val="00B050"/>
                </a:solidFill>
                <a:latin typeface="Aptos" panose="020B0004020202020204" pitchFamily="34" charset="0"/>
              </a:rPr>
              <a:t>						</a:t>
            </a:r>
          </a:p>
          <a:p>
            <a:pPr algn="just"/>
            <a:r>
              <a:rPr lang="en-SG" sz="2400" dirty="0">
                <a:solidFill>
                  <a:srgbClr val="FF0000"/>
                </a:solidFill>
                <a:latin typeface="Aptos" panose="020B0004020202020204" pitchFamily="34" charset="0"/>
              </a:rPr>
              <a:t>//method-1</a:t>
            </a:r>
          </a:p>
          <a:p>
            <a:pPr algn="just"/>
            <a:r>
              <a:rPr lang="en-SG" sz="2400" dirty="0">
                <a:latin typeface="Aptos" panose="020B0004020202020204" pitchFamily="34" charset="0"/>
              </a:rPr>
              <a:t>row = 3;</a:t>
            </a:r>
          </a:p>
          <a:p>
            <a:pPr algn="just"/>
            <a:r>
              <a:rPr lang="en-SG" sz="2400" dirty="0">
                <a:latin typeface="Aptos" panose="020B0004020202020204" pitchFamily="34" charset="0"/>
              </a:rPr>
              <a:t>col = 4;</a:t>
            </a:r>
          </a:p>
          <a:p>
            <a:pPr algn="just"/>
            <a:r>
              <a:rPr lang="en-SG" sz="2400" dirty="0">
                <a:latin typeface="Aptos" panose="020B0004020202020204" pitchFamily="34" charset="0"/>
              </a:rPr>
              <a:t>int matrix[row][col] ;</a:t>
            </a:r>
          </a:p>
          <a:p>
            <a:pPr algn="just"/>
            <a:r>
              <a:rPr lang="en-SG" sz="2400" dirty="0">
                <a:solidFill>
                  <a:srgbClr val="FF0000"/>
                </a:solidFill>
                <a:latin typeface="Aptos" panose="020B0004020202020204" pitchFamily="34" charset="0"/>
              </a:rPr>
              <a:t>//method-2</a:t>
            </a:r>
          </a:p>
          <a:p>
            <a:pPr algn="just"/>
            <a:r>
              <a:rPr lang="en-SG" sz="2400" dirty="0">
                <a:latin typeface="Aptos" panose="020B0004020202020204" pitchFamily="34" charset="0"/>
              </a:rPr>
              <a:t>int array[2][3];</a:t>
            </a:r>
          </a:p>
          <a:p>
            <a:pPr algn="just"/>
            <a:r>
              <a:rPr lang="en-SG" sz="2400" dirty="0">
                <a:solidFill>
                  <a:srgbClr val="FF0000"/>
                </a:solidFill>
                <a:latin typeface="Aptos" panose="020B0004020202020204" pitchFamily="34" charset="0"/>
              </a:rPr>
              <a:t>//method-3</a:t>
            </a:r>
          </a:p>
          <a:p>
            <a:pPr algn="just"/>
            <a:r>
              <a:rPr lang="en-SG" sz="2400" dirty="0">
                <a:latin typeface="Aptos" panose="020B0004020202020204" pitchFamily="34" charset="0"/>
              </a:rPr>
              <a:t>int </a:t>
            </a:r>
            <a:r>
              <a:rPr lang="en-SG" sz="2400" dirty="0" err="1">
                <a:latin typeface="Aptos" panose="020B0004020202020204" pitchFamily="34" charset="0"/>
              </a:rPr>
              <a:t>n,m</a:t>
            </a:r>
            <a:r>
              <a:rPr lang="en-SG" sz="2400" dirty="0">
                <a:latin typeface="Aptos" panose="020B0004020202020204" pitchFamily="34" charset="0"/>
              </a:rPr>
              <a:t>;</a:t>
            </a:r>
          </a:p>
          <a:p>
            <a:pPr algn="just"/>
            <a:r>
              <a:rPr lang="en-SG" sz="2400" dirty="0" err="1">
                <a:latin typeface="Aptos" panose="020B0004020202020204" pitchFamily="34" charset="0"/>
              </a:rPr>
              <a:t>scanf</a:t>
            </a:r>
            <a:r>
              <a:rPr lang="en-SG" sz="2400" dirty="0">
                <a:latin typeface="Aptos" panose="020B0004020202020204" pitchFamily="34" charset="0"/>
              </a:rPr>
              <a:t>(“%d %d”, &amp;n, &amp;m);</a:t>
            </a:r>
          </a:p>
          <a:p>
            <a:pPr algn="just"/>
            <a:r>
              <a:rPr lang="en-SG" sz="2400" dirty="0">
                <a:latin typeface="Aptos" panose="020B0004020202020204" pitchFamily="34" charset="0"/>
              </a:rPr>
              <a:t>int matrix[ n ][ m ];</a:t>
            </a:r>
          </a:p>
        </p:txBody>
      </p:sp>
      <p:sp>
        <p:nvSpPr>
          <p:cNvPr id="6" name="Title 1">
            <a:extLst>
              <a:ext uri="{FF2B5EF4-FFF2-40B4-BE49-F238E27FC236}">
                <a16:creationId xmlns:a16="http://schemas.microsoft.com/office/drawing/2014/main" id="{92A4D89A-1A65-EF87-FEDD-3AF0C52E09B6}"/>
              </a:ext>
            </a:extLst>
          </p:cNvPr>
          <p:cNvSpPr>
            <a:spLocks noGrp="1"/>
          </p:cNvSpPr>
          <p:nvPr>
            <p:ph type="title"/>
          </p:nvPr>
        </p:nvSpPr>
        <p:spPr>
          <a:xfrm>
            <a:off x="507727" y="-8338"/>
            <a:ext cx="11684273" cy="673098"/>
          </a:xfrm>
          <a:solidFill>
            <a:schemeClr val="bg1"/>
          </a:solidFill>
        </p:spPr>
        <p:txBody>
          <a:bodyPr>
            <a:normAutofit/>
          </a:bodyPr>
          <a:lstStyle/>
          <a:p>
            <a:pPr marL="342900" indent="-342900">
              <a:buFont typeface="Wingdings" panose="05000000000000000000" pitchFamily="2" charset="2"/>
              <a:buChar char="q"/>
            </a:pPr>
            <a:r>
              <a:rPr lang="en-SG" sz="2400" b="1" dirty="0">
                <a:effectLst>
                  <a:outerShdw blurRad="38100" dist="38100" dir="2700000" algn="tl">
                    <a:srgbClr val="000000">
                      <a:alpha val="43137"/>
                    </a:srgbClr>
                  </a:outerShdw>
                </a:effectLst>
                <a:latin typeface="Aptos" panose="020B0004020202020204" pitchFamily="34" charset="0"/>
              </a:rPr>
              <a:t>2D array </a:t>
            </a:r>
            <a:r>
              <a:rPr lang="en-SG" sz="2400" b="1" u="sng" dirty="0">
                <a:effectLst>
                  <a:outerShdw blurRad="38100" dist="38100" dir="2700000" algn="tl">
                    <a:srgbClr val="000000">
                      <a:alpha val="43137"/>
                    </a:srgbClr>
                  </a:outerShdw>
                </a:effectLst>
                <a:latin typeface="Aptos" panose="020B0004020202020204" pitchFamily="34" charset="0"/>
              </a:rPr>
              <a:t>taking input </a:t>
            </a:r>
            <a:r>
              <a:rPr lang="en-SG" sz="2400" b="1" dirty="0">
                <a:effectLst>
                  <a:outerShdw blurRad="38100" dist="38100" dir="2700000" algn="tl">
                    <a:srgbClr val="000000">
                      <a:alpha val="43137"/>
                    </a:srgbClr>
                  </a:outerShdw>
                </a:effectLst>
                <a:latin typeface="Aptos" panose="020B0004020202020204" pitchFamily="34" charset="0"/>
              </a:rPr>
              <a:t>and </a:t>
            </a:r>
            <a:r>
              <a:rPr lang="en-SG" sz="2400" b="1" u="sng" dirty="0">
                <a:effectLst>
                  <a:outerShdw blurRad="38100" dist="38100" dir="2700000" algn="tl">
                    <a:srgbClr val="000000">
                      <a:alpha val="43137"/>
                    </a:srgbClr>
                  </a:outerShdw>
                </a:effectLst>
                <a:latin typeface="Aptos" panose="020B0004020202020204" pitchFamily="34" charset="0"/>
              </a:rPr>
              <a:t>print output – </a:t>
            </a:r>
            <a:r>
              <a:rPr lang="en-SG" sz="2400" b="1" u="sng" dirty="0">
                <a:effectLst>
                  <a:outerShdw blurRad="38100" dist="38100" dir="2700000" algn="tl">
                    <a:srgbClr val="000000">
                      <a:alpha val="43137"/>
                    </a:srgbClr>
                  </a:outerShdw>
                </a:effectLst>
                <a:highlight>
                  <a:srgbClr val="FFFF00"/>
                </a:highlight>
                <a:latin typeface="Aptos" panose="020B0004020202020204" pitchFamily="34" charset="0"/>
              </a:rPr>
              <a:t>Integer</a:t>
            </a:r>
            <a:endParaRPr lang="en-SG" sz="2400" dirty="0">
              <a:effectLst>
                <a:outerShdw blurRad="38100" dist="38100" dir="2700000" algn="tl">
                  <a:srgbClr val="000000">
                    <a:alpha val="43137"/>
                  </a:srgbClr>
                </a:outerShdw>
              </a:effectLst>
              <a:highlight>
                <a:srgbClr val="FFFF00"/>
              </a:highlight>
              <a:latin typeface="Aptos" panose="020B0004020202020204" pitchFamily="34" charset="0"/>
            </a:endParaRPr>
          </a:p>
        </p:txBody>
      </p:sp>
      <p:graphicFrame>
        <p:nvGraphicFramePr>
          <p:cNvPr id="3" name="Table 2">
            <a:extLst>
              <a:ext uri="{FF2B5EF4-FFF2-40B4-BE49-F238E27FC236}">
                <a16:creationId xmlns:a16="http://schemas.microsoft.com/office/drawing/2014/main" id="{67567CAB-F605-47D0-3B19-8C72883FF442}"/>
              </a:ext>
            </a:extLst>
          </p:cNvPr>
          <p:cNvGraphicFramePr>
            <a:graphicFrameLocks noGrp="1"/>
          </p:cNvGraphicFramePr>
          <p:nvPr>
            <p:extLst>
              <p:ext uri="{D42A27DB-BD31-4B8C-83A1-F6EECF244321}">
                <p14:modId xmlns:p14="http://schemas.microsoft.com/office/powerpoint/2010/main" val="205791048"/>
              </p:ext>
            </p:extLst>
          </p:nvPr>
        </p:nvGraphicFramePr>
        <p:xfrm>
          <a:off x="5796019" y="2452585"/>
          <a:ext cx="5888255" cy="4303058"/>
        </p:xfrm>
        <a:graphic>
          <a:graphicData uri="http://schemas.openxmlformats.org/drawingml/2006/table">
            <a:tbl>
              <a:tblPr firstRow="1" bandRow="1">
                <a:tableStyleId>{5940675A-B579-460E-94D1-54222C63F5DA}</a:tableStyleId>
              </a:tblPr>
              <a:tblGrid>
                <a:gridCol w="1177651">
                  <a:extLst>
                    <a:ext uri="{9D8B030D-6E8A-4147-A177-3AD203B41FA5}">
                      <a16:colId xmlns:a16="http://schemas.microsoft.com/office/drawing/2014/main" val="311565878"/>
                    </a:ext>
                  </a:extLst>
                </a:gridCol>
                <a:gridCol w="1177651">
                  <a:extLst>
                    <a:ext uri="{9D8B030D-6E8A-4147-A177-3AD203B41FA5}">
                      <a16:colId xmlns:a16="http://schemas.microsoft.com/office/drawing/2014/main" val="4157889100"/>
                    </a:ext>
                  </a:extLst>
                </a:gridCol>
                <a:gridCol w="1177651">
                  <a:extLst>
                    <a:ext uri="{9D8B030D-6E8A-4147-A177-3AD203B41FA5}">
                      <a16:colId xmlns:a16="http://schemas.microsoft.com/office/drawing/2014/main" val="390202544"/>
                    </a:ext>
                  </a:extLst>
                </a:gridCol>
                <a:gridCol w="1177651">
                  <a:extLst>
                    <a:ext uri="{9D8B030D-6E8A-4147-A177-3AD203B41FA5}">
                      <a16:colId xmlns:a16="http://schemas.microsoft.com/office/drawing/2014/main" val="1099129564"/>
                    </a:ext>
                  </a:extLst>
                </a:gridCol>
                <a:gridCol w="1177651">
                  <a:extLst>
                    <a:ext uri="{9D8B030D-6E8A-4147-A177-3AD203B41FA5}">
                      <a16:colId xmlns:a16="http://schemas.microsoft.com/office/drawing/2014/main" val="4090116408"/>
                    </a:ext>
                  </a:extLst>
                </a:gridCol>
              </a:tblGrid>
              <a:tr h="796850">
                <a:tc>
                  <a:txBody>
                    <a:bodyPr/>
                    <a:lstStyle/>
                    <a:p>
                      <a:r>
                        <a:rPr lang="en-SG" sz="3200" dirty="0" err="1"/>
                        <a:t>i</a:t>
                      </a:r>
                      <a:r>
                        <a:rPr lang="en-SG" sz="3200" dirty="0"/>
                        <a:t> / j</a:t>
                      </a:r>
                    </a:p>
                  </a:txBody>
                  <a:tcPr>
                    <a:solidFill>
                      <a:schemeClr val="accent2">
                        <a:lumMod val="60000"/>
                        <a:lumOff val="40000"/>
                      </a:schemeClr>
                    </a:solidFill>
                  </a:tcPr>
                </a:tc>
                <a:tc>
                  <a:txBody>
                    <a:bodyPr/>
                    <a:lstStyle/>
                    <a:p>
                      <a:r>
                        <a:rPr lang="en-SG" sz="3200" dirty="0"/>
                        <a:t>j=0</a:t>
                      </a:r>
                    </a:p>
                  </a:txBody>
                  <a:tcPr>
                    <a:solidFill>
                      <a:schemeClr val="accent2">
                        <a:lumMod val="20000"/>
                        <a:lumOff val="80000"/>
                      </a:schemeClr>
                    </a:solidFill>
                  </a:tcPr>
                </a:tc>
                <a:tc>
                  <a:txBody>
                    <a:bodyPr/>
                    <a:lstStyle/>
                    <a:p>
                      <a:r>
                        <a:rPr lang="en-SG" sz="3200" dirty="0"/>
                        <a:t>j=1</a:t>
                      </a:r>
                    </a:p>
                  </a:txBody>
                  <a:tcPr>
                    <a:solidFill>
                      <a:schemeClr val="accent2">
                        <a:lumMod val="20000"/>
                        <a:lumOff val="80000"/>
                      </a:schemeClr>
                    </a:solidFill>
                  </a:tcPr>
                </a:tc>
                <a:tc>
                  <a:txBody>
                    <a:bodyPr/>
                    <a:lstStyle/>
                    <a:p>
                      <a:r>
                        <a:rPr lang="en-SG" sz="3200" dirty="0"/>
                        <a:t>j=2</a:t>
                      </a:r>
                    </a:p>
                  </a:txBody>
                  <a:tcPr>
                    <a:solidFill>
                      <a:schemeClr val="accent2">
                        <a:lumMod val="20000"/>
                        <a:lumOff val="80000"/>
                      </a:schemeClr>
                    </a:solidFill>
                  </a:tcPr>
                </a:tc>
                <a:tc>
                  <a:txBody>
                    <a:bodyPr/>
                    <a:lstStyle/>
                    <a:p>
                      <a:r>
                        <a:rPr lang="en-SG" sz="3200" dirty="0"/>
                        <a:t>j=3</a:t>
                      </a:r>
                    </a:p>
                  </a:txBody>
                  <a:tcPr>
                    <a:solidFill>
                      <a:schemeClr val="accent2">
                        <a:lumMod val="20000"/>
                        <a:lumOff val="80000"/>
                      </a:schemeClr>
                    </a:solidFill>
                  </a:tcPr>
                </a:tc>
                <a:extLst>
                  <a:ext uri="{0D108BD9-81ED-4DB2-BD59-A6C34878D82A}">
                    <a16:rowId xmlns:a16="http://schemas.microsoft.com/office/drawing/2014/main" val="471800971"/>
                  </a:ext>
                </a:extLst>
              </a:tr>
              <a:tr h="876552">
                <a:tc>
                  <a:txBody>
                    <a:bodyPr/>
                    <a:lstStyle/>
                    <a:p>
                      <a:r>
                        <a:rPr lang="en-SG" sz="3200" dirty="0" err="1"/>
                        <a:t>i</a:t>
                      </a:r>
                      <a:r>
                        <a:rPr lang="en-SG" sz="3200" dirty="0"/>
                        <a:t>=0</a:t>
                      </a:r>
                    </a:p>
                  </a:txBody>
                  <a:tcPr>
                    <a:solidFill>
                      <a:schemeClr val="accent2">
                        <a:lumMod val="20000"/>
                        <a:lumOff val="80000"/>
                      </a:schemeClr>
                    </a:solidFill>
                  </a:tcPr>
                </a:tc>
                <a:tc>
                  <a:txBody>
                    <a:bodyPr/>
                    <a:lstStyle/>
                    <a:p>
                      <a:r>
                        <a:rPr lang="en-SG" sz="2400" dirty="0"/>
                        <a:t>10</a:t>
                      </a:r>
                    </a:p>
                    <a:p>
                      <a:r>
                        <a:rPr lang="en-SG" sz="2400" dirty="0"/>
                        <a:t>[0, 0]</a:t>
                      </a:r>
                    </a:p>
                  </a:txBody>
                  <a:tcPr>
                    <a:solidFill>
                      <a:srgbClr val="FFFF00"/>
                    </a:solidFill>
                  </a:tcPr>
                </a:tc>
                <a:tc>
                  <a:txBody>
                    <a:bodyPr/>
                    <a:lstStyle/>
                    <a:p>
                      <a:r>
                        <a:rPr lang="en-SG" sz="2400" dirty="0"/>
                        <a:t>20</a:t>
                      </a:r>
                    </a:p>
                    <a:p>
                      <a:r>
                        <a:rPr lang="en-SG" sz="2400" dirty="0"/>
                        <a:t>[0, 1]</a:t>
                      </a:r>
                    </a:p>
                  </a:txBody>
                  <a:tcPr/>
                </a:tc>
                <a:tc>
                  <a:txBody>
                    <a:bodyPr/>
                    <a:lstStyle/>
                    <a:p>
                      <a:r>
                        <a:rPr lang="en-SG" sz="2400" dirty="0"/>
                        <a:t>30</a:t>
                      </a:r>
                    </a:p>
                    <a:p>
                      <a:r>
                        <a:rPr lang="en-SG" sz="2400" dirty="0"/>
                        <a:t>[0, 2]</a:t>
                      </a:r>
                    </a:p>
                  </a:txBody>
                  <a:tcPr/>
                </a:tc>
                <a:tc>
                  <a:txBody>
                    <a:bodyPr/>
                    <a:lstStyle/>
                    <a:p>
                      <a:r>
                        <a:rPr lang="en-SG" sz="2400" dirty="0"/>
                        <a:t>40</a:t>
                      </a:r>
                    </a:p>
                    <a:p>
                      <a:r>
                        <a:rPr lang="en-SG" sz="2400" dirty="0"/>
                        <a:t>[0, 3]</a:t>
                      </a:r>
                    </a:p>
                  </a:txBody>
                  <a:tcPr/>
                </a:tc>
                <a:extLst>
                  <a:ext uri="{0D108BD9-81ED-4DB2-BD59-A6C34878D82A}">
                    <a16:rowId xmlns:a16="http://schemas.microsoft.com/office/drawing/2014/main" val="1118397280"/>
                  </a:ext>
                </a:extLst>
              </a:tr>
              <a:tr h="876552">
                <a:tc>
                  <a:txBody>
                    <a:bodyPr/>
                    <a:lstStyle/>
                    <a:p>
                      <a:r>
                        <a:rPr lang="en-SG" sz="3200" dirty="0" err="1"/>
                        <a:t>i</a:t>
                      </a:r>
                      <a:r>
                        <a:rPr lang="en-SG" sz="3200" dirty="0"/>
                        <a:t>=1</a:t>
                      </a:r>
                    </a:p>
                  </a:txBody>
                  <a:tcPr>
                    <a:solidFill>
                      <a:schemeClr val="accent2">
                        <a:lumMod val="20000"/>
                        <a:lumOff val="80000"/>
                      </a:schemeClr>
                    </a:solidFill>
                  </a:tcPr>
                </a:tc>
                <a:tc>
                  <a:txBody>
                    <a:bodyPr/>
                    <a:lstStyle/>
                    <a:p>
                      <a:r>
                        <a:rPr lang="en-SG" sz="2400" dirty="0"/>
                        <a:t>10</a:t>
                      </a:r>
                    </a:p>
                    <a:p>
                      <a:r>
                        <a:rPr lang="en-SG" sz="2400" dirty="0"/>
                        <a:t>[1, 0]</a:t>
                      </a:r>
                    </a:p>
                  </a:txBody>
                  <a:tcPr/>
                </a:tc>
                <a:tc>
                  <a:txBody>
                    <a:bodyPr/>
                    <a:lstStyle/>
                    <a:p>
                      <a:r>
                        <a:rPr lang="en-SG" sz="2400" dirty="0"/>
                        <a:t>20</a:t>
                      </a:r>
                    </a:p>
                    <a:p>
                      <a:r>
                        <a:rPr lang="en-SG" sz="2400" dirty="0"/>
                        <a:t>[1, 1]</a:t>
                      </a:r>
                    </a:p>
                  </a:txBody>
                  <a:tcPr>
                    <a:solidFill>
                      <a:srgbClr val="FFFF00"/>
                    </a:solidFill>
                  </a:tcPr>
                </a:tc>
                <a:tc>
                  <a:txBody>
                    <a:bodyPr/>
                    <a:lstStyle/>
                    <a:p>
                      <a:r>
                        <a:rPr lang="en-SG" sz="2400" dirty="0"/>
                        <a:t>30</a:t>
                      </a:r>
                    </a:p>
                    <a:p>
                      <a:r>
                        <a:rPr lang="en-SG" sz="2400" dirty="0"/>
                        <a:t>[1, 2]</a:t>
                      </a:r>
                    </a:p>
                  </a:txBody>
                  <a:tcPr/>
                </a:tc>
                <a:tc>
                  <a:txBody>
                    <a:bodyPr/>
                    <a:lstStyle/>
                    <a:p>
                      <a:r>
                        <a:rPr lang="en-SG" sz="2400" dirty="0"/>
                        <a:t>40</a:t>
                      </a:r>
                    </a:p>
                    <a:p>
                      <a:r>
                        <a:rPr lang="en-SG" sz="2400" dirty="0"/>
                        <a:t>[1, 3]</a:t>
                      </a:r>
                    </a:p>
                  </a:txBody>
                  <a:tcPr/>
                </a:tc>
                <a:extLst>
                  <a:ext uri="{0D108BD9-81ED-4DB2-BD59-A6C34878D82A}">
                    <a16:rowId xmlns:a16="http://schemas.microsoft.com/office/drawing/2014/main" val="2503258676"/>
                  </a:ext>
                </a:extLst>
              </a:tr>
              <a:tr h="876552">
                <a:tc>
                  <a:txBody>
                    <a:bodyPr/>
                    <a:lstStyle/>
                    <a:p>
                      <a:r>
                        <a:rPr lang="en-SG" sz="3200" dirty="0" err="1"/>
                        <a:t>i</a:t>
                      </a:r>
                      <a:r>
                        <a:rPr lang="en-SG" sz="3200" dirty="0"/>
                        <a:t>=2</a:t>
                      </a:r>
                    </a:p>
                  </a:txBody>
                  <a:tcPr>
                    <a:solidFill>
                      <a:schemeClr val="accent2">
                        <a:lumMod val="20000"/>
                        <a:lumOff val="80000"/>
                      </a:schemeClr>
                    </a:solidFill>
                  </a:tcPr>
                </a:tc>
                <a:tc>
                  <a:txBody>
                    <a:bodyPr/>
                    <a:lstStyle/>
                    <a:p>
                      <a:r>
                        <a:rPr lang="en-SG" sz="2400" dirty="0"/>
                        <a:t>10</a:t>
                      </a:r>
                    </a:p>
                    <a:p>
                      <a:r>
                        <a:rPr lang="en-SG" sz="2400" dirty="0"/>
                        <a:t>[2, 0]</a:t>
                      </a:r>
                    </a:p>
                  </a:txBody>
                  <a:tcPr/>
                </a:tc>
                <a:tc>
                  <a:txBody>
                    <a:bodyPr/>
                    <a:lstStyle/>
                    <a:p>
                      <a:r>
                        <a:rPr lang="en-SG" sz="2400" dirty="0"/>
                        <a:t>20</a:t>
                      </a:r>
                    </a:p>
                    <a:p>
                      <a:r>
                        <a:rPr lang="en-SG" sz="2400" dirty="0"/>
                        <a:t>[2, 1]</a:t>
                      </a:r>
                    </a:p>
                  </a:txBody>
                  <a:tcPr/>
                </a:tc>
                <a:tc>
                  <a:txBody>
                    <a:bodyPr/>
                    <a:lstStyle/>
                    <a:p>
                      <a:r>
                        <a:rPr lang="en-SG" sz="2400" dirty="0"/>
                        <a:t>30</a:t>
                      </a:r>
                    </a:p>
                    <a:p>
                      <a:r>
                        <a:rPr lang="en-SG" sz="2400" dirty="0"/>
                        <a:t>[2, 2]</a:t>
                      </a:r>
                    </a:p>
                  </a:txBody>
                  <a:tcPr>
                    <a:solidFill>
                      <a:srgbClr val="FFFF00"/>
                    </a:solidFill>
                  </a:tcPr>
                </a:tc>
                <a:tc>
                  <a:txBody>
                    <a:bodyPr/>
                    <a:lstStyle/>
                    <a:p>
                      <a:r>
                        <a:rPr lang="en-SG" sz="2400" dirty="0"/>
                        <a:t>40</a:t>
                      </a:r>
                    </a:p>
                    <a:p>
                      <a:r>
                        <a:rPr lang="en-SG" sz="2400" dirty="0"/>
                        <a:t>[2, 3]</a:t>
                      </a:r>
                    </a:p>
                  </a:txBody>
                  <a:tcPr/>
                </a:tc>
                <a:extLst>
                  <a:ext uri="{0D108BD9-81ED-4DB2-BD59-A6C34878D82A}">
                    <a16:rowId xmlns:a16="http://schemas.microsoft.com/office/drawing/2014/main" val="2906936158"/>
                  </a:ext>
                </a:extLst>
              </a:tr>
              <a:tr h="876552">
                <a:tc>
                  <a:txBody>
                    <a:bodyPr/>
                    <a:lstStyle/>
                    <a:p>
                      <a:r>
                        <a:rPr lang="en-SG" sz="3200" dirty="0" err="1"/>
                        <a:t>i</a:t>
                      </a:r>
                      <a:r>
                        <a:rPr lang="en-SG" sz="3200" dirty="0"/>
                        <a:t>=3</a:t>
                      </a:r>
                    </a:p>
                  </a:txBody>
                  <a:tcPr>
                    <a:solidFill>
                      <a:schemeClr val="accent2">
                        <a:lumMod val="20000"/>
                        <a:lumOff val="80000"/>
                      </a:schemeClr>
                    </a:solidFill>
                  </a:tcPr>
                </a:tc>
                <a:tc>
                  <a:txBody>
                    <a:bodyPr/>
                    <a:lstStyle/>
                    <a:p>
                      <a:r>
                        <a:rPr lang="en-SG" sz="2400" dirty="0"/>
                        <a:t>10</a:t>
                      </a:r>
                    </a:p>
                    <a:p>
                      <a:r>
                        <a:rPr lang="en-SG" sz="2400" dirty="0"/>
                        <a:t>[3, 0]</a:t>
                      </a:r>
                    </a:p>
                  </a:txBody>
                  <a:tcPr/>
                </a:tc>
                <a:tc>
                  <a:txBody>
                    <a:bodyPr/>
                    <a:lstStyle/>
                    <a:p>
                      <a:r>
                        <a:rPr lang="en-SG" sz="2400" dirty="0"/>
                        <a:t>20</a:t>
                      </a:r>
                    </a:p>
                    <a:p>
                      <a:r>
                        <a:rPr lang="en-SG" sz="2400" dirty="0"/>
                        <a:t>[3, 1]</a:t>
                      </a:r>
                    </a:p>
                  </a:txBody>
                  <a:tcPr/>
                </a:tc>
                <a:tc>
                  <a:txBody>
                    <a:bodyPr/>
                    <a:lstStyle/>
                    <a:p>
                      <a:r>
                        <a:rPr lang="en-SG" sz="2400" dirty="0"/>
                        <a:t>30</a:t>
                      </a:r>
                    </a:p>
                    <a:p>
                      <a:r>
                        <a:rPr lang="en-SG" sz="2400" dirty="0"/>
                        <a:t>[3, 2]</a:t>
                      </a:r>
                    </a:p>
                  </a:txBody>
                  <a:tcPr/>
                </a:tc>
                <a:tc>
                  <a:txBody>
                    <a:bodyPr/>
                    <a:lstStyle/>
                    <a:p>
                      <a:r>
                        <a:rPr lang="en-SG" sz="2400" dirty="0"/>
                        <a:t>40</a:t>
                      </a:r>
                    </a:p>
                    <a:p>
                      <a:r>
                        <a:rPr lang="en-SG" sz="2400" dirty="0"/>
                        <a:t>[3, 3]</a:t>
                      </a:r>
                    </a:p>
                  </a:txBody>
                  <a:tcPr>
                    <a:solidFill>
                      <a:srgbClr val="FFFF00"/>
                    </a:solidFill>
                  </a:tcPr>
                </a:tc>
                <a:extLst>
                  <a:ext uri="{0D108BD9-81ED-4DB2-BD59-A6C34878D82A}">
                    <a16:rowId xmlns:a16="http://schemas.microsoft.com/office/drawing/2014/main" val="517923637"/>
                  </a:ext>
                </a:extLst>
              </a:tr>
            </a:tbl>
          </a:graphicData>
        </a:graphic>
      </p:graphicFrame>
      <p:sp>
        <p:nvSpPr>
          <p:cNvPr id="8" name="TextBox 7">
            <a:extLst>
              <a:ext uri="{FF2B5EF4-FFF2-40B4-BE49-F238E27FC236}">
                <a16:creationId xmlns:a16="http://schemas.microsoft.com/office/drawing/2014/main" id="{845647E0-714A-69F0-9ED4-00A337630794}"/>
              </a:ext>
            </a:extLst>
          </p:cNvPr>
          <p:cNvSpPr txBox="1"/>
          <p:nvPr/>
        </p:nvSpPr>
        <p:spPr>
          <a:xfrm>
            <a:off x="6892120" y="1925060"/>
            <a:ext cx="3493826" cy="400110"/>
          </a:xfrm>
          <a:prstGeom prst="rect">
            <a:avLst/>
          </a:prstGeom>
          <a:noFill/>
        </p:spPr>
        <p:txBody>
          <a:bodyPr wrap="square">
            <a:spAutoFit/>
          </a:bodyPr>
          <a:lstStyle/>
          <a:p>
            <a:pPr algn="just"/>
            <a:r>
              <a:rPr lang="en-SG" sz="2000" b="1" dirty="0">
                <a:solidFill>
                  <a:srgbClr val="00B050"/>
                </a:solidFill>
                <a:latin typeface="Aptos" panose="020B0004020202020204" pitchFamily="34" charset="0"/>
              </a:rPr>
              <a:t>0-based indexing 2D array</a:t>
            </a:r>
            <a:endParaRPr lang="en-SG" sz="2000" b="1" u="sng" dirty="0">
              <a:solidFill>
                <a:srgbClr val="00B050"/>
              </a:solidFill>
              <a:latin typeface="Aptos" panose="020B0004020202020204" pitchFamily="34" charset="0"/>
            </a:endParaRPr>
          </a:p>
        </p:txBody>
      </p:sp>
    </p:spTree>
    <p:extLst>
      <p:ext uri="{BB962C8B-B14F-4D97-AF65-F5344CB8AC3E}">
        <p14:creationId xmlns:p14="http://schemas.microsoft.com/office/powerpoint/2010/main" val="67484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2BCA6F-95A3-0362-9F71-88D6A1560566}"/>
              </a:ext>
            </a:extLst>
          </p:cNvPr>
          <p:cNvGraphicFramePr>
            <a:graphicFrameLocks noGrp="1"/>
          </p:cNvGraphicFramePr>
          <p:nvPr>
            <p:extLst>
              <p:ext uri="{D42A27DB-BD31-4B8C-83A1-F6EECF244321}">
                <p14:modId xmlns:p14="http://schemas.microsoft.com/office/powerpoint/2010/main" val="2848306307"/>
              </p:ext>
            </p:extLst>
          </p:nvPr>
        </p:nvGraphicFramePr>
        <p:xfrm>
          <a:off x="1633453" y="1361699"/>
          <a:ext cx="8151990" cy="4970860"/>
        </p:xfrm>
        <a:graphic>
          <a:graphicData uri="http://schemas.openxmlformats.org/drawingml/2006/table">
            <a:tbl>
              <a:tblPr firstRow="1" bandRow="1">
                <a:tableStyleId>{5940675A-B579-460E-94D1-54222C63F5DA}</a:tableStyleId>
              </a:tblPr>
              <a:tblGrid>
                <a:gridCol w="1630398">
                  <a:extLst>
                    <a:ext uri="{9D8B030D-6E8A-4147-A177-3AD203B41FA5}">
                      <a16:colId xmlns:a16="http://schemas.microsoft.com/office/drawing/2014/main" val="311565878"/>
                    </a:ext>
                  </a:extLst>
                </a:gridCol>
                <a:gridCol w="1630398">
                  <a:extLst>
                    <a:ext uri="{9D8B030D-6E8A-4147-A177-3AD203B41FA5}">
                      <a16:colId xmlns:a16="http://schemas.microsoft.com/office/drawing/2014/main" val="4157889100"/>
                    </a:ext>
                  </a:extLst>
                </a:gridCol>
                <a:gridCol w="1630398">
                  <a:extLst>
                    <a:ext uri="{9D8B030D-6E8A-4147-A177-3AD203B41FA5}">
                      <a16:colId xmlns:a16="http://schemas.microsoft.com/office/drawing/2014/main" val="390202544"/>
                    </a:ext>
                  </a:extLst>
                </a:gridCol>
                <a:gridCol w="1630398">
                  <a:extLst>
                    <a:ext uri="{9D8B030D-6E8A-4147-A177-3AD203B41FA5}">
                      <a16:colId xmlns:a16="http://schemas.microsoft.com/office/drawing/2014/main" val="1099129564"/>
                    </a:ext>
                  </a:extLst>
                </a:gridCol>
                <a:gridCol w="1630398">
                  <a:extLst>
                    <a:ext uri="{9D8B030D-6E8A-4147-A177-3AD203B41FA5}">
                      <a16:colId xmlns:a16="http://schemas.microsoft.com/office/drawing/2014/main" val="4090116408"/>
                    </a:ext>
                  </a:extLst>
                </a:gridCol>
              </a:tblGrid>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 / j</a:t>
                      </a:r>
                    </a:p>
                  </a:txBody>
                  <a:tcPr>
                    <a:solidFill>
                      <a:schemeClr val="accent2">
                        <a:lumMod val="60000"/>
                        <a:lumOff val="40000"/>
                      </a:schemeClr>
                    </a:solidFill>
                  </a:tcPr>
                </a:tc>
                <a:tc>
                  <a:txBody>
                    <a:bodyPr/>
                    <a:lstStyle/>
                    <a:p>
                      <a:r>
                        <a:rPr lang="en-SG" sz="3600" b="1" dirty="0">
                          <a:latin typeface="Aptos" panose="020B0004020202020204" pitchFamily="34" charset="0"/>
                        </a:rPr>
                        <a:t>j=1</a:t>
                      </a:r>
                    </a:p>
                  </a:txBody>
                  <a:tcPr>
                    <a:solidFill>
                      <a:schemeClr val="accent2">
                        <a:lumMod val="20000"/>
                        <a:lumOff val="80000"/>
                      </a:schemeClr>
                    </a:solidFill>
                  </a:tcPr>
                </a:tc>
                <a:tc>
                  <a:txBody>
                    <a:bodyPr/>
                    <a:lstStyle/>
                    <a:p>
                      <a:r>
                        <a:rPr lang="en-SG" sz="3600" b="1" dirty="0">
                          <a:latin typeface="Aptos" panose="020B0004020202020204" pitchFamily="34" charset="0"/>
                        </a:rPr>
                        <a:t>j=2</a:t>
                      </a:r>
                    </a:p>
                  </a:txBody>
                  <a:tcPr>
                    <a:solidFill>
                      <a:schemeClr val="accent2">
                        <a:lumMod val="20000"/>
                        <a:lumOff val="80000"/>
                      </a:schemeClr>
                    </a:solidFill>
                  </a:tcPr>
                </a:tc>
                <a:tc>
                  <a:txBody>
                    <a:bodyPr/>
                    <a:lstStyle/>
                    <a:p>
                      <a:r>
                        <a:rPr lang="en-SG" sz="3600" b="1" dirty="0">
                          <a:latin typeface="Aptos" panose="020B0004020202020204" pitchFamily="34" charset="0"/>
                        </a:rPr>
                        <a:t>j=3</a:t>
                      </a:r>
                    </a:p>
                  </a:txBody>
                  <a:tcPr>
                    <a:solidFill>
                      <a:schemeClr val="accent2">
                        <a:lumMod val="20000"/>
                        <a:lumOff val="80000"/>
                      </a:schemeClr>
                    </a:solidFill>
                  </a:tcPr>
                </a:tc>
                <a:tc>
                  <a:txBody>
                    <a:bodyPr/>
                    <a:lstStyle/>
                    <a:p>
                      <a:r>
                        <a:rPr lang="en-SG" sz="3600" b="1" dirty="0">
                          <a:latin typeface="Aptos" panose="020B0004020202020204" pitchFamily="34" charset="0"/>
                        </a:rPr>
                        <a:t>j=4</a:t>
                      </a:r>
                    </a:p>
                  </a:txBody>
                  <a:tcPr>
                    <a:solidFill>
                      <a:schemeClr val="accent2">
                        <a:lumMod val="20000"/>
                        <a:lumOff val="80000"/>
                      </a:schemeClr>
                    </a:solidFill>
                  </a:tcPr>
                </a:tc>
                <a:extLst>
                  <a:ext uri="{0D108BD9-81ED-4DB2-BD59-A6C34878D82A}">
                    <a16:rowId xmlns:a16="http://schemas.microsoft.com/office/drawing/2014/main" val="471800971"/>
                  </a:ext>
                </a:extLst>
              </a:tr>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=1</a:t>
                      </a:r>
                    </a:p>
                  </a:txBody>
                  <a:tcPr>
                    <a:solidFill>
                      <a:schemeClr val="accent2">
                        <a:lumMod val="20000"/>
                        <a:lumOff val="80000"/>
                      </a:schemeClr>
                    </a:solidFill>
                  </a:tcPr>
                </a:tc>
                <a:tc>
                  <a:txBody>
                    <a:bodyPr/>
                    <a:lstStyle/>
                    <a:p>
                      <a:r>
                        <a:rPr lang="en-SG" sz="2800" b="1" dirty="0">
                          <a:latin typeface="Aptos" panose="020B0004020202020204" pitchFamily="34" charset="0"/>
                        </a:rPr>
                        <a:t>10</a:t>
                      </a:r>
                    </a:p>
                    <a:p>
                      <a:r>
                        <a:rPr lang="en-SG" sz="2800" b="1" dirty="0">
                          <a:latin typeface="Aptos" panose="020B0004020202020204" pitchFamily="34" charset="0"/>
                        </a:rPr>
                        <a:t>[1, 1]</a:t>
                      </a:r>
                    </a:p>
                  </a:txBody>
                  <a:tcPr>
                    <a:solidFill>
                      <a:srgbClr val="FFFF00"/>
                    </a:solidFill>
                  </a:tcPr>
                </a:tc>
                <a:tc>
                  <a:txBody>
                    <a:bodyPr/>
                    <a:lstStyle/>
                    <a:p>
                      <a:r>
                        <a:rPr lang="en-SG" sz="2800" b="1" dirty="0">
                          <a:latin typeface="Aptos" panose="020B0004020202020204" pitchFamily="34" charset="0"/>
                        </a:rPr>
                        <a:t>20</a:t>
                      </a:r>
                    </a:p>
                    <a:p>
                      <a:r>
                        <a:rPr lang="en-SG" sz="2800" b="1" dirty="0">
                          <a:latin typeface="Aptos" panose="020B0004020202020204" pitchFamily="34" charset="0"/>
                        </a:rPr>
                        <a:t>[1, 2]</a:t>
                      </a:r>
                    </a:p>
                  </a:txBody>
                  <a:tcPr/>
                </a:tc>
                <a:tc>
                  <a:txBody>
                    <a:bodyPr/>
                    <a:lstStyle/>
                    <a:p>
                      <a:r>
                        <a:rPr lang="en-SG" sz="2800" b="1" dirty="0">
                          <a:latin typeface="Aptos" panose="020B0004020202020204" pitchFamily="34" charset="0"/>
                        </a:rPr>
                        <a:t>30</a:t>
                      </a:r>
                    </a:p>
                    <a:p>
                      <a:r>
                        <a:rPr lang="en-SG" sz="2800" b="1" dirty="0">
                          <a:latin typeface="Aptos" panose="020B0004020202020204" pitchFamily="34" charset="0"/>
                        </a:rPr>
                        <a:t>[1, 3]</a:t>
                      </a:r>
                    </a:p>
                  </a:txBody>
                  <a:tcPr/>
                </a:tc>
                <a:tc>
                  <a:txBody>
                    <a:bodyPr/>
                    <a:lstStyle/>
                    <a:p>
                      <a:r>
                        <a:rPr lang="en-SG" sz="2800" b="1" dirty="0">
                          <a:latin typeface="Aptos" panose="020B0004020202020204" pitchFamily="34" charset="0"/>
                        </a:rPr>
                        <a:t>40</a:t>
                      </a:r>
                    </a:p>
                    <a:p>
                      <a:r>
                        <a:rPr lang="en-SG" sz="2800" b="1" dirty="0">
                          <a:latin typeface="Aptos" panose="020B0004020202020204" pitchFamily="34" charset="0"/>
                        </a:rPr>
                        <a:t>[1, 4]</a:t>
                      </a:r>
                    </a:p>
                  </a:txBody>
                  <a:tcPr/>
                </a:tc>
                <a:extLst>
                  <a:ext uri="{0D108BD9-81ED-4DB2-BD59-A6C34878D82A}">
                    <a16:rowId xmlns:a16="http://schemas.microsoft.com/office/drawing/2014/main" val="1118397280"/>
                  </a:ext>
                </a:extLst>
              </a:tr>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=2</a:t>
                      </a:r>
                    </a:p>
                  </a:txBody>
                  <a:tcPr>
                    <a:solidFill>
                      <a:schemeClr val="accent2">
                        <a:lumMod val="20000"/>
                        <a:lumOff val="80000"/>
                      </a:schemeClr>
                    </a:solidFill>
                  </a:tcPr>
                </a:tc>
                <a:tc>
                  <a:txBody>
                    <a:bodyPr/>
                    <a:lstStyle/>
                    <a:p>
                      <a:r>
                        <a:rPr lang="en-SG" sz="2800" b="1" dirty="0">
                          <a:latin typeface="Aptos" panose="020B0004020202020204" pitchFamily="34" charset="0"/>
                        </a:rPr>
                        <a:t>10</a:t>
                      </a:r>
                    </a:p>
                    <a:p>
                      <a:r>
                        <a:rPr lang="en-SG" sz="2800" b="1" dirty="0">
                          <a:latin typeface="Aptos" panose="020B0004020202020204" pitchFamily="34" charset="0"/>
                        </a:rPr>
                        <a:t>[2, 1]</a:t>
                      </a:r>
                    </a:p>
                  </a:txBody>
                  <a:tcPr/>
                </a:tc>
                <a:tc>
                  <a:txBody>
                    <a:bodyPr/>
                    <a:lstStyle/>
                    <a:p>
                      <a:r>
                        <a:rPr lang="en-SG" sz="2800" b="1" dirty="0">
                          <a:latin typeface="Aptos" panose="020B0004020202020204" pitchFamily="34" charset="0"/>
                        </a:rPr>
                        <a:t>20</a:t>
                      </a:r>
                    </a:p>
                    <a:p>
                      <a:r>
                        <a:rPr lang="en-SG" sz="2800" b="1" dirty="0">
                          <a:latin typeface="Aptos" panose="020B0004020202020204" pitchFamily="34" charset="0"/>
                        </a:rPr>
                        <a:t>[2, 2]</a:t>
                      </a:r>
                    </a:p>
                  </a:txBody>
                  <a:tcPr>
                    <a:solidFill>
                      <a:srgbClr val="FFFF00"/>
                    </a:solidFill>
                  </a:tcPr>
                </a:tc>
                <a:tc>
                  <a:txBody>
                    <a:bodyPr/>
                    <a:lstStyle/>
                    <a:p>
                      <a:r>
                        <a:rPr lang="en-SG" sz="2800" b="1" dirty="0">
                          <a:latin typeface="Aptos" panose="020B0004020202020204" pitchFamily="34" charset="0"/>
                        </a:rPr>
                        <a:t>30</a:t>
                      </a:r>
                    </a:p>
                    <a:p>
                      <a:r>
                        <a:rPr lang="en-SG" sz="2800" b="1" dirty="0">
                          <a:latin typeface="Aptos" panose="020B0004020202020204" pitchFamily="34" charset="0"/>
                        </a:rPr>
                        <a:t>[2, 3]</a:t>
                      </a:r>
                    </a:p>
                  </a:txBody>
                  <a:tcPr/>
                </a:tc>
                <a:tc>
                  <a:txBody>
                    <a:bodyPr/>
                    <a:lstStyle/>
                    <a:p>
                      <a:r>
                        <a:rPr lang="en-SG" sz="2800" b="1" dirty="0">
                          <a:latin typeface="Aptos" panose="020B0004020202020204" pitchFamily="34" charset="0"/>
                        </a:rPr>
                        <a:t>40</a:t>
                      </a:r>
                    </a:p>
                    <a:p>
                      <a:r>
                        <a:rPr lang="en-SG" sz="2800" b="1" dirty="0">
                          <a:latin typeface="Aptos" panose="020B0004020202020204" pitchFamily="34" charset="0"/>
                        </a:rPr>
                        <a:t>[2, 4]</a:t>
                      </a:r>
                    </a:p>
                  </a:txBody>
                  <a:tcPr/>
                </a:tc>
                <a:extLst>
                  <a:ext uri="{0D108BD9-81ED-4DB2-BD59-A6C34878D82A}">
                    <a16:rowId xmlns:a16="http://schemas.microsoft.com/office/drawing/2014/main" val="2503258676"/>
                  </a:ext>
                </a:extLst>
              </a:tr>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=3</a:t>
                      </a:r>
                    </a:p>
                  </a:txBody>
                  <a:tcPr>
                    <a:solidFill>
                      <a:schemeClr val="accent2">
                        <a:lumMod val="20000"/>
                        <a:lumOff val="80000"/>
                      </a:schemeClr>
                    </a:solidFill>
                  </a:tcPr>
                </a:tc>
                <a:tc>
                  <a:txBody>
                    <a:bodyPr/>
                    <a:lstStyle/>
                    <a:p>
                      <a:r>
                        <a:rPr lang="en-SG" sz="2800" b="1" dirty="0">
                          <a:latin typeface="Aptos" panose="020B0004020202020204" pitchFamily="34" charset="0"/>
                        </a:rPr>
                        <a:t>10</a:t>
                      </a:r>
                    </a:p>
                    <a:p>
                      <a:r>
                        <a:rPr lang="en-SG" sz="2800" b="1" dirty="0">
                          <a:latin typeface="Aptos" panose="020B0004020202020204" pitchFamily="34" charset="0"/>
                        </a:rPr>
                        <a:t>[3, 1]</a:t>
                      </a:r>
                    </a:p>
                  </a:txBody>
                  <a:tcPr/>
                </a:tc>
                <a:tc>
                  <a:txBody>
                    <a:bodyPr/>
                    <a:lstStyle/>
                    <a:p>
                      <a:r>
                        <a:rPr lang="en-SG" sz="2800" b="1" dirty="0">
                          <a:latin typeface="Aptos" panose="020B0004020202020204" pitchFamily="34" charset="0"/>
                        </a:rPr>
                        <a:t>20</a:t>
                      </a:r>
                    </a:p>
                    <a:p>
                      <a:r>
                        <a:rPr lang="en-SG" sz="2800" b="1" dirty="0">
                          <a:latin typeface="Aptos" panose="020B0004020202020204" pitchFamily="34" charset="0"/>
                        </a:rPr>
                        <a:t>[3, 2]</a:t>
                      </a:r>
                    </a:p>
                  </a:txBody>
                  <a:tcPr/>
                </a:tc>
                <a:tc>
                  <a:txBody>
                    <a:bodyPr/>
                    <a:lstStyle/>
                    <a:p>
                      <a:r>
                        <a:rPr lang="en-SG" sz="2800" b="1" dirty="0">
                          <a:latin typeface="Aptos" panose="020B0004020202020204" pitchFamily="34" charset="0"/>
                        </a:rPr>
                        <a:t>30</a:t>
                      </a:r>
                    </a:p>
                    <a:p>
                      <a:r>
                        <a:rPr lang="en-SG" sz="2800" b="1" dirty="0">
                          <a:latin typeface="Aptos" panose="020B0004020202020204" pitchFamily="34" charset="0"/>
                        </a:rPr>
                        <a:t>[3, 3]</a:t>
                      </a:r>
                    </a:p>
                  </a:txBody>
                  <a:tcPr>
                    <a:solidFill>
                      <a:srgbClr val="FFFF00"/>
                    </a:solidFill>
                  </a:tcPr>
                </a:tc>
                <a:tc>
                  <a:txBody>
                    <a:bodyPr/>
                    <a:lstStyle/>
                    <a:p>
                      <a:r>
                        <a:rPr lang="en-SG" sz="2800" b="1" dirty="0">
                          <a:latin typeface="Aptos" panose="020B0004020202020204" pitchFamily="34" charset="0"/>
                        </a:rPr>
                        <a:t>40</a:t>
                      </a:r>
                    </a:p>
                    <a:p>
                      <a:r>
                        <a:rPr lang="en-SG" sz="2800" b="1" dirty="0">
                          <a:latin typeface="Aptos" panose="020B0004020202020204" pitchFamily="34" charset="0"/>
                        </a:rPr>
                        <a:t>[3, 4]</a:t>
                      </a:r>
                    </a:p>
                  </a:txBody>
                  <a:tcPr/>
                </a:tc>
                <a:extLst>
                  <a:ext uri="{0D108BD9-81ED-4DB2-BD59-A6C34878D82A}">
                    <a16:rowId xmlns:a16="http://schemas.microsoft.com/office/drawing/2014/main" val="2906936158"/>
                  </a:ext>
                </a:extLst>
              </a:tr>
              <a:tr h="994172">
                <a:tc>
                  <a:txBody>
                    <a:bodyPr/>
                    <a:lstStyle/>
                    <a:p>
                      <a:r>
                        <a:rPr lang="en-SG" sz="3600" b="1" dirty="0" err="1">
                          <a:latin typeface="Aptos" panose="020B0004020202020204" pitchFamily="34" charset="0"/>
                        </a:rPr>
                        <a:t>i</a:t>
                      </a:r>
                      <a:r>
                        <a:rPr lang="en-SG" sz="3600" b="1" dirty="0">
                          <a:latin typeface="Aptos" panose="020B0004020202020204" pitchFamily="34" charset="0"/>
                        </a:rPr>
                        <a:t>=4</a:t>
                      </a:r>
                    </a:p>
                  </a:txBody>
                  <a:tcPr>
                    <a:solidFill>
                      <a:schemeClr val="accent2">
                        <a:lumMod val="20000"/>
                        <a:lumOff val="80000"/>
                      </a:schemeClr>
                    </a:solidFill>
                  </a:tcPr>
                </a:tc>
                <a:tc>
                  <a:txBody>
                    <a:bodyPr/>
                    <a:lstStyle/>
                    <a:p>
                      <a:r>
                        <a:rPr lang="en-SG" sz="2800" b="1" dirty="0">
                          <a:latin typeface="Aptos" panose="020B0004020202020204" pitchFamily="34" charset="0"/>
                        </a:rPr>
                        <a:t>10</a:t>
                      </a:r>
                    </a:p>
                    <a:p>
                      <a:r>
                        <a:rPr lang="en-SG" sz="2800" b="1" dirty="0">
                          <a:latin typeface="Aptos" panose="020B0004020202020204" pitchFamily="34" charset="0"/>
                        </a:rPr>
                        <a:t>[4, 1]</a:t>
                      </a:r>
                    </a:p>
                  </a:txBody>
                  <a:tcPr/>
                </a:tc>
                <a:tc>
                  <a:txBody>
                    <a:bodyPr/>
                    <a:lstStyle/>
                    <a:p>
                      <a:r>
                        <a:rPr lang="en-SG" sz="2800" b="1" dirty="0">
                          <a:latin typeface="Aptos" panose="020B0004020202020204" pitchFamily="34" charset="0"/>
                        </a:rPr>
                        <a:t>20</a:t>
                      </a:r>
                    </a:p>
                    <a:p>
                      <a:r>
                        <a:rPr lang="en-SG" sz="2800" b="1" dirty="0">
                          <a:latin typeface="Aptos" panose="020B0004020202020204" pitchFamily="34" charset="0"/>
                        </a:rPr>
                        <a:t>[4, 2]</a:t>
                      </a:r>
                    </a:p>
                  </a:txBody>
                  <a:tcPr/>
                </a:tc>
                <a:tc>
                  <a:txBody>
                    <a:bodyPr/>
                    <a:lstStyle/>
                    <a:p>
                      <a:r>
                        <a:rPr lang="en-SG" sz="2800" b="1" dirty="0">
                          <a:latin typeface="Aptos" panose="020B0004020202020204" pitchFamily="34" charset="0"/>
                        </a:rPr>
                        <a:t>30</a:t>
                      </a:r>
                    </a:p>
                    <a:p>
                      <a:r>
                        <a:rPr lang="en-SG" sz="2800" b="1" dirty="0">
                          <a:latin typeface="Aptos" panose="020B0004020202020204" pitchFamily="34" charset="0"/>
                        </a:rPr>
                        <a:t>[4, 3]</a:t>
                      </a:r>
                    </a:p>
                  </a:txBody>
                  <a:tcPr/>
                </a:tc>
                <a:tc>
                  <a:txBody>
                    <a:bodyPr/>
                    <a:lstStyle/>
                    <a:p>
                      <a:r>
                        <a:rPr lang="en-SG" sz="2800" b="1" dirty="0">
                          <a:latin typeface="Aptos" panose="020B0004020202020204" pitchFamily="34" charset="0"/>
                        </a:rPr>
                        <a:t>40</a:t>
                      </a:r>
                    </a:p>
                    <a:p>
                      <a:r>
                        <a:rPr lang="en-SG" sz="2800" b="1" dirty="0">
                          <a:latin typeface="Aptos" panose="020B0004020202020204" pitchFamily="34" charset="0"/>
                        </a:rPr>
                        <a:t>[4, 4]</a:t>
                      </a:r>
                    </a:p>
                  </a:txBody>
                  <a:tcPr>
                    <a:solidFill>
                      <a:srgbClr val="FFFF00"/>
                    </a:solidFill>
                  </a:tcPr>
                </a:tc>
                <a:extLst>
                  <a:ext uri="{0D108BD9-81ED-4DB2-BD59-A6C34878D82A}">
                    <a16:rowId xmlns:a16="http://schemas.microsoft.com/office/drawing/2014/main" val="517923637"/>
                  </a:ext>
                </a:extLst>
              </a:tr>
            </a:tbl>
          </a:graphicData>
        </a:graphic>
      </p:graphicFrame>
      <p:sp>
        <p:nvSpPr>
          <p:cNvPr id="5" name="TextBox 4">
            <a:extLst>
              <a:ext uri="{FF2B5EF4-FFF2-40B4-BE49-F238E27FC236}">
                <a16:creationId xmlns:a16="http://schemas.microsoft.com/office/drawing/2014/main" id="{FD0F487A-F279-7027-6946-CDE10DDB7647}"/>
              </a:ext>
            </a:extLst>
          </p:cNvPr>
          <p:cNvSpPr txBox="1"/>
          <p:nvPr/>
        </p:nvSpPr>
        <p:spPr>
          <a:xfrm>
            <a:off x="3125337" y="525441"/>
            <a:ext cx="5950424" cy="584775"/>
          </a:xfrm>
          <a:prstGeom prst="rect">
            <a:avLst/>
          </a:prstGeom>
          <a:noFill/>
        </p:spPr>
        <p:txBody>
          <a:bodyPr wrap="square">
            <a:spAutoFit/>
          </a:bodyPr>
          <a:lstStyle/>
          <a:p>
            <a:pPr algn="just"/>
            <a:r>
              <a:rPr lang="en-SG" sz="3200" b="1" dirty="0">
                <a:solidFill>
                  <a:srgbClr val="00B050"/>
                </a:solidFill>
                <a:latin typeface="Aptos" panose="020B0004020202020204" pitchFamily="34" charset="0"/>
              </a:rPr>
              <a:t>1-based indexing 2D array</a:t>
            </a:r>
            <a:endParaRPr lang="en-SG" sz="3200" b="1" u="sng" dirty="0">
              <a:solidFill>
                <a:srgbClr val="00B050"/>
              </a:solidFill>
              <a:latin typeface="Aptos" panose="020B0004020202020204" pitchFamily="34" charset="0"/>
            </a:endParaRPr>
          </a:p>
        </p:txBody>
      </p:sp>
    </p:spTree>
    <p:extLst>
      <p:ext uri="{BB962C8B-B14F-4D97-AF65-F5344CB8AC3E}">
        <p14:creationId xmlns:p14="http://schemas.microsoft.com/office/powerpoint/2010/main" val="2336533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3A0B-3238-BFB7-C50D-5675821B787B}"/>
              </a:ext>
            </a:extLst>
          </p:cNvPr>
          <p:cNvSpPr>
            <a:spLocks noGrp="1"/>
          </p:cNvSpPr>
          <p:nvPr>
            <p:ph type="title"/>
          </p:nvPr>
        </p:nvSpPr>
        <p:spPr>
          <a:xfrm>
            <a:off x="713232" y="0"/>
            <a:ext cx="9692640" cy="782425"/>
          </a:xfrm>
        </p:spPr>
        <p:txBody>
          <a:bodyPr/>
          <a:lstStyle/>
          <a:p>
            <a:r>
              <a:rPr lang="en-SG" dirty="0"/>
              <a:t>Outlines:-</a:t>
            </a:r>
          </a:p>
        </p:txBody>
      </p:sp>
      <p:sp>
        <p:nvSpPr>
          <p:cNvPr id="3" name="Content Placeholder 2">
            <a:extLst>
              <a:ext uri="{FF2B5EF4-FFF2-40B4-BE49-F238E27FC236}">
                <a16:creationId xmlns:a16="http://schemas.microsoft.com/office/drawing/2014/main" id="{29FA52E2-12A4-77AB-C2AC-CC42B0D5F977}"/>
              </a:ext>
            </a:extLst>
          </p:cNvPr>
          <p:cNvSpPr>
            <a:spLocks noGrp="1"/>
          </p:cNvSpPr>
          <p:nvPr>
            <p:ph idx="1"/>
          </p:nvPr>
        </p:nvSpPr>
        <p:spPr>
          <a:xfrm>
            <a:off x="1261872" y="1828800"/>
            <a:ext cx="9901428" cy="4351337"/>
          </a:xfrm>
        </p:spPr>
        <p:txBody>
          <a:bodyPr>
            <a:normAutofit/>
          </a:bodyPr>
          <a:lstStyle/>
          <a:p>
            <a:r>
              <a:rPr lang="en-SG" sz="2400" dirty="0">
                <a:latin typeface="Angsana New" panose="02020603050405020304" pitchFamily="18" charset="-34"/>
                <a:cs typeface="Angsana New" panose="02020603050405020304" pitchFamily="18" charset="-34"/>
              </a:rPr>
              <a:t>Bangla resources: </a:t>
            </a:r>
          </a:p>
          <a:p>
            <a:pPr marL="342900" indent="-342900">
              <a:buFont typeface="+mj-lt"/>
              <a:buAutoNum type="arabicPeriod"/>
            </a:pPr>
            <a:r>
              <a:rPr lang="en-SG" sz="2400" dirty="0">
                <a:latin typeface="Angsana New" panose="02020603050405020304" pitchFamily="18" charset="-34"/>
                <a:cs typeface="Angsana New" panose="02020603050405020304" pitchFamily="18" charset="-34"/>
                <a:hlinkClick r:id="rId2"/>
              </a:rPr>
              <a:t>https://jakir.me/c-array/</a:t>
            </a:r>
            <a:r>
              <a:rPr lang="en-SG" sz="2400" dirty="0">
                <a:latin typeface="Angsana New" panose="02020603050405020304" pitchFamily="18" charset="-34"/>
                <a:cs typeface="Angsana New" panose="02020603050405020304" pitchFamily="18" charset="-34"/>
              </a:rPr>
              <a:t> (best)</a:t>
            </a:r>
          </a:p>
          <a:p>
            <a:pPr marL="342900" indent="-342900">
              <a:buFont typeface="+mj-lt"/>
              <a:buAutoNum type="arabicPeriod"/>
            </a:pPr>
            <a:r>
              <a:rPr lang="en-SG" sz="2400" dirty="0">
                <a:latin typeface="Angsana New" panose="02020603050405020304" pitchFamily="18" charset="-34"/>
                <a:cs typeface="Angsana New" panose="02020603050405020304" pitchFamily="18" charset="-34"/>
                <a:hlinkClick r:id="rId3"/>
              </a:rPr>
              <a:t>http://cpbook.subeen.com/2011/08/array-programming-c.html</a:t>
            </a:r>
            <a:r>
              <a:rPr lang="en-SG" sz="2400" dirty="0">
                <a:latin typeface="Angsana New" panose="02020603050405020304" pitchFamily="18" charset="-34"/>
                <a:cs typeface="Angsana New" panose="02020603050405020304" pitchFamily="18" charset="-34"/>
              </a:rPr>
              <a:t> </a:t>
            </a:r>
          </a:p>
          <a:p>
            <a:pPr marL="342900" indent="-342900">
              <a:buFont typeface="+mj-lt"/>
              <a:buAutoNum type="arabicPeriod"/>
            </a:pPr>
            <a:r>
              <a:rPr lang="en-SG" sz="2400" dirty="0">
                <a:latin typeface="Angsana New" panose="02020603050405020304" pitchFamily="18" charset="-34"/>
                <a:cs typeface="Angsana New" panose="02020603050405020304" pitchFamily="18" charset="-34"/>
                <a:hlinkClick r:id="rId4"/>
              </a:rPr>
              <a:t>https://bncodeing.com/what-is-array-in-c/</a:t>
            </a:r>
            <a:r>
              <a:rPr lang="en-SG" sz="2400" dirty="0">
                <a:latin typeface="Angsana New" panose="02020603050405020304" pitchFamily="18" charset="-34"/>
                <a:cs typeface="Angsana New" panose="02020603050405020304" pitchFamily="18" charset="-34"/>
              </a:rPr>
              <a:t> (better)</a:t>
            </a:r>
          </a:p>
        </p:txBody>
      </p:sp>
    </p:spTree>
    <p:extLst>
      <p:ext uri="{BB962C8B-B14F-4D97-AF65-F5344CB8AC3E}">
        <p14:creationId xmlns:p14="http://schemas.microsoft.com/office/powerpoint/2010/main" val="91890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CC33-6E98-B0C0-832D-8C1D16CECAA8}"/>
              </a:ext>
            </a:extLst>
          </p:cNvPr>
          <p:cNvSpPr>
            <a:spLocks noGrp="1"/>
          </p:cNvSpPr>
          <p:nvPr>
            <p:ph type="title"/>
          </p:nvPr>
        </p:nvSpPr>
        <p:spPr>
          <a:xfrm>
            <a:off x="144560" y="14133"/>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[2] Array Initialization</a:t>
            </a:r>
          </a:p>
        </p:txBody>
      </p:sp>
      <p:sp>
        <p:nvSpPr>
          <p:cNvPr id="6" name="TextBox 5">
            <a:extLst>
              <a:ext uri="{FF2B5EF4-FFF2-40B4-BE49-F238E27FC236}">
                <a16:creationId xmlns:a16="http://schemas.microsoft.com/office/drawing/2014/main" id="{3779F9DB-D3D6-8309-BEC2-6282C2708DA7}"/>
              </a:ext>
            </a:extLst>
          </p:cNvPr>
          <p:cNvSpPr txBox="1"/>
          <p:nvPr/>
        </p:nvSpPr>
        <p:spPr>
          <a:xfrm>
            <a:off x="144560" y="737464"/>
            <a:ext cx="6015130" cy="6247864"/>
          </a:xfrm>
          <a:prstGeom prst="rect">
            <a:avLst/>
          </a:prstGeom>
          <a:noFill/>
        </p:spPr>
        <p:txBody>
          <a:bodyPr wrap="square">
            <a:spAutoFit/>
          </a:bodyPr>
          <a:lstStyle/>
          <a:p>
            <a:pPr algn="just"/>
            <a:r>
              <a:rPr lang="en-SG" sz="2000" b="1" dirty="0">
                <a:solidFill>
                  <a:srgbClr val="7030A0"/>
                </a:solidFill>
                <a:highlight>
                  <a:srgbClr val="FFFF00"/>
                </a:highlight>
                <a:latin typeface="Aptos" panose="020B0004020202020204" pitchFamily="34" charset="0"/>
              </a:rPr>
              <a:t>//method-1</a:t>
            </a:r>
          </a:p>
          <a:p>
            <a:pPr algn="just"/>
            <a:r>
              <a:rPr lang="en-SG" sz="2000" dirty="0">
                <a:latin typeface="Aptos" panose="020B0004020202020204" pitchFamily="34" charset="0"/>
              </a:rPr>
              <a:t>int row=3;</a:t>
            </a:r>
          </a:p>
          <a:p>
            <a:pPr algn="just"/>
            <a:r>
              <a:rPr lang="en-SG" sz="2000" dirty="0">
                <a:latin typeface="Aptos" panose="020B0004020202020204" pitchFamily="34" charset="0"/>
              </a:rPr>
              <a:t>int col=4;</a:t>
            </a:r>
          </a:p>
          <a:p>
            <a:pPr algn="just"/>
            <a:r>
              <a:rPr lang="en-SG" sz="2000" dirty="0">
                <a:latin typeface="Aptos" panose="020B0004020202020204" pitchFamily="34" charset="0"/>
              </a:rPr>
              <a:t>int matrix[row][col] = {{5, 5,5,5},   {1,2,3,4},  {4,3,2,1} }</a:t>
            </a:r>
          </a:p>
          <a:p>
            <a:pPr algn="just"/>
            <a:endParaRPr lang="en-SG" sz="2000" dirty="0">
              <a:latin typeface="Aptos" panose="020B0004020202020204" pitchFamily="34" charset="0"/>
            </a:endParaRPr>
          </a:p>
          <a:p>
            <a:pPr algn="just"/>
            <a:r>
              <a:rPr lang="en-SG" sz="2000" b="1" dirty="0">
                <a:solidFill>
                  <a:srgbClr val="7030A0"/>
                </a:solidFill>
                <a:highlight>
                  <a:srgbClr val="FFFF00"/>
                </a:highlight>
                <a:latin typeface="Aptos" panose="020B0004020202020204" pitchFamily="34" charset="0"/>
              </a:rPr>
              <a:t>//method-2</a:t>
            </a:r>
          </a:p>
          <a:p>
            <a:pPr algn="just"/>
            <a:r>
              <a:rPr lang="en-SG" sz="2000" dirty="0">
                <a:latin typeface="Aptos" panose="020B0004020202020204" pitchFamily="34" charset="0"/>
              </a:rPr>
              <a:t>int col=4;</a:t>
            </a:r>
          </a:p>
          <a:p>
            <a:pPr algn="just"/>
            <a:r>
              <a:rPr lang="en-SG" sz="2000" dirty="0">
                <a:latin typeface="Aptos" panose="020B0004020202020204" pitchFamily="34" charset="0"/>
              </a:rPr>
              <a:t>int matrix[ ][col] = {{5, 5,5,5},   {1,2,3,4},  {4,3,2,1} }</a:t>
            </a:r>
          </a:p>
          <a:p>
            <a:pPr algn="just"/>
            <a:endParaRPr lang="en-SG" sz="2000" dirty="0">
              <a:latin typeface="Aptos" panose="020B0004020202020204" pitchFamily="34" charset="0"/>
            </a:endParaRPr>
          </a:p>
          <a:p>
            <a:pPr algn="just"/>
            <a:r>
              <a:rPr lang="en-SG" sz="2000" b="1" dirty="0">
                <a:solidFill>
                  <a:srgbClr val="7030A0"/>
                </a:solidFill>
                <a:highlight>
                  <a:srgbClr val="FFFF00"/>
                </a:highlight>
                <a:latin typeface="Aptos" panose="020B0004020202020204" pitchFamily="34" charset="0"/>
              </a:rPr>
              <a:t>//method-3: 0-based indexing</a:t>
            </a:r>
          </a:p>
          <a:p>
            <a:pPr algn="just"/>
            <a:r>
              <a:rPr lang="en-SG" sz="2000" dirty="0">
                <a:latin typeface="Aptos" panose="020B0004020202020204" pitchFamily="34" charset="0"/>
              </a:rPr>
              <a:t>int row, col;</a:t>
            </a:r>
          </a:p>
          <a:p>
            <a:pPr algn="just"/>
            <a:r>
              <a:rPr lang="en-SG" sz="2000" dirty="0" err="1">
                <a:latin typeface="Aptos" panose="020B0004020202020204" pitchFamily="34" charset="0"/>
              </a:rPr>
              <a:t>scanf</a:t>
            </a:r>
            <a:r>
              <a:rPr lang="en-SG" sz="2000" dirty="0">
                <a:latin typeface="Aptos" panose="020B0004020202020204" pitchFamily="34" charset="0"/>
              </a:rPr>
              <a:t>(“%d %d”, &amp;row, &amp;col);</a:t>
            </a:r>
          </a:p>
          <a:p>
            <a:pPr algn="just"/>
            <a:r>
              <a:rPr lang="en-SG" sz="2000" dirty="0">
                <a:latin typeface="Aptos" panose="020B0004020202020204" pitchFamily="34" charset="0"/>
              </a:rPr>
              <a:t>int matrix[ row ] [ col ] ;</a:t>
            </a:r>
          </a:p>
          <a:p>
            <a:pPr algn="just"/>
            <a:r>
              <a:rPr lang="en-SG" sz="2000" dirty="0">
                <a:latin typeface="Aptos" panose="020B0004020202020204" pitchFamily="34" charset="0"/>
              </a:rPr>
              <a:t>for(</a:t>
            </a:r>
            <a:r>
              <a:rPr lang="en-SG" sz="2000" dirty="0" err="1">
                <a:latin typeface="Aptos" panose="020B0004020202020204" pitchFamily="34" charset="0"/>
              </a:rPr>
              <a:t>i</a:t>
            </a:r>
            <a:r>
              <a:rPr lang="en-SG" sz="2000" dirty="0">
                <a:latin typeface="Aptos" panose="020B0004020202020204" pitchFamily="34" charset="0"/>
              </a:rPr>
              <a:t> = 0; </a:t>
            </a:r>
            <a:r>
              <a:rPr lang="en-SG" sz="2000" dirty="0" err="1">
                <a:latin typeface="Aptos" panose="020B0004020202020204" pitchFamily="34" charset="0"/>
              </a:rPr>
              <a:t>i</a:t>
            </a:r>
            <a:r>
              <a:rPr lang="en-SG" sz="2000" dirty="0">
                <a:latin typeface="Aptos" panose="020B0004020202020204" pitchFamily="34" charset="0"/>
              </a:rPr>
              <a:t>&lt;row; </a:t>
            </a:r>
            <a:r>
              <a:rPr lang="en-SG" sz="2000" dirty="0" err="1">
                <a:latin typeface="Aptos" panose="020B0004020202020204" pitchFamily="34" charset="0"/>
              </a:rPr>
              <a:t>i</a:t>
            </a:r>
            <a:r>
              <a:rPr lang="en-SG" sz="2000" dirty="0">
                <a:latin typeface="Aptos" panose="020B0004020202020204" pitchFamily="34" charset="0"/>
              </a:rPr>
              <a:t>++)</a:t>
            </a:r>
          </a:p>
          <a:p>
            <a:pPr algn="just"/>
            <a:r>
              <a:rPr lang="en-SG" sz="2000" dirty="0">
                <a:latin typeface="Aptos" panose="020B0004020202020204" pitchFamily="34" charset="0"/>
              </a:rPr>
              <a:t>{</a:t>
            </a:r>
          </a:p>
          <a:p>
            <a:pPr algn="just"/>
            <a:r>
              <a:rPr lang="en-SG" sz="2000" dirty="0">
                <a:latin typeface="Aptos" panose="020B0004020202020204" pitchFamily="34" charset="0"/>
              </a:rPr>
              <a:t>	for(j=0; j&lt;col; </a:t>
            </a:r>
            <a:r>
              <a:rPr lang="en-SG" sz="2000" dirty="0" err="1">
                <a:latin typeface="Aptos" panose="020B0004020202020204" pitchFamily="34" charset="0"/>
              </a:rPr>
              <a:t>j++</a:t>
            </a:r>
            <a:r>
              <a:rPr lang="en-SG" sz="2000" dirty="0">
                <a:latin typeface="Aptos" panose="020B0004020202020204" pitchFamily="34" charset="0"/>
              </a:rPr>
              <a:t>)</a:t>
            </a:r>
          </a:p>
          <a:p>
            <a:pPr algn="just"/>
            <a:r>
              <a:rPr lang="en-SG" sz="2000" dirty="0">
                <a:latin typeface="Aptos" panose="020B0004020202020204" pitchFamily="34" charset="0"/>
              </a:rPr>
              <a:t>	{</a:t>
            </a:r>
          </a:p>
          <a:p>
            <a:pPr algn="just"/>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 &amp;matrix[ </a:t>
            </a:r>
            <a:r>
              <a:rPr lang="en-SG" sz="2000" dirty="0" err="1">
                <a:latin typeface="Aptos" panose="020B0004020202020204" pitchFamily="34" charset="0"/>
              </a:rPr>
              <a:t>i</a:t>
            </a:r>
            <a:r>
              <a:rPr lang="en-SG" sz="2000" dirty="0">
                <a:latin typeface="Aptos" panose="020B0004020202020204" pitchFamily="34" charset="0"/>
              </a:rPr>
              <a:t> ][ j] );</a:t>
            </a:r>
          </a:p>
          <a:p>
            <a:pPr algn="just"/>
            <a:r>
              <a:rPr lang="en-SG" sz="2000" dirty="0">
                <a:latin typeface="Aptos" panose="020B0004020202020204" pitchFamily="34" charset="0"/>
              </a:rPr>
              <a:t>	}</a:t>
            </a:r>
          </a:p>
          <a:p>
            <a:pPr algn="just"/>
            <a:r>
              <a:rPr lang="en-SG" sz="2000" dirty="0">
                <a:latin typeface="Aptos" panose="020B0004020202020204" pitchFamily="34" charset="0"/>
              </a:rPr>
              <a:t>}</a:t>
            </a:r>
            <a:endParaRPr lang="en-SG" sz="2400" dirty="0">
              <a:latin typeface="Aptos" panose="020B0004020202020204" pitchFamily="34" charset="0"/>
            </a:endParaRPr>
          </a:p>
        </p:txBody>
      </p:sp>
      <p:pic>
        <p:nvPicPr>
          <p:cNvPr id="7" name="Picture 6">
            <a:extLst>
              <a:ext uri="{FF2B5EF4-FFF2-40B4-BE49-F238E27FC236}">
                <a16:creationId xmlns:a16="http://schemas.microsoft.com/office/drawing/2014/main" id="{1E21C80B-5D08-6F35-3527-6C255593D56E}"/>
              </a:ext>
            </a:extLst>
          </p:cNvPr>
          <p:cNvPicPr>
            <a:picLocks noChangeAspect="1"/>
          </p:cNvPicPr>
          <p:nvPr/>
        </p:nvPicPr>
        <p:blipFill rotWithShape="1">
          <a:blip r:embed="rId2"/>
          <a:srcRect l="19623" t="7004" r="22605" b="5900"/>
          <a:stretch/>
        </p:blipFill>
        <p:spPr>
          <a:xfrm>
            <a:off x="9239534" y="0"/>
            <a:ext cx="2952466" cy="3374255"/>
          </a:xfrm>
          <a:prstGeom prst="rect">
            <a:avLst/>
          </a:prstGeom>
        </p:spPr>
      </p:pic>
      <p:sp>
        <p:nvSpPr>
          <p:cNvPr id="9" name="TextBox 8">
            <a:extLst>
              <a:ext uri="{FF2B5EF4-FFF2-40B4-BE49-F238E27FC236}">
                <a16:creationId xmlns:a16="http://schemas.microsoft.com/office/drawing/2014/main" id="{CB1A85C4-DA00-E8A2-7F3D-9ED6CB130A62}"/>
              </a:ext>
            </a:extLst>
          </p:cNvPr>
          <p:cNvSpPr txBox="1"/>
          <p:nvPr/>
        </p:nvSpPr>
        <p:spPr>
          <a:xfrm>
            <a:off x="4748228" y="3380125"/>
            <a:ext cx="4320596" cy="3477875"/>
          </a:xfrm>
          <a:prstGeom prst="rect">
            <a:avLst/>
          </a:prstGeom>
          <a:noFill/>
        </p:spPr>
        <p:txBody>
          <a:bodyPr wrap="square">
            <a:spAutoFit/>
          </a:bodyPr>
          <a:lstStyle/>
          <a:p>
            <a:pPr algn="just"/>
            <a:r>
              <a:rPr lang="en-SG" sz="2000" b="1" dirty="0">
                <a:solidFill>
                  <a:srgbClr val="7030A0"/>
                </a:solidFill>
                <a:highlight>
                  <a:srgbClr val="FFFF00"/>
                </a:highlight>
                <a:latin typeface="Aptos" panose="020B0004020202020204" pitchFamily="34" charset="0"/>
              </a:rPr>
              <a:t>//method-3: 1-based indexing</a:t>
            </a:r>
          </a:p>
          <a:p>
            <a:pPr algn="just"/>
            <a:r>
              <a:rPr lang="en-SG" sz="2000" dirty="0">
                <a:latin typeface="Aptos" panose="020B0004020202020204" pitchFamily="34" charset="0"/>
              </a:rPr>
              <a:t>int row, col;</a:t>
            </a:r>
          </a:p>
          <a:p>
            <a:pPr algn="just"/>
            <a:r>
              <a:rPr lang="en-SG" sz="2000" dirty="0" err="1">
                <a:latin typeface="Aptos" panose="020B0004020202020204" pitchFamily="34" charset="0"/>
              </a:rPr>
              <a:t>scanf</a:t>
            </a:r>
            <a:r>
              <a:rPr lang="en-SG" sz="2000" dirty="0">
                <a:latin typeface="Aptos" panose="020B0004020202020204" pitchFamily="34" charset="0"/>
              </a:rPr>
              <a:t>(“%d %d”, &amp;row, &amp;col);</a:t>
            </a:r>
          </a:p>
          <a:p>
            <a:pPr algn="just"/>
            <a:r>
              <a:rPr lang="en-SG" sz="2000" dirty="0">
                <a:latin typeface="Aptos" panose="020B0004020202020204" pitchFamily="34" charset="0"/>
              </a:rPr>
              <a:t>int matrix[ row ] [ col ] ;</a:t>
            </a:r>
          </a:p>
          <a:p>
            <a:pPr algn="just"/>
            <a:r>
              <a:rPr lang="en-SG" sz="2000" dirty="0">
                <a:latin typeface="Aptos" panose="020B0004020202020204" pitchFamily="34" charset="0"/>
              </a:rPr>
              <a:t>for(</a:t>
            </a:r>
            <a:r>
              <a:rPr lang="en-SG" sz="2000" dirty="0" err="1">
                <a:latin typeface="Aptos" panose="020B0004020202020204" pitchFamily="34" charset="0"/>
              </a:rPr>
              <a:t>i</a:t>
            </a:r>
            <a:r>
              <a:rPr lang="en-SG" sz="2000" dirty="0">
                <a:latin typeface="Aptos" panose="020B0004020202020204" pitchFamily="34" charset="0"/>
              </a:rPr>
              <a:t> = 1; </a:t>
            </a:r>
            <a:r>
              <a:rPr lang="en-SG" sz="2000" dirty="0" err="1">
                <a:latin typeface="Aptos" panose="020B0004020202020204" pitchFamily="34" charset="0"/>
              </a:rPr>
              <a:t>i</a:t>
            </a:r>
            <a:r>
              <a:rPr lang="en-SG" sz="2000" dirty="0">
                <a:latin typeface="Aptos" panose="020B0004020202020204" pitchFamily="34" charset="0"/>
              </a:rPr>
              <a:t>&lt;=row; </a:t>
            </a:r>
            <a:r>
              <a:rPr lang="en-SG" sz="2000" dirty="0" err="1">
                <a:latin typeface="Aptos" panose="020B0004020202020204" pitchFamily="34" charset="0"/>
              </a:rPr>
              <a:t>i</a:t>
            </a:r>
            <a:r>
              <a:rPr lang="en-SG" sz="2000" dirty="0">
                <a:latin typeface="Aptos" panose="020B0004020202020204" pitchFamily="34" charset="0"/>
              </a:rPr>
              <a:t>++)</a:t>
            </a:r>
          </a:p>
          <a:p>
            <a:pPr algn="just"/>
            <a:r>
              <a:rPr lang="en-SG" sz="2000" dirty="0">
                <a:latin typeface="Aptos" panose="020B0004020202020204" pitchFamily="34" charset="0"/>
              </a:rPr>
              <a:t>{</a:t>
            </a:r>
          </a:p>
          <a:p>
            <a:pPr algn="just"/>
            <a:r>
              <a:rPr lang="en-SG" sz="2000" dirty="0">
                <a:latin typeface="Aptos" panose="020B0004020202020204" pitchFamily="34" charset="0"/>
              </a:rPr>
              <a:t>	for(j=1; j&lt;=col; </a:t>
            </a:r>
            <a:r>
              <a:rPr lang="en-SG" sz="2000" dirty="0" err="1">
                <a:latin typeface="Aptos" panose="020B0004020202020204" pitchFamily="34" charset="0"/>
              </a:rPr>
              <a:t>j++</a:t>
            </a:r>
            <a:r>
              <a:rPr lang="en-SG" sz="2000" dirty="0">
                <a:latin typeface="Aptos" panose="020B0004020202020204" pitchFamily="34" charset="0"/>
              </a:rPr>
              <a:t>)</a:t>
            </a:r>
          </a:p>
          <a:p>
            <a:pPr algn="just"/>
            <a:r>
              <a:rPr lang="en-SG" sz="2000" dirty="0">
                <a:latin typeface="Aptos" panose="020B0004020202020204" pitchFamily="34" charset="0"/>
              </a:rPr>
              <a:t>	{</a:t>
            </a:r>
          </a:p>
          <a:p>
            <a:pPr algn="just"/>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 &amp;matrix[ </a:t>
            </a:r>
            <a:r>
              <a:rPr lang="en-SG" sz="2000" dirty="0" err="1">
                <a:latin typeface="Aptos" panose="020B0004020202020204" pitchFamily="34" charset="0"/>
              </a:rPr>
              <a:t>i</a:t>
            </a:r>
            <a:r>
              <a:rPr lang="en-SG" sz="2000" dirty="0">
                <a:latin typeface="Aptos" panose="020B0004020202020204" pitchFamily="34" charset="0"/>
              </a:rPr>
              <a:t> ][ j] );</a:t>
            </a:r>
          </a:p>
          <a:p>
            <a:pPr algn="just"/>
            <a:r>
              <a:rPr lang="en-SG" sz="2000" dirty="0">
                <a:latin typeface="Aptos" panose="020B0004020202020204" pitchFamily="34" charset="0"/>
              </a:rPr>
              <a:t>	}</a:t>
            </a:r>
          </a:p>
          <a:p>
            <a:pPr algn="just"/>
            <a:r>
              <a:rPr lang="en-SG" sz="2000" dirty="0">
                <a:latin typeface="Aptos" panose="020B0004020202020204" pitchFamily="34" charset="0"/>
              </a:rPr>
              <a:t>}</a:t>
            </a:r>
            <a:endParaRPr lang="en-SG" sz="2400" dirty="0">
              <a:latin typeface="Aptos" panose="020B0004020202020204" pitchFamily="34" charset="0"/>
            </a:endParaRPr>
          </a:p>
        </p:txBody>
      </p:sp>
      <p:sp>
        <p:nvSpPr>
          <p:cNvPr id="11" name="TextBox 10">
            <a:extLst>
              <a:ext uri="{FF2B5EF4-FFF2-40B4-BE49-F238E27FC236}">
                <a16:creationId xmlns:a16="http://schemas.microsoft.com/office/drawing/2014/main" id="{74BA3E46-562E-9B66-D71A-277736F41783}"/>
              </a:ext>
            </a:extLst>
          </p:cNvPr>
          <p:cNvSpPr txBox="1"/>
          <p:nvPr/>
        </p:nvSpPr>
        <p:spPr>
          <a:xfrm>
            <a:off x="2412357" y="737464"/>
            <a:ext cx="6107372" cy="707886"/>
          </a:xfrm>
          <a:prstGeom prst="rect">
            <a:avLst/>
          </a:prstGeom>
          <a:noFill/>
        </p:spPr>
        <p:txBody>
          <a:bodyPr wrap="square">
            <a:spAutoFit/>
          </a:bodyPr>
          <a:lstStyle/>
          <a:p>
            <a:r>
              <a:rPr lang="en-SG" sz="2000" b="1" u="sng" dirty="0">
                <a:highlight>
                  <a:srgbClr val="FFFF00"/>
                </a:highlight>
                <a:latin typeface="Aptos" panose="020B0004020202020204" pitchFamily="34" charset="0"/>
              </a:rPr>
              <a:t>//method-4</a:t>
            </a:r>
          </a:p>
          <a:p>
            <a:r>
              <a:rPr lang="en-SG" sz="2000" dirty="0">
                <a:latin typeface="Aptos" panose="020B0004020202020204" pitchFamily="34" charset="0"/>
              </a:rPr>
              <a:t>int mx[3][4] = {0, 1 ,2 ,3 ,4 , 5 , 6 , 7 , 8 , 9 , 10 , 11}</a:t>
            </a:r>
          </a:p>
        </p:txBody>
      </p:sp>
    </p:spTree>
    <p:extLst>
      <p:ext uri="{BB962C8B-B14F-4D97-AF65-F5344CB8AC3E}">
        <p14:creationId xmlns:p14="http://schemas.microsoft.com/office/powerpoint/2010/main" val="44482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5CBAC7D-9BAF-72AB-9BAD-6FC0CFC53F58}"/>
              </a:ext>
            </a:extLst>
          </p:cNvPr>
          <p:cNvSpPr>
            <a:spLocks noGrp="1"/>
          </p:cNvSpPr>
          <p:nvPr>
            <p:ph type="title"/>
          </p:nvPr>
        </p:nvSpPr>
        <p:spPr>
          <a:xfrm>
            <a:off x="150123" y="0"/>
            <a:ext cx="10255263" cy="600986"/>
          </a:xfrm>
        </p:spPr>
        <p:txBody>
          <a:bodyPr>
            <a:normAutofit/>
          </a:bodyPr>
          <a:lstStyle/>
          <a:p>
            <a:r>
              <a:rPr lang="en-SG" sz="3200" dirty="0">
                <a:latin typeface="Berlin Sans FB Demi" panose="020E0802020502020306" pitchFamily="34" charset="0"/>
                <a:cs typeface="Aharoni" panose="02010803020104030203" pitchFamily="2" charset="-79"/>
              </a:rPr>
              <a:t>[3] Array Access [ How to print a 2D array? ]</a:t>
            </a:r>
          </a:p>
        </p:txBody>
      </p:sp>
      <p:sp>
        <p:nvSpPr>
          <p:cNvPr id="9" name="TextBox 8">
            <a:extLst>
              <a:ext uri="{FF2B5EF4-FFF2-40B4-BE49-F238E27FC236}">
                <a16:creationId xmlns:a16="http://schemas.microsoft.com/office/drawing/2014/main" id="{D6027DE6-C8B7-2381-DD4A-603D9C937DBF}"/>
              </a:ext>
            </a:extLst>
          </p:cNvPr>
          <p:cNvSpPr txBox="1"/>
          <p:nvPr/>
        </p:nvSpPr>
        <p:spPr>
          <a:xfrm>
            <a:off x="150123" y="738229"/>
            <a:ext cx="6100548" cy="6001643"/>
          </a:xfrm>
          <a:prstGeom prst="rect">
            <a:avLst/>
          </a:prstGeom>
          <a:no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a:t>
            </a:r>
          </a:p>
          <a:p>
            <a:pPr algn="just"/>
            <a:r>
              <a:rPr lang="en-SG" sz="2000" dirty="0">
                <a:latin typeface="Aptos" panose="020B0004020202020204" pitchFamily="34" charset="0"/>
              </a:rPr>
              <a:t>int row=3;</a:t>
            </a:r>
          </a:p>
          <a:p>
            <a:pPr algn="just"/>
            <a:r>
              <a:rPr lang="en-SG" sz="2000" dirty="0">
                <a:latin typeface="Aptos" panose="020B0004020202020204" pitchFamily="34" charset="0"/>
              </a:rPr>
              <a:t>int col=4;</a:t>
            </a:r>
          </a:p>
          <a:p>
            <a:pPr algn="just"/>
            <a:r>
              <a:rPr lang="en-SG" sz="2000" dirty="0">
                <a:latin typeface="Aptos" panose="020B0004020202020204" pitchFamily="34" charset="0"/>
              </a:rPr>
              <a:t>int matrix[row][col] = {{5, 5,5,5},   {1,2,3,4},  {4,3,2,1} }</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matrix[ 0 ][ 0 ] );</a:t>
            </a:r>
          </a:p>
          <a:p>
            <a:pPr algn="just"/>
            <a:r>
              <a:rPr lang="en-SG" sz="2000" dirty="0" err="1">
                <a:latin typeface="Aptos" panose="020B0004020202020204" pitchFamily="34" charset="0"/>
              </a:rPr>
              <a:t>printf</a:t>
            </a:r>
            <a:r>
              <a:rPr lang="en-SG" sz="2000" dirty="0">
                <a:latin typeface="Aptos" panose="020B0004020202020204" pitchFamily="34" charset="0"/>
              </a:rPr>
              <a:t>(“%d ”, matrix[ 0 ][ 1 ] );</a:t>
            </a:r>
          </a:p>
          <a:p>
            <a:pPr algn="just"/>
            <a:r>
              <a:rPr lang="en-SG" sz="2000" dirty="0" err="1">
                <a:latin typeface="Aptos" panose="020B0004020202020204" pitchFamily="34" charset="0"/>
              </a:rPr>
              <a:t>printf</a:t>
            </a:r>
            <a:r>
              <a:rPr lang="en-SG" sz="2000" dirty="0">
                <a:latin typeface="Aptos" panose="020B0004020202020204" pitchFamily="34" charset="0"/>
              </a:rPr>
              <a:t>(“%d ”, matrix[ 0 ][ 2 ] );</a:t>
            </a:r>
          </a:p>
          <a:p>
            <a:pPr algn="just"/>
            <a:r>
              <a:rPr lang="en-SG" sz="2000" dirty="0" err="1">
                <a:latin typeface="Aptos" panose="020B0004020202020204" pitchFamily="34" charset="0"/>
              </a:rPr>
              <a:t>printf</a:t>
            </a:r>
            <a:r>
              <a:rPr lang="en-SG" sz="2000" dirty="0">
                <a:latin typeface="Aptos" panose="020B0004020202020204" pitchFamily="34" charset="0"/>
              </a:rPr>
              <a:t>(“%d ”, matrix[ 0 ][ 3 ] );</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matrix[ 1 ][ 0 ] );</a:t>
            </a:r>
          </a:p>
          <a:p>
            <a:pPr algn="just"/>
            <a:r>
              <a:rPr lang="en-SG" sz="2000" dirty="0" err="1">
                <a:latin typeface="Aptos" panose="020B0004020202020204" pitchFamily="34" charset="0"/>
              </a:rPr>
              <a:t>printf</a:t>
            </a:r>
            <a:r>
              <a:rPr lang="en-SG" sz="2000" dirty="0">
                <a:latin typeface="Aptos" panose="020B0004020202020204" pitchFamily="34" charset="0"/>
              </a:rPr>
              <a:t>(“%d ”, matrix[ 1 ][ 1 ] );</a:t>
            </a:r>
          </a:p>
          <a:p>
            <a:pPr algn="just"/>
            <a:r>
              <a:rPr lang="en-SG" sz="2000" dirty="0" err="1">
                <a:latin typeface="Aptos" panose="020B0004020202020204" pitchFamily="34" charset="0"/>
              </a:rPr>
              <a:t>printf</a:t>
            </a:r>
            <a:r>
              <a:rPr lang="en-SG" sz="2000" dirty="0">
                <a:latin typeface="Aptos" panose="020B0004020202020204" pitchFamily="34" charset="0"/>
              </a:rPr>
              <a:t>(“%d ”, matrix[ 1 ][ 2 ] );</a:t>
            </a:r>
          </a:p>
          <a:p>
            <a:pPr algn="just"/>
            <a:r>
              <a:rPr lang="en-SG" sz="2000" dirty="0" err="1">
                <a:latin typeface="Aptos" panose="020B0004020202020204" pitchFamily="34" charset="0"/>
              </a:rPr>
              <a:t>printf</a:t>
            </a:r>
            <a:r>
              <a:rPr lang="en-SG" sz="2000" dirty="0">
                <a:latin typeface="Aptos" panose="020B0004020202020204" pitchFamily="34" charset="0"/>
              </a:rPr>
              <a:t>(“%d ”, matrix[ 1 ][ 3 ] );</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matrix[ 2][ 0 ] );</a:t>
            </a:r>
          </a:p>
          <a:p>
            <a:pPr algn="just"/>
            <a:r>
              <a:rPr lang="en-SG" sz="2000" dirty="0" err="1">
                <a:latin typeface="Aptos" panose="020B0004020202020204" pitchFamily="34" charset="0"/>
              </a:rPr>
              <a:t>printf</a:t>
            </a:r>
            <a:r>
              <a:rPr lang="en-SG" sz="2000" dirty="0">
                <a:latin typeface="Aptos" panose="020B0004020202020204" pitchFamily="34" charset="0"/>
              </a:rPr>
              <a:t>(“%d ”, matrix[ 2 ][ 1 ] );</a:t>
            </a:r>
          </a:p>
          <a:p>
            <a:pPr algn="just"/>
            <a:r>
              <a:rPr lang="en-SG" sz="2000" dirty="0" err="1">
                <a:latin typeface="Aptos" panose="020B0004020202020204" pitchFamily="34" charset="0"/>
              </a:rPr>
              <a:t>printf</a:t>
            </a:r>
            <a:r>
              <a:rPr lang="en-SG" sz="2000" dirty="0">
                <a:latin typeface="Aptos" panose="020B0004020202020204" pitchFamily="34" charset="0"/>
              </a:rPr>
              <a:t>(“%d ”, matrix[ 2 ][ 2 ] );</a:t>
            </a:r>
          </a:p>
          <a:p>
            <a:pPr algn="just"/>
            <a:r>
              <a:rPr lang="en-SG" sz="2000" dirty="0" err="1">
                <a:latin typeface="Aptos" panose="020B0004020202020204" pitchFamily="34" charset="0"/>
              </a:rPr>
              <a:t>printf</a:t>
            </a:r>
            <a:r>
              <a:rPr lang="en-SG" sz="2000" dirty="0">
                <a:latin typeface="Aptos" panose="020B0004020202020204" pitchFamily="34" charset="0"/>
              </a:rPr>
              <a:t>(“%d ”, matrix[ 2 ][ 3 ] );</a:t>
            </a:r>
          </a:p>
        </p:txBody>
      </p:sp>
      <p:sp>
        <p:nvSpPr>
          <p:cNvPr id="11" name="TextBox 10">
            <a:extLst>
              <a:ext uri="{FF2B5EF4-FFF2-40B4-BE49-F238E27FC236}">
                <a16:creationId xmlns:a16="http://schemas.microsoft.com/office/drawing/2014/main" id="{367EDEBB-3865-012A-1AE5-03A92316BCEF}"/>
              </a:ext>
            </a:extLst>
          </p:cNvPr>
          <p:cNvSpPr txBox="1"/>
          <p:nvPr/>
        </p:nvSpPr>
        <p:spPr>
          <a:xfrm>
            <a:off x="6557236" y="615119"/>
            <a:ext cx="5220782" cy="6124754"/>
          </a:xfrm>
          <a:prstGeom prst="rect">
            <a:avLst/>
          </a:prstGeom>
          <a:noFill/>
        </p:spPr>
        <p:txBody>
          <a:bodyPr wrap="square">
            <a:spAutoFit/>
          </a:bodyPr>
          <a:lstStyle/>
          <a:p>
            <a:pPr algn="just"/>
            <a:r>
              <a:rPr lang="en-SG" sz="2800" b="1" dirty="0">
                <a:solidFill>
                  <a:srgbClr val="FF0000"/>
                </a:solidFill>
                <a:highlight>
                  <a:srgbClr val="FFFF00"/>
                </a:highlight>
                <a:latin typeface="Aptos" panose="020B0004020202020204" pitchFamily="34" charset="0"/>
              </a:rPr>
              <a:t>//method-2</a:t>
            </a:r>
          </a:p>
          <a:p>
            <a:pPr algn="just"/>
            <a:r>
              <a:rPr lang="en-SG" sz="2000" dirty="0">
                <a:latin typeface="Aptos" panose="020B0004020202020204" pitchFamily="34" charset="0"/>
              </a:rPr>
              <a:t>int row, col;</a:t>
            </a:r>
          </a:p>
          <a:p>
            <a:pPr algn="just"/>
            <a:r>
              <a:rPr lang="en-SG" sz="2000" dirty="0" err="1">
                <a:latin typeface="Aptos" panose="020B0004020202020204" pitchFamily="34" charset="0"/>
              </a:rPr>
              <a:t>scanf</a:t>
            </a:r>
            <a:r>
              <a:rPr lang="en-SG" sz="2000" dirty="0">
                <a:latin typeface="Aptos" panose="020B0004020202020204" pitchFamily="34" charset="0"/>
              </a:rPr>
              <a:t>(“%d %d”, &amp;row, &amp;col);</a:t>
            </a:r>
          </a:p>
          <a:p>
            <a:pPr algn="just"/>
            <a:r>
              <a:rPr lang="en-SG" sz="2000" dirty="0">
                <a:latin typeface="Aptos" panose="020B0004020202020204" pitchFamily="34" charset="0"/>
              </a:rPr>
              <a:t>int matrix[ row ] [ col ] ;</a:t>
            </a:r>
          </a:p>
          <a:p>
            <a:pPr algn="just"/>
            <a:endParaRPr lang="en-SG" sz="2000" dirty="0">
              <a:latin typeface="Aptos" panose="020B0004020202020204" pitchFamily="34" charset="0"/>
            </a:endParaRPr>
          </a:p>
          <a:p>
            <a:pPr algn="just"/>
            <a:r>
              <a:rPr lang="en-SG" sz="2000" dirty="0">
                <a:latin typeface="Aptos" panose="020B0004020202020204" pitchFamily="34" charset="0"/>
              </a:rPr>
              <a:t>for(</a:t>
            </a:r>
            <a:r>
              <a:rPr lang="en-SG" sz="2000" dirty="0" err="1">
                <a:latin typeface="Aptos" panose="020B0004020202020204" pitchFamily="34" charset="0"/>
              </a:rPr>
              <a:t>i</a:t>
            </a:r>
            <a:r>
              <a:rPr lang="en-SG" sz="2000" dirty="0">
                <a:latin typeface="Aptos" panose="020B0004020202020204" pitchFamily="34" charset="0"/>
              </a:rPr>
              <a:t> = 0; </a:t>
            </a:r>
            <a:r>
              <a:rPr lang="en-SG" sz="2000" dirty="0" err="1">
                <a:latin typeface="Aptos" panose="020B0004020202020204" pitchFamily="34" charset="0"/>
              </a:rPr>
              <a:t>i</a:t>
            </a:r>
            <a:r>
              <a:rPr lang="en-SG" sz="2000" dirty="0">
                <a:latin typeface="Aptos" panose="020B0004020202020204" pitchFamily="34" charset="0"/>
              </a:rPr>
              <a:t>&lt;row; </a:t>
            </a:r>
            <a:r>
              <a:rPr lang="en-SG" sz="2000" dirty="0" err="1">
                <a:latin typeface="Aptos" panose="020B0004020202020204" pitchFamily="34" charset="0"/>
              </a:rPr>
              <a:t>i</a:t>
            </a:r>
            <a:r>
              <a:rPr lang="en-SG" sz="2000" dirty="0">
                <a:latin typeface="Aptos" panose="020B0004020202020204" pitchFamily="34" charset="0"/>
              </a:rPr>
              <a:t>++)</a:t>
            </a:r>
          </a:p>
          <a:p>
            <a:pPr algn="just"/>
            <a:r>
              <a:rPr lang="en-SG" sz="2000" dirty="0">
                <a:latin typeface="Aptos" panose="020B0004020202020204" pitchFamily="34" charset="0"/>
              </a:rPr>
              <a:t>{</a:t>
            </a:r>
          </a:p>
          <a:p>
            <a:pPr algn="just"/>
            <a:r>
              <a:rPr lang="en-SG" sz="2000" dirty="0">
                <a:latin typeface="Aptos" panose="020B0004020202020204" pitchFamily="34" charset="0"/>
              </a:rPr>
              <a:t>	for(j=0; j&lt;col; </a:t>
            </a:r>
            <a:r>
              <a:rPr lang="en-SG" sz="2000" dirty="0" err="1">
                <a:latin typeface="Aptos" panose="020B0004020202020204" pitchFamily="34" charset="0"/>
              </a:rPr>
              <a:t>j++</a:t>
            </a:r>
            <a:r>
              <a:rPr lang="en-SG" sz="2000" dirty="0">
                <a:latin typeface="Aptos" panose="020B0004020202020204" pitchFamily="34" charset="0"/>
              </a:rPr>
              <a:t>){</a:t>
            </a:r>
          </a:p>
          <a:p>
            <a:pPr algn="just"/>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 &amp;matrix[ </a:t>
            </a:r>
            <a:r>
              <a:rPr lang="en-SG" sz="2000" dirty="0" err="1">
                <a:latin typeface="Aptos" panose="020B0004020202020204" pitchFamily="34" charset="0"/>
              </a:rPr>
              <a:t>i</a:t>
            </a:r>
            <a:r>
              <a:rPr lang="en-SG" sz="2000" dirty="0">
                <a:latin typeface="Aptos" panose="020B0004020202020204" pitchFamily="34" charset="0"/>
              </a:rPr>
              <a:t> ][ j] );</a:t>
            </a:r>
          </a:p>
          <a:p>
            <a:pPr algn="just"/>
            <a:r>
              <a:rPr lang="en-SG" sz="2000" dirty="0">
                <a:latin typeface="Aptos" panose="020B0004020202020204" pitchFamily="34" charset="0"/>
              </a:rPr>
              <a:t>	}</a:t>
            </a:r>
          </a:p>
          <a:p>
            <a:pPr algn="just"/>
            <a:r>
              <a:rPr lang="en-SG" sz="2000" dirty="0">
                <a:latin typeface="Aptos" panose="020B0004020202020204" pitchFamily="34" charset="0"/>
              </a:rPr>
              <a:t>}</a:t>
            </a:r>
          </a:p>
          <a:p>
            <a:pPr algn="just"/>
            <a:endParaRPr lang="en-SG" sz="20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3889149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ABBC59-3812-A5E1-EF52-114B39FF2E4F}"/>
              </a:ext>
            </a:extLst>
          </p:cNvPr>
          <p:cNvSpPr>
            <a:spLocks noGrp="1"/>
          </p:cNvSpPr>
          <p:nvPr>
            <p:ph type="title"/>
          </p:nvPr>
        </p:nvSpPr>
        <p:spPr>
          <a:xfrm>
            <a:off x="150123" y="0"/>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[4] Array Update</a:t>
            </a:r>
          </a:p>
        </p:txBody>
      </p:sp>
      <p:sp>
        <p:nvSpPr>
          <p:cNvPr id="5" name="TextBox 4">
            <a:extLst>
              <a:ext uri="{FF2B5EF4-FFF2-40B4-BE49-F238E27FC236}">
                <a16:creationId xmlns:a16="http://schemas.microsoft.com/office/drawing/2014/main" id="{7EAC58F6-4610-86A1-4FC3-8B170C3D4EB2}"/>
              </a:ext>
            </a:extLst>
          </p:cNvPr>
          <p:cNvSpPr txBox="1"/>
          <p:nvPr/>
        </p:nvSpPr>
        <p:spPr>
          <a:xfrm>
            <a:off x="150123" y="738229"/>
            <a:ext cx="6100548" cy="6001643"/>
          </a:xfrm>
          <a:prstGeom prst="rect">
            <a:avLst/>
          </a:prstGeom>
          <a:no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a:t>
            </a:r>
          </a:p>
          <a:p>
            <a:pPr algn="just"/>
            <a:r>
              <a:rPr lang="en-SG" sz="2000" dirty="0">
                <a:latin typeface="Aptos" panose="020B0004020202020204" pitchFamily="34" charset="0"/>
              </a:rPr>
              <a:t>int row=3;</a:t>
            </a:r>
          </a:p>
          <a:p>
            <a:pPr algn="just"/>
            <a:r>
              <a:rPr lang="en-SG" sz="2000" dirty="0">
                <a:latin typeface="Aptos" panose="020B0004020202020204" pitchFamily="34" charset="0"/>
              </a:rPr>
              <a:t>int col=4;</a:t>
            </a:r>
          </a:p>
          <a:p>
            <a:pPr algn="just"/>
            <a:r>
              <a:rPr lang="en-SG" sz="2000" dirty="0">
                <a:latin typeface="Aptos" panose="020B0004020202020204" pitchFamily="34" charset="0"/>
              </a:rPr>
              <a:t>int matrix[row][col] = {{5, 5,5,5},   {1,2,3,4},  {4,3,2,1} }</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matrix[ 0 ][ 0 ] );</a:t>
            </a:r>
          </a:p>
          <a:p>
            <a:pPr algn="just"/>
            <a:r>
              <a:rPr lang="en-SG" sz="2000" dirty="0" err="1">
                <a:latin typeface="Aptos" panose="020B0004020202020204" pitchFamily="34" charset="0"/>
              </a:rPr>
              <a:t>printf</a:t>
            </a:r>
            <a:r>
              <a:rPr lang="en-SG" sz="2000" dirty="0">
                <a:latin typeface="Aptos" panose="020B0004020202020204" pitchFamily="34" charset="0"/>
              </a:rPr>
              <a:t>(“%d ”, matrix[ 0 ][ 1 ] );</a:t>
            </a:r>
          </a:p>
          <a:p>
            <a:pPr algn="just"/>
            <a:r>
              <a:rPr lang="en-SG" sz="2000" dirty="0" err="1">
                <a:latin typeface="Aptos" panose="020B0004020202020204" pitchFamily="34" charset="0"/>
              </a:rPr>
              <a:t>printf</a:t>
            </a:r>
            <a:r>
              <a:rPr lang="en-SG" sz="2000" dirty="0">
                <a:latin typeface="Aptos" panose="020B0004020202020204" pitchFamily="34" charset="0"/>
              </a:rPr>
              <a:t>(“%d ”, matrix[ 0 ][ 2 ] );</a:t>
            </a:r>
          </a:p>
          <a:p>
            <a:pPr algn="just"/>
            <a:r>
              <a:rPr lang="en-SG" sz="2000" dirty="0" err="1">
                <a:latin typeface="Aptos" panose="020B0004020202020204" pitchFamily="34" charset="0"/>
              </a:rPr>
              <a:t>printf</a:t>
            </a:r>
            <a:r>
              <a:rPr lang="en-SG" sz="2000" dirty="0">
                <a:latin typeface="Aptos" panose="020B0004020202020204" pitchFamily="34" charset="0"/>
              </a:rPr>
              <a:t>(“%d ”, matrix[ 0 ][ 3 ] );</a:t>
            </a:r>
          </a:p>
          <a:p>
            <a:pPr algn="just"/>
            <a:endParaRPr lang="en-SG" sz="2000" dirty="0">
              <a:latin typeface="Aptos" panose="020B0004020202020204" pitchFamily="34" charset="0"/>
            </a:endParaRPr>
          </a:p>
          <a:p>
            <a:pPr algn="just"/>
            <a:r>
              <a:rPr lang="en-SG" sz="2000" dirty="0">
                <a:latin typeface="Aptos" panose="020B0004020202020204" pitchFamily="34" charset="0"/>
              </a:rPr>
              <a:t>matrix[ 0 ][ 0 ] = -1;</a:t>
            </a:r>
          </a:p>
          <a:p>
            <a:pPr algn="just"/>
            <a:r>
              <a:rPr lang="en-SG" sz="2000" dirty="0">
                <a:latin typeface="Aptos" panose="020B0004020202020204" pitchFamily="34" charset="0"/>
              </a:rPr>
              <a:t>matrix[ 0 ][ 1 ] = -1;</a:t>
            </a:r>
          </a:p>
          <a:p>
            <a:pPr algn="just"/>
            <a:r>
              <a:rPr lang="en-SG" sz="2000" dirty="0">
                <a:latin typeface="Aptos" panose="020B0004020202020204" pitchFamily="34" charset="0"/>
              </a:rPr>
              <a:t>matrix[ 0 ][ 2 ] = -1;</a:t>
            </a:r>
          </a:p>
          <a:p>
            <a:pPr algn="just"/>
            <a:r>
              <a:rPr lang="en-SG" sz="2000" dirty="0">
                <a:latin typeface="Aptos" panose="020B0004020202020204" pitchFamily="34" charset="0"/>
              </a:rPr>
              <a:t>matrix[ 0 ][ 3 ] = -1;</a:t>
            </a:r>
          </a:p>
          <a:p>
            <a:pPr algn="just"/>
            <a:endParaRPr lang="en-SG" sz="2000" dirty="0">
              <a:latin typeface="Aptos" panose="020B0004020202020204" pitchFamily="34" charset="0"/>
            </a:endParaRPr>
          </a:p>
          <a:p>
            <a:pPr algn="just"/>
            <a:r>
              <a:rPr lang="en-SG" sz="2000" dirty="0" err="1">
                <a:latin typeface="Aptos" panose="020B0004020202020204" pitchFamily="34" charset="0"/>
              </a:rPr>
              <a:t>printf</a:t>
            </a:r>
            <a:r>
              <a:rPr lang="en-SG" sz="2000" dirty="0">
                <a:latin typeface="Aptos" panose="020B0004020202020204" pitchFamily="34" charset="0"/>
              </a:rPr>
              <a:t>(“%d ”, matrix[ 0 ][ 0 ] );</a:t>
            </a:r>
          </a:p>
          <a:p>
            <a:pPr algn="just"/>
            <a:r>
              <a:rPr lang="en-SG" sz="2000" dirty="0" err="1">
                <a:latin typeface="Aptos" panose="020B0004020202020204" pitchFamily="34" charset="0"/>
              </a:rPr>
              <a:t>printf</a:t>
            </a:r>
            <a:r>
              <a:rPr lang="en-SG" sz="2000" dirty="0">
                <a:latin typeface="Aptos" panose="020B0004020202020204" pitchFamily="34" charset="0"/>
              </a:rPr>
              <a:t>(“%d ”, matrix[ 0 ][ 1 ] );</a:t>
            </a:r>
          </a:p>
          <a:p>
            <a:pPr algn="just"/>
            <a:r>
              <a:rPr lang="en-SG" sz="2000" dirty="0" err="1">
                <a:latin typeface="Aptos" panose="020B0004020202020204" pitchFamily="34" charset="0"/>
              </a:rPr>
              <a:t>printf</a:t>
            </a:r>
            <a:r>
              <a:rPr lang="en-SG" sz="2000" dirty="0">
                <a:latin typeface="Aptos" panose="020B0004020202020204" pitchFamily="34" charset="0"/>
              </a:rPr>
              <a:t>(“%d ”, matrix[ 0 ][ 2 ] );</a:t>
            </a:r>
          </a:p>
          <a:p>
            <a:pPr algn="just"/>
            <a:r>
              <a:rPr lang="en-SG" sz="2000" dirty="0" err="1">
                <a:latin typeface="Aptos" panose="020B0004020202020204" pitchFamily="34" charset="0"/>
              </a:rPr>
              <a:t>printf</a:t>
            </a:r>
            <a:r>
              <a:rPr lang="en-SG" sz="2000" dirty="0">
                <a:latin typeface="Aptos" panose="020B0004020202020204" pitchFamily="34" charset="0"/>
              </a:rPr>
              <a:t>(“%d ”, matrix[ 0 ][ 3 ] );</a:t>
            </a:r>
          </a:p>
        </p:txBody>
      </p:sp>
      <p:sp>
        <p:nvSpPr>
          <p:cNvPr id="6" name="TextBox 5">
            <a:extLst>
              <a:ext uri="{FF2B5EF4-FFF2-40B4-BE49-F238E27FC236}">
                <a16:creationId xmlns:a16="http://schemas.microsoft.com/office/drawing/2014/main" id="{29520B21-D37D-34FD-10E1-48E157001499}"/>
              </a:ext>
            </a:extLst>
          </p:cNvPr>
          <p:cNvSpPr txBox="1"/>
          <p:nvPr/>
        </p:nvSpPr>
        <p:spPr>
          <a:xfrm>
            <a:off x="6758419" y="600986"/>
            <a:ext cx="5220782" cy="6124754"/>
          </a:xfrm>
          <a:prstGeom prst="rect">
            <a:avLst/>
          </a:prstGeom>
          <a:noFill/>
        </p:spPr>
        <p:txBody>
          <a:bodyPr wrap="square">
            <a:spAutoFit/>
          </a:bodyPr>
          <a:lstStyle/>
          <a:p>
            <a:pPr algn="just"/>
            <a:r>
              <a:rPr lang="en-SG" sz="2800" b="1" dirty="0">
                <a:solidFill>
                  <a:srgbClr val="FF0000"/>
                </a:solidFill>
                <a:highlight>
                  <a:srgbClr val="FFFF00"/>
                </a:highlight>
                <a:latin typeface="Aptos" panose="020B0004020202020204" pitchFamily="34" charset="0"/>
              </a:rPr>
              <a:t>//method-2</a:t>
            </a:r>
          </a:p>
          <a:p>
            <a:pPr algn="just"/>
            <a:r>
              <a:rPr lang="en-SG" sz="2000" dirty="0">
                <a:latin typeface="Aptos" panose="020B0004020202020204" pitchFamily="34" charset="0"/>
              </a:rPr>
              <a:t>int row, col;</a:t>
            </a:r>
          </a:p>
          <a:p>
            <a:pPr algn="just"/>
            <a:r>
              <a:rPr lang="en-SG" sz="2000" dirty="0" err="1">
                <a:latin typeface="Aptos" panose="020B0004020202020204" pitchFamily="34" charset="0"/>
              </a:rPr>
              <a:t>scanf</a:t>
            </a:r>
            <a:r>
              <a:rPr lang="en-SG" sz="2000" dirty="0">
                <a:latin typeface="Aptos" panose="020B0004020202020204" pitchFamily="34" charset="0"/>
              </a:rPr>
              <a:t>(“%d %d”, &amp;row, &amp;col);</a:t>
            </a:r>
          </a:p>
          <a:p>
            <a:pPr algn="just"/>
            <a:r>
              <a:rPr lang="en-SG" sz="2000" dirty="0">
                <a:latin typeface="Aptos" panose="020B0004020202020204" pitchFamily="34" charset="0"/>
              </a:rPr>
              <a:t>int matrix[ row ] [ col ] ;</a:t>
            </a:r>
          </a:p>
          <a:p>
            <a:pPr algn="just"/>
            <a:endParaRPr lang="en-SG" sz="2000" dirty="0">
              <a:latin typeface="Aptos" panose="020B0004020202020204" pitchFamily="34" charset="0"/>
            </a:endParaRPr>
          </a:p>
          <a:p>
            <a:pPr algn="just"/>
            <a:r>
              <a:rPr lang="en-SG" sz="2000" dirty="0">
                <a:latin typeface="Aptos" panose="020B0004020202020204" pitchFamily="34" charset="0"/>
              </a:rPr>
              <a:t>for(</a:t>
            </a:r>
            <a:r>
              <a:rPr lang="en-SG" sz="2000" dirty="0" err="1">
                <a:latin typeface="Aptos" panose="020B0004020202020204" pitchFamily="34" charset="0"/>
              </a:rPr>
              <a:t>i</a:t>
            </a:r>
            <a:r>
              <a:rPr lang="en-SG" sz="2000" dirty="0">
                <a:latin typeface="Aptos" panose="020B0004020202020204" pitchFamily="34" charset="0"/>
              </a:rPr>
              <a:t> = 0; </a:t>
            </a:r>
            <a:r>
              <a:rPr lang="en-SG" sz="2000" dirty="0" err="1">
                <a:latin typeface="Aptos" panose="020B0004020202020204" pitchFamily="34" charset="0"/>
              </a:rPr>
              <a:t>i</a:t>
            </a:r>
            <a:r>
              <a:rPr lang="en-SG" sz="2000" dirty="0">
                <a:latin typeface="Aptos" panose="020B0004020202020204" pitchFamily="34" charset="0"/>
              </a:rPr>
              <a:t>&lt;row; </a:t>
            </a:r>
            <a:r>
              <a:rPr lang="en-SG" sz="2000" dirty="0" err="1">
                <a:latin typeface="Aptos" panose="020B0004020202020204" pitchFamily="34" charset="0"/>
              </a:rPr>
              <a:t>i</a:t>
            </a:r>
            <a:r>
              <a:rPr lang="en-SG" sz="2000" dirty="0">
                <a:latin typeface="Aptos" panose="020B0004020202020204" pitchFamily="34" charset="0"/>
              </a:rPr>
              <a:t>++){</a:t>
            </a:r>
          </a:p>
          <a:p>
            <a:pPr algn="just"/>
            <a:r>
              <a:rPr lang="en-SG" sz="2000" dirty="0">
                <a:latin typeface="Aptos" panose="020B0004020202020204" pitchFamily="34" charset="0"/>
              </a:rPr>
              <a:t>	for(j=0; j&lt;col; </a:t>
            </a:r>
            <a:r>
              <a:rPr lang="en-SG" sz="2000" dirty="0" err="1">
                <a:latin typeface="Aptos" panose="020B0004020202020204" pitchFamily="34" charset="0"/>
              </a:rPr>
              <a:t>j++</a:t>
            </a:r>
            <a:r>
              <a:rPr lang="en-SG" sz="2000" dirty="0">
                <a:latin typeface="Aptos" panose="020B0004020202020204" pitchFamily="34" charset="0"/>
              </a:rPr>
              <a:t>){</a:t>
            </a:r>
          </a:p>
          <a:p>
            <a:pPr algn="just"/>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(“%d ”, &amp;matrix[ </a:t>
            </a:r>
            <a:r>
              <a:rPr lang="en-SG" sz="2000" dirty="0" err="1">
                <a:latin typeface="Aptos" panose="020B0004020202020204" pitchFamily="34" charset="0"/>
              </a:rPr>
              <a:t>i</a:t>
            </a:r>
            <a:r>
              <a:rPr lang="en-SG" sz="2000" dirty="0">
                <a:latin typeface="Aptos" panose="020B0004020202020204" pitchFamily="34" charset="0"/>
              </a:rPr>
              <a:t> ][ j] );</a:t>
            </a:r>
          </a:p>
          <a:p>
            <a:pPr algn="just"/>
            <a:r>
              <a:rPr lang="en-SG" sz="2000" dirty="0">
                <a:latin typeface="Aptos" panose="020B0004020202020204" pitchFamily="34" charset="0"/>
              </a:rPr>
              <a:t>	}</a:t>
            </a:r>
          </a:p>
          <a:p>
            <a:pPr algn="just"/>
            <a:r>
              <a:rPr lang="en-SG" sz="2000" dirty="0">
                <a:latin typeface="Aptos" panose="020B0004020202020204" pitchFamily="34" charset="0"/>
              </a:rPr>
              <a:t>}</a:t>
            </a:r>
          </a:p>
          <a:p>
            <a:pPr algn="just"/>
            <a:endParaRPr lang="en-SG" sz="2000" dirty="0">
              <a:latin typeface="Aptos" panose="020B0004020202020204" pitchFamily="34" charset="0"/>
            </a:endParaRPr>
          </a:p>
          <a:p>
            <a:pPr algn="just"/>
            <a:r>
              <a:rPr lang="en-SG" sz="2400" dirty="0">
                <a:latin typeface="Aptos" panose="020B0004020202020204" pitchFamily="34" charset="0"/>
              </a:rPr>
              <a:t>matrix[ 0 ][ 0 ] = -30;</a:t>
            </a:r>
          </a:p>
          <a:p>
            <a:pPr algn="just"/>
            <a:endParaRPr lang="en-SG" sz="20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242220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665939-48F0-5373-1AC3-E8F100B8072B}"/>
              </a:ext>
            </a:extLst>
          </p:cNvPr>
          <p:cNvSpPr>
            <a:spLocks noGrp="1"/>
          </p:cNvSpPr>
          <p:nvPr>
            <p:ph type="title"/>
          </p:nvPr>
        </p:nvSpPr>
        <p:spPr>
          <a:xfrm>
            <a:off x="141166" y="0"/>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[5] Array Traversal</a:t>
            </a:r>
          </a:p>
        </p:txBody>
      </p:sp>
      <p:sp>
        <p:nvSpPr>
          <p:cNvPr id="5" name="TextBox 4">
            <a:extLst>
              <a:ext uri="{FF2B5EF4-FFF2-40B4-BE49-F238E27FC236}">
                <a16:creationId xmlns:a16="http://schemas.microsoft.com/office/drawing/2014/main" id="{4515BB00-264B-4AE7-C8EB-493AF9BC7FD1}"/>
              </a:ext>
            </a:extLst>
          </p:cNvPr>
          <p:cNvSpPr txBox="1"/>
          <p:nvPr/>
        </p:nvSpPr>
        <p:spPr>
          <a:xfrm>
            <a:off x="241867" y="805178"/>
            <a:ext cx="5220782" cy="6001643"/>
          </a:xfrm>
          <a:prstGeom prst="rect">
            <a:avLst/>
          </a:prstGeom>
          <a:solidFill>
            <a:schemeClr val="accent5">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 0-based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int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
        <p:nvSpPr>
          <p:cNvPr id="6" name="TextBox 5">
            <a:extLst>
              <a:ext uri="{FF2B5EF4-FFF2-40B4-BE49-F238E27FC236}">
                <a16:creationId xmlns:a16="http://schemas.microsoft.com/office/drawing/2014/main" id="{54A71C42-8CDD-EB09-A94E-1A6D134333B9}"/>
              </a:ext>
            </a:extLst>
          </p:cNvPr>
          <p:cNvSpPr txBox="1"/>
          <p:nvPr/>
        </p:nvSpPr>
        <p:spPr>
          <a:xfrm>
            <a:off x="6409500" y="805177"/>
            <a:ext cx="5782500" cy="6001643"/>
          </a:xfrm>
          <a:prstGeom prst="rect">
            <a:avLst/>
          </a:prstGeom>
          <a:solidFill>
            <a:schemeClr val="accent2">
              <a:lumMod val="40000"/>
              <a:lumOff val="6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//method-2: 1-based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int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3726861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2625E0-ED32-FDEC-61FB-CCE193905781}"/>
              </a:ext>
            </a:extLst>
          </p:cNvPr>
          <p:cNvSpPr>
            <a:spLocks noGrp="1"/>
          </p:cNvSpPr>
          <p:nvPr>
            <p:ph type="title"/>
          </p:nvPr>
        </p:nvSpPr>
        <p:spPr>
          <a:xfrm>
            <a:off x="141166" y="0"/>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[6] Copy Array To Another</a:t>
            </a:r>
          </a:p>
        </p:txBody>
      </p:sp>
      <p:sp>
        <p:nvSpPr>
          <p:cNvPr id="5" name="TextBox 4">
            <a:extLst>
              <a:ext uri="{FF2B5EF4-FFF2-40B4-BE49-F238E27FC236}">
                <a16:creationId xmlns:a16="http://schemas.microsoft.com/office/drawing/2014/main" id="{956F164F-BA25-639E-5617-A9C69220CCAA}"/>
              </a:ext>
            </a:extLst>
          </p:cNvPr>
          <p:cNvSpPr txBox="1"/>
          <p:nvPr/>
        </p:nvSpPr>
        <p:spPr>
          <a:xfrm>
            <a:off x="241867" y="600986"/>
            <a:ext cx="5220782" cy="5801588"/>
          </a:xfrm>
          <a:prstGeom prst="rect">
            <a:avLst/>
          </a:prstGeom>
          <a:solidFill>
            <a:schemeClr val="accent5">
              <a:lumMod val="20000"/>
              <a:lumOff val="80000"/>
            </a:schemeClr>
          </a:solidFill>
        </p:spPr>
        <p:txBody>
          <a:bodyPr wrap="square">
            <a:spAutoFit/>
          </a:bodyPr>
          <a:lstStyle/>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int matrix[ row ] [ col ] ;</a:t>
            </a:r>
          </a:p>
          <a:p>
            <a:pPr algn="just"/>
            <a:r>
              <a:rPr lang="en-SG" sz="2400" dirty="0">
                <a:latin typeface="Aptos" panose="020B0004020202020204" pitchFamily="34" charset="0"/>
              </a:rPr>
              <a:t>int </a:t>
            </a:r>
            <a:r>
              <a:rPr lang="en-SG" sz="2400" dirty="0" err="1">
                <a:latin typeface="Aptos" panose="020B0004020202020204" pitchFamily="34" charset="0"/>
              </a:rPr>
              <a:t>patrix</a:t>
            </a:r>
            <a:r>
              <a:rPr lang="en-SG" sz="2400" dirty="0">
                <a:latin typeface="Aptos" panose="020B0004020202020204" pitchFamily="34" charset="0"/>
              </a:rPr>
              <a:t>[ row ] [ col ] ;</a:t>
            </a:r>
          </a:p>
          <a:p>
            <a:pPr algn="just"/>
            <a:endParaRPr lang="en-SG" sz="1100" dirty="0">
              <a:latin typeface="Aptos" panose="020B0004020202020204" pitchFamily="34" charset="0"/>
            </a:endParaRPr>
          </a:p>
          <a:p>
            <a:pPr algn="just"/>
            <a:r>
              <a:rPr lang="en-SG" sz="2400" dirty="0">
                <a:latin typeface="Aptos" panose="020B0004020202020204" pitchFamily="34" charset="0"/>
              </a:rPr>
              <a:t> for(int </a:t>
            </a:r>
            <a:r>
              <a:rPr lang="en-SG" sz="2400" dirty="0" err="1">
                <a:latin typeface="Aptos" panose="020B0004020202020204" pitchFamily="34" charset="0"/>
              </a:rPr>
              <a:t>i</a:t>
            </a:r>
            <a:r>
              <a:rPr lang="en-SG" sz="2400" dirty="0">
                <a:latin typeface="Aptos" panose="020B0004020202020204" pitchFamily="34" charset="0"/>
              </a:rPr>
              <a:t>=1;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for(int 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&amp;matrix[</a:t>
            </a:r>
            <a:r>
              <a:rPr lang="en-SG" sz="2400" dirty="0" err="1">
                <a:latin typeface="Aptos" panose="020B0004020202020204" pitchFamily="34" charset="0"/>
              </a:rPr>
              <a:t>i</a:t>
            </a:r>
            <a:r>
              <a:rPr lang="en-SG" sz="2400" dirty="0">
                <a:latin typeface="Aptos" panose="020B0004020202020204" pitchFamily="34" charset="0"/>
              </a:rPr>
              <a:t>][j]);</a:t>
            </a:r>
          </a:p>
          <a:p>
            <a:pPr algn="just"/>
            <a:r>
              <a:rPr lang="en-SG" sz="2400" dirty="0">
                <a:latin typeface="Aptos" panose="020B0004020202020204" pitchFamily="34" charset="0"/>
              </a:rPr>
              <a:t>        }</a:t>
            </a:r>
          </a:p>
          <a:p>
            <a:pPr algn="just"/>
            <a:r>
              <a:rPr lang="en-SG" sz="2400" dirty="0">
                <a:latin typeface="Aptos" panose="020B0004020202020204" pitchFamily="34" charset="0"/>
              </a:rPr>
              <a:t>    }</a:t>
            </a:r>
          </a:p>
          <a:p>
            <a:pPr algn="just"/>
            <a:r>
              <a:rPr lang="en-SG" sz="2400" dirty="0">
                <a:latin typeface="Aptos" panose="020B0004020202020204" pitchFamily="34" charset="0"/>
              </a:rPr>
              <a:t> for(int </a:t>
            </a:r>
            <a:r>
              <a:rPr lang="en-SG" sz="2400" dirty="0" err="1">
                <a:latin typeface="Aptos" panose="020B0004020202020204" pitchFamily="34" charset="0"/>
              </a:rPr>
              <a:t>i</a:t>
            </a:r>
            <a:r>
              <a:rPr lang="en-SG" sz="2400" dirty="0">
                <a:latin typeface="Aptos" panose="020B0004020202020204" pitchFamily="34" charset="0"/>
              </a:rPr>
              <a:t>=1;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for(int 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matrix[</a:t>
            </a:r>
            <a:r>
              <a:rPr lang="en-SG" sz="2400" dirty="0" err="1">
                <a:latin typeface="Aptos" panose="020B0004020202020204" pitchFamily="34" charset="0"/>
              </a:rPr>
              <a:t>i</a:t>
            </a:r>
            <a:r>
              <a:rPr lang="en-SG" sz="2400" dirty="0">
                <a:latin typeface="Aptos" panose="020B0004020202020204" pitchFamily="34" charset="0"/>
              </a:rPr>
              <a:t>][j]);</a:t>
            </a:r>
          </a:p>
          <a:p>
            <a:pPr algn="just"/>
            <a:r>
              <a:rPr lang="en-SG" sz="2400" dirty="0">
                <a:latin typeface="Aptos" panose="020B0004020202020204" pitchFamily="34" charset="0"/>
              </a:rPr>
              <a:t>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("\n");</a:t>
            </a:r>
          </a:p>
          <a:p>
            <a:pPr algn="just"/>
            <a:r>
              <a:rPr lang="en-SG" sz="2400" dirty="0">
                <a:latin typeface="Aptos" panose="020B0004020202020204" pitchFamily="34" charset="0"/>
              </a:rPr>
              <a:t>    }</a:t>
            </a:r>
          </a:p>
        </p:txBody>
      </p:sp>
      <p:sp>
        <p:nvSpPr>
          <p:cNvPr id="7" name="TextBox 6">
            <a:extLst>
              <a:ext uri="{FF2B5EF4-FFF2-40B4-BE49-F238E27FC236}">
                <a16:creationId xmlns:a16="http://schemas.microsoft.com/office/drawing/2014/main" id="{78BAFE5C-7E5A-EF96-7D1D-401716CBA3F3}"/>
              </a:ext>
            </a:extLst>
          </p:cNvPr>
          <p:cNvSpPr txBox="1"/>
          <p:nvPr/>
        </p:nvSpPr>
        <p:spPr>
          <a:xfrm>
            <a:off x="5563350" y="600986"/>
            <a:ext cx="5321483" cy="4893647"/>
          </a:xfrm>
          <a:prstGeom prst="rect">
            <a:avLst/>
          </a:prstGeom>
          <a:solidFill>
            <a:schemeClr val="accent3">
              <a:lumMod val="20000"/>
              <a:lumOff val="80000"/>
            </a:schemeClr>
          </a:solidFill>
        </p:spPr>
        <p:txBody>
          <a:bodyPr wrap="square">
            <a:spAutoFit/>
          </a:bodyPr>
          <a:lstStyle/>
          <a:p>
            <a:r>
              <a:rPr lang="en-US" sz="2400" dirty="0">
                <a:latin typeface="Aptos" panose="020B0004020202020204" pitchFamily="34" charset="0"/>
                <a:cs typeface="Arial" panose="020B0604020202020204" pitchFamily="34" charset="0"/>
              </a:rPr>
              <a:t> for(int </a:t>
            </a:r>
            <a:r>
              <a:rPr lang="en-US" sz="2400" dirty="0" err="1">
                <a:latin typeface="Aptos" panose="020B0004020202020204" pitchFamily="34" charset="0"/>
                <a:cs typeface="Arial" panose="020B0604020202020204" pitchFamily="34" charset="0"/>
              </a:rPr>
              <a:t>i</a:t>
            </a:r>
            <a:r>
              <a:rPr lang="en-US" sz="2400" dirty="0">
                <a:latin typeface="Aptos" panose="020B0004020202020204" pitchFamily="34" charset="0"/>
                <a:cs typeface="Arial" panose="020B0604020202020204" pitchFamily="34" charset="0"/>
              </a:rPr>
              <a:t>=1; </a:t>
            </a:r>
            <a:r>
              <a:rPr lang="en-US" sz="2400" dirty="0" err="1">
                <a:latin typeface="Aptos" panose="020B0004020202020204" pitchFamily="34" charset="0"/>
                <a:cs typeface="Arial" panose="020B0604020202020204" pitchFamily="34" charset="0"/>
              </a:rPr>
              <a:t>i</a:t>
            </a:r>
            <a:r>
              <a:rPr lang="en-US" sz="2400" dirty="0">
                <a:latin typeface="Aptos" panose="020B0004020202020204" pitchFamily="34" charset="0"/>
                <a:cs typeface="Arial" panose="020B0604020202020204" pitchFamily="34" charset="0"/>
              </a:rPr>
              <a:t>&lt;=row; </a:t>
            </a:r>
            <a:r>
              <a:rPr lang="en-US" sz="2400" dirty="0" err="1">
                <a:latin typeface="Aptos" panose="020B0004020202020204" pitchFamily="34" charset="0"/>
                <a:cs typeface="Arial" panose="020B0604020202020204" pitchFamily="34" charset="0"/>
              </a:rPr>
              <a:t>i</a:t>
            </a:r>
            <a:r>
              <a:rPr lang="en-US" sz="2400" dirty="0">
                <a:latin typeface="Aptos" panose="020B0004020202020204" pitchFamily="34" charset="0"/>
                <a:cs typeface="Arial" panose="020B0604020202020204" pitchFamily="34" charset="0"/>
              </a:rPr>
              <a:t>++){</a:t>
            </a:r>
          </a:p>
          <a:p>
            <a:r>
              <a:rPr lang="en-US" sz="2400" dirty="0">
                <a:latin typeface="Aptos" panose="020B0004020202020204" pitchFamily="34" charset="0"/>
                <a:cs typeface="Arial" panose="020B0604020202020204" pitchFamily="34" charset="0"/>
              </a:rPr>
              <a:t>    for(int j=1; j&lt;=col; </a:t>
            </a:r>
            <a:r>
              <a:rPr lang="en-US" sz="2400" dirty="0" err="1">
                <a:latin typeface="Aptos" panose="020B0004020202020204" pitchFamily="34" charset="0"/>
                <a:cs typeface="Arial" panose="020B0604020202020204" pitchFamily="34" charset="0"/>
              </a:rPr>
              <a:t>j++</a:t>
            </a:r>
            <a:r>
              <a:rPr lang="en-US" sz="2400" dirty="0">
                <a:latin typeface="Aptos" panose="020B0004020202020204" pitchFamily="34" charset="0"/>
                <a:cs typeface="Arial" panose="020B0604020202020204" pitchFamily="34" charset="0"/>
              </a:rPr>
              <a:t>){</a:t>
            </a:r>
          </a:p>
          <a:p>
            <a:r>
              <a:rPr lang="en-US" sz="2400" dirty="0">
                <a:latin typeface="Aptos" panose="020B0004020202020204" pitchFamily="34" charset="0"/>
                <a:cs typeface="Arial" panose="020B0604020202020204" pitchFamily="34" charset="0"/>
              </a:rPr>
              <a:t>            </a:t>
            </a:r>
            <a:r>
              <a:rPr lang="en-US" sz="2400" dirty="0" err="1">
                <a:latin typeface="Aptos" panose="020B0004020202020204" pitchFamily="34" charset="0"/>
                <a:cs typeface="Arial" panose="020B0604020202020204" pitchFamily="34" charset="0"/>
              </a:rPr>
              <a:t>patrix</a:t>
            </a:r>
            <a:r>
              <a:rPr lang="en-US" sz="2400" dirty="0">
                <a:latin typeface="Aptos" panose="020B0004020202020204" pitchFamily="34" charset="0"/>
                <a:cs typeface="Arial" panose="020B0604020202020204" pitchFamily="34" charset="0"/>
              </a:rPr>
              <a:t>[</a:t>
            </a:r>
            <a:r>
              <a:rPr lang="en-US" sz="2400" dirty="0" err="1">
                <a:latin typeface="Aptos" panose="020B0004020202020204" pitchFamily="34" charset="0"/>
                <a:cs typeface="Arial" panose="020B0604020202020204" pitchFamily="34" charset="0"/>
              </a:rPr>
              <a:t>i</a:t>
            </a:r>
            <a:r>
              <a:rPr lang="en-US" sz="2400" dirty="0">
                <a:latin typeface="Aptos" panose="020B0004020202020204" pitchFamily="34" charset="0"/>
                <a:cs typeface="Arial" panose="020B0604020202020204" pitchFamily="34" charset="0"/>
              </a:rPr>
              <a:t>][j] = matrix[</a:t>
            </a:r>
            <a:r>
              <a:rPr lang="en-US" sz="2400" dirty="0" err="1">
                <a:latin typeface="Aptos" panose="020B0004020202020204" pitchFamily="34" charset="0"/>
                <a:cs typeface="Arial" panose="020B0604020202020204" pitchFamily="34" charset="0"/>
              </a:rPr>
              <a:t>i</a:t>
            </a:r>
            <a:r>
              <a:rPr lang="en-US" sz="2400" dirty="0">
                <a:latin typeface="Aptos" panose="020B0004020202020204" pitchFamily="34" charset="0"/>
                <a:cs typeface="Arial" panose="020B0604020202020204" pitchFamily="34" charset="0"/>
              </a:rPr>
              <a:t>][j];</a:t>
            </a:r>
          </a:p>
          <a:p>
            <a:r>
              <a:rPr lang="en-US" sz="2400" dirty="0">
                <a:latin typeface="Aptos" panose="020B0004020202020204" pitchFamily="34" charset="0"/>
                <a:cs typeface="Arial" panose="020B0604020202020204" pitchFamily="34" charset="0"/>
              </a:rPr>
              <a:t>        }</a:t>
            </a:r>
          </a:p>
          <a:p>
            <a:r>
              <a:rPr lang="en-US" sz="2400" dirty="0">
                <a:latin typeface="Aptos" panose="020B0004020202020204" pitchFamily="34" charset="0"/>
                <a:cs typeface="Arial" panose="020B0604020202020204" pitchFamily="34" charset="0"/>
              </a:rPr>
              <a:t>        </a:t>
            </a:r>
            <a:r>
              <a:rPr lang="en-US" sz="2400" dirty="0" err="1">
                <a:latin typeface="Aptos" panose="020B0004020202020204" pitchFamily="34" charset="0"/>
                <a:cs typeface="Arial" panose="020B0604020202020204" pitchFamily="34" charset="0"/>
              </a:rPr>
              <a:t>printf</a:t>
            </a:r>
            <a:r>
              <a:rPr lang="en-US" sz="2400" dirty="0">
                <a:latin typeface="Aptos" panose="020B0004020202020204" pitchFamily="34" charset="0"/>
                <a:cs typeface="Arial" panose="020B0604020202020204" pitchFamily="34" charset="0"/>
              </a:rPr>
              <a:t>("\n");</a:t>
            </a:r>
          </a:p>
          <a:p>
            <a:r>
              <a:rPr lang="en-US" sz="2400" dirty="0">
                <a:latin typeface="Aptos" panose="020B0004020202020204" pitchFamily="34" charset="0"/>
                <a:cs typeface="Arial" panose="020B0604020202020204" pitchFamily="34" charset="0"/>
              </a:rPr>
              <a:t>    }</a:t>
            </a:r>
          </a:p>
          <a:p>
            <a:r>
              <a:rPr lang="en-US" sz="2400" dirty="0">
                <a:latin typeface="Aptos" panose="020B0004020202020204" pitchFamily="34" charset="0"/>
                <a:cs typeface="Arial" panose="020B0604020202020204" pitchFamily="34" charset="0"/>
              </a:rPr>
              <a:t>    </a:t>
            </a:r>
            <a:r>
              <a:rPr lang="en-US" sz="2400" dirty="0" err="1">
                <a:latin typeface="Aptos" panose="020B0004020202020204" pitchFamily="34" charset="0"/>
                <a:cs typeface="Arial" panose="020B0604020202020204" pitchFamily="34" charset="0"/>
              </a:rPr>
              <a:t>printf</a:t>
            </a:r>
            <a:r>
              <a:rPr lang="en-US" sz="2400" dirty="0">
                <a:latin typeface="Aptos" panose="020B0004020202020204" pitchFamily="34" charset="0"/>
                <a:cs typeface="Arial" panose="020B0604020202020204" pitchFamily="34" charset="0"/>
              </a:rPr>
              <a:t>("\n copy to another matrix\n");</a:t>
            </a:r>
          </a:p>
          <a:p>
            <a:r>
              <a:rPr lang="en-US" sz="2400" dirty="0">
                <a:latin typeface="Aptos" panose="020B0004020202020204" pitchFamily="34" charset="0"/>
                <a:cs typeface="Arial" panose="020B0604020202020204" pitchFamily="34" charset="0"/>
              </a:rPr>
              <a:t>    for(int </a:t>
            </a:r>
            <a:r>
              <a:rPr lang="en-US" sz="2400" dirty="0" err="1">
                <a:latin typeface="Aptos" panose="020B0004020202020204" pitchFamily="34" charset="0"/>
                <a:cs typeface="Arial" panose="020B0604020202020204" pitchFamily="34" charset="0"/>
              </a:rPr>
              <a:t>i</a:t>
            </a:r>
            <a:r>
              <a:rPr lang="en-US" sz="2400" dirty="0">
                <a:latin typeface="Aptos" panose="020B0004020202020204" pitchFamily="34" charset="0"/>
                <a:cs typeface="Arial" panose="020B0604020202020204" pitchFamily="34" charset="0"/>
              </a:rPr>
              <a:t>=1; </a:t>
            </a:r>
            <a:r>
              <a:rPr lang="en-US" sz="2400" dirty="0" err="1">
                <a:latin typeface="Aptos" panose="020B0004020202020204" pitchFamily="34" charset="0"/>
                <a:cs typeface="Arial" panose="020B0604020202020204" pitchFamily="34" charset="0"/>
              </a:rPr>
              <a:t>i</a:t>
            </a:r>
            <a:r>
              <a:rPr lang="en-US" sz="2400" dirty="0">
                <a:latin typeface="Aptos" panose="020B0004020202020204" pitchFamily="34" charset="0"/>
                <a:cs typeface="Arial" panose="020B0604020202020204" pitchFamily="34" charset="0"/>
              </a:rPr>
              <a:t>&lt;=row; </a:t>
            </a:r>
            <a:r>
              <a:rPr lang="en-US" sz="2400" dirty="0" err="1">
                <a:latin typeface="Aptos" panose="020B0004020202020204" pitchFamily="34" charset="0"/>
                <a:cs typeface="Arial" panose="020B0604020202020204" pitchFamily="34" charset="0"/>
              </a:rPr>
              <a:t>i</a:t>
            </a:r>
            <a:r>
              <a:rPr lang="en-US" sz="2400" dirty="0">
                <a:latin typeface="Aptos" panose="020B0004020202020204" pitchFamily="34" charset="0"/>
                <a:cs typeface="Arial" panose="020B0604020202020204" pitchFamily="34" charset="0"/>
              </a:rPr>
              <a:t>++){</a:t>
            </a:r>
          </a:p>
          <a:p>
            <a:r>
              <a:rPr lang="en-US" sz="2400" dirty="0">
                <a:latin typeface="Aptos" panose="020B0004020202020204" pitchFamily="34" charset="0"/>
                <a:cs typeface="Arial" panose="020B0604020202020204" pitchFamily="34" charset="0"/>
              </a:rPr>
              <a:t>    for(int j=1; j&lt;=col; </a:t>
            </a:r>
            <a:r>
              <a:rPr lang="en-US" sz="2400" dirty="0" err="1">
                <a:latin typeface="Aptos" panose="020B0004020202020204" pitchFamily="34" charset="0"/>
                <a:cs typeface="Arial" panose="020B0604020202020204" pitchFamily="34" charset="0"/>
              </a:rPr>
              <a:t>j++</a:t>
            </a:r>
            <a:r>
              <a:rPr lang="en-US" sz="2400" dirty="0">
                <a:latin typeface="Aptos" panose="020B0004020202020204" pitchFamily="34" charset="0"/>
                <a:cs typeface="Arial" panose="020B0604020202020204" pitchFamily="34" charset="0"/>
              </a:rPr>
              <a:t>){</a:t>
            </a:r>
          </a:p>
          <a:p>
            <a:r>
              <a:rPr lang="en-US" sz="2400" dirty="0">
                <a:latin typeface="Aptos" panose="020B0004020202020204" pitchFamily="34" charset="0"/>
                <a:cs typeface="Arial" panose="020B0604020202020204" pitchFamily="34" charset="0"/>
              </a:rPr>
              <a:t>            </a:t>
            </a:r>
            <a:r>
              <a:rPr lang="en-US" sz="2400" dirty="0" err="1">
                <a:latin typeface="Aptos" panose="020B0004020202020204" pitchFamily="34" charset="0"/>
                <a:cs typeface="Arial" panose="020B0604020202020204" pitchFamily="34" charset="0"/>
              </a:rPr>
              <a:t>printf</a:t>
            </a:r>
            <a:r>
              <a:rPr lang="en-US" sz="2400" dirty="0">
                <a:latin typeface="Aptos" panose="020B0004020202020204" pitchFamily="34" charset="0"/>
                <a:cs typeface="Arial" panose="020B0604020202020204" pitchFamily="34" charset="0"/>
              </a:rPr>
              <a:t>("%d ", </a:t>
            </a:r>
            <a:r>
              <a:rPr lang="en-US" sz="2400" dirty="0" err="1">
                <a:latin typeface="Aptos" panose="020B0004020202020204" pitchFamily="34" charset="0"/>
                <a:cs typeface="Arial" panose="020B0604020202020204" pitchFamily="34" charset="0"/>
              </a:rPr>
              <a:t>patrix</a:t>
            </a:r>
            <a:r>
              <a:rPr lang="en-US" sz="2400" dirty="0">
                <a:latin typeface="Aptos" panose="020B0004020202020204" pitchFamily="34" charset="0"/>
                <a:cs typeface="Arial" panose="020B0604020202020204" pitchFamily="34" charset="0"/>
              </a:rPr>
              <a:t>[</a:t>
            </a:r>
            <a:r>
              <a:rPr lang="en-US" sz="2400" dirty="0" err="1">
                <a:latin typeface="Aptos" panose="020B0004020202020204" pitchFamily="34" charset="0"/>
                <a:cs typeface="Arial" panose="020B0604020202020204" pitchFamily="34" charset="0"/>
              </a:rPr>
              <a:t>i</a:t>
            </a:r>
            <a:r>
              <a:rPr lang="en-US" sz="2400" dirty="0">
                <a:latin typeface="Aptos" panose="020B0004020202020204" pitchFamily="34" charset="0"/>
                <a:cs typeface="Arial" panose="020B0604020202020204" pitchFamily="34" charset="0"/>
              </a:rPr>
              <a:t>][j]);</a:t>
            </a:r>
          </a:p>
          <a:p>
            <a:r>
              <a:rPr lang="en-US" sz="2400" dirty="0">
                <a:latin typeface="Aptos" panose="020B0004020202020204" pitchFamily="34" charset="0"/>
                <a:cs typeface="Arial" panose="020B0604020202020204" pitchFamily="34" charset="0"/>
              </a:rPr>
              <a:t>        }</a:t>
            </a:r>
          </a:p>
          <a:p>
            <a:r>
              <a:rPr lang="en-US" sz="2400" dirty="0">
                <a:latin typeface="Aptos" panose="020B0004020202020204" pitchFamily="34" charset="0"/>
                <a:cs typeface="Arial" panose="020B0604020202020204" pitchFamily="34" charset="0"/>
              </a:rPr>
              <a:t>        </a:t>
            </a:r>
            <a:r>
              <a:rPr lang="en-US" sz="2400" dirty="0" err="1">
                <a:latin typeface="Aptos" panose="020B0004020202020204" pitchFamily="34" charset="0"/>
                <a:cs typeface="Arial" panose="020B0604020202020204" pitchFamily="34" charset="0"/>
              </a:rPr>
              <a:t>printf</a:t>
            </a:r>
            <a:r>
              <a:rPr lang="en-US" sz="2400" dirty="0">
                <a:latin typeface="Aptos" panose="020B0004020202020204" pitchFamily="34" charset="0"/>
                <a:cs typeface="Arial" panose="020B0604020202020204" pitchFamily="34" charset="0"/>
              </a:rPr>
              <a:t>("\n");</a:t>
            </a:r>
          </a:p>
          <a:p>
            <a:r>
              <a:rPr lang="en-US" sz="2400" dirty="0">
                <a:latin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281808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124E4C-E79B-C5C1-4291-E4AB29A573D3}"/>
              </a:ext>
            </a:extLst>
          </p:cNvPr>
          <p:cNvSpPr>
            <a:spLocks noGrp="1"/>
          </p:cNvSpPr>
          <p:nvPr>
            <p:ph type="title"/>
          </p:nvPr>
        </p:nvSpPr>
        <p:spPr>
          <a:xfrm>
            <a:off x="253863" y="0"/>
            <a:ext cx="11684273" cy="661762"/>
          </a:xfrm>
          <a:solidFill>
            <a:schemeClr val="bg1"/>
          </a:solidFill>
        </p:spPr>
        <p:txBody>
          <a:bodyPr>
            <a:normAutofit/>
          </a:bodyPr>
          <a:lstStyle/>
          <a:p>
            <a:pPr marL="457200" indent="-457200">
              <a:buFont typeface="Wingdings" panose="05000000000000000000" pitchFamily="2" charset="2"/>
              <a:buChar char="q"/>
            </a:pPr>
            <a:r>
              <a:rPr lang="en-SG" sz="3200" b="1" dirty="0">
                <a:effectLst>
                  <a:outerShdw blurRad="38100" dist="38100" dir="2700000" algn="tl">
                    <a:srgbClr val="000000">
                      <a:alpha val="43137"/>
                    </a:srgbClr>
                  </a:outerShdw>
                </a:effectLst>
                <a:latin typeface="Aptos" panose="020B0004020202020204" pitchFamily="34" charset="0"/>
              </a:rPr>
              <a:t>2D array </a:t>
            </a:r>
            <a:r>
              <a:rPr lang="en-SG" sz="3200" b="1" u="sng" dirty="0">
                <a:effectLst>
                  <a:outerShdw blurRad="38100" dist="38100" dir="2700000" algn="tl">
                    <a:srgbClr val="000000">
                      <a:alpha val="43137"/>
                    </a:srgbClr>
                  </a:outerShdw>
                </a:effectLst>
                <a:latin typeface="Aptos" panose="020B0004020202020204" pitchFamily="34" charset="0"/>
              </a:rPr>
              <a:t>taking input </a:t>
            </a:r>
            <a:r>
              <a:rPr lang="en-SG" sz="3200" b="1" dirty="0">
                <a:effectLst>
                  <a:outerShdw blurRad="38100" dist="38100" dir="2700000" algn="tl">
                    <a:srgbClr val="000000">
                      <a:alpha val="43137"/>
                    </a:srgbClr>
                  </a:outerShdw>
                </a:effectLst>
                <a:latin typeface="Aptos" panose="020B0004020202020204" pitchFamily="34" charset="0"/>
              </a:rPr>
              <a:t>and </a:t>
            </a:r>
            <a:r>
              <a:rPr lang="en-SG" sz="3200" b="1" u="sng" dirty="0">
                <a:effectLst>
                  <a:outerShdw blurRad="38100" dist="38100" dir="2700000" algn="tl">
                    <a:srgbClr val="000000">
                      <a:alpha val="43137"/>
                    </a:srgbClr>
                  </a:outerShdw>
                </a:effectLst>
                <a:latin typeface="Aptos" panose="020B0004020202020204" pitchFamily="34" charset="0"/>
              </a:rPr>
              <a:t>print output - </a:t>
            </a:r>
            <a:r>
              <a:rPr lang="en-SG" sz="3200" b="1" u="sng" dirty="0">
                <a:effectLst>
                  <a:outerShdw blurRad="38100" dist="38100" dir="2700000" algn="tl">
                    <a:srgbClr val="000000">
                      <a:alpha val="43137"/>
                    </a:srgbClr>
                  </a:outerShdw>
                </a:effectLst>
                <a:highlight>
                  <a:srgbClr val="FFFF00"/>
                </a:highlight>
                <a:latin typeface="Aptos" panose="020B0004020202020204" pitchFamily="34" charset="0"/>
              </a:rPr>
              <a:t>Float</a:t>
            </a:r>
            <a:endParaRPr lang="en-SG" sz="32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
        <p:nvSpPr>
          <p:cNvPr id="5" name="TextBox 4">
            <a:extLst>
              <a:ext uri="{FF2B5EF4-FFF2-40B4-BE49-F238E27FC236}">
                <a16:creationId xmlns:a16="http://schemas.microsoft.com/office/drawing/2014/main" id="{906A2376-F00E-B0C2-5651-0DA810344A78}"/>
              </a:ext>
            </a:extLst>
          </p:cNvPr>
          <p:cNvSpPr txBox="1"/>
          <p:nvPr/>
        </p:nvSpPr>
        <p:spPr>
          <a:xfrm>
            <a:off x="241867" y="805178"/>
            <a:ext cx="5220782" cy="6001643"/>
          </a:xfrm>
          <a:prstGeom prst="rect">
            <a:avLst/>
          </a:prstGeom>
          <a:solidFill>
            <a:schemeClr val="accent1">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 0-based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float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(“%f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r>
              <a:rPr lang="en-SG" sz="2400" dirty="0">
                <a:latin typeface="Aptos" panose="020B0004020202020204" pitchFamily="34" charset="0"/>
              </a:rPr>
              <a:t>matrix[ 0 ][ 0 ] = -1.555;</a:t>
            </a: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(“%f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
        <p:nvSpPr>
          <p:cNvPr id="6" name="TextBox 5">
            <a:extLst>
              <a:ext uri="{FF2B5EF4-FFF2-40B4-BE49-F238E27FC236}">
                <a16:creationId xmlns:a16="http://schemas.microsoft.com/office/drawing/2014/main" id="{275A80EF-6C30-0C03-D7A9-EE600B6F8AA1}"/>
              </a:ext>
            </a:extLst>
          </p:cNvPr>
          <p:cNvSpPr txBox="1"/>
          <p:nvPr/>
        </p:nvSpPr>
        <p:spPr>
          <a:xfrm>
            <a:off x="6409500" y="805177"/>
            <a:ext cx="5782500" cy="6001643"/>
          </a:xfrm>
          <a:prstGeom prst="rect">
            <a:avLst/>
          </a:prstGeom>
          <a:solidFill>
            <a:schemeClr val="accent3">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//method-2: 1-based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float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(“%f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r>
              <a:rPr lang="en-SG" sz="2400" dirty="0">
                <a:latin typeface="Aptos" panose="020B0004020202020204" pitchFamily="34" charset="0"/>
              </a:rPr>
              <a:t>matrix[ 1 ][ 1 ] = -1.555;</a:t>
            </a: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(“%f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594893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124E4C-E79B-C5C1-4291-E4AB29A573D3}"/>
              </a:ext>
            </a:extLst>
          </p:cNvPr>
          <p:cNvSpPr>
            <a:spLocks noGrp="1"/>
          </p:cNvSpPr>
          <p:nvPr>
            <p:ph type="title"/>
          </p:nvPr>
        </p:nvSpPr>
        <p:spPr>
          <a:xfrm>
            <a:off x="253863" y="0"/>
            <a:ext cx="11684273" cy="661762"/>
          </a:xfrm>
          <a:solidFill>
            <a:schemeClr val="bg1"/>
          </a:solidFill>
        </p:spPr>
        <p:txBody>
          <a:bodyPr>
            <a:normAutofit/>
          </a:bodyPr>
          <a:lstStyle/>
          <a:p>
            <a:pPr marL="457200" indent="-457200">
              <a:buFont typeface="Wingdings" panose="05000000000000000000" pitchFamily="2" charset="2"/>
              <a:buChar char="q"/>
            </a:pPr>
            <a:r>
              <a:rPr lang="en-SG" sz="3200" b="1" dirty="0">
                <a:effectLst>
                  <a:outerShdw blurRad="38100" dist="38100" dir="2700000" algn="tl">
                    <a:srgbClr val="000000">
                      <a:alpha val="43137"/>
                    </a:srgbClr>
                  </a:outerShdw>
                </a:effectLst>
                <a:latin typeface="Aptos" panose="020B0004020202020204" pitchFamily="34" charset="0"/>
              </a:rPr>
              <a:t>2D array </a:t>
            </a:r>
            <a:r>
              <a:rPr lang="en-SG" sz="3200" b="1" u="sng" dirty="0">
                <a:effectLst>
                  <a:outerShdw blurRad="38100" dist="38100" dir="2700000" algn="tl">
                    <a:srgbClr val="000000">
                      <a:alpha val="43137"/>
                    </a:srgbClr>
                  </a:outerShdw>
                </a:effectLst>
                <a:latin typeface="Aptos" panose="020B0004020202020204" pitchFamily="34" charset="0"/>
              </a:rPr>
              <a:t>taking input </a:t>
            </a:r>
            <a:r>
              <a:rPr lang="en-SG" sz="3200" b="1" dirty="0">
                <a:effectLst>
                  <a:outerShdw blurRad="38100" dist="38100" dir="2700000" algn="tl">
                    <a:srgbClr val="000000">
                      <a:alpha val="43137"/>
                    </a:srgbClr>
                  </a:outerShdw>
                </a:effectLst>
                <a:latin typeface="Aptos" panose="020B0004020202020204" pitchFamily="34" charset="0"/>
              </a:rPr>
              <a:t>and </a:t>
            </a:r>
            <a:r>
              <a:rPr lang="en-SG" sz="3200" b="1" u="sng" dirty="0">
                <a:effectLst>
                  <a:outerShdw blurRad="38100" dist="38100" dir="2700000" algn="tl">
                    <a:srgbClr val="000000">
                      <a:alpha val="43137"/>
                    </a:srgbClr>
                  </a:outerShdw>
                </a:effectLst>
                <a:latin typeface="Aptos" panose="020B0004020202020204" pitchFamily="34" charset="0"/>
              </a:rPr>
              <a:t>print output - </a:t>
            </a:r>
            <a:r>
              <a:rPr lang="en-SG" sz="3200" b="1" u="sng" dirty="0">
                <a:effectLst>
                  <a:outerShdw blurRad="38100" dist="38100" dir="2700000" algn="tl">
                    <a:srgbClr val="000000">
                      <a:alpha val="43137"/>
                    </a:srgbClr>
                  </a:outerShdw>
                </a:effectLst>
                <a:highlight>
                  <a:srgbClr val="FFFF00"/>
                </a:highlight>
                <a:latin typeface="Aptos" panose="020B0004020202020204" pitchFamily="34" charset="0"/>
              </a:rPr>
              <a:t>Double</a:t>
            </a:r>
            <a:endParaRPr lang="en-SG" sz="32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
        <p:nvSpPr>
          <p:cNvPr id="5" name="TextBox 4">
            <a:extLst>
              <a:ext uri="{FF2B5EF4-FFF2-40B4-BE49-F238E27FC236}">
                <a16:creationId xmlns:a16="http://schemas.microsoft.com/office/drawing/2014/main" id="{906A2376-F00E-B0C2-5651-0DA810344A78}"/>
              </a:ext>
            </a:extLst>
          </p:cNvPr>
          <p:cNvSpPr txBox="1"/>
          <p:nvPr/>
        </p:nvSpPr>
        <p:spPr>
          <a:xfrm>
            <a:off x="241867" y="805178"/>
            <a:ext cx="5220782" cy="6001643"/>
          </a:xfrm>
          <a:prstGeom prst="rect">
            <a:avLst/>
          </a:prstGeom>
          <a:solidFill>
            <a:schemeClr val="accent3">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//method-1: 0-based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double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r>
              <a:rPr lang="en-SG" sz="2400" dirty="0">
                <a:latin typeface="Aptos" panose="020B0004020202020204" pitchFamily="34" charset="0"/>
              </a:rPr>
              <a:t>matrix[ 0 ][ 0 ] = -1.555;</a:t>
            </a: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for(j=0;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
        <p:nvSpPr>
          <p:cNvPr id="6" name="TextBox 5">
            <a:extLst>
              <a:ext uri="{FF2B5EF4-FFF2-40B4-BE49-F238E27FC236}">
                <a16:creationId xmlns:a16="http://schemas.microsoft.com/office/drawing/2014/main" id="{275A80EF-6C30-0C03-D7A9-EE600B6F8AA1}"/>
              </a:ext>
            </a:extLst>
          </p:cNvPr>
          <p:cNvSpPr txBox="1"/>
          <p:nvPr/>
        </p:nvSpPr>
        <p:spPr>
          <a:xfrm>
            <a:off x="6409500" y="805177"/>
            <a:ext cx="5782500" cy="6001643"/>
          </a:xfrm>
          <a:prstGeom prst="rect">
            <a:avLst/>
          </a:prstGeom>
          <a:solidFill>
            <a:schemeClr val="accent4">
              <a:lumMod val="20000"/>
              <a:lumOff val="80000"/>
            </a:schemeClr>
          </a:solidFill>
        </p:spPr>
        <p:txBody>
          <a:bodyPr wrap="square">
            <a:spAutoFit/>
          </a:bodyPr>
          <a:lstStyle/>
          <a:p>
            <a:pPr algn="just"/>
            <a:r>
              <a:rPr lang="en-SG" sz="2400" b="1" dirty="0">
                <a:solidFill>
                  <a:srgbClr val="FF0000"/>
                </a:solidFill>
                <a:highlight>
                  <a:srgbClr val="FFFF00"/>
                </a:highlight>
                <a:latin typeface="Aptos" panose="020B0004020202020204" pitchFamily="34" charset="0"/>
              </a:rPr>
              <a:t>//method-2: 1-based indexing</a:t>
            </a:r>
          </a:p>
          <a:p>
            <a:pPr algn="just"/>
            <a:r>
              <a:rPr lang="en-SG" sz="2400" dirty="0">
                <a:latin typeface="Aptos" panose="020B0004020202020204" pitchFamily="34" charset="0"/>
              </a:rPr>
              <a:t>int row, col;</a:t>
            </a:r>
          </a:p>
          <a:p>
            <a:pPr algn="just"/>
            <a:r>
              <a:rPr lang="en-SG" sz="2400" dirty="0" err="1">
                <a:latin typeface="Aptos" panose="020B0004020202020204" pitchFamily="34" charset="0"/>
              </a:rPr>
              <a:t>scanf</a:t>
            </a:r>
            <a:r>
              <a:rPr lang="en-SG" sz="2400" dirty="0">
                <a:latin typeface="Aptos" panose="020B0004020202020204" pitchFamily="34" charset="0"/>
              </a:rPr>
              <a:t>(“%d %d”, &amp;row, &amp;col);</a:t>
            </a:r>
          </a:p>
          <a:p>
            <a:pPr algn="just"/>
            <a:r>
              <a:rPr lang="en-SG" sz="2400" dirty="0">
                <a:latin typeface="Aptos" panose="020B0004020202020204" pitchFamily="34" charset="0"/>
              </a:rPr>
              <a:t>double matrix[ row ] [ col ] ;</a:t>
            </a:r>
          </a:p>
          <a:p>
            <a:pPr algn="just"/>
            <a:endParaRPr lang="en-SG" sz="2400" dirty="0">
              <a:latin typeface="Aptos" panose="020B0004020202020204" pitchFamily="34" charset="0"/>
            </a:endParaRP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&amp;matrix[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a:p>
            <a:pPr algn="just"/>
            <a:r>
              <a:rPr lang="en-SG" sz="2400" dirty="0">
                <a:latin typeface="Aptos" panose="020B0004020202020204" pitchFamily="34" charset="0"/>
              </a:rPr>
              <a:t>matrix[ 1 ][ 1 ] = -1.555;</a:t>
            </a:r>
          </a:p>
          <a:p>
            <a:pPr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1; </a:t>
            </a:r>
            <a:r>
              <a:rPr lang="en-SG" sz="2400" dirty="0" err="1">
                <a:latin typeface="Aptos" panose="020B0004020202020204" pitchFamily="34" charset="0"/>
              </a:rPr>
              <a:t>i</a:t>
            </a:r>
            <a:r>
              <a:rPr lang="en-SG" sz="2400" dirty="0">
                <a:latin typeface="Aptos" panose="020B0004020202020204" pitchFamily="34" charset="0"/>
              </a:rPr>
              <a:t>&lt;=row; </a:t>
            </a:r>
            <a:r>
              <a:rPr lang="en-SG" sz="2400" dirty="0" err="1">
                <a:latin typeface="Aptos" panose="020B0004020202020204" pitchFamily="34" charset="0"/>
              </a:rPr>
              <a:t>i</a:t>
            </a:r>
            <a:r>
              <a:rPr lang="en-SG" sz="2400" dirty="0">
                <a:latin typeface="Aptos" panose="020B0004020202020204" pitchFamily="34" charset="0"/>
              </a:rPr>
              <a:t>++){</a:t>
            </a:r>
          </a:p>
          <a:p>
            <a:pPr algn="just"/>
            <a:r>
              <a:rPr lang="en-SG" sz="2400" dirty="0">
                <a:latin typeface="Aptos" panose="020B0004020202020204" pitchFamily="34" charset="0"/>
              </a:rPr>
              <a:t>	for(j=1; j&lt;=col; </a:t>
            </a:r>
            <a:r>
              <a:rPr lang="en-SG" sz="2400" dirty="0" err="1">
                <a:latin typeface="Aptos" panose="020B0004020202020204" pitchFamily="34" charset="0"/>
              </a:rPr>
              <a:t>j++</a:t>
            </a:r>
            <a:r>
              <a:rPr lang="en-SG" sz="2400" dirty="0">
                <a:latin typeface="Aptos" panose="020B0004020202020204" pitchFamily="34" charset="0"/>
              </a:rPr>
              <a:t>){</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t>
            </a:r>
            <a:r>
              <a:rPr lang="en-SG" sz="2400" dirty="0" err="1">
                <a:latin typeface="Aptos" panose="020B0004020202020204" pitchFamily="34" charset="0"/>
              </a:rPr>
              <a:t>lf</a:t>
            </a:r>
            <a:r>
              <a:rPr lang="en-SG" sz="2400" dirty="0">
                <a:latin typeface="Aptos" panose="020B0004020202020204" pitchFamily="34" charset="0"/>
              </a:rPr>
              <a:t> ”, matrix[ </a:t>
            </a:r>
            <a:r>
              <a:rPr lang="en-SG" sz="2400" dirty="0" err="1">
                <a:latin typeface="Aptos" panose="020B0004020202020204" pitchFamily="34" charset="0"/>
              </a:rPr>
              <a:t>i</a:t>
            </a:r>
            <a:r>
              <a:rPr lang="en-SG" sz="2400" dirty="0">
                <a:latin typeface="Aptos" panose="020B0004020202020204" pitchFamily="34" charset="0"/>
              </a:rPr>
              <a:t> ][ j] );</a:t>
            </a:r>
          </a:p>
          <a:p>
            <a:pPr algn="just"/>
            <a:r>
              <a:rPr lang="en-SG" sz="2400" dirty="0">
                <a:latin typeface="Aptos" panose="020B0004020202020204" pitchFamily="34" charset="0"/>
              </a:rPr>
              <a:t>	}</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1296035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F13E3B-A282-71D9-BBAC-6C2ED601A7A6}"/>
              </a:ext>
            </a:extLst>
          </p:cNvPr>
          <p:cNvSpPr txBox="1"/>
          <p:nvPr/>
        </p:nvSpPr>
        <p:spPr>
          <a:xfrm>
            <a:off x="120499" y="250843"/>
            <a:ext cx="10642862" cy="5078313"/>
          </a:xfrm>
          <a:prstGeom prst="rect">
            <a:avLst/>
          </a:prstGeom>
          <a:noFill/>
        </p:spPr>
        <p:txBody>
          <a:bodyPr wrap="square">
            <a:spAutoFit/>
          </a:bodyPr>
          <a:lstStyle/>
          <a:p>
            <a:pPr>
              <a:buFont typeface="Wingdings" panose="05000000000000000000" pitchFamily="2" charset="2"/>
              <a:buChar char="q"/>
            </a:pPr>
            <a:r>
              <a:rPr lang="en-SG" sz="2800" b="1" dirty="0">
                <a:solidFill>
                  <a:srgbClr val="C00000"/>
                </a:solidFill>
                <a:highlight>
                  <a:srgbClr val="FFFF00"/>
                </a:highlight>
                <a:latin typeface="Aptos" panose="020B0004020202020204" pitchFamily="34" charset="0"/>
              </a:rPr>
              <a:t>PART - 3 :</a:t>
            </a:r>
            <a:r>
              <a:rPr lang="en-SG" sz="2800" b="1" dirty="0">
                <a:solidFill>
                  <a:srgbClr val="C00000"/>
                </a:solidFill>
                <a:latin typeface="Aptos" panose="020B0004020202020204" pitchFamily="34" charset="0"/>
              </a:rPr>
              <a:t>  </a:t>
            </a:r>
            <a:r>
              <a:rPr lang="en-SG" sz="2800" b="1" dirty="0">
                <a:solidFill>
                  <a:schemeClr val="tx1">
                    <a:lumMod val="95000"/>
                    <a:lumOff val="5000"/>
                  </a:schemeClr>
                </a:solidFill>
                <a:latin typeface="Aptos" panose="020B0004020202020204" pitchFamily="34" charset="0"/>
              </a:rPr>
              <a:t>3D array </a:t>
            </a:r>
            <a:r>
              <a:rPr lang="en-SG" sz="2800" b="1" u="sng" dirty="0">
                <a:solidFill>
                  <a:schemeClr val="tx1">
                    <a:lumMod val="95000"/>
                    <a:lumOff val="5000"/>
                  </a:schemeClr>
                </a:solidFill>
                <a:latin typeface="Aptos" panose="020B0004020202020204" pitchFamily="34" charset="0"/>
              </a:rPr>
              <a:t>taking input </a:t>
            </a:r>
            <a:r>
              <a:rPr lang="en-SG" sz="2800" b="1" dirty="0">
                <a:solidFill>
                  <a:schemeClr val="tx1">
                    <a:lumMod val="95000"/>
                    <a:lumOff val="5000"/>
                  </a:schemeClr>
                </a:solidFill>
                <a:latin typeface="Aptos" panose="020B0004020202020204" pitchFamily="34" charset="0"/>
              </a:rPr>
              <a:t>and </a:t>
            </a:r>
            <a:r>
              <a:rPr lang="en-SG" sz="28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integer array</a:t>
            </a:r>
          </a:p>
          <a:p>
            <a:pPr marL="1257300" lvl="2" indent="-342900">
              <a:buFont typeface="+mj-lt"/>
              <a:buAutoNum type="arabicPeriod"/>
            </a:pPr>
            <a:r>
              <a:rPr lang="en-SG" sz="2000" dirty="0">
                <a:latin typeface="Aptos" panose="020B0004020202020204" pitchFamily="34" charset="0"/>
              </a:rPr>
              <a:t>Integer Array declaration</a:t>
            </a:r>
          </a:p>
          <a:p>
            <a:pPr marL="1257300" lvl="2" indent="-342900">
              <a:buFont typeface="+mj-lt"/>
              <a:buAutoNum type="arabicPeriod"/>
            </a:pPr>
            <a:r>
              <a:rPr lang="en-SG" sz="2000" dirty="0">
                <a:latin typeface="Aptos" panose="020B0004020202020204" pitchFamily="34" charset="0"/>
              </a:rPr>
              <a:t>Integer Array initialization</a:t>
            </a:r>
          </a:p>
          <a:p>
            <a:pPr marL="1257300" lvl="2" indent="-342900">
              <a:buFont typeface="+mj-lt"/>
              <a:buAutoNum type="arabicPeriod"/>
            </a:pPr>
            <a:r>
              <a:rPr lang="en-SG" sz="2000" dirty="0">
                <a:latin typeface="Aptos" panose="020B0004020202020204" pitchFamily="34" charset="0"/>
              </a:rPr>
              <a:t>Integer Array access</a:t>
            </a:r>
          </a:p>
          <a:p>
            <a:pPr marL="1257300" lvl="2" indent="-342900">
              <a:buFont typeface="+mj-lt"/>
              <a:buAutoNum type="arabicPeriod"/>
            </a:pPr>
            <a:r>
              <a:rPr lang="en-SG" sz="2000" dirty="0">
                <a:latin typeface="Aptos" panose="020B0004020202020204" pitchFamily="34" charset="0"/>
              </a:rPr>
              <a:t>Integer Array update</a:t>
            </a:r>
          </a:p>
          <a:p>
            <a:pPr marL="1257300" lvl="2" indent="-342900">
              <a:buFont typeface="+mj-lt"/>
              <a:buAutoNum type="arabicPeriod"/>
            </a:pPr>
            <a:r>
              <a:rPr lang="en-SG" sz="2000" dirty="0">
                <a:latin typeface="Aptos" panose="020B0004020202020204" pitchFamily="34" charset="0"/>
              </a:rPr>
              <a:t>Integer Array traversal</a:t>
            </a:r>
          </a:p>
          <a:p>
            <a:pPr marL="1257300" lvl="2" indent="-342900">
              <a:buFont typeface="+mj-lt"/>
              <a:buAutoNum type="arabicPeriod"/>
            </a:pPr>
            <a:r>
              <a:rPr lang="en-SG" sz="2000" dirty="0">
                <a:latin typeface="Aptos" panose="020B0004020202020204" pitchFamily="34" charset="0"/>
              </a:rPr>
              <a:t>Integer Array Copy to another array</a:t>
            </a:r>
            <a:endParaRPr lang="en-SG" sz="2000" dirty="0">
              <a:solidFill>
                <a:schemeClr val="tx1">
                  <a:lumMod val="95000"/>
                  <a:lumOff val="5000"/>
                </a:schemeClr>
              </a:solidFill>
              <a:latin typeface="Aptos" panose="020B0004020202020204" pitchFamily="34" charset="0"/>
            </a:endParaRP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float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traversal</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t>
            </a:r>
            <a:r>
              <a:rPr lang="en-SG" sz="2000" dirty="0">
                <a:latin typeface="Aptos" panose="020B0004020202020204" pitchFamily="34" charset="0"/>
              </a:rPr>
              <a:t>Array Copy to another array</a:t>
            </a:r>
            <a:endParaRPr lang="en-SG" sz="2000" dirty="0">
              <a:solidFill>
                <a:schemeClr val="tx1">
                  <a:lumMod val="95000"/>
                  <a:lumOff val="5000"/>
                </a:schemeClr>
              </a:solidFill>
              <a:latin typeface="Aptos" panose="020B0004020202020204" pitchFamily="34" charset="0"/>
            </a:endParaRPr>
          </a:p>
        </p:txBody>
      </p:sp>
      <p:sp>
        <p:nvSpPr>
          <p:cNvPr id="3" name="TextBox 2">
            <a:extLst>
              <a:ext uri="{FF2B5EF4-FFF2-40B4-BE49-F238E27FC236}">
                <a16:creationId xmlns:a16="http://schemas.microsoft.com/office/drawing/2014/main" id="{2E3A4512-41CD-0621-09A5-FC6FC5B5DA71}"/>
              </a:ext>
            </a:extLst>
          </p:cNvPr>
          <p:cNvSpPr txBox="1"/>
          <p:nvPr/>
        </p:nvSpPr>
        <p:spPr>
          <a:xfrm>
            <a:off x="5304182" y="948661"/>
            <a:ext cx="6102626" cy="2369880"/>
          </a:xfrm>
          <a:prstGeom prst="rect">
            <a:avLst/>
          </a:prstGeom>
          <a:noFill/>
        </p:spPr>
        <p:txBody>
          <a:bodyPr wrap="square">
            <a:spAutoFit/>
          </a:bodyPr>
          <a:lstStyle/>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double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traversal</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t>
            </a:r>
            <a:r>
              <a:rPr lang="en-SG" sz="2000" dirty="0">
                <a:latin typeface="Aptos" panose="020B0004020202020204" pitchFamily="34" charset="0"/>
              </a:rPr>
              <a:t>Array Copy to another array</a:t>
            </a:r>
            <a:endParaRPr lang="en-SG" sz="20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1780574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77D0BF-16AA-51E2-9AB7-B93F8DD600CD}"/>
              </a:ext>
            </a:extLst>
          </p:cNvPr>
          <p:cNvSpPr txBox="1"/>
          <p:nvPr/>
        </p:nvSpPr>
        <p:spPr>
          <a:xfrm>
            <a:off x="222539" y="132074"/>
            <a:ext cx="6487981" cy="3785652"/>
          </a:xfrm>
          <a:prstGeom prst="rect">
            <a:avLst/>
          </a:prstGeom>
          <a:noFill/>
        </p:spPr>
        <p:txBody>
          <a:bodyPr wrap="square">
            <a:spAutoFit/>
          </a:bodyPr>
          <a:lstStyle/>
          <a:p>
            <a:pPr algn="just"/>
            <a:r>
              <a:rPr lang="en-SG" sz="2400" b="1" dirty="0">
                <a:latin typeface="Aptos" panose="020B0004020202020204" pitchFamily="34" charset="0"/>
              </a:rPr>
              <a:t>3-Dimensional Array in C</a:t>
            </a:r>
          </a:p>
          <a:p>
            <a:pPr algn="just"/>
            <a:r>
              <a:rPr lang="en-SG" sz="2400" dirty="0">
                <a:latin typeface="Aptos" panose="020B0004020202020204" pitchFamily="34" charset="0"/>
              </a:rPr>
              <a:t>Another popular form of a multi-dimensional array is Three Dimensional Array or 3D Array. A 3D array has exactly three dimensions. It can be visualized as a collection of 2D arrays stacked on top of each other to create the third dimension.</a:t>
            </a:r>
          </a:p>
          <a:p>
            <a:pPr algn="just"/>
            <a:endParaRPr lang="en-SG" sz="2400" dirty="0">
              <a:latin typeface="Aptos" panose="020B0004020202020204" pitchFamily="34" charset="0"/>
            </a:endParaRPr>
          </a:p>
          <a:p>
            <a:pPr algn="just"/>
            <a:r>
              <a:rPr lang="en-SG" sz="2400" b="1" u="sng" dirty="0">
                <a:latin typeface="Aptos" panose="020B0004020202020204" pitchFamily="34" charset="0"/>
              </a:rPr>
              <a:t>Syntax of 3D Array in C</a:t>
            </a:r>
          </a:p>
          <a:p>
            <a:pPr algn="just"/>
            <a:r>
              <a:rPr lang="en-SG" sz="2400" dirty="0" err="1">
                <a:latin typeface="Aptos" panose="020B0004020202020204" pitchFamily="34" charset="0"/>
              </a:rPr>
              <a:t>array_name</a:t>
            </a:r>
            <a:r>
              <a:rPr lang="en-SG" sz="2400" dirty="0">
                <a:latin typeface="Aptos" panose="020B0004020202020204" pitchFamily="34" charset="0"/>
              </a:rPr>
              <a:t> [size1] [size2] [size3];</a:t>
            </a:r>
          </a:p>
        </p:txBody>
      </p:sp>
      <p:pic>
        <p:nvPicPr>
          <p:cNvPr id="5" name="Picture 4">
            <a:extLst>
              <a:ext uri="{FF2B5EF4-FFF2-40B4-BE49-F238E27FC236}">
                <a16:creationId xmlns:a16="http://schemas.microsoft.com/office/drawing/2014/main" id="{2DC2C6FB-BA21-4E96-224B-CBC412131125}"/>
              </a:ext>
            </a:extLst>
          </p:cNvPr>
          <p:cNvPicPr>
            <a:picLocks noChangeAspect="1"/>
          </p:cNvPicPr>
          <p:nvPr/>
        </p:nvPicPr>
        <p:blipFill rotWithShape="1">
          <a:blip r:embed="rId2"/>
          <a:srcRect l="19467" t="6330" r="15251" b="5884"/>
          <a:stretch/>
        </p:blipFill>
        <p:spPr>
          <a:xfrm>
            <a:off x="968990" y="3935925"/>
            <a:ext cx="2674961" cy="2886889"/>
          </a:xfrm>
          <a:prstGeom prst="rect">
            <a:avLst/>
          </a:prstGeom>
        </p:spPr>
      </p:pic>
      <p:sp>
        <p:nvSpPr>
          <p:cNvPr id="2" name="TextBox 1">
            <a:extLst>
              <a:ext uri="{FF2B5EF4-FFF2-40B4-BE49-F238E27FC236}">
                <a16:creationId xmlns:a16="http://schemas.microsoft.com/office/drawing/2014/main" id="{C2BE0484-65C0-0B3C-2EE3-9023BA5BFB89}"/>
              </a:ext>
            </a:extLst>
          </p:cNvPr>
          <p:cNvSpPr txBox="1"/>
          <p:nvPr/>
        </p:nvSpPr>
        <p:spPr>
          <a:xfrm>
            <a:off x="7028597" y="132074"/>
            <a:ext cx="5163403" cy="6524863"/>
          </a:xfrm>
          <a:prstGeom prst="rect">
            <a:avLst/>
          </a:prstGeom>
          <a:solidFill>
            <a:schemeClr val="accent2">
              <a:lumMod val="20000"/>
              <a:lumOff val="80000"/>
            </a:schemeClr>
          </a:solidFill>
        </p:spPr>
        <p:txBody>
          <a:bodyPr wrap="square">
            <a:spAutoFit/>
          </a:bodyPr>
          <a:lstStyle/>
          <a:p>
            <a:r>
              <a:rPr lang="en-SG" sz="2000" dirty="0">
                <a:latin typeface="Aptos" panose="020B0004020202020204" pitchFamily="34" charset="0"/>
              </a:rPr>
              <a:t>// C Program to illustrate the 3d array</a:t>
            </a:r>
          </a:p>
          <a:p>
            <a:r>
              <a:rPr lang="en-SG" sz="2000" dirty="0">
                <a:latin typeface="Aptos" panose="020B0004020202020204" pitchFamily="34" charset="0"/>
              </a:rPr>
              <a:t>#include &lt;</a:t>
            </a:r>
            <a:r>
              <a:rPr lang="en-SG" sz="2000" dirty="0" err="1">
                <a:latin typeface="Aptos" panose="020B0004020202020204" pitchFamily="34" charset="0"/>
              </a:rPr>
              <a:t>stdio.h</a:t>
            </a:r>
            <a:r>
              <a:rPr lang="en-SG" sz="2000" dirty="0">
                <a:latin typeface="Aptos" panose="020B0004020202020204" pitchFamily="34" charset="0"/>
              </a:rPr>
              <a:t>&gt;</a:t>
            </a:r>
          </a:p>
          <a:p>
            <a:r>
              <a:rPr lang="en-SG" sz="2000" dirty="0">
                <a:latin typeface="Aptos" panose="020B0004020202020204" pitchFamily="34" charset="0"/>
              </a:rPr>
              <a:t>int main()</a:t>
            </a:r>
          </a:p>
          <a:p>
            <a:r>
              <a:rPr lang="en-SG" sz="2000" dirty="0">
                <a:latin typeface="Aptos" panose="020B0004020202020204" pitchFamily="34" charset="0"/>
              </a:rPr>
              <a:t>{</a:t>
            </a:r>
          </a:p>
          <a:p>
            <a:r>
              <a:rPr lang="en-SG" sz="2000" dirty="0">
                <a:latin typeface="Aptos" panose="020B0004020202020204" pitchFamily="34" charset="0"/>
              </a:rPr>
              <a:t>	int </a:t>
            </a:r>
            <a:r>
              <a:rPr lang="en-SG" sz="2000" dirty="0" err="1">
                <a:latin typeface="Aptos" panose="020B0004020202020204" pitchFamily="34" charset="0"/>
              </a:rPr>
              <a:t>arr</a:t>
            </a:r>
            <a:r>
              <a:rPr lang="en-SG" sz="2000" dirty="0">
                <a:latin typeface="Aptos" panose="020B0004020202020204" pitchFamily="34" charset="0"/>
              </a:rPr>
              <a:t>[2][2][2] = { 10, 20, 30, 40, 50, 60 };</a:t>
            </a:r>
          </a:p>
          <a:p>
            <a:r>
              <a:rPr lang="en-SG" sz="2000" dirty="0">
                <a:latin typeface="Aptos" panose="020B0004020202020204" pitchFamily="34" charset="0"/>
              </a:rPr>
              <a:t>	for (int </a:t>
            </a:r>
            <a:r>
              <a:rPr lang="en-SG" sz="2000" dirty="0" err="1">
                <a:latin typeface="Aptos" panose="020B0004020202020204" pitchFamily="34" charset="0"/>
              </a:rPr>
              <a:t>i</a:t>
            </a:r>
            <a:r>
              <a:rPr lang="en-SG" sz="2000" dirty="0">
                <a:latin typeface="Aptos" panose="020B0004020202020204" pitchFamily="34" charset="0"/>
              </a:rPr>
              <a:t> = 0; </a:t>
            </a:r>
            <a:r>
              <a:rPr lang="en-SG" sz="2000" dirty="0" err="1">
                <a:latin typeface="Aptos" panose="020B0004020202020204" pitchFamily="34" charset="0"/>
              </a:rPr>
              <a:t>i</a:t>
            </a:r>
            <a:r>
              <a:rPr lang="en-SG" sz="2000" dirty="0">
                <a:latin typeface="Aptos" panose="020B0004020202020204" pitchFamily="34" charset="0"/>
              </a:rPr>
              <a:t> &lt; 2; </a:t>
            </a:r>
            <a:r>
              <a:rPr lang="en-SG" sz="2000" dirty="0" err="1">
                <a:latin typeface="Aptos" panose="020B0004020202020204" pitchFamily="34" charset="0"/>
              </a:rPr>
              <a:t>i</a:t>
            </a:r>
            <a:r>
              <a:rPr lang="en-SG" sz="2000" dirty="0">
                <a:latin typeface="Aptos" panose="020B0004020202020204" pitchFamily="34" charset="0"/>
              </a:rPr>
              <a:t>++) {</a:t>
            </a:r>
          </a:p>
          <a:p>
            <a:r>
              <a:rPr lang="en-SG" sz="2000" dirty="0">
                <a:latin typeface="Aptos" panose="020B0004020202020204" pitchFamily="34" charset="0"/>
              </a:rPr>
              <a:t>		for (int j = 0; j &lt; 2; </a:t>
            </a:r>
            <a:r>
              <a:rPr lang="en-SG" sz="2000" dirty="0" err="1">
                <a:latin typeface="Aptos" panose="020B0004020202020204" pitchFamily="34" charset="0"/>
              </a:rPr>
              <a:t>j++</a:t>
            </a:r>
            <a:r>
              <a:rPr lang="en-SG" sz="2000" dirty="0">
                <a:latin typeface="Aptos" panose="020B0004020202020204" pitchFamily="34" charset="0"/>
              </a:rPr>
              <a:t>) {</a:t>
            </a:r>
          </a:p>
          <a:p>
            <a:r>
              <a:rPr lang="en-SG" sz="2000" dirty="0">
                <a:latin typeface="Aptos" panose="020B0004020202020204" pitchFamily="34" charset="0"/>
              </a:rPr>
              <a:t>			for (int k = 0; k &lt; 2; k++)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("%d ", </a:t>
            </a:r>
            <a:r>
              <a:rPr lang="en-SG" sz="2000" dirty="0" err="1">
                <a:latin typeface="Aptos" panose="020B0004020202020204" pitchFamily="34" charset="0"/>
              </a:rPr>
              <a:t>arr</a:t>
            </a:r>
            <a:r>
              <a:rPr lang="en-SG" sz="2000" dirty="0">
                <a:latin typeface="Aptos" panose="020B0004020202020204" pitchFamily="34" charset="0"/>
              </a:rPr>
              <a:t>[</a:t>
            </a:r>
            <a:r>
              <a:rPr lang="en-SG" sz="2000" dirty="0" err="1">
                <a:latin typeface="Aptos" panose="020B0004020202020204" pitchFamily="34" charset="0"/>
              </a:rPr>
              <a:t>i</a:t>
            </a:r>
            <a:r>
              <a:rPr lang="en-SG" sz="2000" dirty="0">
                <a:latin typeface="Aptos" panose="020B0004020202020204" pitchFamily="34" charset="0"/>
              </a:rPr>
              <a:t>][j][k]);</a:t>
            </a:r>
          </a:p>
          <a:p>
            <a:r>
              <a:rPr lang="en-SG" sz="2000" dirty="0">
                <a:latin typeface="Aptos" panose="020B0004020202020204" pitchFamily="34" charset="0"/>
              </a:rPr>
              <a:t>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("\n");</a:t>
            </a:r>
          </a:p>
          <a:p>
            <a:r>
              <a:rPr lang="en-SG" sz="2000" dirty="0">
                <a:latin typeface="Aptos" panose="020B0004020202020204" pitchFamily="34" charset="0"/>
              </a:rPr>
              <a:t>		}</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("\n \n");</a:t>
            </a:r>
          </a:p>
          <a:p>
            <a:r>
              <a:rPr lang="en-SG" sz="2000" dirty="0">
                <a:latin typeface="Aptos" panose="020B0004020202020204" pitchFamily="34" charset="0"/>
              </a:rPr>
              <a:t>	}</a:t>
            </a:r>
          </a:p>
          <a:p>
            <a:r>
              <a:rPr lang="en-SG" sz="2000" dirty="0">
                <a:latin typeface="Aptos" panose="020B0004020202020204" pitchFamily="34" charset="0"/>
              </a:rPr>
              <a:t>}</a:t>
            </a:r>
          </a:p>
          <a:p>
            <a:r>
              <a:rPr lang="en-SG" sz="2000" dirty="0">
                <a:latin typeface="Aptos" panose="020B0004020202020204" pitchFamily="34" charset="0"/>
              </a:rPr>
              <a:t>10 20 </a:t>
            </a:r>
          </a:p>
          <a:p>
            <a:r>
              <a:rPr lang="en-SG" sz="2000" dirty="0">
                <a:latin typeface="Aptos" panose="020B0004020202020204" pitchFamily="34" charset="0"/>
              </a:rPr>
              <a:t>30 40 </a:t>
            </a:r>
          </a:p>
          <a:p>
            <a:endParaRPr lang="en-SG" sz="2000" dirty="0">
              <a:latin typeface="Aptos" panose="020B0004020202020204" pitchFamily="34" charset="0"/>
            </a:endParaRPr>
          </a:p>
          <a:p>
            <a:endParaRPr lang="en-SG" sz="2000" dirty="0">
              <a:latin typeface="Aptos" panose="020B0004020202020204" pitchFamily="34" charset="0"/>
            </a:endParaRPr>
          </a:p>
          <a:p>
            <a:r>
              <a:rPr lang="en-SG" sz="2000" dirty="0">
                <a:latin typeface="Aptos" panose="020B0004020202020204" pitchFamily="34" charset="0"/>
              </a:rPr>
              <a:t>50 60 </a:t>
            </a:r>
          </a:p>
          <a:p>
            <a:r>
              <a:rPr lang="en-SG" sz="2000" dirty="0">
                <a:latin typeface="Aptos" panose="020B0004020202020204" pitchFamily="34" charset="0"/>
              </a:rPr>
              <a:t>0 0 </a:t>
            </a:r>
          </a:p>
        </p:txBody>
      </p:sp>
    </p:spTree>
    <p:extLst>
      <p:ext uri="{BB962C8B-B14F-4D97-AF65-F5344CB8AC3E}">
        <p14:creationId xmlns:p14="http://schemas.microsoft.com/office/powerpoint/2010/main" val="3371419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3E55B-0EA6-77BB-B87B-2039998D7511}"/>
              </a:ext>
            </a:extLst>
          </p:cNvPr>
          <p:cNvSpPr txBox="1"/>
          <p:nvPr/>
        </p:nvSpPr>
        <p:spPr>
          <a:xfrm>
            <a:off x="191068" y="299158"/>
            <a:ext cx="11518712" cy="923330"/>
          </a:xfrm>
          <a:prstGeom prst="rect">
            <a:avLst/>
          </a:prstGeom>
          <a:solidFill>
            <a:schemeClr val="bg1"/>
          </a:solidFill>
        </p:spPr>
        <p:txBody>
          <a:bodyPr wrap="square">
            <a:spAutoFit/>
          </a:bodyPr>
          <a:lstStyle/>
          <a:p>
            <a:pPr algn="l" fontAlgn="base"/>
            <a:r>
              <a:rPr lang="en-US" b="1" i="0" dirty="0">
                <a:solidFill>
                  <a:schemeClr val="tx1">
                    <a:lumMod val="95000"/>
                    <a:lumOff val="5000"/>
                  </a:schemeClr>
                </a:solidFill>
                <a:effectLst/>
                <a:highlight>
                  <a:srgbClr val="FFFFFF"/>
                </a:highlight>
                <a:latin typeface="Nunito" pitchFamily="2" charset="0"/>
              </a:rPr>
              <a:t>Three-Dimensional Array in C</a:t>
            </a:r>
          </a:p>
          <a:p>
            <a:pPr algn="l" rtl="0" fontAlgn="base"/>
            <a:r>
              <a:rPr lang="en-US" b="0" i="0" dirty="0">
                <a:solidFill>
                  <a:schemeClr val="tx1">
                    <a:lumMod val="95000"/>
                    <a:lumOff val="5000"/>
                  </a:schemeClr>
                </a:solidFill>
                <a:effectLst/>
                <a:highlight>
                  <a:srgbClr val="FFFFFF"/>
                </a:highlight>
                <a:latin typeface="Nunito" pitchFamily="2" charset="0"/>
              </a:rPr>
              <a:t>A </a:t>
            </a:r>
            <a:r>
              <a:rPr lang="en-US" b="1" i="0" dirty="0">
                <a:solidFill>
                  <a:schemeClr val="tx1">
                    <a:lumMod val="95000"/>
                    <a:lumOff val="5000"/>
                  </a:schemeClr>
                </a:solidFill>
                <a:effectLst/>
                <a:highlight>
                  <a:srgbClr val="FFFFFF"/>
                </a:highlight>
                <a:latin typeface="Nunito" pitchFamily="2" charset="0"/>
              </a:rPr>
              <a:t>Three Dimensional Array</a:t>
            </a:r>
            <a:r>
              <a:rPr lang="en-US" b="0" i="0" dirty="0">
                <a:solidFill>
                  <a:schemeClr val="tx1">
                    <a:lumMod val="95000"/>
                    <a:lumOff val="5000"/>
                  </a:schemeClr>
                </a:solidFill>
                <a:effectLst/>
                <a:highlight>
                  <a:srgbClr val="FFFFFF"/>
                </a:highlight>
                <a:latin typeface="Nunito" pitchFamily="2" charset="0"/>
              </a:rPr>
              <a:t> or </a:t>
            </a:r>
            <a:r>
              <a:rPr lang="en-US" b="1" i="0" dirty="0">
                <a:solidFill>
                  <a:schemeClr val="tx1">
                    <a:lumMod val="95000"/>
                    <a:lumOff val="5000"/>
                  </a:schemeClr>
                </a:solidFill>
                <a:effectLst/>
                <a:highlight>
                  <a:srgbClr val="FFFFFF"/>
                </a:highlight>
                <a:latin typeface="Nunito" pitchFamily="2" charset="0"/>
              </a:rPr>
              <a:t>3D</a:t>
            </a:r>
            <a:r>
              <a:rPr lang="en-US" b="0" i="0" dirty="0">
                <a:solidFill>
                  <a:schemeClr val="tx1">
                    <a:lumMod val="95000"/>
                    <a:lumOff val="5000"/>
                  </a:schemeClr>
                </a:solidFill>
                <a:effectLst/>
                <a:highlight>
                  <a:srgbClr val="FFFFFF"/>
                </a:highlight>
                <a:latin typeface="Nunito" pitchFamily="2" charset="0"/>
              </a:rPr>
              <a:t> array in C is a collection of two-dimensional arrays. It can be visualized as multiple 2D arrays stacked on top of each other.</a:t>
            </a:r>
          </a:p>
        </p:txBody>
      </p:sp>
      <p:pic>
        <p:nvPicPr>
          <p:cNvPr id="3074" name="Picture 2" descr="Lightbox">
            <a:extLst>
              <a:ext uri="{FF2B5EF4-FFF2-40B4-BE49-F238E27FC236}">
                <a16:creationId xmlns:a16="http://schemas.microsoft.com/office/drawing/2014/main" id="{314D7417-1A4F-BF67-B83F-FC91C2E39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51" y="1447045"/>
            <a:ext cx="105441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20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F7C9-D4D2-22E1-83BD-792965883CD7}"/>
              </a:ext>
            </a:extLst>
          </p:cNvPr>
          <p:cNvSpPr>
            <a:spLocks noGrp="1"/>
          </p:cNvSpPr>
          <p:nvPr>
            <p:ph type="title"/>
          </p:nvPr>
        </p:nvSpPr>
        <p:spPr>
          <a:xfrm>
            <a:off x="-1" y="84842"/>
            <a:ext cx="12191999" cy="537328"/>
          </a:xfrm>
          <a:solidFill>
            <a:schemeClr val="accent2">
              <a:lumMod val="20000"/>
              <a:lumOff val="80000"/>
            </a:schemeClr>
          </a:solidFill>
        </p:spPr>
        <p:txBody>
          <a:bodyPr>
            <a:noAutofit/>
          </a:bodyPr>
          <a:lstStyle/>
          <a:p>
            <a:pPr algn="ctr"/>
            <a:r>
              <a:rPr lang="en-SG" sz="4000" b="1" dirty="0">
                <a:latin typeface="Harrington" panose="04040505050A02020702" pitchFamily="82" charset="0"/>
              </a:rPr>
              <a:t>Outlines</a:t>
            </a:r>
          </a:p>
        </p:txBody>
      </p:sp>
      <p:sp>
        <p:nvSpPr>
          <p:cNvPr id="3" name="Content Placeholder 2">
            <a:extLst>
              <a:ext uri="{FF2B5EF4-FFF2-40B4-BE49-F238E27FC236}">
                <a16:creationId xmlns:a16="http://schemas.microsoft.com/office/drawing/2014/main" id="{39BCAB0C-D37C-F17B-4C20-707E00F87130}"/>
              </a:ext>
            </a:extLst>
          </p:cNvPr>
          <p:cNvSpPr>
            <a:spLocks noGrp="1"/>
          </p:cNvSpPr>
          <p:nvPr>
            <p:ph idx="1"/>
          </p:nvPr>
        </p:nvSpPr>
        <p:spPr>
          <a:xfrm>
            <a:off x="309765" y="905232"/>
            <a:ext cx="5289757" cy="5952768"/>
          </a:xfrm>
        </p:spPr>
        <p:txBody>
          <a:bodyPr>
            <a:normAutofit/>
          </a:bodyPr>
          <a:lstStyle/>
          <a:p>
            <a:pPr>
              <a:buFont typeface="Wingdings" panose="05000000000000000000" pitchFamily="2" charset="2"/>
              <a:buChar char="q"/>
            </a:pPr>
            <a:r>
              <a:rPr lang="en-SG" sz="2400" b="1" dirty="0">
                <a:solidFill>
                  <a:schemeClr val="tx1">
                    <a:lumMod val="95000"/>
                    <a:lumOff val="5000"/>
                  </a:schemeClr>
                </a:solidFill>
                <a:latin typeface="Aptos" panose="020B0004020202020204" pitchFamily="34" charset="0"/>
              </a:rPr>
              <a:t>PART - 1 : 1D array </a:t>
            </a:r>
            <a:r>
              <a:rPr lang="en-SG" sz="2400" b="1" u="sng" dirty="0">
                <a:solidFill>
                  <a:schemeClr val="tx1">
                    <a:lumMod val="95000"/>
                    <a:lumOff val="5000"/>
                  </a:schemeClr>
                </a:solidFill>
                <a:latin typeface="Aptos" panose="020B0004020202020204" pitchFamily="34" charset="0"/>
              </a:rPr>
              <a:t>taking input </a:t>
            </a:r>
            <a:r>
              <a:rPr lang="en-SG" sz="2400" b="1" dirty="0">
                <a:solidFill>
                  <a:schemeClr val="tx1">
                    <a:lumMod val="95000"/>
                    <a:lumOff val="5000"/>
                  </a:schemeClr>
                </a:solidFill>
                <a:latin typeface="Aptos" panose="020B0004020202020204" pitchFamily="34" charset="0"/>
              </a:rPr>
              <a:t>and </a:t>
            </a:r>
            <a:r>
              <a:rPr lang="en-SG" sz="24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000" dirty="0">
                <a:solidFill>
                  <a:schemeClr val="tx1">
                    <a:lumMod val="95000"/>
                    <a:lumOff val="5000"/>
                  </a:schemeClr>
                </a:solidFill>
                <a:highlight>
                  <a:srgbClr val="FFFF00"/>
                </a:highlight>
                <a:latin typeface="Aptos" panose="020B0004020202020204" pitchFamily="34" charset="0"/>
              </a:rPr>
              <a:t>integer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float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double array</a:t>
            </a:r>
          </a:p>
          <a:p>
            <a:pPr>
              <a:buFont typeface="Wingdings" panose="05000000000000000000" pitchFamily="2" charset="2"/>
              <a:buChar char="q"/>
            </a:pPr>
            <a:r>
              <a:rPr lang="en-SG" sz="2400" b="1" dirty="0">
                <a:solidFill>
                  <a:schemeClr val="tx1">
                    <a:lumMod val="95000"/>
                    <a:lumOff val="5000"/>
                  </a:schemeClr>
                </a:solidFill>
                <a:latin typeface="Aptos" panose="020B0004020202020204" pitchFamily="34" charset="0"/>
              </a:rPr>
              <a:t>PART - 2 : 2D array </a:t>
            </a:r>
            <a:r>
              <a:rPr lang="en-SG" sz="2400" b="1" u="sng" dirty="0">
                <a:solidFill>
                  <a:schemeClr val="tx1">
                    <a:lumMod val="95000"/>
                    <a:lumOff val="5000"/>
                  </a:schemeClr>
                </a:solidFill>
                <a:latin typeface="Aptos" panose="020B0004020202020204" pitchFamily="34" charset="0"/>
              </a:rPr>
              <a:t>taking input </a:t>
            </a:r>
            <a:r>
              <a:rPr lang="en-SG" sz="2400" b="1" dirty="0">
                <a:solidFill>
                  <a:schemeClr val="tx1">
                    <a:lumMod val="95000"/>
                    <a:lumOff val="5000"/>
                  </a:schemeClr>
                </a:solidFill>
                <a:latin typeface="Aptos" panose="020B0004020202020204" pitchFamily="34" charset="0"/>
              </a:rPr>
              <a:t>and </a:t>
            </a:r>
            <a:r>
              <a:rPr lang="en-SG" sz="24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000" dirty="0">
                <a:solidFill>
                  <a:schemeClr val="tx1">
                    <a:lumMod val="95000"/>
                    <a:lumOff val="5000"/>
                  </a:schemeClr>
                </a:solidFill>
                <a:highlight>
                  <a:srgbClr val="FFFF00"/>
                </a:highlight>
                <a:latin typeface="Aptos" panose="020B0004020202020204" pitchFamily="34" charset="0"/>
              </a:rPr>
              <a:t>integer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float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double array</a:t>
            </a:r>
          </a:p>
          <a:p>
            <a:pPr>
              <a:buFont typeface="Wingdings" panose="05000000000000000000" pitchFamily="2" charset="2"/>
              <a:buChar char="q"/>
            </a:pPr>
            <a:r>
              <a:rPr lang="en-SG" sz="2400" b="1" dirty="0">
                <a:solidFill>
                  <a:schemeClr val="tx1">
                    <a:lumMod val="95000"/>
                    <a:lumOff val="5000"/>
                  </a:schemeClr>
                </a:solidFill>
                <a:latin typeface="Aptos" panose="020B0004020202020204" pitchFamily="34" charset="0"/>
              </a:rPr>
              <a:t>PART - 3 :</a:t>
            </a:r>
            <a:r>
              <a:rPr lang="en-SG" sz="2400" dirty="0">
                <a:solidFill>
                  <a:schemeClr val="tx1">
                    <a:lumMod val="95000"/>
                    <a:lumOff val="5000"/>
                  </a:schemeClr>
                </a:solidFill>
                <a:latin typeface="Aptos" panose="020B0004020202020204" pitchFamily="34" charset="0"/>
              </a:rPr>
              <a:t> </a:t>
            </a:r>
            <a:r>
              <a:rPr lang="en-SG" sz="2400" b="1" u="sng" dirty="0">
                <a:solidFill>
                  <a:schemeClr val="tx1">
                    <a:lumMod val="95000"/>
                    <a:lumOff val="5000"/>
                  </a:schemeClr>
                </a:solidFill>
                <a:latin typeface="Aptos" panose="020B0004020202020204" pitchFamily="34" charset="0"/>
              </a:rPr>
              <a:t>3D array taking input </a:t>
            </a:r>
            <a:r>
              <a:rPr lang="en-SG" sz="2400" b="1" dirty="0">
                <a:solidFill>
                  <a:schemeClr val="tx1">
                    <a:lumMod val="95000"/>
                    <a:lumOff val="5000"/>
                  </a:schemeClr>
                </a:solidFill>
                <a:latin typeface="Aptos" panose="020B0004020202020204" pitchFamily="34" charset="0"/>
              </a:rPr>
              <a:t>and </a:t>
            </a:r>
            <a:r>
              <a:rPr lang="en-SG" sz="24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integer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float array</a:t>
            </a:r>
          </a:p>
          <a:p>
            <a:pPr lvl="1">
              <a:buFont typeface="Wingdings" panose="05000000000000000000" pitchFamily="2" charset="2"/>
              <a:buChar char="§"/>
            </a:pPr>
            <a:r>
              <a:rPr lang="en-SG" sz="2000" dirty="0">
                <a:solidFill>
                  <a:schemeClr val="tx1">
                    <a:lumMod val="95000"/>
                    <a:lumOff val="5000"/>
                  </a:schemeClr>
                </a:solidFill>
                <a:latin typeface="Aptos" panose="020B0004020202020204" pitchFamily="34" charset="0"/>
              </a:rPr>
              <a:t>double array</a:t>
            </a:r>
          </a:p>
        </p:txBody>
      </p:sp>
      <p:sp>
        <p:nvSpPr>
          <p:cNvPr id="4" name="TextBox 3">
            <a:extLst>
              <a:ext uri="{FF2B5EF4-FFF2-40B4-BE49-F238E27FC236}">
                <a16:creationId xmlns:a16="http://schemas.microsoft.com/office/drawing/2014/main" id="{67C096A9-CA23-4505-8C46-CF35183BEE00}"/>
              </a:ext>
            </a:extLst>
          </p:cNvPr>
          <p:cNvSpPr txBox="1"/>
          <p:nvPr/>
        </p:nvSpPr>
        <p:spPr>
          <a:xfrm>
            <a:off x="5986020" y="905232"/>
            <a:ext cx="6205979" cy="3354765"/>
          </a:xfrm>
          <a:prstGeom prst="rect">
            <a:avLst/>
          </a:prstGeom>
          <a:solidFill>
            <a:schemeClr val="bg1"/>
          </a:solidFill>
        </p:spPr>
        <p:txBody>
          <a:bodyPr wrap="square" rtlCol="0">
            <a:spAutoFit/>
          </a:bodyPr>
          <a:lstStyle/>
          <a:p>
            <a:pPr marL="285750" indent="-285750">
              <a:buFont typeface="Wingdings" panose="05000000000000000000" pitchFamily="2" charset="2"/>
              <a:buChar char="q"/>
            </a:pPr>
            <a:r>
              <a:rPr lang="en-SG" sz="2000" b="1" dirty="0">
                <a:solidFill>
                  <a:schemeClr val="tx1">
                    <a:lumMod val="95000"/>
                    <a:lumOff val="5000"/>
                  </a:schemeClr>
                </a:solidFill>
                <a:highlight>
                  <a:srgbClr val="FFFF00"/>
                </a:highlight>
                <a:latin typeface="Aptos" panose="020B0004020202020204" pitchFamily="34" charset="0"/>
              </a:rPr>
              <a:t>PART - 4 </a:t>
            </a:r>
            <a:r>
              <a:rPr lang="en-SG" sz="2000" b="1" dirty="0">
                <a:solidFill>
                  <a:schemeClr val="tx1">
                    <a:lumMod val="95000"/>
                    <a:lumOff val="5000"/>
                  </a:schemeClr>
                </a:solidFill>
                <a:latin typeface="Aptos" panose="020B0004020202020204" pitchFamily="34" charset="0"/>
              </a:rPr>
              <a:t>: </a:t>
            </a:r>
            <a:r>
              <a:rPr lang="en-SG" sz="2000" dirty="0">
                <a:solidFill>
                  <a:schemeClr val="tx1">
                    <a:lumMod val="95000"/>
                    <a:lumOff val="5000"/>
                  </a:schemeClr>
                </a:solidFill>
                <a:latin typeface="Aptos" panose="020B0004020202020204" pitchFamily="34" charset="0"/>
              </a:rPr>
              <a:t>Properties of array – show using 1d, 2d</a:t>
            </a:r>
          </a:p>
          <a:p>
            <a:pPr marL="285750" indent="-285750">
              <a:buFont typeface="Wingdings" panose="05000000000000000000" pitchFamily="2" charset="2"/>
              <a:buChar char="q"/>
            </a:pPr>
            <a:r>
              <a:rPr lang="en-SG" sz="2000" b="1" dirty="0">
                <a:solidFill>
                  <a:schemeClr val="tx1">
                    <a:lumMod val="95000"/>
                    <a:lumOff val="5000"/>
                  </a:schemeClr>
                </a:solidFill>
                <a:latin typeface="Aptos" panose="020B0004020202020204" pitchFamily="34" charset="0"/>
              </a:rPr>
              <a:t>PART - 5 : </a:t>
            </a:r>
            <a:r>
              <a:rPr lang="en-SG" sz="2000" dirty="0">
                <a:solidFill>
                  <a:schemeClr val="tx1">
                    <a:lumMod val="95000"/>
                    <a:lumOff val="5000"/>
                  </a:schemeClr>
                </a:solidFill>
                <a:latin typeface="Aptos" panose="020B0004020202020204" pitchFamily="34" charset="0"/>
              </a:rPr>
              <a:t>Some </a:t>
            </a:r>
            <a:r>
              <a:rPr lang="en-SG" sz="2000" dirty="0">
                <a:solidFill>
                  <a:schemeClr val="tx1">
                    <a:lumMod val="95000"/>
                    <a:lumOff val="5000"/>
                  </a:schemeClr>
                </a:solidFill>
                <a:highlight>
                  <a:srgbClr val="FFFF00"/>
                </a:highlight>
                <a:latin typeface="Aptos" panose="020B0004020202020204" pitchFamily="34" charset="0"/>
              </a:rPr>
              <a:t>c-programs</a:t>
            </a:r>
            <a:r>
              <a:rPr lang="en-SG" sz="2000" dirty="0">
                <a:solidFill>
                  <a:schemeClr val="tx1">
                    <a:lumMod val="95000"/>
                    <a:lumOff val="5000"/>
                  </a:schemeClr>
                </a:solidFill>
                <a:latin typeface="Aptos" panose="020B0004020202020204" pitchFamily="34" charset="0"/>
              </a:rPr>
              <a:t> integer array – </a:t>
            </a:r>
            <a:r>
              <a:rPr lang="en-SG" sz="2000" dirty="0" err="1">
                <a:solidFill>
                  <a:schemeClr val="tx1">
                    <a:lumMod val="95000"/>
                    <a:lumOff val="5000"/>
                  </a:schemeClr>
                </a:solidFill>
                <a:latin typeface="Aptos" panose="020B0004020202020204" pitchFamily="34" charset="0"/>
              </a:rPr>
              <a:t>anisul</a:t>
            </a:r>
            <a:endParaRPr lang="en-SG" sz="2000" dirty="0">
              <a:solidFill>
                <a:schemeClr val="tx1">
                  <a:lumMod val="95000"/>
                  <a:lumOff val="5000"/>
                </a:schemeClr>
              </a:solidFill>
              <a:latin typeface="Aptos" panose="020B0004020202020204" pitchFamily="34" charset="0"/>
            </a:endParaRPr>
          </a:p>
          <a:p>
            <a:pPr marL="285750" indent="-285750">
              <a:buFont typeface="Wingdings" panose="05000000000000000000" pitchFamily="2" charset="2"/>
              <a:buChar char="q"/>
            </a:pPr>
            <a:endParaRPr lang="en-SG" sz="2000" b="1" dirty="0">
              <a:solidFill>
                <a:schemeClr val="tx1">
                  <a:lumMod val="95000"/>
                  <a:lumOff val="5000"/>
                </a:schemeClr>
              </a:solidFill>
              <a:latin typeface="Aptos" panose="020B0004020202020204" pitchFamily="34" charset="0"/>
            </a:endParaRPr>
          </a:p>
          <a:p>
            <a:pPr marL="285750" indent="-285750">
              <a:buFont typeface="Wingdings" panose="05000000000000000000" pitchFamily="2" charset="2"/>
              <a:buChar char="q"/>
            </a:pPr>
            <a:r>
              <a:rPr lang="en-SG" b="1" dirty="0">
                <a:solidFill>
                  <a:schemeClr val="tx1">
                    <a:lumMod val="95000"/>
                    <a:lumOff val="5000"/>
                  </a:schemeClr>
                </a:solidFill>
                <a:highlight>
                  <a:srgbClr val="FFFF00"/>
                </a:highlight>
                <a:latin typeface="Aptos" panose="020B0004020202020204" pitchFamily="34" charset="0"/>
              </a:rPr>
              <a:t>PART - 6 </a:t>
            </a:r>
            <a:r>
              <a:rPr lang="en-SG" b="1" dirty="0">
                <a:solidFill>
                  <a:schemeClr val="tx1">
                    <a:lumMod val="95000"/>
                    <a:lumOff val="5000"/>
                  </a:schemeClr>
                </a:solidFill>
                <a:latin typeface="Aptos" panose="020B0004020202020204" pitchFamily="34" charset="0"/>
              </a:rPr>
              <a:t>: 1D array </a:t>
            </a:r>
            <a:r>
              <a:rPr lang="en-SG" b="1" u="sng" dirty="0">
                <a:solidFill>
                  <a:schemeClr val="tx1">
                    <a:lumMod val="95000"/>
                    <a:lumOff val="5000"/>
                  </a:schemeClr>
                </a:solidFill>
                <a:latin typeface="Aptos" panose="020B0004020202020204" pitchFamily="34" charset="0"/>
              </a:rPr>
              <a:t>taking input </a:t>
            </a:r>
            <a:r>
              <a:rPr lang="en-SG" b="1" dirty="0">
                <a:solidFill>
                  <a:schemeClr val="tx1">
                    <a:lumMod val="95000"/>
                    <a:lumOff val="5000"/>
                  </a:schemeClr>
                </a:solidFill>
                <a:latin typeface="Aptos" panose="020B0004020202020204" pitchFamily="34" charset="0"/>
              </a:rPr>
              <a:t>and </a:t>
            </a:r>
            <a:r>
              <a:rPr lang="en-SG" b="1" u="sng" dirty="0">
                <a:solidFill>
                  <a:schemeClr val="tx1">
                    <a:lumMod val="95000"/>
                    <a:lumOff val="5000"/>
                  </a:schemeClr>
                </a:solidFill>
                <a:latin typeface="Aptos" panose="020B0004020202020204" pitchFamily="34" charset="0"/>
              </a:rPr>
              <a:t>print output</a:t>
            </a:r>
          </a:p>
          <a:p>
            <a:pPr marL="742950" lvl="1" indent="-285750">
              <a:buFont typeface="Wingdings" panose="05000000000000000000" pitchFamily="2" charset="2"/>
              <a:buChar char="§"/>
            </a:pPr>
            <a:r>
              <a:rPr lang="en-SG" dirty="0">
                <a:solidFill>
                  <a:schemeClr val="tx1">
                    <a:lumMod val="95000"/>
                    <a:lumOff val="5000"/>
                  </a:schemeClr>
                </a:solidFill>
                <a:latin typeface="Aptos" panose="020B0004020202020204" pitchFamily="34" charset="0"/>
              </a:rPr>
              <a:t>character array</a:t>
            </a:r>
          </a:p>
          <a:p>
            <a:pPr marL="285750" indent="-285750">
              <a:buFont typeface="Arial" panose="020B0604020202020204" pitchFamily="34" charset="0"/>
              <a:buChar char="•"/>
            </a:pPr>
            <a:endParaRPr lang="en-SG" sz="2000" dirty="0">
              <a:solidFill>
                <a:schemeClr val="tx1">
                  <a:lumMod val="95000"/>
                  <a:lumOff val="5000"/>
                </a:schemeClr>
              </a:solidFill>
              <a:latin typeface="Aptos" panose="020B0004020202020204" pitchFamily="34" charset="0"/>
            </a:endParaRPr>
          </a:p>
          <a:p>
            <a:pPr marL="285750" indent="-285750">
              <a:buFont typeface="Wingdings" panose="05000000000000000000" pitchFamily="2" charset="2"/>
              <a:buChar char="q"/>
            </a:pPr>
            <a:r>
              <a:rPr lang="en-SG" sz="2000" b="1" dirty="0">
                <a:solidFill>
                  <a:schemeClr val="tx1">
                    <a:lumMod val="95000"/>
                    <a:lumOff val="5000"/>
                  </a:schemeClr>
                </a:solidFill>
                <a:highlight>
                  <a:srgbClr val="FFFF00"/>
                </a:highlight>
                <a:latin typeface="Aptos" panose="020B0004020202020204" pitchFamily="34" charset="0"/>
              </a:rPr>
              <a:t>PART - 7 : </a:t>
            </a:r>
            <a:r>
              <a:rPr lang="en-SG" sz="2000" dirty="0">
                <a:solidFill>
                  <a:schemeClr val="tx1">
                    <a:lumMod val="95000"/>
                    <a:lumOff val="5000"/>
                  </a:schemeClr>
                </a:solidFill>
                <a:latin typeface="Aptos" panose="020B0004020202020204" pitchFamily="34" charset="0"/>
              </a:rPr>
              <a:t>String functions – </a:t>
            </a:r>
            <a:r>
              <a:rPr lang="en-SG" sz="2000" dirty="0" err="1">
                <a:solidFill>
                  <a:schemeClr val="tx1">
                    <a:lumMod val="95000"/>
                    <a:lumOff val="5000"/>
                  </a:schemeClr>
                </a:solidFill>
                <a:latin typeface="Aptos" panose="020B0004020202020204" pitchFamily="34" charset="0"/>
              </a:rPr>
              <a:t>anisul</a:t>
            </a:r>
            <a:endParaRPr lang="en-SG" sz="2000" dirty="0">
              <a:solidFill>
                <a:schemeClr val="tx1">
                  <a:lumMod val="95000"/>
                  <a:lumOff val="5000"/>
                </a:schemeClr>
              </a:solidFill>
              <a:latin typeface="Aptos" panose="020B0004020202020204" pitchFamily="34" charset="0"/>
            </a:endParaRPr>
          </a:p>
          <a:p>
            <a:pPr marL="285750" indent="-285750">
              <a:buFont typeface="Wingdings" panose="05000000000000000000" pitchFamily="2" charset="2"/>
              <a:buChar char="q"/>
            </a:pPr>
            <a:r>
              <a:rPr lang="en-SG" sz="2000" b="1" dirty="0">
                <a:solidFill>
                  <a:schemeClr val="tx1">
                    <a:lumMod val="95000"/>
                    <a:lumOff val="5000"/>
                  </a:schemeClr>
                </a:solidFill>
                <a:highlight>
                  <a:srgbClr val="00FF00"/>
                </a:highlight>
                <a:latin typeface="Aptos" panose="020B0004020202020204" pitchFamily="34" charset="0"/>
              </a:rPr>
              <a:t>PART - 8 : </a:t>
            </a:r>
            <a:r>
              <a:rPr lang="en-SG" sz="2000" dirty="0">
                <a:solidFill>
                  <a:schemeClr val="tx1">
                    <a:lumMod val="95000"/>
                    <a:lumOff val="5000"/>
                  </a:schemeClr>
                </a:solidFill>
                <a:latin typeface="Aptos" panose="020B0004020202020204" pitchFamily="34" charset="0"/>
              </a:rPr>
              <a:t>String programs – </a:t>
            </a:r>
            <a:r>
              <a:rPr lang="en-SG" sz="2000" dirty="0" err="1">
                <a:solidFill>
                  <a:schemeClr val="tx1">
                    <a:lumMod val="95000"/>
                    <a:lumOff val="5000"/>
                  </a:schemeClr>
                </a:solidFill>
                <a:latin typeface="Aptos" panose="020B0004020202020204" pitchFamily="34" charset="0"/>
              </a:rPr>
              <a:t>anisul</a:t>
            </a:r>
            <a:endParaRPr lang="en-SG" sz="2000" dirty="0">
              <a:solidFill>
                <a:schemeClr val="tx1">
                  <a:lumMod val="95000"/>
                  <a:lumOff val="5000"/>
                </a:schemeClr>
              </a:solidFill>
              <a:latin typeface="Aptos" panose="020B0004020202020204" pitchFamily="34" charset="0"/>
            </a:endParaRPr>
          </a:p>
          <a:p>
            <a:pPr marL="285750" indent="-285750">
              <a:buFont typeface="Wingdings" panose="05000000000000000000" pitchFamily="2" charset="2"/>
              <a:buChar char="q"/>
            </a:pPr>
            <a:r>
              <a:rPr lang="en-SG" b="1" dirty="0">
                <a:solidFill>
                  <a:schemeClr val="tx1">
                    <a:lumMod val="95000"/>
                    <a:lumOff val="5000"/>
                  </a:schemeClr>
                </a:solidFill>
                <a:highlight>
                  <a:srgbClr val="FFFF00"/>
                </a:highlight>
                <a:latin typeface="Aptos" panose="020B0004020202020204" pitchFamily="34" charset="0"/>
              </a:rPr>
              <a:t>PART - 6 </a:t>
            </a:r>
            <a:r>
              <a:rPr lang="en-SG" b="1" dirty="0">
                <a:solidFill>
                  <a:schemeClr val="tx1">
                    <a:lumMod val="95000"/>
                    <a:lumOff val="5000"/>
                  </a:schemeClr>
                </a:solidFill>
                <a:latin typeface="Aptos" panose="020B0004020202020204" pitchFamily="34" charset="0"/>
              </a:rPr>
              <a:t>:  2D array </a:t>
            </a:r>
            <a:r>
              <a:rPr lang="en-SG" b="1" u="sng" dirty="0">
                <a:solidFill>
                  <a:schemeClr val="tx1">
                    <a:lumMod val="95000"/>
                    <a:lumOff val="5000"/>
                  </a:schemeClr>
                </a:solidFill>
                <a:latin typeface="Aptos" panose="020B0004020202020204" pitchFamily="34" charset="0"/>
              </a:rPr>
              <a:t>taking input </a:t>
            </a:r>
            <a:r>
              <a:rPr lang="en-SG" b="1" dirty="0">
                <a:solidFill>
                  <a:schemeClr val="tx1">
                    <a:lumMod val="95000"/>
                    <a:lumOff val="5000"/>
                  </a:schemeClr>
                </a:solidFill>
                <a:latin typeface="Aptos" panose="020B0004020202020204" pitchFamily="34" charset="0"/>
              </a:rPr>
              <a:t>and </a:t>
            </a:r>
            <a:r>
              <a:rPr lang="en-SG" b="1" u="sng" dirty="0">
                <a:solidFill>
                  <a:schemeClr val="tx1">
                    <a:lumMod val="95000"/>
                    <a:lumOff val="5000"/>
                  </a:schemeClr>
                </a:solidFill>
                <a:latin typeface="Aptos" panose="020B0004020202020204" pitchFamily="34" charset="0"/>
              </a:rPr>
              <a:t>print output</a:t>
            </a:r>
          </a:p>
          <a:p>
            <a:pPr marL="742950" lvl="1" indent="-285750">
              <a:buFont typeface="Wingdings" panose="05000000000000000000" pitchFamily="2" charset="2"/>
              <a:buChar char="§"/>
            </a:pPr>
            <a:r>
              <a:rPr lang="en-SG" dirty="0">
                <a:solidFill>
                  <a:schemeClr val="tx1">
                    <a:lumMod val="95000"/>
                    <a:lumOff val="5000"/>
                  </a:schemeClr>
                </a:solidFill>
                <a:latin typeface="Aptos" panose="020B0004020202020204" pitchFamily="34" charset="0"/>
              </a:rPr>
              <a:t>character array</a:t>
            </a:r>
            <a:endParaRPr lang="en-SG" sz="2000" dirty="0">
              <a:solidFill>
                <a:schemeClr val="tx1">
                  <a:lumMod val="95000"/>
                  <a:lumOff val="5000"/>
                </a:schemeClr>
              </a:solidFill>
              <a:latin typeface="Aptos" panose="020B0004020202020204" pitchFamily="34" charset="0"/>
            </a:endParaRPr>
          </a:p>
          <a:p>
            <a:pPr marL="285750" indent="-285750">
              <a:buFont typeface="Arial" panose="020B0604020202020204" pitchFamily="34" charset="0"/>
              <a:buChar char="•"/>
            </a:pPr>
            <a:endParaRPr lang="en-SG" sz="20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3360119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FC8C2E-8401-6DAB-63EC-D895C926A17C}"/>
              </a:ext>
            </a:extLst>
          </p:cNvPr>
          <p:cNvSpPr txBox="1"/>
          <p:nvPr/>
        </p:nvSpPr>
        <p:spPr>
          <a:xfrm>
            <a:off x="313898" y="-33487"/>
            <a:ext cx="11982734" cy="6924973"/>
          </a:xfrm>
          <a:prstGeom prst="rect">
            <a:avLst/>
          </a:prstGeom>
          <a:noFill/>
        </p:spPr>
        <p:txBody>
          <a:bodyPr wrap="square">
            <a:spAutoFit/>
          </a:bodyPr>
          <a:lstStyle/>
          <a:p>
            <a:pPr algn="just"/>
            <a:r>
              <a:rPr lang="en-SG" sz="3600" b="1" dirty="0">
                <a:solidFill>
                  <a:srgbClr val="C00000"/>
                </a:solidFill>
                <a:highlight>
                  <a:srgbClr val="FFFF00"/>
                </a:highlight>
                <a:latin typeface="Berlin Sans FB Demi" panose="020E0802020502020306" pitchFamily="34" charset="0"/>
              </a:rPr>
              <a:t>PART - 4: </a:t>
            </a:r>
            <a:r>
              <a:rPr lang="en-SG" sz="3600" b="1" dirty="0">
                <a:highlight>
                  <a:srgbClr val="FFFF00"/>
                </a:highlight>
                <a:latin typeface="Berlin Sans FB Demi" panose="020E0802020502020306" pitchFamily="34" charset="0"/>
              </a:rPr>
              <a:t>C Array Properties</a:t>
            </a:r>
          </a:p>
          <a:p>
            <a:pPr algn="just"/>
            <a:endParaRPr lang="en-SG" b="1" dirty="0">
              <a:latin typeface="Aptos" panose="020B0004020202020204" pitchFamily="34" charset="0"/>
            </a:endParaRPr>
          </a:p>
          <a:p>
            <a:pPr algn="just"/>
            <a:r>
              <a:rPr lang="en-SG" sz="2400" b="1" dirty="0">
                <a:solidFill>
                  <a:srgbClr val="00B050"/>
                </a:solidFill>
                <a:latin typeface="Berlin Sans FB Demi" panose="020E0802020502020306" pitchFamily="34" charset="0"/>
              </a:rPr>
              <a:t>1. Fixed Size of an Array</a:t>
            </a:r>
          </a:p>
          <a:p>
            <a:pPr algn="just"/>
            <a:r>
              <a:rPr lang="en-SG" sz="2400" dirty="0">
                <a:latin typeface="Aptos" panose="020B0004020202020204" pitchFamily="34" charset="0"/>
              </a:rPr>
              <a:t>In C, the size of an array is fixed after its declaration. It should be known at the compile time and it cannot be modified later in the program. The below example demonstrates the fixed-size property of the array.</a:t>
            </a:r>
          </a:p>
          <a:p>
            <a:pPr algn="just"/>
            <a:endParaRPr lang="en-SG" dirty="0">
              <a:latin typeface="Aptos" panose="020B0004020202020204" pitchFamily="34" charset="0"/>
            </a:endParaRPr>
          </a:p>
          <a:p>
            <a:pPr algn="just"/>
            <a:r>
              <a:rPr lang="en-SG" sz="2400" b="1" u="sng" dirty="0">
                <a:latin typeface="Aptos" panose="020B0004020202020204" pitchFamily="34" charset="0"/>
              </a:rPr>
              <a:t>// C Program to Illustrate the Fixed Size Properties of the Array</a:t>
            </a: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array[5] = { 1, 2, 3, 4, 5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("Size of Array Before: %d\n",</a:t>
            </a:r>
            <a:r>
              <a:rPr lang="en-SG" sz="2400" dirty="0" err="1">
                <a:latin typeface="Aptos" panose="020B0004020202020204" pitchFamily="34" charset="0"/>
              </a:rPr>
              <a:t>sizeof</a:t>
            </a:r>
            <a:r>
              <a:rPr lang="en-SG" sz="2400" dirty="0">
                <a:latin typeface="Aptos" panose="020B0004020202020204" pitchFamily="34" charset="0"/>
              </a:rPr>
              <a:t>(array) / </a:t>
            </a:r>
            <a:r>
              <a:rPr lang="en-SG" sz="2400" dirty="0" err="1">
                <a:latin typeface="Aptos" panose="020B0004020202020204" pitchFamily="34" charset="0"/>
              </a:rPr>
              <a:t>sizeof</a:t>
            </a:r>
            <a:r>
              <a:rPr lang="en-SG" sz="2400" dirty="0">
                <a:latin typeface="Aptos" panose="020B0004020202020204" pitchFamily="34" charset="0"/>
              </a:rPr>
              <a:t>(int));</a:t>
            </a:r>
          </a:p>
          <a:p>
            <a:pPr algn="just"/>
            <a:r>
              <a:rPr lang="en-SG" sz="2400" dirty="0">
                <a:latin typeface="Aptos" panose="020B0004020202020204" pitchFamily="34" charset="0"/>
              </a:rPr>
              <a:t>    array[6];</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("Size of Array After: %d", </a:t>
            </a:r>
            <a:r>
              <a:rPr lang="en-SG" sz="2400" dirty="0" err="1">
                <a:latin typeface="Aptos" panose="020B0004020202020204" pitchFamily="34" charset="0"/>
              </a:rPr>
              <a:t>sizeof</a:t>
            </a:r>
            <a:r>
              <a:rPr lang="en-SG" sz="2400" dirty="0">
                <a:latin typeface="Aptos" panose="020B0004020202020204" pitchFamily="34" charset="0"/>
              </a:rPr>
              <a:t>(array) / </a:t>
            </a:r>
            <a:r>
              <a:rPr lang="en-SG" sz="2400" dirty="0" err="1">
                <a:latin typeface="Aptos" panose="020B0004020202020204" pitchFamily="34" charset="0"/>
              </a:rPr>
              <a:t>sizeof</a:t>
            </a:r>
            <a:r>
              <a:rPr lang="en-SG" sz="2400" dirty="0">
                <a:latin typeface="Aptos" panose="020B0004020202020204" pitchFamily="34" charset="0"/>
              </a:rPr>
              <a:t>(int));</a:t>
            </a:r>
          </a:p>
          <a:p>
            <a:pPr algn="just"/>
            <a:r>
              <a:rPr lang="en-SG" sz="2400" dirty="0">
                <a:latin typeface="Aptos" panose="020B0004020202020204" pitchFamily="34" charset="0"/>
              </a:rPr>
              <a:t>}</a:t>
            </a:r>
          </a:p>
          <a:p>
            <a:pPr algn="just"/>
            <a:r>
              <a:rPr lang="en-SG" sz="2400" b="1" u="sng" dirty="0">
                <a:latin typeface="Aptos" panose="020B0004020202020204" pitchFamily="34" charset="0"/>
              </a:rPr>
              <a:t>Output</a:t>
            </a:r>
          </a:p>
          <a:p>
            <a:pPr algn="just"/>
            <a:r>
              <a:rPr lang="en-SG" sz="2400" dirty="0">
                <a:latin typeface="Aptos" panose="020B0004020202020204" pitchFamily="34" charset="0"/>
              </a:rPr>
              <a:t>Size of Array Before: 5</a:t>
            </a:r>
          </a:p>
          <a:p>
            <a:pPr algn="just"/>
            <a:r>
              <a:rPr lang="en-SG" sz="2400" dirty="0">
                <a:latin typeface="Aptos" panose="020B0004020202020204" pitchFamily="34" charset="0"/>
              </a:rPr>
              <a:t>Size of Array After: 5</a:t>
            </a:r>
            <a:endParaRPr lang="en-SG" sz="2000" dirty="0">
              <a:latin typeface="Aptos" panose="020B0004020202020204" pitchFamily="34" charset="0"/>
            </a:endParaRPr>
          </a:p>
        </p:txBody>
      </p:sp>
    </p:spTree>
    <p:extLst>
      <p:ext uri="{BB962C8B-B14F-4D97-AF65-F5344CB8AC3E}">
        <p14:creationId xmlns:p14="http://schemas.microsoft.com/office/powerpoint/2010/main" val="2834681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3ABE55-7764-1090-E57E-CA784D347968}"/>
              </a:ext>
            </a:extLst>
          </p:cNvPr>
          <p:cNvSpPr txBox="1"/>
          <p:nvPr/>
        </p:nvSpPr>
        <p:spPr>
          <a:xfrm>
            <a:off x="343215" y="164743"/>
            <a:ext cx="11707758" cy="6309420"/>
          </a:xfrm>
          <a:prstGeom prst="rect">
            <a:avLst/>
          </a:prstGeom>
          <a:noFill/>
        </p:spPr>
        <p:txBody>
          <a:bodyPr wrap="square">
            <a:spAutoFit/>
          </a:bodyPr>
          <a:lstStyle/>
          <a:p>
            <a:r>
              <a:rPr lang="en-SG" sz="2400" dirty="0">
                <a:solidFill>
                  <a:srgbClr val="00B050"/>
                </a:solidFill>
                <a:latin typeface="Berlin Sans FB Demi" panose="020E0802020502020306" pitchFamily="34" charset="0"/>
              </a:rPr>
              <a:t>2.</a:t>
            </a:r>
            <a:r>
              <a:rPr lang="en-SG" sz="2400" b="1" dirty="0">
                <a:solidFill>
                  <a:srgbClr val="00B050"/>
                </a:solidFill>
                <a:latin typeface="Berlin Sans FB Demi" panose="020E0802020502020306" pitchFamily="34" charset="0"/>
              </a:rPr>
              <a:t> Homogeneous Collection</a:t>
            </a:r>
          </a:p>
          <a:p>
            <a:r>
              <a:rPr lang="en-SG" sz="2400" dirty="0">
                <a:latin typeface="Aptos" panose="020B0004020202020204" pitchFamily="34" charset="0"/>
              </a:rPr>
              <a:t>An array in C cannot have elements of different data types. All the elements are of the same type.</a:t>
            </a:r>
          </a:p>
          <a:p>
            <a:endParaRPr lang="en-SG" sz="2400" dirty="0">
              <a:latin typeface="Aptos" panose="020B0004020202020204" pitchFamily="34" charset="0"/>
            </a:endParaRPr>
          </a:p>
          <a:p>
            <a:r>
              <a:rPr lang="en-SG" sz="2000" b="1" u="sng" dirty="0">
                <a:latin typeface="Aptos" panose="020B0004020202020204" pitchFamily="34" charset="0"/>
              </a:rPr>
              <a:t>// C program to Demonstrate the Homogeneous Property of the C Array</a:t>
            </a:r>
          </a:p>
          <a:p>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r>
              <a:rPr lang="en-SG" sz="2400" dirty="0">
                <a:latin typeface="Aptos" panose="020B0004020202020204" pitchFamily="34" charset="0"/>
              </a:rPr>
              <a:t>int main(){</a:t>
            </a:r>
          </a:p>
          <a:p>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[3] = { 1, 2 };</a:t>
            </a:r>
          </a:p>
          <a:p>
            <a:r>
              <a:rPr lang="en-SG" sz="2400" dirty="0">
                <a:latin typeface="Aptos" panose="020B0004020202020204" pitchFamily="34" charset="0"/>
              </a:rPr>
              <a:t>    </a:t>
            </a:r>
            <a:r>
              <a:rPr lang="en-SG" sz="2400" dirty="0" err="1">
                <a:latin typeface="Aptos" panose="020B0004020202020204" pitchFamily="34" charset="0"/>
              </a:rPr>
              <a:t>arr</a:t>
            </a:r>
            <a:r>
              <a:rPr lang="en-SG" sz="2400" dirty="0">
                <a:latin typeface="Aptos" panose="020B0004020202020204" pitchFamily="34" charset="0"/>
              </a:rPr>
              <a:t>[2] = "Geeks";</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("Array[1]: %d\n", </a:t>
            </a:r>
            <a:r>
              <a:rPr lang="en-SG" sz="2400" dirty="0" err="1">
                <a:latin typeface="Aptos" panose="020B0004020202020204" pitchFamily="34" charset="0"/>
              </a:rPr>
              <a:t>arr</a:t>
            </a:r>
            <a:r>
              <a:rPr lang="en-SG" sz="2400" dirty="0">
                <a:latin typeface="Aptos" panose="020B0004020202020204" pitchFamily="34" charset="0"/>
              </a:rPr>
              <a:t>[0]);</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("Array[2]: %d\n", </a:t>
            </a:r>
            <a:r>
              <a:rPr lang="en-SG" sz="2400" dirty="0" err="1">
                <a:latin typeface="Aptos" panose="020B0004020202020204" pitchFamily="34" charset="0"/>
              </a:rPr>
              <a:t>arr</a:t>
            </a:r>
            <a:r>
              <a:rPr lang="en-SG" sz="2400" dirty="0">
                <a:latin typeface="Aptos" panose="020B0004020202020204" pitchFamily="34" charset="0"/>
              </a:rPr>
              <a:t>[1]);</a:t>
            </a:r>
          </a:p>
          <a:p>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("Array[3]: %s", </a:t>
            </a:r>
            <a:r>
              <a:rPr lang="en-SG" sz="2400" dirty="0" err="1">
                <a:latin typeface="Aptos" panose="020B0004020202020204" pitchFamily="34" charset="0"/>
              </a:rPr>
              <a:t>arr</a:t>
            </a:r>
            <a:r>
              <a:rPr lang="en-SG" sz="2400" dirty="0">
                <a:latin typeface="Aptos" panose="020B0004020202020204" pitchFamily="34" charset="0"/>
              </a:rPr>
              <a:t>[2]);</a:t>
            </a:r>
          </a:p>
          <a:p>
            <a:r>
              <a:rPr lang="en-SG" sz="2400" dirty="0">
                <a:latin typeface="Aptos" panose="020B0004020202020204" pitchFamily="34" charset="0"/>
              </a:rPr>
              <a:t>}</a:t>
            </a:r>
          </a:p>
          <a:p>
            <a:endParaRPr lang="en-SG" sz="2400" dirty="0">
              <a:latin typeface="Aptos" panose="020B0004020202020204" pitchFamily="34" charset="0"/>
            </a:endParaRPr>
          </a:p>
          <a:p>
            <a:r>
              <a:rPr lang="en-SG" sz="2400" b="1" u="sng" dirty="0">
                <a:latin typeface="Aptos" panose="020B0004020202020204" pitchFamily="34" charset="0"/>
              </a:rPr>
              <a:t>Output</a:t>
            </a:r>
          </a:p>
          <a:p>
            <a:r>
              <a:rPr lang="en-SG" sz="2400" dirty="0">
                <a:latin typeface="Aptos" panose="020B0004020202020204" pitchFamily="34" charset="0"/>
              </a:rPr>
              <a:t>Array[1]: 1</a:t>
            </a:r>
          </a:p>
          <a:p>
            <a:r>
              <a:rPr lang="en-SG" sz="2400" dirty="0">
                <a:latin typeface="Aptos" panose="020B0004020202020204" pitchFamily="34" charset="0"/>
              </a:rPr>
              <a:t>Array[2]: 2</a:t>
            </a:r>
          </a:p>
        </p:txBody>
      </p:sp>
    </p:spTree>
    <p:extLst>
      <p:ext uri="{BB962C8B-B14F-4D97-AF65-F5344CB8AC3E}">
        <p14:creationId xmlns:p14="http://schemas.microsoft.com/office/powerpoint/2010/main" val="2658396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5B14E2-33E0-C68D-9F72-E6D23A55BAEE}"/>
              </a:ext>
            </a:extLst>
          </p:cNvPr>
          <p:cNvSpPr txBox="1"/>
          <p:nvPr/>
        </p:nvSpPr>
        <p:spPr>
          <a:xfrm>
            <a:off x="300251" y="177939"/>
            <a:ext cx="11477766" cy="5570756"/>
          </a:xfrm>
          <a:prstGeom prst="rect">
            <a:avLst/>
          </a:prstGeom>
          <a:noFill/>
        </p:spPr>
        <p:txBody>
          <a:bodyPr wrap="square">
            <a:spAutoFit/>
          </a:bodyPr>
          <a:lstStyle/>
          <a:p>
            <a:pPr algn="just"/>
            <a:r>
              <a:rPr lang="en-SG" sz="2400" b="1" dirty="0">
                <a:solidFill>
                  <a:srgbClr val="00B050"/>
                </a:solidFill>
                <a:latin typeface="Berlin Sans FB Demi" panose="020E0802020502020306" pitchFamily="34" charset="0"/>
              </a:rPr>
              <a:t>3. Indexing in an Array</a:t>
            </a:r>
          </a:p>
          <a:p>
            <a:pPr algn="just"/>
            <a:r>
              <a:rPr lang="en-SG" sz="2400" dirty="0">
                <a:latin typeface="Aptos" panose="020B0004020202020204" pitchFamily="34" charset="0"/>
              </a:rPr>
              <a:t>Indexing of elements in an Array in C starts with 0 instead of 1. It means that the index of the first element will be 0 and the last element will be (size – 1) where size is the size of the array.</a:t>
            </a:r>
          </a:p>
          <a:p>
            <a:pPr algn="just"/>
            <a:endParaRPr lang="en-SG" sz="2400" dirty="0">
              <a:latin typeface="Aptos" panose="020B0004020202020204" pitchFamily="34" charset="0"/>
            </a:endParaRPr>
          </a:p>
          <a:p>
            <a:pPr algn="just"/>
            <a:r>
              <a:rPr lang="en-SG" sz="2000" b="1" dirty="0">
                <a:latin typeface="Aptos" panose="020B0004020202020204" pitchFamily="34" charset="0"/>
              </a:rPr>
              <a:t>// C Program to Illustrate Array Indexing in C</a:t>
            </a: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[2] = { 10, 20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("Array[1]: %d\n", </a:t>
            </a:r>
            <a:r>
              <a:rPr lang="en-SG" sz="2400" dirty="0" err="1">
                <a:latin typeface="Aptos" panose="020B0004020202020204" pitchFamily="34" charset="0"/>
              </a:rPr>
              <a:t>arr</a:t>
            </a:r>
            <a:r>
              <a:rPr lang="en-SG" sz="2400" dirty="0">
                <a:latin typeface="Aptos" panose="020B0004020202020204" pitchFamily="34" charset="0"/>
              </a:rPr>
              <a:t>[1]);</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("Array[0]: %d", </a:t>
            </a:r>
            <a:r>
              <a:rPr lang="en-SG" sz="2400" dirty="0" err="1">
                <a:latin typeface="Aptos" panose="020B0004020202020204" pitchFamily="34" charset="0"/>
              </a:rPr>
              <a:t>arr</a:t>
            </a:r>
            <a:r>
              <a:rPr lang="en-SG" sz="2400" dirty="0">
                <a:latin typeface="Aptos" panose="020B0004020202020204" pitchFamily="34" charset="0"/>
              </a:rPr>
              <a:t>[0]);</a:t>
            </a:r>
          </a:p>
          <a:p>
            <a:pPr algn="just"/>
            <a:r>
              <a:rPr lang="en-SG" sz="2400" dirty="0">
                <a:latin typeface="Aptos" panose="020B0004020202020204" pitchFamily="34" charset="0"/>
              </a:rPr>
              <a:t>}</a:t>
            </a:r>
          </a:p>
          <a:p>
            <a:pPr algn="just"/>
            <a:r>
              <a:rPr lang="en-SG" sz="2400" b="1" u="sng" dirty="0">
                <a:latin typeface="Aptos" panose="020B0004020202020204" pitchFamily="34" charset="0"/>
              </a:rPr>
              <a:t>Output</a:t>
            </a:r>
          </a:p>
          <a:p>
            <a:pPr algn="just"/>
            <a:r>
              <a:rPr lang="en-SG" sz="2400" dirty="0">
                <a:latin typeface="Aptos" panose="020B0004020202020204" pitchFamily="34" charset="0"/>
              </a:rPr>
              <a:t>Array[1]: 20</a:t>
            </a:r>
          </a:p>
          <a:p>
            <a:pPr algn="just"/>
            <a:r>
              <a:rPr lang="en-SG" sz="2400" dirty="0">
                <a:latin typeface="Aptos" panose="020B0004020202020204" pitchFamily="34" charset="0"/>
              </a:rPr>
              <a:t>Array[0]: 10</a:t>
            </a:r>
          </a:p>
        </p:txBody>
      </p:sp>
      <p:pic>
        <p:nvPicPr>
          <p:cNvPr id="5" name="Picture 4">
            <a:extLst>
              <a:ext uri="{FF2B5EF4-FFF2-40B4-BE49-F238E27FC236}">
                <a16:creationId xmlns:a16="http://schemas.microsoft.com/office/drawing/2014/main" id="{EB16488E-D852-6790-DF2B-A300514E6D8A}"/>
              </a:ext>
            </a:extLst>
          </p:cNvPr>
          <p:cNvPicPr>
            <a:picLocks noChangeAspect="1"/>
          </p:cNvPicPr>
          <p:nvPr/>
        </p:nvPicPr>
        <p:blipFill>
          <a:blip r:embed="rId2"/>
          <a:stretch>
            <a:fillRect/>
          </a:stretch>
        </p:blipFill>
        <p:spPr>
          <a:xfrm>
            <a:off x="4691797" y="2488062"/>
            <a:ext cx="7388748" cy="3694374"/>
          </a:xfrm>
          <a:prstGeom prst="rect">
            <a:avLst/>
          </a:prstGeom>
        </p:spPr>
      </p:pic>
    </p:spTree>
    <p:extLst>
      <p:ext uri="{BB962C8B-B14F-4D97-AF65-F5344CB8AC3E}">
        <p14:creationId xmlns:p14="http://schemas.microsoft.com/office/powerpoint/2010/main" val="3065333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1A6F32-7C24-8F77-50EB-945E61B0FAC7}"/>
              </a:ext>
            </a:extLst>
          </p:cNvPr>
          <p:cNvSpPr txBox="1"/>
          <p:nvPr/>
        </p:nvSpPr>
        <p:spPr>
          <a:xfrm>
            <a:off x="254001" y="0"/>
            <a:ext cx="11937999" cy="5570756"/>
          </a:xfrm>
          <a:prstGeom prst="rect">
            <a:avLst/>
          </a:prstGeom>
          <a:noFill/>
        </p:spPr>
        <p:txBody>
          <a:bodyPr wrap="square">
            <a:spAutoFit/>
          </a:bodyPr>
          <a:lstStyle/>
          <a:p>
            <a:pPr algn="just"/>
            <a:r>
              <a:rPr lang="en-SG" sz="2400" b="1" dirty="0">
                <a:solidFill>
                  <a:srgbClr val="00B050"/>
                </a:solidFill>
                <a:latin typeface="Berlin Sans FB Demi" panose="020E0802020502020306" pitchFamily="34" charset="0"/>
              </a:rPr>
              <a:t>4. Dimensions of the Array</a:t>
            </a:r>
          </a:p>
          <a:p>
            <a:pPr algn="just"/>
            <a:r>
              <a:rPr lang="en-SG" sz="2400" dirty="0">
                <a:latin typeface="Aptos" panose="020B0004020202020204" pitchFamily="34" charset="0"/>
              </a:rPr>
              <a:t>It can have any number of dimensions. The number of elements in a multidimensional array is the product of the size of all the dimensions.</a:t>
            </a:r>
          </a:p>
          <a:p>
            <a:pPr algn="just"/>
            <a:endParaRPr lang="en-SG" sz="2400" dirty="0">
              <a:latin typeface="Aptos" panose="020B0004020202020204" pitchFamily="34" charset="0"/>
            </a:endParaRPr>
          </a:p>
          <a:p>
            <a:pPr algn="just"/>
            <a:r>
              <a:rPr lang="en-SG" sz="2000" b="1" u="sng" dirty="0">
                <a:latin typeface="Aptos" panose="020B0004020202020204" pitchFamily="34" charset="0"/>
              </a:rPr>
              <a:t>// C Program to create multidimensional array</a:t>
            </a: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arr2d[2][2] = { 1, 2, 3, 4 };</a:t>
            </a:r>
          </a:p>
          <a:p>
            <a:pPr algn="just"/>
            <a:r>
              <a:rPr lang="en-SG" sz="2400" dirty="0">
                <a:latin typeface="Aptos" panose="020B0004020202020204" pitchFamily="34" charset="0"/>
              </a:rPr>
              <a:t>    int arr3d[2][2][2] = { 1, 2, 3, 4, 5, 6, 7, 8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("2D Array: ");</a:t>
            </a:r>
          </a:p>
          <a:p>
            <a:pPr algn="just"/>
            <a:r>
              <a:rPr lang="en-SG" sz="2400" dirty="0">
                <a:latin typeface="Aptos" panose="020B0004020202020204" pitchFamily="34" charset="0"/>
              </a:rPr>
              <a:t>    for (int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 2; </a:t>
            </a:r>
            <a:r>
              <a:rPr lang="en-SG" sz="2400" dirty="0" err="1">
                <a:latin typeface="Aptos" panose="020B0004020202020204" pitchFamily="34" charset="0"/>
              </a:rPr>
              <a:t>i</a:t>
            </a:r>
            <a:r>
              <a:rPr lang="en-SG" sz="2400" dirty="0">
                <a:latin typeface="Aptos" panose="020B0004020202020204" pitchFamily="34" charset="0"/>
              </a:rPr>
              <a:t>++) {</a:t>
            </a:r>
          </a:p>
          <a:p>
            <a:pPr algn="just"/>
            <a:r>
              <a:rPr lang="en-SG" sz="2400" dirty="0">
                <a:latin typeface="Aptos" panose="020B0004020202020204" pitchFamily="34" charset="0"/>
              </a:rPr>
              <a:t>        for (int j = 0; j &lt; 2; </a:t>
            </a:r>
            <a:r>
              <a:rPr lang="en-SG" sz="2400" dirty="0" err="1">
                <a:latin typeface="Aptos" panose="020B0004020202020204" pitchFamily="34" charset="0"/>
              </a:rPr>
              <a:t>j++</a:t>
            </a:r>
            <a:r>
              <a:rPr lang="en-SG" sz="2400" dirty="0">
                <a:latin typeface="Aptos" panose="020B0004020202020204" pitchFamily="34" charset="0"/>
              </a:rPr>
              <a:t>)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arr2d[</a:t>
            </a:r>
            <a:r>
              <a:rPr lang="en-SG" sz="2400" dirty="0" err="1">
                <a:latin typeface="Aptos" panose="020B0004020202020204" pitchFamily="34" charset="0"/>
              </a:rPr>
              <a:t>i</a:t>
            </a:r>
            <a:r>
              <a:rPr lang="en-SG" sz="2400" dirty="0">
                <a:latin typeface="Aptos" panose="020B0004020202020204" pitchFamily="34" charset="0"/>
              </a:rPr>
              <a:t>][j]);</a:t>
            </a:r>
          </a:p>
          <a:p>
            <a:pPr algn="just"/>
            <a:r>
              <a:rPr lang="en-SG" sz="2400" dirty="0">
                <a:latin typeface="Aptos" panose="020B0004020202020204" pitchFamily="34" charset="0"/>
              </a:rPr>
              <a:t>        }</a:t>
            </a:r>
          </a:p>
          <a:p>
            <a:pPr algn="just"/>
            <a:r>
              <a:rPr lang="en-SG" sz="2400" dirty="0">
                <a:latin typeface="Aptos" panose="020B0004020202020204" pitchFamily="34" charset="0"/>
              </a:rPr>
              <a:t>    }</a:t>
            </a:r>
          </a:p>
        </p:txBody>
      </p:sp>
      <p:sp>
        <p:nvSpPr>
          <p:cNvPr id="5" name="TextBox 4">
            <a:extLst>
              <a:ext uri="{FF2B5EF4-FFF2-40B4-BE49-F238E27FC236}">
                <a16:creationId xmlns:a16="http://schemas.microsoft.com/office/drawing/2014/main" id="{BBDF2A60-FF3C-6155-1C7E-572C09584619}"/>
              </a:ext>
            </a:extLst>
          </p:cNvPr>
          <p:cNvSpPr txBox="1"/>
          <p:nvPr/>
        </p:nvSpPr>
        <p:spPr>
          <a:xfrm>
            <a:off x="410065" y="5842337"/>
            <a:ext cx="6104466" cy="1015663"/>
          </a:xfrm>
          <a:prstGeom prst="rect">
            <a:avLst/>
          </a:prstGeom>
          <a:noFill/>
        </p:spPr>
        <p:txBody>
          <a:bodyPr wrap="square">
            <a:spAutoFit/>
          </a:bodyPr>
          <a:lstStyle/>
          <a:p>
            <a:r>
              <a:rPr lang="en-SG" sz="2000" b="1" u="sng" dirty="0">
                <a:latin typeface="Aptos" panose="020B0004020202020204" pitchFamily="34" charset="0"/>
              </a:rPr>
              <a:t>Output</a:t>
            </a:r>
          </a:p>
          <a:p>
            <a:r>
              <a:rPr lang="en-SG" sz="2000" dirty="0">
                <a:latin typeface="Aptos" panose="020B0004020202020204" pitchFamily="34" charset="0"/>
              </a:rPr>
              <a:t>2D Array: 1 2 3 4 </a:t>
            </a:r>
          </a:p>
          <a:p>
            <a:r>
              <a:rPr lang="en-SG" sz="2000" dirty="0">
                <a:latin typeface="Aptos" panose="020B0004020202020204" pitchFamily="34" charset="0"/>
              </a:rPr>
              <a:t>3D Array: 1 2 3 4 5 6 7 8 </a:t>
            </a:r>
          </a:p>
        </p:txBody>
      </p:sp>
      <p:sp>
        <p:nvSpPr>
          <p:cNvPr id="4" name="TextBox 3">
            <a:extLst>
              <a:ext uri="{FF2B5EF4-FFF2-40B4-BE49-F238E27FC236}">
                <a16:creationId xmlns:a16="http://schemas.microsoft.com/office/drawing/2014/main" id="{34336F3E-6488-8E7B-CC21-69C98906AE08}"/>
              </a:ext>
            </a:extLst>
          </p:cNvPr>
          <p:cNvSpPr txBox="1"/>
          <p:nvPr/>
        </p:nvSpPr>
        <p:spPr>
          <a:xfrm>
            <a:off x="6096000" y="1720840"/>
            <a:ext cx="5422710" cy="3416320"/>
          </a:xfrm>
          <a:prstGeom prst="rect">
            <a:avLst/>
          </a:prstGeom>
          <a:noFill/>
        </p:spPr>
        <p:txBody>
          <a:bodyPr wrap="square">
            <a:spAutoFit/>
          </a:bodyPr>
          <a:lstStyle/>
          <a:p>
            <a:pPr algn="just"/>
            <a:r>
              <a:rPr lang="en-SG" sz="2400" dirty="0" err="1">
                <a:latin typeface="Aptos" panose="020B0004020202020204" pitchFamily="34" charset="0"/>
              </a:rPr>
              <a:t>printf</a:t>
            </a:r>
            <a:r>
              <a:rPr lang="en-SG" sz="2400" dirty="0">
                <a:latin typeface="Aptos" panose="020B0004020202020204" pitchFamily="34" charset="0"/>
              </a:rPr>
              <a:t>("\n3D Array: ");</a:t>
            </a:r>
          </a:p>
          <a:p>
            <a:pPr algn="just"/>
            <a:r>
              <a:rPr lang="en-SG" sz="2400" dirty="0">
                <a:latin typeface="Aptos" panose="020B0004020202020204" pitchFamily="34" charset="0"/>
              </a:rPr>
              <a:t>    for (int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 2; </a:t>
            </a:r>
            <a:r>
              <a:rPr lang="en-SG" sz="2400" dirty="0" err="1">
                <a:latin typeface="Aptos" panose="020B0004020202020204" pitchFamily="34" charset="0"/>
              </a:rPr>
              <a:t>i</a:t>
            </a:r>
            <a:r>
              <a:rPr lang="en-SG" sz="2400" dirty="0">
                <a:latin typeface="Aptos" panose="020B0004020202020204" pitchFamily="34" charset="0"/>
              </a:rPr>
              <a:t>++) {</a:t>
            </a:r>
          </a:p>
          <a:p>
            <a:pPr algn="just"/>
            <a:r>
              <a:rPr lang="en-SG" sz="2400" dirty="0">
                <a:latin typeface="Aptos" panose="020B0004020202020204" pitchFamily="34" charset="0"/>
              </a:rPr>
              <a:t>        for (int j = 0; j &lt; 2; </a:t>
            </a:r>
            <a:r>
              <a:rPr lang="en-SG" sz="2400" dirty="0" err="1">
                <a:latin typeface="Aptos" panose="020B0004020202020204" pitchFamily="34" charset="0"/>
              </a:rPr>
              <a:t>j++</a:t>
            </a:r>
            <a:r>
              <a:rPr lang="en-SG" sz="2400" dirty="0">
                <a:latin typeface="Aptos" panose="020B0004020202020204" pitchFamily="34" charset="0"/>
              </a:rPr>
              <a:t>) {</a:t>
            </a:r>
          </a:p>
          <a:p>
            <a:pPr algn="just"/>
            <a:r>
              <a:rPr lang="en-SG" sz="2400" dirty="0">
                <a:latin typeface="Aptos" panose="020B0004020202020204" pitchFamily="34" charset="0"/>
              </a:rPr>
              <a:t>            for (int k = 0; k &lt; 2; k++)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arr3d[</a:t>
            </a:r>
            <a:r>
              <a:rPr lang="en-SG" sz="2400" dirty="0" err="1">
                <a:latin typeface="Aptos" panose="020B0004020202020204" pitchFamily="34" charset="0"/>
              </a:rPr>
              <a:t>i</a:t>
            </a:r>
            <a:r>
              <a:rPr lang="en-SG" sz="2400" dirty="0">
                <a:latin typeface="Aptos" panose="020B0004020202020204" pitchFamily="34" charset="0"/>
              </a:rPr>
              <a:t>][j][k]);</a:t>
            </a:r>
          </a:p>
          <a:p>
            <a:pPr algn="just"/>
            <a:r>
              <a:rPr lang="en-SG" sz="2400" dirty="0">
                <a:latin typeface="Aptos" panose="020B0004020202020204" pitchFamily="34" charset="0"/>
              </a:rPr>
              <a:t>            }</a:t>
            </a:r>
          </a:p>
          <a:p>
            <a:pPr algn="just"/>
            <a:r>
              <a:rPr lang="en-SG" sz="2400" dirty="0">
                <a:latin typeface="Aptos" panose="020B0004020202020204" pitchFamily="34" charset="0"/>
              </a:rPr>
              <a:t>        }</a:t>
            </a:r>
          </a:p>
          <a:p>
            <a:pPr algn="just"/>
            <a:r>
              <a:rPr lang="en-SG" sz="2400" dirty="0">
                <a:latin typeface="Aptos" panose="020B0004020202020204" pitchFamily="34" charset="0"/>
              </a:rPr>
              <a:t>    }</a:t>
            </a:r>
          </a:p>
          <a:p>
            <a:pPr algn="just"/>
            <a:r>
              <a:rPr lang="en-SG" sz="2400" dirty="0">
                <a:latin typeface="Aptos" panose="020B0004020202020204" pitchFamily="34" charset="0"/>
              </a:rPr>
              <a:t>}</a:t>
            </a:r>
            <a:endParaRPr lang="en-SG" sz="2400" dirty="0"/>
          </a:p>
        </p:txBody>
      </p:sp>
    </p:spTree>
    <p:extLst>
      <p:ext uri="{BB962C8B-B14F-4D97-AF65-F5344CB8AC3E}">
        <p14:creationId xmlns:p14="http://schemas.microsoft.com/office/powerpoint/2010/main" val="2114685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353D3B-926F-4AAA-AFE7-7EDD8DD4AA86}"/>
              </a:ext>
            </a:extLst>
          </p:cNvPr>
          <p:cNvSpPr txBox="1"/>
          <p:nvPr/>
        </p:nvSpPr>
        <p:spPr>
          <a:xfrm>
            <a:off x="118534" y="136477"/>
            <a:ext cx="11954932" cy="2308324"/>
          </a:xfrm>
          <a:prstGeom prst="rect">
            <a:avLst/>
          </a:prstGeom>
          <a:solidFill>
            <a:schemeClr val="bg1"/>
          </a:solidFill>
        </p:spPr>
        <p:txBody>
          <a:bodyPr wrap="square">
            <a:spAutoFit/>
          </a:bodyPr>
          <a:lstStyle/>
          <a:p>
            <a:pPr algn="just" fontAlgn="base"/>
            <a:r>
              <a:rPr lang="en-US" sz="2400" b="1" dirty="0">
                <a:solidFill>
                  <a:srgbClr val="00B050"/>
                </a:solidFill>
                <a:highlight>
                  <a:srgbClr val="FFFFFF"/>
                </a:highlight>
                <a:latin typeface="Berlin Sans FB Demi" panose="020E0802020502020306" pitchFamily="34" charset="0"/>
              </a:rPr>
              <a:t>5</a:t>
            </a:r>
            <a:r>
              <a:rPr lang="en-US" sz="2400" b="1" i="0" dirty="0">
                <a:solidFill>
                  <a:srgbClr val="00B050"/>
                </a:solidFill>
                <a:effectLst/>
                <a:highlight>
                  <a:srgbClr val="FFFFFF"/>
                </a:highlight>
                <a:latin typeface="Berlin Sans FB Demi" panose="020E0802020502020306" pitchFamily="34" charset="0"/>
              </a:rPr>
              <a:t>. Random Access</a:t>
            </a:r>
          </a:p>
          <a:p>
            <a:pPr algn="just" rtl="0" fontAlgn="base"/>
            <a:r>
              <a:rPr lang="en-US" sz="2400" b="0" i="0" dirty="0">
                <a:solidFill>
                  <a:schemeClr val="tx1">
                    <a:lumMod val="95000"/>
                    <a:lumOff val="5000"/>
                  </a:schemeClr>
                </a:solidFill>
                <a:effectLst/>
                <a:highlight>
                  <a:srgbClr val="FFFFFF"/>
                </a:highlight>
                <a:latin typeface="Aptos" panose="020B0004020202020204" pitchFamily="34" charset="0"/>
              </a:rPr>
              <a:t>The array in C provides random access to its element </a:t>
            </a:r>
            <a:r>
              <a:rPr lang="en-US" sz="2400" b="0" i="0" dirty="0" err="1">
                <a:solidFill>
                  <a:schemeClr val="tx1">
                    <a:lumMod val="95000"/>
                    <a:lumOff val="5000"/>
                  </a:schemeClr>
                </a:solidFill>
                <a:effectLst/>
                <a:highlight>
                  <a:srgbClr val="FFFFFF"/>
                </a:highlight>
                <a:latin typeface="Aptos" panose="020B0004020202020204" pitchFamily="34" charset="0"/>
              </a:rPr>
              <a:t>i.e</a:t>
            </a:r>
            <a:r>
              <a:rPr lang="en-US" sz="2400" b="0" i="0" dirty="0">
                <a:solidFill>
                  <a:schemeClr val="tx1">
                    <a:lumMod val="95000"/>
                    <a:lumOff val="5000"/>
                  </a:schemeClr>
                </a:solidFill>
                <a:effectLst/>
                <a:highlight>
                  <a:srgbClr val="FFFFFF"/>
                </a:highlight>
                <a:latin typeface="Aptos" panose="020B0004020202020204" pitchFamily="34" charset="0"/>
              </a:rPr>
              <a:t> we can get to a random element at any index of the array in constant time complexity just by using its index number.</a:t>
            </a:r>
          </a:p>
          <a:p>
            <a:pPr algn="just" fontAlgn="base"/>
            <a:r>
              <a:rPr lang="en-US" sz="2400" b="1" dirty="0">
                <a:solidFill>
                  <a:srgbClr val="00B050"/>
                </a:solidFill>
                <a:highlight>
                  <a:srgbClr val="FFFFFF"/>
                </a:highlight>
                <a:latin typeface="Berlin Sans FB Demi" panose="020E0802020502020306" pitchFamily="34" charset="0"/>
              </a:rPr>
              <a:t>6</a:t>
            </a:r>
            <a:r>
              <a:rPr lang="en-US" sz="2400" b="1" i="0" dirty="0">
                <a:solidFill>
                  <a:srgbClr val="00B050"/>
                </a:solidFill>
                <a:effectLst/>
                <a:highlight>
                  <a:srgbClr val="FFFFFF"/>
                </a:highlight>
                <a:latin typeface="Berlin Sans FB Demi" panose="020E0802020502020306" pitchFamily="34" charset="0"/>
              </a:rPr>
              <a:t>. No Index Out of Bounds Checking</a:t>
            </a:r>
          </a:p>
          <a:p>
            <a:pPr algn="just" rtl="0" fontAlgn="base"/>
            <a:r>
              <a:rPr lang="en-US" sz="2400" b="0" i="0" dirty="0">
                <a:solidFill>
                  <a:schemeClr val="tx1">
                    <a:lumMod val="95000"/>
                    <a:lumOff val="5000"/>
                  </a:schemeClr>
                </a:solidFill>
                <a:effectLst/>
                <a:highlight>
                  <a:srgbClr val="FFFFFF"/>
                </a:highlight>
                <a:latin typeface="Aptos" panose="020B0004020202020204" pitchFamily="34" charset="0"/>
              </a:rPr>
              <a:t>There is no index out-of-bounds checking in C/C++, for example, the following program compiles fine but may produce unexpected output when run.  </a:t>
            </a:r>
          </a:p>
        </p:txBody>
      </p:sp>
      <p:sp>
        <p:nvSpPr>
          <p:cNvPr id="5" name="TextBox 4">
            <a:extLst>
              <a:ext uri="{FF2B5EF4-FFF2-40B4-BE49-F238E27FC236}">
                <a16:creationId xmlns:a16="http://schemas.microsoft.com/office/drawing/2014/main" id="{0C535CB2-B2D3-3FBA-C399-BEA7C4BA06E3}"/>
              </a:ext>
            </a:extLst>
          </p:cNvPr>
          <p:cNvSpPr txBox="1"/>
          <p:nvPr/>
        </p:nvSpPr>
        <p:spPr>
          <a:xfrm>
            <a:off x="214068" y="2549585"/>
            <a:ext cx="5586231" cy="4154984"/>
          </a:xfrm>
          <a:prstGeom prst="rect">
            <a:avLst/>
          </a:prstGeom>
          <a:solidFill>
            <a:schemeClr val="accent5">
              <a:lumMod val="20000"/>
              <a:lumOff val="80000"/>
            </a:schemeClr>
          </a:solidFill>
        </p:spPr>
        <p:txBody>
          <a:bodyPr wrap="square">
            <a:spAutoFit/>
          </a:bodyPr>
          <a:lstStyle/>
          <a:p>
            <a:pPr algn="just"/>
            <a:r>
              <a:rPr lang="en-SG" sz="2400" dirty="0">
                <a:latin typeface="Aptos" panose="020B0004020202020204" pitchFamily="34" charset="0"/>
              </a:rPr>
              <a:t>// This C program compiles fine as index out of bound is not checked in C.</a:t>
            </a:r>
          </a:p>
          <a:p>
            <a:pPr algn="just"/>
            <a:endParaRPr lang="en-SG" sz="2400" dirty="0">
              <a:latin typeface="Aptos" panose="020B0004020202020204" pitchFamily="34" charset="0"/>
            </a:endParaRP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[2];</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t>
            </a:r>
            <a:r>
              <a:rPr lang="en-SG" sz="2400" dirty="0" err="1">
                <a:latin typeface="Aptos" panose="020B0004020202020204" pitchFamily="34" charset="0"/>
              </a:rPr>
              <a:t>arr</a:t>
            </a:r>
            <a:r>
              <a:rPr lang="en-SG" sz="2400" dirty="0">
                <a:latin typeface="Aptos" panose="020B0004020202020204" pitchFamily="34" charset="0"/>
              </a:rPr>
              <a:t>[3]);</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("%d ", </a:t>
            </a:r>
            <a:r>
              <a:rPr lang="en-SG" sz="2400" dirty="0" err="1">
                <a:latin typeface="Aptos" panose="020B0004020202020204" pitchFamily="34" charset="0"/>
              </a:rPr>
              <a:t>arr</a:t>
            </a:r>
            <a:r>
              <a:rPr lang="en-SG" sz="2400" dirty="0">
                <a:latin typeface="Aptos" panose="020B0004020202020204" pitchFamily="34" charset="0"/>
              </a:rPr>
              <a:t>[-2]);</a:t>
            </a:r>
          </a:p>
          <a:p>
            <a:pPr algn="just"/>
            <a:r>
              <a:rPr lang="en-SG" sz="2400" dirty="0">
                <a:latin typeface="Aptos" panose="020B0004020202020204" pitchFamily="34" charset="0"/>
              </a:rPr>
              <a:t>}</a:t>
            </a:r>
          </a:p>
          <a:p>
            <a:pPr algn="just"/>
            <a:r>
              <a:rPr lang="en-SG" sz="2400" b="1" u="sng" dirty="0">
                <a:latin typeface="Aptos" panose="020B0004020202020204" pitchFamily="34" charset="0"/>
              </a:rPr>
              <a:t>Output:</a:t>
            </a:r>
          </a:p>
          <a:p>
            <a:pPr algn="just"/>
            <a:r>
              <a:rPr lang="en-SG" sz="2400" dirty="0">
                <a:latin typeface="Aptos" panose="020B0004020202020204" pitchFamily="34" charset="0"/>
              </a:rPr>
              <a:t>211343841		 4195777</a:t>
            </a:r>
          </a:p>
        </p:txBody>
      </p:sp>
      <p:sp>
        <p:nvSpPr>
          <p:cNvPr id="9" name="TextBox 8">
            <a:extLst>
              <a:ext uri="{FF2B5EF4-FFF2-40B4-BE49-F238E27FC236}">
                <a16:creationId xmlns:a16="http://schemas.microsoft.com/office/drawing/2014/main" id="{5FC73090-BC86-0DA0-D43C-B6684670EFE6}"/>
              </a:ext>
            </a:extLst>
          </p:cNvPr>
          <p:cNvSpPr txBox="1"/>
          <p:nvPr/>
        </p:nvSpPr>
        <p:spPr>
          <a:xfrm>
            <a:off x="5969000" y="2549585"/>
            <a:ext cx="6104466" cy="4154984"/>
          </a:xfrm>
          <a:prstGeom prst="rect">
            <a:avLst/>
          </a:prstGeom>
          <a:solidFill>
            <a:schemeClr val="accent2">
              <a:lumMod val="20000"/>
              <a:lumOff val="80000"/>
            </a:schemeClr>
          </a:solidFill>
        </p:spPr>
        <p:txBody>
          <a:bodyPr wrap="square">
            <a:spAutoFit/>
          </a:bodyPr>
          <a:lstStyle/>
          <a:p>
            <a:pPr algn="just"/>
            <a:r>
              <a:rPr lang="en-SG" sz="2400" dirty="0">
                <a:latin typeface="Aptos" panose="020B0004020202020204" pitchFamily="34" charset="0"/>
              </a:rPr>
              <a:t>In C, it is not a compiler error to initialize an array with more elements than the specified size. For example, the below program compiles fine and shows just a Warning.</a:t>
            </a:r>
          </a:p>
          <a:p>
            <a:pPr algn="just"/>
            <a:endParaRPr lang="en-SG" sz="2400" dirty="0">
              <a:latin typeface="Aptos" panose="020B0004020202020204" pitchFamily="34" charset="0"/>
            </a:endParaRP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 Array declaration by initializing it </a:t>
            </a:r>
          </a:p>
          <a:p>
            <a:pPr algn="just"/>
            <a:r>
              <a:rPr lang="en-SG" sz="2400" dirty="0">
                <a:latin typeface="Aptos" panose="020B0004020202020204" pitchFamily="34" charset="0"/>
              </a:rPr>
              <a:t>    // with more elements than specified size.</a:t>
            </a:r>
          </a:p>
          <a:p>
            <a:pPr algn="just"/>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[2] = { 10, 20, 30, 40, 50 };</a:t>
            </a:r>
          </a:p>
          <a:p>
            <a:pPr algn="just"/>
            <a:r>
              <a:rPr lang="en-SG" sz="2400" dirty="0">
                <a:latin typeface="Aptos" panose="020B0004020202020204" pitchFamily="34" charset="0"/>
              </a:rPr>
              <a:t> }</a:t>
            </a:r>
          </a:p>
        </p:txBody>
      </p:sp>
    </p:spTree>
    <p:extLst>
      <p:ext uri="{BB962C8B-B14F-4D97-AF65-F5344CB8AC3E}">
        <p14:creationId xmlns:p14="http://schemas.microsoft.com/office/powerpoint/2010/main" val="3481760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0496BA-83B4-9199-B85F-EA5C4485D7AD}"/>
              </a:ext>
            </a:extLst>
          </p:cNvPr>
          <p:cNvSpPr txBox="1"/>
          <p:nvPr/>
        </p:nvSpPr>
        <p:spPr>
          <a:xfrm>
            <a:off x="374429" y="234751"/>
            <a:ext cx="11443142" cy="5262979"/>
          </a:xfrm>
          <a:prstGeom prst="rect">
            <a:avLst/>
          </a:prstGeom>
          <a:noFill/>
        </p:spPr>
        <p:txBody>
          <a:bodyPr wrap="square">
            <a:spAutoFit/>
          </a:bodyPr>
          <a:lstStyle/>
          <a:p>
            <a:pPr algn="just"/>
            <a:r>
              <a:rPr lang="en-SG" sz="2400" dirty="0">
                <a:solidFill>
                  <a:srgbClr val="00B050"/>
                </a:solidFill>
                <a:latin typeface="Berlin Sans FB Demi" panose="020E0802020502020306" pitchFamily="34" charset="0"/>
              </a:rPr>
              <a:t>7. Bound Checking</a:t>
            </a:r>
          </a:p>
          <a:p>
            <a:pPr algn="just"/>
            <a:r>
              <a:rPr lang="en-SG" sz="2400" dirty="0">
                <a:latin typeface="Aptos" panose="020B0004020202020204" pitchFamily="34" charset="0"/>
              </a:rPr>
              <a:t>Bound checking is the process in which it is checked whether the referenced element is present within the declared range of the Array. In C language, array bound checking is not performed so we can refer to the elements outside the declared range of the array leading to unexpected errors.</a:t>
            </a:r>
          </a:p>
          <a:p>
            <a:pPr algn="just"/>
            <a:endParaRPr lang="en-SG" sz="2400" dirty="0">
              <a:latin typeface="Aptos" panose="020B0004020202020204" pitchFamily="34" charset="0"/>
            </a:endParaRPr>
          </a:p>
          <a:p>
            <a:pPr algn="just"/>
            <a:r>
              <a:rPr lang="en-SG" sz="2000" b="1" u="sng" dirty="0">
                <a:latin typeface="Aptos" panose="020B0004020202020204" pitchFamily="34" charset="0"/>
              </a:rPr>
              <a:t>// C Program to Illustrate the Out of Bound access in arrays</a:t>
            </a:r>
          </a:p>
          <a:p>
            <a:pPr algn="just"/>
            <a:r>
              <a:rPr lang="en-SG" sz="2400" dirty="0">
                <a:latin typeface="Aptos" panose="020B0004020202020204" pitchFamily="34" charset="0"/>
              </a:rPr>
              <a:t>#include &lt;</a:t>
            </a:r>
            <a:r>
              <a:rPr lang="en-SG" sz="2400" dirty="0" err="1">
                <a:latin typeface="Aptos" panose="020B0004020202020204" pitchFamily="34" charset="0"/>
              </a:rPr>
              <a:t>stdio.h</a:t>
            </a:r>
            <a:r>
              <a:rPr lang="en-SG" sz="2400" dirty="0">
                <a:latin typeface="Aptos" panose="020B0004020202020204" pitchFamily="34" charset="0"/>
              </a:rPr>
              <a:t>&gt;</a:t>
            </a:r>
          </a:p>
          <a:p>
            <a:pPr algn="just"/>
            <a:r>
              <a:rPr lang="en-SG" sz="2400" dirty="0">
                <a:latin typeface="Aptos" panose="020B0004020202020204" pitchFamily="34" charset="0"/>
              </a:rPr>
              <a:t>int main(){</a:t>
            </a:r>
          </a:p>
          <a:p>
            <a:pPr algn="just"/>
            <a:r>
              <a:rPr lang="en-SG" sz="2400" dirty="0">
                <a:latin typeface="Aptos" panose="020B0004020202020204" pitchFamily="34" charset="0"/>
              </a:rPr>
              <a:t>    int </a:t>
            </a:r>
            <a:r>
              <a:rPr lang="en-SG" sz="2400" dirty="0" err="1">
                <a:latin typeface="Aptos" panose="020B0004020202020204" pitchFamily="34" charset="0"/>
              </a:rPr>
              <a:t>arr</a:t>
            </a:r>
            <a:r>
              <a:rPr lang="en-SG" sz="2400" dirty="0">
                <a:latin typeface="Aptos" panose="020B0004020202020204" pitchFamily="34" charset="0"/>
              </a:rPr>
              <a:t>[3] = { 1, 2, 3 };</a:t>
            </a:r>
          </a:p>
          <a:p>
            <a:pPr algn="just"/>
            <a:r>
              <a:rPr lang="en-SG" sz="2400" dirty="0">
                <a:latin typeface="Aptos" panose="020B0004020202020204" pitchFamily="34" charset="0"/>
              </a:rPr>
              <a:t>    </a:t>
            </a:r>
            <a:r>
              <a:rPr lang="en-SG" sz="2400" dirty="0" err="1">
                <a:latin typeface="Aptos" panose="020B0004020202020204" pitchFamily="34" charset="0"/>
              </a:rPr>
              <a:t>printf</a:t>
            </a:r>
            <a:r>
              <a:rPr lang="en-SG" sz="2400" dirty="0">
                <a:latin typeface="Aptos" panose="020B0004020202020204" pitchFamily="34" charset="0"/>
              </a:rPr>
              <a:t>("Some Garbage Value: %d", </a:t>
            </a:r>
            <a:r>
              <a:rPr lang="en-SG" sz="2400" dirty="0" err="1">
                <a:latin typeface="Aptos" panose="020B0004020202020204" pitchFamily="34" charset="0"/>
              </a:rPr>
              <a:t>arr</a:t>
            </a:r>
            <a:r>
              <a:rPr lang="en-SG" sz="2400" dirty="0">
                <a:latin typeface="Aptos" panose="020B0004020202020204" pitchFamily="34" charset="0"/>
              </a:rPr>
              <a:t>[5]);</a:t>
            </a:r>
          </a:p>
          <a:p>
            <a:pPr algn="just"/>
            <a:r>
              <a:rPr lang="en-SG" sz="2400" dirty="0">
                <a:latin typeface="Aptos" panose="020B0004020202020204" pitchFamily="34" charset="0"/>
              </a:rPr>
              <a:t>}</a:t>
            </a:r>
          </a:p>
          <a:p>
            <a:pPr algn="just"/>
            <a:r>
              <a:rPr lang="en-SG" sz="2000" b="1" u="sng" dirty="0">
                <a:latin typeface="Aptos" panose="020B0004020202020204" pitchFamily="34" charset="0"/>
              </a:rPr>
              <a:t>Output</a:t>
            </a:r>
          </a:p>
          <a:p>
            <a:pPr algn="just"/>
            <a:r>
              <a:rPr lang="en-SG" sz="2400" dirty="0">
                <a:latin typeface="Aptos" panose="020B0004020202020204" pitchFamily="34" charset="0"/>
              </a:rPr>
              <a:t>Some Garbage Value: 0</a:t>
            </a:r>
          </a:p>
        </p:txBody>
      </p:sp>
    </p:spTree>
    <p:extLst>
      <p:ext uri="{BB962C8B-B14F-4D97-AF65-F5344CB8AC3E}">
        <p14:creationId xmlns:p14="http://schemas.microsoft.com/office/powerpoint/2010/main" val="121581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89DBF8-D8C4-567E-FB1D-3B07913A0833}"/>
              </a:ext>
            </a:extLst>
          </p:cNvPr>
          <p:cNvSpPr txBox="1"/>
          <p:nvPr/>
        </p:nvSpPr>
        <p:spPr>
          <a:xfrm>
            <a:off x="209486" y="336294"/>
            <a:ext cx="11790256" cy="2308324"/>
          </a:xfrm>
          <a:prstGeom prst="rect">
            <a:avLst/>
          </a:prstGeom>
          <a:noFill/>
        </p:spPr>
        <p:txBody>
          <a:bodyPr wrap="square">
            <a:spAutoFit/>
          </a:bodyPr>
          <a:lstStyle/>
          <a:p>
            <a:r>
              <a:rPr lang="en-SG" sz="2400" b="1" u="sng" dirty="0">
                <a:latin typeface="Aptos" panose="020B0004020202020204" pitchFamily="34" charset="0"/>
              </a:rPr>
              <a:t>1D array</a:t>
            </a:r>
          </a:p>
          <a:p>
            <a:endParaRPr lang="en-SG" sz="2400" dirty="0">
              <a:latin typeface="Aptos" panose="020B0004020202020204" pitchFamily="34" charset="0"/>
            </a:endParaRPr>
          </a:p>
          <a:p>
            <a:pPr marL="342900" indent="-342900">
              <a:buFont typeface="+mj-lt"/>
              <a:buAutoNum type="arabicPeriod"/>
            </a:pPr>
            <a:r>
              <a:rPr lang="en-SG" sz="2400" dirty="0">
                <a:latin typeface="Aptos" panose="020B0004020202020204" pitchFamily="34" charset="0"/>
              </a:rPr>
              <a:t>Copy array to another</a:t>
            </a:r>
          </a:p>
          <a:p>
            <a:pPr marL="342900" indent="-342900">
              <a:buFont typeface="+mj-lt"/>
              <a:buAutoNum type="arabicPeriod"/>
            </a:pPr>
            <a:r>
              <a:rPr lang="en-SG" sz="2400" dirty="0">
                <a:latin typeface="Aptos" panose="020B0004020202020204" pitchFamily="34" charset="0"/>
              </a:rPr>
              <a:t>C programming Bangla Tutorial 5.167 : Array | Sum and Average of an Array</a:t>
            </a:r>
          </a:p>
          <a:p>
            <a:pPr marL="342900" indent="-342900">
              <a:buFont typeface="+mj-lt"/>
              <a:buAutoNum type="arabicPeriod"/>
            </a:pPr>
            <a:r>
              <a:rPr lang="en-SG" sz="2400" dirty="0">
                <a:latin typeface="Aptos" panose="020B0004020202020204" pitchFamily="34" charset="0"/>
              </a:rPr>
              <a:t>C programming Bangla Tutorial 5.170 : Array | Searching a number (Linear search)</a:t>
            </a:r>
          </a:p>
          <a:p>
            <a:pPr marL="342900" indent="-342900">
              <a:buFont typeface="+mj-lt"/>
              <a:buAutoNum type="arabicPeriod"/>
            </a:pPr>
            <a:r>
              <a:rPr lang="en-SG" sz="2400" dirty="0">
                <a:latin typeface="Aptos" panose="020B0004020202020204" pitchFamily="34" charset="0"/>
              </a:rPr>
              <a:t>C programming Bangla Tutorial 5.168 : Array | Maximum and Minimum of Array</a:t>
            </a:r>
          </a:p>
        </p:txBody>
      </p:sp>
      <p:sp>
        <p:nvSpPr>
          <p:cNvPr id="6" name="TextBox 5">
            <a:extLst>
              <a:ext uri="{FF2B5EF4-FFF2-40B4-BE49-F238E27FC236}">
                <a16:creationId xmlns:a16="http://schemas.microsoft.com/office/drawing/2014/main" id="{2F9B9019-6F59-B6DB-E20B-F801D8929632}"/>
              </a:ext>
            </a:extLst>
          </p:cNvPr>
          <p:cNvSpPr txBox="1"/>
          <p:nvPr/>
        </p:nvSpPr>
        <p:spPr>
          <a:xfrm>
            <a:off x="159739" y="3429000"/>
            <a:ext cx="11889749" cy="1938992"/>
          </a:xfrm>
          <a:prstGeom prst="rect">
            <a:avLst/>
          </a:prstGeom>
          <a:noFill/>
        </p:spPr>
        <p:txBody>
          <a:bodyPr wrap="square">
            <a:spAutoFit/>
          </a:bodyPr>
          <a:lstStyle/>
          <a:p>
            <a:r>
              <a:rPr lang="en-SG" sz="2400" b="1" u="sng" dirty="0">
                <a:latin typeface="Aptos" panose="020B0004020202020204" pitchFamily="34" charset="0"/>
              </a:rPr>
              <a:t>2D array</a:t>
            </a:r>
          </a:p>
          <a:p>
            <a:endParaRPr lang="en-SG" sz="2400" dirty="0">
              <a:latin typeface="Aptos" panose="020B0004020202020204" pitchFamily="34" charset="0"/>
            </a:endParaRPr>
          </a:p>
          <a:p>
            <a:pPr marL="342900" indent="-342900">
              <a:buFont typeface="+mj-lt"/>
              <a:buAutoNum type="arabicPeriod"/>
            </a:pPr>
            <a:r>
              <a:rPr lang="en-SG" sz="2400" dirty="0">
                <a:latin typeface="Aptos" panose="020B0004020202020204" pitchFamily="34" charset="0"/>
              </a:rPr>
              <a:t>Copy array to another</a:t>
            </a:r>
          </a:p>
          <a:p>
            <a:pPr marL="342900" indent="-342900">
              <a:buFont typeface="+mj-lt"/>
              <a:buAutoNum type="arabicPeriod"/>
            </a:pPr>
            <a:r>
              <a:rPr lang="en-SG" sz="2400" dirty="0">
                <a:latin typeface="Aptos" panose="020B0004020202020204" pitchFamily="34" charset="0"/>
              </a:rPr>
              <a:t>C programming Bangla Tutorial 5.175 : Array | Matrix Addition &amp; Subtraction</a:t>
            </a:r>
          </a:p>
          <a:p>
            <a:pPr marL="342900" indent="-342900">
              <a:buFont typeface="+mj-lt"/>
              <a:buAutoNum type="arabicPeriod"/>
            </a:pPr>
            <a:r>
              <a:rPr lang="en-SG" sz="2400" dirty="0">
                <a:latin typeface="Aptos" panose="020B0004020202020204" pitchFamily="34" charset="0"/>
              </a:rPr>
              <a:t>C programming Bangla Tutorial 5.179 : Array | Sum of diagonal elements of a matrix</a:t>
            </a:r>
          </a:p>
        </p:txBody>
      </p:sp>
    </p:spTree>
    <p:extLst>
      <p:ext uri="{BB962C8B-B14F-4D97-AF65-F5344CB8AC3E}">
        <p14:creationId xmlns:p14="http://schemas.microsoft.com/office/powerpoint/2010/main" val="2319709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09138-2B23-272F-25BB-0A2CFFC4958C}"/>
              </a:ext>
            </a:extLst>
          </p:cNvPr>
          <p:cNvSpPr txBox="1"/>
          <p:nvPr/>
        </p:nvSpPr>
        <p:spPr>
          <a:xfrm>
            <a:off x="7354484" y="193196"/>
            <a:ext cx="4093030" cy="369332"/>
          </a:xfrm>
          <a:prstGeom prst="rect">
            <a:avLst/>
          </a:prstGeom>
          <a:noFill/>
        </p:spPr>
        <p:txBody>
          <a:bodyPr wrap="square">
            <a:spAutoFit/>
          </a:bodyPr>
          <a:lstStyle/>
          <a:p>
            <a:r>
              <a:rPr lang="en-SG" sz="1800" dirty="0">
                <a:latin typeface="Aptos" panose="020B0004020202020204" pitchFamily="34" charset="0"/>
              </a:rPr>
              <a:t>2. Sum and Average of an Array</a:t>
            </a:r>
          </a:p>
        </p:txBody>
      </p:sp>
      <p:sp>
        <p:nvSpPr>
          <p:cNvPr id="5" name="TextBox 4">
            <a:extLst>
              <a:ext uri="{FF2B5EF4-FFF2-40B4-BE49-F238E27FC236}">
                <a16:creationId xmlns:a16="http://schemas.microsoft.com/office/drawing/2014/main" id="{517F5246-F185-F78B-9541-A3F1FDBC84D8}"/>
              </a:ext>
            </a:extLst>
          </p:cNvPr>
          <p:cNvSpPr txBox="1"/>
          <p:nvPr/>
        </p:nvSpPr>
        <p:spPr>
          <a:xfrm>
            <a:off x="7474226" y="562528"/>
            <a:ext cx="4093029" cy="4524315"/>
          </a:xfrm>
          <a:prstGeom prst="rect">
            <a:avLst/>
          </a:prstGeom>
          <a:noFill/>
        </p:spPr>
        <p:txBody>
          <a:bodyPr wrap="square">
            <a:spAutoFit/>
          </a:bodyPr>
          <a:lstStyle/>
          <a:p>
            <a:r>
              <a:rPr lang="en-US" dirty="0"/>
              <a:t>#include&lt;stdio.h&gt;</a:t>
            </a:r>
          </a:p>
          <a:p>
            <a:r>
              <a:rPr lang="en-US" dirty="0"/>
              <a:t>int main(){</a:t>
            </a:r>
          </a:p>
          <a:p>
            <a:r>
              <a:rPr lang="en-US" dirty="0"/>
              <a:t>    int N;</a:t>
            </a:r>
          </a:p>
          <a:p>
            <a:r>
              <a:rPr lang="en-US" dirty="0"/>
              <a:t>    </a:t>
            </a:r>
            <a:r>
              <a:rPr lang="en-US" dirty="0" err="1"/>
              <a:t>printf</a:t>
            </a:r>
            <a:r>
              <a:rPr lang="en-US" dirty="0"/>
              <a:t>("Value </a:t>
            </a:r>
            <a:r>
              <a:rPr lang="en-US" dirty="0" err="1"/>
              <a:t>koyta</a:t>
            </a:r>
            <a:r>
              <a:rPr lang="en-US" dirty="0"/>
              <a:t>? = ");</a:t>
            </a:r>
          </a:p>
          <a:p>
            <a:r>
              <a:rPr lang="en-US" dirty="0"/>
              <a:t>    </a:t>
            </a:r>
            <a:r>
              <a:rPr lang="en-US" dirty="0" err="1"/>
              <a:t>scanf</a:t>
            </a:r>
            <a:r>
              <a:rPr lang="en-US" dirty="0"/>
              <a:t>("%d", &amp;N);</a:t>
            </a:r>
          </a:p>
          <a:p>
            <a:r>
              <a:rPr lang="en-US" dirty="0"/>
              <a:t>    int array[N];</a:t>
            </a:r>
          </a:p>
          <a:p>
            <a:r>
              <a:rPr lang="en-US" dirty="0"/>
              <a:t>    for(int </a:t>
            </a:r>
            <a:r>
              <a:rPr lang="en-US" dirty="0" err="1"/>
              <a:t>i</a:t>
            </a:r>
            <a:r>
              <a:rPr lang="en-US" dirty="0"/>
              <a:t>=1; </a:t>
            </a:r>
            <a:r>
              <a:rPr lang="en-US" dirty="0" err="1"/>
              <a:t>i</a:t>
            </a:r>
            <a:r>
              <a:rPr lang="en-US" dirty="0"/>
              <a:t>&lt;= N; </a:t>
            </a:r>
            <a:r>
              <a:rPr lang="en-US" dirty="0" err="1"/>
              <a:t>i</a:t>
            </a:r>
            <a:r>
              <a:rPr lang="en-US" dirty="0"/>
              <a:t>++){</a:t>
            </a:r>
          </a:p>
          <a:p>
            <a:r>
              <a:rPr lang="en-US" dirty="0"/>
              <a:t>        </a:t>
            </a:r>
            <a:r>
              <a:rPr lang="en-US" dirty="0" err="1"/>
              <a:t>scanf</a:t>
            </a:r>
            <a:r>
              <a:rPr lang="en-US" dirty="0"/>
              <a:t>("%d", &amp;array[</a:t>
            </a:r>
            <a:r>
              <a:rPr lang="en-US" dirty="0" err="1"/>
              <a:t>i</a:t>
            </a:r>
            <a:r>
              <a:rPr lang="en-US" dirty="0"/>
              <a:t>]);</a:t>
            </a:r>
          </a:p>
          <a:p>
            <a:r>
              <a:rPr lang="en-US" dirty="0"/>
              <a:t>    }</a:t>
            </a:r>
          </a:p>
          <a:p>
            <a:r>
              <a:rPr lang="en-US" dirty="0"/>
              <a:t>    int sum = 0;</a:t>
            </a:r>
          </a:p>
          <a:p>
            <a:r>
              <a:rPr lang="en-US" dirty="0"/>
              <a:t>    for(int </a:t>
            </a:r>
            <a:r>
              <a:rPr lang="en-US" dirty="0" err="1"/>
              <a:t>i</a:t>
            </a:r>
            <a:r>
              <a:rPr lang="en-US" dirty="0"/>
              <a:t>=1; </a:t>
            </a:r>
            <a:r>
              <a:rPr lang="en-US" dirty="0" err="1"/>
              <a:t>i</a:t>
            </a:r>
            <a:r>
              <a:rPr lang="en-US" dirty="0"/>
              <a:t>&lt;= N; </a:t>
            </a:r>
            <a:r>
              <a:rPr lang="en-US" dirty="0" err="1"/>
              <a:t>i</a:t>
            </a:r>
            <a:r>
              <a:rPr lang="en-US" dirty="0"/>
              <a:t>++){</a:t>
            </a:r>
          </a:p>
          <a:p>
            <a:r>
              <a:rPr lang="en-US" dirty="0"/>
              <a:t>        sum = sum + array[</a:t>
            </a:r>
            <a:r>
              <a:rPr lang="en-US" dirty="0" err="1"/>
              <a:t>i</a:t>
            </a:r>
            <a:r>
              <a:rPr lang="en-US" dirty="0"/>
              <a:t>];</a:t>
            </a:r>
          </a:p>
          <a:p>
            <a:r>
              <a:rPr lang="en-US" dirty="0"/>
              <a:t>    }</a:t>
            </a:r>
          </a:p>
          <a:p>
            <a:r>
              <a:rPr lang="en-US" dirty="0"/>
              <a:t>    </a:t>
            </a:r>
            <a:r>
              <a:rPr lang="en-US" dirty="0" err="1"/>
              <a:t>printf</a:t>
            </a:r>
            <a:r>
              <a:rPr lang="en-US" dirty="0"/>
              <a:t>("sum = %d\n", sum);</a:t>
            </a:r>
          </a:p>
          <a:p>
            <a:r>
              <a:rPr lang="en-US" dirty="0"/>
              <a:t>    </a:t>
            </a:r>
            <a:r>
              <a:rPr lang="en-US" dirty="0" err="1"/>
              <a:t>printf</a:t>
            </a:r>
            <a:r>
              <a:rPr lang="en-US" dirty="0"/>
              <a:t>("average = %d", sum/N);</a:t>
            </a:r>
          </a:p>
          <a:p>
            <a:r>
              <a:rPr lang="en-US" dirty="0"/>
              <a:t>}</a:t>
            </a:r>
          </a:p>
        </p:txBody>
      </p:sp>
      <p:sp>
        <p:nvSpPr>
          <p:cNvPr id="13" name="TextBox 12">
            <a:extLst>
              <a:ext uri="{FF2B5EF4-FFF2-40B4-BE49-F238E27FC236}">
                <a16:creationId xmlns:a16="http://schemas.microsoft.com/office/drawing/2014/main" id="{AB1DE24D-7F98-C755-07E1-A7615410204A}"/>
              </a:ext>
            </a:extLst>
          </p:cNvPr>
          <p:cNvSpPr txBox="1"/>
          <p:nvPr/>
        </p:nvSpPr>
        <p:spPr>
          <a:xfrm>
            <a:off x="0" y="8530"/>
            <a:ext cx="6096000" cy="369332"/>
          </a:xfrm>
          <a:prstGeom prst="rect">
            <a:avLst/>
          </a:prstGeom>
          <a:noFill/>
        </p:spPr>
        <p:txBody>
          <a:bodyPr wrap="square">
            <a:spAutoFit/>
          </a:bodyPr>
          <a:lstStyle/>
          <a:p>
            <a:pPr marL="342900" indent="-342900">
              <a:buFont typeface="+mj-lt"/>
              <a:buAutoNum type="arabicPeriod"/>
            </a:pPr>
            <a:r>
              <a:rPr lang="en-SG" sz="1800" dirty="0">
                <a:latin typeface="Aptos" panose="020B0004020202020204" pitchFamily="34" charset="0"/>
              </a:rPr>
              <a:t>Copy array to another</a:t>
            </a:r>
          </a:p>
        </p:txBody>
      </p:sp>
      <p:sp>
        <p:nvSpPr>
          <p:cNvPr id="15" name="TextBox 14">
            <a:extLst>
              <a:ext uri="{FF2B5EF4-FFF2-40B4-BE49-F238E27FC236}">
                <a16:creationId xmlns:a16="http://schemas.microsoft.com/office/drawing/2014/main" id="{DFB7E3A7-7325-E536-B7B2-8A7CC0D24ED9}"/>
              </a:ext>
            </a:extLst>
          </p:cNvPr>
          <p:cNvSpPr txBox="1"/>
          <p:nvPr/>
        </p:nvSpPr>
        <p:spPr>
          <a:xfrm>
            <a:off x="317105" y="335845"/>
            <a:ext cx="3313991" cy="6186309"/>
          </a:xfrm>
          <a:prstGeom prst="rect">
            <a:avLst/>
          </a:prstGeom>
          <a:noFill/>
        </p:spPr>
        <p:txBody>
          <a:bodyPr wrap="square">
            <a:spAutoFit/>
          </a:bodyPr>
          <a:lstStyle/>
          <a:p>
            <a:r>
              <a:rPr lang="en-US" dirty="0"/>
              <a:t>#include&lt;stdio.h&gt;</a:t>
            </a:r>
          </a:p>
          <a:p>
            <a:r>
              <a:rPr lang="en-US" dirty="0"/>
              <a:t>int main(){</a:t>
            </a:r>
          </a:p>
          <a:p>
            <a:r>
              <a:rPr lang="en-US" dirty="0"/>
              <a:t>    int N=5;</a:t>
            </a:r>
          </a:p>
          <a:p>
            <a:r>
              <a:rPr lang="en-US" dirty="0"/>
              <a:t>    int array1[N];</a:t>
            </a:r>
          </a:p>
          <a:p>
            <a:r>
              <a:rPr lang="en-US" dirty="0"/>
              <a:t>    int array2[N];</a:t>
            </a:r>
          </a:p>
          <a:p>
            <a:r>
              <a:rPr lang="en-US" dirty="0"/>
              <a:t>   for(int </a:t>
            </a:r>
            <a:r>
              <a:rPr lang="en-US" dirty="0" err="1"/>
              <a:t>i</a:t>
            </a:r>
            <a:r>
              <a:rPr lang="en-US" dirty="0"/>
              <a:t>=1; </a:t>
            </a:r>
            <a:r>
              <a:rPr lang="en-US" dirty="0" err="1"/>
              <a:t>i</a:t>
            </a:r>
            <a:r>
              <a:rPr lang="en-US" dirty="0"/>
              <a:t>&lt;= N; </a:t>
            </a:r>
            <a:r>
              <a:rPr lang="en-US" dirty="0" err="1"/>
              <a:t>i</a:t>
            </a:r>
            <a:r>
              <a:rPr lang="en-US" dirty="0"/>
              <a:t>++){</a:t>
            </a:r>
          </a:p>
          <a:p>
            <a:r>
              <a:rPr lang="en-US" dirty="0"/>
              <a:t>        </a:t>
            </a:r>
            <a:r>
              <a:rPr lang="en-US" dirty="0" err="1"/>
              <a:t>scanf</a:t>
            </a:r>
            <a:r>
              <a:rPr lang="en-US" dirty="0"/>
              <a:t>("%d", &amp;array1[</a:t>
            </a:r>
            <a:r>
              <a:rPr lang="en-US" dirty="0" err="1"/>
              <a:t>i</a:t>
            </a:r>
            <a:r>
              <a:rPr lang="en-US" dirty="0"/>
              <a:t>]);</a:t>
            </a:r>
          </a:p>
          <a:p>
            <a:r>
              <a:rPr lang="en-US" dirty="0"/>
              <a:t>    }</a:t>
            </a:r>
          </a:p>
          <a:p>
            <a:r>
              <a:rPr lang="en-US" dirty="0"/>
              <a:t>    </a:t>
            </a:r>
            <a:r>
              <a:rPr lang="en-US" dirty="0" err="1"/>
              <a:t>printf</a:t>
            </a:r>
            <a:r>
              <a:rPr lang="en-US" dirty="0"/>
              <a:t>("\n array-1 \n");</a:t>
            </a:r>
          </a:p>
          <a:p>
            <a:r>
              <a:rPr lang="en-US" dirty="0"/>
              <a:t>    for(int </a:t>
            </a:r>
            <a:r>
              <a:rPr lang="en-US" dirty="0" err="1"/>
              <a:t>i</a:t>
            </a:r>
            <a:r>
              <a:rPr lang="en-US" dirty="0"/>
              <a:t>=1; </a:t>
            </a:r>
            <a:r>
              <a:rPr lang="en-US" dirty="0" err="1"/>
              <a:t>i</a:t>
            </a:r>
            <a:r>
              <a:rPr lang="en-US" dirty="0"/>
              <a:t>&lt;= N; </a:t>
            </a:r>
            <a:r>
              <a:rPr lang="en-US" dirty="0" err="1"/>
              <a:t>i</a:t>
            </a:r>
            <a:r>
              <a:rPr lang="en-US" dirty="0"/>
              <a:t>++){</a:t>
            </a:r>
          </a:p>
          <a:p>
            <a:r>
              <a:rPr lang="en-US" dirty="0"/>
              <a:t>        </a:t>
            </a:r>
            <a:r>
              <a:rPr lang="en-US" dirty="0" err="1"/>
              <a:t>printf</a:t>
            </a:r>
            <a:r>
              <a:rPr lang="en-US" dirty="0"/>
              <a:t>("%d ", array1[</a:t>
            </a:r>
            <a:r>
              <a:rPr lang="en-US" dirty="0" err="1"/>
              <a:t>i</a:t>
            </a:r>
            <a:r>
              <a:rPr lang="en-US" dirty="0"/>
              <a:t>]);</a:t>
            </a:r>
          </a:p>
          <a:p>
            <a:r>
              <a:rPr lang="en-US" dirty="0"/>
              <a:t>    }</a:t>
            </a:r>
          </a:p>
          <a:p>
            <a:r>
              <a:rPr lang="en-US" dirty="0"/>
              <a:t>    </a:t>
            </a:r>
            <a:r>
              <a:rPr lang="en-US" dirty="0" err="1"/>
              <a:t>printf</a:t>
            </a:r>
            <a:r>
              <a:rPr lang="en-US" dirty="0"/>
              <a:t>("\n\n");</a:t>
            </a:r>
          </a:p>
          <a:p>
            <a:r>
              <a:rPr lang="en-US" dirty="0"/>
              <a:t>   for(int </a:t>
            </a:r>
            <a:r>
              <a:rPr lang="en-US" dirty="0" err="1"/>
              <a:t>i</a:t>
            </a:r>
            <a:r>
              <a:rPr lang="en-US" dirty="0"/>
              <a:t>=1; </a:t>
            </a:r>
            <a:r>
              <a:rPr lang="en-US" dirty="0" err="1"/>
              <a:t>i</a:t>
            </a:r>
            <a:r>
              <a:rPr lang="en-US" dirty="0"/>
              <a:t>&lt;= N; </a:t>
            </a:r>
            <a:r>
              <a:rPr lang="en-US" dirty="0" err="1"/>
              <a:t>i</a:t>
            </a:r>
            <a:r>
              <a:rPr lang="en-US" dirty="0"/>
              <a:t>++){</a:t>
            </a:r>
          </a:p>
          <a:p>
            <a:r>
              <a:rPr lang="en-US" dirty="0"/>
              <a:t>        array2[</a:t>
            </a:r>
            <a:r>
              <a:rPr lang="en-US" dirty="0" err="1"/>
              <a:t>i</a:t>
            </a:r>
            <a:r>
              <a:rPr lang="en-US" dirty="0"/>
              <a:t>] = array1[</a:t>
            </a:r>
            <a:r>
              <a:rPr lang="en-US" dirty="0" err="1"/>
              <a:t>i</a:t>
            </a:r>
            <a:r>
              <a:rPr lang="en-US" dirty="0"/>
              <a:t>];</a:t>
            </a:r>
          </a:p>
          <a:p>
            <a:r>
              <a:rPr lang="en-US" dirty="0"/>
              <a:t>    }</a:t>
            </a:r>
          </a:p>
          <a:p>
            <a:r>
              <a:rPr lang="en-US" dirty="0"/>
              <a:t>   </a:t>
            </a:r>
            <a:r>
              <a:rPr lang="en-US" dirty="0" err="1"/>
              <a:t>printf</a:t>
            </a:r>
            <a:r>
              <a:rPr lang="en-US" dirty="0"/>
              <a:t>("\n array-2 \n");</a:t>
            </a:r>
          </a:p>
          <a:p>
            <a:r>
              <a:rPr lang="en-US" dirty="0"/>
              <a:t>    for(int </a:t>
            </a:r>
            <a:r>
              <a:rPr lang="en-US" dirty="0" err="1"/>
              <a:t>i</a:t>
            </a:r>
            <a:r>
              <a:rPr lang="en-US" dirty="0"/>
              <a:t>=1; </a:t>
            </a:r>
            <a:r>
              <a:rPr lang="en-US" dirty="0" err="1"/>
              <a:t>i</a:t>
            </a:r>
            <a:r>
              <a:rPr lang="en-US" dirty="0"/>
              <a:t>&lt;= N; </a:t>
            </a:r>
            <a:r>
              <a:rPr lang="en-US" dirty="0" err="1"/>
              <a:t>i</a:t>
            </a:r>
            <a:r>
              <a:rPr lang="en-US" dirty="0"/>
              <a:t>++){</a:t>
            </a:r>
          </a:p>
          <a:p>
            <a:r>
              <a:rPr lang="en-US" dirty="0"/>
              <a:t>        </a:t>
            </a:r>
            <a:r>
              <a:rPr lang="en-US" dirty="0" err="1"/>
              <a:t>printf</a:t>
            </a:r>
            <a:r>
              <a:rPr lang="en-US" dirty="0"/>
              <a:t>("%d ", array2[</a:t>
            </a:r>
            <a:r>
              <a:rPr lang="en-US" dirty="0" err="1"/>
              <a:t>i</a:t>
            </a:r>
            <a:r>
              <a:rPr lang="en-US" dirty="0"/>
              <a:t>]);</a:t>
            </a:r>
          </a:p>
          <a:p>
            <a:r>
              <a:rPr lang="en-US" dirty="0"/>
              <a:t>    }</a:t>
            </a:r>
          </a:p>
          <a:p>
            <a:r>
              <a:rPr lang="en-US" dirty="0"/>
              <a:t>    </a:t>
            </a:r>
            <a:r>
              <a:rPr lang="en-US" dirty="0" err="1"/>
              <a:t>printf</a:t>
            </a:r>
            <a:r>
              <a:rPr lang="en-US" dirty="0"/>
              <a:t>("\n\n");</a:t>
            </a:r>
          </a:p>
          <a:p>
            <a:r>
              <a:rPr lang="en-US" dirty="0"/>
              <a:t>}</a:t>
            </a:r>
          </a:p>
        </p:txBody>
      </p:sp>
      <p:sp>
        <p:nvSpPr>
          <p:cNvPr id="2" name="TextBox 1">
            <a:extLst>
              <a:ext uri="{FF2B5EF4-FFF2-40B4-BE49-F238E27FC236}">
                <a16:creationId xmlns:a16="http://schemas.microsoft.com/office/drawing/2014/main" id="{4BE2625C-36AF-4DA9-630B-6477A38A4EB9}"/>
              </a:ext>
            </a:extLst>
          </p:cNvPr>
          <p:cNvSpPr txBox="1"/>
          <p:nvPr/>
        </p:nvSpPr>
        <p:spPr>
          <a:xfrm>
            <a:off x="3631095" y="1947522"/>
            <a:ext cx="2782009" cy="1754326"/>
          </a:xfrm>
          <a:prstGeom prst="rect">
            <a:avLst/>
          </a:prstGeom>
          <a:solidFill>
            <a:schemeClr val="accent3">
              <a:lumMod val="20000"/>
              <a:lumOff val="80000"/>
            </a:schemeClr>
          </a:solidFill>
        </p:spPr>
        <p:txBody>
          <a:bodyPr wrap="square" rtlCol="0">
            <a:spAutoFit/>
          </a:bodyPr>
          <a:lstStyle/>
          <a:p>
            <a:r>
              <a:rPr lang="en-US" dirty="0"/>
              <a:t>Output:</a:t>
            </a:r>
          </a:p>
          <a:p>
            <a:r>
              <a:rPr lang="en-US" dirty="0"/>
              <a:t>10 20 30 40 50</a:t>
            </a:r>
          </a:p>
          <a:p>
            <a:r>
              <a:rPr lang="en-US" dirty="0"/>
              <a:t>Array-1</a:t>
            </a:r>
          </a:p>
          <a:p>
            <a:r>
              <a:rPr lang="en-US" dirty="0"/>
              <a:t>10 20 30 40 50</a:t>
            </a:r>
          </a:p>
          <a:p>
            <a:r>
              <a:rPr lang="en-US" dirty="0"/>
              <a:t>Array-2</a:t>
            </a:r>
          </a:p>
          <a:p>
            <a:r>
              <a:rPr lang="en-US" dirty="0"/>
              <a:t>10 20 30 40 50</a:t>
            </a:r>
          </a:p>
        </p:txBody>
      </p:sp>
      <p:sp>
        <p:nvSpPr>
          <p:cNvPr id="4" name="TextBox 3">
            <a:extLst>
              <a:ext uri="{FF2B5EF4-FFF2-40B4-BE49-F238E27FC236}">
                <a16:creationId xmlns:a16="http://schemas.microsoft.com/office/drawing/2014/main" id="{5DAB80B8-58D9-D6EA-72F1-CB4D074034FA}"/>
              </a:ext>
            </a:extLst>
          </p:cNvPr>
          <p:cNvSpPr txBox="1"/>
          <p:nvPr/>
        </p:nvSpPr>
        <p:spPr>
          <a:xfrm>
            <a:off x="8009994" y="4933668"/>
            <a:ext cx="2782009" cy="1200329"/>
          </a:xfrm>
          <a:prstGeom prst="rect">
            <a:avLst/>
          </a:prstGeom>
          <a:solidFill>
            <a:schemeClr val="accent3">
              <a:lumMod val="20000"/>
              <a:lumOff val="80000"/>
            </a:schemeClr>
          </a:solidFill>
        </p:spPr>
        <p:txBody>
          <a:bodyPr wrap="square" rtlCol="0">
            <a:spAutoFit/>
          </a:bodyPr>
          <a:lstStyle/>
          <a:p>
            <a:r>
              <a:rPr lang="en-US" dirty="0"/>
              <a:t>Value </a:t>
            </a:r>
            <a:r>
              <a:rPr lang="en-US" dirty="0" err="1"/>
              <a:t>koyta</a:t>
            </a:r>
            <a:r>
              <a:rPr lang="en-US" dirty="0"/>
              <a:t>?= 5</a:t>
            </a:r>
          </a:p>
          <a:p>
            <a:r>
              <a:rPr lang="en-US" dirty="0"/>
              <a:t>1 2 3 4 5</a:t>
            </a:r>
          </a:p>
          <a:p>
            <a:r>
              <a:rPr lang="en-US" dirty="0"/>
              <a:t>Sum = 15</a:t>
            </a:r>
          </a:p>
          <a:p>
            <a:r>
              <a:rPr lang="en-US" dirty="0"/>
              <a:t>Average = 3</a:t>
            </a:r>
          </a:p>
        </p:txBody>
      </p:sp>
    </p:spTree>
    <p:extLst>
      <p:ext uri="{BB962C8B-B14F-4D97-AF65-F5344CB8AC3E}">
        <p14:creationId xmlns:p14="http://schemas.microsoft.com/office/powerpoint/2010/main" val="4002223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951C0-E338-086F-4C51-224435D58404}"/>
              </a:ext>
            </a:extLst>
          </p:cNvPr>
          <p:cNvSpPr txBox="1"/>
          <p:nvPr/>
        </p:nvSpPr>
        <p:spPr>
          <a:xfrm>
            <a:off x="6116709" y="24496"/>
            <a:ext cx="3837688" cy="369332"/>
          </a:xfrm>
          <a:prstGeom prst="rect">
            <a:avLst/>
          </a:prstGeom>
          <a:noFill/>
        </p:spPr>
        <p:txBody>
          <a:bodyPr wrap="square">
            <a:spAutoFit/>
          </a:bodyPr>
          <a:lstStyle/>
          <a:p>
            <a:r>
              <a:rPr lang="en-SG" dirty="0">
                <a:latin typeface="Aptos" panose="020B0004020202020204" pitchFamily="34" charset="0"/>
              </a:rPr>
              <a:t>4. </a:t>
            </a:r>
            <a:r>
              <a:rPr lang="en-SG" sz="1800" dirty="0">
                <a:latin typeface="Aptos" panose="020B0004020202020204" pitchFamily="34" charset="0"/>
              </a:rPr>
              <a:t>Maximum and Minimum of Array</a:t>
            </a:r>
          </a:p>
        </p:txBody>
      </p:sp>
      <p:sp>
        <p:nvSpPr>
          <p:cNvPr id="5" name="TextBox 4">
            <a:extLst>
              <a:ext uri="{FF2B5EF4-FFF2-40B4-BE49-F238E27FC236}">
                <a16:creationId xmlns:a16="http://schemas.microsoft.com/office/drawing/2014/main" id="{17EA08A9-F8A5-B018-FAFD-8922251E9071}"/>
              </a:ext>
            </a:extLst>
          </p:cNvPr>
          <p:cNvSpPr txBox="1"/>
          <p:nvPr/>
        </p:nvSpPr>
        <p:spPr>
          <a:xfrm>
            <a:off x="6188059" y="336188"/>
            <a:ext cx="3694989" cy="6463308"/>
          </a:xfrm>
          <a:prstGeom prst="rect">
            <a:avLst/>
          </a:prstGeom>
          <a:noFill/>
        </p:spPr>
        <p:txBody>
          <a:bodyPr wrap="square">
            <a:spAutoFit/>
          </a:bodyPr>
          <a:lstStyle/>
          <a:p>
            <a:r>
              <a:rPr lang="en-US" dirty="0"/>
              <a:t>#include&lt;stdio.h&gt;</a:t>
            </a:r>
          </a:p>
          <a:p>
            <a:r>
              <a:rPr lang="en-US" dirty="0"/>
              <a:t>int main(){</a:t>
            </a:r>
          </a:p>
          <a:p>
            <a:r>
              <a:rPr lang="en-US" dirty="0"/>
              <a:t>    int N;</a:t>
            </a:r>
          </a:p>
          <a:p>
            <a:r>
              <a:rPr lang="en-US" dirty="0"/>
              <a:t>    </a:t>
            </a:r>
            <a:r>
              <a:rPr lang="en-US" dirty="0" err="1"/>
              <a:t>scanf</a:t>
            </a:r>
            <a:r>
              <a:rPr lang="en-US" dirty="0"/>
              <a:t>("%d", &amp;N);</a:t>
            </a:r>
          </a:p>
          <a:p>
            <a:r>
              <a:rPr lang="en-US" dirty="0"/>
              <a:t>    int array[N];</a:t>
            </a:r>
          </a:p>
          <a:p>
            <a:r>
              <a:rPr lang="en-US" dirty="0"/>
              <a:t>    for(int </a:t>
            </a:r>
            <a:r>
              <a:rPr lang="en-US" dirty="0" err="1"/>
              <a:t>i</a:t>
            </a:r>
            <a:r>
              <a:rPr lang="en-US" dirty="0"/>
              <a:t>=1; </a:t>
            </a:r>
            <a:r>
              <a:rPr lang="en-US" dirty="0" err="1"/>
              <a:t>i</a:t>
            </a:r>
            <a:r>
              <a:rPr lang="en-US" dirty="0"/>
              <a:t>&lt;= N; </a:t>
            </a:r>
            <a:r>
              <a:rPr lang="en-US" dirty="0" err="1"/>
              <a:t>i</a:t>
            </a:r>
            <a:r>
              <a:rPr lang="en-US" dirty="0"/>
              <a:t>++){</a:t>
            </a:r>
          </a:p>
          <a:p>
            <a:r>
              <a:rPr lang="en-US" dirty="0"/>
              <a:t>        </a:t>
            </a:r>
            <a:r>
              <a:rPr lang="en-US" dirty="0" err="1"/>
              <a:t>scanf</a:t>
            </a:r>
            <a:r>
              <a:rPr lang="en-US" dirty="0"/>
              <a:t>("%d", &amp;array[</a:t>
            </a:r>
            <a:r>
              <a:rPr lang="en-US" dirty="0" err="1"/>
              <a:t>i</a:t>
            </a:r>
            <a:r>
              <a:rPr lang="en-US" dirty="0"/>
              <a:t>]);</a:t>
            </a:r>
          </a:p>
          <a:p>
            <a:r>
              <a:rPr lang="en-US" dirty="0"/>
              <a:t>    }</a:t>
            </a:r>
          </a:p>
          <a:p>
            <a:r>
              <a:rPr lang="en-US" dirty="0"/>
              <a:t>    int ans1 = -1;</a:t>
            </a:r>
          </a:p>
          <a:p>
            <a:r>
              <a:rPr lang="en-US" dirty="0"/>
              <a:t>    for(int </a:t>
            </a:r>
            <a:r>
              <a:rPr lang="en-US" dirty="0" err="1"/>
              <a:t>i</a:t>
            </a:r>
            <a:r>
              <a:rPr lang="en-US" dirty="0"/>
              <a:t>=1; </a:t>
            </a:r>
            <a:r>
              <a:rPr lang="en-US" dirty="0" err="1"/>
              <a:t>i</a:t>
            </a:r>
            <a:r>
              <a:rPr lang="en-US" dirty="0"/>
              <a:t>&lt;=N; </a:t>
            </a:r>
            <a:r>
              <a:rPr lang="en-US" dirty="0" err="1"/>
              <a:t>i</a:t>
            </a:r>
            <a:r>
              <a:rPr lang="en-US" dirty="0"/>
              <a:t>++){</a:t>
            </a:r>
          </a:p>
          <a:p>
            <a:r>
              <a:rPr lang="en-US" dirty="0"/>
              <a:t>        if(array[</a:t>
            </a:r>
            <a:r>
              <a:rPr lang="en-US" dirty="0" err="1"/>
              <a:t>i</a:t>
            </a:r>
            <a:r>
              <a:rPr lang="en-US" dirty="0"/>
              <a:t>] &gt;= ans1){</a:t>
            </a:r>
          </a:p>
          <a:p>
            <a:r>
              <a:rPr lang="en-US" dirty="0"/>
              <a:t>            ans1 = array[</a:t>
            </a:r>
            <a:r>
              <a:rPr lang="en-US" dirty="0" err="1"/>
              <a:t>i</a:t>
            </a:r>
            <a:r>
              <a:rPr lang="en-US" dirty="0"/>
              <a:t>];</a:t>
            </a:r>
          </a:p>
          <a:p>
            <a:r>
              <a:rPr lang="en-US" dirty="0"/>
              <a:t>        }</a:t>
            </a:r>
          </a:p>
          <a:p>
            <a:r>
              <a:rPr lang="en-US" dirty="0"/>
              <a:t>    }</a:t>
            </a:r>
          </a:p>
          <a:p>
            <a:r>
              <a:rPr lang="en-US" dirty="0"/>
              <a:t>    </a:t>
            </a:r>
            <a:r>
              <a:rPr lang="en-US" dirty="0" err="1"/>
              <a:t>printf</a:t>
            </a:r>
            <a:r>
              <a:rPr lang="en-US" dirty="0"/>
              <a:t>("max = %d\n", ans1);</a:t>
            </a:r>
          </a:p>
          <a:p>
            <a:r>
              <a:rPr lang="en-US" dirty="0"/>
              <a:t>    int ans2 = 99999999999;</a:t>
            </a:r>
          </a:p>
          <a:p>
            <a:r>
              <a:rPr lang="en-US" dirty="0"/>
              <a:t>    for(int </a:t>
            </a:r>
            <a:r>
              <a:rPr lang="en-US" dirty="0" err="1"/>
              <a:t>i</a:t>
            </a:r>
            <a:r>
              <a:rPr lang="en-US" dirty="0"/>
              <a:t>=1; </a:t>
            </a:r>
            <a:r>
              <a:rPr lang="en-US" dirty="0" err="1"/>
              <a:t>i</a:t>
            </a:r>
            <a:r>
              <a:rPr lang="en-US" dirty="0"/>
              <a:t>&lt;=N; </a:t>
            </a:r>
            <a:r>
              <a:rPr lang="en-US" dirty="0" err="1"/>
              <a:t>i</a:t>
            </a:r>
            <a:r>
              <a:rPr lang="en-US" dirty="0"/>
              <a:t>++){</a:t>
            </a:r>
          </a:p>
          <a:p>
            <a:r>
              <a:rPr lang="en-US" dirty="0"/>
              <a:t>        if(array[</a:t>
            </a:r>
            <a:r>
              <a:rPr lang="en-US" dirty="0" err="1"/>
              <a:t>i</a:t>
            </a:r>
            <a:r>
              <a:rPr lang="en-US" dirty="0"/>
              <a:t>] &lt;= ans1){</a:t>
            </a:r>
          </a:p>
          <a:p>
            <a:r>
              <a:rPr lang="en-US" dirty="0"/>
              <a:t>            ans1 = array[</a:t>
            </a:r>
            <a:r>
              <a:rPr lang="en-US" dirty="0" err="1"/>
              <a:t>i</a:t>
            </a:r>
            <a:r>
              <a:rPr lang="en-US" dirty="0"/>
              <a:t>];</a:t>
            </a:r>
          </a:p>
          <a:p>
            <a:r>
              <a:rPr lang="en-US" dirty="0"/>
              <a:t>        }</a:t>
            </a:r>
          </a:p>
          <a:p>
            <a:r>
              <a:rPr lang="en-US" dirty="0"/>
              <a:t>    }</a:t>
            </a:r>
          </a:p>
          <a:p>
            <a:r>
              <a:rPr lang="en-US" dirty="0"/>
              <a:t>    </a:t>
            </a:r>
            <a:r>
              <a:rPr lang="en-US" dirty="0" err="1"/>
              <a:t>printf</a:t>
            </a:r>
            <a:r>
              <a:rPr lang="en-US" dirty="0"/>
              <a:t>("min = %d\n", ans1);</a:t>
            </a:r>
          </a:p>
          <a:p>
            <a:r>
              <a:rPr lang="en-US" dirty="0"/>
              <a:t>}</a:t>
            </a:r>
          </a:p>
        </p:txBody>
      </p:sp>
      <p:sp>
        <p:nvSpPr>
          <p:cNvPr id="7" name="TextBox 6">
            <a:extLst>
              <a:ext uri="{FF2B5EF4-FFF2-40B4-BE49-F238E27FC236}">
                <a16:creationId xmlns:a16="http://schemas.microsoft.com/office/drawing/2014/main" id="{1B3F0128-D35D-9EE4-F499-83765E5541B9}"/>
              </a:ext>
            </a:extLst>
          </p:cNvPr>
          <p:cNvSpPr txBox="1"/>
          <p:nvPr/>
        </p:nvSpPr>
        <p:spPr>
          <a:xfrm>
            <a:off x="52779" y="24496"/>
            <a:ext cx="4928152" cy="369332"/>
          </a:xfrm>
          <a:prstGeom prst="rect">
            <a:avLst/>
          </a:prstGeom>
          <a:noFill/>
        </p:spPr>
        <p:txBody>
          <a:bodyPr wrap="square">
            <a:spAutoFit/>
          </a:bodyPr>
          <a:lstStyle/>
          <a:p>
            <a:r>
              <a:rPr lang="en-SG" sz="1800" dirty="0">
                <a:latin typeface="Aptos" panose="020B0004020202020204" pitchFamily="34" charset="0"/>
              </a:rPr>
              <a:t>3. Searching a number (Linear search)</a:t>
            </a:r>
          </a:p>
        </p:txBody>
      </p:sp>
      <p:sp>
        <p:nvSpPr>
          <p:cNvPr id="9" name="TextBox 8">
            <a:extLst>
              <a:ext uri="{FF2B5EF4-FFF2-40B4-BE49-F238E27FC236}">
                <a16:creationId xmlns:a16="http://schemas.microsoft.com/office/drawing/2014/main" id="{44D0D3B2-6788-1633-F787-38BCE6946E72}"/>
              </a:ext>
            </a:extLst>
          </p:cNvPr>
          <p:cNvSpPr txBox="1"/>
          <p:nvPr/>
        </p:nvSpPr>
        <p:spPr>
          <a:xfrm>
            <a:off x="52779" y="336188"/>
            <a:ext cx="4598733" cy="6463308"/>
          </a:xfrm>
          <a:prstGeom prst="rect">
            <a:avLst/>
          </a:prstGeom>
          <a:noFill/>
        </p:spPr>
        <p:txBody>
          <a:bodyPr wrap="square">
            <a:spAutoFit/>
          </a:bodyPr>
          <a:lstStyle/>
          <a:p>
            <a:r>
              <a:rPr lang="en-US" dirty="0"/>
              <a:t>#include&lt;stdio.h&gt;</a:t>
            </a:r>
          </a:p>
          <a:p>
            <a:r>
              <a:rPr lang="en-US" dirty="0"/>
              <a:t>int main(){</a:t>
            </a:r>
          </a:p>
          <a:p>
            <a:r>
              <a:rPr lang="en-US" dirty="0"/>
              <a:t>    int N;</a:t>
            </a:r>
          </a:p>
          <a:p>
            <a:r>
              <a:rPr lang="en-US" dirty="0"/>
              <a:t>    </a:t>
            </a:r>
            <a:r>
              <a:rPr lang="en-US" dirty="0" err="1"/>
              <a:t>scanf</a:t>
            </a:r>
            <a:r>
              <a:rPr lang="en-US" dirty="0"/>
              <a:t>("%d", &amp;N);</a:t>
            </a:r>
          </a:p>
          <a:p>
            <a:r>
              <a:rPr lang="en-US" dirty="0"/>
              <a:t>    int array[N];</a:t>
            </a:r>
          </a:p>
          <a:p>
            <a:r>
              <a:rPr lang="en-US" dirty="0"/>
              <a:t>    for(int </a:t>
            </a:r>
            <a:r>
              <a:rPr lang="en-US" dirty="0" err="1"/>
              <a:t>i</a:t>
            </a:r>
            <a:r>
              <a:rPr lang="en-US" dirty="0"/>
              <a:t>=1; </a:t>
            </a:r>
            <a:r>
              <a:rPr lang="en-US" dirty="0" err="1"/>
              <a:t>i</a:t>
            </a:r>
            <a:r>
              <a:rPr lang="en-US" dirty="0"/>
              <a:t>&lt;= N; </a:t>
            </a:r>
            <a:r>
              <a:rPr lang="en-US" dirty="0" err="1"/>
              <a:t>i</a:t>
            </a:r>
            <a:r>
              <a:rPr lang="en-US" dirty="0"/>
              <a:t>++){</a:t>
            </a:r>
          </a:p>
          <a:p>
            <a:r>
              <a:rPr lang="en-US" dirty="0"/>
              <a:t>        </a:t>
            </a:r>
            <a:r>
              <a:rPr lang="en-US" dirty="0" err="1"/>
              <a:t>scanf</a:t>
            </a:r>
            <a:r>
              <a:rPr lang="en-US" dirty="0"/>
              <a:t>("%d", &amp;array[</a:t>
            </a:r>
            <a:r>
              <a:rPr lang="en-US" dirty="0" err="1"/>
              <a:t>i</a:t>
            </a:r>
            <a:r>
              <a:rPr lang="en-US" dirty="0"/>
              <a:t>]);</a:t>
            </a:r>
          </a:p>
          <a:p>
            <a:r>
              <a:rPr lang="en-US" dirty="0"/>
              <a:t>    }</a:t>
            </a:r>
          </a:p>
          <a:p>
            <a:r>
              <a:rPr lang="en-US" dirty="0"/>
              <a:t>    </a:t>
            </a:r>
            <a:r>
              <a:rPr lang="en-US" dirty="0" err="1"/>
              <a:t>printf</a:t>
            </a:r>
            <a:r>
              <a:rPr lang="en-US" dirty="0"/>
              <a:t>("Enter element to Search: ");</a:t>
            </a:r>
          </a:p>
          <a:p>
            <a:r>
              <a:rPr lang="en-US" dirty="0"/>
              <a:t>    int value, check=0;</a:t>
            </a:r>
          </a:p>
          <a:p>
            <a:r>
              <a:rPr lang="en-US" dirty="0"/>
              <a:t>    </a:t>
            </a:r>
            <a:r>
              <a:rPr lang="en-US" dirty="0" err="1"/>
              <a:t>scanf</a:t>
            </a:r>
            <a:r>
              <a:rPr lang="en-US" dirty="0"/>
              <a:t>("%d", &amp;value);</a:t>
            </a:r>
          </a:p>
          <a:p>
            <a:r>
              <a:rPr lang="en-US" dirty="0"/>
              <a:t>    for(int </a:t>
            </a:r>
            <a:r>
              <a:rPr lang="en-US" dirty="0" err="1"/>
              <a:t>i</a:t>
            </a:r>
            <a:r>
              <a:rPr lang="en-US" dirty="0"/>
              <a:t>=1; </a:t>
            </a:r>
            <a:r>
              <a:rPr lang="en-US" dirty="0" err="1"/>
              <a:t>i</a:t>
            </a:r>
            <a:r>
              <a:rPr lang="en-US" dirty="0"/>
              <a:t>&lt;= N; </a:t>
            </a:r>
            <a:r>
              <a:rPr lang="en-US" dirty="0" err="1"/>
              <a:t>i</a:t>
            </a:r>
            <a:r>
              <a:rPr lang="en-US" dirty="0"/>
              <a:t>++){</a:t>
            </a:r>
          </a:p>
          <a:p>
            <a:r>
              <a:rPr lang="en-US" dirty="0"/>
              <a:t>        if(array[</a:t>
            </a:r>
            <a:r>
              <a:rPr lang="en-US" dirty="0" err="1"/>
              <a:t>i</a:t>
            </a:r>
            <a:r>
              <a:rPr lang="en-US" dirty="0"/>
              <a:t>] == value){</a:t>
            </a:r>
          </a:p>
          <a:p>
            <a:r>
              <a:rPr lang="en-US" dirty="0"/>
              <a:t>            check=1;</a:t>
            </a:r>
          </a:p>
          <a:p>
            <a:r>
              <a:rPr lang="en-US" dirty="0"/>
              <a:t>        }</a:t>
            </a:r>
          </a:p>
          <a:p>
            <a:r>
              <a:rPr lang="en-US" dirty="0"/>
              <a:t>    }</a:t>
            </a:r>
          </a:p>
          <a:p>
            <a:r>
              <a:rPr lang="en-US" dirty="0"/>
              <a:t>    if(check == 1){</a:t>
            </a:r>
          </a:p>
          <a:p>
            <a:r>
              <a:rPr lang="en-US" dirty="0"/>
              <a:t>        </a:t>
            </a:r>
            <a:r>
              <a:rPr lang="en-US" dirty="0" err="1"/>
              <a:t>printf</a:t>
            </a:r>
            <a:r>
              <a:rPr lang="en-US" dirty="0"/>
              <a:t>("Value found\n");</a:t>
            </a:r>
          </a:p>
          <a:p>
            <a:r>
              <a:rPr lang="en-US" dirty="0"/>
              <a:t>    }</a:t>
            </a:r>
          </a:p>
          <a:p>
            <a:r>
              <a:rPr lang="en-US" dirty="0"/>
              <a:t>    else{</a:t>
            </a:r>
          </a:p>
          <a:p>
            <a:r>
              <a:rPr lang="en-US" dirty="0"/>
              <a:t>        </a:t>
            </a:r>
            <a:r>
              <a:rPr lang="en-US" dirty="0" err="1"/>
              <a:t>printf</a:t>
            </a:r>
            <a:r>
              <a:rPr lang="en-US" dirty="0"/>
              <a:t>("Value Not found\n");</a:t>
            </a:r>
          </a:p>
          <a:p>
            <a:r>
              <a:rPr lang="en-US" dirty="0"/>
              <a:t>    }</a:t>
            </a:r>
          </a:p>
          <a:p>
            <a:r>
              <a:rPr lang="en-US" dirty="0"/>
              <a:t>}</a:t>
            </a:r>
          </a:p>
        </p:txBody>
      </p:sp>
      <p:sp>
        <p:nvSpPr>
          <p:cNvPr id="2" name="TextBox 1">
            <a:extLst>
              <a:ext uri="{FF2B5EF4-FFF2-40B4-BE49-F238E27FC236}">
                <a16:creationId xmlns:a16="http://schemas.microsoft.com/office/drawing/2014/main" id="{CD9905E8-E2B4-85A7-44F0-36D7F6B5CCAB}"/>
              </a:ext>
            </a:extLst>
          </p:cNvPr>
          <p:cNvSpPr txBox="1"/>
          <p:nvPr/>
        </p:nvSpPr>
        <p:spPr>
          <a:xfrm>
            <a:off x="3263351" y="3087208"/>
            <a:ext cx="2782009" cy="1477328"/>
          </a:xfrm>
          <a:prstGeom prst="rect">
            <a:avLst/>
          </a:prstGeom>
          <a:solidFill>
            <a:schemeClr val="accent3">
              <a:lumMod val="20000"/>
              <a:lumOff val="80000"/>
            </a:schemeClr>
          </a:solidFill>
        </p:spPr>
        <p:txBody>
          <a:bodyPr wrap="square" rtlCol="0">
            <a:spAutoFit/>
          </a:bodyPr>
          <a:lstStyle/>
          <a:p>
            <a:r>
              <a:rPr lang="en-US" dirty="0"/>
              <a:t>4</a:t>
            </a:r>
          </a:p>
          <a:p>
            <a:r>
              <a:rPr lang="en-US" dirty="0"/>
              <a:t>1 2 3 55</a:t>
            </a:r>
          </a:p>
          <a:p>
            <a:r>
              <a:rPr lang="en-US" dirty="0"/>
              <a:t>Enter element to Search: 3</a:t>
            </a:r>
          </a:p>
          <a:p>
            <a:r>
              <a:rPr lang="en-US" dirty="0"/>
              <a:t>Value found</a:t>
            </a:r>
          </a:p>
        </p:txBody>
      </p:sp>
      <p:sp>
        <p:nvSpPr>
          <p:cNvPr id="4" name="TextBox 3">
            <a:extLst>
              <a:ext uri="{FF2B5EF4-FFF2-40B4-BE49-F238E27FC236}">
                <a16:creationId xmlns:a16="http://schemas.microsoft.com/office/drawing/2014/main" id="{110B1E5A-5056-8696-74DF-0534DB352DF2}"/>
              </a:ext>
            </a:extLst>
          </p:cNvPr>
          <p:cNvSpPr txBox="1"/>
          <p:nvPr/>
        </p:nvSpPr>
        <p:spPr>
          <a:xfrm>
            <a:off x="9357212" y="1457192"/>
            <a:ext cx="2782009" cy="1477328"/>
          </a:xfrm>
          <a:prstGeom prst="rect">
            <a:avLst/>
          </a:prstGeom>
          <a:solidFill>
            <a:schemeClr val="accent3">
              <a:lumMod val="20000"/>
              <a:lumOff val="80000"/>
            </a:schemeClr>
          </a:solidFill>
        </p:spPr>
        <p:txBody>
          <a:bodyPr wrap="square" rtlCol="0">
            <a:spAutoFit/>
          </a:bodyPr>
          <a:lstStyle/>
          <a:p>
            <a:r>
              <a:rPr lang="en-US" dirty="0"/>
              <a:t>Output:</a:t>
            </a:r>
          </a:p>
          <a:p>
            <a:r>
              <a:rPr lang="en-US" dirty="0"/>
              <a:t>5</a:t>
            </a:r>
          </a:p>
          <a:p>
            <a:r>
              <a:rPr lang="en-US" dirty="0"/>
              <a:t>1 2 3 4 5</a:t>
            </a:r>
          </a:p>
          <a:p>
            <a:r>
              <a:rPr lang="en-US" dirty="0"/>
              <a:t>Max = 5</a:t>
            </a:r>
          </a:p>
          <a:p>
            <a:r>
              <a:rPr lang="en-US" dirty="0"/>
              <a:t>Min = 1</a:t>
            </a:r>
          </a:p>
        </p:txBody>
      </p:sp>
    </p:spTree>
    <p:extLst>
      <p:ext uri="{BB962C8B-B14F-4D97-AF65-F5344CB8AC3E}">
        <p14:creationId xmlns:p14="http://schemas.microsoft.com/office/powerpoint/2010/main" val="1056123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104391-049A-7F2F-50A5-020698C15902}"/>
              </a:ext>
            </a:extLst>
          </p:cNvPr>
          <p:cNvSpPr txBox="1"/>
          <p:nvPr/>
        </p:nvSpPr>
        <p:spPr>
          <a:xfrm>
            <a:off x="261731" y="856357"/>
            <a:ext cx="4429539" cy="5632311"/>
          </a:xfrm>
          <a:prstGeom prst="rect">
            <a:avLst/>
          </a:prstGeom>
          <a:noFill/>
        </p:spPr>
        <p:txBody>
          <a:bodyPr wrap="square">
            <a:spAutoFit/>
          </a:bodyPr>
          <a:lstStyle/>
          <a:p>
            <a:r>
              <a:rPr lang="en-US" dirty="0"/>
              <a:t>#include&lt;stdio.h&gt;</a:t>
            </a:r>
          </a:p>
          <a:p>
            <a:r>
              <a:rPr lang="en-US" dirty="0"/>
              <a:t>int main()</a:t>
            </a:r>
          </a:p>
          <a:p>
            <a:r>
              <a:rPr lang="en-US" dirty="0"/>
              <a:t>{</a:t>
            </a:r>
          </a:p>
          <a:p>
            <a:r>
              <a:rPr lang="en-US" dirty="0"/>
              <a:t>    int row = 3;</a:t>
            </a:r>
          </a:p>
          <a:p>
            <a:r>
              <a:rPr lang="en-US" dirty="0"/>
              <a:t>    int col = 3;</a:t>
            </a:r>
          </a:p>
          <a:p>
            <a:r>
              <a:rPr lang="en-US" dirty="0"/>
              <a:t>    int matrix[row][col];</a:t>
            </a:r>
          </a:p>
          <a:p>
            <a:r>
              <a:rPr lang="en-US" dirty="0"/>
              <a:t>    int </a:t>
            </a:r>
            <a:r>
              <a:rPr lang="en-US" dirty="0" err="1"/>
              <a:t>patrix</a:t>
            </a:r>
            <a:r>
              <a:rPr lang="en-US" dirty="0"/>
              <a:t>[row][col];</a:t>
            </a:r>
          </a:p>
          <a:p>
            <a:endParaRPr lang="en-US" dirty="0"/>
          </a:p>
          <a:p>
            <a:r>
              <a:rPr lang="en-US" dirty="0"/>
              <a:t>    for(int </a:t>
            </a:r>
            <a:r>
              <a:rPr lang="en-US" dirty="0" err="1"/>
              <a:t>i</a:t>
            </a:r>
            <a:r>
              <a:rPr lang="en-US" dirty="0"/>
              <a:t>=1; </a:t>
            </a:r>
            <a:r>
              <a:rPr lang="en-US" dirty="0" err="1"/>
              <a:t>i</a:t>
            </a:r>
            <a:r>
              <a:rPr lang="en-US" dirty="0"/>
              <a:t>&lt;=row; </a:t>
            </a:r>
            <a:r>
              <a:rPr lang="en-US" dirty="0" err="1"/>
              <a:t>i</a:t>
            </a:r>
            <a:r>
              <a:rPr lang="en-US" dirty="0"/>
              <a:t>++){</a:t>
            </a:r>
          </a:p>
          <a:p>
            <a:r>
              <a:rPr lang="en-US" dirty="0"/>
              <a:t>        for(int j=1; j&lt;=col; </a:t>
            </a:r>
            <a:r>
              <a:rPr lang="en-US" dirty="0" err="1"/>
              <a:t>j++</a:t>
            </a:r>
            <a:r>
              <a:rPr lang="en-US" dirty="0"/>
              <a:t>){</a:t>
            </a:r>
          </a:p>
          <a:p>
            <a:r>
              <a:rPr lang="en-US" dirty="0"/>
              <a:t>            </a:t>
            </a:r>
            <a:r>
              <a:rPr lang="en-US" dirty="0" err="1"/>
              <a:t>scanf</a:t>
            </a:r>
            <a:r>
              <a:rPr lang="en-US" dirty="0"/>
              <a:t>("%d", &amp;matrix[</a:t>
            </a:r>
            <a:r>
              <a:rPr lang="en-US" dirty="0" err="1"/>
              <a:t>i</a:t>
            </a:r>
            <a:r>
              <a:rPr lang="en-US" dirty="0"/>
              <a:t>][j]);</a:t>
            </a:r>
          </a:p>
          <a:p>
            <a:r>
              <a:rPr lang="en-US" dirty="0"/>
              <a:t>        }</a:t>
            </a:r>
          </a:p>
          <a:p>
            <a:r>
              <a:rPr lang="en-US" dirty="0"/>
              <a:t>    }</a:t>
            </a:r>
          </a:p>
          <a:p>
            <a:r>
              <a:rPr lang="en-US" dirty="0"/>
              <a:t>    </a:t>
            </a:r>
            <a:r>
              <a:rPr lang="en-US" dirty="0" err="1"/>
              <a:t>printf</a:t>
            </a:r>
            <a:r>
              <a:rPr lang="en-US" dirty="0"/>
              <a:t>("\n Output\n");</a:t>
            </a:r>
          </a:p>
          <a:p>
            <a:r>
              <a:rPr lang="en-US" dirty="0"/>
              <a:t>    for(int </a:t>
            </a:r>
            <a:r>
              <a:rPr lang="en-US" dirty="0" err="1"/>
              <a:t>i</a:t>
            </a:r>
            <a:r>
              <a:rPr lang="en-US" dirty="0"/>
              <a:t>=1; </a:t>
            </a:r>
            <a:r>
              <a:rPr lang="en-US" dirty="0" err="1"/>
              <a:t>i</a:t>
            </a:r>
            <a:r>
              <a:rPr lang="en-US" dirty="0"/>
              <a:t>&lt;=row; </a:t>
            </a:r>
            <a:r>
              <a:rPr lang="en-US" dirty="0" err="1"/>
              <a:t>i</a:t>
            </a:r>
            <a:r>
              <a:rPr lang="en-US" dirty="0"/>
              <a:t>++){</a:t>
            </a:r>
          </a:p>
          <a:p>
            <a:r>
              <a:rPr lang="en-US" dirty="0"/>
              <a:t>    for(int j=1; j&lt;=col; </a:t>
            </a:r>
            <a:r>
              <a:rPr lang="en-US" dirty="0" err="1"/>
              <a:t>j++</a:t>
            </a:r>
            <a:r>
              <a:rPr lang="en-US" dirty="0"/>
              <a:t>){</a:t>
            </a:r>
          </a:p>
          <a:p>
            <a:r>
              <a:rPr lang="en-US" dirty="0"/>
              <a:t>            </a:t>
            </a:r>
            <a:r>
              <a:rPr lang="en-US" dirty="0" err="1"/>
              <a:t>printf</a:t>
            </a:r>
            <a:r>
              <a:rPr lang="en-US" dirty="0"/>
              <a:t>("%d ", matrix[</a:t>
            </a:r>
            <a:r>
              <a:rPr lang="en-US" dirty="0" err="1"/>
              <a:t>i</a:t>
            </a:r>
            <a:r>
              <a:rPr lang="en-US" dirty="0"/>
              <a:t>][j]);</a:t>
            </a:r>
          </a:p>
          <a:p>
            <a:r>
              <a:rPr lang="en-US" dirty="0"/>
              <a:t>        }</a:t>
            </a:r>
          </a:p>
          <a:p>
            <a:r>
              <a:rPr lang="en-US" dirty="0"/>
              <a:t>        </a:t>
            </a:r>
            <a:r>
              <a:rPr lang="en-US" dirty="0" err="1"/>
              <a:t>printf</a:t>
            </a:r>
            <a:r>
              <a:rPr lang="en-US" dirty="0"/>
              <a:t>("\n");</a:t>
            </a:r>
          </a:p>
          <a:p>
            <a:r>
              <a:rPr lang="en-US" dirty="0"/>
              <a:t>    }</a:t>
            </a:r>
          </a:p>
        </p:txBody>
      </p:sp>
      <p:sp>
        <p:nvSpPr>
          <p:cNvPr id="7" name="TextBox 6">
            <a:extLst>
              <a:ext uri="{FF2B5EF4-FFF2-40B4-BE49-F238E27FC236}">
                <a16:creationId xmlns:a16="http://schemas.microsoft.com/office/drawing/2014/main" id="{15977433-C3D8-E4D4-BAEB-9EBCC36544D7}"/>
              </a:ext>
            </a:extLst>
          </p:cNvPr>
          <p:cNvSpPr txBox="1"/>
          <p:nvPr/>
        </p:nvSpPr>
        <p:spPr>
          <a:xfrm>
            <a:off x="4080013" y="369332"/>
            <a:ext cx="4568687" cy="3970318"/>
          </a:xfrm>
          <a:prstGeom prst="rect">
            <a:avLst/>
          </a:prstGeom>
          <a:noFill/>
        </p:spPr>
        <p:txBody>
          <a:bodyPr wrap="square">
            <a:spAutoFit/>
          </a:bodyPr>
          <a:lstStyle/>
          <a:p>
            <a:r>
              <a:rPr lang="en-US" dirty="0"/>
              <a:t>for(int </a:t>
            </a:r>
            <a:r>
              <a:rPr lang="en-US" dirty="0" err="1"/>
              <a:t>i</a:t>
            </a:r>
            <a:r>
              <a:rPr lang="en-US" dirty="0"/>
              <a:t>=1; </a:t>
            </a:r>
            <a:r>
              <a:rPr lang="en-US" dirty="0" err="1"/>
              <a:t>i</a:t>
            </a:r>
            <a:r>
              <a:rPr lang="en-US" dirty="0"/>
              <a:t>&lt;=row; </a:t>
            </a:r>
            <a:r>
              <a:rPr lang="en-US" dirty="0" err="1"/>
              <a:t>i</a:t>
            </a:r>
            <a:r>
              <a:rPr lang="en-US" dirty="0"/>
              <a:t>++){</a:t>
            </a:r>
          </a:p>
          <a:p>
            <a:r>
              <a:rPr lang="en-US" dirty="0"/>
              <a:t>    for(int j=1; j&lt;=col; </a:t>
            </a:r>
            <a:r>
              <a:rPr lang="en-US" dirty="0" err="1"/>
              <a:t>j++</a:t>
            </a:r>
            <a:r>
              <a:rPr lang="en-US" dirty="0"/>
              <a:t>){</a:t>
            </a:r>
          </a:p>
          <a:p>
            <a:r>
              <a:rPr lang="en-US" dirty="0"/>
              <a:t>            </a:t>
            </a:r>
            <a:r>
              <a:rPr lang="en-US" dirty="0" err="1"/>
              <a:t>patrix</a:t>
            </a:r>
            <a:r>
              <a:rPr lang="en-US" dirty="0"/>
              <a:t>[</a:t>
            </a:r>
            <a:r>
              <a:rPr lang="en-US" dirty="0" err="1"/>
              <a:t>i</a:t>
            </a:r>
            <a:r>
              <a:rPr lang="en-US" dirty="0"/>
              <a:t>][j] = matrix[</a:t>
            </a:r>
            <a:r>
              <a:rPr lang="en-US" dirty="0" err="1"/>
              <a:t>i</a:t>
            </a:r>
            <a:r>
              <a:rPr lang="en-US" dirty="0"/>
              <a:t>][j];</a:t>
            </a:r>
          </a:p>
          <a:p>
            <a:r>
              <a:rPr lang="en-US" dirty="0"/>
              <a:t>        }</a:t>
            </a:r>
          </a:p>
          <a:p>
            <a:r>
              <a:rPr lang="en-US" dirty="0"/>
              <a:t>        </a:t>
            </a:r>
            <a:r>
              <a:rPr lang="en-US" dirty="0" err="1"/>
              <a:t>printf</a:t>
            </a:r>
            <a:r>
              <a:rPr lang="en-US" dirty="0"/>
              <a:t>("\n");</a:t>
            </a:r>
          </a:p>
          <a:p>
            <a:r>
              <a:rPr lang="en-US" dirty="0"/>
              <a:t>    }</a:t>
            </a:r>
          </a:p>
          <a:p>
            <a:r>
              <a:rPr lang="en-US" dirty="0"/>
              <a:t>    </a:t>
            </a:r>
            <a:r>
              <a:rPr lang="en-US" dirty="0" err="1"/>
              <a:t>printf</a:t>
            </a:r>
            <a:r>
              <a:rPr lang="en-US" dirty="0"/>
              <a:t>("\n copy to another matrix\n");</a:t>
            </a:r>
          </a:p>
          <a:p>
            <a:r>
              <a:rPr lang="en-US" dirty="0"/>
              <a:t>    for(int </a:t>
            </a:r>
            <a:r>
              <a:rPr lang="en-US" dirty="0" err="1"/>
              <a:t>i</a:t>
            </a:r>
            <a:r>
              <a:rPr lang="en-US" dirty="0"/>
              <a:t>=1; </a:t>
            </a:r>
            <a:r>
              <a:rPr lang="en-US" dirty="0" err="1"/>
              <a:t>i</a:t>
            </a:r>
            <a:r>
              <a:rPr lang="en-US" dirty="0"/>
              <a:t>&lt;=row; </a:t>
            </a:r>
            <a:r>
              <a:rPr lang="en-US" dirty="0" err="1"/>
              <a:t>i</a:t>
            </a:r>
            <a:r>
              <a:rPr lang="en-US" dirty="0"/>
              <a:t>++){</a:t>
            </a:r>
          </a:p>
          <a:p>
            <a:r>
              <a:rPr lang="en-US" dirty="0"/>
              <a:t>    for(int j=1; j&lt;=col; </a:t>
            </a:r>
            <a:r>
              <a:rPr lang="en-US" dirty="0" err="1"/>
              <a:t>j++</a:t>
            </a:r>
            <a:r>
              <a:rPr lang="en-US" dirty="0"/>
              <a:t>){</a:t>
            </a:r>
          </a:p>
          <a:p>
            <a:r>
              <a:rPr lang="en-US" dirty="0"/>
              <a:t>            </a:t>
            </a:r>
            <a:r>
              <a:rPr lang="en-US" dirty="0" err="1"/>
              <a:t>printf</a:t>
            </a:r>
            <a:r>
              <a:rPr lang="en-US" dirty="0"/>
              <a:t>("%d ", </a:t>
            </a:r>
            <a:r>
              <a:rPr lang="en-US" dirty="0" err="1"/>
              <a:t>patrix</a:t>
            </a:r>
            <a:r>
              <a:rPr lang="en-US" dirty="0"/>
              <a:t>[</a:t>
            </a:r>
            <a:r>
              <a:rPr lang="en-US" dirty="0" err="1"/>
              <a:t>i</a:t>
            </a:r>
            <a:r>
              <a:rPr lang="en-US" dirty="0"/>
              <a:t>][j]);</a:t>
            </a:r>
          </a:p>
          <a:p>
            <a:r>
              <a:rPr lang="en-US" dirty="0"/>
              <a:t>        }</a:t>
            </a:r>
          </a:p>
          <a:p>
            <a:r>
              <a:rPr lang="en-US" dirty="0"/>
              <a:t>        </a:t>
            </a:r>
            <a:r>
              <a:rPr lang="en-US" dirty="0" err="1"/>
              <a:t>printf</a:t>
            </a:r>
            <a:r>
              <a:rPr lang="en-US" dirty="0"/>
              <a:t>("\n");</a:t>
            </a:r>
          </a:p>
          <a:p>
            <a:r>
              <a:rPr lang="en-US" dirty="0"/>
              <a:t>    }</a:t>
            </a:r>
          </a:p>
          <a:p>
            <a:r>
              <a:rPr lang="en-US" dirty="0"/>
              <a:t>}</a:t>
            </a:r>
          </a:p>
        </p:txBody>
      </p:sp>
      <p:sp>
        <p:nvSpPr>
          <p:cNvPr id="9" name="TextBox 8">
            <a:extLst>
              <a:ext uri="{FF2B5EF4-FFF2-40B4-BE49-F238E27FC236}">
                <a16:creationId xmlns:a16="http://schemas.microsoft.com/office/drawing/2014/main" id="{F4344005-749F-DA95-9E07-A4425FB8E4A6}"/>
              </a:ext>
            </a:extLst>
          </p:cNvPr>
          <p:cNvSpPr txBox="1"/>
          <p:nvPr/>
        </p:nvSpPr>
        <p:spPr>
          <a:xfrm>
            <a:off x="261731" y="70370"/>
            <a:ext cx="6102626" cy="369332"/>
          </a:xfrm>
          <a:prstGeom prst="rect">
            <a:avLst/>
          </a:prstGeom>
          <a:noFill/>
        </p:spPr>
        <p:txBody>
          <a:bodyPr wrap="square">
            <a:spAutoFit/>
          </a:bodyPr>
          <a:lstStyle/>
          <a:p>
            <a:r>
              <a:rPr lang="en-SG" sz="1800" dirty="0">
                <a:latin typeface="Aptos" panose="020B0004020202020204" pitchFamily="34" charset="0"/>
              </a:rPr>
              <a:t>5. Copy array to another</a:t>
            </a:r>
          </a:p>
        </p:txBody>
      </p:sp>
      <p:sp>
        <p:nvSpPr>
          <p:cNvPr id="10" name="TextBox 9">
            <a:extLst>
              <a:ext uri="{FF2B5EF4-FFF2-40B4-BE49-F238E27FC236}">
                <a16:creationId xmlns:a16="http://schemas.microsoft.com/office/drawing/2014/main" id="{65BB9AC0-7E65-2221-8E2E-572C0CFECE8E}"/>
              </a:ext>
            </a:extLst>
          </p:cNvPr>
          <p:cNvSpPr txBox="1"/>
          <p:nvPr/>
        </p:nvSpPr>
        <p:spPr>
          <a:xfrm>
            <a:off x="8873280" y="1060174"/>
            <a:ext cx="2782009" cy="3693319"/>
          </a:xfrm>
          <a:prstGeom prst="rect">
            <a:avLst/>
          </a:prstGeom>
          <a:solidFill>
            <a:schemeClr val="accent3">
              <a:lumMod val="20000"/>
              <a:lumOff val="80000"/>
            </a:schemeClr>
          </a:solidFill>
        </p:spPr>
        <p:txBody>
          <a:bodyPr wrap="square" rtlCol="0">
            <a:spAutoFit/>
          </a:bodyPr>
          <a:lstStyle/>
          <a:p>
            <a:r>
              <a:rPr lang="en-US" dirty="0"/>
              <a:t>Output:</a:t>
            </a:r>
          </a:p>
          <a:p>
            <a:r>
              <a:rPr lang="en-US" dirty="0"/>
              <a:t>1 1 1 </a:t>
            </a:r>
          </a:p>
          <a:p>
            <a:r>
              <a:rPr lang="en-US" dirty="0"/>
              <a:t>1 1 1</a:t>
            </a:r>
          </a:p>
          <a:p>
            <a:r>
              <a:rPr lang="en-US" dirty="0"/>
              <a:t>1 1 1</a:t>
            </a:r>
          </a:p>
          <a:p>
            <a:r>
              <a:rPr lang="en-US" dirty="0"/>
              <a:t>Output:</a:t>
            </a:r>
          </a:p>
          <a:p>
            <a:r>
              <a:rPr lang="en-US" dirty="0"/>
              <a:t>1 1 1 </a:t>
            </a:r>
          </a:p>
          <a:p>
            <a:r>
              <a:rPr lang="en-US" dirty="0"/>
              <a:t>1 1 1</a:t>
            </a:r>
          </a:p>
          <a:p>
            <a:r>
              <a:rPr lang="en-US" dirty="0"/>
              <a:t>1 1 1</a:t>
            </a:r>
          </a:p>
          <a:p>
            <a:endParaRPr lang="en-US" dirty="0"/>
          </a:p>
          <a:p>
            <a:r>
              <a:rPr lang="en-US" dirty="0"/>
              <a:t>Copy to another matrix</a:t>
            </a:r>
          </a:p>
          <a:p>
            <a:r>
              <a:rPr lang="en-US" dirty="0"/>
              <a:t>1 1 1 </a:t>
            </a:r>
          </a:p>
          <a:p>
            <a:r>
              <a:rPr lang="en-US" dirty="0"/>
              <a:t>1 1 1</a:t>
            </a:r>
          </a:p>
          <a:p>
            <a:r>
              <a:rPr lang="en-US" dirty="0"/>
              <a:t>1 1 1</a:t>
            </a:r>
          </a:p>
        </p:txBody>
      </p:sp>
    </p:spTree>
    <p:extLst>
      <p:ext uri="{BB962C8B-B14F-4D97-AF65-F5344CB8AC3E}">
        <p14:creationId xmlns:p14="http://schemas.microsoft.com/office/powerpoint/2010/main" val="122638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3D1C74-781D-AE5B-1C1D-2F5F10510386}"/>
              </a:ext>
            </a:extLst>
          </p:cNvPr>
          <p:cNvSpPr txBox="1"/>
          <p:nvPr/>
        </p:nvSpPr>
        <p:spPr>
          <a:xfrm>
            <a:off x="147483" y="9870"/>
            <a:ext cx="11897033" cy="6524863"/>
          </a:xfrm>
          <a:prstGeom prst="rect">
            <a:avLst/>
          </a:prstGeom>
          <a:solidFill>
            <a:schemeClr val="bg1"/>
          </a:solidFill>
        </p:spPr>
        <p:txBody>
          <a:bodyPr wrap="square">
            <a:spAutoFit/>
          </a:bodyPr>
          <a:lstStyle/>
          <a:p>
            <a:pPr algn="just" fontAlgn="base"/>
            <a:r>
              <a:rPr lang="en-US" sz="2400" b="1" i="0" dirty="0">
                <a:solidFill>
                  <a:schemeClr val="tx1">
                    <a:lumMod val="95000"/>
                    <a:lumOff val="5000"/>
                  </a:schemeClr>
                </a:solidFill>
                <a:effectLst/>
                <a:highlight>
                  <a:srgbClr val="FFFFFF"/>
                </a:highlight>
                <a:latin typeface="Aptos" panose="020B0004020202020204" pitchFamily="34" charset="0"/>
              </a:rPr>
              <a:t>Types of Array in C</a:t>
            </a:r>
          </a:p>
          <a:p>
            <a:pPr algn="just" rtl="0" fontAlgn="base"/>
            <a:r>
              <a:rPr lang="en-US" b="0" i="0" dirty="0">
                <a:solidFill>
                  <a:schemeClr val="tx1">
                    <a:lumMod val="95000"/>
                    <a:lumOff val="5000"/>
                  </a:schemeClr>
                </a:solidFill>
                <a:effectLst/>
                <a:highlight>
                  <a:srgbClr val="FFFFFF"/>
                </a:highlight>
                <a:latin typeface="Aptos" panose="020B0004020202020204" pitchFamily="34" charset="0"/>
              </a:rPr>
              <a:t>There are two types of arrays based on the number of dimensions it has. They are as follows:</a:t>
            </a:r>
          </a:p>
          <a:p>
            <a:pPr algn="just" fontAlgn="base">
              <a:buFont typeface="+mj-lt"/>
              <a:buAutoNum type="arabicPeriod"/>
            </a:pPr>
            <a:r>
              <a:rPr lang="en-US" b="0" i="0" dirty="0">
                <a:solidFill>
                  <a:schemeClr val="tx1">
                    <a:lumMod val="95000"/>
                    <a:lumOff val="5000"/>
                  </a:schemeClr>
                </a:solidFill>
                <a:effectLst/>
                <a:highlight>
                  <a:srgbClr val="FFFFFF"/>
                </a:highlight>
                <a:latin typeface="Aptos" panose="020B0004020202020204" pitchFamily="34" charset="0"/>
              </a:rPr>
              <a:t>One Dimensional Arrays (1D Array)</a:t>
            </a:r>
          </a:p>
          <a:p>
            <a:pPr algn="just" fontAlgn="base">
              <a:buFont typeface="+mj-lt"/>
              <a:buAutoNum type="arabicPeriod" startAt="2"/>
            </a:pPr>
            <a:r>
              <a:rPr lang="en-US" b="0" i="0" dirty="0">
                <a:solidFill>
                  <a:schemeClr val="tx1">
                    <a:lumMod val="95000"/>
                    <a:lumOff val="5000"/>
                  </a:schemeClr>
                </a:solidFill>
                <a:effectLst/>
                <a:highlight>
                  <a:srgbClr val="FFFFFF"/>
                </a:highlight>
                <a:latin typeface="Aptos" panose="020B0004020202020204" pitchFamily="34" charset="0"/>
              </a:rPr>
              <a:t>Multidimensional Arrays</a:t>
            </a:r>
          </a:p>
          <a:p>
            <a:pPr algn="just" fontAlgn="base"/>
            <a:endParaRPr lang="en-US" dirty="0">
              <a:solidFill>
                <a:schemeClr val="tx1">
                  <a:lumMod val="95000"/>
                  <a:lumOff val="5000"/>
                </a:schemeClr>
              </a:solidFill>
              <a:highlight>
                <a:srgbClr val="FFFFFF"/>
              </a:highlight>
              <a:latin typeface="Aptos" panose="020B0004020202020204" pitchFamily="34" charset="0"/>
            </a:endParaRPr>
          </a:p>
          <a:p>
            <a:pPr algn="just" fontAlgn="base"/>
            <a:r>
              <a:rPr lang="en-US" b="1" i="0" dirty="0">
                <a:solidFill>
                  <a:schemeClr val="tx1">
                    <a:lumMod val="95000"/>
                    <a:lumOff val="5000"/>
                  </a:schemeClr>
                </a:solidFill>
                <a:effectLst/>
                <a:highlight>
                  <a:srgbClr val="FFFFFF"/>
                </a:highlight>
                <a:latin typeface="Aptos" panose="020B0004020202020204" pitchFamily="34" charset="0"/>
              </a:rPr>
              <a:t>1. One Dimensional Array in C</a:t>
            </a:r>
          </a:p>
          <a:p>
            <a:pPr algn="just" rtl="0" fontAlgn="base"/>
            <a:r>
              <a:rPr lang="en-US" b="0" i="0" dirty="0">
                <a:solidFill>
                  <a:schemeClr val="tx1">
                    <a:lumMod val="95000"/>
                    <a:lumOff val="5000"/>
                  </a:schemeClr>
                </a:solidFill>
                <a:effectLst/>
                <a:highlight>
                  <a:srgbClr val="FFFFFF"/>
                </a:highlight>
                <a:latin typeface="Aptos" panose="020B0004020202020204" pitchFamily="34" charset="0"/>
              </a:rPr>
              <a:t>The One-dimensional arrays, also known as 1-D arrays in C are those arrays that have only one dimension.</a:t>
            </a:r>
          </a:p>
          <a:p>
            <a:pPr algn="just" fontAlgn="base"/>
            <a:r>
              <a:rPr lang="en-US" sz="1600" b="1" i="1" u="sng" dirty="0">
                <a:solidFill>
                  <a:schemeClr val="tx1">
                    <a:lumMod val="95000"/>
                    <a:lumOff val="5000"/>
                  </a:schemeClr>
                </a:solidFill>
                <a:effectLst/>
                <a:highlight>
                  <a:srgbClr val="FFFFFF"/>
                </a:highlight>
                <a:latin typeface="Aptos" panose="020B0004020202020204" pitchFamily="34" charset="0"/>
              </a:rPr>
              <a:t>Syntax of 1D Array in C</a:t>
            </a:r>
          </a:p>
          <a:p>
            <a:pPr algn="just" fontAlgn="base"/>
            <a:r>
              <a:rPr lang="en-US" b="1" i="0" dirty="0" err="1">
                <a:solidFill>
                  <a:schemeClr val="tx1">
                    <a:lumMod val="95000"/>
                    <a:lumOff val="5000"/>
                  </a:schemeClr>
                </a:solidFill>
                <a:effectLst/>
                <a:highlight>
                  <a:srgbClr val="FFFFFF"/>
                </a:highlight>
                <a:latin typeface="Aptos" panose="020B0004020202020204" pitchFamily="34" charset="0"/>
              </a:rPr>
              <a:t>array_name</a:t>
            </a:r>
            <a:r>
              <a:rPr lang="en-US" b="1" i="0" dirty="0">
                <a:solidFill>
                  <a:schemeClr val="tx1">
                    <a:lumMod val="95000"/>
                    <a:lumOff val="5000"/>
                  </a:schemeClr>
                </a:solidFill>
                <a:effectLst/>
                <a:highlight>
                  <a:srgbClr val="FFFFFF"/>
                </a:highlight>
                <a:latin typeface="Aptos" panose="020B0004020202020204" pitchFamily="34" charset="0"/>
              </a:rPr>
              <a:t> [size];</a:t>
            </a:r>
          </a:p>
          <a:p>
            <a:pPr algn="just" fontAlgn="base"/>
            <a:endParaRPr lang="en-US" b="1" i="0" dirty="0">
              <a:solidFill>
                <a:schemeClr val="tx1">
                  <a:lumMod val="95000"/>
                  <a:lumOff val="5000"/>
                </a:schemeClr>
              </a:solidFill>
              <a:effectLst/>
              <a:highlight>
                <a:srgbClr val="FFFFFF"/>
              </a:highlight>
              <a:latin typeface="Aptos" panose="020B0004020202020204" pitchFamily="34" charset="0"/>
            </a:endParaRPr>
          </a:p>
          <a:p>
            <a:pPr algn="just" fontAlgn="base"/>
            <a:r>
              <a:rPr lang="en-US" b="1" i="0" dirty="0">
                <a:solidFill>
                  <a:schemeClr val="tx1">
                    <a:lumMod val="95000"/>
                    <a:lumOff val="5000"/>
                  </a:schemeClr>
                </a:solidFill>
                <a:effectLst/>
                <a:highlight>
                  <a:srgbClr val="FFFFFF"/>
                </a:highlight>
                <a:latin typeface="Aptos" panose="020B0004020202020204" pitchFamily="34" charset="0"/>
              </a:rPr>
              <a:t>2. Multidimensional Array in C</a:t>
            </a:r>
          </a:p>
          <a:p>
            <a:pPr algn="just" fontAlgn="base"/>
            <a:endParaRPr lang="en-US" b="1" i="0" dirty="0">
              <a:solidFill>
                <a:schemeClr val="tx1">
                  <a:lumMod val="95000"/>
                  <a:lumOff val="5000"/>
                </a:schemeClr>
              </a:solidFill>
              <a:effectLst/>
              <a:highlight>
                <a:srgbClr val="FFFFFF"/>
              </a:highlight>
              <a:latin typeface="Aptos" panose="020B0004020202020204" pitchFamily="34" charset="0"/>
            </a:endParaRPr>
          </a:p>
          <a:p>
            <a:pPr algn="just" fontAlgn="base"/>
            <a:r>
              <a:rPr lang="en-US" b="1" i="0" dirty="0">
                <a:solidFill>
                  <a:schemeClr val="tx1">
                    <a:lumMod val="95000"/>
                    <a:lumOff val="5000"/>
                  </a:schemeClr>
                </a:solidFill>
                <a:effectLst/>
                <a:highlight>
                  <a:srgbClr val="FFFFFF"/>
                </a:highlight>
                <a:latin typeface="Aptos" panose="020B0004020202020204" pitchFamily="34" charset="0"/>
              </a:rPr>
              <a:t>A. Two-Dimensional Array in C</a:t>
            </a:r>
          </a:p>
          <a:p>
            <a:pPr algn="just" fontAlgn="base"/>
            <a:r>
              <a:rPr lang="en-US" i="0" dirty="0">
                <a:solidFill>
                  <a:schemeClr val="tx1">
                    <a:lumMod val="95000"/>
                    <a:lumOff val="5000"/>
                  </a:schemeClr>
                </a:solidFill>
                <a:effectLst/>
                <a:highlight>
                  <a:srgbClr val="FFFFFF"/>
                </a:highlight>
                <a:latin typeface="Aptos" panose="020B0004020202020204" pitchFamily="34" charset="0"/>
              </a:rPr>
              <a:t>A Two-Dimensional array or 2D array in C is an array that has exactly two dimensions. They can be visualized in the form of rows and columns organized in a two-dimensional plane.</a:t>
            </a:r>
          </a:p>
          <a:p>
            <a:pPr algn="just" fontAlgn="base"/>
            <a:r>
              <a:rPr lang="en-US" i="0" dirty="0">
                <a:solidFill>
                  <a:schemeClr val="tx1">
                    <a:lumMod val="95000"/>
                    <a:lumOff val="5000"/>
                  </a:schemeClr>
                </a:solidFill>
                <a:effectLst/>
                <a:highlight>
                  <a:srgbClr val="FFFFFF"/>
                </a:highlight>
                <a:latin typeface="Aptos" panose="020B0004020202020204" pitchFamily="34" charset="0"/>
              </a:rPr>
              <a:t>Syntax of 2D Array in C</a:t>
            </a:r>
          </a:p>
          <a:p>
            <a:pPr algn="just" fontAlgn="base"/>
            <a:r>
              <a:rPr lang="en-US" i="0" dirty="0" err="1">
                <a:solidFill>
                  <a:schemeClr val="tx1">
                    <a:lumMod val="95000"/>
                    <a:lumOff val="5000"/>
                  </a:schemeClr>
                </a:solidFill>
                <a:effectLst/>
                <a:highlight>
                  <a:srgbClr val="FFFFFF"/>
                </a:highlight>
                <a:latin typeface="Aptos" panose="020B0004020202020204" pitchFamily="34" charset="0"/>
              </a:rPr>
              <a:t>array_name</a:t>
            </a:r>
            <a:r>
              <a:rPr lang="en-US" i="0" dirty="0">
                <a:solidFill>
                  <a:schemeClr val="tx1">
                    <a:lumMod val="95000"/>
                    <a:lumOff val="5000"/>
                  </a:schemeClr>
                </a:solidFill>
                <a:effectLst/>
                <a:highlight>
                  <a:srgbClr val="FFFFFF"/>
                </a:highlight>
                <a:latin typeface="Aptos" panose="020B0004020202020204" pitchFamily="34" charset="0"/>
              </a:rPr>
              <a:t>[size1] [size2];</a:t>
            </a:r>
          </a:p>
          <a:p>
            <a:pPr algn="just" fontAlgn="base"/>
            <a:endParaRPr lang="en-US" b="1" i="0" dirty="0">
              <a:solidFill>
                <a:schemeClr val="tx1">
                  <a:lumMod val="95000"/>
                  <a:lumOff val="5000"/>
                </a:schemeClr>
              </a:solidFill>
              <a:effectLst/>
              <a:highlight>
                <a:srgbClr val="FFFFFF"/>
              </a:highlight>
              <a:latin typeface="Aptos" panose="020B0004020202020204" pitchFamily="34" charset="0"/>
            </a:endParaRPr>
          </a:p>
          <a:p>
            <a:pPr algn="just" fontAlgn="base"/>
            <a:r>
              <a:rPr lang="en-US" b="1" i="0" dirty="0">
                <a:solidFill>
                  <a:schemeClr val="tx1">
                    <a:lumMod val="95000"/>
                    <a:lumOff val="5000"/>
                  </a:schemeClr>
                </a:solidFill>
                <a:effectLst/>
                <a:highlight>
                  <a:srgbClr val="FFFFFF"/>
                </a:highlight>
                <a:latin typeface="Aptos" panose="020B0004020202020204" pitchFamily="34" charset="0"/>
              </a:rPr>
              <a:t>B. Three-Dimensional Array in C</a:t>
            </a:r>
          </a:p>
          <a:p>
            <a:pPr algn="just" fontAlgn="base"/>
            <a:r>
              <a:rPr lang="en-US" i="0" dirty="0">
                <a:solidFill>
                  <a:schemeClr val="tx1">
                    <a:lumMod val="95000"/>
                    <a:lumOff val="5000"/>
                  </a:schemeClr>
                </a:solidFill>
                <a:effectLst/>
                <a:highlight>
                  <a:srgbClr val="FFFFFF"/>
                </a:highlight>
                <a:latin typeface="Aptos" panose="020B0004020202020204" pitchFamily="34" charset="0"/>
              </a:rPr>
              <a:t>Another popular form of a multi-dimensional array is Three Dimensional Array or 3D Array. A 3D array has exactly three dimensions. It can be visualized as a collection of 2D arrays stacked on top of each other to create the third dimension.</a:t>
            </a:r>
          </a:p>
          <a:p>
            <a:pPr algn="just" fontAlgn="base"/>
            <a:r>
              <a:rPr lang="en-US" i="0" dirty="0">
                <a:solidFill>
                  <a:schemeClr val="tx1">
                    <a:lumMod val="95000"/>
                    <a:lumOff val="5000"/>
                  </a:schemeClr>
                </a:solidFill>
                <a:effectLst/>
                <a:highlight>
                  <a:srgbClr val="FFFFFF"/>
                </a:highlight>
                <a:latin typeface="Aptos" panose="020B0004020202020204" pitchFamily="34" charset="0"/>
              </a:rPr>
              <a:t>Syntax of 3D Array in C</a:t>
            </a:r>
          </a:p>
          <a:p>
            <a:pPr algn="just" fontAlgn="base"/>
            <a:r>
              <a:rPr lang="en-US" i="0" dirty="0" err="1">
                <a:solidFill>
                  <a:schemeClr val="tx1">
                    <a:lumMod val="95000"/>
                    <a:lumOff val="5000"/>
                  </a:schemeClr>
                </a:solidFill>
                <a:effectLst/>
                <a:highlight>
                  <a:srgbClr val="FFFFFF"/>
                </a:highlight>
                <a:latin typeface="Aptos" panose="020B0004020202020204" pitchFamily="34" charset="0"/>
              </a:rPr>
              <a:t>array_name</a:t>
            </a:r>
            <a:r>
              <a:rPr lang="en-US" i="0" dirty="0">
                <a:solidFill>
                  <a:schemeClr val="tx1">
                    <a:lumMod val="95000"/>
                    <a:lumOff val="5000"/>
                  </a:schemeClr>
                </a:solidFill>
                <a:effectLst/>
                <a:highlight>
                  <a:srgbClr val="FFFFFF"/>
                </a:highlight>
                <a:latin typeface="Aptos" panose="020B0004020202020204" pitchFamily="34" charset="0"/>
              </a:rPr>
              <a:t> [size1] [size2] [size3];</a:t>
            </a:r>
          </a:p>
        </p:txBody>
      </p:sp>
    </p:spTree>
    <p:extLst>
      <p:ext uri="{BB962C8B-B14F-4D97-AF65-F5344CB8AC3E}">
        <p14:creationId xmlns:p14="http://schemas.microsoft.com/office/powerpoint/2010/main" val="614873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116251-F023-30DF-1417-FB5BCA3F3D32}"/>
              </a:ext>
            </a:extLst>
          </p:cNvPr>
          <p:cNvSpPr txBox="1"/>
          <p:nvPr/>
        </p:nvSpPr>
        <p:spPr>
          <a:xfrm>
            <a:off x="219606" y="0"/>
            <a:ext cx="10878379" cy="369332"/>
          </a:xfrm>
          <a:prstGeom prst="rect">
            <a:avLst/>
          </a:prstGeom>
          <a:noFill/>
        </p:spPr>
        <p:txBody>
          <a:bodyPr wrap="square">
            <a:spAutoFit/>
          </a:bodyPr>
          <a:lstStyle/>
          <a:p>
            <a:r>
              <a:rPr lang="en-SG" sz="1800" dirty="0">
                <a:latin typeface="Aptos" panose="020B0004020202020204" pitchFamily="34" charset="0"/>
              </a:rPr>
              <a:t>6. Matrix Addition &amp; Subtraction</a:t>
            </a:r>
          </a:p>
        </p:txBody>
      </p:sp>
      <p:sp>
        <p:nvSpPr>
          <p:cNvPr id="5" name="TextBox 4">
            <a:extLst>
              <a:ext uri="{FF2B5EF4-FFF2-40B4-BE49-F238E27FC236}">
                <a16:creationId xmlns:a16="http://schemas.microsoft.com/office/drawing/2014/main" id="{13CE898C-AFB4-6C65-A632-CA96953687FE}"/>
              </a:ext>
            </a:extLst>
          </p:cNvPr>
          <p:cNvSpPr txBox="1"/>
          <p:nvPr/>
        </p:nvSpPr>
        <p:spPr>
          <a:xfrm>
            <a:off x="219606" y="406500"/>
            <a:ext cx="6139542" cy="4801314"/>
          </a:xfrm>
          <a:prstGeom prst="rect">
            <a:avLst/>
          </a:prstGeom>
          <a:noFill/>
        </p:spPr>
        <p:txBody>
          <a:bodyPr wrap="square">
            <a:spAutoFit/>
          </a:bodyPr>
          <a:lstStyle/>
          <a:p>
            <a:r>
              <a:rPr lang="en-US" dirty="0"/>
              <a:t>#include&lt;stdio.h&gt;</a:t>
            </a:r>
          </a:p>
          <a:p>
            <a:r>
              <a:rPr lang="en-US" dirty="0"/>
              <a:t>int main()</a:t>
            </a:r>
          </a:p>
          <a:p>
            <a:r>
              <a:rPr lang="en-US" dirty="0"/>
              <a:t>{</a:t>
            </a:r>
          </a:p>
          <a:p>
            <a:r>
              <a:rPr lang="en-US" dirty="0"/>
              <a:t>    int row = 3, col = 3;</a:t>
            </a:r>
          </a:p>
          <a:p>
            <a:r>
              <a:rPr lang="en-US" dirty="0"/>
              <a:t>    int matrix[row][col], </a:t>
            </a:r>
            <a:r>
              <a:rPr lang="en-US" dirty="0" err="1"/>
              <a:t>patrix</a:t>
            </a:r>
            <a:r>
              <a:rPr lang="en-US" dirty="0"/>
              <a:t>[row][col], sum[row][col];</a:t>
            </a:r>
          </a:p>
          <a:p>
            <a:r>
              <a:rPr lang="en-US" dirty="0"/>
              <a:t>    </a:t>
            </a:r>
            <a:r>
              <a:rPr lang="en-US" dirty="0" err="1"/>
              <a:t>printf</a:t>
            </a:r>
            <a:r>
              <a:rPr lang="en-US" dirty="0"/>
              <a:t>("\n 1st Matrix\n");</a:t>
            </a:r>
          </a:p>
          <a:p>
            <a:r>
              <a:rPr lang="en-US" dirty="0"/>
              <a:t>    for(int </a:t>
            </a:r>
            <a:r>
              <a:rPr lang="en-US" dirty="0" err="1"/>
              <a:t>i</a:t>
            </a:r>
            <a:r>
              <a:rPr lang="en-US" dirty="0"/>
              <a:t>=1; </a:t>
            </a:r>
            <a:r>
              <a:rPr lang="en-US" dirty="0" err="1"/>
              <a:t>i</a:t>
            </a:r>
            <a:r>
              <a:rPr lang="en-US" dirty="0"/>
              <a:t>&lt;=row; </a:t>
            </a:r>
            <a:r>
              <a:rPr lang="en-US" dirty="0" err="1"/>
              <a:t>i</a:t>
            </a:r>
            <a:r>
              <a:rPr lang="en-US" dirty="0"/>
              <a:t>++){</a:t>
            </a:r>
          </a:p>
          <a:p>
            <a:r>
              <a:rPr lang="en-US" dirty="0"/>
              <a:t>        for(int j=1; j&lt;=col; </a:t>
            </a:r>
            <a:r>
              <a:rPr lang="en-US" dirty="0" err="1"/>
              <a:t>j++</a:t>
            </a:r>
            <a:r>
              <a:rPr lang="en-US" dirty="0"/>
              <a:t>){</a:t>
            </a:r>
          </a:p>
          <a:p>
            <a:r>
              <a:rPr lang="en-US" dirty="0"/>
              <a:t>            </a:t>
            </a:r>
            <a:r>
              <a:rPr lang="en-US" dirty="0" err="1"/>
              <a:t>scanf</a:t>
            </a:r>
            <a:r>
              <a:rPr lang="en-US" dirty="0"/>
              <a:t>("%d", &amp;matrix[</a:t>
            </a:r>
            <a:r>
              <a:rPr lang="en-US" dirty="0" err="1"/>
              <a:t>i</a:t>
            </a:r>
            <a:r>
              <a:rPr lang="en-US" dirty="0"/>
              <a:t>][j]);</a:t>
            </a:r>
          </a:p>
          <a:p>
            <a:r>
              <a:rPr lang="en-US" dirty="0"/>
              <a:t>        }</a:t>
            </a:r>
          </a:p>
          <a:p>
            <a:r>
              <a:rPr lang="en-US" dirty="0"/>
              <a:t>    }</a:t>
            </a:r>
          </a:p>
          <a:p>
            <a:r>
              <a:rPr lang="en-US" dirty="0"/>
              <a:t>    </a:t>
            </a:r>
            <a:r>
              <a:rPr lang="en-US" dirty="0" err="1"/>
              <a:t>printf</a:t>
            </a:r>
            <a:r>
              <a:rPr lang="en-US" dirty="0"/>
              <a:t>("\n 2nd Matrix\n");</a:t>
            </a:r>
          </a:p>
          <a:p>
            <a:r>
              <a:rPr lang="en-US" dirty="0"/>
              <a:t>    for(int </a:t>
            </a:r>
            <a:r>
              <a:rPr lang="en-US" dirty="0" err="1"/>
              <a:t>i</a:t>
            </a:r>
            <a:r>
              <a:rPr lang="en-US" dirty="0"/>
              <a:t>=1; </a:t>
            </a:r>
            <a:r>
              <a:rPr lang="en-US" dirty="0" err="1"/>
              <a:t>i</a:t>
            </a:r>
            <a:r>
              <a:rPr lang="en-US" dirty="0"/>
              <a:t>&lt;=row; </a:t>
            </a:r>
            <a:r>
              <a:rPr lang="en-US" dirty="0" err="1"/>
              <a:t>i</a:t>
            </a:r>
            <a:r>
              <a:rPr lang="en-US" dirty="0"/>
              <a:t>++){</a:t>
            </a:r>
          </a:p>
          <a:p>
            <a:r>
              <a:rPr lang="en-US" dirty="0"/>
              <a:t>        for(int j=1; j&lt;=col; </a:t>
            </a:r>
            <a:r>
              <a:rPr lang="en-US" dirty="0" err="1"/>
              <a:t>j++</a:t>
            </a:r>
            <a:r>
              <a:rPr lang="en-US" dirty="0"/>
              <a:t>){</a:t>
            </a:r>
          </a:p>
          <a:p>
            <a:r>
              <a:rPr lang="en-US" dirty="0"/>
              <a:t>            </a:t>
            </a:r>
            <a:r>
              <a:rPr lang="en-US" dirty="0" err="1"/>
              <a:t>scanf</a:t>
            </a:r>
            <a:r>
              <a:rPr lang="en-US" dirty="0"/>
              <a:t>("%d", &amp;</a:t>
            </a:r>
            <a:r>
              <a:rPr lang="en-US" dirty="0" err="1"/>
              <a:t>patrix</a:t>
            </a:r>
            <a:r>
              <a:rPr lang="en-US" dirty="0"/>
              <a:t>[</a:t>
            </a:r>
            <a:r>
              <a:rPr lang="en-US" dirty="0" err="1"/>
              <a:t>i</a:t>
            </a:r>
            <a:r>
              <a:rPr lang="en-US" dirty="0"/>
              <a:t>][j]);</a:t>
            </a:r>
          </a:p>
          <a:p>
            <a:r>
              <a:rPr lang="en-US" dirty="0"/>
              <a:t>        }</a:t>
            </a:r>
          </a:p>
          <a:p>
            <a:r>
              <a:rPr lang="en-US" dirty="0"/>
              <a:t>    }</a:t>
            </a:r>
          </a:p>
        </p:txBody>
      </p:sp>
      <p:sp>
        <p:nvSpPr>
          <p:cNvPr id="7" name="TextBox 6">
            <a:extLst>
              <a:ext uri="{FF2B5EF4-FFF2-40B4-BE49-F238E27FC236}">
                <a16:creationId xmlns:a16="http://schemas.microsoft.com/office/drawing/2014/main" id="{F5373A52-EF79-5BDE-FAB5-C3832AD759D2}"/>
              </a:ext>
            </a:extLst>
          </p:cNvPr>
          <p:cNvSpPr txBox="1"/>
          <p:nvPr/>
        </p:nvSpPr>
        <p:spPr>
          <a:xfrm>
            <a:off x="4081670" y="3759580"/>
            <a:ext cx="4780722" cy="2585323"/>
          </a:xfrm>
          <a:prstGeom prst="rect">
            <a:avLst/>
          </a:prstGeom>
          <a:solidFill>
            <a:schemeClr val="accent4">
              <a:lumMod val="20000"/>
              <a:lumOff val="80000"/>
            </a:schemeClr>
          </a:solidFill>
        </p:spPr>
        <p:txBody>
          <a:bodyPr wrap="square">
            <a:spAutoFit/>
          </a:bodyPr>
          <a:lstStyle/>
          <a:p>
            <a:r>
              <a:rPr lang="en-US" dirty="0"/>
              <a:t> </a:t>
            </a:r>
            <a:r>
              <a:rPr lang="en-US" dirty="0" err="1"/>
              <a:t>printf</a:t>
            </a:r>
            <a:r>
              <a:rPr lang="en-US" dirty="0"/>
              <a:t>("\n Output\n");</a:t>
            </a:r>
          </a:p>
          <a:p>
            <a:r>
              <a:rPr lang="en-US" dirty="0"/>
              <a:t>    for(int </a:t>
            </a:r>
            <a:r>
              <a:rPr lang="en-US" dirty="0" err="1"/>
              <a:t>i</a:t>
            </a:r>
            <a:r>
              <a:rPr lang="en-US" dirty="0"/>
              <a:t>=1; </a:t>
            </a:r>
            <a:r>
              <a:rPr lang="en-US" dirty="0" err="1"/>
              <a:t>i</a:t>
            </a:r>
            <a:r>
              <a:rPr lang="en-US" dirty="0"/>
              <a:t>&lt;=row; </a:t>
            </a:r>
            <a:r>
              <a:rPr lang="en-US" dirty="0" err="1"/>
              <a:t>i</a:t>
            </a:r>
            <a:r>
              <a:rPr lang="en-US" dirty="0"/>
              <a:t>++){</a:t>
            </a:r>
          </a:p>
          <a:p>
            <a:r>
              <a:rPr lang="en-US" dirty="0"/>
              <a:t>    for(int j=1; j&lt;=col; </a:t>
            </a:r>
            <a:r>
              <a:rPr lang="en-US" dirty="0" err="1"/>
              <a:t>j++</a:t>
            </a:r>
            <a:r>
              <a:rPr lang="en-US" dirty="0"/>
              <a:t>){</a:t>
            </a:r>
          </a:p>
          <a:p>
            <a:r>
              <a:rPr lang="en-US" dirty="0"/>
              <a:t>            sum[</a:t>
            </a:r>
            <a:r>
              <a:rPr lang="en-US" dirty="0" err="1"/>
              <a:t>i</a:t>
            </a:r>
            <a:r>
              <a:rPr lang="en-US" dirty="0"/>
              <a:t>][j] =  matrix[</a:t>
            </a:r>
            <a:r>
              <a:rPr lang="en-US" dirty="0" err="1"/>
              <a:t>i</a:t>
            </a:r>
            <a:r>
              <a:rPr lang="en-US" dirty="0"/>
              <a:t>][j] + </a:t>
            </a:r>
            <a:r>
              <a:rPr lang="en-US" dirty="0" err="1"/>
              <a:t>patrix</a:t>
            </a:r>
            <a:r>
              <a:rPr lang="en-US" dirty="0"/>
              <a:t>[</a:t>
            </a:r>
            <a:r>
              <a:rPr lang="en-US" dirty="0" err="1"/>
              <a:t>i</a:t>
            </a:r>
            <a:r>
              <a:rPr lang="en-US" dirty="0"/>
              <a:t>][j];</a:t>
            </a:r>
          </a:p>
          <a:p>
            <a:r>
              <a:rPr lang="en-US" dirty="0"/>
              <a:t>            </a:t>
            </a:r>
            <a:r>
              <a:rPr lang="en-US" dirty="0" err="1"/>
              <a:t>printf</a:t>
            </a:r>
            <a:r>
              <a:rPr lang="en-US" dirty="0"/>
              <a:t>("%d ",sum[</a:t>
            </a:r>
            <a:r>
              <a:rPr lang="en-US" dirty="0" err="1"/>
              <a:t>i</a:t>
            </a:r>
            <a:r>
              <a:rPr lang="en-US" dirty="0"/>
              <a:t>][j]);</a:t>
            </a:r>
          </a:p>
          <a:p>
            <a:r>
              <a:rPr lang="en-US" dirty="0"/>
              <a:t>        }</a:t>
            </a:r>
          </a:p>
          <a:p>
            <a:r>
              <a:rPr lang="en-US" dirty="0"/>
              <a:t>        </a:t>
            </a:r>
            <a:r>
              <a:rPr lang="en-US" dirty="0" err="1"/>
              <a:t>printf</a:t>
            </a:r>
            <a:r>
              <a:rPr lang="en-US" dirty="0"/>
              <a:t>("\n");</a:t>
            </a:r>
          </a:p>
          <a:p>
            <a:r>
              <a:rPr lang="en-US" dirty="0"/>
              <a:t>    }</a:t>
            </a:r>
          </a:p>
          <a:p>
            <a:r>
              <a:rPr lang="en-US" dirty="0"/>
              <a:t>}</a:t>
            </a:r>
          </a:p>
        </p:txBody>
      </p:sp>
      <p:sp>
        <p:nvSpPr>
          <p:cNvPr id="2" name="TextBox 1">
            <a:extLst>
              <a:ext uri="{FF2B5EF4-FFF2-40B4-BE49-F238E27FC236}">
                <a16:creationId xmlns:a16="http://schemas.microsoft.com/office/drawing/2014/main" id="{AB30C574-E9E3-901F-0F16-9F27539308B7}"/>
              </a:ext>
            </a:extLst>
          </p:cNvPr>
          <p:cNvSpPr txBox="1"/>
          <p:nvPr/>
        </p:nvSpPr>
        <p:spPr>
          <a:xfrm>
            <a:off x="8862392" y="184666"/>
            <a:ext cx="2782009" cy="3693319"/>
          </a:xfrm>
          <a:prstGeom prst="rect">
            <a:avLst/>
          </a:prstGeom>
          <a:solidFill>
            <a:schemeClr val="accent3">
              <a:lumMod val="20000"/>
              <a:lumOff val="80000"/>
            </a:schemeClr>
          </a:solidFill>
        </p:spPr>
        <p:txBody>
          <a:bodyPr wrap="square" rtlCol="0">
            <a:spAutoFit/>
          </a:bodyPr>
          <a:lstStyle/>
          <a:p>
            <a:r>
              <a:rPr lang="en-US" dirty="0"/>
              <a:t>Output:</a:t>
            </a:r>
          </a:p>
          <a:p>
            <a:r>
              <a:rPr lang="en-US" dirty="0"/>
              <a:t>1</a:t>
            </a:r>
            <a:r>
              <a:rPr lang="en-US" baseline="30000" dirty="0"/>
              <a:t>st</a:t>
            </a:r>
            <a:r>
              <a:rPr lang="en-US" dirty="0"/>
              <a:t> matrix</a:t>
            </a:r>
          </a:p>
          <a:p>
            <a:r>
              <a:rPr lang="en-US" dirty="0"/>
              <a:t>1 1 1 </a:t>
            </a:r>
          </a:p>
          <a:p>
            <a:r>
              <a:rPr lang="en-US" dirty="0"/>
              <a:t>1 1 1</a:t>
            </a:r>
          </a:p>
          <a:p>
            <a:r>
              <a:rPr lang="en-US" dirty="0"/>
              <a:t>1 1 1</a:t>
            </a:r>
          </a:p>
          <a:p>
            <a:r>
              <a:rPr lang="en-US" dirty="0"/>
              <a:t>2</a:t>
            </a:r>
            <a:r>
              <a:rPr lang="en-US" baseline="30000" dirty="0"/>
              <a:t>nd</a:t>
            </a:r>
            <a:r>
              <a:rPr lang="en-US" dirty="0"/>
              <a:t> matrix</a:t>
            </a:r>
          </a:p>
          <a:p>
            <a:r>
              <a:rPr lang="en-US" dirty="0"/>
              <a:t>2 2 2 </a:t>
            </a:r>
          </a:p>
          <a:p>
            <a:r>
              <a:rPr lang="en-US" dirty="0"/>
              <a:t>2 2 2</a:t>
            </a:r>
          </a:p>
          <a:p>
            <a:r>
              <a:rPr lang="en-US" dirty="0"/>
              <a:t>2 2 2</a:t>
            </a:r>
          </a:p>
          <a:p>
            <a:r>
              <a:rPr lang="en-US" dirty="0"/>
              <a:t>Output</a:t>
            </a:r>
          </a:p>
          <a:p>
            <a:r>
              <a:rPr lang="en-US" dirty="0"/>
              <a:t>3 3 3</a:t>
            </a:r>
          </a:p>
          <a:p>
            <a:r>
              <a:rPr lang="en-US" dirty="0"/>
              <a:t>3 3 3</a:t>
            </a:r>
          </a:p>
          <a:p>
            <a:r>
              <a:rPr lang="en-US" dirty="0"/>
              <a:t>3 3 3</a:t>
            </a:r>
          </a:p>
        </p:txBody>
      </p:sp>
    </p:spTree>
    <p:extLst>
      <p:ext uri="{BB962C8B-B14F-4D97-AF65-F5344CB8AC3E}">
        <p14:creationId xmlns:p14="http://schemas.microsoft.com/office/powerpoint/2010/main" val="4255454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D47DA-CC0D-FB69-3881-A62F8042E774}"/>
              </a:ext>
            </a:extLst>
          </p:cNvPr>
          <p:cNvSpPr txBox="1"/>
          <p:nvPr/>
        </p:nvSpPr>
        <p:spPr>
          <a:xfrm>
            <a:off x="145774" y="69112"/>
            <a:ext cx="4982818" cy="369332"/>
          </a:xfrm>
          <a:prstGeom prst="rect">
            <a:avLst/>
          </a:prstGeom>
          <a:noFill/>
        </p:spPr>
        <p:txBody>
          <a:bodyPr wrap="square">
            <a:spAutoFit/>
          </a:bodyPr>
          <a:lstStyle/>
          <a:p>
            <a:r>
              <a:rPr lang="en-SG" dirty="0">
                <a:latin typeface="Aptos" panose="020B0004020202020204" pitchFamily="34" charset="0"/>
              </a:rPr>
              <a:t>7.</a:t>
            </a:r>
            <a:r>
              <a:rPr lang="en-SG" sz="1800" dirty="0">
                <a:latin typeface="Aptos" panose="020B0004020202020204" pitchFamily="34" charset="0"/>
              </a:rPr>
              <a:t> Sum of diagonal elements of a matrix</a:t>
            </a:r>
          </a:p>
        </p:txBody>
      </p:sp>
      <p:sp>
        <p:nvSpPr>
          <p:cNvPr id="5" name="TextBox 4">
            <a:extLst>
              <a:ext uri="{FF2B5EF4-FFF2-40B4-BE49-F238E27FC236}">
                <a16:creationId xmlns:a16="http://schemas.microsoft.com/office/drawing/2014/main" id="{83BC37CD-40CD-80AB-8FE6-8FC2E28981A7}"/>
              </a:ext>
            </a:extLst>
          </p:cNvPr>
          <p:cNvSpPr txBox="1"/>
          <p:nvPr/>
        </p:nvSpPr>
        <p:spPr>
          <a:xfrm>
            <a:off x="362541" y="612844"/>
            <a:ext cx="4275720" cy="5632311"/>
          </a:xfrm>
          <a:prstGeom prst="rect">
            <a:avLst/>
          </a:prstGeom>
          <a:noFill/>
        </p:spPr>
        <p:txBody>
          <a:bodyPr wrap="square">
            <a:spAutoFit/>
          </a:bodyPr>
          <a:lstStyle/>
          <a:p>
            <a:r>
              <a:rPr lang="en-US" dirty="0"/>
              <a:t>#include&lt;stdio.h&gt;</a:t>
            </a:r>
          </a:p>
          <a:p>
            <a:r>
              <a:rPr lang="en-US" dirty="0"/>
              <a:t>int main(){</a:t>
            </a:r>
          </a:p>
          <a:p>
            <a:r>
              <a:rPr lang="en-US" dirty="0"/>
              <a:t>    int row = 3, col = 3;</a:t>
            </a:r>
          </a:p>
          <a:p>
            <a:r>
              <a:rPr lang="en-US" dirty="0"/>
              <a:t>    int matrix[row][col];</a:t>
            </a:r>
          </a:p>
          <a:p>
            <a:endParaRPr lang="en-US" dirty="0"/>
          </a:p>
          <a:p>
            <a:r>
              <a:rPr lang="en-US" dirty="0"/>
              <a:t>    for(int </a:t>
            </a:r>
            <a:r>
              <a:rPr lang="en-US" dirty="0" err="1"/>
              <a:t>i</a:t>
            </a:r>
            <a:r>
              <a:rPr lang="en-US" dirty="0"/>
              <a:t>=1; </a:t>
            </a:r>
            <a:r>
              <a:rPr lang="en-US" dirty="0" err="1"/>
              <a:t>i</a:t>
            </a:r>
            <a:r>
              <a:rPr lang="en-US" dirty="0"/>
              <a:t>&lt;=row; </a:t>
            </a:r>
            <a:r>
              <a:rPr lang="en-US" dirty="0" err="1"/>
              <a:t>i</a:t>
            </a:r>
            <a:r>
              <a:rPr lang="en-US" dirty="0"/>
              <a:t>++){</a:t>
            </a:r>
          </a:p>
          <a:p>
            <a:r>
              <a:rPr lang="en-US" dirty="0"/>
              <a:t>        for(int j=1; j&lt;=col; </a:t>
            </a:r>
            <a:r>
              <a:rPr lang="en-US" dirty="0" err="1"/>
              <a:t>j++</a:t>
            </a:r>
            <a:r>
              <a:rPr lang="en-US" dirty="0"/>
              <a:t>){</a:t>
            </a:r>
          </a:p>
          <a:p>
            <a:r>
              <a:rPr lang="en-US" dirty="0"/>
              <a:t>            </a:t>
            </a:r>
            <a:r>
              <a:rPr lang="en-US" dirty="0" err="1"/>
              <a:t>scanf</a:t>
            </a:r>
            <a:r>
              <a:rPr lang="en-US" dirty="0"/>
              <a:t>("%d", &amp;matrix[</a:t>
            </a:r>
            <a:r>
              <a:rPr lang="en-US" dirty="0" err="1"/>
              <a:t>i</a:t>
            </a:r>
            <a:r>
              <a:rPr lang="en-US" dirty="0"/>
              <a:t>][j]);</a:t>
            </a:r>
          </a:p>
          <a:p>
            <a:r>
              <a:rPr lang="en-US" dirty="0"/>
              <a:t>        }</a:t>
            </a:r>
          </a:p>
          <a:p>
            <a:r>
              <a:rPr lang="en-US" dirty="0"/>
              <a:t>    }</a:t>
            </a:r>
          </a:p>
          <a:p>
            <a:r>
              <a:rPr lang="en-US" dirty="0"/>
              <a:t>    int sum=0;</a:t>
            </a:r>
          </a:p>
          <a:p>
            <a:r>
              <a:rPr lang="en-US" dirty="0"/>
              <a:t>    for(int </a:t>
            </a:r>
            <a:r>
              <a:rPr lang="en-US" dirty="0" err="1"/>
              <a:t>i</a:t>
            </a:r>
            <a:r>
              <a:rPr lang="en-US" dirty="0"/>
              <a:t>=1; </a:t>
            </a:r>
            <a:r>
              <a:rPr lang="en-US" dirty="0" err="1"/>
              <a:t>i</a:t>
            </a:r>
            <a:r>
              <a:rPr lang="en-US" dirty="0"/>
              <a:t>&lt;=row; </a:t>
            </a:r>
            <a:r>
              <a:rPr lang="en-US" dirty="0" err="1"/>
              <a:t>i</a:t>
            </a:r>
            <a:r>
              <a:rPr lang="en-US" dirty="0"/>
              <a:t>++){</a:t>
            </a:r>
          </a:p>
          <a:p>
            <a:r>
              <a:rPr lang="en-US" dirty="0"/>
              <a:t>        for(int j=1; j&lt;=col; </a:t>
            </a:r>
            <a:r>
              <a:rPr lang="en-US" dirty="0" err="1"/>
              <a:t>j++</a:t>
            </a:r>
            <a:r>
              <a:rPr lang="en-US" dirty="0"/>
              <a:t>){</a:t>
            </a:r>
          </a:p>
          <a:p>
            <a:r>
              <a:rPr lang="en-US" dirty="0"/>
              <a:t>            if(</a:t>
            </a:r>
            <a:r>
              <a:rPr lang="en-US" dirty="0" err="1"/>
              <a:t>i</a:t>
            </a:r>
            <a:r>
              <a:rPr lang="en-US" dirty="0"/>
              <a:t>==j){</a:t>
            </a:r>
          </a:p>
          <a:p>
            <a:r>
              <a:rPr lang="en-US" dirty="0"/>
              <a:t>                sum = sum + matrix[</a:t>
            </a:r>
            <a:r>
              <a:rPr lang="en-US" dirty="0" err="1"/>
              <a:t>i</a:t>
            </a:r>
            <a:r>
              <a:rPr lang="en-US" dirty="0"/>
              <a:t>][j];</a:t>
            </a:r>
          </a:p>
          <a:p>
            <a:r>
              <a:rPr lang="en-US" dirty="0"/>
              <a:t>            }</a:t>
            </a:r>
          </a:p>
          <a:p>
            <a:r>
              <a:rPr lang="en-US" dirty="0"/>
              <a:t>        }</a:t>
            </a:r>
          </a:p>
          <a:p>
            <a:r>
              <a:rPr lang="en-US" dirty="0"/>
              <a:t>    }</a:t>
            </a:r>
          </a:p>
          <a:p>
            <a:r>
              <a:rPr lang="en-US" dirty="0"/>
              <a:t>    </a:t>
            </a:r>
            <a:r>
              <a:rPr lang="en-US" dirty="0" err="1"/>
              <a:t>printf</a:t>
            </a:r>
            <a:r>
              <a:rPr lang="en-US" dirty="0"/>
              <a:t>("%d", sum);</a:t>
            </a:r>
          </a:p>
          <a:p>
            <a:r>
              <a:rPr lang="en-US" dirty="0"/>
              <a:t>}</a:t>
            </a:r>
          </a:p>
        </p:txBody>
      </p:sp>
      <p:sp>
        <p:nvSpPr>
          <p:cNvPr id="2" name="TextBox 1">
            <a:extLst>
              <a:ext uri="{FF2B5EF4-FFF2-40B4-BE49-F238E27FC236}">
                <a16:creationId xmlns:a16="http://schemas.microsoft.com/office/drawing/2014/main" id="{F65A462E-8F8C-1D8C-6DC0-55358BC15FAB}"/>
              </a:ext>
            </a:extLst>
          </p:cNvPr>
          <p:cNvSpPr txBox="1"/>
          <p:nvPr/>
        </p:nvSpPr>
        <p:spPr>
          <a:xfrm>
            <a:off x="6096000" y="927104"/>
            <a:ext cx="2782009" cy="1938992"/>
          </a:xfrm>
          <a:prstGeom prst="rect">
            <a:avLst/>
          </a:prstGeom>
          <a:solidFill>
            <a:schemeClr val="accent3">
              <a:lumMod val="20000"/>
              <a:lumOff val="80000"/>
            </a:schemeClr>
          </a:solidFill>
        </p:spPr>
        <p:txBody>
          <a:bodyPr wrap="square" rtlCol="0">
            <a:spAutoFit/>
          </a:bodyPr>
          <a:lstStyle/>
          <a:p>
            <a:r>
              <a:rPr lang="en-US" sz="2400" dirty="0"/>
              <a:t>Output:</a:t>
            </a:r>
          </a:p>
          <a:p>
            <a:r>
              <a:rPr lang="en-US" sz="2400" dirty="0"/>
              <a:t>6 6 6</a:t>
            </a:r>
          </a:p>
          <a:p>
            <a:r>
              <a:rPr lang="en-US" sz="2400" dirty="0"/>
              <a:t>6 6 6</a:t>
            </a:r>
          </a:p>
          <a:p>
            <a:r>
              <a:rPr lang="en-US" sz="2400" dirty="0"/>
              <a:t>6 6 6</a:t>
            </a:r>
          </a:p>
          <a:p>
            <a:r>
              <a:rPr lang="en-US" sz="2400" dirty="0"/>
              <a:t>Sum = 18</a:t>
            </a:r>
          </a:p>
        </p:txBody>
      </p:sp>
    </p:spTree>
    <p:extLst>
      <p:ext uri="{BB962C8B-B14F-4D97-AF65-F5344CB8AC3E}">
        <p14:creationId xmlns:p14="http://schemas.microsoft.com/office/powerpoint/2010/main" val="1954027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6FA1D6-D676-664B-248E-091C6FA2BEBD}"/>
              </a:ext>
            </a:extLst>
          </p:cNvPr>
          <p:cNvSpPr txBox="1"/>
          <p:nvPr/>
        </p:nvSpPr>
        <p:spPr>
          <a:xfrm>
            <a:off x="231022" y="251791"/>
            <a:ext cx="8932459" cy="3662541"/>
          </a:xfrm>
          <a:prstGeom prst="rect">
            <a:avLst/>
          </a:prstGeom>
          <a:noFill/>
        </p:spPr>
        <p:txBody>
          <a:bodyPr wrap="square">
            <a:spAutoFit/>
          </a:bodyPr>
          <a:lstStyle/>
          <a:p>
            <a:pPr lvl="1">
              <a:buFont typeface="Wingdings" panose="05000000000000000000" pitchFamily="2" charset="2"/>
              <a:buChar char="§"/>
            </a:pPr>
            <a:r>
              <a:rPr lang="en-SG" sz="4000" dirty="0">
                <a:solidFill>
                  <a:schemeClr val="tx1">
                    <a:lumMod val="95000"/>
                    <a:lumOff val="5000"/>
                  </a:schemeClr>
                </a:solidFill>
                <a:latin typeface="Aptos" panose="020B0004020202020204" pitchFamily="34" charset="0"/>
              </a:rPr>
              <a:t>1D character array</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declaration</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initialization</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access</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update</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 </a:t>
            </a:r>
            <a:r>
              <a:rPr lang="en-SG" sz="3200" dirty="0">
                <a:latin typeface="Aptos" panose="020B0004020202020204" pitchFamily="34" charset="0"/>
              </a:rPr>
              <a:t>Array traversal</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 </a:t>
            </a:r>
            <a:r>
              <a:rPr lang="en-SG" sz="3200" dirty="0">
                <a:latin typeface="Aptos" panose="020B0004020202020204" pitchFamily="34" charset="0"/>
              </a:rPr>
              <a:t>Array copy </a:t>
            </a:r>
            <a:endParaRPr lang="en-SG" sz="32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2069495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4A4874-2DA5-30B6-8AE7-29690887E62E}"/>
              </a:ext>
            </a:extLst>
          </p:cNvPr>
          <p:cNvSpPr txBox="1"/>
          <p:nvPr/>
        </p:nvSpPr>
        <p:spPr>
          <a:xfrm>
            <a:off x="321733" y="6686"/>
            <a:ext cx="6688667" cy="6540252"/>
          </a:xfrm>
          <a:prstGeom prst="rect">
            <a:avLst/>
          </a:prstGeom>
          <a:noFill/>
        </p:spPr>
        <p:txBody>
          <a:bodyPr wrap="square">
            <a:spAutoFit/>
          </a:bodyPr>
          <a:lstStyle/>
          <a:p>
            <a:pPr algn="just"/>
            <a:r>
              <a:rPr lang="en-SG" sz="3600" b="1" u="sng" dirty="0">
                <a:solidFill>
                  <a:srgbClr val="FF0000"/>
                </a:solidFill>
                <a:latin typeface="Aptos" panose="020B0004020202020204" pitchFamily="34" charset="0"/>
              </a:rPr>
              <a:t>Strings in C </a:t>
            </a:r>
            <a:r>
              <a:rPr lang="en-SG" sz="3600" b="1" u="sng" dirty="0">
                <a:solidFill>
                  <a:schemeClr val="accent3">
                    <a:lumMod val="75000"/>
                  </a:schemeClr>
                </a:solidFill>
                <a:latin typeface="Aptos" panose="020B0004020202020204" pitchFamily="34" charset="0"/>
              </a:rPr>
              <a:t>[Character Array]</a:t>
            </a:r>
          </a:p>
          <a:p>
            <a:pPr marL="285750" indent="-285750" algn="just">
              <a:buFont typeface="Wingdings" panose="05000000000000000000" pitchFamily="2" charset="2"/>
              <a:buChar char="ü"/>
            </a:pPr>
            <a:r>
              <a:rPr lang="en-SG" sz="2400" dirty="0">
                <a:latin typeface="Aptos" panose="020B0004020202020204" pitchFamily="34" charset="0"/>
              </a:rPr>
              <a:t>A String in C programming is a sequence of characters terminated with a null character ‘\0’. </a:t>
            </a:r>
          </a:p>
          <a:p>
            <a:pPr marL="285750" indent="-285750" algn="just">
              <a:buFont typeface="Wingdings" panose="05000000000000000000" pitchFamily="2" charset="2"/>
              <a:buChar char="ü"/>
            </a:pPr>
            <a:r>
              <a:rPr lang="en-SG" sz="2400" dirty="0">
                <a:latin typeface="Aptos" panose="020B0004020202020204" pitchFamily="34" charset="0"/>
              </a:rPr>
              <a:t>The C String is stored as an array of characters. </a:t>
            </a:r>
          </a:p>
          <a:p>
            <a:pPr marL="285750" indent="-285750" algn="just">
              <a:buFont typeface="Wingdings" panose="05000000000000000000" pitchFamily="2" charset="2"/>
              <a:buChar char="ü"/>
            </a:pPr>
            <a:r>
              <a:rPr lang="en-SG" sz="2400" dirty="0">
                <a:latin typeface="Aptos" panose="020B0004020202020204" pitchFamily="34" charset="0"/>
              </a:rPr>
              <a:t>The difference between a character array and a C string is that the string in C is terminated with a unique character ‘\0’.</a:t>
            </a:r>
          </a:p>
          <a:p>
            <a:pPr marL="285750" indent="-285750" algn="just">
              <a:buFont typeface="Wingdings" panose="05000000000000000000" pitchFamily="2" charset="2"/>
              <a:buChar char="ü"/>
            </a:pPr>
            <a:endParaRPr lang="en-SG" sz="1000" dirty="0">
              <a:latin typeface="Aptos" panose="020B0004020202020204" pitchFamily="34" charset="0"/>
            </a:endParaRPr>
          </a:p>
          <a:p>
            <a:pPr marL="285750" indent="-285750" algn="just">
              <a:buFont typeface="Wingdings" panose="05000000000000000000" pitchFamily="2" charset="2"/>
              <a:buChar char="ü"/>
            </a:pPr>
            <a:endParaRPr lang="en-SG" sz="2400" dirty="0">
              <a:latin typeface="Aptos" panose="020B0004020202020204" pitchFamily="34" charset="0"/>
            </a:endParaRPr>
          </a:p>
          <a:p>
            <a:pPr algn="just"/>
            <a:endParaRPr lang="en-SG" sz="2400" dirty="0">
              <a:latin typeface="Aptos" panose="020B0004020202020204" pitchFamily="34" charset="0"/>
            </a:endParaRPr>
          </a:p>
          <a:p>
            <a:pPr algn="just"/>
            <a:r>
              <a:rPr lang="en-SG" sz="2800" dirty="0">
                <a:latin typeface="Aptos" panose="020B0004020202020204" pitchFamily="34" charset="0"/>
              </a:rPr>
              <a:t>//method-1</a:t>
            </a:r>
          </a:p>
          <a:p>
            <a:pPr algn="just"/>
            <a:r>
              <a:rPr lang="en-SG" b="1" dirty="0">
                <a:highlight>
                  <a:srgbClr val="FFFF00"/>
                </a:highlight>
                <a:latin typeface="Aptos" panose="020B0004020202020204" pitchFamily="34" charset="0"/>
              </a:rPr>
              <a:t>char </a:t>
            </a:r>
            <a:r>
              <a:rPr lang="en-SG" b="1" dirty="0" err="1">
                <a:highlight>
                  <a:srgbClr val="FFFF00"/>
                </a:highlight>
                <a:latin typeface="Aptos" panose="020B0004020202020204" pitchFamily="34" charset="0"/>
              </a:rPr>
              <a:t>string_name</a:t>
            </a:r>
            <a:r>
              <a:rPr lang="en-SG" b="1" dirty="0">
                <a:highlight>
                  <a:srgbClr val="FFFF00"/>
                </a:highlight>
                <a:latin typeface="Aptos" panose="020B0004020202020204" pitchFamily="34" charset="0"/>
              </a:rPr>
              <a:t>[size];</a:t>
            </a:r>
          </a:p>
          <a:p>
            <a:pPr algn="just"/>
            <a:r>
              <a:rPr lang="en-SG" b="1" dirty="0">
                <a:highlight>
                  <a:srgbClr val="FFFF00"/>
                </a:highlight>
                <a:latin typeface="Aptos" panose="020B0004020202020204" pitchFamily="34" charset="0"/>
              </a:rPr>
              <a:t>Ex: Char Subject[50]</a:t>
            </a:r>
          </a:p>
          <a:p>
            <a:pPr algn="just"/>
            <a:endParaRPr lang="en-SG" sz="2000" b="1" dirty="0">
              <a:highlight>
                <a:srgbClr val="FFFF00"/>
              </a:highlight>
              <a:latin typeface="Aptos" panose="020B0004020202020204" pitchFamily="34" charset="0"/>
            </a:endParaRPr>
          </a:p>
          <a:p>
            <a:pPr algn="just"/>
            <a:r>
              <a:rPr lang="en-SG" sz="2400" dirty="0">
                <a:latin typeface="Aptos" panose="020B0004020202020204" pitchFamily="34" charset="0"/>
              </a:rPr>
              <a:t>There is an extra terminating character which is the Null character (‘\0’) used to indicate the termination of a string that differs strings from normal character arrays.</a:t>
            </a:r>
          </a:p>
        </p:txBody>
      </p:sp>
      <p:pic>
        <p:nvPicPr>
          <p:cNvPr id="4" name="Picture 3">
            <a:extLst>
              <a:ext uri="{FF2B5EF4-FFF2-40B4-BE49-F238E27FC236}">
                <a16:creationId xmlns:a16="http://schemas.microsoft.com/office/drawing/2014/main" id="{7DDAADEA-DC4B-29BC-8C4C-0B0B87E07087}"/>
              </a:ext>
            </a:extLst>
          </p:cNvPr>
          <p:cNvPicPr>
            <a:picLocks noChangeAspect="1"/>
          </p:cNvPicPr>
          <p:nvPr/>
        </p:nvPicPr>
        <p:blipFill>
          <a:blip r:embed="rId2"/>
          <a:stretch>
            <a:fillRect/>
          </a:stretch>
        </p:blipFill>
        <p:spPr>
          <a:xfrm>
            <a:off x="7061946" y="691379"/>
            <a:ext cx="5130054" cy="3785371"/>
          </a:xfrm>
          <a:prstGeom prst="rect">
            <a:avLst/>
          </a:prstGeom>
          <a:ln>
            <a:solidFill>
              <a:schemeClr val="accent1"/>
            </a:solidFill>
          </a:ln>
        </p:spPr>
      </p:pic>
      <p:sp>
        <p:nvSpPr>
          <p:cNvPr id="6" name="Title 1">
            <a:extLst>
              <a:ext uri="{FF2B5EF4-FFF2-40B4-BE49-F238E27FC236}">
                <a16:creationId xmlns:a16="http://schemas.microsoft.com/office/drawing/2014/main" id="{5EBD81A0-68EE-0C69-6EDF-2F4952B0ED92}"/>
              </a:ext>
            </a:extLst>
          </p:cNvPr>
          <p:cNvSpPr>
            <a:spLocks noGrp="1"/>
          </p:cNvSpPr>
          <p:nvPr>
            <p:ph type="title"/>
          </p:nvPr>
        </p:nvSpPr>
        <p:spPr>
          <a:xfrm>
            <a:off x="321733" y="3245334"/>
            <a:ext cx="3970240" cy="447675"/>
          </a:xfrm>
        </p:spPr>
        <p:txBody>
          <a:bodyPr>
            <a:normAutofit fontScale="90000"/>
          </a:bodyPr>
          <a:lstStyle/>
          <a:p>
            <a:r>
              <a:rPr lang="en-SG" sz="2800" dirty="0">
                <a:latin typeface="Berlin Sans FB Demi" panose="020E0802020502020306" pitchFamily="34" charset="0"/>
                <a:cs typeface="Aharoni" panose="02010803020104030203" pitchFamily="2" charset="-79"/>
              </a:rPr>
              <a:t>[1] String Declaration</a:t>
            </a:r>
          </a:p>
        </p:txBody>
      </p:sp>
      <p:sp>
        <p:nvSpPr>
          <p:cNvPr id="8" name="TextBox 7">
            <a:extLst>
              <a:ext uri="{FF2B5EF4-FFF2-40B4-BE49-F238E27FC236}">
                <a16:creationId xmlns:a16="http://schemas.microsoft.com/office/drawing/2014/main" id="{875CEFE4-37CD-14D8-A134-1DD4360081A9}"/>
              </a:ext>
            </a:extLst>
          </p:cNvPr>
          <p:cNvSpPr txBox="1"/>
          <p:nvPr/>
        </p:nvSpPr>
        <p:spPr>
          <a:xfrm>
            <a:off x="3421856" y="3693009"/>
            <a:ext cx="3064669" cy="1323439"/>
          </a:xfrm>
          <a:prstGeom prst="rect">
            <a:avLst/>
          </a:prstGeom>
          <a:noFill/>
        </p:spPr>
        <p:txBody>
          <a:bodyPr wrap="square">
            <a:spAutoFit/>
          </a:bodyPr>
          <a:lstStyle/>
          <a:p>
            <a:pPr algn="just"/>
            <a:r>
              <a:rPr lang="en-SG" sz="2000" b="1" dirty="0">
                <a:latin typeface="Aptos" panose="020B0004020202020204" pitchFamily="34" charset="0"/>
              </a:rPr>
              <a:t>//method-2</a:t>
            </a:r>
          </a:p>
          <a:p>
            <a:pPr algn="just"/>
            <a:r>
              <a:rPr lang="en-SG" sz="2000" b="1" dirty="0">
                <a:latin typeface="Aptos" panose="020B0004020202020204" pitchFamily="34" charset="0"/>
              </a:rPr>
              <a:t>int length;</a:t>
            </a:r>
          </a:p>
          <a:p>
            <a:pPr algn="just"/>
            <a:r>
              <a:rPr lang="en-SG" sz="2000" b="1" dirty="0" err="1">
                <a:latin typeface="Aptos" panose="020B0004020202020204" pitchFamily="34" charset="0"/>
              </a:rPr>
              <a:t>scanf</a:t>
            </a:r>
            <a:r>
              <a:rPr lang="en-SG" sz="2000" b="1" dirty="0">
                <a:latin typeface="Aptos" panose="020B0004020202020204" pitchFamily="34" charset="0"/>
              </a:rPr>
              <a:t>(“%d”, &amp;length);</a:t>
            </a:r>
          </a:p>
          <a:p>
            <a:pPr algn="just"/>
            <a:r>
              <a:rPr lang="en-SG" sz="2000" b="1" dirty="0">
                <a:latin typeface="Aptos" panose="020B0004020202020204" pitchFamily="34" charset="0"/>
              </a:rPr>
              <a:t>char str[length];</a:t>
            </a:r>
          </a:p>
        </p:txBody>
      </p:sp>
    </p:spTree>
    <p:extLst>
      <p:ext uri="{BB962C8B-B14F-4D97-AF65-F5344CB8AC3E}">
        <p14:creationId xmlns:p14="http://schemas.microsoft.com/office/powerpoint/2010/main" val="2780788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A56631-C187-BDDD-0A70-06A6439368C9}"/>
              </a:ext>
            </a:extLst>
          </p:cNvPr>
          <p:cNvSpPr txBox="1"/>
          <p:nvPr/>
        </p:nvSpPr>
        <p:spPr>
          <a:xfrm>
            <a:off x="266700" y="858946"/>
            <a:ext cx="7000875" cy="4154984"/>
          </a:xfrm>
          <a:prstGeom prst="rect">
            <a:avLst/>
          </a:prstGeom>
          <a:solidFill>
            <a:schemeClr val="accent3">
              <a:lumMod val="20000"/>
              <a:lumOff val="80000"/>
            </a:schemeClr>
          </a:solidFill>
        </p:spPr>
        <p:txBody>
          <a:bodyPr wrap="square">
            <a:spAutoFit/>
          </a:bodyPr>
          <a:lstStyle/>
          <a:p>
            <a:pPr algn="just"/>
            <a:r>
              <a:rPr lang="en-SG" sz="2400" b="1" dirty="0">
                <a:latin typeface="Aptos" panose="020B0004020202020204" pitchFamily="34" charset="0"/>
              </a:rPr>
              <a:t>1. Assigning a String Literal without Size</a:t>
            </a:r>
          </a:p>
          <a:p>
            <a:pPr algn="just"/>
            <a:r>
              <a:rPr lang="en-SG" sz="2400" dirty="0">
                <a:latin typeface="Aptos" panose="020B0004020202020204" pitchFamily="34" charset="0"/>
              </a:rPr>
              <a:t>char str[] = "</a:t>
            </a:r>
            <a:r>
              <a:rPr lang="en-SG" sz="2400" dirty="0" err="1">
                <a:latin typeface="Aptos" panose="020B0004020202020204" pitchFamily="34" charset="0"/>
              </a:rPr>
              <a:t>GeeksforGeeks</a:t>
            </a:r>
            <a:r>
              <a:rPr lang="en-SG" sz="2400" dirty="0">
                <a:latin typeface="Aptos" panose="020B0004020202020204" pitchFamily="34" charset="0"/>
              </a:rPr>
              <a:t>";</a:t>
            </a:r>
          </a:p>
          <a:p>
            <a:pPr algn="just"/>
            <a:endParaRPr lang="en-SG" sz="2400" dirty="0">
              <a:latin typeface="Aptos" panose="020B0004020202020204" pitchFamily="34" charset="0"/>
            </a:endParaRPr>
          </a:p>
          <a:p>
            <a:pPr algn="just"/>
            <a:r>
              <a:rPr lang="en-SG" sz="2400" b="1" dirty="0">
                <a:latin typeface="Aptos" panose="020B0004020202020204" pitchFamily="34" charset="0"/>
              </a:rPr>
              <a:t>2. Assigning a String Literal with a Predefined Size</a:t>
            </a:r>
          </a:p>
          <a:p>
            <a:pPr algn="just"/>
            <a:r>
              <a:rPr lang="en-SG" sz="2400" dirty="0">
                <a:latin typeface="Aptos" panose="020B0004020202020204" pitchFamily="34" charset="0"/>
              </a:rPr>
              <a:t>char str[13] = "</a:t>
            </a:r>
            <a:r>
              <a:rPr lang="en-SG" sz="2400" dirty="0" err="1">
                <a:latin typeface="Aptos" panose="020B0004020202020204" pitchFamily="34" charset="0"/>
              </a:rPr>
              <a:t>GeeksforGeeks</a:t>
            </a:r>
            <a:r>
              <a:rPr lang="en-SG" sz="2400" dirty="0">
                <a:latin typeface="Aptos" panose="020B0004020202020204" pitchFamily="34" charset="0"/>
              </a:rPr>
              <a:t>";</a:t>
            </a:r>
          </a:p>
          <a:p>
            <a:pPr algn="just"/>
            <a:endParaRPr lang="en-SG" sz="2400" dirty="0">
              <a:latin typeface="Aptos" panose="020B0004020202020204" pitchFamily="34" charset="0"/>
            </a:endParaRPr>
          </a:p>
          <a:p>
            <a:pPr algn="just"/>
            <a:r>
              <a:rPr lang="en-SG" sz="2400" b="1" dirty="0">
                <a:latin typeface="Aptos" panose="020B0004020202020204" pitchFamily="34" charset="0"/>
              </a:rPr>
              <a:t>3. Assigning Character by Character with Size</a:t>
            </a:r>
          </a:p>
          <a:p>
            <a:pPr algn="just"/>
            <a:r>
              <a:rPr lang="en-SG" sz="2400" dirty="0">
                <a:latin typeface="Aptos" panose="020B0004020202020204" pitchFamily="34" charset="0"/>
              </a:rPr>
              <a:t>char str[14] = { '</a:t>
            </a:r>
            <a:r>
              <a:rPr lang="en-SG" sz="2400" dirty="0" err="1">
                <a:latin typeface="Aptos" panose="020B0004020202020204" pitchFamily="34" charset="0"/>
              </a:rPr>
              <a:t>G','e','e','k','s','f','o','r','G','e','e','k','s</a:t>
            </a:r>
            <a:r>
              <a:rPr lang="en-SG" sz="2400" dirty="0">
                <a:latin typeface="Aptos" panose="020B0004020202020204" pitchFamily="34" charset="0"/>
              </a:rPr>
              <a:t>','\0’};</a:t>
            </a:r>
          </a:p>
          <a:p>
            <a:pPr algn="just"/>
            <a:endParaRPr lang="en-SG" sz="2400" dirty="0">
              <a:latin typeface="Aptos" panose="020B0004020202020204" pitchFamily="34" charset="0"/>
            </a:endParaRPr>
          </a:p>
          <a:p>
            <a:pPr algn="just"/>
            <a:r>
              <a:rPr lang="en-SG" sz="2400" b="1" dirty="0">
                <a:latin typeface="Aptos" panose="020B0004020202020204" pitchFamily="34" charset="0"/>
              </a:rPr>
              <a:t>4. Assigning Character by Character without Size</a:t>
            </a:r>
          </a:p>
          <a:p>
            <a:pPr algn="just"/>
            <a:r>
              <a:rPr lang="en-SG" sz="2400" dirty="0">
                <a:latin typeface="Aptos" panose="020B0004020202020204" pitchFamily="34" charset="0"/>
              </a:rPr>
              <a:t>char str[] = { '</a:t>
            </a:r>
            <a:r>
              <a:rPr lang="en-SG" sz="2400" dirty="0" err="1">
                <a:latin typeface="Aptos" panose="020B0004020202020204" pitchFamily="34" charset="0"/>
              </a:rPr>
              <a:t>G','e','e','k','s','f','o','r','G','e','e','k','s</a:t>
            </a:r>
            <a:r>
              <a:rPr lang="en-SG" sz="2400" dirty="0">
                <a:latin typeface="Aptos" panose="020B0004020202020204" pitchFamily="34" charset="0"/>
              </a:rPr>
              <a:t>','\0’};</a:t>
            </a:r>
          </a:p>
        </p:txBody>
      </p:sp>
      <p:sp>
        <p:nvSpPr>
          <p:cNvPr id="2" name="Title 1">
            <a:extLst>
              <a:ext uri="{FF2B5EF4-FFF2-40B4-BE49-F238E27FC236}">
                <a16:creationId xmlns:a16="http://schemas.microsoft.com/office/drawing/2014/main" id="{1E61E94D-0F84-1514-1CB7-E585C58C573F}"/>
              </a:ext>
            </a:extLst>
          </p:cNvPr>
          <p:cNvSpPr>
            <a:spLocks noGrp="1"/>
          </p:cNvSpPr>
          <p:nvPr>
            <p:ph type="title"/>
          </p:nvPr>
        </p:nvSpPr>
        <p:spPr>
          <a:xfrm>
            <a:off x="144560" y="33183"/>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[2] String Initialization</a:t>
            </a:r>
          </a:p>
        </p:txBody>
      </p:sp>
      <p:sp>
        <p:nvSpPr>
          <p:cNvPr id="5" name="TextBox 4">
            <a:extLst>
              <a:ext uri="{FF2B5EF4-FFF2-40B4-BE49-F238E27FC236}">
                <a16:creationId xmlns:a16="http://schemas.microsoft.com/office/drawing/2014/main" id="{327BCF23-095B-A5BC-4A86-F20500F1E64B}"/>
              </a:ext>
            </a:extLst>
          </p:cNvPr>
          <p:cNvSpPr txBox="1"/>
          <p:nvPr/>
        </p:nvSpPr>
        <p:spPr>
          <a:xfrm>
            <a:off x="7515222" y="144571"/>
            <a:ext cx="4532215" cy="3416320"/>
          </a:xfrm>
          <a:prstGeom prst="rect">
            <a:avLst/>
          </a:prstGeom>
          <a:solidFill>
            <a:schemeClr val="accent2">
              <a:lumMod val="20000"/>
              <a:lumOff val="80000"/>
            </a:schemeClr>
          </a:solidFill>
        </p:spPr>
        <p:txBody>
          <a:bodyPr wrap="square">
            <a:spAutoFit/>
          </a:bodyPr>
          <a:lstStyle/>
          <a:p>
            <a:pPr algn="just"/>
            <a:r>
              <a:rPr lang="en-SG" sz="2400" b="1" dirty="0">
                <a:latin typeface="Aptos" panose="020B0004020202020204" pitchFamily="34" charset="0"/>
              </a:rPr>
              <a:t>5. Assigning using User Input</a:t>
            </a:r>
          </a:p>
          <a:p>
            <a:pPr algn="just"/>
            <a:r>
              <a:rPr lang="en-SG" sz="2400" dirty="0">
                <a:latin typeface="Aptos" panose="020B0004020202020204" pitchFamily="34" charset="0"/>
              </a:rPr>
              <a:t>main(){</a:t>
            </a:r>
          </a:p>
          <a:p>
            <a:pPr lvl="1" algn="just"/>
            <a:r>
              <a:rPr lang="en-SG" sz="2400" dirty="0">
                <a:latin typeface="Aptos" panose="020B0004020202020204" pitchFamily="34" charset="0"/>
              </a:rPr>
              <a:t>int length;</a:t>
            </a:r>
          </a:p>
          <a:p>
            <a:pPr lvl="1" algn="just"/>
            <a:r>
              <a:rPr lang="en-SG" sz="2400" dirty="0" err="1">
                <a:latin typeface="Aptos" panose="020B0004020202020204" pitchFamily="34" charset="0"/>
              </a:rPr>
              <a:t>scanf</a:t>
            </a:r>
            <a:r>
              <a:rPr lang="en-SG" sz="2400" dirty="0">
                <a:latin typeface="Aptos" panose="020B0004020202020204" pitchFamily="34" charset="0"/>
              </a:rPr>
              <a:t>(“%d”, &amp;length);</a:t>
            </a:r>
          </a:p>
          <a:p>
            <a:pPr lvl="1" algn="just"/>
            <a:r>
              <a:rPr lang="en-SG" sz="2400" dirty="0">
                <a:latin typeface="Aptos" panose="020B0004020202020204" pitchFamily="34" charset="0"/>
              </a:rPr>
              <a:t>char name[length];</a:t>
            </a:r>
          </a:p>
          <a:p>
            <a:pPr lvl="1" algn="just"/>
            <a:r>
              <a:rPr lang="en-SG" sz="2400" dirty="0">
                <a:latin typeface="Aptos" panose="020B0004020202020204" pitchFamily="34" charset="0"/>
              </a:rPr>
              <a:t>for(</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&lt;length; </a:t>
            </a:r>
            <a:r>
              <a:rPr lang="en-SG" sz="2400" dirty="0" err="1">
                <a:latin typeface="Aptos" panose="020B0004020202020204" pitchFamily="34" charset="0"/>
              </a:rPr>
              <a:t>i</a:t>
            </a:r>
            <a:r>
              <a:rPr lang="en-SG" sz="2400" dirty="0">
                <a:latin typeface="Aptos" panose="020B0004020202020204" pitchFamily="34" charset="0"/>
              </a:rPr>
              <a:t>++){</a:t>
            </a:r>
          </a:p>
          <a:p>
            <a:pPr lvl="1" algn="just"/>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(“%c”, &amp;name[ </a:t>
            </a:r>
            <a:r>
              <a:rPr lang="en-SG" sz="2400" dirty="0" err="1">
                <a:latin typeface="Aptos" panose="020B0004020202020204" pitchFamily="34" charset="0"/>
              </a:rPr>
              <a:t>i</a:t>
            </a:r>
            <a:r>
              <a:rPr lang="en-SG" sz="2400" dirty="0">
                <a:latin typeface="Aptos" panose="020B0004020202020204" pitchFamily="34" charset="0"/>
              </a:rPr>
              <a:t> ] );</a:t>
            </a:r>
          </a:p>
          <a:p>
            <a:pPr lvl="1" algn="just"/>
            <a:r>
              <a:rPr lang="en-SG" sz="2400" dirty="0">
                <a:latin typeface="Aptos" panose="020B0004020202020204" pitchFamily="34" charset="0"/>
              </a:rPr>
              <a:t>}</a:t>
            </a:r>
          </a:p>
          <a:p>
            <a:pPr algn="just"/>
            <a:r>
              <a:rPr lang="en-SG" sz="2400" dirty="0">
                <a:latin typeface="Aptos" panose="020B0004020202020204" pitchFamily="34" charset="0"/>
              </a:rPr>
              <a:t>}</a:t>
            </a:r>
          </a:p>
        </p:txBody>
      </p:sp>
      <p:sp>
        <p:nvSpPr>
          <p:cNvPr id="6" name="TextBox 5">
            <a:extLst>
              <a:ext uri="{FF2B5EF4-FFF2-40B4-BE49-F238E27FC236}">
                <a16:creationId xmlns:a16="http://schemas.microsoft.com/office/drawing/2014/main" id="{794B5424-81E2-4D11-2C50-C66D0940BFA5}"/>
              </a:ext>
            </a:extLst>
          </p:cNvPr>
          <p:cNvSpPr txBox="1"/>
          <p:nvPr/>
        </p:nvSpPr>
        <p:spPr>
          <a:xfrm>
            <a:off x="7515222" y="3672279"/>
            <a:ext cx="4532215" cy="2739211"/>
          </a:xfrm>
          <a:prstGeom prst="rect">
            <a:avLst/>
          </a:prstGeom>
          <a:solidFill>
            <a:schemeClr val="accent4">
              <a:lumMod val="20000"/>
              <a:lumOff val="80000"/>
            </a:schemeClr>
          </a:solidFill>
        </p:spPr>
        <p:txBody>
          <a:bodyPr wrap="square">
            <a:spAutoFit/>
          </a:bodyPr>
          <a:lstStyle/>
          <a:p>
            <a:r>
              <a:rPr lang="en-SG" sz="2400" b="1" dirty="0">
                <a:latin typeface="Aptos" panose="020B0004020202020204" pitchFamily="34" charset="0"/>
              </a:rPr>
              <a:t>6. String Input using </a:t>
            </a:r>
            <a:r>
              <a:rPr lang="en-SG" sz="2400" b="1" dirty="0" err="1">
                <a:latin typeface="Aptos" panose="020B0004020202020204" pitchFamily="34" charset="0"/>
              </a:rPr>
              <a:t>scanset</a:t>
            </a:r>
            <a:endParaRPr lang="en-SG" sz="2400" b="1" dirty="0">
              <a:latin typeface="Aptos" panose="020B0004020202020204" pitchFamily="34" charset="0"/>
            </a:endParaRPr>
          </a:p>
          <a:p>
            <a:pPr algn="just"/>
            <a:r>
              <a:rPr lang="en-SG" sz="2400" dirty="0">
                <a:latin typeface="Aptos" panose="020B0004020202020204" pitchFamily="34" charset="0"/>
              </a:rPr>
              <a:t>main(){</a:t>
            </a:r>
          </a:p>
          <a:p>
            <a:pPr lvl="1" algn="just"/>
            <a:r>
              <a:rPr lang="en-SG" sz="2400" dirty="0">
                <a:latin typeface="Aptos" panose="020B0004020202020204" pitchFamily="34" charset="0"/>
              </a:rPr>
              <a:t>int length;</a:t>
            </a:r>
          </a:p>
          <a:p>
            <a:pPr lvl="1" algn="just"/>
            <a:r>
              <a:rPr lang="en-SG" sz="2400" dirty="0" err="1">
                <a:latin typeface="Aptos" panose="020B0004020202020204" pitchFamily="34" charset="0"/>
              </a:rPr>
              <a:t>scanf</a:t>
            </a:r>
            <a:r>
              <a:rPr lang="en-SG" sz="2400" dirty="0">
                <a:latin typeface="Aptos" panose="020B0004020202020204" pitchFamily="34" charset="0"/>
              </a:rPr>
              <a:t>(“%d”, &amp;length);</a:t>
            </a:r>
          </a:p>
          <a:p>
            <a:pPr lvl="1" algn="just"/>
            <a:r>
              <a:rPr lang="en-SG" sz="2400" dirty="0">
                <a:latin typeface="Aptos" panose="020B0004020202020204" pitchFamily="34" charset="0"/>
              </a:rPr>
              <a:t>char name[length];</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("%[^\n]s", str);</a:t>
            </a:r>
          </a:p>
          <a:p>
            <a:pPr algn="just"/>
            <a:r>
              <a:rPr lang="en-SG" sz="2400" dirty="0">
                <a:latin typeface="Aptos" panose="020B0004020202020204" pitchFamily="34" charset="0"/>
              </a:rPr>
              <a:t>}</a:t>
            </a:r>
          </a:p>
        </p:txBody>
      </p:sp>
    </p:spTree>
    <p:extLst>
      <p:ext uri="{BB962C8B-B14F-4D97-AF65-F5344CB8AC3E}">
        <p14:creationId xmlns:p14="http://schemas.microsoft.com/office/powerpoint/2010/main" val="3287814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3892FC-AB61-5DE7-42FA-6078D955DC21}"/>
              </a:ext>
            </a:extLst>
          </p:cNvPr>
          <p:cNvSpPr txBox="1"/>
          <p:nvPr/>
        </p:nvSpPr>
        <p:spPr>
          <a:xfrm>
            <a:off x="211804" y="894284"/>
            <a:ext cx="4714157" cy="2308324"/>
          </a:xfrm>
          <a:prstGeom prst="rect">
            <a:avLst/>
          </a:prstGeom>
          <a:noFill/>
        </p:spPr>
        <p:txBody>
          <a:bodyPr wrap="square">
            <a:spAutoFit/>
          </a:bodyPr>
          <a:lstStyle/>
          <a:p>
            <a:r>
              <a:rPr lang="en-SG" dirty="0">
                <a:latin typeface="Aptos" panose="020B0004020202020204" pitchFamily="34" charset="0"/>
              </a:rPr>
              <a:t>//method -1</a:t>
            </a:r>
          </a:p>
          <a:p>
            <a:r>
              <a:rPr lang="en-SG" dirty="0">
                <a:latin typeface="Aptos" panose="020B0004020202020204" pitchFamily="34" charset="0"/>
              </a:rPr>
              <a:t>int main(){</a:t>
            </a:r>
          </a:p>
          <a:p>
            <a:pPr algn="just"/>
            <a:r>
              <a:rPr lang="en-SG" sz="1800" dirty="0">
                <a:latin typeface="Aptos" panose="020B0004020202020204" pitchFamily="34" charset="0"/>
              </a:rPr>
              <a:t>    char  name[] = "</a:t>
            </a:r>
            <a:r>
              <a:rPr lang="en-SG" sz="1800" dirty="0" err="1">
                <a:latin typeface="Aptos" panose="020B0004020202020204" pitchFamily="34" charset="0"/>
              </a:rPr>
              <a:t>GeeksforGeeks</a:t>
            </a:r>
            <a:r>
              <a:rPr lang="en-SG" sz="1800" dirty="0">
                <a:latin typeface="Aptos" panose="020B0004020202020204" pitchFamily="34" charset="0"/>
              </a:rPr>
              <a:t>";</a:t>
            </a:r>
          </a:p>
          <a:p>
            <a:pPr algn="just"/>
            <a:r>
              <a:rPr lang="en-SG" dirty="0">
                <a:latin typeface="Aptos" panose="020B0004020202020204" pitchFamily="34" charset="0"/>
              </a:rPr>
              <a:t>    for(</a:t>
            </a:r>
            <a:r>
              <a:rPr lang="en-SG" dirty="0" err="1">
                <a:latin typeface="Aptos" panose="020B0004020202020204" pitchFamily="34" charset="0"/>
              </a:rPr>
              <a:t>i</a:t>
            </a:r>
            <a:r>
              <a:rPr lang="en-SG" dirty="0">
                <a:latin typeface="Aptos" panose="020B0004020202020204" pitchFamily="34" charset="0"/>
              </a:rPr>
              <a:t> =0 ; </a:t>
            </a:r>
            <a:r>
              <a:rPr lang="en-SG" dirty="0" err="1">
                <a:latin typeface="Aptos" panose="020B0004020202020204" pitchFamily="34" charset="0"/>
              </a:rPr>
              <a:t>i</a:t>
            </a:r>
            <a:r>
              <a:rPr lang="en-SG" dirty="0">
                <a:latin typeface="Aptos" panose="020B0004020202020204" pitchFamily="34" charset="0"/>
              </a:rPr>
              <a:t> &lt; </a:t>
            </a:r>
            <a:r>
              <a:rPr lang="en-SG" dirty="0" err="1">
                <a:latin typeface="Aptos" panose="020B0004020202020204" pitchFamily="34" charset="0"/>
              </a:rPr>
              <a:t>strlen</a:t>
            </a:r>
            <a:r>
              <a:rPr lang="en-SG" dirty="0">
                <a:latin typeface="Aptos" panose="020B0004020202020204" pitchFamily="34" charset="0"/>
              </a:rPr>
              <a:t>(name); </a:t>
            </a:r>
            <a:r>
              <a:rPr lang="en-SG" dirty="0" err="1">
                <a:latin typeface="Aptos" panose="020B0004020202020204" pitchFamily="34" charset="0"/>
              </a:rPr>
              <a:t>i</a:t>
            </a:r>
            <a:r>
              <a:rPr lang="en-SG" dirty="0">
                <a:latin typeface="Aptos" panose="020B0004020202020204" pitchFamily="34" charset="0"/>
              </a:rPr>
              <a:t>++)</a:t>
            </a:r>
          </a:p>
          <a:p>
            <a:pPr algn="just"/>
            <a:r>
              <a:rPr lang="en-SG" dirty="0">
                <a:latin typeface="Aptos" panose="020B0004020202020204" pitchFamily="34" charset="0"/>
              </a:rPr>
              <a:t>    {</a:t>
            </a:r>
          </a:p>
          <a:p>
            <a:pPr lvl="1" algn="just"/>
            <a:r>
              <a:rPr lang="en-SG" dirty="0" err="1">
                <a:latin typeface="Aptos" panose="020B0004020202020204" pitchFamily="34" charset="0"/>
              </a:rPr>
              <a:t>printf</a:t>
            </a:r>
            <a:r>
              <a:rPr lang="en-SG" dirty="0">
                <a:latin typeface="Aptos" panose="020B0004020202020204" pitchFamily="34" charset="0"/>
              </a:rPr>
              <a:t>(“%c”, name[</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    }</a:t>
            </a:r>
          </a:p>
          <a:p>
            <a:r>
              <a:rPr lang="en-SG" dirty="0">
                <a:latin typeface="Aptos" panose="020B0004020202020204" pitchFamily="34" charset="0"/>
              </a:rPr>
              <a:t>}</a:t>
            </a:r>
          </a:p>
        </p:txBody>
      </p:sp>
      <p:sp>
        <p:nvSpPr>
          <p:cNvPr id="7" name="TextBox 6">
            <a:extLst>
              <a:ext uri="{FF2B5EF4-FFF2-40B4-BE49-F238E27FC236}">
                <a16:creationId xmlns:a16="http://schemas.microsoft.com/office/drawing/2014/main" id="{763AD28E-F232-2798-46C3-9C68F7D49BF4}"/>
              </a:ext>
            </a:extLst>
          </p:cNvPr>
          <p:cNvSpPr txBox="1"/>
          <p:nvPr/>
        </p:nvSpPr>
        <p:spPr>
          <a:xfrm>
            <a:off x="211804" y="3202608"/>
            <a:ext cx="4714157" cy="2308324"/>
          </a:xfrm>
          <a:prstGeom prst="rect">
            <a:avLst/>
          </a:prstGeom>
          <a:noFill/>
        </p:spPr>
        <p:txBody>
          <a:bodyPr wrap="square">
            <a:spAutoFit/>
          </a:bodyPr>
          <a:lstStyle/>
          <a:p>
            <a:r>
              <a:rPr lang="en-SG" dirty="0">
                <a:latin typeface="Aptos" panose="020B0004020202020204" pitchFamily="34" charset="0"/>
              </a:rPr>
              <a:t>//method -2</a:t>
            </a:r>
          </a:p>
          <a:p>
            <a:r>
              <a:rPr lang="en-SG" dirty="0">
                <a:latin typeface="Aptos" panose="020B0004020202020204" pitchFamily="34" charset="0"/>
              </a:rPr>
              <a:t>int main(){</a:t>
            </a:r>
          </a:p>
          <a:p>
            <a:pPr algn="just"/>
            <a:r>
              <a:rPr lang="en-SG" sz="1800" dirty="0">
                <a:latin typeface="Aptos" panose="020B0004020202020204" pitchFamily="34" charset="0"/>
              </a:rPr>
              <a:t>    char  name[13] = "</a:t>
            </a:r>
            <a:r>
              <a:rPr lang="en-SG" sz="1800" dirty="0" err="1">
                <a:latin typeface="Aptos" panose="020B0004020202020204" pitchFamily="34" charset="0"/>
              </a:rPr>
              <a:t>GeeksforGeeks</a:t>
            </a:r>
            <a:r>
              <a:rPr lang="en-SG" sz="1800" dirty="0">
                <a:latin typeface="Aptos" panose="020B0004020202020204" pitchFamily="34" charset="0"/>
              </a:rPr>
              <a:t>";</a:t>
            </a:r>
          </a:p>
          <a:p>
            <a:pPr algn="just"/>
            <a:r>
              <a:rPr lang="en-SG" dirty="0">
                <a:latin typeface="Aptos" panose="020B0004020202020204" pitchFamily="34" charset="0"/>
              </a:rPr>
              <a:t>    for(</a:t>
            </a:r>
            <a:r>
              <a:rPr lang="en-SG" dirty="0" err="1">
                <a:latin typeface="Aptos" panose="020B0004020202020204" pitchFamily="34" charset="0"/>
              </a:rPr>
              <a:t>i</a:t>
            </a:r>
            <a:r>
              <a:rPr lang="en-SG" dirty="0">
                <a:latin typeface="Aptos" panose="020B0004020202020204" pitchFamily="34" charset="0"/>
              </a:rPr>
              <a:t> =0 ; </a:t>
            </a:r>
            <a:r>
              <a:rPr lang="en-SG" dirty="0" err="1">
                <a:latin typeface="Aptos" panose="020B0004020202020204" pitchFamily="34" charset="0"/>
              </a:rPr>
              <a:t>i</a:t>
            </a:r>
            <a:r>
              <a:rPr lang="en-SG" dirty="0">
                <a:latin typeface="Aptos" panose="020B0004020202020204" pitchFamily="34" charset="0"/>
              </a:rPr>
              <a:t> &lt; 13; </a:t>
            </a:r>
            <a:r>
              <a:rPr lang="en-SG" dirty="0" err="1">
                <a:latin typeface="Aptos" panose="020B0004020202020204" pitchFamily="34" charset="0"/>
              </a:rPr>
              <a:t>i</a:t>
            </a:r>
            <a:r>
              <a:rPr lang="en-SG" dirty="0">
                <a:latin typeface="Aptos" panose="020B0004020202020204" pitchFamily="34" charset="0"/>
              </a:rPr>
              <a:t>++)</a:t>
            </a:r>
          </a:p>
          <a:p>
            <a:pPr algn="just"/>
            <a:r>
              <a:rPr lang="en-SG" dirty="0">
                <a:latin typeface="Aptos" panose="020B0004020202020204" pitchFamily="34" charset="0"/>
              </a:rPr>
              <a:t>    {</a:t>
            </a:r>
          </a:p>
          <a:p>
            <a:pPr lvl="1" algn="just"/>
            <a:r>
              <a:rPr lang="en-SG" dirty="0" err="1">
                <a:latin typeface="Aptos" panose="020B0004020202020204" pitchFamily="34" charset="0"/>
              </a:rPr>
              <a:t>printf</a:t>
            </a:r>
            <a:r>
              <a:rPr lang="en-SG" dirty="0">
                <a:latin typeface="Aptos" panose="020B0004020202020204" pitchFamily="34" charset="0"/>
              </a:rPr>
              <a:t>(“%c”, name[</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    }</a:t>
            </a:r>
          </a:p>
          <a:p>
            <a:r>
              <a:rPr lang="en-SG" dirty="0">
                <a:latin typeface="Aptos" panose="020B0004020202020204" pitchFamily="34" charset="0"/>
              </a:rPr>
              <a:t>}</a:t>
            </a:r>
          </a:p>
        </p:txBody>
      </p:sp>
      <p:sp>
        <p:nvSpPr>
          <p:cNvPr id="9" name="TextBox 8">
            <a:extLst>
              <a:ext uri="{FF2B5EF4-FFF2-40B4-BE49-F238E27FC236}">
                <a16:creationId xmlns:a16="http://schemas.microsoft.com/office/drawing/2014/main" id="{412DBE67-B2DC-7E73-62FD-5C14E448821B}"/>
              </a:ext>
            </a:extLst>
          </p:cNvPr>
          <p:cNvSpPr txBox="1"/>
          <p:nvPr/>
        </p:nvSpPr>
        <p:spPr>
          <a:xfrm>
            <a:off x="4329113" y="573283"/>
            <a:ext cx="6105524" cy="1754326"/>
          </a:xfrm>
          <a:prstGeom prst="rect">
            <a:avLst/>
          </a:prstGeom>
          <a:noFill/>
        </p:spPr>
        <p:txBody>
          <a:bodyPr wrap="square">
            <a:spAutoFit/>
          </a:bodyPr>
          <a:lstStyle/>
          <a:p>
            <a:r>
              <a:rPr lang="en-SG" dirty="0">
                <a:latin typeface="Aptos" panose="020B0004020202020204" pitchFamily="34" charset="0"/>
              </a:rPr>
              <a:t>//method-3</a:t>
            </a:r>
          </a:p>
          <a:p>
            <a:r>
              <a:rPr lang="en-SG" dirty="0">
                <a:latin typeface="Aptos" panose="020B0004020202020204" pitchFamily="34" charset="0"/>
              </a:rPr>
              <a:t>char str[14] = { '</a:t>
            </a:r>
            <a:r>
              <a:rPr lang="en-SG" dirty="0" err="1">
                <a:latin typeface="Aptos" panose="020B0004020202020204" pitchFamily="34" charset="0"/>
              </a:rPr>
              <a:t>G','e','e','k','s','f','o','r','G','e','e','k','s</a:t>
            </a:r>
            <a:r>
              <a:rPr lang="en-SG" dirty="0">
                <a:latin typeface="Aptos" panose="020B0004020202020204" pitchFamily="34" charset="0"/>
              </a:rPr>
              <a:t>','\0'};</a:t>
            </a:r>
          </a:p>
          <a:p>
            <a:r>
              <a:rPr lang="en-SG" dirty="0">
                <a:latin typeface="Aptos" panose="020B0004020202020204" pitchFamily="34" charset="0"/>
              </a:rPr>
              <a:t>for(int </a:t>
            </a:r>
            <a:r>
              <a:rPr lang="en-SG" dirty="0" err="1">
                <a:latin typeface="Aptos" panose="020B0004020202020204" pitchFamily="34" charset="0"/>
              </a:rPr>
              <a:t>i</a:t>
            </a:r>
            <a:r>
              <a:rPr lang="en-SG" dirty="0">
                <a:latin typeface="Aptos" panose="020B0004020202020204" pitchFamily="34" charset="0"/>
              </a:rPr>
              <a:t>=0; </a:t>
            </a:r>
            <a:r>
              <a:rPr lang="en-SG" dirty="0" err="1">
                <a:latin typeface="Aptos" panose="020B0004020202020204" pitchFamily="34" charset="0"/>
              </a:rPr>
              <a:t>i</a:t>
            </a:r>
            <a:r>
              <a:rPr lang="en-SG" dirty="0">
                <a:latin typeface="Aptos" panose="020B0004020202020204" pitchFamily="34" charset="0"/>
              </a:rPr>
              <a:t>&lt;13; </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str[</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p:txBody>
      </p:sp>
      <p:sp>
        <p:nvSpPr>
          <p:cNvPr id="10" name="TextBox 9">
            <a:extLst>
              <a:ext uri="{FF2B5EF4-FFF2-40B4-BE49-F238E27FC236}">
                <a16:creationId xmlns:a16="http://schemas.microsoft.com/office/drawing/2014/main" id="{6228E6E0-0FCF-A7B2-0E16-0E45FE2F31D3}"/>
              </a:ext>
            </a:extLst>
          </p:cNvPr>
          <p:cNvSpPr txBox="1"/>
          <p:nvPr/>
        </p:nvSpPr>
        <p:spPr>
          <a:xfrm>
            <a:off x="4329113" y="2285549"/>
            <a:ext cx="6105524" cy="1754326"/>
          </a:xfrm>
          <a:prstGeom prst="rect">
            <a:avLst/>
          </a:prstGeom>
          <a:noFill/>
        </p:spPr>
        <p:txBody>
          <a:bodyPr wrap="square">
            <a:spAutoFit/>
          </a:bodyPr>
          <a:lstStyle/>
          <a:p>
            <a:r>
              <a:rPr lang="en-SG" dirty="0">
                <a:latin typeface="Aptos" panose="020B0004020202020204" pitchFamily="34" charset="0"/>
              </a:rPr>
              <a:t>//method-4</a:t>
            </a:r>
          </a:p>
          <a:p>
            <a:r>
              <a:rPr lang="en-SG" dirty="0">
                <a:latin typeface="Aptos" panose="020B0004020202020204" pitchFamily="34" charset="0"/>
              </a:rPr>
              <a:t>char str[ ] = { '</a:t>
            </a:r>
            <a:r>
              <a:rPr lang="en-SG" dirty="0" err="1">
                <a:latin typeface="Aptos" panose="020B0004020202020204" pitchFamily="34" charset="0"/>
              </a:rPr>
              <a:t>G','e','e','k','s','f','o','r','G','e','e','k','s</a:t>
            </a:r>
            <a:r>
              <a:rPr lang="en-SG" dirty="0">
                <a:latin typeface="Aptos" panose="020B0004020202020204" pitchFamily="34" charset="0"/>
              </a:rPr>
              <a:t>','\0'};</a:t>
            </a:r>
          </a:p>
          <a:p>
            <a:r>
              <a:rPr lang="en-SG" dirty="0">
                <a:latin typeface="Aptos" panose="020B0004020202020204" pitchFamily="34" charset="0"/>
              </a:rPr>
              <a:t>for(int </a:t>
            </a:r>
            <a:r>
              <a:rPr lang="en-SG" dirty="0" err="1">
                <a:latin typeface="Aptos" panose="020B0004020202020204" pitchFamily="34" charset="0"/>
              </a:rPr>
              <a:t>i</a:t>
            </a:r>
            <a:r>
              <a:rPr lang="en-SG" dirty="0">
                <a:latin typeface="Aptos" panose="020B0004020202020204" pitchFamily="34" charset="0"/>
              </a:rPr>
              <a:t>=0; </a:t>
            </a:r>
            <a:r>
              <a:rPr lang="en-SG" dirty="0" err="1">
                <a:latin typeface="Aptos" panose="020B0004020202020204" pitchFamily="34" charset="0"/>
              </a:rPr>
              <a:t>i</a:t>
            </a:r>
            <a:r>
              <a:rPr lang="en-SG" dirty="0">
                <a:latin typeface="Aptos" panose="020B0004020202020204" pitchFamily="34" charset="0"/>
              </a:rPr>
              <a:t>&lt; </a:t>
            </a:r>
            <a:r>
              <a:rPr lang="en-SG" dirty="0" err="1">
                <a:latin typeface="Aptos" panose="020B0004020202020204" pitchFamily="34" charset="0"/>
              </a:rPr>
              <a:t>strlen</a:t>
            </a:r>
            <a:r>
              <a:rPr lang="en-SG" dirty="0">
                <a:latin typeface="Aptos" panose="020B0004020202020204" pitchFamily="34" charset="0"/>
              </a:rPr>
              <a:t>(str); </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str[</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p:txBody>
      </p:sp>
      <p:sp>
        <p:nvSpPr>
          <p:cNvPr id="11" name="TextBox 10">
            <a:extLst>
              <a:ext uri="{FF2B5EF4-FFF2-40B4-BE49-F238E27FC236}">
                <a16:creationId xmlns:a16="http://schemas.microsoft.com/office/drawing/2014/main" id="{31D26FE0-39F6-BAC7-4091-C1718FCA10D7}"/>
              </a:ext>
            </a:extLst>
          </p:cNvPr>
          <p:cNvSpPr txBox="1"/>
          <p:nvPr/>
        </p:nvSpPr>
        <p:spPr>
          <a:xfrm>
            <a:off x="8390965" y="2887682"/>
            <a:ext cx="3589231" cy="3970318"/>
          </a:xfrm>
          <a:prstGeom prst="rect">
            <a:avLst/>
          </a:prstGeom>
          <a:solidFill>
            <a:schemeClr val="accent2">
              <a:lumMod val="20000"/>
              <a:lumOff val="80000"/>
            </a:schemeClr>
          </a:solidFill>
        </p:spPr>
        <p:txBody>
          <a:bodyPr wrap="square">
            <a:spAutoFit/>
          </a:bodyPr>
          <a:lstStyle/>
          <a:p>
            <a:pPr algn="just"/>
            <a:r>
              <a:rPr lang="en-SG" b="1" dirty="0">
                <a:latin typeface="Aptos" panose="020B0004020202020204" pitchFamily="34" charset="0"/>
              </a:rPr>
              <a:t>5. Assigning using User Input</a:t>
            </a:r>
          </a:p>
          <a:p>
            <a:pPr algn="just"/>
            <a:r>
              <a:rPr lang="en-SG" dirty="0">
                <a:latin typeface="Aptos" panose="020B0004020202020204" pitchFamily="34" charset="0"/>
              </a:rPr>
              <a:t>main(){</a:t>
            </a:r>
          </a:p>
          <a:p>
            <a:pPr lvl="1" algn="just"/>
            <a:r>
              <a:rPr lang="en-SG" dirty="0">
                <a:latin typeface="Aptos" panose="020B0004020202020204" pitchFamily="34" charset="0"/>
              </a:rPr>
              <a:t>int length;</a:t>
            </a:r>
          </a:p>
          <a:p>
            <a:pPr lvl="1" algn="just"/>
            <a:r>
              <a:rPr lang="en-SG" dirty="0" err="1">
                <a:latin typeface="Aptos" panose="020B0004020202020204" pitchFamily="34" charset="0"/>
              </a:rPr>
              <a:t>scanf</a:t>
            </a:r>
            <a:r>
              <a:rPr lang="en-SG" dirty="0">
                <a:latin typeface="Aptos" panose="020B0004020202020204" pitchFamily="34" charset="0"/>
              </a:rPr>
              <a:t>(“%d”, &amp;length);</a:t>
            </a:r>
          </a:p>
          <a:p>
            <a:pPr lvl="1" algn="just"/>
            <a:r>
              <a:rPr lang="en-SG" dirty="0">
                <a:latin typeface="Aptos" panose="020B0004020202020204" pitchFamily="34" charset="0"/>
              </a:rPr>
              <a:t>char name[length];</a:t>
            </a:r>
          </a:p>
          <a:p>
            <a:pPr lvl="1" algn="just"/>
            <a:r>
              <a:rPr lang="en-SG" dirty="0">
                <a:latin typeface="Aptos" panose="020B0004020202020204" pitchFamily="34" charset="0"/>
              </a:rPr>
              <a:t>for(</a:t>
            </a:r>
            <a:r>
              <a:rPr lang="en-SG" dirty="0" err="1">
                <a:latin typeface="Aptos" panose="020B0004020202020204" pitchFamily="34" charset="0"/>
              </a:rPr>
              <a:t>i</a:t>
            </a:r>
            <a:r>
              <a:rPr lang="en-SG" dirty="0">
                <a:latin typeface="Aptos" panose="020B0004020202020204" pitchFamily="34" charset="0"/>
              </a:rPr>
              <a:t> = 0; </a:t>
            </a:r>
            <a:r>
              <a:rPr lang="en-SG" dirty="0" err="1">
                <a:latin typeface="Aptos" panose="020B0004020202020204" pitchFamily="34" charset="0"/>
              </a:rPr>
              <a:t>i</a:t>
            </a:r>
            <a:r>
              <a:rPr lang="en-SG" dirty="0">
                <a:latin typeface="Aptos" panose="020B0004020202020204" pitchFamily="34" charset="0"/>
              </a:rPr>
              <a:t>&lt;length; </a:t>
            </a:r>
            <a:r>
              <a:rPr lang="en-SG" dirty="0" err="1">
                <a:latin typeface="Aptos" panose="020B0004020202020204" pitchFamily="34" charset="0"/>
              </a:rPr>
              <a:t>i</a:t>
            </a:r>
            <a:r>
              <a:rPr lang="en-SG" dirty="0">
                <a:latin typeface="Aptos" panose="020B0004020202020204" pitchFamily="34" charset="0"/>
              </a:rPr>
              <a:t>++){</a:t>
            </a:r>
          </a:p>
          <a:p>
            <a:pPr lvl="1" algn="just"/>
            <a:r>
              <a:rPr lang="en-SG" dirty="0">
                <a:latin typeface="Aptos" panose="020B0004020202020204" pitchFamily="34" charset="0"/>
              </a:rPr>
              <a:t>	</a:t>
            </a:r>
            <a:r>
              <a:rPr lang="en-SG" dirty="0" err="1">
                <a:latin typeface="Aptos" panose="020B0004020202020204" pitchFamily="34" charset="0"/>
              </a:rPr>
              <a:t>scanf</a:t>
            </a:r>
            <a:r>
              <a:rPr lang="en-SG" dirty="0">
                <a:latin typeface="Aptos" panose="020B0004020202020204" pitchFamily="34" charset="0"/>
              </a:rPr>
              <a:t>(“%c”, &amp;name[ </a:t>
            </a:r>
            <a:r>
              <a:rPr lang="en-SG" dirty="0" err="1">
                <a:latin typeface="Aptos" panose="020B0004020202020204" pitchFamily="34" charset="0"/>
              </a:rPr>
              <a:t>i</a:t>
            </a:r>
            <a:r>
              <a:rPr lang="en-SG" dirty="0">
                <a:latin typeface="Aptos" panose="020B0004020202020204" pitchFamily="34" charset="0"/>
              </a:rPr>
              <a:t> ] );</a:t>
            </a:r>
          </a:p>
          <a:p>
            <a:pPr lvl="1" algn="just"/>
            <a:r>
              <a:rPr lang="en-SG" dirty="0">
                <a:latin typeface="Aptos" panose="020B0004020202020204" pitchFamily="34" charset="0"/>
              </a:rPr>
              <a:t>}</a:t>
            </a:r>
          </a:p>
          <a:p>
            <a:pPr lvl="1" algn="just"/>
            <a:endParaRPr lang="en-SG" dirty="0">
              <a:latin typeface="Aptos" panose="020B0004020202020204" pitchFamily="34" charset="0"/>
            </a:endParaRPr>
          </a:p>
          <a:p>
            <a:pPr lvl="1" algn="just"/>
            <a:r>
              <a:rPr lang="en-SG" dirty="0">
                <a:latin typeface="Aptos" panose="020B0004020202020204" pitchFamily="34" charset="0"/>
              </a:rPr>
              <a:t>for(</a:t>
            </a:r>
            <a:r>
              <a:rPr lang="en-SG" dirty="0" err="1">
                <a:latin typeface="Aptos" panose="020B0004020202020204" pitchFamily="34" charset="0"/>
              </a:rPr>
              <a:t>i</a:t>
            </a:r>
            <a:r>
              <a:rPr lang="en-SG" dirty="0">
                <a:latin typeface="Aptos" panose="020B0004020202020204" pitchFamily="34" charset="0"/>
              </a:rPr>
              <a:t> = 0; </a:t>
            </a:r>
            <a:r>
              <a:rPr lang="en-SG" dirty="0" err="1">
                <a:latin typeface="Aptos" panose="020B0004020202020204" pitchFamily="34" charset="0"/>
              </a:rPr>
              <a:t>i</a:t>
            </a:r>
            <a:r>
              <a:rPr lang="en-SG" dirty="0">
                <a:latin typeface="Aptos" panose="020B0004020202020204" pitchFamily="34" charset="0"/>
              </a:rPr>
              <a:t>&lt;length; </a:t>
            </a:r>
            <a:r>
              <a:rPr lang="en-SG" dirty="0" err="1">
                <a:latin typeface="Aptos" panose="020B0004020202020204" pitchFamily="34" charset="0"/>
              </a:rPr>
              <a:t>i</a:t>
            </a:r>
            <a:r>
              <a:rPr lang="en-SG" dirty="0">
                <a:latin typeface="Aptos" panose="020B0004020202020204" pitchFamily="34" charset="0"/>
              </a:rPr>
              <a:t>++){</a:t>
            </a:r>
          </a:p>
          <a:p>
            <a:pPr lvl="1" algn="just"/>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name[ </a:t>
            </a:r>
            <a:r>
              <a:rPr lang="en-SG" dirty="0" err="1">
                <a:latin typeface="Aptos" panose="020B0004020202020204" pitchFamily="34" charset="0"/>
              </a:rPr>
              <a:t>i</a:t>
            </a:r>
            <a:r>
              <a:rPr lang="en-SG" dirty="0">
                <a:latin typeface="Aptos" panose="020B0004020202020204" pitchFamily="34" charset="0"/>
              </a:rPr>
              <a:t> ] );</a:t>
            </a:r>
          </a:p>
          <a:p>
            <a:pPr lvl="1" algn="just"/>
            <a:r>
              <a:rPr lang="en-SG" dirty="0">
                <a:latin typeface="Aptos" panose="020B0004020202020204" pitchFamily="34" charset="0"/>
              </a:rPr>
              <a:t>}</a:t>
            </a:r>
          </a:p>
          <a:p>
            <a:pPr lvl="1" algn="just"/>
            <a:endParaRPr lang="en-SG" dirty="0">
              <a:latin typeface="Aptos" panose="020B0004020202020204" pitchFamily="34" charset="0"/>
            </a:endParaRPr>
          </a:p>
          <a:p>
            <a:pPr algn="just"/>
            <a:r>
              <a:rPr lang="en-SG" dirty="0">
                <a:latin typeface="Aptos" panose="020B0004020202020204" pitchFamily="34" charset="0"/>
              </a:rPr>
              <a:t>}</a:t>
            </a:r>
          </a:p>
        </p:txBody>
      </p:sp>
      <p:sp>
        <p:nvSpPr>
          <p:cNvPr id="12" name="TextBox 11">
            <a:extLst>
              <a:ext uri="{FF2B5EF4-FFF2-40B4-BE49-F238E27FC236}">
                <a16:creationId xmlns:a16="http://schemas.microsoft.com/office/drawing/2014/main" id="{8F22B866-A1ED-561C-2C63-D231FD4EE341}"/>
              </a:ext>
            </a:extLst>
          </p:cNvPr>
          <p:cNvSpPr txBox="1"/>
          <p:nvPr/>
        </p:nvSpPr>
        <p:spPr>
          <a:xfrm>
            <a:off x="3801036" y="4233660"/>
            <a:ext cx="4532215" cy="2554545"/>
          </a:xfrm>
          <a:prstGeom prst="rect">
            <a:avLst/>
          </a:prstGeom>
          <a:solidFill>
            <a:schemeClr val="accent4">
              <a:lumMod val="20000"/>
              <a:lumOff val="80000"/>
            </a:schemeClr>
          </a:solidFill>
        </p:spPr>
        <p:txBody>
          <a:bodyPr wrap="square">
            <a:spAutoFit/>
          </a:bodyPr>
          <a:lstStyle/>
          <a:p>
            <a:r>
              <a:rPr lang="en-SG" sz="2000" b="1" dirty="0">
                <a:latin typeface="Aptos" panose="020B0004020202020204" pitchFamily="34" charset="0"/>
              </a:rPr>
              <a:t>6. String Input using </a:t>
            </a:r>
            <a:r>
              <a:rPr lang="en-SG" sz="2000" b="1" dirty="0" err="1">
                <a:latin typeface="Aptos" panose="020B0004020202020204" pitchFamily="34" charset="0"/>
              </a:rPr>
              <a:t>scanset</a:t>
            </a:r>
            <a:endParaRPr lang="en-SG" sz="2000" b="1" dirty="0">
              <a:latin typeface="Aptos" panose="020B0004020202020204" pitchFamily="34" charset="0"/>
            </a:endParaRPr>
          </a:p>
          <a:p>
            <a:pPr algn="just"/>
            <a:r>
              <a:rPr lang="en-SG" sz="2000" dirty="0">
                <a:latin typeface="Aptos" panose="020B0004020202020204" pitchFamily="34" charset="0"/>
              </a:rPr>
              <a:t>main(){</a:t>
            </a:r>
          </a:p>
          <a:p>
            <a:pPr lvl="1" algn="just"/>
            <a:r>
              <a:rPr lang="en-SG" sz="2000" dirty="0">
                <a:latin typeface="Aptos" panose="020B0004020202020204" pitchFamily="34" charset="0"/>
              </a:rPr>
              <a:t>int length;</a:t>
            </a:r>
          </a:p>
          <a:p>
            <a:pPr lvl="1" algn="just"/>
            <a:r>
              <a:rPr lang="en-SG" sz="2000" dirty="0" err="1">
                <a:latin typeface="Aptos" panose="020B0004020202020204" pitchFamily="34" charset="0"/>
              </a:rPr>
              <a:t>scanf</a:t>
            </a:r>
            <a:r>
              <a:rPr lang="en-SG" sz="2000" dirty="0">
                <a:latin typeface="Aptos" panose="020B0004020202020204" pitchFamily="34" charset="0"/>
              </a:rPr>
              <a:t>(“%d”, &amp;length);</a:t>
            </a:r>
          </a:p>
          <a:p>
            <a:pPr lvl="1" algn="just"/>
            <a:r>
              <a:rPr lang="en-SG" sz="2000" dirty="0">
                <a:latin typeface="Aptos" panose="020B0004020202020204" pitchFamily="34" charset="0"/>
              </a:rPr>
              <a:t>char name[length];</a:t>
            </a:r>
          </a:p>
          <a:p>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("%[^\n]s", str);</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t>
            </a:r>
            <a:r>
              <a:rPr lang="en-SG" sz="2000" dirty="0" err="1">
                <a:latin typeface="Aptos" panose="020B0004020202020204" pitchFamily="34" charset="0"/>
              </a:rPr>
              <a:t>s",str</a:t>
            </a:r>
            <a:r>
              <a:rPr lang="en-SG" sz="2000" dirty="0">
                <a:latin typeface="Aptos" panose="020B0004020202020204" pitchFamily="34" charset="0"/>
              </a:rPr>
              <a:t>);</a:t>
            </a:r>
          </a:p>
          <a:p>
            <a:pPr algn="just"/>
            <a:r>
              <a:rPr lang="en-SG" sz="2000" dirty="0">
                <a:latin typeface="Aptos" panose="020B0004020202020204" pitchFamily="34" charset="0"/>
              </a:rPr>
              <a:t>}</a:t>
            </a:r>
          </a:p>
        </p:txBody>
      </p:sp>
      <p:sp>
        <p:nvSpPr>
          <p:cNvPr id="13" name="Title 1">
            <a:extLst>
              <a:ext uri="{FF2B5EF4-FFF2-40B4-BE49-F238E27FC236}">
                <a16:creationId xmlns:a16="http://schemas.microsoft.com/office/drawing/2014/main" id="{8AB8D204-BAD1-633E-E4DE-28387DDB4BCE}"/>
              </a:ext>
            </a:extLst>
          </p:cNvPr>
          <p:cNvSpPr>
            <a:spLocks noGrp="1"/>
          </p:cNvSpPr>
          <p:nvPr>
            <p:ph type="title"/>
          </p:nvPr>
        </p:nvSpPr>
        <p:spPr>
          <a:xfrm>
            <a:off x="144560" y="33183"/>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[3] String Access [ How to </a:t>
            </a:r>
            <a:r>
              <a:rPr lang="en-SG" sz="3200" u="sng" dirty="0">
                <a:solidFill>
                  <a:srgbClr val="00B0F0"/>
                </a:solidFill>
                <a:latin typeface="Berlin Sans FB Demi" panose="020E0802020502020306" pitchFamily="34" charset="0"/>
                <a:cs typeface="Aharoni" panose="02010803020104030203" pitchFamily="2" charset="-79"/>
              </a:rPr>
              <a:t>print</a:t>
            </a:r>
            <a:r>
              <a:rPr lang="en-SG" sz="3200" dirty="0">
                <a:latin typeface="Berlin Sans FB Demi" panose="020E0802020502020306" pitchFamily="34" charset="0"/>
                <a:cs typeface="Aharoni" panose="02010803020104030203" pitchFamily="2" charset="-79"/>
              </a:rPr>
              <a:t> a character array? ]</a:t>
            </a:r>
          </a:p>
        </p:txBody>
      </p:sp>
    </p:spTree>
    <p:extLst>
      <p:ext uri="{BB962C8B-B14F-4D97-AF65-F5344CB8AC3E}">
        <p14:creationId xmlns:p14="http://schemas.microsoft.com/office/powerpoint/2010/main" val="3829308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C341DF-554B-EAAA-82BD-D74A6E710779}"/>
              </a:ext>
            </a:extLst>
          </p:cNvPr>
          <p:cNvSpPr>
            <a:spLocks noGrp="1"/>
          </p:cNvSpPr>
          <p:nvPr>
            <p:ph type="title"/>
          </p:nvPr>
        </p:nvSpPr>
        <p:spPr>
          <a:xfrm>
            <a:off x="144560" y="23658"/>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[4] String Update [ How to </a:t>
            </a:r>
            <a:r>
              <a:rPr lang="en-SG" sz="3200" u="sng" dirty="0">
                <a:solidFill>
                  <a:srgbClr val="00B0F0"/>
                </a:solidFill>
                <a:latin typeface="Berlin Sans FB Demi" panose="020E0802020502020306" pitchFamily="34" charset="0"/>
                <a:cs typeface="Aharoni" panose="02010803020104030203" pitchFamily="2" charset="-79"/>
              </a:rPr>
              <a:t>Modify</a:t>
            </a:r>
            <a:r>
              <a:rPr lang="en-SG" sz="3200" dirty="0">
                <a:latin typeface="Berlin Sans FB Demi" panose="020E0802020502020306" pitchFamily="34" charset="0"/>
                <a:cs typeface="Aharoni" panose="02010803020104030203" pitchFamily="2" charset="-79"/>
              </a:rPr>
              <a:t> a character array? ]</a:t>
            </a:r>
          </a:p>
        </p:txBody>
      </p:sp>
      <p:sp>
        <p:nvSpPr>
          <p:cNvPr id="2" name="TextBox 1">
            <a:extLst>
              <a:ext uri="{FF2B5EF4-FFF2-40B4-BE49-F238E27FC236}">
                <a16:creationId xmlns:a16="http://schemas.microsoft.com/office/drawing/2014/main" id="{62A41F74-0410-A67B-22EC-636E4A99D94C}"/>
              </a:ext>
            </a:extLst>
          </p:cNvPr>
          <p:cNvSpPr txBox="1"/>
          <p:nvPr/>
        </p:nvSpPr>
        <p:spPr>
          <a:xfrm>
            <a:off x="211804" y="959965"/>
            <a:ext cx="4714157" cy="2308324"/>
          </a:xfrm>
          <a:prstGeom prst="rect">
            <a:avLst/>
          </a:prstGeom>
          <a:noFill/>
        </p:spPr>
        <p:txBody>
          <a:bodyPr wrap="square">
            <a:spAutoFit/>
          </a:bodyPr>
          <a:lstStyle/>
          <a:p>
            <a:r>
              <a:rPr lang="en-SG" dirty="0">
                <a:latin typeface="Aptos" panose="020B0004020202020204" pitchFamily="34" charset="0"/>
              </a:rPr>
              <a:t>int main(){</a:t>
            </a:r>
          </a:p>
          <a:p>
            <a:r>
              <a:rPr lang="en-SG" dirty="0">
                <a:latin typeface="Aptos" panose="020B0004020202020204" pitchFamily="34" charset="0"/>
              </a:rPr>
              <a:t>    char  name[] = "</a:t>
            </a:r>
            <a:r>
              <a:rPr lang="en-SG" dirty="0" err="1">
                <a:latin typeface="Aptos" panose="020B0004020202020204" pitchFamily="34" charset="0"/>
              </a:rPr>
              <a:t>GeeksforGeeks</a:t>
            </a:r>
            <a:r>
              <a:rPr lang="en-SG" dirty="0">
                <a:latin typeface="Aptos" panose="020B0004020202020204" pitchFamily="34" charset="0"/>
              </a:rPr>
              <a:t>";</a:t>
            </a:r>
          </a:p>
          <a:p>
            <a:r>
              <a:rPr lang="en-SG" dirty="0">
                <a:latin typeface="Aptos" panose="020B0004020202020204" pitchFamily="34" charset="0"/>
              </a:rPr>
              <a:t>    name[0]='m';</a:t>
            </a:r>
          </a:p>
          <a:p>
            <a:r>
              <a:rPr lang="en-SG" dirty="0">
                <a:latin typeface="Aptos" panose="020B0004020202020204" pitchFamily="34" charset="0"/>
              </a:rPr>
              <a:t>    for(int </a:t>
            </a:r>
            <a:r>
              <a:rPr lang="en-SG" dirty="0" err="1">
                <a:latin typeface="Aptos" panose="020B0004020202020204" pitchFamily="34" charset="0"/>
              </a:rPr>
              <a:t>i</a:t>
            </a:r>
            <a:r>
              <a:rPr lang="en-SG" dirty="0">
                <a:latin typeface="Aptos" panose="020B0004020202020204" pitchFamily="34" charset="0"/>
              </a:rPr>
              <a:t> =0 ; </a:t>
            </a:r>
            <a:r>
              <a:rPr lang="en-SG" dirty="0" err="1">
                <a:latin typeface="Aptos" panose="020B0004020202020204" pitchFamily="34" charset="0"/>
              </a:rPr>
              <a:t>i</a:t>
            </a:r>
            <a:r>
              <a:rPr lang="en-SG" dirty="0">
                <a:latin typeface="Aptos" panose="020B0004020202020204" pitchFamily="34" charset="0"/>
              </a:rPr>
              <a:t> &lt; </a:t>
            </a:r>
            <a:r>
              <a:rPr lang="en-SG" dirty="0" err="1">
                <a:latin typeface="Aptos" panose="020B0004020202020204" pitchFamily="34" charset="0"/>
              </a:rPr>
              <a:t>strlen</a:t>
            </a:r>
            <a:r>
              <a:rPr lang="en-SG" dirty="0">
                <a:latin typeface="Aptos" panose="020B0004020202020204" pitchFamily="34" charset="0"/>
              </a:rPr>
              <a:t>(name); </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    {</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name[</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    }</a:t>
            </a:r>
          </a:p>
          <a:p>
            <a:r>
              <a:rPr lang="en-SG" dirty="0">
                <a:latin typeface="Aptos" panose="020B0004020202020204" pitchFamily="34" charset="0"/>
              </a:rPr>
              <a:t>}</a:t>
            </a:r>
          </a:p>
        </p:txBody>
      </p:sp>
      <p:sp>
        <p:nvSpPr>
          <p:cNvPr id="3" name="TextBox 2">
            <a:extLst>
              <a:ext uri="{FF2B5EF4-FFF2-40B4-BE49-F238E27FC236}">
                <a16:creationId xmlns:a16="http://schemas.microsoft.com/office/drawing/2014/main" id="{5421424B-43A2-CAE6-9F83-35288AE0A934}"/>
              </a:ext>
            </a:extLst>
          </p:cNvPr>
          <p:cNvSpPr txBox="1"/>
          <p:nvPr/>
        </p:nvSpPr>
        <p:spPr>
          <a:xfrm>
            <a:off x="211804" y="3493576"/>
            <a:ext cx="4714157" cy="2585323"/>
          </a:xfrm>
          <a:prstGeom prst="rect">
            <a:avLst/>
          </a:prstGeom>
          <a:noFill/>
        </p:spPr>
        <p:txBody>
          <a:bodyPr wrap="square">
            <a:spAutoFit/>
          </a:bodyPr>
          <a:lstStyle/>
          <a:p>
            <a:r>
              <a:rPr lang="en-SG" dirty="0">
                <a:latin typeface="Aptos" panose="020B0004020202020204" pitchFamily="34" charset="0"/>
              </a:rPr>
              <a:t>//method -2</a:t>
            </a:r>
          </a:p>
          <a:p>
            <a:r>
              <a:rPr lang="en-SG" dirty="0">
                <a:latin typeface="Aptos" panose="020B0004020202020204" pitchFamily="34" charset="0"/>
              </a:rPr>
              <a:t>int main(){</a:t>
            </a:r>
          </a:p>
          <a:p>
            <a:r>
              <a:rPr lang="en-SG" dirty="0">
                <a:latin typeface="Aptos" panose="020B0004020202020204" pitchFamily="34" charset="0"/>
              </a:rPr>
              <a:t>    char  name[13] = "</a:t>
            </a:r>
            <a:r>
              <a:rPr lang="en-SG" dirty="0" err="1">
                <a:latin typeface="Aptos" panose="020B0004020202020204" pitchFamily="34" charset="0"/>
              </a:rPr>
              <a:t>GeeksforGeeks</a:t>
            </a:r>
            <a:r>
              <a:rPr lang="en-SG" dirty="0">
                <a:latin typeface="Aptos" panose="020B0004020202020204" pitchFamily="34" charset="0"/>
              </a:rPr>
              <a:t>";</a:t>
            </a:r>
          </a:p>
          <a:p>
            <a:r>
              <a:rPr lang="en-SG" dirty="0">
                <a:latin typeface="Aptos" panose="020B0004020202020204" pitchFamily="34" charset="0"/>
              </a:rPr>
              <a:t>    name[0]='m';</a:t>
            </a:r>
          </a:p>
          <a:p>
            <a:r>
              <a:rPr lang="en-SG" dirty="0">
                <a:latin typeface="Aptos" panose="020B0004020202020204" pitchFamily="34" charset="0"/>
              </a:rPr>
              <a:t>    for(int </a:t>
            </a:r>
            <a:r>
              <a:rPr lang="en-SG" dirty="0" err="1">
                <a:latin typeface="Aptos" panose="020B0004020202020204" pitchFamily="34" charset="0"/>
              </a:rPr>
              <a:t>i</a:t>
            </a:r>
            <a:r>
              <a:rPr lang="en-SG" dirty="0">
                <a:latin typeface="Aptos" panose="020B0004020202020204" pitchFamily="34" charset="0"/>
              </a:rPr>
              <a:t> =0 ; </a:t>
            </a:r>
            <a:r>
              <a:rPr lang="en-SG" dirty="0" err="1">
                <a:latin typeface="Aptos" panose="020B0004020202020204" pitchFamily="34" charset="0"/>
              </a:rPr>
              <a:t>i</a:t>
            </a:r>
            <a:r>
              <a:rPr lang="en-SG" dirty="0">
                <a:latin typeface="Aptos" panose="020B0004020202020204" pitchFamily="34" charset="0"/>
              </a:rPr>
              <a:t> &lt; </a:t>
            </a:r>
            <a:r>
              <a:rPr lang="en-SG" dirty="0" err="1">
                <a:latin typeface="Aptos" panose="020B0004020202020204" pitchFamily="34" charset="0"/>
              </a:rPr>
              <a:t>strlen</a:t>
            </a:r>
            <a:r>
              <a:rPr lang="en-SG" dirty="0">
                <a:latin typeface="Aptos" panose="020B0004020202020204" pitchFamily="34" charset="0"/>
              </a:rPr>
              <a:t>(name); </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    {</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name[</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    }</a:t>
            </a:r>
          </a:p>
          <a:p>
            <a:r>
              <a:rPr lang="en-SG" dirty="0">
                <a:latin typeface="Aptos" panose="020B0004020202020204" pitchFamily="34" charset="0"/>
              </a:rPr>
              <a:t>}</a:t>
            </a:r>
          </a:p>
        </p:txBody>
      </p:sp>
      <p:sp>
        <p:nvSpPr>
          <p:cNvPr id="5" name="TextBox 4">
            <a:extLst>
              <a:ext uri="{FF2B5EF4-FFF2-40B4-BE49-F238E27FC236}">
                <a16:creationId xmlns:a16="http://schemas.microsoft.com/office/drawing/2014/main" id="{04C79F42-F889-40B0-AE33-776C007DA509}"/>
              </a:ext>
            </a:extLst>
          </p:cNvPr>
          <p:cNvSpPr txBox="1"/>
          <p:nvPr/>
        </p:nvSpPr>
        <p:spPr>
          <a:xfrm>
            <a:off x="4383578" y="581712"/>
            <a:ext cx="6105524" cy="2031325"/>
          </a:xfrm>
          <a:prstGeom prst="rect">
            <a:avLst/>
          </a:prstGeom>
          <a:noFill/>
        </p:spPr>
        <p:txBody>
          <a:bodyPr wrap="square">
            <a:spAutoFit/>
          </a:bodyPr>
          <a:lstStyle/>
          <a:p>
            <a:r>
              <a:rPr lang="en-SG" dirty="0">
                <a:latin typeface="Aptos" panose="020B0004020202020204" pitchFamily="34" charset="0"/>
              </a:rPr>
              <a:t>//method-3</a:t>
            </a:r>
          </a:p>
          <a:p>
            <a:r>
              <a:rPr lang="en-SG" dirty="0">
                <a:latin typeface="Aptos" panose="020B0004020202020204" pitchFamily="34" charset="0"/>
              </a:rPr>
              <a:t>char str[14] = { '</a:t>
            </a:r>
            <a:r>
              <a:rPr lang="en-SG" dirty="0" err="1">
                <a:latin typeface="Aptos" panose="020B0004020202020204" pitchFamily="34" charset="0"/>
              </a:rPr>
              <a:t>G','e','e','k','s','f','o','r','G','e','e','k','s</a:t>
            </a:r>
            <a:r>
              <a:rPr lang="en-SG" dirty="0">
                <a:latin typeface="Aptos" panose="020B0004020202020204" pitchFamily="34" charset="0"/>
              </a:rPr>
              <a:t>','\0’};</a:t>
            </a:r>
          </a:p>
          <a:p>
            <a:r>
              <a:rPr lang="en-SG" dirty="0">
                <a:latin typeface="Aptos" panose="020B0004020202020204" pitchFamily="34" charset="0"/>
              </a:rPr>
              <a:t>str[1]=‘x’;</a:t>
            </a:r>
          </a:p>
          <a:p>
            <a:r>
              <a:rPr lang="en-SG" dirty="0">
                <a:latin typeface="Aptos" panose="020B0004020202020204" pitchFamily="34" charset="0"/>
              </a:rPr>
              <a:t>for(int </a:t>
            </a:r>
            <a:r>
              <a:rPr lang="en-SG" dirty="0" err="1">
                <a:latin typeface="Aptos" panose="020B0004020202020204" pitchFamily="34" charset="0"/>
              </a:rPr>
              <a:t>i</a:t>
            </a:r>
            <a:r>
              <a:rPr lang="en-SG" dirty="0">
                <a:latin typeface="Aptos" panose="020B0004020202020204" pitchFamily="34" charset="0"/>
              </a:rPr>
              <a:t>=0; </a:t>
            </a:r>
            <a:r>
              <a:rPr lang="en-SG" dirty="0" err="1">
                <a:latin typeface="Aptos" panose="020B0004020202020204" pitchFamily="34" charset="0"/>
              </a:rPr>
              <a:t>i</a:t>
            </a:r>
            <a:r>
              <a:rPr lang="en-SG" dirty="0">
                <a:latin typeface="Aptos" panose="020B0004020202020204" pitchFamily="34" charset="0"/>
              </a:rPr>
              <a:t>&lt;13; </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a:p>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str[</a:t>
            </a:r>
            <a:r>
              <a:rPr lang="en-SG" dirty="0" err="1">
                <a:latin typeface="Aptos" panose="020B0004020202020204" pitchFamily="34" charset="0"/>
              </a:rPr>
              <a:t>i</a:t>
            </a:r>
            <a:r>
              <a:rPr lang="en-SG" dirty="0">
                <a:latin typeface="Aptos" panose="020B0004020202020204" pitchFamily="34" charset="0"/>
              </a:rPr>
              <a:t>]);</a:t>
            </a:r>
          </a:p>
          <a:p>
            <a:r>
              <a:rPr lang="en-SG" dirty="0">
                <a:latin typeface="Aptos" panose="020B0004020202020204" pitchFamily="34" charset="0"/>
              </a:rPr>
              <a:t>}</a:t>
            </a:r>
          </a:p>
        </p:txBody>
      </p:sp>
      <p:sp>
        <p:nvSpPr>
          <p:cNvPr id="7" name="TextBox 6">
            <a:extLst>
              <a:ext uri="{FF2B5EF4-FFF2-40B4-BE49-F238E27FC236}">
                <a16:creationId xmlns:a16="http://schemas.microsoft.com/office/drawing/2014/main" id="{9216FDB9-DF4A-D88B-5563-71A328D79564}"/>
              </a:ext>
            </a:extLst>
          </p:cNvPr>
          <p:cNvSpPr txBox="1"/>
          <p:nvPr/>
        </p:nvSpPr>
        <p:spPr>
          <a:xfrm>
            <a:off x="8602769" y="1646916"/>
            <a:ext cx="3589231" cy="3693319"/>
          </a:xfrm>
          <a:prstGeom prst="rect">
            <a:avLst/>
          </a:prstGeom>
          <a:solidFill>
            <a:schemeClr val="accent2">
              <a:lumMod val="20000"/>
              <a:lumOff val="80000"/>
            </a:schemeClr>
          </a:solidFill>
        </p:spPr>
        <p:txBody>
          <a:bodyPr wrap="square">
            <a:spAutoFit/>
          </a:bodyPr>
          <a:lstStyle/>
          <a:p>
            <a:pPr algn="just"/>
            <a:r>
              <a:rPr lang="en-SG" b="1" dirty="0">
                <a:latin typeface="Aptos" panose="020B0004020202020204" pitchFamily="34" charset="0"/>
              </a:rPr>
              <a:t>5. Assigning using User Input</a:t>
            </a:r>
          </a:p>
          <a:p>
            <a:pPr algn="just"/>
            <a:r>
              <a:rPr lang="en-SG" dirty="0">
                <a:latin typeface="Aptos" panose="020B0004020202020204" pitchFamily="34" charset="0"/>
              </a:rPr>
              <a:t>main(){</a:t>
            </a:r>
          </a:p>
          <a:p>
            <a:pPr lvl="1" algn="just"/>
            <a:r>
              <a:rPr lang="en-SG" dirty="0">
                <a:latin typeface="Aptos" panose="020B0004020202020204" pitchFamily="34" charset="0"/>
              </a:rPr>
              <a:t>int length;</a:t>
            </a:r>
          </a:p>
          <a:p>
            <a:pPr lvl="1" algn="just"/>
            <a:r>
              <a:rPr lang="en-SG" dirty="0" err="1">
                <a:latin typeface="Aptos" panose="020B0004020202020204" pitchFamily="34" charset="0"/>
              </a:rPr>
              <a:t>scanf</a:t>
            </a:r>
            <a:r>
              <a:rPr lang="en-SG" dirty="0">
                <a:latin typeface="Aptos" panose="020B0004020202020204" pitchFamily="34" charset="0"/>
              </a:rPr>
              <a:t>(“%d”, &amp;length);</a:t>
            </a:r>
          </a:p>
          <a:p>
            <a:pPr lvl="1" algn="just"/>
            <a:r>
              <a:rPr lang="en-SG" dirty="0">
                <a:latin typeface="Aptos" panose="020B0004020202020204" pitchFamily="34" charset="0"/>
              </a:rPr>
              <a:t>char name[length];</a:t>
            </a:r>
          </a:p>
          <a:p>
            <a:pPr lvl="1" algn="just"/>
            <a:r>
              <a:rPr lang="en-SG" dirty="0">
                <a:latin typeface="Aptos" panose="020B0004020202020204" pitchFamily="34" charset="0"/>
              </a:rPr>
              <a:t>for(</a:t>
            </a:r>
            <a:r>
              <a:rPr lang="en-SG" dirty="0" err="1">
                <a:latin typeface="Aptos" panose="020B0004020202020204" pitchFamily="34" charset="0"/>
              </a:rPr>
              <a:t>i</a:t>
            </a:r>
            <a:r>
              <a:rPr lang="en-SG" dirty="0">
                <a:latin typeface="Aptos" panose="020B0004020202020204" pitchFamily="34" charset="0"/>
              </a:rPr>
              <a:t> = 0; </a:t>
            </a:r>
            <a:r>
              <a:rPr lang="en-SG" dirty="0" err="1">
                <a:latin typeface="Aptos" panose="020B0004020202020204" pitchFamily="34" charset="0"/>
              </a:rPr>
              <a:t>i</a:t>
            </a:r>
            <a:r>
              <a:rPr lang="en-SG" dirty="0">
                <a:latin typeface="Aptos" panose="020B0004020202020204" pitchFamily="34" charset="0"/>
              </a:rPr>
              <a:t>&lt;length; </a:t>
            </a:r>
            <a:r>
              <a:rPr lang="en-SG" dirty="0" err="1">
                <a:latin typeface="Aptos" panose="020B0004020202020204" pitchFamily="34" charset="0"/>
              </a:rPr>
              <a:t>i</a:t>
            </a:r>
            <a:r>
              <a:rPr lang="en-SG" dirty="0">
                <a:latin typeface="Aptos" panose="020B0004020202020204" pitchFamily="34" charset="0"/>
              </a:rPr>
              <a:t>++){</a:t>
            </a:r>
          </a:p>
          <a:p>
            <a:pPr lvl="1" algn="just"/>
            <a:r>
              <a:rPr lang="en-SG" dirty="0">
                <a:latin typeface="Aptos" panose="020B0004020202020204" pitchFamily="34" charset="0"/>
              </a:rPr>
              <a:t>	</a:t>
            </a:r>
            <a:r>
              <a:rPr lang="en-SG" dirty="0" err="1">
                <a:latin typeface="Aptos" panose="020B0004020202020204" pitchFamily="34" charset="0"/>
              </a:rPr>
              <a:t>scanf</a:t>
            </a:r>
            <a:r>
              <a:rPr lang="en-SG" dirty="0">
                <a:latin typeface="Aptos" panose="020B0004020202020204" pitchFamily="34" charset="0"/>
              </a:rPr>
              <a:t>(“%c”, &amp;name[ </a:t>
            </a:r>
            <a:r>
              <a:rPr lang="en-SG" dirty="0" err="1">
                <a:latin typeface="Aptos" panose="020B0004020202020204" pitchFamily="34" charset="0"/>
              </a:rPr>
              <a:t>i</a:t>
            </a:r>
            <a:r>
              <a:rPr lang="en-SG" dirty="0">
                <a:latin typeface="Aptos" panose="020B0004020202020204" pitchFamily="34" charset="0"/>
              </a:rPr>
              <a:t> ] );</a:t>
            </a:r>
          </a:p>
          <a:p>
            <a:pPr lvl="1" algn="just"/>
            <a:r>
              <a:rPr lang="en-SG" dirty="0">
                <a:latin typeface="Aptos" panose="020B0004020202020204" pitchFamily="34" charset="0"/>
              </a:rPr>
              <a:t>}</a:t>
            </a:r>
          </a:p>
          <a:p>
            <a:pPr lvl="1" algn="just"/>
            <a:r>
              <a:rPr lang="en-SG" dirty="0">
                <a:latin typeface="Aptos" panose="020B0004020202020204" pitchFamily="34" charset="0"/>
              </a:rPr>
              <a:t>name[0]=‘c’;</a:t>
            </a:r>
          </a:p>
          <a:p>
            <a:pPr lvl="1" algn="just"/>
            <a:r>
              <a:rPr lang="en-SG" dirty="0">
                <a:latin typeface="Aptos" panose="020B0004020202020204" pitchFamily="34" charset="0"/>
              </a:rPr>
              <a:t>for(</a:t>
            </a:r>
            <a:r>
              <a:rPr lang="en-SG" dirty="0" err="1">
                <a:latin typeface="Aptos" panose="020B0004020202020204" pitchFamily="34" charset="0"/>
              </a:rPr>
              <a:t>i</a:t>
            </a:r>
            <a:r>
              <a:rPr lang="en-SG" dirty="0">
                <a:latin typeface="Aptos" panose="020B0004020202020204" pitchFamily="34" charset="0"/>
              </a:rPr>
              <a:t> = 0; </a:t>
            </a:r>
            <a:r>
              <a:rPr lang="en-SG" dirty="0" err="1">
                <a:latin typeface="Aptos" panose="020B0004020202020204" pitchFamily="34" charset="0"/>
              </a:rPr>
              <a:t>i</a:t>
            </a:r>
            <a:r>
              <a:rPr lang="en-SG" dirty="0">
                <a:latin typeface="Aptos" panose="020B0004020202020204" pitchFamily="34" charset="0"/>
              </a:rPr>
              <a:t>&lt;length; </a:t>
            </a:r>
            <a:r>
              <a:rPr lang="en-SG" dirty="0" err="1">
                <a:latin typeface="Aptos" panose="020B0004020202020204" pitchFamily="34" charset="0"/>
              </a:rPr>
              <a:t>i</a:t>
            </a:r>
            <a:r>
              <a:rPr lang="en-SG" dirty="0">
                <a:latin typeface="Aptos" panose="020B0004020202020204" pitchFamily="34" charset="0"/>
              </a:rPr>
              <a:t>++){</a:t>
            </a:r>
          </a:p>
          <a:p>
            <a:pPr lvl="1" algn="just"/>
            <a:r>
              <a:rPr lang="en-SG" dirty="0">
                <a:latin typeface="Aptos" panose="020B0004020202020204" pitchFamily="34" charset="0"/>
              </a:rPr>
              <a:t>	</a:t>
            </a:r>
            <a:r>
              <a:rPr lang="en-SG" dirty="0" err="1">
                <a:latin typeface="Aptos" panose="020B0004020202020204" pitchFamily="34" charset="0"/>
              </a:rPr>
              <a:t>printf</a:t>
            </a:r>
            <a:r>
              <a:rPr lang="en-SG" dirty="0">
                <a:latin typeface="Aptos" panose="020B0004020202020204" pitchFamily="34" charset="0"/>
              </a:rPr>
              <a:t>(“%c”, name[ </a:t>
            </a:r>
            <a:r>
              <a:rPr lang="en-SG" dirty="0" err="1">
                <a:latin typeface="Aptos" panose="020B0004020202020204" pitchFamily="34" charset="0"/>
              </a:rPr>
              <a:t>i</a:t>
            </a:r>
            <a:r>
              <a:rPr lang="en-SG" dirty="0">
                <a:latin typeface="Aptos" panose="020B0004020202020204" pitchFamily="34" charset="0"/>
              </a:rPr>
              <a:t> ] );</a:t>
            </a:r>
          </a:p>
          <a:p>
            <a:pPr lvl="1" algn="just"/>
            <a:r>
              <a:rPr lang="en-SG" dirty="0">
                <a:latin typeface="Aptos" panose="020B0004020202020204" pitchFamily="34" charset="0"/>
              </a:rPr>
              <a:t>}</a:t>
            </a:r>
          </a:p>
          <a:p>
            <a:pPr algn="just"/>
            <a:r>
              <a:rPr lang="en-SG" dirty="0">
                <a:latin typeface="Aptos" panose="020B0004020202020204" pitchFamily="34" charset="0"/>
              </a:rPr>
              <a:t>}</a:t>
            </a:r>
          </a:p>
        </p:txBody>
      </p:sp>
      <p:sp>
        <p:nvSpPr>
          <p:cNvPr id="8" name="TextBox 7">
            <a:extLst>
              <a:ext uri="{FF2B5EF4-FFF2-40B4-BE49-F238E27FC236}">
                <a16:creationId xmlns:a16="http://schemas.microsoft.com/office/drawing/2014/main" id="{D123DCB8-DA74-65A3-1B8D-CD236106D21F}"/>
              </a:ext>
            </a:extLst>
          </p:cNvPr>
          <p:cNvSpPr txBox="1"/>
          <p:nvPr/>
        </p:nvSpPr>
        <p:spPr>
          <a:xfrm>
            <a:off x="4383578" y="3035713"/>
            <a:ext cx="3772394" cy="2862322"/>
          </a:xfrm>
          <a:prstGeom prst="rect">
            <a:avLst/>
          </a:prstGeom>
          <a:solidFill>
            <a:schemeClr val="accent4">
              <a:lumMod val="20000"/>
              <a:lumOff val="80000"/>
            </a:schemeClr>
          </a:solidFill>
        </p:spPr>
        <p:txBody>
          <a:bodyPr wrap="square">
            <a:spAutoFit/>
          </a:bodyPr>
          <a:lstStyle/>
          <a:p>
            <a:r>
              <a:rPr lang="en-SG" sz="2000" b="1" dirty="0">
                <a:latin typeface="Aptos" panose="020B0004020202020204" pitchFamily="34" charset="0"/>
              </a:rPr>
              <a:t>6. String Input using </a:t>
            </a:r>
            <a:r>
              <a:rPr lang="en-SG" sz="2000" b="1" dirty="0" err="1">
                <a:latin typeface="Aptos" panose="020B0004020202020204" pitchFamily="34" charset="0"/>
              </a:rPr>
              <a:t>scanset</a:t>
            </a:r>
            <a:endParaRPr lang="en-SG" sz="2000" b="1" dirty="0">
              <a:latin typeface="Aptos" panose="020B0004020202020204" pitchFamily="34" charset="0"/>
            </a:endParaRPr>
          </a:p>
          <a:p>
            <a:pPr algn="just"/>
            <a:r>
              <a:rPr lang="en-SG" sz="2000" dirty="0">
                <a:latin typeface="Aptos" panose="020B0004020202020204" pitchFamily="34" charset="0"/>
              </a:rPr>
              <a:t>main(){</a:t>
            </a:r>
          </a:p>
          <a:p>
            <a:pPr lvl="1" algn="just"/>
            <a:r>
              <a:rPr lang="en-SG" sz="2000" dirty="0">
                <a:latin typeface="Aptos" panose="020B0004020202020204" pitchFamily="34" charset="0"/>
              </a:rPr>
              <a:t>int length;</a:t>
            </a:r>
          </a:p>
          <a:p>
            <a:pPr lvl="1" algn="just"/>
            <a:r>
              <a:rPr lang="en-SG" sz="2000" dirty="0" err="1">
                <a:latin typeface="Aptos" panose="020B0004020202020204" pitchFamily="34" charset="0"/>
              </a:rPr>
              <a:t>scanf</a:t>
            </a:r>
            <a:r>
              <a:rPr lang="en-SG" sz="2000" dirty="0">
                <a:latin typeface="Aptos" panose="020B0004020202020204" pitchFamily="34" charset="0"/>
              </a:rPr>
              <a:t>(“%d”, &amp;length);</a:t>
            </a:r>
          </a:p>
          <a:p>
            <a:pPr lvl="1" algn="just"/>
            <a:r>
              <a:rPr lang="en-SG" sz="2000" dirty="0">
                <a:latin typeface="Aptos" panose="020B0004020202020204" pitchFamily="34" charset="0"/>
              </a:rPr>
              <a:t>char name[length];</a:t>
            </a:r>
          </a:p>
          <a:p>
            <a:r>
              <a:rPr lang="en-SG" sz="2000" dirty="0">
                <a:latin typeface="Aptos" panose="020B0004020202020204" pitchFamily="34" charset="0"/>
              </a:rPr>
              <a:t>	</a:t>
            </a:r>
            <a:r>
              <a:rPr lang="en-SG" sz="2000" dirty="0" err="1">
                <a:latin typeface="Aptos" panose="020B0004020202020204" pitchFamily="34" charset="0"/>
              </a:rPr>
              <a:t>scanf</a:t>
            </a:r>
            <a:r>
              <a:rPr lang="en-SG" sz="2000" dirty="0">
                <a:latin typeface="Aptos" panose="020B0004020202020204" pitchFamily="34" charset="0"/>
              </a:rPr>
              <a:t>("%[^\n]s", str);</a:t>
            </a:r>
          </a:p>
          <a:p>
            <a:r>
              <a:rPr lang="en-SG" sz="2000" dirty="0">
                <a:latin typeface="Aptos" panose="020B0004020202020204" pitchFamily="34" charset="0"/>
              </a:rPr>
              <a:t>	str[0] = ‘p’;</a:t>
            </a:r>
          </a:p>
          <a:p>
            <a:r>
              <a:rPr lang="en-SG" sz="2000" dirty="0">
                <a:latin typeface="Aptos" panose="020B0004020202020204" pitchFamily="34" charset="0"/>
              </a:rPr>
              <a:t>	</a:t>
            </a:r>
            <a:r>
              <a:rPr lang="en-SG" sz="2000" dirty="0" err="1">
                <a:latin typeface="Aptos" panose="020B0004020202020204" pitchFamily="34" charset="0"/>
              </a:rPr>
              <a:t>printf</a:t>
            </a:r>
            <a:r>
              <a:rPr lang="en-SG" sz="2000" dirty="0">
                <a:latin typeface="Aptos" panose="020B0004020202020204" pitchFamily="34" charset="0"/>
              </a:rPr>
              <a:t>("%</a:t>
            </a:r>
            <a:r>
              <a:rPr lang="en-SG" sz="2000" dirty="0" err="1">
                <a:latin typeface="Aptos" panose="020B0004020202020204" pitchFamily="34" charset="0"/>
              </a:rPr>
              <a:t>s",str</a:t>
            </a:r>
            <a:r>
              <a:rPr lang="en-SG" sz="2000" dirty="0">
                <a:latin typeface="Aptos" panose="020B0004020202020204" pitchFamily="34" charset="0"/>
              </a:rPr>
              <a:t>);</a:t>
            </a:r>
          </a:p>
          <a:p>
            <a:pPr algn="just"/>
            <a:r>
              <a:rPr lang="en-SG" sz="2000" dirty="0">
                <a:latin typeface="Aptos" panose="020B0004020202020204" pitchFamily="34" charset="0"/>
              </a:rPr>
              <a:t>}</a:t>
            </a:r>
          </a:p>
        </p:txBody>
      </p:sp>
    </p:spTree>
    <p:extLst>
      <p:ext uri="{BB962C8B-B14F-4D97-AF65-F5344CB8AC3E}">
        <p14:creationId xmlns:p14="http://schemas.microsoft.com/office/powerpoint/2010/main" val="498732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545116-4FCD-4677-D995-C50F7AAFC5CF}"/>
              </a:ext>
            </a:extLst>
          </p:cNvPr>
          <p:cNvSpPr>
            <a:spLocks noGrp="1"/>
          </p:cNvSpPr>
          <p:nvPr>
            <p:ph type="title"/>
          </p:nvPr>
        </p:nvSpPr>
        <p:spPr>
          <a:xfrm>
            <a:off x="135035" y="71283"/>
            <a:ext cx="10642966" cy="600986"/>
          </a:xfrm>
        </p:spPr>
        <p:txBody>
          <a:bodyPr>
            <a:normAutofit/>
          </a:bodyPr>
          <a:lstStyle/>
          <a:p>
            <a:r>
              <a:rPr lang="en-SG" sz="3200" dirty="0">
                <a:latin typeface="Berlin Sans FB Demi" panose="020E0802020502020306" pitchFamily="34" charset="0"/>
                <a:cs typeface="Aharoni" panose="02010803020104030203" pitchFamily="2" charset="-79"/>
              </a:rPr>
              <a:t>[5] String Traversal [ How to </a:t>
            </a:r>
            <a:r>
              <a:rPr lang="en-SG" sz="3200" u="sng" dirty="0">
                <a:solidFill>
                  <a:srgbClr val="00B0F0"/>
                </a:solidFill>
                <a:latin typeface="Berlin Sans FB Demi" panose="020E0802020502020306" pitchFamily="34" charset="0"/>
                <a:cs typeface="Aharoni" panose="02010803020104030203" pitchFamily="2" charset="-79"/>
              </a:rPr>
              <a:t>print</a:t>
            </a:r>
            <a:r>
              <a:rPr lang="en-SG" sz="3200" dirty="0">
                <a:latin typeface="Berlin Sans FB Demi" panose="020E0802020502020306" pitchFamily="34" charset="0"/>
                <a:cs typeface="Aharoni" panose="02010803020104030203" pitchFamily="2" charset="-79"/>
              </a:rPr>
              <a:t> a character array? ]</a:t>
            </a:r>
          </a:p>
        </p:txBody>
      </p:sp>
      <p:sp>
        <p:nvSpPr>
          <p:cNvPr id="2" name="TextBox 1">
            <a:extLst>
              <a:ext uri="{FF2B5EF4-FFF2-40B4-BE49-F238E27FC236}">
                <a16:creationId xmlns:a16="http://schemas.microsoft.com/office/drawing/2014/main" id="{8A236C47-F817-FC61-853C-67FC98E9D17F}"/>
              </a:ext>
            </a:extLst>
          </p:cNvPr>
          <p:cNvSpPr txBox="1"/>
          <p:nvPr/>
        </p:nvSpPr>
        <p:spPr>
          <a:xfrm>
            <a:off x="320159" y="891542"/>
            <a:ext cx="6928779" cy="5262979"/>
          </a:xfrm>
          <a:prstGeom prst="rect">
            <a:avLst/>
          </a:prstGeom>
          <a:solidFill>
            <a:schemeClr val="accent2">
              <a:lumMod val="20000"/>
              <a:lumOff val="80000"/>
            </a:schemeClr>
          </a:solidFill>
        </p:spPr>
        <p:txBody>
          <a:bodyPr wrap="square">
            <a:spAutoFit/>
          </a:bodyPr>
          <a:lstStyle/>
          <a:p>
            <a:pPr algn="just"/>
            <a:r>
              <a:rPr lang="en-SG" sz="2800" b="1" dirty="0">
                <a:latin typeface="Aptos" panose="020B0004020202020204" pitchFamily="34" charset="0"/>
              </a:rPr>
              <a:t>Try using for(), while(), do-while() loop.</a:t>
            </a:r>
          </a:p>
          <a:p>
            <a:pPr algn="just"/>
            <a:r>
              <a:rPr lang="en-SG" sz="2800" dirty="0">
                <a:latin typeface="Aptos" panose="020B0004020202020204" pitchFamily="34" charset="0"/>
              </a:rPr>
              <a:t>main(){</a:t>
            </a:r>
          </a:p>
          <a:p>
            <a:pPr lvl="1" algn="just"/>
            <a:r>
              <a:rPr lang="en-SG" sz="2800" dirty="0">
                <a:latin typeface="Aptos" panose="020B0004020202020204" pitchFamily="34" charset="0"/>
              </a:rPr>
              <a:t>int length;</a:t>
            </a:r>
          </a:p>
          <a:p>
            <a:pPr lvl="1" algn="just"/>
            <a:r>
              <a:rPr lang="en-SG" sz="2800" dirty="0" err="1">
                <a:latin typeface="Aptos" panose="020B0004020202020204" pitchFamily="34" charset="0"/>
              </a:rPr>
              <a:t>scanf</a:t>
            </a:r>
            <a:r>
              <a:rPr lang="en-SG" sz="2800" dirty="0">
                <a:latin typeface="Aptos" panose="020B0004020202020204" pitchFamily="34" charset="0"/>
              </a:rPr>
              <a:t>(“%d”, &amp;length);</a:t>
            </a:r>
          </a:p>
          <a:p>
            <a:pPr lvl="1" algn="just"/>
            <a:r>
              <a:rPr lang="en-SG" sz="2800" dirty="0">
                <a:latin typeface="Aptos" panose="020B0004020202020204" pitchFamily="34" charset="0"/>
              </a:rPr>
              <a:t>char name[length];</a:t>
            </a:r>
          </a:p>
          <a:p>
            <a:pPr lvl="1" algn="just"/>
            <a:r>
              <a:rPr lang="en-SG" sz="2800" dirty="0">
                <a:latin typeface="Aptos" panose="020B0004020202020204" pitchFamily="34" charset="0"/>
              </a:rPr>
              <a:t>for(</a:t>
            </a:r>
            <a:r>
              <a:rPr lang="en-SG" sz="2800" dirty="0" err="1">
                <a:latin typeface="Aptos" panose="020B0004020202020204" pitchFamily="34" charset="0"/>
              </a:rPr>
              <a:t>i</a:t>
            </a:r>
            <a:r>
              <a:rPr lang="en-SG" sz="2800" dirty="0">
                <a:latin typeface="Aptos" panose="020B0004020202020204" pitchFamily="34" charset="0"/>
              </a:rPr>
              <a:t> = 0; </a:t>
            </a:r>
            <a:r>
              <a:rPr lang="en-SG" sz="2800" dirty="0" err="1">
                <a:latin typeface="Aptos" panose="020B0004020202020204" pitchFamily="34" charset="0"/>
              </a:rPr>
              <a:t>i</a:t>
            </a:r>
            <a:r>
              <a:rPr lang="en-SG" sz="2800" dirty="0">
                <a:latin typeface="Aptos" panose="020B0004020202020204" pitchFamily="34" charset="0"/>
              </a:rPr>
              <a:t>&lt;length; </a:t>
            </a:r>
            <a:r>
              <a:rPr lang="en-SG" sz="2800" dirty="0" err="1">
                <a:latin typeface="Aptos" panose="020B0004020202020204" pitchFamily="34" charset="0"/>
              </a:rPr>
              <a:t>i</a:t>
            </a:r>
            <a:r>
              <a:rPr lang="en-SG" sz="2800" dirty="0">
                <a:latin typeface="Aptos" panose="020B0004020202020204" pitchFamily="34" charset="0"/>
              </a:rPr>
              <a:t>++){</a:t>
            </a:r>
          </a:p>
          <a:p>
            <a:pPr lvl="1" algn="just"/>
            <a:r>
              <a:rPr lang="en-SG" sz="2800" dirty="0">
                <a:latin typeface="Aptos" panose="020B0004020202020204" pitchFamily="34" charset="0"/>
              </a:rPr>
              <a:t>	</a:t>
            </a:r>
            <a:r>
              <a:rPr lang="en-SG" sz="2800" dirty="0" err="1">
                <a:latin typeface="Aptos" panose="020B0004020202020204" pitchFamily="34" charset="0"/>
              </a:rPr>
              <a:t>scanf</a:t>
            </a:r>
            <a:r>
              <a:rPr lang="en-SG" sz="2800" dirty="0">
                <a:latin typeface="Aptos" panose="020B0004020202020204" pitchFamily="34" charset="0"/>
              </a:rPr>
              <a:t>(“%c”, &amp;name[ </a:t>
            </a:r>
            <a:r>
              <a:rPr lang="en-SG" sz="2800" dirty="0" err="1">
                <a:latin typeface="Aptos" panose="020B0004020202020204" pitchFamily="34" charset="0"/>
              </a:rPr>
              <a:t>i</a:t>
            </a:r>
            <a:r>
              <a:rPr lang="en-SG" sz="2800" dirty="0">
                <a:latin typeface="Aptos" panose="020B0004020202020204" pitchFamily="34" charset="0"/>
              </a:rPr>
              <a:t> ] );</a:t>
            </a:r>
          </a:p>
          <a:p>
            <a:pPr lvl="1" algn="just"/>
            <a:r>
              <a:rPr lang="en-SG" sz="2800" dirty="0">
                <a:latin typeface="Aptos" panose="020B0004020202020204" pitchFamily="34" charset="0"/>
              </a:rPr>
              <a:t>}</a:t>
            </a:r>
          </a:p>
          <a:p>
            <a:pPr lvl="1" algn="just"/>
            <a:r>
              <a:rPr lang="en-SG" sz="2800" dirty="0">
                <a:latin typeface="Aptos" panose="020B0004020202020204" pitchFamily="34" charset="0"/>
              </a:rPr>
              <a:t>for(</a:t>
            </a:r>
            <a:r>
              <a:rPr lang="en-SG" sz="2800" dirty="0" err="1">
                <a:latin typeface="Aptos" panose="020B0004020202020204" pitchFamily="34" charset="0"/>
              </a:rPr>
              <a:t>i</a:t>
            </a:r>
            <a:r>
              <a:rPr lang="en-SG" sz="2800" dirty="0">
                <a:latin typeface="Aptos" panose="020B0004020202020204" pitchFamily="34" charset="0"/>
              </a:rPr>
              <a:t> = 0; </a:t>
            </a:r>
            <a:r>
              <a:rPr lang="en-SG" sz="2800" dirty="0" err="1">
                <a:latin typeface="Aptos" panose="020B0004020202020204" pitchFamily="34" charset="0"/>
              </a:rPr>
              <a:t>i</a:t>
            </a:r>
            <a:r>
              <a:rPr lang="en-SG" sz="2800" dirty="0">
                <a:latin typeface="Aptos" panose="020B0004020202020204" pitchFamily="34" charset="0"/>
              </a:rPr>
              <a:t>&lt;length; </a:t>
            </a:r>
            <a:r>
              <a:rPr lang="en-SG" sz="2800" dirty="0" err="1">
                <a:latin typeface="Aptos" panose="020B0004020202020204" pitchFamily="34" charset="0"/>
              </a:rPr>
              <a:t>i</a:t>
            </a:r>
            <a:r>
              <a:rPr lang="en-SG" sz="2800" dirty="0">
                <a:latin typeface="Aptos" panose="020B0004020202020204" pitchFamily="34" charset="0"/>
              </a:rPr>
              <a:t>++){</a:t>
            </a:r>
          </a:p>
          <a:p>
            <a:pPr lvl="1" algn="just"/>
            <a:r>
              <a:rPr lang="en-SG" sz="2800" dirty="0">
                <a:latin typeface="Aptos" panose="020B0004020202020204" pitchFamily="34" charset="0"/>
              </a:rPr>
              <a:t>	</a:t>
            </a:r>
            <a:r>
              <a:rPr lang="en-SG" sz="2800" dirty="0" err="1">
                <a:latin typeface="Aptos" panose="020B0004020202020204" pitchFamily="34" charset="0"/>
              </a:rPr>
              <a:t>printf</a:t>
            </a:r>
            <a:r>
              <a:rPr lang="en-SG" sz="2800" dirty="0">
                <a:latin typeface="Aptos" panose="020B0004020202020204" pitchFamily="34" charset="0"/>
              </a:rPr>
              <a:t>(“%c”, name[ </a:t>
            </a:r>
            <a:r>
              <a:rPr lang="en-SG" sz="2800" dirty="0" err="1">
                <a:latin typeface="Aptos" panose="020B0004020202020204" pitchFamily="34" charset="0"/>
              </a:rPr>
              <a:t>i</a:t>
            </a:r>
            <a:r>
              <a:rPr lang="en-SG" sz="2800" dirty="0">
                <a:latin typeface="Aptos" panose="020B0004020202020204" pitchFamily="34" charset="0"/>
              </a:rPr>
              <a:t> ] );</a:t>
            </a:r>
          </a:p>
          <a:p>
            <a:pPr lvl="1" algn="just"/>
            <a:r>
              <a:rPr lang="en-SG" sz="2800" dirty="0">
                <a:latin typeface="Aptos" panose="020B0004020202020204" pitchFamily="34" charset="0"/>
              </a:rPr>
              <a:t>}</a:t>
            </a:r>
          </a:p>
          <a:p>
            <a:pPr algn="just"/>
            <a:r>
              <a:rPr lang="en-SG" sz="2800" dirty="0">
                <a:latin typeface="Aptos" panose="020B0004020202020204" pitchFamily="34" charset="0"/>
              </a:rPr>
              <a:t>}</a:t>
            </a:r>
          </a:p>
        </p:txBody>
      </p:sp>
    </p:spTree>
    <p:extLst>
      <p:ext uri="{BB962C8B-B14F-4D97-AF65-F5344CB8AC3E}">
        <p14:creationId xmlns:p14="http://schemas.microsoft.com/office/powerpoint/2010/main" val="3142276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3C7E34-BB19-1857-F1FC-AC3AD80038D6}"/>
              </a:ext>
            </a:extLst>
          </p:cNvPr>
          <p:cNvSpPr txBox="1"/>
          <p:nvPr/>
        </p:nvSpPr>
        <p:spPr>
          <a:xfrm>
            <a:off x="649532" y="170303"/>
            <a:ext cx="10032472" cy="923330"/>
          </a:xfrm>
          <a:prstGeom prst="rect">
            <a:avLst/>
          </a:prstGeom>
          <a:noFill/>
        </p:spPr>
        <p:txBody>
          <a:bodyPr wrap="square">
            <a:spAutoFit/>
          </a:bodyPr>
          <a:lstStyle/>
          <a:p>
            <a:pPr algn="l" fontAlgn="base"/>
            <a:r>
              <a:rPr lang="en-US" b="1" i="0" dirty="0">
                <a:effectLst/>
                <a:highlight>
                  <a:srgbClr val="FFFFFF"/>
                </a:highlight>
                <a:latin typeface="Aptos" panose="020B0004020202020204" pitchFamily="34" charset="0"/>
              </a:rPr>
              <a:t>Standard C Library – </a:t>
            </a:r>
            <a:r>
              <a:rPr lang="en-US" b="1" i="0" dirty="0" err="1">
                <a:effectLst/>
                <a:highlight>
                  <a:srgbClr val="FFFFFF"/>
                </a:highlight>
                <a:latin typeface="Aptos" panose="020B0004020202020204" pitchFamily="34" charset="0"/>
              </a:rPr>
              <a:t>String.h</a:t>
            </a:r>
            <a:r>
              <a:rPr lang="en-US" b="1" i="0" dirty="0">
                <a:effectLst/>
                <a:highlight>
                  <a:srgbClr val="FFFFFF"/>
                </a:highlight>
                <a:latin typeface="Aptos" panose="020B0004020202020204" pitchFamily="34" charset="0"/>
              </a:rPr>
              <a:t>  Functions</a:t>
            </a:r>
          </a:p>
          <a:p>
            <a:pPr algn="l" rtl="0" fontAlgn="base"/>
            <a:r>
              <a:rPr lang="en-US" b="0" i="0" dirty="0">
                <a:effectLst/>
                <a:highlight>
                  <a:srgbClr val="FFFFFF"/>
                </a:highlight>
                <a:latin typeface="Aptos" panose="020B0004020202020204" pitchFamily="34" charset="0"/>
              </a:rPr>
              <a:t>The C language comes bundled with </a:t>
            </a:r>
            <a:r>
              <a:rPr lang="en-US" b="1" i="0" u="sng" dirty="0">
                <a:solidFill>
                  <a:srgbClr val="67AABF"/>
                </a:solidFill>
                <a:effectLst/>
                <a:highlight>
                  <a:srgbClr val="FFFFFF"/>
                </a:highlight>
                <a:latin typeface="Aptos" panose="020B0004020202020204" pitchFamily="34" charset="0"/>
                <a:hlinkClick r:id="rId3">
                  <a:extLst>
                    <a:ext uri="{A12FA001-AC4F-418D-AE19-62706E023703}">
                      <ahyp:hlinkClr xmlns:ahyp="http://schemas.microsoft.com/office/drawing/2018/hyperlinkcolor" val="tx"/>
                    </a:ext>
                  </a:extLst>
                </a:hlinkClick>
              </a:rPr>
              <a:t>&lt;</a:t>
            </a:r>
            <a:r>
              <a:rPr lang="en-US" b="1" i="0" u="sng" dirty="0" err="1">
                <a:solidFill>
                  <a:srgbClr val="67AABF"/>
                </a:solidFill>
                <a:effectLst/>
                <a:highlight>
                  <a:srgbClr val="FFFFFF"/>
                </a:highlight>
                <a:latin typeface="Aptos" panose="020B0004020202020204" pitchFamily="34" charset="0"/>
                <a:hlinkClick r:id="rId3">
                  <a:extLst>
                    <a:ext uri="{A12FA001-AC4F-418D-AE19-62706E023703}">
                      <ahyp:hlinkClr xmlns:ahyp="http://schemas.microsoft.com/office/drawing/2018/hyperlinkcolor" val="tx"/>
                    </a:ext>
                  </a:extLst>
                </a:hlinkClick>
              </a:rPr>
              <a:t>string.h</a:t>
            </a:r>
            <a:r>
              <a:rPr lang="en-US" b="1" i="0" u="sng" dirty="0">
                <a:effectLst/>
                <a:highlight>
                  <a:srgbClr val="FFFFFF"/>
                </a:highlight>
                <a:latin typeface="Aptos" panose="020B0004020202020204" pitchFamily="34" charset="0"/>
                <a:hlinkClick r:id="rId3">
                  <a:extLst>
                    <a:ext uri="{A12FA001-AC4F-418D-AE19-62706E023703}">
                      <ahyp:hlinkClr xmlns:ahyp="http://schemas.microsoft.com/office/drawing/2018/hyperlinkcolor" val="tx"/>
                    </a:ext>
                  </a:extLst>
                </a:hlinkClick>
              </a:rPr>
              <a:t>&gt;</a:t>
            </a:r>
            <a:r>
              <a:rPr lang="en-US" b="0" i="0" dirty="0">
                <a:effectLst/>
                <a:highlight>
                  <a:srgbClr val="FFFFFF"/>
                </a:highlight>
                <a:latin typeface="Aptos" panose="020B0004020202020204" pitchFamily="34" charset="0"/>
              </a:rPr>
              <a:t> which contains some useful string-handling functions. Some of them are as follows:</a:t>
            </a:r>
          </a:p>
        </p:txBody>
      </p:sp>
      <p:graphicFrame>
        <p:nvGraphicFramePr>
          <p:cNvPr id="4" name="Table 3">
            <a:extLst>
              <a:ext uri="{FF2B5EF4-FFF2-40B4-BE49-F238E27FC236}">
                <a16:creationId xmlns:a16="http://schemas.microsoft.com/office/drawing/2014/main" id="{7E5F56FE-9771-1A9A-76A9-183A4D17A756}"/>
              </a:ext>
            </a:extLst>
          </p:cNvPr>
          <p:cNvGraphicFramePr>
            <a:graphicFrameLocks noGrp="1"/>
          </p:cNvGraphicFramePr>
          <p:nvPr>
            <p:extLst>
              <p:ext uri="{D42A27DB-BD31-4B8C-83A1-F6EECF244321}">
                <p14:modId xmlns:p14="http://schemas.microsoft.com/office/powerpoint/2010/main" val="4139402259"/>
              </p:ext>
            </p:extLst>
          </p:nvPr>
        </p:nvGraphicFramePr>
        <p:xfrm>
          <a:off x="649532" y="1434827"/>
          <a:ext cx="10032472" cy="4754880"/>
        </p:xfrm>
        <a:graphic>
          <a:graphicData uri="http://schemas.openxmlformats.org/drawingml/2006/table">
            <a:tbl>
              <a:tblPr/>
              <a:tblGrid>
                <a:gridCol w="5016236">
                  <a:extLst>
                    <a:ext uri="{9D8B030D-6E8A-4147-A177-3AD203B41FA5}">
                      <a16:colId xmlns:a16="http://schemas.microsoft.com/office/drawing/2014/main" val="1479524555"/>
                    </a:ext>
                  </a:extLst>
                </a:gridCol>
                <a:gridCol w="5016236">
                  <a:extLst>
                    <a:ext uri="{9D8B030D-6E8A-4147-A177-3AD203B41FA5}">
                      <a16:colId xmlns:a16="http://schemas.microsoft.com/office/drawing/2014/main" val="1714815244"/>
                    </a:ext>
                  </a:extLst>
                </a:gridCol>
              </a:tblGrid>
              <a:tr h="365760">
                <a:tc>
                  <a:txBody>
                    <a:bodyPr/>
                    <a:lstStyle/>
                    <a:p>
                      <a:pPr algn="just" fontAlgn="base"/>
                      <a:r>
                        <a:rPr lang="en-SG" sz="2400" b="1" dirty="0">
                          <a:effectLst/>
                          <a:latin typeface="Aptos" panose="020B0004020202020204" pitchFamily="34" charset="0"/>
                        </a:rPr>
                        <a:t>Function Name</a:t>
                      </a:r>
                    </a:p>
                  </a:txBody>
                  <a:tcPr marL="38100" marR="381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base"/>
                      <a:r>
                        <a:rPr lang="en-SG" sz="2400" b="1">
                          <a:effectLst/>
                          <a:latin typeface="Aptos" panose="020B0004020202020204" pitchFamily="34" charset="0"/>
                        </a:rPr>
                        <a:t>Description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29881154"/>
                  </a:ext>
                </a:extLst>
              </a:tr>
              <a:tr h="403860">
                <a:tc>
                  <a:txBody>
                    <a:bodyPr/>
                    <a:lstStyle/>
                    <a:p>
                      <a:pPr algn="just" fontAlgn="ctr"/>
                      <a:r>
                        <a:rPr lang="en-SG" sz="2000" b="0" u="sng">
                          <a:effectLst/>
                          <a:latin typeface="Aptos" panose="020B0004020202020204" pitchFamily="34" charset="0"/>
                          <a:hlinkClick r:id="rId4"/>
                        </a:rPr>
                        <a:t>strlen(string_name)</a:t>
                      </a:r>
                      <a:endParaRPr lang="en-SG" sz="20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a:effectLst/>
                          <a:latin typeface="Aptos" panose="020B0004020202020204" pitchFamily="34" charset="0"/>
                        </a:rPr>
                        <a:t>Returns the length of string name.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70314073"/>
                  </a:ext>
                </a:extLst>
              </a:tr>
              <a:tr h="403860">
                <a:tc>
                  <a:txBody>
                    <a:bodyPr/>
                    <a:lstStyle/>
                    <a:p>
                      <a:pPr algn="just" fontAlgn="ctr"/>
                      <a:r>
                        <a:rPr lang="en-SG" sz="2000" b="0" u="sng" dirty="0" err="1">
                          <a:effectLst/>
                          <a:latin typeface="Aptos" panose="020B0004020202020204" pitchFamily="34" charset="0"/>
                          <a:hlinkClick r:id="rId5"/>
                        </a:rPr>
                        <a:t>strcpy</a:t>
                      </a:r>
                      <a:r>
                        <a:rPr lang="en-SG" sz="2000" b="0" u="sng" dirty="0">
                          <a:effectLst/>
                          <a:latin typeface="Aptos" panose="020B0004020202020204" pitchFamily="34" charset="0"/>
                          <a:hlinkClick r:id="rId5"/>
                        </a:rPr>
                        <a:t>(s1, s2)</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a:effectLst/>
                          <a:latin typeface="Aptos" panose="020B0004020202020204" pitchFamily="34" charset="0"/>
                        </a:rPr>
                        <a:t>Copies the contents of string s2 to string s1.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85233874"/>
                  </a:ext>
                </a:extLst>
              </a:tr>
              <a:tr h="594360">
                <a:tc>
                  <a:txBody>
                    <a:bodyPr/>
                    <a:lstStyle/>
                    <a:p>
                      <a:pPr algn="just" fontAlgn="ctr"/>
                      <a:r>
                        <a:rPr lang="en-SG" sz="2000" b="0" u="sng" dirty="0" err="1">
                          <a:effectLst/>
                          <a:latin typeface="Aptos" panose="020B0004020202020204" pitchFamily="34" charset="0"/>
                          <a:hlinkClick r:id="rId6"/>
                        </a:rPr>
                        <a:t>strcmp</a:t>
                      </a:r>
                      <a:r>
                        <a:rPr lang="en-SG" sz="2000" b="0" u="sng" dirty="0">
                          <a:effectLst/>
                          <a:latin typeface="Aptos" panose="020B0004020202020204" pitchFamily="34" charset="0"/>
                          <a:hlinkClick r:id="rId6"/>
                        </a:rPr>
                        <a:t>(str1, str2)</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a:effectLst/>
                          <a:latin typeface="Aptos" panose="020B0004020202020204" pitchFamily="34" charset="0"/>
                        </a:rPr>
                        <a:t>Compares the first string with the second string. If strings are the same it returns 0.</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1914844"/>
                  </a:ext>
                </a:extLst>
              </a:tr>
              <a:tr h="594360">
                <a:tc>
                  <a:txBody>
                    <a:bodyPr/>
                    <a:lstStyle/>
                    <a:p>
                      <a:pPr algn="just" fontAlgn="ctr"/>
                      <a:r>
                        <a:rPr lang="en-SG" sz="2000" b="0" u="sng" dirty="0" err="1">
                          <a:effectLst/>
                          <a:latin typeface="Aptos" panose="020B0004020202020204" pitchFamily="34" charset="0"/>
                          <a:hlinkClick r:id="rId7"/>
                        </a:rPr>
                        <a:t>strcat</a:t>
                      </a:r>
                      <a:r>
                        <a:rPr lang="en-SG" sz="2000" b="0" u="sng" dirty="0">
                          <a:effectLst/>
                          <a:latin typeface="Aptos" panose="020B0004020202020204" pitchFamily="34" charset="0"/>
                          <a:hlinkClick r:id="rId7"/>
                        </a:rPr>
                        <a:t>(s1, s2)</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a:effectLst/>
                          <a:latin typeface="Aptos" panose="020B0004020202020204" pitchFamily="34" charset="0"/>
                        </a:rPr>
                        <a:t>Concat s1 string with s2 string and the result is stored in the first string.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91255494"/>
                  </a:ext>
                </a:extLst>
              </a:tr>
              <a:tr h="403860">
                <a:tc>
                  <a:txBody>
                    <a:bodyPr/>
                    <a:lstStyle/>
                    <a:p>
                      <a:pPr algn="just" fontAlgn="ctr"/>
                      <a:r>
                        <a:rPr lang="en-SG" sz="2000" b="0" u="sng">
                          <a:effectLst/>
                          <a:latin typeface="Aptos" panose="020B0004020202020204" pitchFamily="34" charset="0"/>
                          <a:hlinkClick r:id="rId8"/>
                        </a:rPr>
                        <a:t>strlwr()</a:t>
                      </a:r>
                      <a:endParaRPr lang="en-SG" sz="2000" b="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SG" sz="2000" b="0" dirty="0">
                          <a:effectLst/>
                          <a:latin typeface="Aptos" panose="020B0004020202020204" pitchFamily="34" charset="0"/>
                        </a:rPr>
                        <a:t>Converts string to lowercase.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4810742"/>
                  </a:ext>
                </a:extLst>
              </a:tr>
              <a:tr h="403860">
                <a:tc>
                  <a:txBody>
                    <a:bodyPr/>
                    <a:lstStyle/>
                    <a:p>
                      <a:pPr algn="just" fontAlgn="ctr"/>
                      <a:r>
                        <a:rPr lang="en-SG" sz="2000" b="0" u="sng" dirty="0" err="1">
                          <a:effectLst/>
                          <a:latin typeface="Aptos" panose="020B0004020202020204" pitchFamily="34" charset="0"/>
                          <a:hlinkClick r:id="rId9"/>
                        </a:rPr>
                        <a:t>strupr</a:t>
                      </a:r>
                      <a:r>
                        <a:rPr lang="en-SG" sz="2000" b="0" u="sng" dirty="0">
                          <a:effectLst/>
                          <a:latin typeface="Aptos" panose="020B0004020202020204" pitchFamily="34" charset="0"/>
                          <a:hlinkClick r:id="rId9"/>
                        </a:rPr>
                        <a:t>()</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SG" sz="2000" b="0">
                          <a:effectLst/>
                          <a:latin typeface="Aptos" panose="020B0004020202020204" pitchFamily="34" charset="0"/>
                        </a:rPr>
                        <a:t>Converts string to uppercase.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88992863"/>
                  </a:ext>
                </a:extLst>
              </a:tr>
              <a:tr h="403860">
                <a:tc>
                  <a:txBody>
                    <a:bodyPr/>
                    <a:lstStyle/>
                    <a:p>
                      <a:pPr algn="just" fontAlgn="ctr"/>
                      <a:r>
                        <a:rPr lang="en-SG" sz="2000" b="0" u="sng" dirty="0" err="1">
                          <a:effectLst/>
                          <a:latin typeface="Aptos" panose="020B0004020202020204" pitchFamily="34" charset="0"/>
                          <a:hlinkClick r:id="rId10"/>
                        </a:rPr>
                        <a:t>strstr</a:t>
                      </a:r>
                      <a:r>
                        <a:rPr lang="en-SG" sz="2000" b="0" u="sng" dirty="0">
                          <a:effectLst/>
                          <a:latin typeface="Aptos" panose="020B0004020202020204" pitchFamily="34" charset="0"/>
                          <a:hlinkClick r:id="rId10"/>
                        </a:rPr>
                        <a:t>(s1, s2)</a:t>
                      </a:r>
                      <a:endParaRPr lang="en-SG" sz="2000" b="0" dirty="0">
                        <a:effectLst/>
                        <a:latin typeface="Aptos" panose="020B0004020202020204" pitchFamily="34" charset="0"/>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ctr"/>
                      <a:r>
                        <a:rPr lang="en-US" sz="2000" b="0" dirty="0">
                          <a:effectLst/>
                          <a:latin typeface="Aptos" panose="020B0004020202020204" pitchFamily="34" charset="0"/>
                        </a:rPr>
                        <a:t>Find the first occurrence of s2 in s1.</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6856221"/>
                  </a:ext>
                </a:extLst>
              </a:tr>
            </a:tbl>
          </a:graphicData>
        </a:graphic>
      </p:graphicFrame>
    </p:spTree>
    <p:extLst>
      <p:ext uri="{BB962C8B-B14F-4D97-AF65-F5344CB8AC3E}">
        <p14:creationId xmlns:p14="http://schemas.microsoft.com/office/powerpoint/2010/main" val="80935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60E58A-A227-C29E-3054-E0911B740628}"/>
              </a:ext>
            </a:extLst>
          </p:cNvPr>
          <p:cNvSpPr txBox="1"/>
          <p:nvPr/>
        </p:nvSpPr>
        <p:spPr>
          <a:xfrm>
            <a:off x="275527" y="450574"/>
            <a:ext cx="11147848" cy="2031325"/>
          </a:xfrm>
          <a:prstGeom prst="rect">
            <a:avLst/>
          </a:prstGeom>
          <a:noFill/>
        </p:spPr>
        <p:txBody>
          <a:bodyPr wrap="square">
            <a:spAutoFit/>
          </a:bodyPr>
          <a:lstStyle/>
          <a:p>
            <a:r>
              <a:rPr lang="en-SG" dirty="0"/>
              <a:t>String programs using built-in functions()</a:t>
            </a:r>
          </a:p>
          <a:p>
            <a:pPr marL="342900" indent="-342900">
              <a:buFont typeface="+mj-lt"/>
              <a:buAutoNum type="arabicPeriod"/>
            </a:pPr>
            <a:r>
              <a:rPr lang="en-SG" dirty="0"/>
              <a:t>C programming Bangla Tutorial 5.185 : String | finding length of String using </a:t>
            </a:r>
            <a:r>
              <a:rPr lang="en-SG" dirty="0" err="1"/>
              <a:t>strlen</a:t>
            </a:r>
            <a:r>
              <a:rPr lang="en-SG" dirty="0"/>
              <a:t>() function</a:t>
            </a:r>
          </a:p>
          <a:p>
            <a:pPr marL="342900" indent="-342900">
              <a:buFont typeface="+mj-lt"/>
              <a:buAutoNum type="arabicPeriod"/>
            </a:pPr>
            <a:r>
              <a:rPr lang="en-SG" dirty="0"/>
              <a:t>C programming Bangla Tutorial 5.187 : String | copy string using </a:t>
            </a:r>
            <a:r>
              <a:rPr lang="en-SG" dirty="0" err="1"/>
              <a:t>strcpy</a:t>
            </a:r>
            <a:r>
              <a:rPr lang="en-SG" dirty="0"/>
              <a:t>()</a:t>
            </a:r>
          </a:p>
          <a:p>
            <a:pPr marL="342900" indent="-342900">
              <a:buFont typeface="+mj-lt"/>
              <a:buAutoNum type="arabicPeriod"/>
            </a:pPr>
            <a:r>
              <a:rPr lang="en-SG" dirty="0"/>
              <a:t>C programming Bangla Tutorial 5.188 : String | concatenation using </a:t>
            </a:r>
            <a:r>
              <a:rPr lang="en-SG" dirty="0" err="1"/>
              <a:t>strcat</a:t>
            </a:r>
            <a:r>
              <a:rPr lang="en-SG" dirty="0"/>
              <a:t>()</a:t>
            </a:r>
          </a:p>
          <a:p>
            <a:pPr marL="342900" indent="-342900">
              <a:buFont typeface="+mj-lt"/>
              <a:buAutoNum type="arabicPeriod"/>
            </a:pPr>
            <a:r>
              <a:rPr lang="en-SG" dirty="0"/>
              <a:t>C programming Bangla Tutorial 5.191 : String | String reverse using </a:t>
            </a:r>
            <a:r>
              <a:rPr lang="en-SG" dirty="0" err="1"/>
              <a:t>strrev</a:t>
            </a:r>
            <a:r>
              <a:rPr lang="en-SG" dirty="0"/>
              <a:t>()</a:t>
            </a:r>
          </a:p>
          <a:p>
            <a:pPr marL="342900" indent="-342900">
              <a:buFont typeface="+mj-lt"/>
              <a:buAutoNum type="arabicPeriod"/>
            </a:pPr>
            <a:r>
              <a:rPr lang="en-SG" dirty="0"/>
              <a:t>C programming Bangla Tutorial 5.195 : String | </a:t>
            </a:r>
            <a:r>
              <a:rPr lang="en-SG" dirty="0" err="1"/>
              <a:t>strupr</a:t>
            </a:r>
            <a:r>
              <a:rPr lang="en-SG" dirty="0"/>
              <a:t>() and </a:t>
            </a:r>
            <a:r>
              <a:rPr lang="en-SG" dirty="0" err="1"/>
              <a:t>strlwr</a:t>
            </a:r>
            <a:r>
              <a:rPr lang="en-SG" dirty="0"/>
              <a:t>()</a:t>
            </a:r>
          </a:p>
          <a:p>
            <a:endParaRPr lang="en-SG" dirty="0"/>
          </a:p>
        </p:txBody>
      </p:sp>
      <p:sp>
        <p:nvSpPr>
          <p:cNvPr id="5" name="TextBox 4">
            <a:extLst>
              <a:ext uri="{FF2B5EF4-FFF2-40B4-BE49-F238E27FC236}">
                <a16:creationId xmlns:a16="http://schemas.microsoft.com/office/drawing/2014/main" id="{9FF0B649-F740-A9DE-8C26-5D27A85E389D}"/>
              </a:ext>
            </a:extLst>
          </p:cNvPr>
          <p:cNvSpPr txBox="1"/>
          <p:nvPr/>
        </p:nvSpPr>
        <p:spPr>
          <a:xfrm>
            <a:off x="262732" y="2690336"/>
            <a:ext cx="11666535" cy="1200329"/>
          </a:xfrm>
          <a:prstGeom prst="rect">
            <a:avLst/>
          </a:prstGeom>
          <a:noFill/>
        </p:spPr>
        <p:txBody>
          <a:bodyPr wrap="square">
            <a:spAutoFit/>
          </a:bodyPr>
          <a:lstStyle/>
          <a:p>
            <a:pPr marL="342900" indent="-342900">
              <a:buFont typeface="+mj-lt"/>
              <a:buAutoNum type="arabicPeriod"/>
            </a:pPr>
            <a:r>
              <a:rPr lang="en-SG" dirty="0"/>
              <a:t>Check if two strings are same or not</a:t>
            </a:r>
          </a:p>
          <a:p>
            <a:pPr marL="342900" indent="-342900">
              <a:buFont typeface="+mj-lt"/>
              <a:buAutoNum type="arabicPeriod"/>
            </a:pPr>
            <a:r>
              <a:rPr lang="en-SG" dirty="0"/>
              <a:t>C programming Bangla Tutorial 5.193 : String | string palindrome</a:t>
            </a:r>
          </a:p>
          <a:p>
            <a:pPr marL="342900" indent="-342900">
              <a:buFont typeface="+mj-lt"/>
              <a:buAutoNum type="arabicPeriod"/>
            </a:pPr>
            <a:r>
              <a:rPr lang="en-SG" dirty="0"/>
              <a:t>C programming Bangla Tutorial 5.196 : String | Number of vowels, consonants, Number of capital-small letters and others.</a:t>
            </a:r>
          </a:p>
        </p:txBody>
      </p:sp>
    </p:spTree>
    <p:extLst>
      <p:ext uri="{BB962C8B-B14F-4D97-AF65-F5344CB8AC3E}">
        <p14:creationId xmlns:p14="http://schemas.microsoft.com/office/powerpoint/2010/main" val="355900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F13E3B-A282-71D9-BBAC-6C2ED601A7A6}"/>
              </a:ext>
            </a:extLst>
          </p:cNvPr>
          <p:cNvSpPr txBox="1"/>
          <p:nvPr/>
        </p:nvSpPr>
        <p:spPr>
          <a:xfrm>
            <a:off x="261048" y="250844"/>
            <a:ext cx="10642862" cy="5078313"/>
          </a:xfrm>
          <a:prstGeom prst="rect">
            <a:avLst/>
          </a:prstGeom>
          <a:noFill/>
        </p:spPr>
        <p:txBody>
          <a:bodyPr wrap="square">
            <a:spAutoFit/>
          </a:bodyPr>
          <a:lstStyle/>
          <a:p>
            <a:pPr>
              <a:buFont typeface="Wingdings" panose="05000000000000000000" pitchFamily="2" charset="2"/>
              <a:buChar char="q"/>
            </a:pPr>
            <a:r>
              <a:rPr lang="en-SG" sz="2800" b="1" dirty="0">
                <a:solidFill>
                  <a:srgbClr val="C00000"/>
                </a:solidFill>
                <a:highlight>
                  <a:srgbClr val="FFFF00"/>
                </a:highlight>
                <a:latin typeface="Aptos" panose="020B0004020202020204" pitchFamily="34" charset="0"/>
              </a:rPr>
              <a:t>PART - 1 : </a:t>
            </a:r>
            <a:r>
              <a:rPr lang="en-SG" sz="2800" b="1" dirty="0">
                <a:solidFill>
                  <a:schemeClr val="tx1">
                    <a:lumMod val="95000"/>
                    <a:lumOff val="5000"/>
                  </a:schemeClr>
                </a:solidFill>
                <a:latin typeface="Aptos" panose="020B0004020202020204" pitchFamily="34" charset="0"/>
              </a:rPr>
              <a:t>1D array </a:t>
            </a:r>
            <a:r>
              <a:rPr lang="en-SG" sz="2800" b="1" u="sng" dirty="0">
                <a:solidFill>
                  <a:schemeClr val="tx1">
                    <a:lumMod val="95000"/>
                    <a:lumOff val="5000"/>
                  </a:schemeClr>
                </a:solidFill>
                <a:latin typeface="Aptos" panose="020B0004020202020204" pitchFamily="34" charset="0"/>
              </a:rPr>
              <a:t>taking input </a:t>
            </a:r>
            <a:r>
              <a:rPr lang="en-SG" sz="2800" b="1" dirty="0">
                <a:solidFill>
                  <a:schemeClr val="tx1">
                    <a:lumMod val="95000"/>
                    <a:lumOff val="5000"/>
                  </a:schemeClr>
                </a:solidFill>
                <a:latin typeface="Aptos" panose="020B0004020202020204" pitchFamily="34" charset="0"/>
              </a:rPr>
              <a:t>and </a:t>
            </a:r>
            <a:r>
              <a:rPr lang="en-SG" sz="2800" b="1" u="sng" dirty="0">
                <a:solidFill>
                  <a:schemeClr val="tx1">
                    <a:lumMod val="95000"/>
                    <a:lumOff val="5000"/>
                  </a:schemeClr>
                </a:solidFill>
                <a:latin typeface="Aptos" panose="020B0004020202020204" pitchFamily="34" charset="0"/>
              </a:rPr>
              <a:t>print output</a:t>
            </a: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integer array</a:t>
            </a:r>
          </a:p>
          <a:p>
            <a:pPr marL="1257300" lvl="2" indent="-342900">
              <a:buFont typeface="+mj-lt"/>
              <a:buAutoNum type="arabicPeriod"/>
            </a:pPr>
            <a:r>
              <a:rPr lang="en-SG" sz="2000" dirty="0">
                <a:latin typeface="Aptos" panose="020B0004020202020204" pitchFamily="34" charset="0"/>
              </a:rPr>
              <a:t>Integer Array declaration</a:t>
            </a:r>
          </a:p>
          <a:p>
            <a:pPr marL="1257300" lvl="2" indent="-342900">
              <a:buFont typeface="+mj-lt"/>
              <a:buAutoNum type="arabicPeriod"/>
            </a:pPr>
            <a:r>
              <a:rPr lang="en-SG" sz="2000" dirty="0">
                <a:latin typeface="Aptos" panose="020B0004020202020204" pitchFamily="34" charset="0"/>
              </a:rPr>
              <a:t>Integer Array initialization</a:t>
            </a:r>
          </a:p>
          <a:p>
            <a:pPr marL="1257300" lvl="2" indent="-342900">
              <a:buFont typeface="+mj-lt"/>
              <a:buAutoNum type="arabicPeriod"/>
            </a:pPr>
            <a:r>
              <a:rPr lang="en-SG" sz="2000" dirty="0">
                <a:latin typeface="Aptos" panose="020B0004020202020204" pitchFamily="34" charset="0"/>
              </a:rPr>
              <a:t>Integer Array access</a:t>
            </a:r>
          </a:p>
          <a:p>
            <a:pPr marL="1257300" lvl="2" indent="-342900">
              <a:buFont typeface="+mj-lt"/>
              <a:buAutoNum type="arabicPeriod"/>
            </a:pPr>
            <a:r>
              <a:rPr lang="en-SG" sz="2000" dirty="0">
                <a:latin typeface="Aptos" panose="020B0004020202020204" pitchFamily="34" charset="0"/>
              </a:rPr>
              <a:t>Integer Array update</a:t>
            </a:r>
          </a:p>
          <a:p>
            <a:pPr marL="1257300" lvl="2" indent="-342900">
              <a:buFont typeface="+mj-lt"/>
              <a:buAutoNum type="arabicPeriod"/>
            </a:pPr>
            <a:r>
              <a:rPr lang="en-SG" sz="2000" dirty="0">
                <a:latin typeface="Aptos" panose="020B0004020202020204" pitchFamily="34" charset="0"/>
              </a:rPr>
              <a:t>Integer Array traversal</a:t>
            </a:r>
          </a:p>
          <a:p>
            <a:pPr marL="1257300" lvl="2" indent="-342900">
              <a:buFont typeface="+mj-lt"/>
              <a:buAutoNum type="arabicPeriod"/>
            </a:pPr>
            <a:r>
              <a:rPr lang="en-SG" sz="2000" dirty="0">
                <a:latin typeface="Aptos" panose="020B0004020202020204" pitchFamily="34" charset="0"/>
              </a:rPr>
              <a:t>Integer Array Copy to another array</a:t>
            </a:r>
            <a:endParaRPr lang="en-SG" sz="2000" dirty="0">
              <a:solidFill>
                <a:schemeClr val="tx1">
                  <a:lumMod val="95000"/>
                  <a:lumOff val="5000"/>
                </a:schemeClr>
              </a:solidFill>
              <a:latin typeface="Aptos" panose="020B0004020202020204" pitchFamily="34" charset="0"/>
            </a:endParaRPr>
          </a:p>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float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Float Array traversal</a:t>
            </a:r>
          </a:p>
          <a:p>
            <a:pPr marL="1257300" lvl="2" indent="-342900">
              <a:buFont typeface="+mj-lt"/>
              <a:buAutoNum type="arabicPeriod"/>
            </a:pPr>
            <a:r>
              <a:rPr lang="en-SG" sz="2000" dirty="0">
                <a:latin typeface="Aptos" panose="020B0004020202020204" pitchFamily="34" charset="0"/>
              </a:rPr>
              <a:t>Float Array Copy to another array</a:t>
            </a:r>
            <a:endParaRPr lang="en-SG" sz="2000" dirty="0">
              <a:solidFill>
                <a:schemeClr val="tx1">
                  <a:lumMod val="95000"/>
                  <a:lumOff val="5000"/>
                </a:schemeClr>
              </a:solidFill>
              <a:latin typeface="Aptos" panose="020B0004020202020204" pitchFamily="34" charset="0"/>
            </a:endParaRPr>
          </a:p>
        </p:txBody>
      </p:sp>
      <p:sp>
        <p:nvSpPr>
          <p:cNvPr id="3" name="TextBox 2">
            <a:extLst>
              <a:ext uri="{FF2B5EF4-FFF2-40B4-BE49-F238E27FC236}">
                <a16:creationId xmlns:a16="http://schemas.microsoft.com/office/drawing/2014/main" id="{4BF448D7-93E3-0464-33CD-5D961D765943}"/>
              </a:ext>
            </a:extLst>
          </p:cNvPr>
          <p:cNvSpPr txBox="1"/>
          <p:nvPr/>
        </p:nvSpPr>
        <p:spPr>
          <a:xfrm>
            <a:off x="6089374" y="895651"/>
            <a:ext cx="6102626" cy="2369880"/>
          </a:xfrm>
          <a:prstGeom prst="rect">
            <a:avLst/>
          </a:prstGeom>
          <a:noFill/>
        </p:spPr>
        <p:txBody>
          <a:bodyPr wrap="square">
            <a:spAutoFit/>
          </a:bodyPr>
          <a:lstStyle/>
          <a:p>
            <a:pPr lvl="1">
              <a:buFont typeface="Wingdings" panose="05000000000000000000" pitchFamily="2" charset="2"/>
              <a:buChar char="§"/>
            </a:pPr>
            <a:r>
              <a:rPr lang="en-SG" sz="2800" dirty="0">
                <a:solidFill>
                  <a:schemeClr val="tx1">
                    <a:lumMod val="95000"/>
                    <a:lumOff val="5000"/>
                  </a:schemeClr>
                </a:solidFill>
                <a:latin typeface="Aptos" panose="020B0004020202020204" pitchFamily="34" charset="0"/>
              </a:rPr>
              <a:t>double array</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declaration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initialization</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access</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update</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Array traversal</a:t>
            </a:r>
          </a:p>
          <a:p>
            <a:pPr marL="1257300" lvl="2" indent="-342900">
              <a:buFont typeface="+mj-lt"/>
              <a:buAutoNum type="arabicPeriod"/>
            </a:pPr>
            <a:r>
              <a:rPr lang="en-US" sz="2000" dirty="0">
                <a:solidFill>
                  <a:schemeClr val="tx1">
                    <a:lumMod val="95000"/>
                    <a:lumOff val="5000"/>
                  </a:schemeClr>
                </a:solidFill>
                <a:latin typeface="Aptos" panose="020B0004020202020204" pitchFamily="34" charset="0"/>
              </a:rPr>
              <a:t>Double </a:t>
            </a:r>
            <a:r>
              <a:rPr lang="en-SG" sz="2000" dirty="0">
                <a:latin typeface="Aptos" panose="020B0004020202020204" pitchFamily="34" charset="0"/>
              </a:rPr>
              <a:t>Array Copy to another array</a:t>
            </a:r>
            <a:endParaRPr lang="en-SG" sz="20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2876716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DEC3C1-3482-76DC-E9F0-1238C6296A90}"/>
              </a:ext>
            </a:extLst>
          </p:cNvPr>
          <p:cNvSpPr txBox="1"/>
          <p:nvPr/>
        </p:nvSpPr>
        <p:spPr>
          <a:xfrm>
            <a:off x="212035" y="151179"/>
            <a:ext cx="6096000" cy="6555641"/>
          </a:xfrm>
          <a:prstGeom prst="rect">
            <a:avLst/>
          </a:prstGeom>
          <a:noFill/>
        </p:spPr>
        <p:txBody>
          <a:bodyPr wrap="square">
            <a:spAutoFit/>
          </a:bodyPr>
          <a:lstStyle/>
          <a:p>
            <a:r>
              <a:rPr lang="en-SG" sz="2000" b="1" dirty="0">
                <a:latin typeface="Aharoni" panose="02010803020104030203" pitchFamily="2" charset="-79"/>
                <a:cs typeface="Aharoni" panose="02010803020104030203" pitchFamily="2" charset="-79"/>
              </a:rPr>
              <a:t>String programs using built-in functions()</a:t>
            </a:r>
            <a:endParaRPr lang="en-US" sz="2000" dirty="0"/>
          </a:p>
          <a:p>
            <a:r>
              <a:rPr lang="en-US" sz="2000" dirty="0"/>
              <a:t>#include&lt;stdio.h&gt;</a:t>
            </a:r>
          </a:p>
          <a:p>
            <a:r>
              <a:rPr lang="en-US" sz="2000" dirty="0"/>
              <a:t>int main(){</a:t>
            </a:r>
          </a:p>
          <a:p>
            <a:r>
              <a:rPr lang="en-US" sz="2000" dirty="0"/>
              <a:t>    </a:t>
            </a:r>
            <a:r>
              <a:rPr lang="en-US" sz="2000" dirty="0">
                <a:solidFill>
                  <a:srgbClr val="FF0000"/>
                </a:solidFill>
              </a:rPr>
              <a:t>///string length</a:t>
            </a:r>
          </a:p>
          <a:p>
            <a:r>
              <a:rPr lang="en-US" sz="2000" dirty="0"/>
              <a:t>    char word[] = "</a:t>
            </a:r>
            <a:r>
              <a:rPr lang="en-US" sz="2000" dirty="0" err="1"/>
              <a:t>abcdef</a:t>
            </a:r>
            <a:r>
              <a:rPr lang="en-US" sz="2000" dirty="0"/>
              <a:t>";</a:t>
            </a:r>
          </a:p>
          <a:p>
            <a:r>
              <a:rPr lang="en-US" sz="2000" dirty="0"/>
              <a:t>    </a:t>
            </a:r>
            <a:r>
              <a:rPr lang="en-US" sz="2000" dirty="0" err="1"/>
              <a:t>printf</a:t>
            </a:r>
            <a:r>
              <a:rPr lang="en-US" sz="2000" dirty="0"/>
              <a:t>("%d\n", </a:t>
            </a:r>
            <a:r>
              <a:rPr lang="en-US" sz="2000" dirty="0" err="1"/>
              <a:t>strlen</a:t>
            </a:r>
            <a:r>
              <a:rPr lang="en-US" sz="2000" dirty="0"/>
              <a:t>(word));</a:t>
            </a:r>
          </a:p>
          <a:p>
            <a:r>
              <a:rPr lang="en-US" sz="2000" dirty="0">
                <a:solidFill>
                  <a:srgbClr val="FF0000"/>
                </a:solidFill>
              </a:rPr>
              <a:t>    ///copy string from s1 to s2</a:t>
            </a:r>
          </a:p>
          <a:p>
            <a:r>
              <a:rPr lang="en-US" sz="2000" dirty="0"/>
              <a:t>    char s1[] = "hello world";</a:t>
            </a:r>
          </a:p>
          <a:p>
            <a:r>
              <a:rPr lang="en-US" sz="2000" dirty="0"/>
              <a:t>    char s2[] = "computer engineering";</a:t>
            </a:r>
          </a:p>
          <a:p>
            <a:r>
              <a:rPr lang="en-US" sz="2000" dirty="0"/>
              <a:t>    </a:t>
            </a:r>
            <a:r>
              <a:rPr lang="en-US" sz="2000" dirty="0" err="1"/>
              <a:t>strcpy</a:t>
            </a:r>
            <a:r>
              <a:rPr lang="en-US" sz="2000" dirty="0"/>
              <a:t>(s2,s1);</a:t>
            </a:r>
          </a:p>
          <a:p>
            <a:r>
              <a:rPr lang="en-US" sz="2000" dirty="0"/>
              <a:t>    </a:t>
            </a:r>
            <a:r>
              <a:rPr lang="en-US" sz="2000" dirty="0" err="1"/>
              <a:t>strcpy</a:t>
            </a:r>
            <a:r>
              <a:rPr lang="en-US" sz="2000" dirty="0"/>
              <a:t>(s1, "I love coding");</a:t>
            </a:r>
          </a:p>
          <a:p>
            <a:r>
              <a:rPr lang="en-US" sz="2000" dirty="0"/>
              <a:t>    </a:t>
            </a:r>
            <a:r>
              <a:rPr lang="en-US" sz="2000" dirty="0" err="1"/>
              <a:t>printf</a:t>
            </a:r>
            <a:r>
              <a:rPr lang="en-US" sz="2000" dirty="0"/>
              <a:t>("%s %s\n", s1, s2);</a:t>
            </a:r>
          </a:p>
          <a:p>
            <a:r>
              <a:rPr lang="en-US" sz="2000" dirty="0">
                <a:solidFill>
                  <a:srgbClr val="FF0000"/>
                </a:solidFill>
              </a:rPr>
              <a:t>    ///</a:t>
            </a:r>
            <a:r>
              <a:rPr lang="en-US" sz="2000" dirty="0" err="1">
                <a:solidFill>
                  <a:srgbClr val="FF0000"/>
                </a:solidFill>
              </a:rPr>
              <a:t>strcat</a:t>
            </a:r>
            <a:r>
              <a:rPr lang="en-US" sz="2000" dirty="0">
                <a:solidFill>
                  <a:srgbClr val="FF0000"/>
                </a:solidFill>
              </a:rPr>
              <a:t>(): add to string</a:t>
            </a:r>
          </a:p>
          <a:p>
            <a:r>
              <a:rPr lang="en-US" sz="2000" dirty="0"/>
              <a:t>    </a:t>
            </a:r>
            <a:r>
              <a:rPr lang="en-US" sz="2000" dirty="0" err="1"/>
              <a:t>strcat</a:t>
            </a:r>
            <a:r>
              <a:rPr lang="en-US" sz="2000" dirty="0"/>
              <a:t>(s1,s2);</a:t>
            </a:r>
          </a:p>
          <a:p>
            <a:r>
              <a:rPr lang="en-US" sz="2000" dirty="0"/>
              <a:t>    </a:t>
            </a:r>
            <a:r>
              <a:rPr lang="en-US" sz="2000" dirty="0" err="1"/>
              <a:t>printf</a:t>
            </a:r>
            <a:r>
              <a:rPr lang="en-US" sz="2000" dirty="0"/>
              <a:t>("%s\n", s1);</a:t>
            </a:r>
          </a:p>
          <a:p>
            <a:r>
              <a:rPr lang="en-US" sz="2000" dirty="0">
                <a:solidFill>
                  <a:srgbClr val="FF0000"/>
                </a:solidFill>
              </a:rPr>
              <a:t>    //</a:t>
            </a:r>
            <a:r>
              <a:rPr lang="en-US" sz="2000" dirty="0" err="1">
                <a:solidFill>
                  <a:srgbClr val="FF0000"/>
                </a:solidFill>
              </a:rPr>
              <a:t>strlwr</a:t>
            </a:r>
            <a:r>
              <a:rPr lang="en-US" sz="2000" dirty="0">
                <a:solidFill>
                  <a:srgbClr val="FF0000"/>
                </a:solidFill>
              </a:rPr>
              <a:t>(), </a:t>
            </a:r>
            <a:r>
              <a:rPr lang="en-US" sz="2000" dirty="0" err="1">
                <a:solidFill>
                  <a:srgbClr val="FF0000"/>
                </a:solidFill>
              </a:rPr>
              <a:t>strupr</a:t>
            </a:r>
            <a:r>
              <a:rPr lang="en-US" sz="2000" dirty="0">
                <a:solidFill>
                  <a:srgbClr val="FF0000"/>
                </a:solidFill>
              </a:rPr>
              <a:t>()</a:t>
            </a:r>
          </a:p>
          <a:p>
            <a:r>
              <a:rPr lang="en-US" sz="2000" dirty="0"/>
              <a:t>    char a[]="ARGENTINA";</a:t>
            </a:r>
          </a:p>
          <a:p>
            <a:r>
              <a:rPr lang="en-US" sz="2000" dirty="0"/>
              <a:t>    char b[]="</a:t>
            </a:r>
            <a:r>
              <a:rPr lang="en-US" sz="2000" dirty="0" err="1"/>
              <a:t>brazil</a:t>
            </a:r>
            <a:r>
              <a:rPr lang="en-US" sz="2000" dirty="0"/>
              <a:t>";</a:t>
            </a:r>
          </a:p>
          <a:p>
            <a:r>
              <a:rPr lang="en-US" sz="2000" dirty="0"/>
              <a:t>    </a:t>
            </a:r>
            <a:r>
              <a:rPr lang="en-US" sz="2000" dirty="0" err="1"/>
              <a:t>printf</a:t>
            </a:r>
            <a:r>
              <a:rPr lang="en-US" sz="2000" dirty="0"/>
              <a:t>("%s %s\n", </a:t>
            </a:r>
            <a:r>
              <a:rPr lang="en-US" sz="2000" dirty="0" err="1"/>
              <a:t>strlwr</a:t>
            </a:r>
            <a:r>
              <a:rPr lang="en-US" sz="2000" dirty="0"/>
              <a:t>(a), </a:t>
            </a:r>
            <a:r>
              <a:rPr lang="en-US" sz="2000" dirty="0" err="1"/>
              <a:t>strupr</a:t>
            </a:r>
            <a:r>
              <a:rPr lang="en-US" sz="2000" dirty="0"/>
              <a:t>(b));</a:t>
            </a:r>
          </a:p>
          <a:p>
            <a:r>
              <a:rPr lang="en-US" sz="2000" dirty="0"/>
              <a:t>    </a:t>
            </a:r>
            <a:r>
              <a:rPr lang="en-US" sz="2000" dirty="0" err="1"/>
              <a:t>printf</a:t>
            </a:r>
            <a:r>
              <a:rPr lang="en-US" sz="2000" dirty="0"/>
              <a:t>("%s %s\n", </a:t>
            </a:r>
            <a:r>
              <a:rPr lang="en-US" sz="2000" dirty="0" err="1"/>
              <a:t>strrev</a:t>
            </a:r>
            <a:r>
              <a:rPr lang="en-US" sz="2000" dirty="0"/>
              <a:t>(a), </a:t>
            </a:r>
            <a:r>
              <a:rPr lang="en-US" sz="2000" dirty="0" err="1"/>
              <a:t>strrev</a:t>
            </a:r>
            <a:r>
              <a:rPr lang="en-US" sz="2000" dirty="0"/>
              <a:t>(b));</a:t>
            </a:r>
          </a:p>
          <a:p>
            <a:r>
              <a:rPr lang="en-US" sz="2000" dirty="0"/>
              <a:t>}</a:t>
            </a:r>
          </a:p>
        </p:txBody>
      </p:sp>
      <p:sp>
        <p:nvSpPr>
          <p:cNvPr id="5" name="TextBox 4">
            <a:extLst>
              <a:ext uri="{FF2B5EF4-FFF2-40B4-BE49-F238E27FC236}">
                <a16:creationId xmlns:a16="http://schemas.microsoft.com/office/drawing/2014/main" id="{FEFEB8D7-0E49-745F-08EC-9463234CA258}"/>
              </a:ext>
            </a:extLst>
          </p:cNvPr>
          <p:cNvSpPr txBox="1"/>
          <p:nvPr/>
        </p:nvSpPr>
        <p:spPr>
          <a:xfrm>
            <a:off x="7129670" y="878246"/>
            <a:ext cx="4412974" cy="2308324"/>
          </a:xfrm>
          <a:prstGeom prst="rect">
            <a:avLst/>
          </a:prstGeom>
          <a:solidFill>
            <a:schemeClr val="accent3">
              <a:lumMod val="20000"/>
              <a:lumOff val="80000"/>
            </a:schemeClr>
          </a:solidFill>
        </p:spPr>
        <p:txBody>
          <a:bodyPr wrap="square">
            <a:spAutoFit/>
          </a:bodyPr>
          <a:lstStyle/>
          <a:p>
            <a:r>
              <a:rPr lang="en-US" sz="2400" dirty="0"/>
              <a:t>Output:</a:t>
            </a:r>
          </a:p>
          <a:p>
            <a:r>
              <a:rPr lang="en-US" sz="2400" dirty="0"/>
              <a:t>6</a:t>
            </a:r>
          </a:p>
          <a:p>
            <a:r>
              <a:rPr lang="en-US" sz="2400" dirty="0"/>
              <a:t>I love coding hello world</a:t>
            </a:r>
          </a:p>
          <a:p>
            <a:r>
              <a:rPr lang="en-US" sz="2400" dirty="0"/>
              <a:t>I love </a:t>
            </a:r>
            <a:r>
              <a:rPr lang="en-US" sz="2400" dirty="0" err="1"/>
              <a:t>codinghello</a:t>
            </a:r>
            <a:r>
              <a:rPr lang="en-US" sz="2400" dirty="0"/>
              <a:t> world</a:t>
            </a:r>
          </a:p>
          <a:p>
            <a:r>
              <a:rPr lang="en-US" sz="2400" dirty="0" err="1"/>
              <a:t>argentina</a:t>
            </a:r>
            <a:r>
              <a:rPr lang="en-US" sz="2400" dirty="0"/>
              <a:t> BRAZIL</a:t>
            </a:r>
          </a:p>
          <a:p>
            <a:r>
              <a:rPr lang="en-US" sz="2400" dirty="0" err="1"/>
              <a:t>anitnegra</a:t>
            </a:r>
            <a:r>
              <a:rPr lang="en-US" sz="2400" dirty="0"/>
              <a:t> LIZARB</a:t>
            </a:r>
          </a:p>
        </p:txBody>
      </p:sp>
    </p:spTree>
    <p:extLst>
      <p:ext uri="{BB962C8B-B14F-4D97-AF65-F5344CB8AC3E}">
        <p14:creationId xmlns:p14="http://schemas.microsoft.com/office/powerpoint/2010/main" val="1131999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E1E4C-A1F1-8177-1444-FA63BE523186}"/>
              </a:ext>
            </a:extLst>
          </p:cNvPr>
          <p:cNvSpPr txBox="1"/>
          <p:nvPr/>
        </p:nvSpPr>
        <p:spPr>
          <a:xfrm>
            <a:off x="301487" y="197346"/>
            <a:ext cx="4687957" cy="6463308"/>
          </a:xfrm>
          <a:prstGeom prst="rect">
            <a:avLst/>
          </a:prstGeom>
          <a:noFill/>
        </p:spPr>
        <p:txBody>
          <a:bodyPr wrap="square">
            <a:spAutoFit/>
          </a:bodyPr>
          <a:lstStyle/>
          <a:p>
            <a:pPr marL="285750" indent="-285750">
              <a:buFont typeface="Wingdings" panose="05000000000000000000" pitchFamily="2" charset="2"/>
              <a:buChar char="q"/>
            </a:pPr>
            <a:r>
              <a:rPr lang="en-US" b="1" u="sng" dirty="0">
                <a:latin typeface="Aptos" panose="020B0004020202020204" pitchFamily="34" charset="0"/>
              </a:rPr>
              <a:t>Check equality of two string:</a:t>
            </a:r>
          </a:p>
          <a:p>
            <a:r>
              <a:rPr lang="en-US" sz="1600" dirty="0">
                <a:latin typeface="Aptos" panose="020B0004020202020204" pitchFamily="34" charset="0"/>
              </a:rPr>
              <a:t>int main(){</a:t>
            </a:r>
          </a:p>
          <a:p>
            <a:r>
              <a:rPr lang="en-US" sz="1600" dirty="0">
                <a:latin typeface="Aptos" panose="020B0004020202020204" pitchFamily="34" charset="0"/>
              </a:rPr>
              <a:t>    char str1[100] ;</a:t>
            </a:r>
          </a:p>
          <a:p>
            <a:r>
              <a:rPr lang="en-US" sz="1600" dirty="0">
                <a:latin typeface="Aptos" panose="020B0004020202020204" pitchFamily="34" charset="0"/>
              </a:rPr>
              <a:t>    char str2[100] ;</a:t>
            </a:r>
          </a:p>
          <a:p>
            <a:r>
              <a:rPr lang="en-US" sz="1600" dirty="0">
                <a:latin typeface="Aptos" panose="020B0004020202020204" pitchFamily="34" charset="0"/>
              </a:rPr>
              <a:t>    </a:t>
            </a:r>
            <a:r>
              <a:rPr lang="en-US" sz="1600" dirty="0" err="1">
                <a:latin typeface="Aptos" panose="020B0004020202020204" pitchFamily="34" charset="0"/>
              </a:rPr>
              <a:t>scanf</a:t>
            </a:r>
            <a:r>
              <a:rPr lang="en-US" sz="1600" dirty="0">
                <a:latin typeface="Aptos" panose="020B0004020202020204" pitchFamily="34" charset="0"/>
              </a:rPr>
              <a:t>("%s", &amp;str1);</a:t>
            </a:r>
          </a:p>
          <a:p>
            <a:r>
              <a:rPr lang="en-US" sz="1600" dirty="0">
                <a:latin typeface="Aptos" panose="020B0004020202020204" pitchFamily="34" charset="0"/>
              </a:rPr>
              <a:t>    </a:t>
            </a:r>
            <a:r>
              <a:rPr lang="en-US" sz="1600" dirty="0" err="1">
                <a:latin typeface="Aptos" panose="020B0004020202020204" pitchFamily="34" charset="0"/>
              </a:rPr>
              <a:t>scanf</a:t>
            </a:r>
            <a:r>
              <a:rPr lang="en-US" sz="1600" dirty="0">
                <a:latin typeface="Aptos" panose="020B0004020202020204" pitchFamily="34" charset="0"/>
              </a:rPr>
              <a:t>("%s", &amp;str2);</a:t>
            </a:r>
          </a:p>
          <a:p>
            <a:r>
              <a:rPr lang="en-US" sz="1600" dirty="0">
                <a:latin typeface="Aptos" panose="020B0004020202020204" pitchFamily="34" charset="0"/>
              </a:rPr>
              <a:t>    if(</a:t>
            </a:r>
            <a:r>
              <a:rPr lang="en-US" sz="1600" dirty="0" err="1">
                <a:latin typeface="Aptos" panose="020B0004020202020204" pitchFamily="34" charset="0"/>
              </a:rPr>
              <a:t>strlen</a:t>
            </a:r>
            <a:r>
              <a:rPr lang="en-US" sz="1600" dirty="0">
                <a:latin typeface="Aptos" panose="020B0004020202020204" pitchFamily="34" charset="0"/>
              </a:rPr>
              <a:t>(str1) == </a:t>
            </a:r>
            <a:r>
              <a:rPr lang="en-US" sz="1600" dirty="0" err="1">
                <a:latin typeface="Aptos" panose="020B0004020202020204" pitchFamily="34" charset="0"/>
              </a:rPr>
              <a:t>strlen</a:t>
            </a:r>
            <a:r>
              <a:rPr lang="en-US" sz="1600" dirty="0">
                <a:latin typeface="Aptos" panose="020B0004020202020204" pitchFamily="34" charset="0"/>
              </a:rPr>
              <a:t>(str2)){</a:t>
            </a:r>
          </a:p>
          <a:p>
            <a:r>
              <a:rPr lang="en-US" sz="1600" dirty="0">
                <a:latin typeface="Aptos" panose="020B0004020202020204" pitchFamily="34" charset="0"/>
              </a:rPr>
              <a:t>        int check = 0;</a:t>
            </a:r>
          </a:p>
          <a:p>
            <a:r>
              <a:rPr lang="en-US" sz="1600" dirty="0">
                <a:latin typeface="Aptos" panose="020B0004020202020204" pitchFamily="34" charset="0"/>
              </a:rPr>
              <a:t>        for(int </a:t>
            </a:r>
            <a:r>
              <a:rPr lang="en-US" sz="1600" dirty="0" err="1">
                <a:latin typeface="Aptos" panose="020B0004020202020204" pitchFamily="34" charset="0"/>
              </a:rPr>
              <a:t>i</a:t>
            </a:r>
            <a:r>
              <a:rPr lang="en-US" sz="1600" dirty="0">
                <a:latin typeface="Aptos" panose="020B0004020202020204" pitchFamily="34" charset="0"/>
              </a:rPr>
              <a:t>=0; </a:t>
            </a:r>
            <a:r>
              <a:rPr lang="en-US" sz="1600" dirty="0" err="1">
                <a:latin typeface="Aptos" panose="020B0004020202020204" pitchFamily="34" charset="0"/>
              </a:rPr>
              <a:t>i</a:t>
            </a:r>
            <a:r>
              <a:rPr lang="en-US" sz="1600" dirty="0">
                <a:latin typeface="Aptos" panose="020B0004020202020204" pitchFamily="34" charset="0"/>
              </a:rPr>
              <a:t>&lt;</a:t>
            </a:r>
            <a:r>
              <a:rPr lang="en-US" sz="1600" dirty="0" err="1">
                <a:latin typeface="Aptos" panose="020B0004020202020204" pitchFamily="34" charset="0"/>
              </a:rPr>
              <a:t>strlen</a:t>
            </a:r>
            <a:r>
              <a:rPr lang="en-US" sz="1600" dirty="0">
                <a:latin typeface="Aptos" panose="020B0004020202020204" pitchFamily="34" charset="0"/>
              </a:rPr>
              <a:t>(str1); </a:t>
            </a:r>
            <a:r>
              <a:rPr lang="en-US" sz="1600" dirty="0" err="1">
                <a:latin typeface="Aptos" panose="020B0004020202020204" pitchFamily="34" charset="0"/>
              </a:rPr>
              <a:t>i</a:t>
            </a:r>
            <a:r>
              <a:rPr lang="en-US" sz="1600" dirty="0">
                <a:latin typeface="Aptos" panose="020B0004020202020204" pitchFamily="34" charset="0"/>
              </a:rPr>
              <a:t>++){</a:t>
            </a:r>
          </a:p>
          <a:p>
            <a:r>
              <a:rPr lang="en-US" sz="1600" dirty="0">
                <a:latin typeface="Aptos" panose="020B0004020202020204" pitchFamily="34" charset="0"/>
              </a:rPr>
              <a:t>            if(str1[</a:t>
            </a:r>
            <a:r>
              <a:rPr lang="en-US" sz="1600" dirty="0" err="1">
                <a:latin typeface="Aptos" panose="020B0004020202020204" pitchFamily="34" charset="0"/>
              </a:rPr>
              <a:t>i</a:t>
            </a:r>
            <a:r>
              <a:rPr lang="en-US" sz="1600" dirty="0">
                <a:latin typeface="Aptos" panose="020B0004020202020204" pitchFamily="34" charset="0"/>
              </a:rPr>
              <a:t>] != str2[</a:t>
            </a:r>
            <a:r>
              <a:rPr lang="en-US" sz="1600" dirty="0" err="1">
                <a:latin typeface="Aptos" panose="020B0004020202020204" pitchFamily="34" charset="0"/>
              </a:rPr>
              <a:t>i</a:t>
            </a:r>
            <a:r>
              <a:rPr lang="en-US" sz="1600" dirty="0">
                <a:latin typeface="Aptos" panose="020B0004020202020204" pitchFamily="34" charset="0"/>
              </a:rPr>
              <a:t>]){</a:t>
            </a:r>
          </a:p>
          <a:p>
            <a:r>
              <a:rPr lang="en-US" sz="1600" dirty="0">
                <a:latin typeface="Aptos" panose="020B0004020202020204" pitchFamily="34" charset="0"/>
              </a:rPr>
              <a:t>                check=1;</a:t>
            </a:r>
          </a:p>
          <a:p>
            <a:r>
              <a:rPr lang="en-US" sz="1600" dirty="0">
                <a:latin typeface="Aptos" panose="020B0004020202020204" pitchFamily="34" charset="0"/>
              </a:rPr>
              <a:t>                break;</a:t>
            </a:r>
          </a:p>
          <a:p>
            <a:r>
              <a:rPr lang="en-US" sz="1600" dirty="0">
                <a:latin typeface="Aptos" panose="020B0004020202020204" pitchFamily="34" charset="0"/>
              </a:rPr>
              <a:t>            }</a:t>
            </a:r>
          </a:p>
          <a:p>
            <a:r>
              <a:rPr lang="en-US" sz="1600" dirty="0">
                <a:latin typeface="Aptos" panose="020B0004020202020204" pitchFamily="34" charset="0"/>
              </a:rPr>
              <a:t>        }</a:t>
            </a:r>
          </a:p>
          <a:p>
            <a:r>
              <a:rPr lang="en-US" sz="1600" dirty="0">
                <a:latin typeface="Aptos" panose="020B0004020202020204" pitchFamily="34" charset="0"/>
              </a:rPr>
              <a:t>        if(check == 0){</a:t>
            </a:r>
          </a:p>
          <a:p>
            <a:r>
              <a:rPr lang="en-US" sz="1600" dirty="0">
                <a:latin typeface="Aptos" panose="020B0004020202020204" pitchFamily="34" charset="0"/>
              </a:rPr>
              <a:t>          </a:t>
            </a:r>
            <a:r>
              <a:rPr lang="en-US" sz="1600" dirty="0" err="1">
                <a:latin typeface="Aptos" panose="020B0004020202020204" pitchFamily="34" charset="0"/>
              </a:rPr>
              <a:t>printf</a:t>
            </a:r>
            <a:r>
              <a:rPr lang="en-US" sz="1600" dirty="0">
                <a:latin typeface="Aptos" panose="020B0004020202020204" pitchFamily="34" charset="0"/>
              </a:rPr>
              <a:t>("\</a:t>
            </a:r>
            <a:r>
              <a:rPr lang="en-US" sz="1600" dirty="0" err="1">
                <a:latin typeface="Aptos" panose="020B0004020202020204" pitchFamily="34" charset="0"/>
              </a:rPr>
              <a:t>nequal</a:t>
            </a:r>
            <a:r>
              <a:rPr lang="en-US" sz="1600" dirty="0">
                <a:latin typeface="Aptos" panose="020B0004020202020204" pitchFamily="34" charset="0"/>
              </a:rPr>
              <a:t>");</a:t>
            </a:r>
          </a:p>
          <a:p>
            <a:r>
              <a:rPr lang="en-US" sz="1600" dirty="0">
                <a:latin typeface="Aptos" panose="020B0004020202020204" pitchFamily="34" charset="0"/>
              </a:rPr>
              <a:t>        }</a:t>
            </a:r>
          </a:p>
          <a:p>
            <a:r>
              <a:rPr lang="en-US" sz="1600" dirty="0">
                <a:latin typeface="Aptos" panose="020B0004020202020204" pitchFamily="34" charset="0"/>
              </a:rPr>
              <a:t>        else{</a:t>
            </a:r>
          </a:p>
          <a:p>
            <a:r>
              <a:rPr lang="en-US" sz="1600" dirty="0">
                <a:latin typeface="Aptos" panose="020B0004020202020204" pitchFamily="34" charset="0"/>
              </a:rPr>
              <a:t>            </a:t>
            </a:r>
            <a:r>
              <a:rPr lang="en-US" sz="1600" dirty="0" err="1">
                <a:latin typeface="Aptos" panose="020B0004020202020204" pitchFamily="34" charset="0"/>
              </a:rPr>
              <a:t>printf</a:t>
            </a:r>
            <a:r>
              <a:rPr lang="en-US" sz="1600" dirty="0">
                <a:latin typeface="Aptos" panose="020B0004020202020204" pitchFamily="34" charset="0"/>
              </a:rPr>
              <a:t>("\</a:t>
            </a:r>
            <a:r>
              <a:rPr lang="en-US" sz="1600" dirty="0" err="1">
                <a:latin typeface="Aptos" panose="020B0004020202020204" pitchFamily="34" charset="0"/>
              </a:rPr>
              <a:t>nNot</a:t>
            </a:r>
            <a:r>
              <a:rPr lang="en-US" sz="1600" dirty="0">
                <a:latin typeface="Aptos" panose="020B0004020202020204" pitchFamily="34" charset="0"/>
              </a:rPr>
              <a:t> equal");</a:t>
            </a:r>
          </a:p>
          <a:p>
            <a:r>
              <a:rPr lang="en-US" sz="1600" dirty="0">
                <a:latin typeface="Aptos" panose="020B0004020202020204" pitchFamily="34" charset="0"/>
              </a:rPr>
              <a:t>        }</a:t>
            </a:r>
          </a:p>
          <a:p>
            <a:r>
              <a:rPr lang="en-US" sz="1600" dirty="0">
                <a:latin typeface="Aptos" panose="020B0004020202020204" pitchFamily="34" charset="0"/>
              </a:rPr>
              <a:t>    }</a:t>
            </a:r>
          </a:p>
          <a:p>
            <a:r>
              <a:rPr lang="en-US" sz="1600" dirty="0">
                <a:latin typeface="Aptos" panose="020B0004020202020204" pitchFamily="34" charset="0"/>
              </a:rPr>
              <a:t> else{</a:t>
            </a:r>
          </a:p>
          <a:p>
            <a:r>
              <a:rPr lang="en-US" sz="1600" dirty="0">
                <a:latin typeface="Aptos" panose="020B0004020202020204" pitchFamily="34" charset="0"/>
              </a:rPr>
              <a:t>        </a:t>
            </a:r>
            <a:r>
              <a:rPr lang="en-US" sz="1600" dirty="0" err="1">
                <a:latin typeface="Aptos" panose="020B0004020202020204" pitchFamily="34" charset="0"/>
              </a:rPr>
              <a:t>printf</a:t>
            </a:r>
            <a:r>
              <a:rPr lang="en-US" sz="1600" dirty="0">
                <a:latin typeface="Aptos" panose="020B0004020202020204" pitchFamily="34" charset="0"/>
              </a:rPr>
              <a:t>("\</a:t>
            </a:r>
            <a:r>
              <a:rPr lang="en-US" sz="1600" dirty="0" err="1">
                <a:latin typeface="Aptos" panose="020B0004020202020204" pitchFamily="34" charset="0"/>
              </a:rPr>
              <a:t>nNot</a:t>
            </a:r>
            <a:r>
              <a:rPr lang="en-US" sz="1600" dirty="0">
                <a:latin typeface="Aptos" panose="020B0004020202020204" pitchFamily="34" charset="0"/>
              </a:rPr>
              <a:t> equal");</a:t>
            </a:r>
          </a:p>
          <a:p>
            <a:r>
              <a:rPr lang="en-US" sz="1600" dirty="0">
                <a:latin typeface="Aptos" panose="020B0004020202020204" pitchFamily="34" charset="0"/>
              </a:rPr>
              <a:t>    }</a:t>
            </a:r>
          </a:p>
          <a:p>
            <a:r>
              <a:rPr lang="en-US" sz="1600" dirty="0">
                <a:latin typeface="Aptos" panose="020B0004020202020204" pitchFamily="34" charset="0"/>
              </a:rPr>
              <a:t>}</a:t>
            </a:r>
          </a:p>
        </p:txBody>
      </p:sp>
      <p:sp>
        <p:nvSpPr>
          <p:cNvPr id="3" name="TextBox 2">
            <a:extLst>
              <a:ext uri="{FF2B5EF4-FFF2-40B4-BE49-F238E27FC236}">
                <a16:creationId xmlns:a16="http://schemas.microsoft.com/office/drawing/2014/main" id="{9BE4F472-6651-4F49-AF1B-D553F18AC021}"/>
              </a:ext>
            </a:extLst>
          </p:cNvPr>
          <p:cNvSpPr txBox="1"/>
          <p:nvPr/>
        </p:nvSpPr>
        <p:spPr>
          <a:xfrm>
            <a:off x="5787887" y="197346"/>
            <a:ext cx="6102626" cy="6463308"/>
          </a:xfrm>
          <a:prstGeom prst="rect">
            <a:avLst/>
          </a:prstGeom>
          <a:noFill/>
        </p:spPr>
        <p:txBody>
          <a:bodyPr wrap="square">
            <a:spAutoFit/>
          </a:bodyPr>
          <a:lstStyle/>
          <a:p>
            <a:pPr marL="285750" indent="-285750">
              <a:buFont typeface="Wingdings" panose="05000000000000000000" pitchFamily="2" charset="2"/>
              <a:buChar char="q"/>
            </a:pPr>
            <a:r>
              <a:rPr lang="en-US" b="1" u="sng" dirty="0"/>
              <a:t>Palindrome checking:</a:t>
            </a:r>
          </a:p>
          <a:p>
            <a:r>
              <a:rPr lang="en-US" sz="1600" dirty="0"/>
              <a:t>int main(){</a:t>
            </a:r>
          </a:p>
          <a:p>
            <a:r>
              <a:rPr lang="en-US" sz="1600" dirty="0"/>
              <a:t>    char str1[100] ;</a:t>
            </a:r>
          </a:p>
          <a:p>
            <a:r>
              <a:rPr lang="en-US" sz="1600" dirty="0"/>
              <a:t>    char str2[100] ;</a:t>
            </a:r>
          </a:p>
          <a:p>
            <a:r>
              <a:rPr lang="en-US" sz="1600" dirty="0"/>
              <a:t>    </a:t>
            </a:r>
            <a:r>
              <a:rPr lang="en-US" sz="1600" dirty="0" err="1"/>
              <a:t>scanf</a:t>
            </a:r>
            <a:r>
              <a:rPr lang="en-US" sz="1600" dirty="0"/>
              <a:t>("%s", &amp;str1);</a:t>
            </a:r>
          </a:p>
          <a:p>
            <a:r>
              <a:rPr lang="en-US" sz="1600" dirty="0"/>
              <a:t>    </a:t>
            </a:r>
            <a:r>
              <a:rPr lang="en-US" sz="1600" dirty="0" err="1"/>
              <a:t>scanf</a:t>
            </a:r>
            <a:r>
              <a:rPr lang="en-US" sz="1600" dirty="0"/>
              <a:t>("%s", &amp;str2);</a:t>
            </a:r>
          </a:p>
          <a:p>
            <a:r>
              <a:rPr lang="en-US" sz="1600" dirty="0"/>
              <a:t>    if(</a:t>
            </a:r>
            <a:r>
              <a:rPr lang="en-US" sz="1600" dirty="0" err="1"/>
              <a:t>strlen</a:t>
            </a:r>
            <a:r>
              <a:rPr lang="en-US" sz="1600" dirty="0"/>
              <a:t>(str1) == </a:t>
            </a:r>
            <a:r>
              <a:rPr lang="en-US" sz="1600" dirty="0" err="1"/>
              <a:t>strlen</a:t>
            </a:r>
            <a:r>
              <a:rPr lang="en-US" sz="1600" dirty="0"/>
              <a:t>(str2)){</a:t>
            </a:r>
          </a:p>
          <a:p>
            <a:r>
              <a:rPr lang="en-US" sz="1600" dirty="0"/>
              <a:t>        int check = 0;</a:t>
            </a:r>
          </a:p>
          <a:p>
            <a:r>
              <a:rPr lang="en-US" sz="1600" dirty="0"/>
              <a:t>        for(int </a:t>
            </a:r>
            <a:r>
              <a:rPr lang="en-US" sz="1600" dirty="0" err="1"/>
              <a:t>i</a:t>
            </a:r>
            <a:r>
              <a:rPr lang="en-US" sz="1600" dirty="0"/>
              <a:t>=0; </a:t>
            </a:r>
            <a:r>
              <a:rPr lang="en-US" sz="1600" dirty="0" err="1"/>
              <a:t>i</a:t>
            </a:r>
            <a:r>
              <a:rPr lang="en-US" sz="1600" dirty="0"/>
              <a:t>&lt;</a:t>
            </a:r>
            <a:r>
              <a:rPr lang="en-US" sz="1600" dirty="0" err="1"/>
              <a:t>strlen</a:t>
            </a:r>
            <a:r>
              <a:rPr lang="en-US" sz="1600" dirty="0"/>
              <a:t>(str1); </a:t>
            </a:r>
            <a:r>
              <a:rPr lang="en-US" sz="1600" dirty="0" err="1"/>
              <a:t>i</a:t>
            </a:r>
            <a:r>
              <a:rPr lang="en-US" sz="1600" dirty="0"/>
              <a:t>++){</a:t>
            </a:r>
          </a:p>
          <a:p>
            <a:r>
              <a:rPr lang="en-US" sz="1600" dirty="0"/>
              <a:t>            if(str1[</a:t>
            </a:r>
            <a:r>
              <a:rPr lang="en-US" sz="1600" dirty="0" err="1"/>
              <a:t>i</a:t>
            </a:r>
            <a:r>
              <a:rPr lang="en-US" sz="1600" dirty="0"/>
              <a:t>] != str2[</a:t>
            </a:r>
            <a:r>
              <a:rPr lang="en-US" sz="1600" dirty="0" err="1"/>
              <a:t>i</a:t>
            </a:r>
            <a:r>
              <a:rPr lang="en-US" sz="1600" dirty="0"/>
              <a:t>]){</a:t>
            </a:r>
          </a:p>
          <a:p>
            <a:r>
              <a:rPr lang="en-US" sz="1600" dirty="0"/>
              <a:t>                check=1;</a:t>
            </a:r>
          </a:p>
          <a:p>
            <a:r>
              <a:rPr lang="en-US" sz="1600" dirty="0"/>
              <a:t>                break;</a:t>
            </a:r>
          </a:p>
          <a:p>
            <a:r>
              <a:rPr lang="en-US" sz="1600" dirty="0"/>
              <a:t>            }</a:t>
            </a:r>
          </a:p>
          <a:p>
            <a:r>
              <a:rPr lang="en-US" sz="1600" dirty="0"/>
              <a:t>        }</a:t>
            </a:r>
          </a:p>
          <a:p>
            <a:r>
              <a:rPr lang="en-US" sz="1600" dirty="0"/>
              <a:t>        if(check == 0){</a:t>
            </a:r>
          </a:p>
          <a:p>
            <a:r>
              <a:rPr lang="en-US" sz="1600" dirty="0"/>
              <a:t>          </a:t>
            </a:r>
            <a:r>
              <a:rPr lang="en-US" sz="1600" dirty="0" err="1"/>
              <a:t>printf</a:t>
            </a:r>
            <a:r>
              <a:rPr lang="en-US" sz="1600" dirty="0"/>
              <a:t>("\</a:t>
            </a:r>
            <a:r>
              <a:rPr lang="en-US" sz="1600" dirty="0" err="1"/>
              <a:t>nequal</a:t>
            </a:r>
            <a:r>
              <a:rPr lang="en-US" sz="1600" dirty="0"/>
              <a:t>");</a:t>
            </a:r>
          </a:p>
          <a:p>
            <a:r>
              <a:rPr lang="en-US" sz="1600" dirty="0"/>
              <a:t>        }</a:t>
            </a:r>
          </a:p>
          <a:p>
            <a:r>
              <a:rPr lang="en-US" sz="1600" dirty="0"/>
              <a:t>        else{</a:t>
            </a:r>
          </a:p>
          <a:p>
            <a:r>
              <a:rPr lang="en-US" sz="1600" dirty="0"/>
              <a:t>            </a:t>
            </a:r>
            <a:r>
              <a:rPr lang="en-US" sz="1600" dirty="0" err="1"/>
              <a:t>printf</a:t>
            </a:r>
            <a:r>
              <a:rPr lang="en-US" sz="1600" dirty="0"/>
              <a:t>("\</a:t>
            </a:r>
            <a:r>
              <a:rPr lang="en-US" sz="1600" dirty="0" err="1"/>
              <a:t>nNot</a:t>
            </a:r>
            <a:r>
              <a:rPr lang="en-US" sz="1600" dirty="0"/>
              <a:t> equal");</a:t>
            </a:r>
          </a:p>
          <a:p>
            <a:r>
              <a:rPr lang="en-US" sz="1600" dirty="0"/>
              <a:t>        }</a:t>
            </a:r>
          </a:p>
          <a:p>
            <a:r>
              <a:rPr lang="en-US" sz="1600" dirty="0"/>
              <a:t>    }</a:t>
            </a:r>
          </a:p>
          <a:p>
            <a:r>
              <a:rPr lang="en-US" sz="1600" dirty="0"/>
              <a:t>    else{</a:t>
            </a:r>
          </a:p>
          <a:p>
            <a:r>
              <a:rPr lang="en-US" sz="1600" dirty="0"/>
              <a:t>        </a:t>
            </a:r>
            <a:r>
              <a:rPr lang="en-US" sz="1600" dirty="0" err="1"/>
              <a:t>printf</a:t>
            </a:r>
            <a:r>
              <a:rPr lang="en-US" sz="1600" dirty="0"/>
              <a:t>("\</a:t>
            </a:r>
            <a:r>
              <a:rPr lang="en-US" sz="1600" dirty="0" err="1"/>
              <a:t>nNot</a:t>
            </a:r>
            <a:r>
              <a:rPr lang="en-US" sz="1600" dirty="0"/>
              <a:t> equal");</a:t>
            </a:r>
          </a:p>
          <a:p>
            <a:r>
              <a:rPr lang="en-US" sz="1600" dirty="0"/>
              <a:t>    }</a:t>
            </a:r>
          </a:p>
          <a:p>
            <a:r>
              <a:rPr lang="en-US" sz="1600" dirty="0"/>
              <a:t>}</a:t>
            </a:r>
          </a:p>
        </p:txBody>
      </p:sp>
    </p:spTree>
    <p:extLst>
      <p:ext uri="{BB962C8B-B14F-4D97-AF65-F5344CB8AC3E}">
        <p14:creationId xmlns:p14="http://schemas.microsoft.com/office/powerpoint/2010/main" val="1729235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70492A-6B4E-6AC5-FA16-4C6EDE1599BF}"/>
              </a:ext>
            </a:extLst>
          </p:cNvPr>
          <p:cNvSpPr txBox="1"/>
          <p:nvPr/>
        </p:nvSpPr>
        <p:spPr>
          <a:xfrm>
            <a:off x="371061" y="394692"/>
            <a:ext cx="10482469" cy="6463308"/>
          </a:xfrm>
          <a:prstGeom prst="rect">
            <a:avLst/>
          </a:prstGeom>
          <a:noFill/>
        </p:spPr>
        <p:txBody>
          <a:bodyPr wrap="square">
            <a:spAutoFit/>
          </a:bodyPr>
          <a:lstStyle/>
          <a:p>
            <a:r>
              <a:rPr lang="en-US" dirty="0"/>
              <a:t>int main(){</a:t>
            </a:r>
          </a:p>
          <a:p>
            <a:r>
              <a:rPr lang="en-US" dirty="0"/>
              <a:t>    char s[100];   </a:t>
            </a:r>
            <a:r>
              <a:rPr lang="en-US" dirty="0" err="1"/>
              <a:t>printf</a:t>
            </a:r>
            <a:r>
              <a:rPr lang="en-US" dirty="0"/>
              <a:t>("Enter a line: ");</a:t>
            </a:r>
          </a:p>
          <a:p>
            <a:r>
              <a:rPr lang="en-US" dirty="0"/>
              <a:t>    </a:t>
            </a:r>
            <a:r>
              <a:rPr lang="en-US" dirty="0" err="1"/>
              <a:t>scanf</a:t>
            </a:r>
            <a:r>
              <a:rPr lang="en-US" dirty="0"/>
              <a:t>("%[^\n]s", s);</a:t>
            </a:r>
          </a:p>
          <a:p>
            <a:r>
              <a:rPr lang="en-US" dirty="0"/>
              <a:t>    </a:t>
            </a:r>
            <a:r>
              <a:rPr lang="en-US" dirty="0" err="1"/>
              <a:t>printf</a:t>
            </a:r>
            <a:r>
              <a:rPr lang="en-US" dirty="0"/>
              <a:t>("you have typed: %s\n\n\n", s);</a:t>
            </a:r>
          </a:p>
          <a:p>
            <a:r>
              <a:rPr lang="en-US" dirty="0"/>
              <a:t>    int small=0,capital=0,vowel=0,consonent=0, others=0;</a:t>
            </a:r>
          </a:p>
          <a:p>
            <a:r>
              <a:rPr lang="en-US" dirty="0"/>
              <a:t>    for(int </a:t>
            </a:r>
            <a:r>
              <a:rPr lang="en-US" dirty="0" err="1"/>
              <a:t>i</a:t>
            </a:r>
            <a:r>
              <a:rPr lang="en-US" dirty="0"/>
              <a:t>=0; </a:t>
            </a:r>
            <a:r>
              <a:rPr lang="en-US" dirty="0" err="1"/>
              <a:t>i</a:t>
            </a:r>
            <a:r>
              <a:rPr lang="en-US" dirty="0"/>
              <a:t>&lt;</a:t>
            </a:r>
            <a:r>
              <a:rPr lang="en-US" dirty="0" err="1"/>
              <a:t>strlen</a:t>
            </a:r>
            <a:r>
              <a:rPr lang="en-US" dirty="0"/>
              <a:t>(s); </a:t>
            </a:r>
            <a:r>
              <a:rPr lang="en-US" dirty="0" err="1"/>
              <a:t>i</a:t>
            </a:r>
            <a:r>
              <a:rPr lang="en-US" dirty="0"/>
              <a:t>++){</a:t>
            </a:r>
          </a:p>
          <a:p>
            <a:r>
              <a:rPr lang="en-US" dirty="0"/>
              <a:t>        if((s[</a:t>
            </a:r>
            <a:r>
              <a:rPr lang="en-US" dirty="0" err="1"/>
              <a:t>i</a:t>
            </a:r>
            <a:r>
              <a:rPr lang="en-US" dirty="0"/>
              <a:t>] &gt;= 'A' &amp;&amp; s[</a:t>
            </a:r>
            <a:r>
              <a:rPr lang="en-US" dirty="0" err="1"/>
              <a:t>i</a:t>
            </a:r>
            <a:r>
              <a:rPr lang="en-US" dirty="0"/>
              <a:t>]&lt;='Z') || (s[</a:t>
            </a:r>
            <a:r>
              <a:rPr lang="en-US" dirty="0" err="1"/>
              <a:t>i</a:t>
            </a:r>
            <a:r>
              <a:rPr lang="en-US" dirty="0"/>
              <a:t>] &gt;= 'a' &amp;&amp; s[</a:t>
            </a:r>
            <a:r>
              <a:rPr lang="en-US" dirty="0" err="1"/>
              <a:t>i</a:t>
            </a:r>
            <a:r>
              <a:rPr lang="en-US" dirty="0"/>
              <a:t>]&lt;='z')){</a:t>
            </a:r>
          </a:p>
          <a:p>
            <a:r>
              <a:rPr lang="en-US" dirty="0"/>
              <a:t>            if((s[</a:t>
            </a:r>
            <a:r>
              <a:rPr lang="en-US" dirty="0" err="1"/>
              <a:t>i</a:t>
            </a:r>
            <a:r>
              <a:rPr lang="en-US" dirty="0"/>
              <a:t>] &gt;= 'A' &amp;&amp; s[</a:t>
            </a:r>
            <a:r>
              <a:rPr lang="en-US" dirty="0" err="1"/>
              <a:t>i</a:t>
            </a:r>
            <a:r>
              <a:rPr lang="en-US" dirty="0"/>
              <a:t>]&lt;='Z’)){   capital++;   }</a:t>
            </a:r>
          </a:p>
          <a:p>
            <a:r>
              <a:rPr lang="en-US" dirty="0"/>
              <a:t>            if((s[</a:t>
            </a:r>
            <a:r>
              <a:rPr lang="en-US" dirty="0" err="1"/>
              <a:t>i</a:t>
            </a:r>
            <a:r>
              <a:rPr lang="en-US" dirty="0"/>
              <a:t>] &gt;= 'a' &amp;&amp; s[</a:t>
            </a:r>
            <a:r>
              <a:rPr lang="en-US" dirty="0" err="1"/>
              <a:t>i</a:t>
            </a:r>
            <a:r>
              <a:rPr lang="en-US" dirty="0"/>
              <a:t>]&lt;='z’)){     small++;   }</a:t>
            </a:r>
          </a:p>
          <a:p>
            <a:r>
              <a:rPr lang="en-US" dirty="0"/>
              <a:t>            if(s[</a:t>
            </a:r>
            <a:r>
              <a:rPr lang="en-US" dirty="0" err="1"/>
              <a:t>i</a:t>
            </a:r>
            <a:r>
              <a:rPr lang="en-US" dirty="0"/>
              <a:t>]=='a' || s[</a:t>
            </a:r>
            <a:r>
              <a:rPr lang="en-US" dirty="0" err="1"/>
              <a:t>i</a:t>
            </a:r>
            <a:r>
              <a:rPr lang="en-US" dirty="0"/>
              <a:t>]=='e' || s[</a:t>
            </a:r>
            <a:r>
              <a:rPr lang="en-US" dirty="0" err="1"/>
              <a:t>i</a:t>
            </a:r>
            <a:r>
              <a:rPr lang="en-US" dirty="0"/>
              <a:t>]=='</a:t>
            </a:r>
            <a:r>
              <a:rPr lang="en-US" dirty="0" err="1"/>
              <a:t>i</a:t>
            </a:r>
            <a:r>
              <a:rPr lang="en-US" dirty="0"/>
              <a:t>' || s[</a:t>
            </a:r>
            <a:r>
              <a:rPr lang="en-US" dirty="0" err="1"/>
              <a:t>i</a:t>
            </a:r>
            <a:r>
              <a:rPr lang="en-US" dirty="0"/>
              <a:t>]=='o' || s[</a:t>
            </a:r>
            <a:r>
              <a:rPr lang="en-US" dirty="0" err="1"/>
              <a:t>i</a:t>
            </a:r>
            <a:r>
              <a:rPr lang="en-US" dirty="0"/>
              <a:t>]=='u’){   vowel++;  }</a:t>
            </a:r>
          </a:p>
          <a:p>
            <a:r>
              <a:rPr lang="en-US" dirty="0"/>
              <a:t>            if(s[</a:t>
            </a:r>
            <a:r>
              <a:rPr lang="en-US" dirty="0" err="1"/>
              <a:t>i</a:t>
            </a:r>
            <a:r>
              <a:rPr lang="en-US" dirty="0"/>
              <a:t>]=='A' || s[</a:t>
            </a:r>
            <a:r>
              <a:rPr lang="en-US" dirty="0" err="1"/>
              <a:t>i</a:t>
            </a:r>
            <a:r>
              <a:rPr lang="en-US" dirty="0"/>
              <a:t>]=='E' || s[</a:t>
            </a:r>
            <a:r>
              <a:rPr lang="en-US" dirty="0" err="1"/>
              <a:t>i</a:t>
            </a:r>
            <a:r>
              <a:rPr lang="en-US" dirty="0"/>
              <a:t>]=='I' || s[</a:t>
            </a:r>
            <a:r>
              <a:rPr lang="en-US" dirty="0" err="1"/>
              <a:t>i</a:t>
            </a:r>
            <a:r>
              <a:rPr lang="en-US" dirty="0"/>
              <a:t>]=='O' || s[</a:t>
            </a:r>
            <a:r>
              <a:rPr lang="en-US" dirty="0" err="1"/>
              <a:t>i</a:t>
            </a:r>
            <a:r>
              <a:rPr lang="en-US" dirty="0"/>
              <a:t>]=='U’){   vowel++;  }</a:t>
            </a:r>
          </a:p>
          <a:p>
            <a:r>
              <a:rPr lang="en-US" dirty="0"/>
              <a:t>            else{   </a:t>
            </a:r>
            <a:r>
              <a:rPr lang="en-US" dirty="0" err="1"/>
              <a:t>consonent</a:t>
            </a:r>
            <a:r>
              <a:rPr lang="en-US" dirty="0"/>
              <a:t>++;  }</a:t>
            </a:r>
          </a:p>
          <a:p>
            <a:r>
              <a:rPr lang="en-US" dirty="0"/>
              <a:t>        }</a:t>
            </a:r>
          </a:p>
          <a:p>
            <a:r>
              <a:rPr lang="en-US" dirty="0"/>
              <a:t>        else{</a:t>
            </a:r>
          </a:p>
          <a:p>
            <a:r>
              <a:rPr lang="en-US" dirty="0"/>
              <a:t>            others++;</a:t>
            </a:r>
          </a:p>
          <a:p>
            <a:r>
              <a:rPr lang="en-US" dirty="0"/>
              <a:t>        }</a:t>
            </a:r>
          </a:p>
          <a:p>
            <a:r>
              <a:rPr lang="en-US" dirty="0"/>
              <a:t>    }</a:t>
            </a:r>
          </a:p>
          <a:p>
            <a:r>
              <a:rPr lang="en-US" dirty="0"/>
              <a:t>    </a:t>
            </a:r>
            <a:r>
              <a:rPr lang="en-US" dirty="0" err="1"/>
              <a:t>printf</a:t>
            </a:r>
            <a:r>
              <a:rPr lang="en-US" dirty="0"/>
              <a:t>("Capital Letter: %d\n", capital);</a:t>
            </a:r>
          </a:p>
          <a:p>
            <a:r>
              <a:rPr lang="en-US" dirty="0"/>
              <a:t>    </a:t>
            </a:r>
            <a:r>
              <a:rPr lang="en-US" dirty="0" err="1"/>
              <a:t>printf</a:t>
            </a:r>
            <a:r>
              <a:rPr lang="en-US" dirty="0"/>
              <a:t>("Small Letter: %d\n", small);</a:t>
            </a:r>
          </a:p>
          <a:p>
            <a:r>
              <a:rPr lang="en-US" dirty="0"/>
              <a:t>    </a:t>
            </a:r>
            <a:r>
              <a:rPr lang="en-US" dirty="0" err="1"/>
              <a:t>printf</a:t>
            </a:r>
            <a:r>
              <a:rPr lang="en-US" dirty="0"/>
              <a:t>("Vowel : %d\n", vowel);</a:t>
            </a:r>
          </a:p>
          <a:p>
            <a:r>
              <a:rPr lang="en-US" dirty="0"/>
              <a:t>    </a:t>
            </a:r>
            <a:r>
              <a:rPr lang="en-US" dirty="0" err="1"/>
              <a:t>printf</a:t>
            </a:r>
            <a:r>
              <a:rPr lang="en-US" dirty="0"/>
              <a:t>("</a:t>
            </a:r>
            <a:r>
              <a:rPr lang="en-US" dirty="0" err="1"/>
              <a:t>Consonent</a:t>
            </a:r>
            <a:r>
              <a:rPr lang="en-US" dirty="0"/>
              <a:t>: %d\n", </a:t>
            </a:r>
            <a:r>
              <a:rPr lang="en-US" dirty="0" err="1"/>
              <a:t>consonent</a:t>
            </a:r>
            <a:r>
              <a:rPr lang="en-US" dirty="0"/>
              <a:t>);</a:t>
            </a:r>
          </a:p>
          <a:p>
            <a:r>
              <a:rPr lang="en-US" dirty="0"/>
              <a:t>    </a:t>
            </a:r>
            <a:r>
              <a:rPr lang="en-US" dirty="0" err="1"/>
              <a:t>printf</a:t>
            </a:r>
            <a:r>
              <a:rPr lang="en-US" dirty="0"/>
              <a:t>("Others : %d\n", others);</a:t>
            </a:r>
          </a:p>
          <a:p>
            <a:r>
              <a:rPr lang="en-US" dirty="0"/>
              <a:t>}</a:t>
            </a:r>
          </a:p>
        </p:txBody>
      </p:sp>
      <p:sp>
        <p:nvSpPr>
          <p:cNvPr id="5" name="TextBox 4">
            <a:extLst>
              <a:ext uri="{FF2B5EF4-FFF2-40B4-BE49-F238E27FC236}">
                <a16:creationId xmlns:a16="http://schemas.microsoft.com/office/drawing/2014/main" id="{422A0CB8-5A3B-F389-033E-05E80B1BAA28}"/>
              </a:ext>
            </a:extLst>
          </p:cNvPr>
          <p:cNvSpPr txBox="1"/>
          <p:nvPr/>
        </p:nvSpPr>
        <p:spPr>
          <a:xfrm>
            <a:off x="241852" y="25360"/>
            <a:ext cx="8107017" cy="369332"/>
          </a:xfrm>
          <a:prstGeom prst="rect">
            <a:avLst/>
          </a:prstGeom>
          <a:noFill/>
        </p:spPr>
        <p:txBody>
          <a:bodyPr wrap="square">
            <a:spAutoFit/>
          </a:bodyPr>
          <a:lstStyle/>
          <a:p>
            <a:pPr marL="285750" indent="-285750">
              <a:buFont typeface="Wingdings" panose="05000000000000000000" pitchFamily="2" charset="2"/>
              <a:buChar char="q"/>
            </a:pPr>
            <a:r>
              <a:rPr lang="en-US" b="1" u="sng" dirty="0">
                <a:latin typeface="Aptos" panose="020B0004020202020204" pitchFamily="34" charset="0"/>
              </a:rPr>
              <a:t>Count small, capital letters, vowel and consonant from a string</a:t>
            </a:r>
            <a:endParaRPr lang="en-US" dirty="0"/>
          </a:p>
        </p:txBody>
      </p:sp>
    </p:spTree>
    <p:extLst>
      <p:ext uri="{BB962C8B-B14F-4D97-AF65-F5344CB8AC3E}">
        <p14:creationId xmlns:p14="http://schemas.microsoft.com/office/powerpoint/2010/main" val="2295624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E2A731-43AC-F80E-6C9A-A1FDDFBC7C94}"/>
              </a:ext>
            </a:extLst>
          </p:cNvPr>
          <p:cNvSpPr txBox="1"/>
          <p:nvPr/>
        </p:nvSpPr>
        <p:spPr>
          <a:xfrm>
            <a:off x="493995" y="258901"/>
            <a:ext cx="8932459" cy="3170099"/>
          </a:xfrm>
          <a:prstGeom prst="rect">
            <a:avLst/>
          </a:prstGeom>
          <a:noFill/>
        </p:spPr>
        <p:txBody>
          <a:bodyPr wrap="square">
            <a:spAutoFit/>
          </a:bodyPr>
          <a:lstStyle/>
          <a:p>
            <a:pPr lvl="1">
              <a:buFont typeface="Wingdings" panose="05000000000000000000" pitchFamily="2" charset="2"/>
              <a:buChar char="§"/>
            </a:pPr>
            <a:r>
              <a:rPr lang="en-SG" sz="4000" dirty="0">
                <a:solidFill>
                  <a:schemeClr val="tx1">
                    <a:lumMod val="95000"/>
                    <a:lumOff val="5000"/>
                  </a:schemeClr>
                </a:solidFill>
                <a:latin typeface="Aptos" panose="020B0004020202020204" pitchFamily="34" charset="0"/>
              </a:rPr>
              <a:t>2D character array</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declaration</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initialization</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access</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a:t>
            </a:r>
            <a:r>
              <a:rPr lang="en-SG" sz="3200" dirty="0">
                <a:latin typeface="Aptos" panose="020B0004020202020204" pitchFamily="34" charset="0"/>
              </a:rPr>
              <a:t> Array update</a:t>
            </a:r>
          </a:p>
          <a:p>
            <a:pPr marL="1257300" lvl="2" indent="-342900">
              <a:buFont typeface="+mj-lt"/>
              <a:buAutoNum type="arabicPeriod"/>
            </a:pPr>
            <a:r>
              <a:rPr lang="en-SG" sz="3200" dirty="0">
                <a:solidFill>
                  <a:schemeClr val="tx1">
                    <a:lumMod val="95000"/>
                    <a:lumOff val="5000"/>
                  </a:schemeClr>
                </a:solidFill>
                <a:latin typeface="Aptos" panose="020B0004020202020204" pitchFamily="34" charset="0"/>
              </a:rPr>
              <a:t>character </a:t>
            </a:r>
            <a:r>
              <a:rPr lang="en-SG" sz="3200" dirty="0">
                <a:latin typeface="Aptos" panose="020B0004020202020204" pitchFamily="34" charset="0"/>
              </a:rPr>
              <a:t>Array traversal</a:t>
            </a:r>
            <a:endParaRPr lang="en-SG" sz="3200" dirty="0">
              <a:solidFill>
                <a:schemeClr val="tx1">
                  <a:lumMod val="95000"/>
                  <a:lumOff val="5000"/>
                </a:schemeClr>
              </a:solidFill>
              <a:latin typeface="Aptos" panose="020B0004020202020204" pitchFamily="34" charset="0"/>
            </a:endParaRPr>
          </a:p>
        </p:txBody>
      </p:sp>
    </p:spTree>
    <p:extLst>
      <p:ext uri="{BB962C8B-B14F-4D97-AF65-F5344CB8AC3E}">
        <p14:creationId xmlns:p14="http://schemas.microsoft.com/office/powerpoint/2010/main" val="992014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ED6F86-8DB9-7F74-F1D3-631788893D9A}"/>
              </a:ext>
            </a:extLst>
          </p:cNvPr>
          <p:cNvPicPr>
            <a:picLocks noChangeAspect="1"/>
          </p:cNvPicPr>
          <p:nvPr/>
        </p:nvPicPr>
        <p:blipFill>
          <a:blip r:embed="rId2"/>
          <a:stretch>
            <a:fillRect/>
          </a:stretch>
        </p:blipFill>
        <p:spPr>
          <a:xfrm>
            <a:off x="0" y="1170413"/>
            <a:ext cx="11269138" cy="3520857"/>
          </a:xfrm>
          <a:prstGeom prst="rect">
            <a:avLst/>
          </a:prstGeom>
        </p:spPr>
      </p:pic>
      <p:sp>
        <p:nvSpPr>
          <p:cNvPr id="6" name="TextBox 5">
            <a:extLst>
              <a:ext uri="{FF2B5EF4-FFF2-40B4-BE49-F238E27FC236}">
                <a16:creationId xmlns:a16="http://schemas.microsoft.com/office/drawing/2014/main" id="{AFC3219D-C295-5858-2F0D-21FDF4BD52FB}"/>
              </a:ext>
            </a:extLst>
          </p:cNvPr>
          <p:cNvSpPr txBox="1"/>
          <p:nvPr/>
        </p:nvSpPr>
        <p:spPr>
          <a:xfrm>
            <a:off x="4293704" y="524082"/>
            <a:ext cx="5751444" cy="646331"/>
          </a:xfrm>
          <a:prstGeom prst="rect">
            <a:avLst/>
          </a:prstGeom>
          <a:noFill/>
        </p:spPr>
        <p:txBody>
          <a:bodyPr wrap="square" rtlCol="0">
            <a:spAutoFit/>
          </a:bodyPr>
          <a:lstStyle/>
          <a:p>
            <a:r>
              <a:rPr lang="en-US" sz="3600" dirty="0">
                <a:latin typeface="Aptos" panose="020B0004020202020204" pitchFamily="34" charset="0"/>
              </a:rPr>
              <a:t>2D array </a:t>
            </a:r>
          </a:p>
        </p:txBody>
      </p:sp>
    </p:spTree>
    <p:extLst>
      <p:ext uri="{BB962C8B-B14F-4D97-AF65-F5344CB8AC3E}">
        <p14:creationId xmlns:p14="http://schemas.microsoft.com/office/powerpoint/2010/main" val="3891993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5FBBB5-4453-68CC-2494-F461103D1B2A}"/>
              </a:ext>
            </a:extLst>
          </p:cNvPr>
          <p:cNvSpPr txBox="1"/>
          <p:nvPr/>
        </p:nvSpPr>
        <p:spPr>
          <a:xfrm>
            <a:off x="520147" y="435308"/>
            <a:ext cx="10545419" cy="3970318"/>
          </a:xfrm>
          <a:prstGeom prst="rect">
            <a:avLst/>
          </a:prstGeom>
          <a:noFill/>
        </p:spPr>
        <p:txBody>
          <a:bodyPr wrap="square">
            <a:spAutoFit/>
          </a:bodyPr>
          <a:lstStyle/>
          <a:p>
            <a:r>
              <a:rPr lang="en-US" sz="2800" b="1" u="sng" dirty="0">
                <a:solidFill>
                  <a:srgbClr val="FF0000"/>
                </a:solidFill>
                <a:latin typeface="Aptos" panose="020B0004020202020204" pitchFamily="34" charset="0"/>
              </a:rPr>
              <a:t>// C Program to print Array  of strings</a:t>
            </a:r>
          </a:p>
          <a:p>
            <a:r>
              <a:rPr lang="en-US" sz="2800" dirty="0">
                <a:latin typeface="Aptos" panose="020B0004020202020204" pitchFamily="34" charset="0"/>
              </a:rPr>
              <a:t>#include &lt;</a:t>
            </a:r>
            <a:r>
              <a:rPr lang="en-US" sz="2800" dirty="0" err="1">
                <a:latin typeface="Aptos" panose="020B0004020202020204" pitchFamily="34" charset="0"/>
              </a:rPr>
              <a:t>stdio.h</a:t>
            </a:r>
            <a:r>
              <a:rPr lang="en-US" sz="2800" dirty="0">
                <a:latin typeface="Aptos" panose="020B0004020202020204" pitchFamily="34" charset="0"/>
              </a:rPr>
              <a:t>&gt;</a:t>
            </a:r>
          </a:p>
          <a:p>
            <a:r>
              <a:rPr lang="en-US" sz="2800" dirty="0">
                <a:latin typeface="Aptos" panose="020B0004020202020204" pitchFamily="34" charset="0"/>
              </a:rPr>
              <a:t>int main(){</a:t>
            </a:r>
          </a:p>
          <a:p>
            <a:pPr lvl="1"/>
            <a:r>
              <a:rPr lang="en-US" sz="2800" dirty="0">
                <a:latin typeface="Aptos" panose="020B0004020202020204" pitchFamily="34" charset="0"/>
              </a:rPr>
              <a:t>char </a:t>
            </a:r>
            <a:r>
              <a:rPr lang="en-US" sz="2800" dirty="0" err="1">
                <a:latin typeface="Aptos" panose="020B0004020202020204" pitchFamily="34" charset="0"/>
              </a:rPr>
              <a:t>arr</a:t>
            </a:r>
            <a:r>
              <a:rPr lang="en-US" sz="2800" dirty="0">
                <a:latin typeface="Aptos" panose="020B0004020202020204" pitchFamily="34" charset="0"/>
              </a:rPr>
              <a:t>[3][12] = {"Geek", "Geeks", "</a:t>
            </a:r>
            <a:r>
              <a:rPr lang="en-US" sz="2800" dirty="0" err="1">
                <a:latin typeface="Aptos" panose="020B0004020202020204" pitchFamily="34" charset="0"/>
              </a:rPr>
              <a:t>Geekfor</a:t>
            </a:r>
            <a:r>
              <a:rPr lang="en-US" sz="2800" dirty="0">
                <a:latin typeface="Aptos" panose="020B0004020202020204" pitchFamily="34" charset="0"/>
              </a:rPr>
              <a:t>"};</a:t>
            </a:r>
          </a:p>
          <a:p>
            <a:pPr lvl="1"/>
            <a:r>
              <a:rPr lang="en-US" sz="2800" dirty="0" err="1">
                <a:latin typeface="Aptos" panose="020B0004020202020204" pitchFamily="34" charset="0"/>
              </a:rPr>
              <a:t>printf</a:t>
            </a:r>
            <a:r>
              <a:rPr lang="en-US" sz="2800" dirty="0">
                <a:latin typeface="Aptos" panose="020B0004020202020204" pitchFamily="34" charset="0"/>
              </a:rPr>
              <a:t>("String array Elements are:\n");</a:t>
            </a:r>
          </a:p>
          <a:p>
            <a:pPr lvl="1"/>
            <a:r>
              <a:rPr lang="en-US" sz="2800" dirty="0">
                <a:latin typeface="Aptos" panose="020B0004020202020204" pitchFamily="34" charset="0"/>
              </a:rPr>
              <a:t>for (int </a:t>
            </a:r>
            <a:r>
              <a:rPr lang="en-US" sz="2800" dirty="0" err="1">
                <a:latin typeface="Aptos" panose="020B0004020202020204" pitchFamily="34" charset="0"/>
              </a:rPr>
              <a:t>i</a:t>
            </a:r>
            <a:r>
              <a:rPr lang="en-US" sz="2800" dirty="0">
                <a:latin typeface="Aptos" panose="020B0004020202020204" pitchFamily="34" charset="0"/>
              </a:rPr>
              <a:t> = 0; </a:t>
            </a:r>
            <a:r>
              <a:rPr lang="en-US" sz="2800" dirty="0" err="1">
                <a:latin typeface="Aptos" panose="020B0004020202020204" pitchFamily="34" charset="0"/>
              </a:rPr>
              <a:t>i</a:t>
            </a:r>
            <a:r>
              <a:rPr lang="en-US" sz="2800" dirty="0">
                <a:latin typeface="Aptos" panose="020B0004020202020204" pitchFamily="34" charset="0"/>
              </a:rPr>
              <a:t> &lt; 3; </a:t>
            </a:r>
            <a:r>
              <a:rPr lang="en-US" sz="2800" dirty="0" err="1">
                <a:latin typeface="Aptos" panose="020B0004020202020204" pitchFamily="34" charset="0"/>
              </a:rPr>
              <a:t>i</a:t>
            </a:r>
            <a:r>
              <a:rPr lang="en-US" sz="2800" dirty="0">
                <a:latin typeface="Aptos" panose="020B0004020202020204" pitchFamily="34" charset="0"/>
              </a:rPr>
              <a:t>++) {</a:t>
            </a:r>
          </a:p>
          <a:p>
            <a:pPr lvl="1"/>
            <a:r>
              <a:rPr lang="en-US" sz="2800" dirty="0">
                <a:latin typeface="Aptos" panose="020B0004020202020204" pitchFamily="34" charset="0"/>
              </a:rPr>
              <a:t>	</a:t>
            </a:r>
            <a:r>
              <a:rPr lang="en-US" sz="2800" dirty="0" err="1">
                <a:latin typeface="Aptos" panose="020B0004020202020204" pitchFamily="34" charset="0"/>
              </a:rPr>
              <a:t>printf</a:t>
            </a:r>
            <a:r>
              <a:rPr lang="en-US" sz="2800" dirty="0">
                <a:latin typeface="Aptos" panose="020B0004020202020204" pitchFamily="34" charset="0"/>
              </a:rPr>
              <a:t>("%s\n", </a:t>
            </a:r>
            <a:r>
              <a:rPr lang="en-US" sz="2800" dirty="0" err="1">
                <a:latin typeface="Aptos" panose="020B0004020202020204" pitchFamily="34" charset="0"/>
              </a:rPr>
              <a:t>arr</a:t>
            </a:r>
            <a:r>
              <a:rPr lang="en-US" sz="2800" dirty="0">
                <a:latin typeface="Aptos" panose="020B0004020202020204" pitchFamily="34" charset="0"/>
              </a:rPr>
              <a:t>[</a:t>
            </a:r>
            <a:r>
              <a:rPr lang="en-US" sz="2800" dirty="0" err="1">
                <a:latin typeface="Aptos" panose="020B0004020202020204" pitchFamily="34" charset="0"/>
              </a:rPr>
              <a:t>i</a:t>
            </a:r>
            <a:r>
              <a:rPr lang="en-US" sz="2800" dirty="0">
                <a:latin typeface="Aptos" panose="020B0004020202020204" pitchFamily="34" charset="0"/>
              </a:rPr>
              <a:t>]);</a:t>
            </a:r>
          </a:p>
          <a:p>
            <a:pPr lvl="1"/>
            <a:r>
              <a:rPr lang="en-US" sz="2800" dirty="0">
                <a:latin typeface="Aptos" panose="020B0004020202020204" pitchFamily="34" charset="0"/>
              </a:rPr>
              <a:t>}</a:t>
            </a:r>
          </a:p>
          <a:p>
            <a:r>
              <a:rPr lang="en-US" sz="2800" dirty="0">
                <a:latin typeface="Aptos" panose="020B0004020202020204" pitchFamily="34" charset="0"/>
              </a:rPr>
              <a:t>}</a:t>
            </a:r>
          </a:p>
        </p:txBody>
      </p:sp>
    </p:spTree>
    <p:extLst>
      <p:ext uri="{BB962C8B-B14F-4D97-AF65-F5344CB8AC3E}">
        <p14:creationId xmlns:p14="http://schemas.microsoft.com/office/powerpoint/2010/main" val="354501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7B5E7C-9C2F-2114-BECA-2F811C148526}"/>
              </a:ext>
            </a:extLst>
          </p:cNvPr>
          <p:cNvSpPr txBox="1"/>
          <p:nvPr/>
        </p:nvSpPr>
        <p:spPr>
          <a:xfrm>
            <a:off x="226242" y="851355"/>
            <a:ext cx="11965757" cy="2215991"/>
          </a:xfrm>
          <a:prstGeom prst="rect">
            <a:avLst/>
          </a:prstGeom>
          <a:solidFill>
            <a:schemeClr val="bg1"/>
          </a:solidFill>
        </p:spPr>
        <p:txBody>
          <a:bodyPr wrap="square">
            <a:spAutoFit/>
          </a:bodyPr>
          <a:lstStyle/>
          <a:p>
            <a:pPr algn="just" rtl="0" fontAlgn="base"/>
            <a:r>
              <a:rPr lang="en-US" sz="2800" b="1" i="0" dirty="0">
                <a:solidFill>
                  <a:schemeClr val="tx1">
                    <a:lumMod val="95000"/>
                    <a:lumOff val="5000"/>
                  </a:schemeClr>
                </a:solidFill>
                <a:effectLst/>
                <a:highlight>
                  <a:srgbClr val="FFFFFF"/>
                </a:highlight>
                <a:latin typeface="Aptos" panose="020B0004020202020204" pitchFamily="34" charset="0"/>
              </a:rPr>
              <a:t>Array in C What is Array in C?</a:t>
            </a:r>
          </a:p>
          <a:p>
            <a:pPr algn="just" rtl="0" fontAlgn="base"/>
            <a:endParaRPr lang="en-US" sz="1000" b="1" i="0" dirty="0">
              <a:solidFill>
                <a:schemeClr val="tx1">
                  <a:lumMod val="95000"/>
                  <a:lumOff val="5000"/>
                </a:schemeClr>
              </a:solidFill>
              <a:effectLst/>
              <a:highlight>
                <a:srgbClr val="FFFFFF"/>
              </a:highlight>
              <a:latin typeface="Aptos" panose="020B0004020202020204" pitchFamily="34" charset="0"/>
            </a:endParaRPr>
          </a:p>
          <a:p>
            <a:pPr marL="342900" indent="-342900" algn="just" fontAlgn="base">
              <a:buFont typeface="Wingdings" panose="05000000000000000000" pitchFamily="2" charset="2"/>
              <a:buChar char="ü"/>
            </a:pPr>
            <a:r>
              <a:rPr lang="en-US" sz="2400" b="0" i="0" dirty="0">
                <a:solidFill>
                  <a:schemeClr val="tx1">
                    <a:lumMod val="95000"/>
                    <a:lumOff val="5000"/>
                  </a:schemeClr>
                </a:solidFill>
                <a:effectLst/>
                <a:highlight>
                  <a:srgbClr val="FFFFFF"/>
                </a:highlight>
                <a:latin typeface="Aptos" panose="020B0004020202020204" pitchFamily="34" charset="0"/>
              </a:rPr>
              <a:t>An array in C is a fixed-size collection of similar data items stored in contiguous memory locations. </a:t>
            </a:r>
          </a:p>
          <a:p>
            <a:pPr marL="342900" indent="-342900" algn="just" fontAlgn="base">
              <a:buFont typeface="Wingdings" panose="05000000000000000000" pitchFamily="2" charset="2"/>
              <a:buChar char="ü"/>
            </a:pPr>
            <a:r>
              <a:rPr lang="en-US" sz="2400" b="0" i="0" dirty="0">
                <a:solidFill>
                  <a:schemeClr val="tx1">
                    <a:lumMod val="95000"/>
                    <a:lumOff val="5000"/>
                  </a:schemeClr>
                </a:solidFill>
                <a:effectLst/>
                <a:highlight>
                  <a:srgbClr val="FFFFFF"/>
                </a:highlight>
                <a:latin typeface="Aptos" panose="020B0004020202020204" pitchFamily="34" charset="0"/>
              </a:rPr>
              <a:t>It can be used to store the collection of primitive data types such as int, char, float, etc. </a:t>
            </a:r>
          </a:p>
          <a:p>
            <a:pPr marL="342900" indent="-342900" algn="just" fontAlgn="base">
              <a:buFont typeface="Wingdings" panose="05000000000000000000" pitchFamily="2" charset="2"/>
              <a:buChar char="ü"/>
            </a:pPr>
            <a:r>
              <a:rPr lang="en-US" sz="2400" b="0" i="0" dirty="0">
                <a:solidFill>
                  <a:schemeClr val="tx1">
                    <a:lumMod val="95000"/>
                    <a:lumOff val="5000"/>
                  </a:schemeClr>
                </a:solidFill>
                <a:effectLst/>
                <a:highlight>
                  <a:srgbClr val="FFFFFF"/>
                </a:highlight>
                <a:latin typeface="Aptos" panose="020B0004020202020204" pitchFamily="34" charset="0"/>
              </a:rPr>
              <a:t>It is a simple and fast way of storing multiple values under a single name. </a:t>
            </a:r>
          </a:p>
        </p:txBody>
      </p:sp>
      <p:pic>
        <p:nvPicPr>
          <p:cNvPr id="1026" name="Picture 2" descr="Lightbox">
            <a:extLst>
              <a:ext uri="{FF2B5EF4-FFF2-40B4-BE49-F238E27FC236}">
                <a16:creationId xmlns:a16="http://schemas.microsoft.com/office/drawing/2014/main" id="{A9484133-8FCB-7084-67A8-29FC0CA494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29" t="10434" r="2567" b="10795"/>
          <a:stretch/>
        </p:blipFill>
        <p:spPr bwMode="auto">
          <a:xfrm>
            <a:off x="517562" y="3067346"/>
            <a:ext cx="10830141" cy="36822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03DC77-3087-E4F0-196A-5A6C7FD9ED29}"/>
              </a:ext>
            </a:extLst>
          </p:cNvPr>
          <p:cNvSpPr>
            <a:spLocks noGrp="1"/>
          </p:cNvSpPr>
          <p:nvPr>
            <p:ph type="title"/>
          </p:nvPr>
        </p:nvSpPr>
        <p:spPr>
          <a:xfrm>
            <a:off x="226242" y="108408"/>
            <a:ext cx="11559903" cy="565608"/>
          </a:xfrm>
          <a:solidFill>
            <a:schemeClr val="bg1"/>
          </a:solidFill>
        </p:spPr>
        <p:txBody>
          <a:bodyPr>
            <a:normAutofit/>
          </a:bodyPr>
          <a:lstStyle/>
          <a:p>
            <a:r>
              <a:rPr lang="en-SG" sz="2800" b="1" dirty="0">
                <a:effectLst>
                  <a:outerShdw blurRad="38100" dist="38100" dir="2700000" algn="tl">
                    <a:srgbClr val="000000">
                      <a:alpha val="43137"/>
                    </a:srgbClr>
                  </a:outerShdw>
                </a:effectLst>
                <a:latin typeface="Aptos" panose="020B0004020202020204" pitchFamily="34" charset="0"/>
              </a:rPr>
              <a:t>1D array </a:t>
            </a:r>
            <a:r>
              <a:rPr lang="en-SG" sz="2800" b="1" u="sng" dirty="0">
                <a:effectLst>
                  <a:outerShdw blurRad="38100" dist="38100" dir="2700000" algn="tl">
                    <a:srgbClr val="000000">
                      <a:alpha val="43137"/>
                    </a:srgbClr>
                  </a:outerShdw>
                </a:effectLst>
                <a:latin typeface="Aptos" panose="020B0004020202020204" pitchFamily="34" charset="0"/>
              </a:rPr>
              <a:t>taking input </a:t>
            </a:r>
            <a:r>
              <a:rPr lang="en-SG" sz="2800" b="1" dirty="0">
                <a:effectLst>
                  <a:outerShdw blurRad="38100" dist="38100" dir="2700000" algn="tl">
                    <a:srgbClr val="000000">
                      <a:alpha val="43137"/>
                    </a:srgbClr>
                  </a:outerShdw>
                </a:effectLst>
                <a:latin typeface="Aptos" panose="020B0004020202020204" pitchFamily="34" charset="0"/>
              </a:rPr>
              <a:t>and </a:t>
            </a:r>
            <a:r>
              <a:rPr lang="en-SG" sz="2800" b="1" u="sng" dirty="0">
                <a:effectLst>
                  <a:outerShdw blurRad="38100" dist="38100" dir="2700000" algn="tl">
                    <a:srgbClr val="000000">
                      <a:alpha val="43137"/>
                    </a:srgbClr>
                  </a:outerShdw>
                </a:effectLst>
                <a:latin typeface="Aptos" panose="020B0004020202020204" pitchFamily="34" charset="0"/>
              </a:rPr>
              <a:t>print output - </a:t>
            </a:r>
            <a:r>
              <a:rPr lang="en-SG" sz="2800" b="1" u="sng" dirty="0">
                <a:effectLst>
                  <a:outerShdw blurRad="38100" dist="38100" dir="2700000" algn="tl">
                    <a:srgbClr val="000000">
                      <a:alpha val="43137"/>
                    </a:srgbClr>
                  </a:outerShdw>
                </a:effectLst>
                <a:highlight>
                  <a:srgbClr val="FFFF00"/>
                </a:highlight>
                <a:latin typeface="Aptos" panose="020B0004020202020204" pitchFamily="34" charset="0"/>
              </a:rPr>
              <a:t>Integer</a:t>
            </a:r>
            <a:endParaRPr lang="en-SG" sz="2800" dirty="0">
              <a:effectLst>
                <a:outerShdw blurRad="38100" dist="38100" dir="2700000" algn="tl">
                  <a:srgbClr val="000000">
                    <a:alpha val="43137"/>
                  </a:srgbClr>
                </a:outerShdw>
              </a:effectLst>
              <a:highlight>
                <a:srgbClr val="FFFF00"/>
              </a:highlight>
              <a:latin typeface="Aptos" panose="020B0004020202020204" pitchFamily="34" charset="0"/>
            </a:endParaRPr>
          </a:p>
        </p:txBody>
      </p:sp>
    </p:spTree>
    <p:extLst>
      <p:ext uri="{BB962C8B-B14F-4D97-AF65-F5344CB8AC3E}">
        <p14:creationId xmlns:p14="http://schemas.microsoft.com/office/powerpoint/2010/main" val="65150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8C794-36C0-004C-1F03-EE98AF5BF341}"/>
              </a:ext>
            </a:extLst>
          </p:cNvPr>
          <p:cNvSpPr txBox="1"/>
          <p:nvPr/>
        </p:nvSpPr>
        <p:spPr>
          <a:xfrm>
            <a:off x="355599" y="14130"/>
            <a:ext cx="10897420" cy="523220"/>
          </a:xfrm>
          <a:prstGeom prst="rect">
            <a:avLst/>
          </a:prstGeom>
          <a:solidFill>
            <a:schemeClr val="bg1"/>
          </a:solidFill>
        </p:spPr>
        <p:txBody>
          <a:bodyPr wrap="square">
            <a:spAutoFit/>
          </a:bodyPr>
          <a:lstStyle/>
          <a:p>
            <a:pPr algn="just" fontAlgn="base"/>
            <a:r>
              <a:rPr lang="en-US" sz="2800" b="1" i="0" dirty="0">
                <a:solidFill>
                  <a:schemeClr val="tx1">
                    <a:lumMod val="95000"/>
                    <a:lumOff val="5000"/>
                  </a:schemeClr>
                </a:solidFill>
                <a:effectLst/>
                <a:highlight>
                  <a:srgbClr val="FFFFFF"/>
                </a:highlight>
                <a:latin typeface="Aptos" panose="020B0004020202020204" pitchFamily="34" charset="0"/>
              </a:rPr>
              <a:t>1. C Array Declaration</a:t>
            </a:r>
          </a:p>
        </p:txBody>
      </p:sp>
      <p:sp>
        <p:nvSpPr>
          <p:cNvPr id="4" name="Rectangle 1">
            <a:extLst>
              <a:ext uri="{FF2B5EF4-FFF2-40B4-BE49-F238E27FC236}">
                <a16:creationId xmlns:a16="http://schemas.microsoft.com/office/drawing/2014/main" id="{0A5CA47F-C322-DECB-4D0B-23DB8E8C61D9}"/>
              </a:ext>
            </a:extLst>
          </p:cNvPr>
          <p:cNvSpPr>
            <a:spLocks noChangeArrowheads="1"/>
          </p:cNvSpPr>
          <p:nvPr/>
        </p:nvSpPr>
        <p:spPr bwMode="auto">
          <a:xfrm>
            <a:off x="189058" y="523652"/>
            <a:ext cx="10244666" cy="129266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err="1">
                <a:ln>
                  <a:noFill/>
                </a:ln>
                <a:solidFill>
                  <a:schemeClr val="tx1"/>
                </a:solidFill>
                <a:effectLst/>
                <a:latin typeface="Aptos" panose="020B0004020202020204" pitchFamily="34" charset="0"/>
              </a:rPr>
              <a:t>data_type</a:t>
            </a:r>
            <a:r>
              <a:rPr kumimoji="0" lang="en-US" altLang="en-US" sz="3200" b="0" i="1" u="none" strike="noStrike" cap="none" normalizeH="0" baseline="0" dirty="0">
                <a:ln>
                  <a:noFill/>
                </a:ln>
                <a:solidFill>
                  <a:schemeClr val="tx1"/>
                </a:solidFill>
                <a:effectLst/>
                <a:latin typeface="Aptos" panose="020B0004020202020204" pitchFamily="34" charset="0"/>
              </a:rPr>
              <a:t> </a:t>
            </a:r>
            <a:r>
              <a:rPr kumimoji="0" lang="en-US" altLang="en-US" sz="3200" b="0" i="1" u="none" strike="noStrike" cap="none" normalizeH="0" baseline="0" dirty="0" err="1">
                <a:ln>
                  <a:noFill/>
                </a:ln>
                <a:solidFill>
                  <a:schemeClr val="tx1"/>
                </a:solidFill>
                <a:effectLst/>
                <a:latin typeface="Aptos" panose="020B0004020202020204" pitchFamily="34" charset="0"/>
              </a:rPr>
              <a:t>array_name</a:t>
            </a:r>
            <a:r>
              <a:rPr kumimoji="0" lang="en-US" altLang="en-US" sz="3200" b="0" i="0" u="none" strike="noStrike" cap="none" normalizeH="0" baseline="0" dirty="0">
                <a:ln>
                  <a:noFill/>
                </a:ln>
                <a:solidFill>
                  <a:schemeClr val="tx1"/>
                </a:solidFill>
                <a:effectLst/>
                <a:latin typeface="Aptos" panose="020B0004020202020204" pitchFamily="34" charset="0"/>
              </a:rPr>
              <a:t> [size];</a:t>
            </a:r>
            <a:br>
              <a:rPr kumimoji="0" lang="en-US" altLang="en-US" sz="3200" b="0" i="0" u="none" strike="noStrike" cap="none" normalizeH="0" baseline="0" dirty="0">
                <a:ln>
                  <a:noFill/>
                </a:ln>
                <a:solidFill>
                  <a:schemeClr val="tx1"/>
                </a:solidFill>
                <a:effectLst/>
                <a:latin typeface="Aptos" panose="020B0004020202020204" pitchFamily="34" charset="0"/>
              </a:rPr>
            </a:br>
            <a:r>
              <a:rPr kumimoji="0" lang="en-US" altLang="en-US" b="0" i="0" u="none" strike="noStrike" cap="none" normalizeH="0" baseline="0" dirty="0">
                <a:ln>
                  <a:noFill/>
                </a:ln>
                <a:solidFill>
                  <a:schemeClr val="tx1"/>
                </a:solidFill>
                <a:effectLst/>
                <a:latin typeface="Aptos" panose="020B0004020202020204" pitchFamily="34" charset="0"/>
              </a:rPr>
              <a:t>or</a:t>
            </a:r>
            <a:br>
              <a:rPr kumimoji="0" lang="en-US" altLang="en-US" sz="3200" b="0" i="0" u="none" strike="noStrike" cap="none" normalizeH="0" baseline="0" dirty="0">
                <a:ln>
                  <a:noFill/>
                </a:ln>
                <a:solidFill>
                  <a:schemeClr val="tx1"/>
                </a:solidFill>
                <a:effectLst/>
                <a:latin typeface="Aptos" panose="020B0004020202020204" pitchFamily="34" charset="0"/>
              </a:rPr>
            </a:br>
            <a:r>
              <a:rPr kumimoji="0" lang="en-US" altLang="en-US" sz="3200" b="0" i="1" u="none" strike="noStrike" cap="none" normalizeH="0" baseline="0" dirty="0" err="1">
                <a:ln>
                  <a:noFill/>
                </a:ln>
                <a:solidFill>
                  <a:schemeClr val="tx1"/>
                </a:solidFill>
                <a:effectLst/>
                <a:latin typeface="Aptos" panose="020B0004020202020204" pitchFamily="34" charset="0"/>
              </a:rPr>
              <a:t>data_type</a:t>
            </a:r>
            <a:r>
              <a:rPr kumimoji="0" lang="en-US" altLang="en-US" sz="3200" b="0" i="1" u="none" strike="noStrike" cap="none" normalizeH="0" baseline="0" dirty="0">
                <a:ln>
                  <a:noFill/>
                </a:ln>
                <a:solidFill>
                  <a:schemeClr val="tx1"/>
                </a:solidFill>
                <a:effectLst/>
                <a:latin typeface="Aptos" panose="020B0004020202020204" pitchFamily="34" charset="0"/>
              </a:rPr>
              <a:t> </a:t>
            </a:r>
            <a:r>
              <a:rPr kumimoji="0" lang="en-US" altLang="en-US" sz="3200" b="0" i="1" u="none" strike="noStrike" cap="none" normalizeH="0" baseline="0" dirty="0" err="1">
                <a:ln>
                  <a:noFill/>
                </a:ln>
                <a:solidFill>
                  <a:schemeClr val="tx1"/>
                </a:solidFill>
                <a:effectLst/>
                <a:latin typeface="Aptos" panose="020B0004020202020204" pitchFamily="34" charset="0"/>
              </a:rPr>
              <a:t>array_name</a:t>
            </a:r>
            <a:r>
              <a:rPr kumimoji="0" lang="en-US" altLang="en-US" sz="3200" b="0" i="0" u="none" strike="noStrike" cap="none" normalizeH="0" baseline="0" dirty="0">
                <a:ln>
                  <a:noFill/>
                </a:ln>
                <a:solidFill>
                  <a:schemeClr val="tx1"/>
                </a:solidFill>
                <a:effectLst/>
                <a:latin typeface="Aptos" panose="020B0004020202020204" pitchFamily="34" charset="0"/>
              </a:rPr>
              <a:t> [</a:t>
            </a:r>
            <a:r>
              <a:rPr kumimoji="0" lang="en-US" altLang="en-US" sz="3200" b="0" i="1" u="none" strike="noStrike" cap="none" normalizeH="0" baseline="0" dirty="0">
                <a:ln>
                  <a:noFill/>
                </a:ln>
                <a:solidFill>
                  <a:schemeClr val="tx1"/>
                </a:solidFill>
                <a:effectLst/>
                <a:latin typeface="Aptos" panose="020B0004020202020204" pitchFamily="34" charset="0"/>
              </a:rPr>
              <a:t>size1</a:t>
            </a:r>
            <a:r>
              <a:rPr kumimoji="0" lang="en-US" altLang="en-US" sz="3200" b="0" i="0" u="none" strike="noStrike" cap="none" normalizeH="0" baseline="0" dirty="0">
                <a:ln>
                  <a:noFill/>
                </a:ln>
                <a:solidFill>
                  <a:schemeClr val="tx1"/>
                </a:solidFill>
                <a:effectLst/>
                <a:latin typeface="Aptos" panose="020B0004020202020204" pitchFamily="34" charset="0"/>
              </a:rPr>
              <a:t>] [</a:t>
            </a:r>
            <a:r>
              <a:rPr kumimoji="0" lang="en-US" altLang="en-US" sz="3200" b="0" i="1" u="none" strike="noStrike" cap="none" normalizeH="0" baseline="0" dirty="0">
                <a:ln>
                  <a:noFill/>
                </a:ln>
                <a:solidFill>
                  <a:schemeClr val="tx1"/>
                </a:solidFill>
                <a:effectLst/>
                <a:latin typeface="Aptos" panose="020B0004020202020204" pitchFamily="34" charset="0"/>
              </a:rPr>
              <a:t>size2</a:t>
            </a:r>
            <a:r>
              <a:rPr kumimoji="0" lang="en-US" altLang="en-US" sz="3200" b="0" i="0" u="none" strike="noStrike" cap="none" normalizeH="0" baseline="0" dirty="0">
                <a:ln>
                  <a:noFill/>
                </a:ln>
                <a:solidFill>
                  <a:schemeClr val="tx1"/>
                </a:solidFill>
                <a:effectLst/>
                <a:latin typeface="Aptos" panose="020B0004020202020204" pitchFamily="34" charset="0"/>
              </a:rPr>
              <a:t>]...[</a:t>
            </a:r>
            <a:r>
              <a:rPr kumimoji="0" lang="en-US" altLang="en-US" sz="3200" b="0" i="1" u="none" strike="noStrike" cap="none" normalizeH="0" baseline="0" dirty="0" err="1">
                <a:ln>
                  <a:noFill/>
                </a:ln>
                <a:solidFill>
                  <a:schemeClr val="tx1"/>
                </a:solidFill>
                <a:effectLst/>
                <a:latin typeface="Aptos" panose="020B0004020202020204" pitchFamily="34" charset="0"/>
              </a:rPr>
              <a:t>sizeN</a:t>
            </a:r>
            <a:r>
              <a:rPr kumimoji="0" lang="en-US" altLang="en-US" sz="3200" b="0" i="0" u="none" strike="noStrike" cap="none" normalizeH="0" baseline="0" dirty="0">
                <a:ln>
                  <a:noFill/>
                </a:ln>
                <a:solidFill>
                  <a:schemeClr val="tx1"/>
                </a:solidFill>
                <a:effectLst/>
                <a:latin typeface="Aptos" panose="020B0004020202020204" pitchFamily="34" charset="0"/>
              </a:rPr>
              <a:t>]; </a:t>
            </a:r>
          </a:p>
        </p:txBody>
      </p:sp>
      <p:pic>
        <p:nvPicPr>
          <p:cNvPr id="2051" name="Picture 3" descr="Lightbox">
            <a:extLst>
              <a:ext uri="{FF2B5EF4-FFF2-40B4-BE49-F238E27FC236}">
                <a16:creationId xmlns:a16="http://schemas.microsoft.com/office/drawing/2014/main" id="{0F04F7FB-3A18-73E6-40DC-6A7BD389C6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649" t="7230" r="2714" b="18017"/>
          <a:stretch/>
        </p:blipFill>
        <p:spPr bwMode="auto">
          <a:xfrm>
            <a:off x="2888774" y="1928943"/>
            <a:ext cx="5042311" cy="22245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05B576-A567-63DA-ABB6-F9FD80F7A81E}"/>
              </a:ext>
            </a:extLst>
          </p:cNvPr>
          <p:cNvSpPr txBox="1"/>
          <p:nvPr/>
        </p:nvSpPr>
        <p:spPr>
          <a:xfrm>
            <a:off x="189059" y="4495634"/>
            <a:ext cx="5906942" cy="954107"/>
          </a:xfrm>
          <a:prstGeom prst="rect">
            <a:avLst/>
          </a:prstGeom>
          <a:solidFill>
            <a:schemeClr val="accent3">
              <a:lumMod val="40000"/>
              <a:lumOff val="60000"/>
            </a:schemeClr>
          </a:solidFill>
        </p:spPr>
        <p:txBody>
          <a:bodyPr wrap="square">
            <a:spAutoFit/>
          </a:bodyPr>
          <a:lstStyle/>
          <a:p>
            <a:r>
              <a:rPr lang="en-SG" sz="2800" dirty="0">
                <a:latin typeface="Aptos" panose="020B0004020202020204" pitchFamily="34" charset="0"/>
              </a:rPr>
              <a:t>// declaring array of integers</a:t>
            </a:r>
          </a:p>
          <a:p>
            <a:r>
              <a:rPr lang="en-SG" sz="2800" dirty="0">
                <a:latin typeface="Aptos" panose="020B0004020202020204" pitchFamily="34" charset="0"/>
              </a:rPr>
              <a:t>int age[5];</a:t>
            </a:r>
          </a:p>
        </p:txBody>
      </p:sp>
      <p:sp>
        <p:nvSpPr>
          <p:cNvPr id="6" name="TextBox 5">
            <a:extLst>
              <a:ext uri="{FF2B5EF4-FFF2-40B4-BE49-F238E27FC236}">
                <a16:creationId xmlns:a16="http://schemas.microsoft.com/office/drawing/2014/main" id="{0F2A1E27-5F95-1A04-F837-532360E665CB}"/>
              </a:ext>
            </a:extLst>
          </p:cNvPr>
          <p:cNvSpPr txBox="1"/>
          <p:nvPr/>
        </p:nvSpPr>
        <p:spPr>
          <a:xfrm>
            <a:off x="189058" y="5773213"/>
            <a:ext cx="5906942" cy="954107"/>
          </a:xfrm>
          <a:prstGeom prst="rect">
            <a:avLst/>
          </a:prstGeom>
          <a:solidFill>
            <a:schemeClr val="accent2">
              <a:lumMod val="40000"/>
              <a:lumOff val="60000"/>
            </a:schemeClr>
          </a:solidFill>
        </p:spPr>
        <p:txBody>
          <a:bodyPr wrap="square">
            <a:spAutoFit/>
          </a:bodyPr>
          <a:lstStyle/>
          <a:p>
            <a:r>
              <a:rPr lang="en-SG" sz="2800" dirty="0">
                <a:latin typeface="Aptos" panose="020B0004020202020204" pitchFamily="34" charset="0"/>
              </a:rPr>
              <a:t>// declaring array of characters</a:t>
            </a:r>
          </a:p>
          <a:p>
            <a:r>
              <a:rPr lang="en-SG" sz="2800" dirty="0">
                <a:latin typeface="Aptos" panose="020B0004020202020204" pitchFamily="34" charset="0"/>
              </a:rPr>
              <a:t>float height[5];</a:t>
            </a:r>
          </a:p>
        </p:txBody>
      </p:sp>
      <p:sp>
        <p:nvSpPr>
          <p:cNvPr id="7" name="TextBox 6">
            <a:extLst>
              <a:ext uri="{FF2B5EF4-FFF2-40B4-BE49-F238E27FC236}">
                <a16:creationId xmlns:a16="http://schemas.microsoft.com/office/drawing/2014/main" id="{FAC4E603-A9F3-5D63-012F-2409E7B82F8A}"/>
              </a:ext>
            </a:extLst>
          </p:cNvPr>
          <p:cNvSpPr txBox="1"/>
          <p:nvPr/>
        </p:nvSpPr>
        <p:spPr>
          <a:xfrm>
            <a:off x="6372520" y="5769327"/>
            <a:ext cx="5661846" cy="954107"/>
          </a:xfrm>
          <a:prstGeom prst="rect">
            <a:avLst/>
          </a:prstGeom>
          <a:solidFill>
            <a:srgbClr val="92D050"/>
          </a:solidFill>
        </p:spPr>
        <p:txBody>
          <a:bodyPr wrap="square">
            <a:spAutoFit/>
          </a:bodyPr>
          <a:lstStyle/>
          <a:p>
            <a:r>
              <a:rPr lang="en-SG" sz="2800" dirty="0">
                <a:latin typeface="Aptos" panose="020B0004020202020204" pitchFamily="34" charset="0"/>
              </a:rPr>
              <a:t>// declaring array of characters</a:t>
            </a:r>
          </a:p>
          <a:p>
            <a:r>
              <a:rPr lang="en-SG" sz="2800" dirty="0">
                <a:latin typeface="Aptos" panose="020B0004020202020204" pitchFamily="34" charset="0"/>
              </a:rPr>
              <a:t>char alphabets[5];</a:t>
            </a:r>
          </a:p>
        </p:txBody>
      </p:sp>
      <p:sp>
        <p:nvSpPr>
          <p:cNvPr id="8" name="TextBox 7">
            <a:extLst>
              <a:ext uri="{FF2B5EF4-FFF2-40B4-BE49-F238E27FC236}">
                <a16:creationId xmlns:a16="http://schemas.microsoft.com/office/drawing/2014/main" id="{4B0F3C51-E294-360F-DA69-2EA23A9F7E22}"/>
              </a:ext>
            </a:extLst>
          </p:cNvPr>
          <p:cNvSpPr txBox="1"/>
          <p:nvPr/>
        </p:nvSpPr>
        <p:spPr>
          <a:xfrm>
            <a:off x="6372520" y="4484356"/>
            <a:ext cx="5661846" cy="954107"/>
          </a:xfrm>
          <a:prstGeom prst="rect">
            <a:avLst/>
          </a:prstGeom>
          <a:solidFill>
            <a:schemeClr val="accent4">
              <a:lumMod val="40000"/>
              <a:lumOff val="60000"/>
            </a:schemeClr>
          </a:solidFill>
        </p:spPr>
        <p:txBody>
          <a:bodyPr wrap="square">
            <a:spAutoFit/>
          </a:bodyPr>
          <a:lstStyle/>
          <a:p>
            <a:r>
              <a:rPr lang="en-SG" sz="2800" dirty="0">
                <a:latin typeface="Aptos" panose="020B0004020202020204" pitchFamily="34" charset="0"/>
              </a:rPr>
              <a:t>// declaring array of characters</a:t>
            </a:r>
          </a:p>
          <a:p>
            <a:r>
              <a:rPr lang="en-SG" sz="2800" dirty="0">
                <a:latin typeface="Aptos" panose="020B0004020202020204" pitchFamily="34" charset="0"/>
              </a:rPr>
              <a:t>double prices[5];</a:t>
            </a:r>
          </a:p>
        </p:txBody>
      </p:sp>
    </p:spTree>
    <p:extLst>
      <p:ext uri="{BB962C8B-B14F-4D97-AF65-F5344CB8AC3E}">
        <p14:creationId xmlns:p14="http://schemas.microsoft.com/office/powerpoint/2010/main" val="382017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3983-4B0E-5087-B323-ECF3EF2131B0}"/>
              </a:ext>
            </a:extLst>
          </p:cNvPr>
          <p:cNvSpPr>
            <a:spLocks noGrp="1"/>
          </p:cNvSpPr>
          <p:nvPr>
            <p:ph type="title"/>
          </p:nvPr>
        </p:nvSpPr>
        <p:spPr>
          <a:xfrm>
            <a:off x="253204" y="82956"/>
            <a:ext cx="11938796" cy="558067"/>
          </a:xfrm>
        </p:spPr>
        <p:txBody>
          <a:bodyPr>
            <a:normAutofit/>
          </a:bodyPr>
          <a:lstStyle/>
          <a:p>
            <a:r>
              <a:rPr lang="en-SG" sz="3200" b="1" dirty="0">
                <a:effectLst>
                  <a:outerShdw blurRad="38100" dist="38100" dir="2700000" algn="tl">
                    <a:srgbClr val="000000">
                      <a:alpha val="43137"/>
                    </a:srgbClr>
                  </a:outerShdw>
                </a:effectLst>
                <a:latin typeface="Aptos" panose="020B0004020202020204" pitchFamily="34" charset="0"/>
              </a:rPr>
              <a:t>Array declaration </a:t>
            </a:r>
          </a:p>
        </p:txBody>
      </p:sp>
      <p:sp>
        <p:nvSpPr>
          <p:cNvPr id="4" name="TextBox 3">
            <a:extLst>
              <a:ext uri="{FF2B5EF4-FFF2-40B4-BE49-F238E27FC236}">
                <a16:creationId xmlns:a16="http://schemas.microsoft.com/office/drawing/2014/main" id="{0E8C18C6-5B8E-6F72-F7F8-88EEBDA77073}"/>
              </a:ext>
            </a:extLst>
          </p:cNvPr>
          <p:cNvSpPr txBox="1"/>
          <p:nvPr/>
        </p:nvSpPr>
        <p:spPr>
          <a:xfrm>
            <a:off x="253204" y="822424"/>
            <a:ext cx="2550088" cy="646331"/>
          </a:xfrm>
          <a:prstGeom prst="rect">
            <a:avLst/>
          </a:prstGeom>
          <a:solidFill>
            <a:schemeClr val="accent2">
              <a:lumMod val="40000"/>
              <a:lumOff val="60000"/>
            </a:schemeClr>
          </a:solidFill>
        </p:spPr>
        <p:txBody>
          <a:bodyPr wrap="square">
            <a:spAutoFit/>
          </a:bodyPr>
          <a:lstStyle/>
          <a:p>
            <a:r>
              <a:rPr lang="en-SG" sz="3600" dirty="0">
                <a:latin typeface="Aptos" panose="020B0004020202020204" pitchFamily="34" charset="0"/>
              </a:rPr>
              <a:t>int age[10];</a:t>
            </a:r>
          </a:p>
        </p:txBody>
      </p:sp>
      <p:graphicFrame>
        <p:nvGraphicFramePr>
          <p:cNvPr id="6" name="Table 5">
            <a:extLst>
              <a:ext uri="{FF2B5EF4-FFF2-40B4-BE49-F238E27FC236}">
                <a16:creationId xmlns:a16="http://schemas.microsoft.com/office/drawing/2014/main" id="{00130AF6-8307-E416-4382-2AAF2BC78B7D}"/>
              </a:ext>
            </a:extLst>
          </p:cNvPr>
          <p:cNvGraphicFramePr>
            <a:graphicFrameLocks noGrp="1"/>
          </p:cNvGraphicFramePr>
          <p:nvPr>
            <p:extLst>
              <p:ext uri="{D42A27DB-BD31-4B8C-83A1-F6EECF244321}">
                <p14:modId xmlns:p14="http://schemas.microsoft.com/office/powerpoint/2010/main" val="537934490"/>
              </p:ext>
            </p:extLst>
          </p:nvPr>
        </p:nvGraphicFramePr>
        <p:xfrm>
          <a:off x="126602" y="2369355"/>
          <a:ext cx="11938795" cy="1175122"/>
        </p:xfrm>
        <a:graphic>
          <a:graphicData uri="http://schemas.openxmlformats.org/drawingml/2006/table">
            <a:tbl>
              <a:tblPr firstRow="1" bandRow="1">
                <a:tableStyleId>{5DA37D80-6434-44D0-A028-1B22A696006F}</a:tableStyleId>
              </a:tblPr>
              <a:tblGrid>
                <a:gridCol w="1399625">
                  <a:extLst>
                    <a:ext uri="{9D8B030D-6E8A-4147-A177-3AD203B41FA5}">
                      <a16:colId xmlns:a16="http://schemas.microsoft.com/office/drawing/2014/main" val="3935492561"/>
                    </a:ext>
                  </a:extLst>
                </a:gridCol>
                <a:gridCol w="876693">
                  <a:extLst>
                    <a:ext uri="{9D8B030D-6E8A-4147-A177-3AD203B41FA5}">
                      <a16:colId xmlns:a16="http://schemas.microsoft.com/office/drawing/2014/main" val="29000164"/>
                    </a:ext>
                  </a:extLst>
                </a:gridCol>
                <a:gridCol w="1036948">
                  <a:extLst>
                    <a:ext uri="{9D8B030D-6E8A-4147-A177-3AD203B41FA5}">
                      <a16:colId xmlns:a16="http://schemas.microsoft.com/office/drawing/2014/main" val="3982389526"/>
                    </a:ext>
                  </a:extLst>
                </a:gridCol>
                <a:gridCol w="1028114">
                  <a:extLst>
                    <a:ext uri="{9D8B030D-6E8A-4147-A177-3AD203B41FA5}">
                      <a16:colId xmlns:a16="http://schemas.microsoft.com/office/drawing/2014/main" val="1333189804"/>
                    </a:ext>
                  </a:extLst>
                </a:gridCol>
                <a:gridCol w="1085345">
                  <a:extLst>
                    <a:ext uri="{9D8B030D-6E8A-4147-A177-3AD203B41FA5}">
                      <a16:colId xmlns:a16="http://schemas.microsoft.com/office/drawing/2014/main" val="2877504684"/>
                    </a:ext>
                  </a:extLst>
                </a:gridCol>
                <a:gridCol w="1085345">
                  <a:extLst>
                    <a:ext uri="{9D8B030D-6E8A-4147-A177-3AD203B41FA5}">
                      <a16:colId xmlns:a16="http://schemas.microsoft.com/office/drawing/2014/main" val="1343667431"/>
                    </a:ext>
                  </a:extLst>
                </a:gridCol>
                <a:gridCol w="1085345">
                  <a:extLst>
                    <a:ext uri="{9D8B030D-6E8A-4147-A177-3AD203B41FA5}">
                      <a16:colId xmlns:a16="http://schemas.microsoft.com/office/drawing/2014/main" val="3590601300"/>
                    </a:ext>
                  </a:extLst>
                </a:gridCol>
                <a:gridCol w="1085345">
                  <a:extLst>
                    <a:ext uri="{9D8B030D-6E8A-4147-A177-3AD203B41FA5}">
                      <a16:colId xmlns:a16="http://schemas.microsoft.com/office/drawing/2014/main" val="1573676440"/>
                    </a:ext>
                  </a:extLst>
                </a:gridCol>
                <a:gridCol w="1085345">
                  <a:extLst>
                    <a:ext uri="{9D8B030D-6E8A-4147-A177-3AD203B41FA5}">
                      <a16:colId xmlns:a16="http://schemas.microsoft.com/office/drawing/2014/main" val="2190664754"/>
                    </a:ext>
                  </a:extLst>
                </a:gridCol>
                <a:gridCol w="1085345">
                  <a:extLst>
                    <a:ext uri="{9D8B030D-6E8A-4147-A177-3AD203B41FA5}">
                      <a16:colId xmlns:a16="http://schemas.microsoft.com/office/drawing/2014/main" val="2809053430"/>
                    </a:ext>
                  </a:extLst>
                </a:gridCol>
                <a:gridCol w="1085345">
                  <a:extLst>
                    <a:ext uri="{9D8B030D-6E8A-4147-A177-3AD203B41FA5}">
                      <a16:colId xmlns:a16="http://schemas.microsoft.com/office/drawing/2014/main" val="473190689"/>
                    </a:ext>
                  </a:extLst>
                </a:gridCol>
              </a:tblGrid>
              <a:tr h="587561">
                <a:tc>
                  <a:txBody>
                    <a:bodyPr/>
                    <a:lstStyle/>
                    <a:p>
                      <a:r>
                        <a:rPr lang="en-SG" sz="2800" dirty="0"/>
                        <a:t>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7478332"/>
                  </a:ext>
                </a:extLst>
              </a:tr>
              <a:tr h="587561">
                <a:tc>
                  <a:txBody>
                    <a:bodyPr/>
                    <a:lstStyle/>
                    <a:p>
                      <a:r>
                        <a:rPr lang="en-SG" sz="2800" dirty="0"/>
                        <a:t>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89456020"/>
                  </a:ext>
                </a:extLst>
              </a:tr>
            </a:tbl>
          </a:graphicData>
        </a:graphic>
      </p:graphicFrame>
      <p:graphicFrame>
        <p:nvGraphicFramePr>
          <p:cNvPr id="7" name="Table 6">
            <a:extLst>
              <a:ext uri="{FF2B5EF4-FFF2-40B4-BE49-F238E27FC236}">
                <a16:creationId xmlns:a16="http://schemas.microsoft.com/office/drawing/2014/main" id="{D6560D0A-36E0-C606-3308-6C3628DD3AEB}"/>
              </a:ext>
            </a:extLst>
          </p:cNvPr>
          <p:cNvGraphicFramePr>
            <a:graphicFrameLocks noGrp="1"/>
          </p:cNvGraphicFramePr>
          <p:nvPr>
            <p:extLst>
              <p:ext uri="{D42A27DB-BD31-4B8C-83A1-F6EECF244321}">
                <p14:modId xmlns:p14="http://schemas.microsoft.com/office/powerpoint/2010/main" val="630280809"/>
              </p:ext>
            </p:extLst>
          </p:nvPr>
        </p:nvGraphicFramePr>
        <p:xfrm>
          <a:off x="126602" y="4699347"/>
          <a:ext cx="11938795" cy="1175122"/>
        </p:xfrm>
        <a:graphic>
          <a:graphicData uri="http://schemas.openxmlformats.org/drawingml/2006/table">
            <a:tbl>
              <a:tblPr firstRow="1" bandRow="1">
                <a:tableStyleId>{5DA37D80-6434-44D0-A028-1B22A696006F}</a:tableStyleId>
              </a:tblPr>
              <a:tblGrid>
                <a:gridCol w="1399625">
                  <a:extLst>
                    <a:ext uri="{9D8B030D-6E8A-4147-A177-3AD203B41FA5}">
                      <a16:colId xmlns:a16="http://schemas.microsoft.com/office/drawing/2014/main" val="3935492561"/>
                    </a:ext>
                  </a:extLst>
                </a:gridCol>
                <a:gridCol w="876693">
                  <a:extLst>
                    <a:ext uri="{9D8B030D-6E8A-4147-A177-3AD203B41FA5}">
                      <a16:colId xmlns:a16="http://schemas.microsoft.com/office/drawing/2014/main" val="29000164"/>
                    </a:ext>
                  </a:extLst>
                </a:gridCol>
                <a:gridCol w="1036948">
                  <a:extLst>
                    <a:ext uri="{9D8B030D-6E8A-4147-A177-3AD203B41FA5}">
                      <a16:colId xmlns:a16="http://schemas.microsoft.com/office/drawing/2014/main" val="3982389526"/>
                    </a:ext>
                  </a:extLst>
                </a:gridCol>
                <a:gridCol w="1028114">
                  <a:extLst>
                    <a:ext uri="{9D8B030D-6E8A-4147-A177-3AD203B41FA5}">
                      <a16:colId xmlns:a16="http://schemas.microsoft.com/office/drawing/2014/main" val="1333189804"/>
                    </a:ext>
                  </a:extLst>
                </a:gridCol>
                <a:gridCol w="1085345">
                  <a:extLst>
                    <a:ext uri="{9D8B030D-6E8A-4147-A177-3AD203B41FA5}">
                      <a16:colId xmlns:a16="http://schemas.microsoft.com/office/drawing/2014/main" val="2877504684"/>
                    </a:ext>
                  </a:extLst>
                </a:gridCol>
                <a:gridCol w="1085345">
                  <a:extLst>
                    <a:ext uri="{9D8B030D-6E8A-4147-A177-3AD203B41FA5}">
                      <a16:colId xmlns:a16="http://schemas.microsoft.com/office/drawing/2014/main" val="1343667431"/>
                    </a:ext>
                  </a:extLst>
                </a:gridCol>
                <a:gridCol w="1085345">
                  <a:extLst>
                    <a:ext uri="{9D8B030D-6E8A-4147-A177-3AD203B41FA5}">
                      <a16:colId xmlns:a16="http://schemas.microsoft.com/office/drawing/2014/main" val="3590601300"/>
                    </a:ext>
                  </a:extLst>
                </a:gridCol>
                <a:gridCol w="1085345">
                  <a:extLst>
                    <a:ext uri="{9D8B030D-6E8A-4147-A177-3AD203B41FA5}">
                      <a16:colId xmlns:a16="http://schemas.microsoft.com/office/drawing/2014/main" val="1573676440"/>
                    </a:ext>
                  </a:extLst>
                </a:gridCol>
                <a:gridCol w="1085345">
                  <a:extLst>
                    <a:ext uri="{9D8B030D-6E8A-4147-A177-3AD203B41FA5}">
                      <a16:colId xmlns:a16="http://schemas.microsoft.com/office/drawing/2014/main" val="2190664754"/>
                    </a:ext>
                  </a:extLst>
                </a:gridCol>
                <a:gridCol w="1085345">
                  <a:extLst>
                    <a:ext uri="{9D8B030D-6E8A-4147-A177-3AD203B41FA5}">
                      <a16:colId xmlns:a16="http://schemas.microsoft.com/office/drawing/2014/main" val="2809053430"/>
                    </a:ext>
                  </a:extLst>
                </a:gridCol>
                <a:gridCol w="1085345">
                  <a:extLst>
                    <a:ext uri="{9D8B030D-6E8A-4147-A177-3AD203B41FA5}">
                      <a16:colId xmlns:a16="http://schemas.microsoft.com/office/drawing/2014/main" val="473190689"/>
                    </a:ext>
                  </a:extLst>
                </a:gridCol>
              </a:tblGrid>
              <a:tr h="587561">
                <a:tc>
                  <a:txBody>
                    <a:bodyPr/>
                    <a:lstStyle/>
                    <a:p>
                      <a:r>
                        <a:rPr lang="en-SG" sz="2800" dirty="0"/>
                        <a:t>Index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2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7478332"/>
                  </a:ext>
                </a:extLst>
              </a:tr>
              <a:tr h="587561">
                <a:tc>
                  <a:txBody>
                    <a:bodyPr/>
                    <a:lstStyle/>
                    <a:p>
                      <a:r>
                        <a:rPr lang="en-SG" sz="2800" dirty="0"/>
                        <a:t>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SG"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89456020"/>
                  </a:ext>
                </a:extLst>
              </a:tr>
            </a:tbl>
          </a:graphicData>
        </a:graphic>
      </p:graphicFrame>
      <p:sp>
        <p:nvSpPr>
          <p:cNvPr id="8" name="TextBox 7">
            <a:extLst>
              <a:ext uri="{FF2B5EF4-FFF2-40B4-BE49-F238E27FC236}">
                <a16:creationId xmlns:a16="http://schemas.microsoft.com/office/drawing/2014/main" id="{66F2E090-77EF-19DA-8521-47DC8BA6DDB5}"/>
              </a:ext>
            </a:extLst>
          </p:cNvPr>
          <p:cNvSpPr txBox="1"/>
          <p:nvPr/>
        </p:nvSpPr>
        <p:spPr>
          <a:xfrm>
            <a:off x="126601" y="1729576"/>
            <a:ext cx="4765909" cy="523220"/>
          </a:xfrm>
          <a:prstGeom prst="rect">
            <a:avLst/>
          </a:prstGeom>
          <a:noFill/>
        </p:spPr>
        <p:txBody>
          <a:bodyPr wrap="square" rtlCol="0">
            <a:spAutoFit/>
          </a:bodyPr>
          <a:lstStyle/>
          <a:p>
            <a:r>
              <a:rPr lang="en-SG" sz="2800" dirty="0">
                <a:latin typeface="Arial Black" panose="020B0A04020102020204" pitchFamily="34" charset="0"/>
                <a:cs typeface="Aharoni" panose="02010803020104030203" pitchFamily="2" charset="-79"/>
              </a:rPr>
              <a:t>0 - based indexing</a:t>
            </a:r>
          </a:p>
        </p:txBody>
      </p:sp>
      <p:sp>
        <p:nvSpPr>
          <p:cNvPr id="9" name="TextBox 8">
            <a:extLst>
              <a:ext uri="{FF2B5EF4-FFF2-40B4-BE49-F238E27FC236}">
                <a16:creationId xmlns:a16="http://schemas.microsoft.com/office/drawing/2014/main" id="{ED669503-4458-CAFD-82D5-BB61C9D860AB}"/>
              </a:ext>
            </a:extLst>
          </p:cNvPr>
          <p:cNvSpPr txBox="1"/>
          <p:nvPr/>
        </p:nvSpPr>
        <p:spPr>
          <a:xfrm>
            <a:off x="126601" y="4078421"/>
            <a:ext cx="4596227" cy="523220"/>
          </a:xfrm>
          <a:prstGeom prst="rect">
            <a:avLst/>
          </a:prstGeom>
          <a:noFill/>
        </p:spPr>
        <p:txBody>
          <a:bodyPr wrap="square" rtlCol="0">
            <a:spAutoFit/>
          </a:bodyPr>
          <a:lstStyle/>
          <a:p>
            <a:r>
              <a:rPr lang="en-SG" sz="2800" dirty="0">
                <a:latin typeface="Arial Black" panose="020B0A04020102020204" pitchFamily="34" charset="0"/>
              </a:rPr>
              <a:t>1 - based indexing</a:t>
            </a:r>
          </a:p>
        </p:txBody>
      </p:sp>
    </p:spTree>
    <p:extLst>
      <p:ext uri="{BB962C8B-B14F-4D97-AF65-F5344CB8AC3E}">
        <p14:creationId xmlns:p14="http://schemas.microsoft.com/office/powerpoint/2010/main" val="140674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FA0B-BA2D-539D-EC7A-080143A2F11A}"/>
              </a:ext>
            </a:extLst>
          </p:cNvPr>
          <p:cNvSpPr>
            <a:spLocks noGrp="1"/>
          </p:cNvSpPr>
          <p:nvPr>
            <p:ph type="title"/>
          </p:nvPr>
        </p:nvSpPr>
        <p:spPr>
          <a:xfrm>
            <a:off x="164592" y="44382"/>
            <a:ext cx="12027408" cy="633481"/>
          </a:xfrm>
        </p:spPr>
        <p:txBody>
          <a:bodyPr>
            <a:normAutofit/>
          </a:bodyPr>
          <a:lstStyle/>
          <a:p>
            <a:r>
              <a:rPr lang="en-SG" sz="3200" dirty="0">
                <a:latin typeface="Arial Black" panose="020B0A04020102020204" pitchFamily="34" charset="0"/>
              </a:rPr>
              <a:t>2. Array initialization [ How to put values in array? ]</a:t>
            </a:r>
          </a:p>
        </p:txBody>
      </p:sp>
      <p:sp>
        <p:nvSpPr>
          <p:cNvPr id="4" name="TextBox 3">
            <a:extLst>
              <a:ext uri="{FF2B5EF4-FFF2-40B4-BE49-F238E27FC236}">
                <a16:creationId xmlns:a16="http://schemas.microsoft.com/office/drawing/2014/main" id="{B54B66FB-F6F1-F146-A2D0-C538DD02CC6F}"/>
              </a:ext>
            </a:extLst>
          </p:cNvPr>
          <p:cNvSpPr txBox="1"/>
          <p:nvPr/>
        </p:nvSpPr>
        <p:spPr>
          <a:xfrm>
            <a:off x="26290" y="763571"/>
            <a:ext cx="3103409" cy="3785652"/>
          </a:xfrm>
          <a:prstGeom prst="rect">
            <a:avLst/>
          </a:prstGeom>
          <a:solidFill>
            <a:schemeClr val="accent2">
              <a:lumMod val="20000"/>
              <a:lumOff val="80000"/>
            </a:schemeClr>
          </a:solidFill>
        </p:spPr>
        <p:txBody>
          <a:bodyPr wrap="square" rtlCol="0">
            <a:spAutoFit/>
          </a:bodyPr>
          <a:lstStyle/>
          <a:p>
            <a:r>
              <a:rPr lang="en-SG" sz="2400" dirty="0">
                <a:latin typeface="Aptos" panose="020B0004020202020204" pitchFamily="34" charset="0"/>
              </a:rPr>
              <a:t>1. 0 – base indexing</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age[5];</a:t>
            </a:r>
          </a:p>
          <a:p>
            <a:r>
              <a:rPr lang="en-SG" sz="2400" dirty="0">
                <a:latin typeface="Aptos" panose="020B0004020202020204" pitchFamily="34" charset="0"/>
              </a:rPr>
              <a:t>	age[0] = 20;</a:t>
            </a:r>
          </a:p>
          <a:p>
            <a:r>
              <a:rPr lang="en-SG" sz="2400" dirty="0">
                <a:latin typeface="Aptos" panose="020B0004020202020204" pitchFamily="34" charset="0"/>
              </a:rPr>
              <a:t>	age[1] = 21;</a:t>
            </a:r>
          </a:p>
          <a:p>
            <a:r>
              <a:rPr lang="en-SG" sz="2400" dirty="0">
                <a:latin typeface="Aptos" panose="020B0004020202020204" pitchFamily="34" charset="0"/>
              </a:rPr>
              <a:t>	age[2] = 20;</a:t>
            </a:r>
          </a:p>
          <a:p>
            <a:r>
              <a:rPr lang="en-SG" sz="2400" dirty="0">
                <a:latin typeface="Aptos" panose="020B0004020202020204" pitchFamily="34" charset="0"/>
              </a:rPr>
              <a:t>	age[3] = 34;</a:t>
            </a:r>
          </a:p>
          <a:p>
            <a:r>
              <a:rPr lang="en-SG" sz="2400" dirty="0">
                <a:latin typeface="Aptos" panose="020B0004020202020204" pitchFamily="34" charset="0"/>
              </a:rPr>
              <a:t>	age[4] = 12;</a:t>
            </a:r>
          </a:p>
          <a:p>
            <a:r>
              <a:rPr lang="en-SG" sz="2400" dirty="0">
                <a:latin typeface="Aptos" panose="020B0004020202020204" pitchFamily="34" charset="0"/>
              </a:rPr>
              <a:t>}</a:t>
            </a:r>
          </a:p>
        </p:txBody>
      </p:sp>
      <p:sp>
        <p:nvSpPr>
          <p:cNvPr id="5" name="TextBox 4">
            <a:extLst>
              <a:ext uri="{FF2B5EF4-FFF2-40B4-BE49-F238E27FC236}">
                <a16:creationId xmlns:a16="http://schemas.microsoft.com/office/drawing/2014/main" id="{F4CE8214-B5D7-C03E-DFB6-A39F8403190A}"/>
              </a:ext>
            </a:extLst>
          </p:cNvPr>
          <p:cNvSpPr txBox="1"/>
          <p:nvPr/>
        </p:nvSpPr>
        <p:spPr>
          <a:xfrm>
            <a:off x="3361818" y="763571"/>
            <a:ext cx="3103410" cy="3785652"/>
          </a:xfrm>
          <a:prstGeom prst="rect">
            <a:avLst/>
          </a:prstGeom>
          <a:solidFill>
            <a:schemeClr val="accent2">
              <a:lumMod val="20000"/>
              <a:lumOff val="80000"/>
            </a:schemeClr>
          </a:solidFill>
        </p:spPr>
        <p:txBody>
          <a:bodyPr wrap="square" rtlCol="0">
            <a:spAutoFit/>
          </a:bodyPr>
          <a:lstStyle/>
          <a:p>
            <a:r>
              <a:rPr lang="en-SG" sz="2400" dirty="0">
                <a:latin typeface="Aptos" panose="020B0004020202020204" pitchFamily="34" charset="0"/>
              </a:rPr>
              <a:t>2. 1 – base indexing</a:t>
            </a:r>
          </a:p>
          <a:p>
            <a:r>
              <a:rPr lang="en-SG" sz="2400" dirty="0">
                <a:latin typeface="Aptos" panose="020B0004020202020204" pitchFamily="34" charset="0"/>
              </a:rPr>
              <a:t>int main()</a:t>
            </a:r>
          </a:p>
          <a:p>
            <a:r>
              <a:rPr lang="en-SG" sz="2400" dirty="0">
                <a:latin typeface="Aptos" panose="020B0004020202020204" pitchFamily="34" charset="0"/>
              </a:rPr>
              <a:t>{</a:t>
            </a:r>
          </a:p>
          <a:p>
            <a:r>
              <a:rPr lang="en-SG" sz="2400" dirty="0">
                <a:latin typeface="Aptos" panose="020B0004020202020204" pitchFamily="34" charset="0"/>
              </a:rPr>
              <a:t>	int age[5];</a:t>
            </a:r>
          </a:p>
          <a:p>
            <a:r>
              <a:rPr lang="en-SG" sz="2400" dirty="0">
                <a:latin typeface="Aptos" panose="020B0004020202020204" pitchFamily="34" charset="0"/>
              </a:rPr>
              <a:t>	age[1] = 21;</a:t>
            </a:r>
          </a:p>
          <a:p>
            <a:r>
              <a:rPr lang="en-SG" sz="2400" dirty="0">
                <a:latin typeface="Aptos" panose="020B0004020202020204" pitchFamily="34" charset="0"/>
              </a:rPr>
              <a:t>	age[2] = 20;</a:t>
            </a:r>
          </a:p>
          <a:p>
            <a:r>
              <a:rPr lang="en-SG" sz="2400" dirty="0">
                <a:latin typeface="Aptos" panose="020B0004020202020204" pitchFamily="34" charset="0"/>
              </a:rPr>
              <a:t>	age[3] = 34;</a:t>
            </a:r>
          </a:p>
          <a:p>
            <a:r>
              <a:rPr lang="en-SG" sz="2400" dirty="0">
                <a:latin typeface="Aptos" panose="020B0004020202020204" pitchFamily="34" charset="0"/>
              </a:rPr>
              <a:t>	age[4] = 12;</a:t>
            </a:r>
          </a:p>
          <a:p>
            <a:r>
              <a:rPr lang="en-SG" sz="2400" dirty="0">
                <a:latin typeface="Aptos" panose="020B0004020202020204" pitchFamily="34" charset="0"/>
              </a:rPr>
              <a:t>	age[5] = 20;</a:t>
            </a:r>
          </a:p>
          <a:p>
            <a:r>
              <a:rPr lang="en-SG" sz="2400" dirty="0">
                <a:latin typeface="Aptos" panose="020B0004020202020204" pitchFamily="34" charset="0"/>
              </a:rPr>
              <a:t>}</a:t>
            </a:r>
          </a:p>
        </p:txBody>
      </p:sp>
      <p:sp>
        <p:nvSpPr>
          <p:cNvPr id="3" name="TextBox 2">
            <a:extLst>
              <a:ext uri="{FF2B5EF4-FFF2-40B4-BE49-F238E27FC236}">
                <a16:creationId xmlns:a16="http://schemas.microsoft.com/office/drawing/2014/main" id="{16E9AA68-9299-8181-0FF7-4F260BB24500}"/>
              </a:ext>
            </a:extLst>
          </p:cNvPr>
          <p:cNvSpPr txBox="1"/>
          <p:nvPr/>
        </p:nvSpPr>
        <p:spPr>
          <a:xfrm>
            <a:off x="7246224" y="677863"/>
            <a:ext cx="4850526" cy="400110"/>
          </a:xfrm>
          <a:prstGeom prst="rect">
            <a:avLst/>
          </a:prstGeom>
          <a:solidFill>
            <a:schemeClr val="bg1"/>
          </a:solidFill>
        </p:spPr>
        <p:txBody>
          <a:bodyPr wrap="square">
            <a:spAutoFit/>
          </a:bodyPr>
          <a:lstStyle/>
          <a:p>
            <a:pPr algn="l" fontAlgn="base"/>
            <a:r>
              <a:rPr lang="en-US" sz="2000" b="1" dirty="0">
                <a:solidFill>
                  <a:schemeClr val="tx1">
                    <a:lumMod val="95000"/>
                    <a:lumOff val="5000"/>
                  </a:schemeClr>
                </a:solidFill>
                <a:highlight>
                  <a:srgbClr val="FFFFFF"/>
                </a:highlight>
                <a:latin typeface="Aptos" panose="020B0004020202020204" pitchFamily="34" charset="0"/>
              </a:rPr>
              <a:t>3</a:t>
            </a:r>
            <a:r>
              <a:rPr lang="en-US" sz="2000" b="1" i="0" dirty="0">
                <a:solidFill>
                  <a:schemeClr val="tx1">
                    <a:lumMod val="95000"/>
                    <a:lumOff val="5000"/>
                  </a:schemeClr>
                </a:solidFill>
                <a:effectLst/>
                <a:highlight>
                  <a:srgbClr val="FFFFFF"/>
                </a:highlight>
                <a:latin typeface="Aptos" panose="020B0004020202020204" pitchFamily="34" charset="0"/>
              </a:rPr>
              <a:t>. Array Initialization with Declaration</a:t>
            </a:r>
          </a:p>
        </p:txBody>
      </p:sp>
      <p:sp>
        <p:nvSpPr>
          <p:cNvPr id="6" name="Rectangle 1">
            <a:extLst>
              <a:ext uri="{FF2B5EF4-FFF2-40B4-BE49-F238E27FC236}">
                <a16:creationId xmlns:a16="http://schemas.microsoft.com/office/drawing/2014/main" id="{C92B85E9-E518-8583-BFC5-5F59E1DBAA6A}"/>
              </a:ext>
            </a:extLst>
          </p:cNvPr>
          <p:cNvSpPr>
            <a:spLocks noChangeArrowheads="1"/>
          </p:cNvSpPr>
          <p:nvPr/>
        </p:nvSpPr>
        <p:spPr bwMode="auto">
          <a:xfrm>
            <a:off x="7246224" y="1095900"/>
            <a:ext cx="4945776" cy="430887"/>
          </a:xfrm>
          <a:prstGeom prst="rect">
            <a:avLst/>
          </a:prstGeom>
          <a:solidFill>
            <a:schemeClr val="accent2">
              <a:lumMod val="20000"/>
              <a:lumOff val="8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u="none" strike="noStrike" cap="none" normalizeH="0" baseline="0" dirty="0">
                <a:ln>
                  <a:noFill/>
                </a:ln>
                <a:solidFill>
                  <a:schemeClr val="tx1"/>
                </a:solidFill>
                <a:effectLst/>
                <a:latin typeface="Aptos" panose="020B0004020202020204" pitchFamily="34" charset="0"/>
              </a:rPr>
              <a:t>int age[5] = {20, 21, 22, 23, 12};</a:t>
            </a:r>
          </a:p>
        </p:txBody>
      </p:sp>
      <p:pic>
        <p:nvPicPr>
          <p:cNvPr id="8" name="Picture 7">
            <a:extLst>
              <a:ext uri="{FF2B5EF4-FFF2-40B4-BE49-F238E27FC236}">
                <a16:creationId xmlns:a16="http://schemas.microsoft.com/office/drawing/2014/main" id="{EE855963-D248-166A-C549-88C44EC3B101}"/>
              </a:ext>
            </a:extLst>
          </p:cNvPr>
          <p:cNvPicPr>
            <a:picLocks noChangeAspect="1"/>
          </p:cNvPicPr>
          <p:nvPr/>
        </p:nvPicPr>
        <p:blipFill rotWithShape="1">
          <a:blip r:embed="rId2"/>
          <a:srcRect l="16772" t="8149" b="16978"/>
          <a:stretch/>
        </p:blipFill>
        <p:spPr>
          <a:xfrm>
            <a:off x="7479640" y="1526728"/>
            <a:ext cx="4383693" cy="1853508"/>
          </a:xfrm>
          <a:prstGeom prst="rect">
            <a:avLst/>
          </a:prstGeom>
        </p:spPr>
      </p:pic>
      <p:sp>
        <p:nvSpPr>
          <p:cNvPr id="7" name="TextBox 6">
            <a:extLst>
              <a:ext uri="{FF2B5EF4-FFF2-40B4-BE49-F238E27FC236}">
                <a16:creationId xmlns:a16="http://schemas.microsoft.com/office/drawing/2014/main" id="{B4C49BD4-DE02-D541-2255-7C8379B9D67C}"/>
              </a:ext>
            </a:extLst>
          </p:cNvPr>
          <p:cNvSpPr txBox="1"/>
          <p:nvPr/>
        </p:nvSpPr>
        <p:spPr>
          <a:xfrm>
            <a:off x="7246224" y="3592334"/>
            <a:ext cx="4945776" cy="400110"/>
          </a:xfrm>
          <a:prstGeom prst="rect">
            <a:avLst/>
          </a:prstGeom>
          <a:solidFill>
            <a:schemeClr val="accent2">
              <a:lumMod val="20000"/>
              <a:lumOff val="80000"/>
            </a:schemeClr>
          </a:solidFill>
        </p:spPr>
        <p:txBody>
          <a:bodyPr wrap="square">
            <a:spAutoFit/>
          </a:bodyPr>
          <a:lstStyle/>
          <a:p>
            <a:pPr algn="l" fontAlgn="base"/>
            <a:r>
              <a:rPr lang="en-US" sz="2000" b="1" dirty="0">
                <a:solidFill>
                  <a:schemeClr val="tx1">
                    <a:lumMod val="95000"/>
                    <a:lumOff val="5000"/>
                  </a:schemeClr>
                </a:solidFill>
                <a:latin typeface="Aptos" panose="020B0004020202020204" pitchFamily="34" charset="0"/>
              </a:rPr>
              <a:t>5</a:t>
            </a:r>
            <a:r>
              <a:rPr lang="en-US" sz="2000" b="1" i="0" dirty="0">
                <a:solidFill>
                  <a:schemeClr val="tx1">
                    <a:lumMod val="95000"/>
                    <a:lumOff val="5000"/>
                  </a:schemeClr>
                </a:solidFill>
                <a:effectLst/>
                <a:latin typeface="Aptos" panose="020B0004020202020204" pitchFamily="34" charset="0"/>
              </a:rPr>
              <a:t>. Array Initialization </a:t>
            </a:r>
            <a:r>
              <a:rPr lang="en-US" sz="2000" b="1" dirty="0">
                <a:solidFill>
                  <a:schemeClr val="tx1">
                    <a:lumMod val="95000"/>
                    <a:lumOff val="5000"/>
                  </a:schemeClr>
                </a:solidFill>
                <a:latin typeface="Aptos" panose="020B0004020202020204" pitchFamily="34" charset="0"/>
              </a:rPr>
              <a:t>using user input</a:t>
            </a:r>
            <a:endParaRPr lang="en-US" sz="2000" b="1" i="0" dirty="0">
              <a:solidFill>
                <a:schemeClr val="tx1">
                  <a:lumMod val="95000"/>
                  <a:lumOff val="5000"/>
                </a:schemeClr>
              </a:solidFill>
              <a:effectLst/>
              <a:latin typeface="Aptos" panose="020B0004020202020204" pitchFamily="34" charset="0"/>
            </a:endParaRPr>
          </a:p>
        </p:txBody>
      </p:sp>
      <p:sp>
        <p:nvSpPr>
          <p:cNvPr id="9" name="TextBox 8">
            <a:extLst>
              <a:ext uri="{FF2B5EF4-FFF2-40B4-BE49-F238E27FC236}">
                <a16:creationId xmlns:a16="http://schemas.microsoft.com/office/drawing/2014/main" id="{556AF02C-6D6D-0194-3A72-757073D00683}"/>
              </a:ext>
            </a:extLst>
          </p:cNvPr>
          <p:cNvSpPr txBox="1"/>
          <p:nvPr/>
        </p:nvSpPr>
        <p:spPr>
          <a:xfrm>
            <a:off x="7479640" y="3992444"/>
            <a:ext cx="4564597" cy="2677656"/>
          </a:xfrm>
          <a:prstGeom prst="rect">
            <a:avLst/>
          </a:prstGeom>
          <a:noFill/>
        </p:spPr>
        <p:txBody>
          <a:bodyPr wrap="square">
            <a:spAutoFit/>
          </a:bodyPr>
          <a:lstStyle/>
          <a:p>
            <a:r>
              <a:rPr lang="en-SG" sz="2400" dirty="0">
                <a:latin typeface="Aptos" panose="020B0004020202020204" pitchFamily="34" charset="0"/>
              </a:rPr>
              <a:t>int n;</a:t>
            </a:r>
          </a:p>
          <a:p>
            <a:r>
              <a:rPr lang="en-SG" sz="2400" dirty="0" err="1">
                <a:latin typeface="Aptos" panose="020B0004020202020204" pitchFamily="34" charset="0"/>
              </a:rPr>
              <a:t>scanf</a:t>
            </a:r>
            <a:r>
              <a:rPr lang="en-SG" sz="2400" dirty="0">
                <a:latin typeface="Aptos" panose="020B0004020202020204" pitchFamily="34" charset="0"/>
              </a:rPr>
              <a:t>("%d", &amp;n);</a:t>
            </a:r>
          </a:p>
          <a:p>
            <a:r>
              <a:rPr lang="en-SG" sz="2400" dirty="0">
                <a:latin typeface="Aptos" panose="020B0004020202020204" pitchFamily="34" charset="0"/>
              </a:rPr>
              <a:t>int array[n];</a:t>
            </a:r>
          </a:p>
          <a:p>
            <a:r>
              <a:rPr lang="en-SG" sz="2400" dirty="0">
                <a:latin typeface="Aptos" panose="020B0004020202020204" pitchFamily="34" charset="0"/>
              </a:rPr>
              <a:t>for(int </a:t>
            </a:r>
            <a:r>
              <a:rPr lang="en-SG" sz="2400" dirty="0" err="1">
                <a:latin typeface="Aptos" panose="020B0004020202020204" pitchFamily="34" charset="0"/>
              </a:rPr>
              <a:t>i</a:t>
            </a:r>
            <a:r>
              <a:rPr lang="en-SG" sz="2400" dirty="0">
                <a:latin typeface="Aptos" panose="020B0004020202020204" pitchFamily="34" charset="0"/>
              </a:rPr>
              <a:t> = 0; </a:t>
            </a:r>
            <a:r>
              <a:rPr lang="en-SG" sz="2400" dirty="0" err="1">
                <a:latin typeface="Aptos" panose="020B0004020202020204" pitchFamily="34" charset="0"/>
              </a:rPr>
              <a:t>i</a:t>
            </a:r>
            <a:r>
              <a:rPr lang="en-SG" sz="2400" dirty="0">
                <a:latin typeface="Aptos" panose="020B0004020202020204" pitchFamily="34" charset="0"/>
              </a:rPr>
              <a:t> &lt;n; </a:t>
            </a:r>
            <a:r>
              <a:rPr lang="en-SG" sz="2400" dirty="0" err="1">
                <a:latin typeface="Aptos" panose="020B0004020202020204" pitchFamily="34" charset="0"/>
              </a:rPr>
              <a:t>i</a:t>
            </a:r>
            <a:r>
              <a:rPr lang="en-SG" sz="2400" dirty="0">
                <a:latin typeface="Aptos" panose="020B0004020202020204" pitchFamily="34" charset="0"/>
              </a:rPr>
              <a:t>++)</a:t>
            </a:r>
          </a:p>
          <a:p>
            <a:r>
              <a:rPr lang="en-SG" sz="2400" dirty="0">
                <a:latin typeface="Aptos" panose="020B0004020202020204" pitchFamily="34" charset="0"/>
              </a:rPr>
              <a:t>{</a:t>
            </a:r>
          </a:p>
          <a:p>
            <a:r>
              <a:rPr lang="en-SG" sz="2400" dirty="0">
                <a:latin typeface="Aptos" panose="020B0004020202020204" pitchFamily="34" charset="0"/>
              </a:rPr>
              <a:t>	</a:t>
            </a:r>
            <a:r>
              <a:rPr lang="en-SG" sz="2400" dirty="0" err="1">
                <a:latin typeface="Aptos" panose="020B0004020202020204" pitchFamily="34" charset="0"/>
              </a:rPr>
              <a:t>scanf</a:t>
            </a:r>
            <a:r>
              <a:rPr lang="en-SG" sz="2400" dirty="0">
                <a:latin typeface="Aptos" panose="020B0004020202020204" pitchFamily="34" charset="0"/>
              </a:rPr>
              <a:t>(“%d ”, &amp;array[</a:t>
            </a:r>
            <a:r>
              <a:rPr lang="en-SG" sz="2400" dirty="0" err="1">
                <a:latin typeface="Aptos" panose="020B0004020202020204" pitchFamily="34" charset="0"/>
              </a:rPr>
              <a:t>i</a:t>
            </a:r>
            <a:r>
              <a:rPr lang="en-SG" sz="2400" dirty="0">
                <a:latin typeface="Aptos" panose="020B0004020202020204" pitchFamily="34" charset="0"/>
              </a:rPr>
              <a:t>] );</a:t>
            </a:r>
          </a:p>
          <a:p>
            <a:r>
              <a:rPr lang="en-SG" sz="2400" dirty="0">
                <a:latin typeface="Aptos" panose="020B0004020202020204" pitchFamily="34" charset="0"/>
              </a:rPr>
              <a:t>}</a:t>
            </a:r>
          </a:p>
        </p:txBody>
      </p:sp>
      <p:sp>
        <p:nvSpPr>
          <p:cNvPr id="10" name="TextBox 9">
            <a:extLst>
              <a:ext uri="{FF2B5EF4-FFF2-40B4-BE49-F238E27FC236}">
                <a16:creationId xmlns:a16="http://schemas.microsoft.com/office/drawing/2014/main" id="{1ADFA0BC-0B70-1B3D-9BC7-70E3BFF597F8}"/>
              </a:ext>
            </a:extLst>
          </p:cNvPr>
          <p:cNvSpPr txBox="1"/>
          <p:nvPr/>
        </p:nvSpPr>
        <p:spPr>
          <a:xfrm>
            <a:off x="46741" y="5103882"/>
            <a:ext cx="6292099" cy="400110"/>
          </a:xfrm>
          <a:prstGeom prst="rect">
            <a:avLst/>
          </a:prstGeom>
          <a:noFill/>
        </p:spPr>
        <p:txBody>
          <a:bodyPr wrap="square">
            <a:spAutoFit/>
          </a:bodyPr>
          <a:lstStyle/>
          <a:p>
            <a:pPr algn="l" fontAlgn="base"/>
            <a:r>
              <a:rPr lang="en-US" sz="2000" b="1" dirty="0">
                <a:solidFill>
                  <a:schemeClr val="tx1">
                    <a:lumMod val="95000"/>
                    <a:lumOff val="5000"/>
                  </a:schemeClr>
                </a:solidFill>
                <a:highlight>
                  <a:srgbClr val="FFFFFF"/>
                </a:highlight>
                <a:latin typeface="Nunito" pitchFamily="2" charset="0"/>
              </a:rPr>
              <a:t>4</a:t>
            </a:r>
            <a:r>
              <a:rPr lang="en-US" sz="2000" b="1" i="0" dirty="0">
                <a:solidFill>
                  <a:schemeClr val="tx1">
                    <a:lumMod val="95000"/>
                    <a:lumOff val="5000"/>
                  </a:schemeClr>
                </a:solidFill>
                <a:effectLst/>
                <a:highlight>
                  <a:srgbClr val="FFFFFF"/>
                </a:highlight>
                <a:latin typeface="Nunito" pitchFamily="2" charset="0"/>
              </a:rPr>
              <a:t>. Array Initialization with Declaration without Size</a:t>
            </a:r>
          </a:p>
        </p:txBody>
      </p:sp>
      <p:sp>
        <p:nvSpPr>
          <p:cNvPr id="11" name="Rectangle 1">
            <a:extLst>
              <a:ext uri="{FF2B5EF4-FFF2-40B4-BE49-F238E27FC236}">
                <a16:creationId xmlns:a16="http://schemas.microsoft.com/office/drawing/2014/main" id="{891F5B22-4494-1BAD-B121-1895096CD580}"/>
              </a:ext>
            </a:extLst>
          </p:cNvPr>
          <p:cNvSpPr>
            <a:spLocks noChangeArrowheads="1"/>
          </p:cNvSpPr>
          <p:nvPr/>
        </p:nvSpPr>
        <p:spPr bwMode="auto">
          <a:xfrm>
            <a:off x="164592" y="5517408"/>
            <a:ext cx="5984312" cy="433432"/>
          </a:xfrm>
          <a:prstGeom prst="rect">
            <a:avLst/>
          </a:prstGeom>
          <a:solidFill>
            <a:schemeClr val="accent2">
              <a:lumMod val="20000"/>
              <a:lumOff val="8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u="none" strike="noStrike" cap="none" normalizeH="0" baseline="0" dirty="0">
                <a:ln>
                  <a:noFill/>
                </a:ln>
                <a:solidFill>
                  <a:schemeClr val="tx1">
                    <a:lumMod val="95000"/>
                    <a:lumOff val="5000"/>
                  </a:schemeClr>
                </a:solidFill>
                <a:effectLst/>
                <a:latin typeface="Aptos" panose="020B0004020202020204" pitchFamily="34" charset="0"/>
              </a:rPr>
              <a:t>int age[ ] </a:t>
            </a:r>
            <a:r>
              <a:rPr kumimoji="0" lang="en-US" altLang="en-US" sz="2400" b="0" i="0" u="none" strike="noStrike" cap="none" normalizeH="0" baseline="0" dirty="0">
                <a:ln>
                  <a:noFill/>
                </a:ln>
                <a:solidFill>
                  <a:schemeClr val="tx1">
                    <a:lumMod val="95000"/>
                    <a:lumOff val="5000"/>
                  </a:schemeClr>
                </a:solidFill>
                <a:effectLst/>
                <a:latin typeface="Aptos" panose="020B0004020202020204" pitchFamily="34" charset="0"/>
              </a:rPr>
              <a:t>= {11, 21, 32, 43, 56}; </a:t>
            </a:r>
          </a:p>
        </p:txBody>
      </p:sp>
    </p:spTree>
    <p:extLst>
      <p:ext uri="{BB962C8B-B14F-4D97-AF65-F5344CB8AC3E}">
        <p14:creationId xmlns:p14="http://schemas.microsoft.com/office/powerpoint/2010/main" val="21661817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845</TotalTime>
  <Words>9202</Words>
  <Application>Microsoft Office PowerPoint</Application>
  <PresentationFormat>Widescreen</PresentationFormat>
  <Paragraphs>1363</Paragraphs>
  <Slides>55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55</vt:i4>
      </vt:variant>
    </vt:vector>
  </HeadingPairs>
  <TitlesOfParts>
    <vt:vector size="68" baseType="lpstr">
      <vt:lpstr>Aharoni</vt:lpstr>
      <vt:lpstr>Angsana New</vt:lpstr>
      <vt:lpstr>Aptos</vt:lpstr>
      <vt:lpstr>Arial</vt:lpstr>
      <vt:lpstr>Arial Black</vt:lpstr>
      <vt:lpstr>Berlin Sans FB Demi</vt:lpstr>
      <vt:lpstr>Calibri</vt:lpstr>
      <vt:lpstr>Century Schoolbook</vt:lpstr>
      <vt:lpstr>Harrington</vt:lpstr>
      <vt:lpstr>Nunito</vt:lpstr>
      <vt:lpstr>Wingdings</vt:lpstr>
      <vt:lpstr>Wingdings 2</vt:lpstr>
      <vt:lpstr>View</vt:lpstr>
      <vt:lpstr>Array And Strings</vt:lpstr>
      <vt:lpstr>Outlines:-</vt:lpstr>
      <vt:lpstr>Outlines</vt:lpstr>
      <vt:lpstr>PowerPoint Presentation</vt:lpstr>
      <vt:lpstr>PowerPoint Presentation</vt:lpstr>
      <vt:lpstr>1D array taking input and print output - Integer</vt:lpstr>
      <vt:lpstr>PowerPoint Presentation</vt:lpstr>
      <vt:lpstr>Array declaration </vt:lpstr>
      <vt:lpstr>2. Array initialization [ How to put values in array? ]</vt:lpstr>
      <vt:lpstr>3. Array access [ How to print array? ]</vt:lpstr>
      <vt:lpstr>Array access [ How to print array? ]</vt:lpstr>
      <vt:lpstr>PowerPoint Presentation</vt:lpstr>
      <vt:lpstr>5. C Array Traversal</vt:lpstr>
      <vt:lpstr>6. Copy Array To Another Array</vt:lpstr>
      <vt:lpstr>1D array taking input and print output - Float</vt:lpstr>
      <vt:lpstr>1D array taking input and print output – Double</vt:lpstr>
      <vt:lpstr>PowerPoint Presentation</vt:lpstr>
      <vt:lpstr>2D array taking input and print output – Integer</vt:lpstr>
      <vt:lpstr>PowerPoint Presentation</vt:lpstr>
      <vt:lpstr>[2] Array Initialization</vt:lpstr>
      <vt:lpstr>[3] Array Access [ How to print a 2D array? ]</vt:lpstr>
      <vt:lpstr>[4] Array Update</vt:lpstr>
      <vt:lpstr>[5] Array Traversal</vt:lpstr>
      <vt:lpstr>[6] Copy Array To Another</vt:lpstr>
      <vt:lpstr>2D array taking input and print output - Float</vt:lpstr>
      <vt:lpstr>2D array taking input and print output - Double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String Declaration</vt:lpstr>
      <vt:lpstr>[2] String Initialization</vt:lpstr>
      <vt:lpstr>[3] String Access [ How to print a character array? ]</vt:lpstr>
      <vt:lpstr>[4] String Update [ How to Modify a character array? ]</vt:lpstr>
      <vt:lpstr>[5] String Traversal [ How to print a character array?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Raajokiaa Ritu</dc:creator>
  <cp:lastModifiedBy>Raajokiaa Ritu</cp:lastModifiedBy>
  <cp:revision>685</cp:revision>
  <dcterms:created xsi:type="dcterms:W3CDTF">2024-05-27T07:23:46Z</dcterms:created>
  <dcterms:modified xsi:type="dcterms:W3CDTF">2024-07-14T06:29:20Z</dcterms:modified>
</cp:coreProperties>
</file>