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8" r:id="rId3"/>
    <p:sldId id="289" r:id="rId4"/>
    <p:sldId id="290" r:id="rId5"/>
    <p:sldId id="291" r:id="rId6"/>
    <p:sldId id="292" r:id="rId7"/>
    <p:sldId id="293" r:id="rId8"/>
    <p:sldId id="294" r:id="rId9"/>
    <p:sldId id="295" r:id="rId10"/>
    <p:sldId id="257" r:id="rId11"/>
    <p:sldId id="258" r:id="rId12"/>
    <p:sldId id="259" r:id="rId13"/>
    <p:sldId id="260" r:id="rId14"/>
    <p:sldId id="286" r:id="rId15"/>
    <p:sldId id="287" r:id="rId16"/>
    <p:sldId id="262" r:id="rId17"/>
    <p:sldId id="263" r:id="rId18"/>
    <p:sldId id="261" r:id="rId19"/>
    <p:sldId id="297" r:id="rId20"/>
    <p:sldId id="296" r:id="rId21"/>
    <p:sldId id="268" r:id="rId22"/>
    <p:sldId id="264" r:id="rId23"/>
    <p:sldId id="269" r:id="rId24"/>
    <p:sldId id="270" r:id="rId25"/>
    <p:sldId id="271" r:id="rId26"/>
    <p:sldId id="272" r:id="rId27"/>
    <p:sldId id="273" r:id="rId28"/>
    <p:sldId id="274" r:id="rId29"/>
    <p:sldId id="275" r:id="rId30"/>
    <p:sldId id="276" r:id="rId31"/>
    <p:sldId id="277" r:id="rId32"/>
    <p:sldId id="278" r:id="rId33"/>
    <p:sldId id="281" r:id="rId34"/>
    <p:sldId id="282" r:id="rId35"/>
    <p:sldId id="283" r:id="rId36"/>
    <p:sldId id="284" r:id="rId37"/>
    <p:sldId id="285" r:id="rId38"/>
    <p:sldId id="265" r:id="rId39"/>
    <p:sldId id="266" r:id="rId40"/>
    <p:sldId id="267" r:id="rId41"/>
    <p:sldId id="279" r:id="rId42"/>
    <p:sldId id="299" r:id="rId43"/>
    <p:sldId id="280" r:id="rId44"/>
    <p:sldId id="298"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48" y="46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C99FB22-7E3A-4E4C-800C-16F5C306D60F}" type="datetimeFigureOut">
              <a:rPr lang="en-SG" smtClean="0"/>
              <a:t>18/5/2024</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64BA11D-3308-46D2-BE85-D72D8D0414CA}"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1923379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99FB22-7E3A-4E4C-800C-16F5C306D60F}" type="datetimeFigureOut">
              <a:rPr lang="en-SG" smtClean="0"/>
              <a:t>18/5/2024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64BA11D-3308-46D2-BE85-D72D8D0414CA}" type="slidenum">
              <a:rPr lang="en-SG" smtClean="0"/>
              <a:t>‹#›</a:t>
            </a:fld>
            <a:endParaRPr lang="en-SG"/>
          </a:p>
        </p:txBody>
      </p:sp>
    </p:spTree>
    <p:extLst>
      <p:ext uri="{BB962C8B-B14F-4D97-AF65-F5344CB8AC3E}">
        <p14:creationId xmlns:p14="http://schemas.microsoft.com/office/powerpoint/2010/main" val="2110938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99FB22-7E3A-4E4C-800C-16F5C306D60F}" type="datetimeFigureOut">
              <a:rPr lang="en-SG" smtClean="0"/>
              <a:t>18/5/2024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64BA11D-3308-46D2-BE85-D72D8D0414CA}" type="slidenum">
              <a:rPr lang="en-SG" smtClean="0"/>
              <a:t>‹#›</a:t>
            </a:fld>
            <a:endParaRPr lang="en-SG"/>
          </a:p>
        </p:txBody>
      </p:sp>
    </p:spTree>
    <p:extLst>
      <p:ext uri="{BB962C8B-B14F-4D97-AF65-F5344CB8AC3E}">
        <p14:creationId xmlns:p14="http://schemas.microsoft.com/office/powerpoint/2010/main" val="806566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99FB22-7E3A-4E4C-800C-16F5C306D60F}" type="datetimeFigureOut">
              <a:rPr lang="en-SG" smtClean="0"/>
              <a:t>18/5/2024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64BA11D-3308-46D2-BE85-D72D8D0414CA}" type="slidenum">
              <a:rPr lang="en-SG" smtClean="0"/>
              <a:t>‹#›</a:t>
            </a:fld>
            <a:endParaRPr lang="en-SG"/>
          </a:p>
        </p:txBody>
      </p:sp>
    </p:spTree>
    <p:extLst>
      <p:ext uri="{BB962C8B-B14F-4D97-AF65-F5344CB8AC3E}">
        <p14:creationId xmlns:p14="http://schemas.microsoft.com/office/powerpoint/2010/main" val="2538057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99FB22-7E3A-4E4C-800C-16F5C306D60F}" type="datetimeFigureOut">
              <a:rPr lang="en-SG" smtClean="0"/>
              <a:t>18/5/2024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364BA11D-3308-46D2-BE85-D72D8D0414CA}"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54404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99FB22-7E3A-4E4C-800C-16F5C306D60F}" type="datetimeFigureOut">
              <a:rPr lang="en-SG" smtClean="0"/>
              <a:t>18/5/2024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64BA11D-3308-46D2-BE85-D72D8D0414CA}" type="slidenum">
              <a:rPr lang="en-SG" smtClean="0"/>
              <a:t>‹#›</a:t>
            </a:fld>
            <a:endParaRPr lang="en-SG"/>
          </a:p>
        </p:txBody>
      </p:sp>
    </p:spTree>
    <p:extLst>
      <p:ext uri="{BB962C8B-B14F-4D97-AF65-F5344CB8AC3E}">
        <p14:creationId xmlns:p14="http://schemas.microsoft.com/office/powerpoint/2010/main" val="366268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99FB22-7E3A-4E4C-800C-16F5C306D60F}" type="datetimeFigureOut">
              <a:rPr lang="en-SG" smtClean="0"/>
              <a:t>18/5/2024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364BA11D-3308-46D2-BE85-D72D8D0414CA}" type="slidenum">
              <a:rPr lang="en-SG" smtClean="0"/>
              <a:t>‹#›</a:t>
            </a:fld>
            <a:endParaRPr lang="en-SG"/>
          </a:p>
        </p:txBody>
      </p:sp>
    </p:spTree>
    <p:extLst>
      <p:ext uri="{BB962C8B-B14F-4D97-AF65-F5344CB8AC3E}">
        <p14:creationId xmlns:p14="http://schemas.microsoft.com/office/powerpoint/2010/main" val="808545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99FB22-7E3A-4E4C-800C-16F5C306D60F}" type="datetimeFigureOut">
              <a:rPr lang="en-SG" smtClean="0"/>
              <a:t>18/5/2024</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364BA11D-3308-46D2-BE85-D72D8D0414CA}" type="slidenum">
              <a:rPr lang="en-SG" smtClean="0"/>
              <a:t>‹#›</a:t>
            </a:fld>
            <a:endParaRPr lang="en-SG"/>
          </a:p>
        </p:txBody>
      </p:sp>
    </p:spTree>
    <p:extLst>
      <p:ext uri="{BB962C8B-B14F-4D97-AF65-F5344CB8AC3E}">
        <p14:creationId xmlns:p14="http://schemas.microsoft.com/office/powerpoint/2010/main" val="3106657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99FB22-7E3A-4E4C-800C-16F5C306D60F}" type="datetimeFigureOut">
              <a:rPr lang="en-SG" smtClean="0"/>
              <a:t>18/5/2024</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364BA11D-3308-46D2-BE85-D72D8D0414CA}" type="slidenum">
              <a:rPr lang="en-SG" smtClean="0"/>
              <a:t>‹#›</a:t>
            </a:fld>
            <a:endParaRPr lang="en-SG"/>
          </a:p>
        </p:txBody>
      </p:sp>
    </p:spTree>
    <p:extLst>
      <p:ext uri="{BB962C8B-B14F-4D97-AF65-F5344CB8AC3E}">
        <p14:creationId xmlns:p14="http://schemas.microsoft.com/office/powerpoint/2010/main" val="2327585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99FB22-7E3A-4E4C-800C-16F5C306D60F}" type="datetimeFigureOut">
              <a:rPr lang="en-SG" smtClean="0"/>
              <a:t>18/5/2024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64BA11D-3308-46D2-BE85-D72D8D0414CA}" type="slidenum">
              <a:rPr lang="en-SG" smtClean="0"/>
              <a:t>‹#›</a:t>
            </a:fld>
            <a:endParaRPr lang="en-SG"/>
          </a:p>
        </p:txBody>
      </p:sp>
    </p:spTree>
    <p:extLst>
      <p:ext uri="{BB962C8B-B14F-4D97-AF65-F5344CB8AC3E}">
        <p14:creationId xmlns:p14="http://schemas.microsoft.com/office/powerpoint/2010/main" val="741532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99FB22-7E3A-4E4C-800C-16F5C306D60F}" type="datetimeFigureOut">
              <a:rPr lang="en-SG" smtClean="0"/>
              <a:t>18/5/2024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364BA11D-3308-46D2-BE85-D72D8D0414CA}" type="slidenum">
              <a:rPr lang="en-SG" smtClean="0"/>
              <a:t>‹#›</a:t>
            </a:fld>
            <a:endParaRPr lang="en-SG"/>
          </a:p>
        </p:txBody>
      </p:sp>
    </p:spTree>
    <p:extLst>
      <p:ext uri="{BB962C8B-B14F-4D97-AF65-F5344CB8AC3E}">
        <p14:creationId xmlns:p14="http://schemas.microsoft.com/office/powerpoint/2010/main" val="3358551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C99FB22-7E3A-4E4C-800C-16F5C306D60F}" type="datetimeFigureOut">
              <a:rPr lang="en-SG" smtClean="0"/>
              <a:t>18/5/2024</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64BA11D-3308-46D2-BE85-D72D8D0414CA}" type="slidenum">
              <a:rPr lang="en-SG" smtClean="0"/>
              <a:t>‹#›</a:t>
            </a:fld>
            <a:endParaRPr lang="en-SG"/>
          </a:p>
        </p:txBody>
      </p:sp>
    </p:spTree>
    <p:extLst>
      <p:ext uri="{BB962C8B-B14F-4D97-AF65-F5344CB8AC3E}">
        <p14:creationId xmlns:p14="http://schemas.microsoft.com/office/powerpoint/2010/main" val="38776853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81DF-DD45-C0B1-7C9B-E0C3160AB5DD}"/>
              </a:ext>
            </a:extLst>
          </p:cNvPr>
          <p:cNvSpPr>
            <a:spLocks noGrp="1"/>
          </p:cNvSpPr>
          <p:nvPr>
            <p:ph type="ctrTitle"/>
          </p:nvPr>
        </p:nvSpPr>
        <p:spPr>
          <a:xfrm>
            <a:off x="941360" y="80222"/>
            <a:ext cx="10691316" cy="3181452"/>
          </a:xfrm>
        </p:spPr>
        <p:txBody>
          <a:bodyPr>
            <a:normAutofit fontScale="90000"/>
          </a:bodyPr>
          <a:lstStyle/>
          <a:p>
            <a:pPr algn="ctr"/>
            <a:r>
              <a:rPr lang="en-SG" sz="8000" b="1" i="0" dirty="0">
                <a:solidFill>
                  <a:srgbClr val="FFC000"/>
                </a:solidFill>
                <a:effectLst/>
                <a:latin typeface="Berlin Sans FB Demi" panose="020E0802020502020306" pitchFamily="34" charset="0"/>
              </a:rPr>
              <a:t>Control Statements</a:t>
            </a:r>
            <a:br>
              <a:rPr lang="en-SG" sz="8000" b="1" i="0" dirty="0">
                <a:solidFill>
                  <a:srgbClr val="FFC000"/>
                </a:solidFill>
                <a:effectLst/>
                <a:latin typeface="Berlin Sans FB Demi" panose="020E0802020502020306" pitchFamily="34" charset="0"/>
              </a:rPr>
            </a:br>
            <a:r>
              <a:rPr lang="en-SG" sz="8000" b="1" i="0" dirty="0">
                <a:solidFill>
                  <a:srgbClr val="FFC000"/>
                </a:solidFill>
                <a:effectLst/>
                <a:latin typeface="Berlin Sans FB Demi" panose="020E0802020502020306" pitchFamily="34" charset="0"/>
              </a:rPr>
              <a:t>&amp;</a:t>
            </a:r>
            <a:br>
              <a:rPr lang="en-SG" sz="8000" b="1" i="0" dirty="0">
                <a:solidFill>
                  <a:srgbClr val="FFC000"/>
                </a:solidFill>
                <a:effectLst/>
                <a:latin typeface="Berlin Sans FB Demi" panose="020E0802020502020306" pitchFamily="34" charset="0"/>
              </a:rPr>
            </a:br>
            <a:r>
              <a:rPr lang="en-SG" sz="8000" b="1" i="0" dirty="0">
                <a:solidFill>
                  <a:srgbClr val="FFC000"/>
                </a:solidFill>
                <a:effectLst/>
                <a:latin typeface="Berlin Sans FB Demi" panose="020E0802020502020306" pitchFamily="34" charset="0"/>
              </a:rPr>
              <a:t>Decision-Making in C</a:t>
            </a:r>
            <a:endParaRPr lang="en-SG" sz="8000" dirty="0">
              <a:solidFill>
                <a:srgbClr val="FFC000"/>
              </a:solidFill>
              <a:latin typeface="Berlin Sans FB Demi" panose="020E0802020502020306" pitchFamily="34" charset="0"/>
            </a:endParaRPr>
          </a:p>
        </p:txBody>
      </p:sp>
    </p:spTree>
    <p:extLst>
      <p:ext uri="{BB962C8B-B14F-4D97-AF65-F5344CB8AC3E}">
        <p14:creationId xmlns:p14="http://schemas.microsoft.com/office/powerpoint/2010/main" val="1012850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FC4E3-2E7F-BDEF-5336-7DB0AE352EE3}"/>
              </a:ext>
            </a:extLst>
          </p:cNvPr>
          <p:cNvSpPr>
            <a:spLocks noGrp="1"/>
          </p:cNvSpPr>
          <p:nvPr>
            <p:ph type="title"/>
          </p:nvPr>
        </p:nvSpPr>
        <p:spPr>
          <a:xfrm>
            <a:off x="846161" y="0"/>
            <a:ext cx="11546005" cy="677863"/>
          </a:xfrm>
        </p:spPr>
        <p:txBody>
          <a:bodyPr>
            <a:normAutofit/>
          </a:bodyPr>
          <a:lstStyle/>
          <a:p>
            <a:r>
              <a:rPr lang="en-SG" sz="3600" b="0" i="0" dirty="0">
                <a:solidFill>
                  <a:srgbClr val="000000"/>
                </a:solidFill>
                <a:effectLst/>
                <a:highlight>
                  <a:srgbClr val="FFFFFF"/>
                </a:highlight>
                <a:latin typeface="Segoe UI" panose="020B0502040204020203" pitchFamily="34" charset="0"/>
              </a:rPr>
              <a:t>C If ... Else</a:t>
            </a:r>
            <a:endParaRPr lang="en-SG" sz="3600" dirty="0"/>
          </a:p>
        </p:txBody>
      </p:sp>
      <p:sp>
        <p:nvSpPr>
          <p:cNvPr id="6" name="TextBox 5">
            <a:extLst>
              <a:ext uri="{FF2B5EF4-FFF2-40B4-BE49-F238E27FC236}">
                <a16:creationId xmlns:a16="http://schemas.microsoft.com/office/drawing/2014/main" id="{EF1BAC38-17FD-ED10-2CAC-F9DFD4DE26F6}"/>
              </a:ext>
            </a:extLst>
          </p:cNvPr>
          <p:cNvSpPr txBox="1"/>
          <p:nvPr/>
        </p:nvSpPr>
        <p:spPr>
          <a:xfrm>
            <a:off x="288573" y="958482"/>
            <a:ext cx="5122413" cy="3139321"/>
          </a:xfrm>
          <a:prstGeom prst="rect">
            <a:avLst/>
          </a:prstGeom>
          <a:solidFill>
            <a:schemeClr val="bg1"/>
          </a:solidFill>
        </p:spPr>
        <p:txBody>
          <a:bodyPr wrap="square">
            <a:spAutoFit/>
          </a:bodyPr>
          <a:lstStyle/>
          <a:p>
            <a:r>
              <a:rPr lang="en-SG" dirty="0"/>
              <a:t>Conditions and If Statements</a:t>
            </a:r>
          </a:p>
          <a:p>
            <a:r>
              <a:rPr lang="en-SG" dirty="0"/>
              <a:t>You have already learned that C supports the usual logical conditions from mathematics:</a:t>
            </a:r>
          </a:p>
          <a:p>
            <a:r>
              <a:rPr lang="en-SG" dirty="0"/>
              <a:t>Less than: a &lt; b</a:t>
            </a:r>
          </a:p>
          <a:p>
            <a:r>
              <a:rPr lang="en-SG" dirty="0"/>
              <a:t>Less than or equal to: a &lt;= b</a:t>
            </a:r>
          </a:p>
          <a:p>
            <a:r>
              <a:rPr lang="en-SG" dirty="0"/>
              <a:t>Greater than: a &gt; b</a:t>
            </a:r>
          </a:p>
          <a:p>
            <a:r>
              <a:rPr lang="en-SG" dirty="0"/>
              <a:t>Greater than or equal to: a &gt;= b</a:t>
            </a:r>
          </a:p>
          <a:p>
            <a:r>
              <a:rPr lang="en-SG" dirty="0"/>
              <a:t>Equal to a == b</a:t>
            </a:r>
          </a:p>
          <a:p>
            <a:r>
              <a:rPr lang="en-SG" dirty="0"/>
              <a:t>Not Equal to: a != b</a:t>
            </a:r>
          </a:p>
          <a:p>
            <a:r>
              <a:rPr lang="en-SG" dirty="0"/>
              <a:t>You can use these conditions to perform different actions for different decisions.</a:t>
            </a:r>
          </a:p>
        </p:txBody>
      </p:sp>
      <p:sp>
        <p:nvSpPr>
          <p:cNvPr id="8" name="TextBox 7">
            <a:extLst>
              <a:ext uri="{FF2B5EF4-FFF2-40B4-BE49-F238E27FC236}">
                <a16:creationId xmlns:a16="http://schemas.microsoft.com/office/drawing/2014/main" id="{71364C5A-D6F1-A0CF-D4F1-AE6B985735D4}"/>
              </a:ext>
            </a:extLst>
          </p:cNvPr>
          <p:cNvSpPr txBox="1"/>
          <p:nvPr/>
        </p:nvSpPr>
        <p:spPr>
          <a:xfrm>
            <a:off x="5995918" y="0"/>
            <a:ext cx="6196082" cy="3139321"/>
          </a:xfrm>
          <a:prstGeom prst="rect">
            <a:avLst/>
          </a:prstGeom>
          <a:solidFill>
            <a:schemeClr val="bg1"/>
          </a:solidFill>
        </p:spPr>
        <p:txBody>
          <a:bodyPr wrap="square">
            <a:spAutoFit/>
          </a:bodyPr>
          <a:lstStyle/>
          <a:p>
            <a:endParaRPr lang="en-SG" dirty="0"/>
          </a:p>
          <a:p>
            <a:endParaRPr lang="en-SG" dirty="0"/>
          </a:p>
          <a:p>
            <a:r>
              <a:rPr lang="en-SG" dirty="0"/>
              <a:t>C has the following conditional statements:</a:t>
            </a:r>
          </a:p>
          <a:p>
            <a:r>
              <a:rPr lang="en-SG" dirty="0"/>
              <a:t>Use if to specify a block of code to be executed, if a specified condition is true</a:t>
            </a:r>
          </a:p>
          <a:p>
            <a:r>
              <a:rPr lang="en-SG" dirty="0"/>
              <a:t>Use else to specify a block of code to be executed, if the same condition is false</a:t>
            </a:r>
          </a:p>
          <a:p>
            <a:r>
              <a:rPr lang="en-SG" dirty="0"/>
              <a:t>Use else if to specify a new condition to test, if the first condition is false</a:t>
            </a:r>
          </a:p>
          <a:p>
            <a:r>
              <a:rPr lang="en-SG" dirty="0"/>
              <a:t>Use switch to specify many alternative blocks of code to be executed</a:t>
            </a:r>
          </a:p>
        </p:txBody>
      </p:sp>
      <p:sp>
        <p:nvSpPr>
          <p:cNvPr id="10" name="TextBox 9">
            <a:extLst>
              <a:ext uri="{FF2B5EF4-FFF2-40B4-BE49-F238E27FC236}">
                <a16:creationId xmlns:a16="http://schemas.microsoft.com/office/drawing/2014/main" id="{12E4D452-A9B1-AC32-14A6-733C3C59C29B}"/>
              </a:ext>
            </a:extLst>
          </p:cNvPr>
          <p:cNvSpPr txBox="1"/>
          <p:nvPr/>
        </p:nvSpPr>
        <p:spPr>
          <a:xfrm>
            <a:off x="846161" y="4378422"/>
            <a:ext cx="9815554" cy="2308324"/>
          </a:xfrm>
          <a:prstGeom prst="rect">
            <a:avLst/>
          </a:prstGeom>
          <a:noFill/>
        </p:spPr>
        <p:txBody>
          <a:bodyPr wrap="square">
            <a:spAutoFit/>
          </a:bodyPr>
          <a:lstStyle/>
          <a:p>
            <a:r>
              <a:rPr lang="en-SG" dirty="0"/>
              <a:t>The if Statement</a:t>
            </a:r>
          </a:p>
          <a:p>
            <a:r>
              <a:rPr lang="en-SG" dirty="0"/>
              <a:t>Use the if statement to specify a block of code to be executed if a condition is true.</a:t>
            </a:r>
          </a:p>
          <a:p>
            <a:endParaRPr lang="en-SG" dirty="0"/>
          </a:p>
          <a:p>
            <a:r>
              <a:rPr lang="en-SG" dirty="0"/>
              <a:t>Syntax</a:t>
            </a:r>
          </a:p>
          <a:p>
            <a:r>
              <a:rPr lang="en-SG" dirty="0"/>
              <a:t>if (condition) {</a:t>
            </a:r>
          </a:p>
          <a:p>
            <a:r>
              <a:rPr lang="en-SG" dirty="0"/>
              <a:t>  // block of code to be executed if the condition is true</a:t>
            </a:r>
          </a:p>
          <a:p>
            <a:r>
              <a:rPr lang="en-SG" dirty="0"/>
              <a:t>}</a:t>
            </a:r>
          </a:p>
          <a:p>
            <a:r>
              <a:rPr lang="en-SG" dirty="0"/>
              <a:t>Note that if is in lowercase letters. Uppercase letters (If or IF) will generate an error.</a:t>
            </a:r>
          </a:p>
        </p:txBody>
      </p:sp>
    </p:spTree>
    <p:extLst>
      <p:ext uri="{BB962C8B-B14F-4D97-AF65-F5344CB8AC3E}">
        <p14:creationId xmlns:p14="http://schemas.microsoft.com/office/powerpoint/2010/main" val="2460871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6B8CD5B-2D4D-1F72-24F2-7DA354CE4E41}"/>
              </a:ext>
            </a:extLst>
          </p:cNvPr>
          <p:cNvSpPr txBox="1"/>
          <p:nvPr/>
        </p:nvSpPr>
        <p:spPr>
          <a:xfrm>
            <a:off x="263951" y="335272"/>
            <a:ext cx="11726944" cy="1754326"/>
          </a:xfrm>
          <a:prstGeom prst="rect">
            <a:avLst/>
          </a:prstGeom>
          <a:solidFill>
            <a:schemeClr val="bg1"/>
          </a:solidFill>
        </p:spPr>
        <p:txBody>
          <a:bodyPr wrap="square">
            <a:spAutoFit/>
          </a:bodyPr>
          <a:lstStyle/>
          <a:p>
            <a:r>
              <a:rPr lang="en-SG" dirty="0">
                <a:latin typeface="Aptos" panose="020B0004020202020204" pitchFamily="34" charset="0"/>
              </a:rPr>
              <a:t>In the example below, we test two values to find out if 20 is greater than 18. If the condition is true, print some text:</a:t>
            </a:r>
          </a:p>
          <a:p>
            <a:endParaRPr lang="en-SG" dirty="0">
              <a:latin typeface="Aptos" panose="020B0004020202020204" pitchFamily="34" charset="0"/>
            </a:endParaRPr>
          </a:p>
          <a:p>
            <a:r>
              <a:rPr lang="en-SG" dirty="0">
                <a:latin typeface="Aptos" panose="020B0004020202020204" pitchFamily="34" charset="0"/>
              </a:rPr>
              <a:t>Example</a:t>
            </a:r>
          </a:p>
          <a:p>
            <a:r>
              <a:rPr lang="en-SG" dirty="0">
                <a:latin typeface="Aptos" panose="020B0004020202020204" pitchFamily="34" charset="0"/>
              </a:rPr>
              <a:t>if (20 &gt; 18) {</a:t>
            </a:r>
          </a:p>
          <a:p>
            <a:r>
              <a:rPr lang="en-SG" dirty="0">
                <a:latin typeface="Aptos" panose="020B0004020202020204" pitchFamily="34" charset="0"/>
              </a:rPr>
              <a:t>  </a:t>
            </a:r>
            <a:r>
              <a:rPr lang="en-SG" dirty="0" err="1">
                <a:latin typeface="Aptos" panose="020B0004020202020204" pitchFamily="34" charset="0"/>
              </a:rPr>
              <a:t>printf</a:t>
            </a:r>
            <a:r>
              <a:rPr lang="en-SG" dirty="0">
                <a:latin typeface="Aptos" panose="020B0004020202020204" pitchFamily="34" charset="0"/>
              </a:rPr>
              <a:t>("20 is greater than 18");</a:t>
            </a:r>
          </a:p>
          <a:p>
            <a:r>
              <a:rPr lang="en-SG" dirty="0">
                <a:latin typeface="Aptos" panose="020B0004020202020204" pitchFamily="34" charset="0"/>
              </a:rPr>
              <a:t>}</a:t>
            </a:r>
          </a:p>
        </p:txBody>
      </p:sp>
      <p:sp>
        <p:nvSpPr>
          <p:cNvPr id="8" name="TextBox 7">
            <a:extLst>
              <a:ext uri="{FF2B5EF4-FFF2-40B4-BE49-F238E27FC236}">
                <a16:creationId xmlns:a16="http://schemas.microsoft.com/office/drawing/2014/main" id="{067FFDD8-C4D2-9C2D-9BE1-11964C580712}"/>
              </a:ext>
            </a:extLst>
          </p:cNvPr>
          <p:cNvSpPr txBox="1"/>
          <p:nvPr/>
        </p:nvSpPr>
        <p:spPr>
          <a:xfrm>
            <a:off x="263951" y="2089598"/>
            <a:ext cx="6103854" cy="2308324"/>
          </a:xfrm>
          <a:prstGeom prst="rect">
            <a:avLst/>
          </a:prstGeom>
          <a:noFill/>
        </p:spPr>
        <p:txBody>
          <a:bodyPr wrap="square">
            <a:spAutoFit/>
          </a:bodyPr>
          <a:lstStyle/>
          <a:p>
            <a:r>
              <a:rPr lang="en-SG" dirty="0"/>
              <a:t>We can also test variables:</a:t>
            </a:r>
          </a:p>
          <a:p>
            <a:endParaRPr lang="en-SG" dirty="0"/>
          </a:p>
          <a:p>
            <a:r>
              <a:rPr lang="en-SG" dirty="0"/>
              <a:t>Example</a:t>
            </a:r>
          </a:p>
          <a:p>
            <a:r>
              <a:rPr lang="en-SG" dirty="0"/>
              <a:t>int x = 20;</a:t>
            </a:r>
          </a:p>
          <a:p>
            <a:r>
              <a:rPr lang="en-SG" dirty="0"/>
              <a:t>int y = 18;</a:t>
            </a:r>
          </a:p>
          <a:p>
            <a:r>
              <a:rPr lang="en-SG" dirty="0"/>
              <a:t>if (x &gt; y) {</a:t>
            </a:r>
          </a:p>
          <a:p>
            <a:r>
              <a:rPr lang="en-SG" dirty="0"/>
              <a:t>  </a:t>
            </a:r>
            <a:r>
              <a:rPr lang="en-SG" dirty="0" err="1"/>
              <a:t>printf</a:t>
            </a:r>
            <a:r>
              <a:rPr lang="en-SG" dirty="0"/>
              <a:t>("x is greater than y");</a:t>
            </a:r>
          </a:p>
          <a:p>
            <a:r>
              <a:rPr lang="en-SG" dirty="0"/>
              <a:t>}</a:t>
            </a:r>
          </a:p>
        </p:txBody>
      </p:sp>
      <p:sp>
        <p:nvSpPr>
          <p:cNvPr id="11" name="TextBox 10">
            <a:extLst>
              <a:ext uri="{FF2B5EF4-FFF2-40B4-BE49-F238E27FC236}">
                <a16:creationId xmlns:a16="http://schemas.microsoft.com/office/drawing/2014/main" id="{5932D05B-CD1F-6164-DBC8-1D7D8E415E43}"/>
              </a:ext>
            </a:extLst>
          </p:cNvPr>
          <p:cNvSpPr txBox="1"/>
          <p:nvPr/>
        </p:nvSpPr>
        <p:spPr>
          <a:xfrm>
            <a:off x="263951" y="4397922"/>
            <a:ext cx="6103854" cy="1754326"/>
          </a:xfrm>
          <a:prstGeom prst="rect">
            <a:avLst/>
          </a:prstGeom>
          <a:noFill/>
        </p:spPr>
        <p:txBody>
          <a:bodyPr wrap="square">
            <a:spAutoFit/>
          </a:bodyPr>
          <a:lstStyle/>
          <a:p>
            <a:r>
              <a:rPr lang="en-SG" dirty="0"/>
              <a:t>Example explained</a:t>
            </a:r>
          </a:p>
          <a:p>
            <a:r>
              <a:rPr lang="en-SG" dirty="0"/>
              <a:t>In the example above we use two variables, x and y, to test whether x is greater than y (using the &gt; operator). As x is 20, and y is 18, and we know that 20 is greater than 18, we print to the screen that "x is greater than y".</a:t>
            </a:r>
          </a:p>
        </p:txBody>
      </p:sp>
      <p:sp>
        <p:nvSpPr>
          <p:cNvPr id="13" name="TextBox 12">
            <a:extLst>
              <a:ext uri="{FF2B5EF4-FFF2-40B4-BE49-F238E27FC236}">
                <a16:creationId xmlns:a16="http://schemas.microsoft.com/office/drawing/2014/main" id="{E87B3B3C-1E82-2C07-60DC-F1E91D62E7C7}"/>
              </a:ext>
            </a:extLst>
          </p:cNvPr>
          <p:cNvSpPr txBox="1"/>
          <p:nvPr/>
        </p:nvSpPr>
        <p:spPr>
          <a:xfrm>
            <a:off x="5887041" y="1212435"/>
            <a:ext cx="6103854" cy="2862322"/>
          </a:xfrm>
          <a:prstGeom prst="rect">
            <a:avLst/>
          </a:prstGeom>
          <a:solidFill>
            <a:schemeClr val="bg1"/>
          </a:solidFill>
        </p:spPr>
        <p:txBody>
          <a:bodyPr wrap="square">
            <a:spAutoFit/>
          </a:bodyPr>
          <a:lstStyle/>
          <a:p>
            <a:r>
              <a:rPr lang="en-SG" dirty="0"/>
              <a:t>The else Statement</a:t>
            </a:r>
          </a:p>
          <a:p>
            <a:r>
              <a:rPr lang="en-SG" dirty="0"/>
              <a:t>Use the else statement to specify a block of code to be executed if the condition is false.</a:t>
            </a:r>
          </a:p>
          <a:p>
            <a:endParaRPr lang="en-SG" dirty="0"/>
          </a:p>
          <a:p>
            <a:r>
              <a:rPr lang="en-SG" dirty="0"/>
              <a:t>Syntax</a:t>
            </a:r>
          </a:p>
          <a:p>
            <a:r>
              <a:rPr lang="en-SG" dirty="0"/>
              <a:t>if (condition) {</a:t>
            </a:r>
          </a:p>
          <a:p>
            <a:r>
              <a:rPr lang="en-SG" dirty="0"/>
              <a:t>  // block of code to be executed if the condition is true</a:t>
            </a:r>
          </a:p>
          <a:p>
            <a:r>
              <a:rPr lang="en-SG" dirty="0"/>
              <a:t>} else {</a:t>
            </a:r>
          </a:p>
          <a:p>
            <a:r>
              <a:rPr lang="en-SG" dirty="0"/>
              <a:t>  // block of code to be executed if the condition is false</a:t>
            </a:r>
          </a:p>
          <a:p>
            <a:r>
              <a:rPr lang="en-SG" dirty="0"/>
              <a:t>}</a:t>
            </a:r>
          </a:p>
        </p:txBody>
      </p:sp>
      <p:sp>
        <p:nvSpPr>
          <p:cNvPr id="15" name="TextBox 14">
            <a:extLst>
              <a:ext uri="{FF2B5EF4-FFF2-40B4-BE49-F238E27FC236}">
                <a16:creationId xmlns:a16="http://schemas.microsoft.com/office/drawing/2014/main" id="{3F3EDC6B-49C9-573A-34E5-3E8B5BB96A29}"/>
              </a:ext>
            </a:extLst>
          </p:cNvPr>
          <p:cNvSpPr txBox="1"/>
          <p:nvPr/>
        </p:nvSpPr>
        <p:spPr>
          <a:xfrm>
            <a:off x="6360736" y="4397922"/>
            <a:ext cx="5637229" cy="2308324"/>
          </a:xfrm>
          <a:prstGeom prst="rect">
            <a:avLst/>
          </a:prstGeom>
          <a:noFill/>
        </p:spPr>
        <p:txBody>
          <a:bodyPr wrap="square">
            <a:spAutoFit/>
          </a:bodyPr>
          <a:lstStyle/>
          <a:p>
            <a:pPr algn="l"/>
            <a:r>
              <a:rPr lang="en-US" b="0" i="0" dirty="0">
                <a:solidFill>
                  <a:srgbClr val="000000"/>
                </a:solidFill>
                <a:effectLst/>
                <a:latin typeface="Segoe UI" panose="020B0502040204020203" pitchFamily="34" charset="0"/>
              </a:rPr>
              <a:t>Example</a:t>
            </a:r>
          </a:p>
          <a:p>
            <a:pPr algn="l"/>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time = </a:t>
            </a:r>
            <a:r>
              <a:rPr lang="en-US" b="0" i="0" dirty="0">
                <a:solidFill>
                  <a:srgbClr val="FF0000"/>
                </a:solidFill>
                <a:effectLst/>
                <a:highlight>
                  <a:srgbClr val="FFFFFF"/>
                </a:highlight>
                <a:latin typeface="Consolas" panose="020B0609020204030204" pitchFamily="49" charset="0"/>
              </a:rPr>
              <a:t>20</a:t>
            </a:r>
            <a:r>
              <a:rPr lang="en-US" b="0" i="0" dirty="0">
                <a:solidFill>
                  <a:srgbClr val="000000"/>
                </a:solidFill>
                <a:effectLst/>
                <a:highlight>
                  <a:srgbClr val="FFFFFF"/>
                </a:highlight>
                <a:latin typeface="Consolas" panose="020B0609020204030204" pitchFamily="49" charset="0"/>
              </a:rPr>
              <a:t>;</a:t>
            </a:r>
            <a:br>
              <a:rPr lang="en-US" b="0" i="0" dirty="0">
                <a:solidFill>
                  <a:srgbClr val="000000"/>
                </a:solidFill>
                <a:effectLst/>
                <a:highlight>
                  <a:srgbClr val="FFFFFF"/>
                </a:highlight>
                <a:latin typeface="Consolas" panose="020B0609020204030204" pitchFamily="49" charset="0"/>
              </a:rPr>
            </a:br>
            <a:r>
              <a:rPr lang="en-US" b="0" i="0" dirty="0">
                <a:solidFill>
                  <a:srgbClr val="0000CD"/>
                </a:solidFill>
                <a:effectLst/>
                <a:highlight>
                  <a:srgbClr val="FFFFFF"/>
                </a:highlight>
                <a:latin typeface="Consolas" panose="020B0609020204030204" pitchFamily="49" charset="0"/>
              </a:rPr>
              <a:t>if</a:t>
            </a:r>
            <a:r>
              <a:rPr lang="en-US" b="0" i="0" dirty="0">
                <a:solidFill>
                  <a:srgbClr val="000000"/>
                </a:solidFill>
                <a:effectLst/>
                <a:highlight>
                  <a:srgbClr val="FFFFFF"/>
                </a:highlight>
                <a:latin typeface="Consolas" panose="020B0609020204030204" pitchFamily="49" charset="0"/>
              </a:rPr>
              <a:t> (time &lt; </a:t>
            </a:r>
            <a:r>
              <a:rPr lang="en-US" b="0" i="0" dirty="0">
                <a:solidFill>
                  <a:srgbClr val="FF0000"/>
                </a:solidFill>
                <a:effectLst/>
                <a:highlight>
                  <a:srgbClr val="FFFFFF"/>
                </a:highlight>
                <a:latin typeface="Consolas" panose="020B0609020204030204" pitchFamily="49" charset="0"/>
              </a:rPr>
              <a:t>18</a:t>
            </a:r>
            <a:r>
              <a:rPr lang="en-US" b="0" i="0" dirty="0">
                <a:solidFill>
                  <a:srgbClr val="000000"/>
                </a:solidFill>
                <a:effectLst/>
                <a:highlight>
                  <a:srgbClr val="FFFFFF"/>
                </a:highlight>
                <a:latin typeface="Consolas" panose="020B0609020204030204" pitchFamily="49" charset="0"/>
              </a:rPr>
              <a:t>) {</a:t>
            </a:r>
            <a:br>
              <a:rPr lang="en-US" b="0" i="0" dirty="0">
                <a:solidFill>
                  <a:srgbClr val="000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printf</a:t>
            </a:r>
            <a:r>
              <a:rPr lang="en-US" b="0" i="0" dirty="0">
                <a:solidFill>
                  <a:srgbClr val="000000"/>
                </a:solidFill>
                <a:effectLst/>
                <a:highlight>
                  <a:srgbClr val="FFFFFF"/>
                </a:highlight>
                <a:latin typeface="Consolas" panose="020B0609020204030204" pitchFamily="49" charset="0"/>
              </a:rPr>
              <a:t>(</a:t>
            </a:r>
            <a:r>
              <a:rPr lang="en-US" b="0" i="0" dirty="0">
                <a:solidFill>
                  <a:srgbClr val="A52A2A"/>
                </a:solidFill>
                <a:effectLst/>
                <a:highlight>
                  <a:srgbClr val="FFFFFF"/>
                </a:highlight>
                <a:latin typeface="Consolas" panose="020B0609020204030204" pitchFamily="49" charset="0"/>
              </a:rPr>
              <a:t>"Good day."</a:t>
            </a:r>
            <a:r>
              <a:rPr lang="en-US" b="0" i="0" dirty="0">
                <a:solidFill>
                  <a:srgbClr val="000000"/>
                </a:solidFill>
                <a:effectLst/>
                <a:highlight>
                  <a:srgbClr val="FFFFFF"/>
                </a:highlight>
                <a:latin typeface="Consolas" panose="020B0609020204030204" pitchFamily="49" charset="0"/>
              </a:rPr>
              <a:t>);</a:t>
            </a:r>
            <a:br>
              <a:rPr lang="en-US" b="0" i="0" dirty="0">
                <a:solidFill>
                  <a:srgbClr val="000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else</a:t>
            </a:r>
            <a:r>
              <a:rPr lang="en-US" b="0" i="0" dirty="0">
                <a:solidFill>
                  <a:srgbClr val="000000"/>
                </a:solidFill>
                <a:effectLst/>
                <a:highlight>
                  <a:srgbClr val="FFFFFF"/>
                </a:highlight>
                <a:latin typeface="Consolas" panose="020B0609020204030204" pitchFamily="49" charset="0"/>
              </a:rPr>
              <a:t> {</a:t>
            </a:r>
            <a:br>
              <a:rPr lang="en-US" b="0" i="0" dirty="0">
                <a:solidFill>
                  <a:srgbClr val="000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printf</a:t>
            </a:r>
            <a:r>
              <a:rPr lang="en-US" b="0" i="0" dirty="0">
                <a:solidFill>
                  <a:srgbClr val="000000"/>
                </a:solidFill>
                <a:effectLst/>
                <a:highlight>
                  <a:srgbClr val="FFFFFF"/>
                </a:highlight>
                <a:latin typeface="Consolas" panose="020B0609020204030204" pitchFamily="49" charset="0"/>
              </a:rPr>
              <a:t>(</a:t>
            </a:r>
            <a:r>
              <a:rPr lang="en-US" b="0" i="0" dirty="0">
                <a:solidFill>
                  <a:srgbClr val="A52A2A"/>
                </a:solidFill>
                <a:effectLst/>
                <a:highlight>
                  <a:srgbClr val="FFFFFF"/>
                </a:highlight>
                <a:latin typeface="Consolas" panose="020B0609020204030204" pitchFamily="49" charset="0"/>
              </a:rPr>
              <a:t>"Good evening."</a:t>
            </a:r>
            <a:r>
              <a:rPr lang="en-US" b="0" i="0" dirty="0">
                <a:solidFill>
                  <a:srgbClr val="000000"/>
                </a:solidFill>
                <a:effectLst/>
                <a:highlight>
                  <a:srgbClr val="FFFFFF"/>
                </a:highlight>
                <a:latin typeface="Consolas" panose="020B0609020204030204" pitchFamily="49" charset="0"/>
              </a:rPr>
              <a:t>);</a:t>
            </a:r>
            <a:br>
              <a:rPr lang="en-US" b="0" i="0" dirty="0">
                <a:solidFill>
                  <a:srgbClr val="000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a:t>
            </a:r>
            <a:br>
              <a:rPr lang="en-US" b="0" i="0" dirty="0">
                <a:solidFill>
                  <a:srgbClr val="000000"/>
                </a:solidFill>
                <a:effectLst/>
                <a:highlight>
                  <a:srgbClr val="FFFFFF"/>
                </a:highlight>
                <a:latin typeface="Consolas" panose="020B0609020204030204" pitchFamily="49" charset="0"/>
              </a:rPr>
            </a:br>
            <a:r>
              <a:rPr lang="en-US" b="0" i="0" dirty="0">
                <a:solidFill>
                  <a:srgbClr val="008000"/>
                </a:solidFill>
                <a:effectLst/>
                <a:highlight>
                  <a:srgbClr val="FFFFFF"/>
                </a:highlight>
                <a:latin typeface="Consolas" panose="020B0609020204030204" pitchFamily="49" charset="0"/>
              </a:rPr>
              <a:t>// Outputs "Good evening."</a:t>
            </a:r>
            <a:endParaRPr lang="en-US" b="0" i="0" dirty="0">
              <a:solidFill>
                <a:srgbClr val="000000"/>
              </a:solidFill>
              <a:effectLst/>
              <a:highlight>
                <a:srgbClr val="FFFFFF"/>
              </a:highlight>
              <a:latin typeface="Consolas" panose="020B0609020204030204" pitchFamily="49" charset="0"/>
            </a:endParaRPr>
          </a:p>
        </p:txBody>
      </p:sp>
    </p:spTree>
    <p:extLst>
      <p:ext uri="{BB962C8B-B14F-4D97-AF65-F5344CB8AC3E}">
        <p14:creationId xmlns:p14="http://schemas.microsoft.com/office/powerpoint/2010/main" val="940822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FC0D12-D80C-FFD0-F528-A55BD408C19B}"/>
              </a:ext>
            </a:extLst>
          </p:cNvPr>
          <p:cNvSpPr txBox="1"/>
          <p:nvPr/>
        </p:nvSpPr>
        <p:spPr>
          <a:xfrm>
            <a:off x="346435" y="225772"/>
            <a:ext cx="11767008" cy="1200329"/>
          </a:xfrm>
          <a:prstGeom prst="rect">
            <a:avLst/>
          </a:prstGeom>
          <a:solidFill>
            <a:schemeClr val="bg1"/>
          </a:solidFill>
        </p:spPr>
        <p:txBody>
          <a:bodyPr wrap="square">
            <a:spAutoFit/>
          </a:bodyPr>
          <a:lstStyle/>
          <a:p>
            <a:pPr algn="just"/>
            <a:r>
              <a:rPr lang="en-SG" dirty="0"/>
              <a:t>Example explained</a:t>
            </a:r>
          </a:p>
          <a:p>
            <a:pPr algn="just"/>
            <a:r>
              <a:rPr lang="en-SG" dirty="0"/>
              <a:t>In the example above, time (20) is greater than 18, so the condition is false. Because of this, we move on to the else condition and print to the screen "Good evening". If the time was less than 18, the program would print "Good day".</a:t>
            </a:r>
          </a:p>
        </p:txBody>
      </p:sp>
      <p:sp>
        <p:nvSpPr>
          <p:cNvPr id="7" name="TextBox 6">
            <a:extLst>
              <a:ext uri="{FF2B5EF4-FFF2-40B4-BE49-F238E27FC236}">
                <a16:creationId xmlns:a16="http://schemas.microsoft.com/office/drawing/2014/main" id="{28C41595-1B52-A94F-49CE-171CF94180ED}"/>
              </a:ext>
            </a:extLst>
          </p:cNvPr>
          <p:cNvSpPr txBox="1"/>
          <p:nvPr/>
        </p:nvSpPr>
        <p:spPr>
          <a:xfrm>
            <a:off x="346435" y="1662987"/>
            <a:ext cx="6103854" cy="369332"/>
          </a:xfrm>
          <a:prstGeom prst="rect">
            <a:avLst/>
          </a:prstGeom>
          <a:noFill/>
        </p:spPr>
        <p:txBody>
          <a:bodyPr wrap="square">
            <a:spAutoFit/>
          </a:bodyPr>
          <a:lstStyle/>
          <a:p>
            <a:pPr algn="l"/>
            <a:r>
              <a:rPr lang="en-SG" b="0" i="0" dirty="0">
                <a:solidFill>
                  <a:srgbClr val="000000"/>
                </a:solidFill>
                <a:effectLst/>
                <a:highlight>
                  <a:srgbClr val="FFFFFF"/>
                </a:highlight>
                <a:latin typeface="Segoe UI" panose="020B0502040204020203" pitchFamily="34" charset="0"/>
              </a:rPr>
              <a:t>The else if Statement</a:t>
            </a:r>
          </a:p>
        </p:txBody>
      </p:sp>
      <p:sp>
        <p:nvSpPr>
          <p:cNvPr id="9" name="TextBox 8">
            <a:extLst>
              <a:ext uri="{FF2B5EF4-FFF2-40B4-BE49-F238E27FC236}">
                <a16:creationId xmlns:a16="http://schemas.microsoft.com/office/drawing/2014/main" id="{40D2F460-873A-9E13-4A46-F411C11C20FC}"/>
              </a:ext>
            </a:extLst>
          </p:cNvPr>
          <p:cNvSpPr txBox="1"/>
          <p:nvPr/>
        </p:nvSpPr>
        <p:spPr>
          <a:xfrm>
            <a:off x="412422" y="2112598"/>
            <a:ext cx="11870703" cy="2585323"/>
          </a:xfrm>
          <a:prstGeom prst="rect">
            <a:avLst/>
          </a:prstGeom>
          <a:noFill/>
        </p:spPr>
        <p:txBody>
          <a:bodyPr wrap="square">
            <a:spAutoFit/>
          </a:bodyPr>
          <a:lstStyle/>
          <a:p>
            <a:r>
              <a:rPr lang="en-SG" dirty="0"/>
              <a:t>Use the else if statement to specify a new condition if the first condition is false.</a:t>
            </a:r>
          </a:p>
          <a:p>
            <a:r>
              <a:rPr lang="en-SG" dirty="0"/>
              <a:t>Syntax</a:t>
            </a:r>
          </a:p>
          <a:p>
            <a:r>
              <a:rPr lang="en-SG" dirty="0"/>
              <a:t>if (condition1) {</a:t>
            </a:r>
          </a:p>
          <a:p>
            <a:r>
              <a:rPr lang="en-SG" dirty="0"/>
              <a:t>  // block of code to be executed if condition1 is true</a:t>
            </a:r>
          </a:p>
          <a:p>
            <a:r>
              <a:rPr lang="en-SG" dirty="0"/>
              <a:t>} else if (condition2) {</a:t>
            </a:r>
          </a:p>
          <a:p>
            <a:r>
              <a:rPr lang="en-SG" dirty="0"/>
              <a:t>  // block of code to be executed if the condition1 is false and condition2 is true</a:t>
            </a:r>
          </a:p>
          <a:p>
            <a:r>
              <a:rPr lang="en-SG" dirty="0"/>
              <a:t>} else {</a:t>
            </a:r>
          </a:p>
          <a:p>
            <a:r>
              <a:rPr lang="en-SG" dirty="0"/>
              <a:t>  // block of code to be executed if the condition1 is false and condition2 is false</a:t>
            </a:r>
          </a:p>
          <a:p>
            <a:r>
              <a:rPr lang="en-SG" dirty="0"/>
              <a:t>}</a:t>
            </a:r>
          </a:p>
        </p:txBody>
      </p:sp>
    </p:spTree>
    <p:extLst>
      <p:ext uri="{BB962C8B-B14F-4D97-AF65-F5344CB8AC3E}">
        <p14:creationId xmlns:p14="http://schemas.microsoft.com/office/powerpoint/2010/main" val="874691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7A8267-6F72-7A73-D6CD-96E0D834A1EE}"/>
              </a:ext>
            </a:extLst>
          </p:cNvPr>
          <p:cNvSpPr txBox="1"/>
          <p:nvPr/>
        </p:nvSpPr>
        <p:spPr>
          <a:xfrm>
            <a:off x="412423" y="152541"/>
            <a:ext cx="8156542" cy="2862322"/>
          </a:xfrm>
          <a:prstGeom prst="rect">
            <a:avLst/>
          </a:prstGeom>
          <a:noFill/>
        </p:spPr>
        <p:txBody>
          <a:bodyPr wrap="square">
            <a:spAutoFit/>
          </a:bodyPr>
          <a:lstStyle/>
          <a:p>
            <a:pPr algn="l"/>
            <a:r>
              <a:rPr lang="en-US" b="0" i="0" dirty="0">
                <a:solidFill>
                  <a:srgbClr val="000000"/>
                </a:solidFill>
                <a:effectLst/>
                <a:latin typeface="Segoe UI" panose="020B0502040204020203" pitchFamily="34" charset="0"/>
              </a:rPr>
              <a:t>Example</a:t>
            </a:r>
          </a:p>
          <a:p>
            <a:pPr algn="l"/>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time = </a:t>
            </a:r>
            <a:r>
              <a:rPr lang="en-US" b="0" i="0" dirty="0">
                <a:solidFill>
                  <a:srgbClr val="FF0000"/>
                </a:solidFill>
                <a:effectLst/>
                <a:highlight>
                  <a:srgbClr val="FFFFFF"/>
                </a:highlight>
                <a:latin typeface="Consolas" panose="020B0609020204030204" pitchFamily="49" charset="0"/>
              </a:rPr>
              <a:t>22</a:t>
            </a:r>
            <a:r>
              <a:rPr lang="en-US" b="0" i="0" dirty="0">
                <a:solidFill>
                  <a:srgbClr val="000000"/>
                </a:solidFill>
                <a:effectLst/>
                <a:highlight>
                  <a:srgbClr val="FFFFFF"/>
                </a:highlight>
                <a:latin typeface="Consolas" panose="020B0609020204030204" pitchFamily="49" charset="0"/>
              </a:rPr>
              <a:t>;</a:t>
            </a:r>
            <a:br>
              <a:rPr lang="en-US" b="0" i="0" dirty="0">
                <a:solidFill>
                  <a:srgbClr val="000000"/>
                </a:solidFill>
                <a:effectLst/>
                <a:highlight>
                  <a:srgbClr val="FFFFFF"/>
                </a:highlight>
                <a:latin typeface="Consolas" panose="020B0609020204030204" pitchFamily="49" charset="0"/>
              </a:rPr>
            </a:br>
            <a:r>
              <a:rPr lang="en-US" b="0" i="0" dirty="0">
                <a:solidFill>
                  <a:srgbClr val="0000CD"/>
                </a:solidFill>
                <a:effectLst/>
                <a:highlight>
                  <a:srgbClr val="FFFFFF"/>
                </a:highlight>
                <a:latin typeface="Consolas" panose="020B0609020204030204" pitchFamily="49" charset="0"/>
              </a:rPr>
              <a:t>if</a:t>
            </a:r>
            <a:r>
              <a:rPr lang="en-US" b="0" i="0" dirty="0">
                <a:solidFill>
                  <a:srgbClr val="000000"/>
                </a:solidFill>
                <a:effectLst/>
                <a:highlight>
                  <a:srgbClr val="FFFFFF"/>
                </a:highlight>
                <a:latin typeface="Consolas" panose="020B0609020204030204" pitchFamily="49" charset="0"/>
              </a:rPr>
              <a:t> (time &lt; </a:t>
            </a:r>
            <a:r>
              <a:rPr lang="en-US" b="0" i="0" dirty="0">
                <a:solidFill>
                  <a:srgbClr val="FF0000"/>
                </a:solidFill>
                <a:effectLst/>
                <a:highlight>
                  <a:srgbClr val="FFFFFF"/>
                </a:highlight>
                <a:latin typeface="Consolas" panose="020B0609020204030204" pitchFamily="49" charset="0"/>
              </a:rPr>
              <a:t>10</a:t>
            </a:r>
            <a:r>
              <a:rPr lang="en-US" b="0" i="0" dirty="0">
                <a:solidFill>
                  <a:srgbClr val="000000"/>
                </a:solidFill>
                <a:effectLst/>
                <a:highlight>
                  <a:srgbClr val="FFFFFF"/>
                </a:highlight>
                <a:latin typeface="Consolas" panose="020B0609020204030204" pitchFamily="49" charset="0"/>
              </a:rPr>
              <a:t>) {</a:t>
            </a:r>
            <a:br>
              <a:rPr lang="en-US" b="0" i="0" dirty="0">
                <a:solidFill>
                  <a:srgbClr val="000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printf</a:t>
            </a:r>
            <a:r>
              <a:rPr lang="en-US" b="0" i="0" dirty="0">
                <a:solidFill>
                  <a:srgbClr val="000000"/>
                </a:solidFill>
                <a:effectLst/>
                <a:highlight>
                  <a:srgbClr val="FFFFFF"/>
                </a:highlight>
                <a:latin typeface="Consolas" panose="020B0609020204030204" pitchFamily="49" charset="0"/>
              </a:rPr>
              <a:t>(</a:t>
            </a:r>
            <a:r>
              <a:rPr lang="en-US" b="0" i="0" dirty="0">
                <a:solidFill>
                  <a:srgbClr val="A52A2A"/>
                </a:solidFill>
                <a:effectLst/>
                <a:highlight>
                  <a:srgbClr val="FFFFFF"/>
                </a:highlight>
                <a:latin typeface="Consolas" panose="020B0609020204030204" pitchFamily="49" charset="0"/>
              </a:rPr>
              <a:t>"Good morning."</a:t>
            </a:r>
            <a:r>
              <a:rPr lang="en-US" b="0" i="0" dirty="0">
                <a:solidFill>
                  <a:srgbClr val="000000"/>
                </a:solidFill>
                <a:effectLst/>
                <a:highlight>
                  <a:srgbClr val="FFFFFF"/>
                </a:highlight>
                <a:latin typeface="Consolas" panose="020B0609020204030204" pitchFamily="49" charset="0"/>
              </a:rPr>
              <a:t>);</a:t>
            </a:r>
            <a:br>
              <a:rPr lang="en-US" b="0" i="0" dirty="0">
                <a:solidFill>
                  <a:srgbClr val="000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else</a:t>
            </a: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if</a:t>
            </a:r>
            <a:r>
              <a:rPr lang="en-US" b="0" i="0" dirty="0">
                <a:solidFill>
                  <a:srgbClr val="000000"/>
                </a:solidFill>
                <a:effectLst/>
                <a:highlight>
                  <a:srgbClr val="FFFFFF"/>
                </a:highlight>
                <a:latin typeface="Consolas" panose="020B0609020204030204" pitchFamily="49" charset="0"/>
              </a:rPr>
              <a:t> (time &lt; </a:t>
            </a:r>
            <a:r>
              <a:rPr lang="en-US" b="0" i="0" dirty="0">
                <a:solidFill>
                  <a:srgbClr val="FF0000"/>
                </a:solidFill>
                <a:effectLst/>
                <a:highlight>
                  <a:srgbClr val="FFFFFF"/>
                </a:highlight>
                <a:latin typeface="Consolas" panose="020B0609020204030204" pitchFamily="49" charset="0"/>
              </a:rPr>
              <a:t>20</a:t>
            </a:r>
            <a:r>
              <a:rPr lang="en-US" b="0" i="0" dirty="0">
                <a:solidFill>
                  <a:srgbClr val="000000"/>
                </a:solidFill>
                <a:effectLst/>
                <a:highlight>
                  <a:srgbClr val="FFFFFF"/>
                </a:highlight>
                <a:latin typeface="Consolas" panose="020B0609020204030204" pitchFamily="49" charset="0"/>
              </a:rPr>
              <a:t>) {</a:t>
            </a:r>
            <a:br>
              <a:rPr lang="en-US" b="0" i="0" dirty="0">
                <a:solidFill>
                  <a:srgbClr val="000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printf</a:t>
            </a:r>
            <a:r>
              <a:rPr lang="en-US" b="0" i="0" dirty="0">
                <a:solidFill>
                  <a:srgbClr val="000000"/>
                </a:solidFill>
                <a:effectLst/>
                <a:highlight>
                  <a:srgbClr val="FFFFFF"/>
                </a:highlight>
                <a:latin typeface="Consolas" panose="020B0609020204030204" pitchFamily="49" charset="0"/>
              </a:rPr>
              <a:t>(</a:t>
            </a:r>
            <a:r>
              <a:rPr lang="en-US" b="0" i="0" dirty="0">
                <a:solidFill>
                  <a:srgbClr val="A52A2A"/>
                </a:solidFill>
                <a:effectLst/>
                <a:highlight>
                  <a:srgbClr val="FFFFFF"/>
                </a:highlight>
                <a:latin typeface="Consolas" panose="020B0609020204030204" pitchFamily="49" charset="0"/>
              </a:rPr>
              <a:t>"Good day."</a:t>
            </a:r>
            <a:r>
              <a:rPr lang="en-US" b="0" i="0" dirty="0">
                <a:solidFill>
                  <a:srgbClr val="000000"/>
                </a:solidFill>
                <a:effectLst/>
                <a:highlight>
                  <a:srgbClr val="FFFFFF"/>
                </a:highlight>
                <a:latin typeface="Consolas" panose="020B0609020204030204" pitchFamily="49" charset="0"/>
              </a:rPr>
              <a:t>);</a:t>
            </a:r>
            <a:br>
              <a:rPr lang="en-US" b="0" i="0" dirty="0">
                <a:solidFill>
                  <a:srgbClr val="000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else</a:t>
            </a:r>
            <a:r>
              <a:rPr lang="en-US" b="0" i="0" dirty="0">
                <a:solidFill>
                  <a:srgbClr val="000000"/>
                </a:solidFill>
                <a:effectLst/>
                <a:highlight>
                  <a:srgbClr val="FFFFFF"/>
                </a:highlight>
                <a:latin typeface="Consolas" panose="020B0609020204030204" pitchFamily="49" charset="0"/>
              </a:rPr>
              <a:t> {</a:t>
            </a:r>
            <a:br>
              <a:rPr lang="en-US" b="0" i="0" dirty="0">
                <a:solidFill>
                  <a:srgbClr val="000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printf</a:t>
            </a:r>
            <a:r>
              <a:rPr lang="en-US" b="0" i="0" dirty="0">
                <a:solidFill>
                  <a:srgbClr val="000000"/>
                </a:solidFill>
                <a:effectLst/>
                <a:highlight>
                  <a:srgbClr val="FFFFFF"/>
                </a:highlight>
                <a:latin typeface="Consolas" panose="020B0609020204030204" pitchFamily="49" charset="0"/>
              </a:rPr>
              <a:t>(</a:t>
            </a:r>
            <a:r>
              <a:rPr lang="en-US" b="0" i="0" dirty="0">
                <a:solidFill>
                  <a:srgbClr val="A52A2A"/>
                </a:solidFill>
                <a:effectLst/>
                <a:highlight>
                  <a:srgbClr val="FFFFFF"/>
                </a:highlight>
                <a:latin typeface="Consolas" panose="020B0609020204030204" pitchFamily="49" charset="0"/>
              </a:rPr>
              <a:t>"Good evening."</a:t>
            </a:r>
            <a:r>
              <a:rPr lang="en-US" b="0" i="0" dirty="0">
                <a:solidFill>
                  <a:srgbClr val="000000"/>
                </a:solidFill>
                <a:effectLst/>
                <a:highlight>
                  <a:srgbClr val="FFFFFF"/>
                </a:highlight>
                <a:latin typeface="Consolas" panose="020B0609020204030204" pitchFamily="49" charset="0"/>
              </a:rPr>
              <a:t>);</a:t>
            </a:r>
            <a:br>
              <a:rPr lang="en-US" b="0" i="0" dirty="0">
                <a:solidFill>
                  <a:srgbClr val="000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a:t>
            </a:r>
            <a:br>
              <a:rPr lang="en-US" b="0" i="0" dirty="0">
                <a:solidFill>
                  <a:srgbClr val="000000"/>
                </a:solidFill>
                <a:effectLst/>
                <a:highlight>
                  <a:srgbClr val="FFFFFF"/>
                </a:highlight>
                <a:latin typeface="Consolas" panose="020B0609020204030204" pitchFamily="49" charset="0"/>
              </a:rPr>
            </a:br>
            <a:r>
              <a:rPr lang="en-US" b="0" i="0" dirty="0">
                <a:solidFill>
                  <a:srgbClr val="008000"/>
                </a:solidFill>
                <a:effectLst/>
                <a:highlight>
                  <a:srgbClr val="FFFFFF"/>
                </a:highlight>
                <a:latin typeface="Consolas" panose="020B0609020204030204" pitchFamily="49" charset="0"/>
              </a:rPr>
              <a:t>// Outputs "Good evening."</a:t>
            </a:r>
            <a:endParaRPr lang="en-US" b="0" i="0" dirty="0">
              <a:solidFill>
                <a:srgbClr val="000000"/>
              </a:solidFill>
              <a:effectLst/>
              <a:highlight>
                <a:srgbClr val="FFFFFF"/>
              </a:highlight>
              <a:latin typeface="Consolas" panose="020B0609020204030204" pitchFamily="49" charset="0"/>
            </a:endParaRPr>
          </a:p>
        </p:txBody>
      </p:sp>
      <p:sp>
        <p:nvSpPr>
          <p:cNvPr id="8" name="TextBox 7">
            <a:extLst>
              <a:ext uri="{FF2B5EF4-FFF2-40B4-BE49-F238E27FC236}">
                <a16:creationId xmlns:a16="http://schemas.microsoft.com/office/drawing/2014/main" id="{3078625E-93A3-145B-D96A-94259B786CB3}"/>
              </a:ext>
            </a:extLst>
          </p:cNvPr>
          <p:cNvSpPr txBox="1"/>
          <p:nvPr/>
        </p:nvSpPr>
        <p:spPr>
          <a:xfrm>
            <a:off x="4909008" y="152541"/>
            <a:ext cx="7147874" cy="2585323"/>
          </a:xfrm>
          <a:prstGeom prst="rect">
            <a:avLst/>
          </a:prstGeom>
          <a:solidFill>
            <a:schemeClr val="bg1"/>
          </a:solidFill>
        </p:spPr>
        <p:txBody>
          <a:bodyPr wrap="square">
            <a:spAutoFit/>
          </a:bodyPr>
          <a:lstStyle/>
          <a:p>
            <a:pPr algn="just"/>
            <a:r>
              <a:rPr lang="en-SG" dirty="0"/>
              <a:t>Example explained</a:t>
            </a:r>
          </a:p>
          <a:p>
            <a:pPr algn="just"/>
            <a:r>
              <a:rPr lang="en-SG" dirty="0"/>
              <a:t>In the example above, time (22) is greater than 10, so the first condition is false. The next condition, in the else if statement, is also false, so we move on to the else condition since condition1 and condition2 is both false - and print to the screen "Good evening".</a:t>
            </a:r>
          </a:p>
          <a:p>
            <a:pPr algn="just"/>
            <a:endParaRPr lang="en-SG" dirty="0"/>
          </a:p>
          <a:p>
            <a:pPr algn="just"/>
            <a:r>
              <a:rPr lang="en-SG" dirty="0"/>
              <a:t>However, if the time was 14, our program would print "Good day."</a:t>
            </a:r>
          </a:p>
        </p:txBody>
      </p:sp>
      <p:pic>
        <p:nvPicPr>
          <p:cNvPr id="3075" name="Picture 3" descr="How if statement works in C programming?">
            <a:extLst>
              <a:ext uri="{FF2B5EF4-FFF2-40B4-BE49-F238E27FC236}">
                <a16:creationId xmlns:a16="http://schemas.microsoft.com/office/drawing/2014/main" id="{55B29275-9022-99BE-A98C-29EF7ADAAD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2521" y="3014863"/>
            <a:ext cx="8445014" cy="3140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004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ow if...else statement works in C programming?">
            <a:extLst>
              <a:ext uri="{FF2B5EF4-FFF2-40B4-BE49-F238E27FC236}">
                <a16:creationId xmlns:a16="http://schemas.microsoft.com/office/drawing/2014/main" id="{D7ADE8E3-1FEA-3BE0-EC01-3D7E8A9B7A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3799" y="0"/>
            <a:ext cx="6489030" cy="31674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08B616B-498F-F7BD-4FCA-1438E468774B}"/>
              </a:ext>
            </a:extLst>
          </p:cNvPr>
          <p:cNvSpPr txBox="1"/>
          <p:nvPr/>
        </p:nvSpPr>
        <p:spPr>
          <a:xfrm>
            <a:off x="346435" y="222897"/>
            <a:ext cx="5564171" cy="5078313"/>
          </a:xfrm>
          <a:prstGeom prst="rect">
            <a:avLst/>
          </a:prstGeom>
          <a:noFill/>
        </p:spPr>
        <p:txBody>
          <a:bodyPr wrap="square">
            <a:spAutoFit/>
          </a:bodyPr>
          <a:lstStyle/>
          <a:p>
            <a:r>
              <a:rPr lang="en-SG" dirty="0"/>
              <a:t>// Program to display a number if it is negative</a:t>
            </a:r>
          </a:p>
          <a:p>
            <a:endParaRPr lang="en-SG" dirty="0"/>
          </a:p>
          <a:p>
            <a:r>
              <a:rPr lang="en-SG" dirty="0"/>
              <a:t>#include &lt;</a:t>
            </a:r>
            <a:r>
              <a:rPr lang="en-SG" dirty="0" err="1"/>
              <a:t>stdio.h</a:t>
            </a:r>
            <a:r>
              <a:rPr lang="en-SG" dirty="0"/>
              <a:t>&gt;</a:t>
            </a:r>
          </a:p>
          <a:p>
            <a:r>
              <a:rPr lang="en-SG" dirty="0"/>
              <a:t>int main() {</a:t>
            </a:r>
          </a:p>
          <a:p>
            <a:r>
              <a:rPr lang="en-SG" dirty="0"/>
              <a:t>    int number;</a:t>
            </a:r>
          </a:p>
          <a:p>
            <a:endParaRPr lang="en-SG" dirty="0"/>
          </a:p>
          <a:p>
            <a:r>
              <a:rPr lang="en-SG" dirty="0"/>
              <a:t>    </a:t>
            </a:r>
            <a:r>
              <a:rPr lang="en-SG" dirty="0" err="1"/>
              <a:t>printf</a:t>
            </a:r>
            <a:r>
              <a:rPr lang="en-SG" dirty="0"/>
              <a:t>("Enter an integer: ");</a:t>
            </a:r>
          </a:p>
          <a:p>
            <a:r>
              <a:rPr lang="en-SG" dirty="0"/>
              <a:t>    </a:t>
            </a:r>
            <a:r>
              <a:rPr lang="en-SG" dirty="0" err="1"/>
              <a:t>scanf</a:t>
            </a:r>
            <a:r>
              <a:rPr lang="en-SG" dirty="0"/>
              <a:t>("%d", &amp;number);</a:t>
            </a:r>
          </a:p>
          <a:p>
            <a:endParaRPr lang="en-SG" dirty="0"/>
          </a:p>
          <a:p>
            <a:r>
              <a:rPr lang="en-SG" dirty="0"/>
              <a:t>    // true if number is less than 0</a:t>
            </a:r>
          </a:p>
          <a:p>
            <a:r>
              <a:rPr lang="en-SG" dirty="0"/>
              <a:t>    if (number &lt; 0) {</a:t>
            </a:r>
          </a:p>
          <a:p>
            <a:r>
              <a:rPr lang="en-SG" dirty="0"/>
              <a:t>        </a:t>
            </a:r>
            <a:r>
              <a:rPr lang="en-SG" dirty="0" err="1"/>
              <a:t>printf</a:t>
            </a:r>
            <a:r>
              <a:rPr lang="en-SG" dirty="0"/>
              <a:t>("You entered %d.\n", number);</a:t>
            </a:r>
          </a:p>
          <a:p>
            <a:r>
              <a:rPr lang="en-SG" dirty="0"/>
              <a:t>    }</a:t>
            </a:r>
          </a:p>
          <a:p>
            <a:endParaRPr lang="en-SG" dirty="0"/>
          </a:p>
          <a:p>
            <a:r>
              <a:rPr lang="en-SG" dirty="0"/>
              <a:t>    </a:t>
            </a:r>
            <a:r>
              <a:rPr lang="en-SG" dirty="0" err="1"/>
              <a:t>printf</a:t>
            </a:r>
            <a:r>
              <a:rPr lang="en-SG" dirty="0"/>
              <a:t>("The if statement is easy.");</a:t>
            </a:r>
          </a:p>
          <a:p>
            <a:endParaRPr lang="en-SG" dirty="0"/>
          </a:p>
          <a:p>
            <a:r>
              <a:rPr lang="en-SG" dirty="0"/>
              <a:t>    return 0;</a:t>
            </a:r>
          </a:p>
          <a:p>
            <a:r>
              <a:rPr lang="en-SG" dirty="0"/>
              <a:t>}</a:t>
            </a:r>
          </a:p>
        </p:txBody>
      </p:sp>
    </p:spTree>
    <p:extLst>
      <p:ext uri="{BB962C8B-B14F-4D97-AF65-F5344CB8AC3E}">
        <p14:creationId xmlns:p14="http://schemas.microsoft.com/office/powerpoint/2010/main" val="4245142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799601-82FD-DBB4-1210-1B8E0E6B0687}"/>
              </a:ext>
            </a:extLst>
          </p:cNvPr>
          <p:cNvSpPr txBox="1"/>
          <p:nvPr/>
        </p:nvSpPr>
        <p:spPr>
          <a:xfrm>
            <a:off x="402996" y="241750"/>
            <a:ext cx="5300220" cy="5078313"/>
          </a:xfrm>
          <a:prstGeom prst="rect">
            <a:avLst/>
          </a:prstGeom>
          <a:noFill/>
        </p:spPr>
        <p:txBody>
          <a:bodyPr wrap="square">
            <a:spAutoFit/>
          </a:bodyPr>
          <a:lstStyle/>
          <a:p>
            <a:r>
              <a:rPr lang="en-SG" dirty="0"/>
              <a:t>// Check whether an integer is odd or even</a:t>
            </a:r>
          </a:p>
          <a:p>
            <a:endParaRPr lang="en-SG" dirty="0"/>
          </a:p>
          <a:p>
            <a:r>
              <a:rPr lang="en-SG" dirty="0"/>
              <a:t>#include &lt;</a:t>
            </a:r>
            <a:r>
              <a:rPr lang="en-SG" dirty="0" err="1"/>
              <a:t>stdio.h</a:t>
            </a:r>
            <a:r>
              <a:rPr lang="en-SG" dirty="0"/>
              <a:t>&gt;</a:t>
            </a:r>
          </a:p>
          <a:p>
            <a:r>
              <a:rPr lang="en-SG" dirty="0"/>
              <a:t>int main() {</a:t>
            </a:r>
          </a:p>
          <a:p>
            <a:r>
              <a:rPr lang="en-SG" dirty="0"/>
              <a:t>    int number;</a:t>
            </a:r>
          </a:p>
          <a:p>
            <a:r>
              <a:rPr lang="en-SG" dirty="0"/>
              <a:t>    </a:t>
            </a:r>
            <a:r>
              <a:rPr lang="en-SG" dirty="0" err="1"/>
              <a:t>printf</a:t>
            </a:r>
            <a:r>
              <a:rPr lang="en-SG" dirty="0"/>
              <a:t>("Enter an integer: ");</a:t>
            </a:r>
          </a:p>
          <a:p>
            <a:r>
              <a:rPr lang="en-SG" dirty="0"/>
              <a:t>    </a:t>
            </a:r>
            <a:r>
              <a:rPr lang="en-SG" dirty="0" err="1"/>
              <a:t>scanf</a:t>
            </a:r>
            <a:r>
              <a:rPr lang="en-SG" dirty="0"/>
              <a:t>("%d", &amp;number);</a:t>
            </a:r>
          </a:p>
          <a:p>
            <a:endParaRPr lang="en-SG" dirty="0"/>
          </a:p>
          <a:p>
            <a:r>
              <a:rPr lang="en-SG" dirty="0"/>
              <a:t>    // True if the remainder is 0</a:t>
            </a:r>
          </a:p>
          <a:p>
            <a:r>
              <a:rPr lang="en-SG" dirty="0"/>
              <a:t>    if  (number%2 == 0) {</a:t>
            </a:r>
          </a:p>
          <a:p>
            <a:r>
              <a:rPr lang="en-SG" dirty="0"/>
              <a:t>        </a:t>
            </a:r>
            <a:r>
              <a:rPr lang="en-SG" dirty="0" err="1"/>
              <a:t>printf</a:t>
            </a:r>
            <a:r>
              <a:rPr lang="en-SG" dirty="0"/>
              <a:t>("%d is an even </a:t>
            </a:r>
            <a:r>
              <a:rPr lang="en-SG" dirty="0" err="1"/>
              <a:t>integer.",number</a:t>
            </a:r>
            <a:r>
              <a:rPr lang="en-SG" dirty="0"/>
              <a:t>);</a:t>
            </a:r>
          </a:p>
          <a:p>
            <a:r>
              <a:rPr lang="en-SG" dirty="0"/>
              <a:t>    }</a:t>
            </a:r>
          </a:p>
          <a:p>
            <a:r>
              <a:rPr lang="en-SG" dirty="0"/>
              <a:t>    else {</a:t>
            </a:r>
          </a:p>
          <a:p>
            <a:r>
              <a:rPr lang="en-SG" dirty="0"/>
              <a:t>        </a:t>
            </a:r>
            <a:r>
              <a:rPr lang="en-SG" dirty="0" err="1"/>
              <a:t>printf</a:t>
            </a:r>
            <a:r>
              <a:rPr lang="en-SG" dirty="0"/>
              <a:t>("%d is an odd </a:t>
            </a:r>
            <a:r>
              <a:rPr lang="en-SG" dirty="0" err="1"/>
              <a:t>integer.",number</a:t>
            </a:r>
            <a:r>
              <a:rPr lang="en-SG" dirty="0"/>
              <a:t>);</a:t>
            </a:r>
          </a:p>
          <a:p>
            <a:r>
              <a:rPr lang="en-SG" dirty="0"/>
              <a:t>    }</a:t>
            </a:r>
          </a:p>
          <a:p>
            <a:endParaRPr lang="en-SG" dirty="0"/>
          </a:p>
          <a:p>
            <a:r>
              <a:rPr lang="en-SG" dirty="0"/>
              <a:t>    return 0;</a:t>
            </a:r>
          </a:p>
          <a:p>
            <a:r>
              <a:rPr lang="en-SG" dirty="0"/>
              <a:t>}</a:t>
            </a:r>
          </a:p>
        </p:txBody>
      </p:sp>
      <p:sp>
        <p:nvSpPr>
          <p:cNvPr id="7" name="TextBox 6">
            <a:extLst>
              <a:ext uri="{FF2B5EF4-FFF2-40B4-BE49-F238E27FC236}">
                <a16:creationId xmlns:a16="http://schemas.microsoft.com/office/drawing/2014/main" id="{2E14457F-1751-E7C7-5F0E-E009802B30ED}"/>
              </a:ext>
            </a:extLst>
          </p:cNvPr>
          <p:cNvSpPr txBox="1"/>
          <p:nvPr/>
        </p:nvSpPr>
        <p:spPr>
          <a:xfrm>
            <a:off x="5851688" y="152942"/>
            <a:ext cx="6103854" cy="6186309"/>
          </a:xfrm>
          <a:prstGeom prst="rect">
            <a:avLst/>
          </a:prstGeom>
          <a:solidFill>
            <a:schemeClr val="bg1"/>
          </a:solidFill>
        </p:spPr>
        <p:txBody>
          <a:bodyPr wrap="square">
            <a:spAutoFit/>
          </a:bodyPr>
          <a:lstStyle/>
          <a:p>
            <a:r>
              <a:rPr lang="en-SG" dirty="0"/>
              <a:t>// Program to relate two integers using =, &gt; or &lt; symbol</a:t>
            </a:r>
          </a:p>
          <a:p>
            <a:r>
              <a:rPr lang="en-SG" dirty="0"/>
              <a:t>#include &lt;</a:t>
            </a:r>
            <a:r>
              <a:rPr lang="en-SG" dirty="0" err="1"/>
              <a:t>stdio.h</a:t>
            </a:r>
            <a:r>
              <a:rPr lang="en-SG" dirty="0"/>
              <a:t>&gt;</a:t>
            </a:r>
          </a:p>
          <a:p>
            <a:r>
              <a:rPr lang="en-SG" dirty="0"/>
              <a:t>int main() {</a:t>
            </a:r>
          </a:p>
          <a:p>
            <a:r>
              <a:rPr lang="en-SG" dirty="0"/>
              <a:t>    int number1, number2;</a:t>
            </a:r>
          </a:p>
          <a:p>
            <a:r>
              <a:rPr lang="en-SG" dirty="0"/>
              <a:t>    </a:t>
            </a:r>
            <a:r>
              <a:rPr lang="en-SG" dirty="0" err="1"/>
              <a:t>printf</a:t>
            </a:r>
            <a:r>
              <a:rPr lang="en-SG" dirty="0"/>
              <a:t>("Enter two integers: ");</a:t>
            </a:r>
          </a:p>
          <a:p>
            <a:r>
              <a:rPr lang="en-SG" dirty="0"/>
              <a:t>    </a:t>
            </a:r>
            <a:r>
              <a:rPr lang="en-SG" dirty="0" err="1"/>
              <a:t>scanf</a:t>
            </a:r>
            <a:r>
              <a:rPr lang="en-SG" dirty="0"/>
              <a:t>("%d %d", &amp;number1, &amp;number2);</a:t>
            </a:r>
          </a:p>
          <a:p>
            <a:endParaRPr lang="en-SG" dirty="0"/>
          </a:p>
          <a:p>
            <a:r>
              <a:rPr lang="en-SG" dirty="0"/>
              <a:t>    //checks if the two integers are equal.</a:t>
            </a:r>
          </a:p>
          <a:p>
            <a:r>
              <a:rPr lang="en-SG" dirty="0"/>
              <a:t>    if(number1 == number2) {</a:t>
            </a:r>
          </a:p>
          <a:p>
            <a:r>
              <a:rPr lang="en-SG" dirty="0"/>
              <a:t>        </a:t>
            </a:r>
            <a:r>
              <a:rPr lang="en-SG" dirty="0" err="1"/>
              <a:t>printf</a:t>
            </a:r>
            <a:r>
              <a:rPr lang="en-SG" dirty="0"/>
              <a:t>("Result: %d = %d",number1,number2);</a:t>
            </a:r>
          </a:p>
          <a:p>
            <a:r>
              <a:rPr lang="en-SG" dirty="0"/>
              <a:t>    }</a:t>
            </a:r>
          </a:p>
          <a:p>
            <a:endParaRPr lang="en-SG" dirty="0"/>
          </a:p>
          <a:p>
            <a:r>
              <a:rPr lang="en-SG" dirty="0"/>
              <a:t>    //checks if number1 is greater than number2.</a:t>
            </a:r>
          </a:p>
          <a:p>
            <a:r>
              <a:rPr lang="en-SG" dirty="0"/>
              <a:t>    else if (number1 &gt; number2) {</a:t>
            </a:r>
          </a:p>
          <a:p>
            <a:r>
              <a:rPr lang="en-SG" dirty="0"/>
              <a:t>        </a:t>
            </a:r>
            <a:r>
              <a:rPr lang="en-SG" dirty="0" err="1"/>
              <a:t>printf</a:t>
            </a:r>
            <a:r>
              <a:rPr lang="en-SG" dirty="0"/>
              <a:t>("Result: %d &gt; %d", number1, number2);</a:t>
            </a:r>
          </a:p>
          <a:p>
            <a:r>
              <a:rPr lang="en-SG" dirty="0"/>
              <a:t>    }</a:t>
            </a:r>
          </a:p>
          <a:p>
            <a:endParaRPr lang="en-SG" dirty="0"/>
          </a:p>
          <a:p>
            <a:r>
              <a:rPr lang="en-SG" dirty="0"/>
              <a:t>    //checks if both test expressions are false</a:t>
            </a:r>
          </a:p>
          <a:p>
            <a:r>
              <a:rPr lang="en-SG" dirty="0"/>
              <a:t>    else {</a:t>
            </a:r>
          </a:p>
          <a:p>
            <a:r>
              <a:rPr lang="en-SG" dirty="0"/>
              <a:t>        </a:t>
            </a:r>
            <a:r>
              <a:rPr lang="en-SG" dirty="0" err="1"/>
              <a:t>printf</a:t>
            </a:r>
            <a:r>
              <a:rPr lang="en-SG" dirty="0"/>
              <a:t>("Result: %d &lt; %d",number1, number2);</a:t>
            </a:r>
          </a:p>
          <a:p>
            <a:r>
              <a:rPr lang="en-SG" dirty="0"/>
              <a:t>    }</a:t>
            </a:r>
          </a:p>
          <a:p>
            <a:r>
              <a:rPr lang="en-SG" dirty="0"/>
              <a:t>}</a:t>
            </a:r>
          </a:p>
        </p:txBody>
      </p:sp>
    </p:spTree>
    <p:extLst>
      <p:ext uri="{BB962C8B-B14F-4D97-AF65-F5344CB8AC3E}">
        <p14:creationId xmlns:p14="http://schemas.microsoft.com/office/powerpoint/2010/main" val="4262876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0D1B4E-ADC0-0F47-4853-29009D20A92E}"/>
              </a:ext>
            </a:extLst>
          </p:cNvPr>
          <p:cNvSpPr txBox="1"/>
          <p:nvPr/>
        </p:nvSpPr>
        <p:spPr>
          <a:xfrm>
            <a:off x="459556" y="101786"/>
            <a:ext cx="11732444" cy="3139321"/>
          </a:xfrm>
          <a:prstGeom prst="rect">
            <a:avLst/>
          </a:prstGeom>
          <a:noFill/>
        </p:spPr>
        <p:txBody>
          <a:bodyPr wrap="square">
            <a:spAutoFit/>
          </a:bodyPr>
          <a:lstStyle/>
          <a:p>
            <a:r>
              <a:rPr lang="en-SG" dirty="0"/>
              <a:t>Real-Life Examples</a:t>
            </a:r>
          </a:p>
          <a:p>
            <a:r>
              <a:rPr lang="en-SG" dirty="0"/>
              <a:t>This example shows how you can use </a:t>
            </a:r>
            <a:r>
              <a:rPr lang="en-SG" dirty="0" err="1"/>
              <a:t>if..else</a:t>
            </a:r>
            <a:r>
              <a:rPr lang="en-SG" dirty="0"/>
              <a:t> to "open a door" if the user enters the correct code:</a:t>
            </a:r>
          </a:p>
          <a:p>
            <a:endParaRPr lang="en-SG" dirty="0"/>
          </a:p>
          <a:p>
            <a:r>
              <a:rPr lang="en-SG" dirty="0"/>
              <a:t>Example</a:t>
            </a:r>
          </a:p>
          <a:p>
            <a:r>
              <a:rPr lang="en-SG" dirty="0"/>
              <a:t>int </a:t>
            </a:r>
            <a:r>
              <a:rPr lang="en-SG" dirty="0" err="1"/>
              <a:t>doorCode</a:t>
            </a:r>
            <a:r>
              <a:rPr lang="en-SG" dirty="0"/>
              <a:t> = 1337;</a:t>
            </a:r>
          </a:p>
          <a:p>
            <a:endParaRPr lang="en-SG" dirty="0"/>
          </a:p>
          <a:p>
            <a:r>
              <a:rPr lang="en-SG" dirty="0"/>
              <a:t>if (</a:t>
            </a:r>
            <a:r>
              <a:rPr lang="en-SG" dirty="0" err="1"/>
              <a:t>doorCode</a:t>
            </a:r>
            <a:r>
              <a:rPr lang="en-SG" dirty="0"/>
              <a:t> == 1337) {</a:t>
            </a:r>
          </a:p>
          <a:p>
            <a:r>
              <a:rPr lang="en-SG" dirty="0"/>
              <a:t>  </a:t>
            </a:r>
            <a:r>
              <a:rPr lang="en-SG" dirty="0" err="1"/>
              <a:t>printf</a:t>
            </a:r>
            <a:r>
              <a:rPr lang="en-SG" dirty="0"/>
              <a:t>("Correct code.\</a:t>
            </a:r>
            <a:r>
              <a:rPr lang="en-SG" dirty="0" err="1"/>
              <a:t>nThe</a:t>
            </a:r>
            <a:r>
              <a:rPr lang="en-SG" dirty="0"/>
              <a:t> door is now open.");</a:t>
            </a:r>
          </a:p>
          <a:p>
            <a:r>
              <a:rPr lang="en-SG" dirty="0"/>
              <a:t>} else {</a:t>
            </a:r>
          </a:p>
          <a:p>
            <a:r>
              <a:rPr lang="en-SG" dirty="0"/>
              <a:t>  </a:t>
            </a:r>
            <a:r>
              <a:rPr lang="en-SG" dirty="0" err="1"/>
              <a:t>printf</a:t>
            </a:r>
            <a:r>
              <a:rPr lang="en-SG" dirty="0"/>
              <a:t>("Wrong code.\</a:t>
            </a:r>
            <a:r>
              <a:rPr lang="en-SG" dirty="0" err="1"/>
              <a:t>nThe</a:t>
            </a:r>
            <a:r>
              <a:rPr lang="en-SG" dirty="0"/>
              <a:t> door remains closed.");</a:t>
            </a:r>
          </a:p>
          <a:p>
            <a:r>
              <a:rPr lang="en-SG" dirty="0"/>
              <a:t>}</a:t>
            </a:r>
          </a:p>
        </p:txBody>
      </p:sp>
      <p:sp>
        <p:nvSpPr>
          <p:cNvPr id="7" name="TextBox 6">
            <a:extLst>
              <a:ext uri="{FF2B5EF4-FFF2-40B4-BE49-F238E27FC236}">
                <a16:creationId xmlns:a16="http://schemas.microsoft.com/office/drawing/2014/main" id="{7A93E6EA-F46F-C017-A994-CFE0EE013DEF}"/>
              </a:ext>
            </a:extLst>
          </p:cNvPr>
          <p:cNvSpPr txBox="1"/>
          <p:nvPr/>
        </p:nvSpPr>
        <p:spPr>
          <a:xfrm>
            <a:off x="511403" y="3241107"/>
            <a:ext cx="11628749" cy="3416320"/>
          </a:xfrm>
          <a:prstGeom prst="rect">
            <a:avLst/>
          </a:prstGeom>
          <a:noFill/>
        </p:spPr>
        <p:txBody>
          <a:bodyPr wrap="square">
            <a:spAutoFit/>
          </a:bodyPr>
          <a:lstStyle/>
          <a:p>
            <a:r>
              <a:rPr lang="en-SG" dirty="0"/>
              <a:t>This example shows how you can use </a:t>
            </a:r>
            <a:r>
              <a:rPr lang="en-SG" dirty="0" err="1"/>
              <a:t>if..else</a:t>
            </a:r>
            <a:r>
              <a:rPr lang="en-SG" dirty="0"/>
              <a:t> to find out if a number is positive or negative:</a:t>
            </a:r>
          </a:p>
          <a:p>
            <a:endParaRPr lang="en-SG" dirty="0"/>
          </a:p>
          <a:p>
            <a:r>
              <a:rPr lang="en-SG" dirty="0"/>
              <a:t>Example</a:t>
            </a:r>
          </a:p>
          <a:p>
            <a:r>
              <a:rPr lang="en-SG" dirty="0"/>
              <a:t>int </a:t>
            </a:r>
            <a:r>
              <a:rPr lang="en-SG" dirty="0" err="1"/>
              <a:t>myNum</a:t>
            </a:r>
            <a:r>
              <a:rPr lang="en-SG" dirty="0"/>
              <a:t> = 10; // Is this a positive or negative number?</a:t>
            </a:r>
          </a:p>
          <a:p>
            <a:endParaRPr lang="en-SG" dirty="0"/>
          </a:p>
          <a:p>
            <a:r>
              <a:rPr lang="en-SG" dirty="0"/>
              <a:t>if (</a:t>
            </a:r>
            <a:r>
              <a:rPr lang="en-SG" dirty="0" err="1"/>
              <a:t>myNum</a:t>
            </a:r>
            <a:r>
              <a:rPr lang="en-SG" dirty="0"/>
              <a:t> &gt; 0) {</a:t>
            </a:r>
          </a:p>
          <a:p>
            <a:r>
              <a:rPr lang="en-SG" dirty="0"/>
              <a:t>  </a:t>
            </a:r>
            <a:r>
              <a:rPr lang="en-SG" dirty="0" err="1"/>
              <a:t>printf</a:t>
            </a:r>
            <a:r>
              <a:rPr lang="en-SG" dirty="0"/>
              <a:t>("The value is a positive number.");</a:t>
            </a:r>
          </a:p>
          <a:p>
            <a:r>
              <a:rPr lang="en-SG" dirty="0"/>
              <a:t>} else if (</a:t>
            </a:r>
            <a:r>
              <a:rPr lang="en-SG" dirty="0" err="1"/>
              <a:t>myNum</a:t>
            </a:r>
            <a:r>
              <a:rPr lang="en-SG" dirty="0"/>
              <a:t> &lt; 0) {</a:t>
            </a:r>
          </a:p>
          <a:p>
            <a:r>
              <a:rPr lang="en-SG" dirty="0"/>
              <a:t>  </a:t>
            </a:r>
            <a:r>
              <a:rPr lang="en-SG" dirty="0" err="1"/>
              <a:t>printf</a:t>
            </a:r>
            <a:r>
              <a:rPr lang="en-SG" dirty="0"/>
              <a:t>("The value is a negative number.");</a:t>
            </a:r>
          </a:p>
          <a:p>
            <a:r>
              <a:rPr lang="en-SG" dirty="0"/>
              <a:t>} else {</a:t>
            </a:r>
          </a:p>
          <a:p>
            <a:r>
              <a:rPr lang="en-SG" dirty="0"/>
              <a:t>  </a:t>
            </a:r>
            <a:r>
              <a:rPr lang="en-SG" dirty="0" err="1"/>
              <a:t>printf</a:t>
            </a:r>
            <a:r>
              <a:rPr lang="en-SG" dirty="0"/>
              <a:t>("The value is 0.");</a:t>
            </a:r>
          </a:p>
          <a:p>
            <a:r>
              <a:rPr lang="en-SG" dirty="0"/>
              <a:t>}</a:t>
            </a:r>
          </a:p>
        </p:txBody>
      </p:sp>
    </p:spTree>
    <p:extLst>
      <p:ext uri="{BB962C8B-B14F-4D97-AF65-F5344CB8AC3E}">
        <p14:creationId xmlns:p14="http://schemas.microsoft.com/office/powerpoint/2010/main" val="1985512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F35BC1-922B-DC10-3098-6E7D42A3C3AD}"/>
              </a:ext>
            </a:extLst>
          </p:cNvPr>
          <p:cNvSpPr txBox="1"/>
          <p:nvPr/>
        </p:nvSpPr>
        <p:spPr>
          <a:xfrm>
            <a:off x="205032" y="0"/>
            <a:ext cx="5149393" cy="2862322"/>
          </a:xfrm>
          <a:prstGeom prst="rect">
            <a:avLst/>
          </a:prstGeom>
          <a:noFill/>
        </p:spPr>
        <p:txBody>
          <a:bodyPr wrap="square">
            <a:spAutoFit/>
          </a:bodyPr>
          <a:lstStyle/>
          <a:p>
            <a:pPr algn="l"/>
            <a:r>
              <a:rPr lang="en-US" b="0" i="0" dirty="0">
                <a:solidFill>
                  <a:srgbClr val="000000"/>
                </a:solidFill>
                <a:effectLst/>
                <a:highlight>
                  <a:srgbClr val="FFFFFF"/>
                </a:highlight>
                <a:latin typeface="Verdana" panose="020B0604030504040204" pitchFamily="34" charset="0"/>
              </a:rPr>
              <a:t>Find out if a person is old enough to vote:</a:t>
            </a:r>
          </a:p>
          <a:p>
            <a:pPr algn="l"/>
            <a:r>
              <a:rPr lang="en-US" b="0" i="0" dirty="0">
                <a:solidFill>
                  <a:srgbClr val="000000"/>
                </a:solidFill>
                <a:effectLst/>
                <a:highlight>
                  <a:srgbClr val="E7E9EB"/>
                </a:highlight>
                <a:latin typeface="Segoe UI" panose="020B0502040204020203" pitchFamily="34" charset="0"/>
              </a:rPr>
              <a:t>Example</a:t>
            </a:r>
          </a:p>
          <a:p>
            <a:pPr algn="l"/>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myAge</a:t>
            </a:r>
            <a:r>
              <a:rPr lang="en-US" b="0" i="0" dirty="0">
                <a:solidFill>
                  <a:srgbClr val="000000"/>
                </a:solidFill>
                <a:effectLst/>
                <a:highlight>
                  <a:srgbClr val="FFFFFF"/>
                </a:highlight>
                <a:latin typeface="Consolas" panose="020B0609020204030204" pitchFamily="49" charset="0"/>
              </a:rPr>
              <a:t> = </a:t>
            </a:r>
            <a:r>
              <a:rPr lang="en-US" b="0" i="0" dirty="0">
                <a:solidFill>
                  <a:srgbClr val="FF0000"/>
                </a:solidFill>
                <a:effectLst/>
                <a:highlight>
                  <a:srgbClr val="FFFFFF"/>
                </a:highlight>
                <a:latin typeface="Consolas" panose="020B0609020204030204" pitchFamily="49" charset="0"/>
              </a:rPr>
              <a:t>25</a:t>
            </a:r>
            <a:r>
              <a:rPr lang="en-US" b="0" i="0" dirty="0">
                <a:solidFill>
                  <a:srgbClr val="000000"/>
                </a:solidFill>
                <a:effectLst/>
                <a:highlight>
                  <a:srgbClr val="FFFFFF"/>
                </a:highlight>
                <a:latin typeface="Consolas" panose="020B0609020204030204" pitchFamily="49" charset="0"/>
              </a:rPr>
              <a:t>;</a:t>
            </a:r>
            <a:br>
              <a:rPr lang="en-US" b="0" i="0" dirty="0">
                <a:solidFill>
                  <a:srgbClr val="000000"/>
                </a:solidFill>
                <a:effectLst/>
                <a:highlight>
                  <a:srgbClr val="FFFFFF"/>
                </a:highlight>
                <a:latin typeface="Consolas" panose="020B0609020204030204" pitchFamily="49" charset="0"/>
              </a:rPr>
            </a:br>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votingAge</a:t>
            </a:r>
            <a:r>
              <a:rPr lang="en-US" b="0" i="0" dirty="0">
                <a:solidFill>
                  <a:srgbClr val="000000"/>
                </a:solidFill>
                <a:effectLst/>
                <a:highlight>
                  <a:srgbClr val="FFFFFF"/>
                </a:highlight>
                <a:latin typeface="Consolas" panose="020B0609020204030204" pitchFamily="49" charset="0"/>
              </a:rPr>
              <a:t> = </a:t>
            </a:r>
            <a:r>
              <a:rPr lang="en-US" b="0" i="0" dirty="0">
                <a:solidFill>
                  <a:srgbClr val="FF0000"/>
                </a:solidFill>
                <a:effectLst/>
                <a:highlight>
                  <a:srgbClr val="FFFFFF"/>
                </a:highlight>
                <a:latin typeface="Consolas" panose="020B0609020204030204" pitchFamily="49" charset="0"/>
              </a:rPr>
              <a:t>18</a:t>
            </a:r>
            <a:r>
              <a:rPr lang="en-US" b="0" i="0" dirty="0">
                <a:solidFill>
                  <a:srgbClr val="000000"/>
                </a:solidFill>
                <a:effectLst/>
                <a:highlight>
                  <a:srgbClr val="FFFFFF"/>
                </a:highlight>
                <a:latin typeface="Consolas" panose="020B0609020204030204" pitchFamily="49" charset="0"/>
              </a:rPr>
              <a:t>;</a:t>
            </a:r>
            <a:br>
              <a:rPr lang="en-US" b="0" i="0" dirty="0">
                <a:solidFill>
                  <a:srgbClr val="000000"/>
                </a:solidFill>
                <a:effectLst/>
                <a:highlight>
                  <a:srgbClr val="FFFFFF"/>
                </a:highlight>
                <a:latin typeface="Consolas" panose="020B0609020204030204" pitchFamily="49" charset="0"/>
              </a:rPr>
            </a:br>
            <a:br>
              <a:rPr lang="en-US" b="0" i="0" dirty="0">
                <a:solidFill>
                  <a:srgbClr val="000000"/>
                </a:solidFill>
                <a:effectLst/>
                <a:highlight>
                  <a:srgbClr val="FFFFFF"/>
                </a:highlight>
                <a:latin typeface="Consolas" panose="020B0609020204030204" pitchFamily="49" charset="0"/>
              </a:rPr>
            </a:br>
            <a:r>
              <a:rPr lang="en-US" b="0" i="0" dirty="0">
                <a:solidFill>
                  <a:srgbClr val="0000CD"/>
                </a:solidFill>
                <a:effectLst/>
                <a:highlight>
                  <a:srgbClr val="FFFFFF"/>
                </a:highlight>
                <a:latin typeface="Consolas" panose="020B0609020204030204" pitchFamily="49" charset="0"/>
              </a:rPr>
              <a:t>if</a:t>
            </a: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myAge</a:t>
            </a:r>
            <a:r>
              <a:rPr lang="en-US" b="0" i="0" dirty="0">
                <a:solidFill>
                  <a:srgbClr val="000000"/>
                </a:solidFill>
                <a:effectLst/>
                <a:highlight>
                  <a:srgbClr val="FFFFFF"/>
                </a:highlight>
                <a:latin typeface="Consolas" panose="020B0609020204030204" pitchFamily="49" charset="0"/>
              </a:rPr>
              <a:t> &gt;= </a:t>
            </a:r>
            <a:r>
              <a:rPr lang="en-US" b="0" i="0" dirty="0" err="1">
                <a:solidFill>
                  <a:srgbClr val="000000"/>
                </a:solidFill>
                <a:effectLst/>
                <a:highlight>
                  <a:srgbClr val="FFFFFF"/>
                </a:highlight>
                <a:latin typeface="Consolas" panose="020B0609020204030204" pitchFamily="49" charset="0"/>
              </a:rPr>
              <a:t>votingAge</a:t>
            </a:r>
            <a:r>
              <a:rPr lang="en-US" b="0" i="0" dirty="0">
                <a:solidFill>
                  <a:srgbClr val="000000"/>
                </a:solidFill>
                <a:effectLst/>
                <a:highlight>
                  <a:srgbClr val="FFFFFF"/>
                </a:highlight>
                <a:latin typeface="Consolas" panose="020B0609020204030204" pitchFamily="49" charset="0"/>
              </a:rPr>
              <a:t>) {</a:t>
            </a:r>
            <a:br>
              <a:rPr lang="en-US" b="0" i="0" dirty="0">
                <a:solidFill>
                  <a:srgbClr val="000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printf</a:t>
            </a:r>
            <a:r>
              <a:rPr lang="en-US" b="0" i="0" dirty="0">
                <a:solidFill>
                  <a:srgbClr val="000000"/>
                </a:solidFill>
                <a:effectLst/>
                <a:highlight>
                  <a:srgbClr val="FFFFFF"/>
                </a:highlight>
                <a:latin typeface="Consolas" panose="020B0609020204030204" pitchFamily="49" charset="0"/>
              </a:rPr>
              <a:t>(</a:t>
            </a:r>
            <a:r>
              <a:rPr lang="en-US" b="0" i="0" dirty="0">
                <a:solidFill>
                  <a:srgbClr val="A52A2A"/>
                </a:solidFill>
                <a:effectLst/>
                <a:highlight>
                  <a:srgbClr val="FFFFFF"/>
                </a:highlight>
                <a:latin typeface="Consolas" panose="020B0609020204030204" pitchFamily="49" charset="0"/>
              </a:rPr>
              <a:t>"Old enough to vote!"</a:t>
            </a:r>
            <a:r>
              <a:rPr lang="en-US" b="0" i="0" dirty="0">
                <a:solidFill>
                  <a:srgbClr val="000000"/>
                </a:solidFill>
                <a:effectLst/>
                <a:highlight>
                  <a:srgbClr val="FFFFFF"/>
                </a:highlight>
                <a:latin typeface="Consolas" panose="020B0609020204030204" pitchFamily="49" charset="0"/>
              </a:rPr>
              <a:t>);</a:t>
            </a:r>
            <a:br>
              <a:rPr lang="en-US" b="0" i="0" dirty="0">
                <a:solidFill>
                  <a:srgbClr val="000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else</a:t>
            </a:r>
            <a:r>
              <a:rPr lang="en-US" b="0" i="0" dirty="0">
                <a:solidFill>
                  <a:srgbClr val="000000"/>
                </a:solidFill>
                <a:effectLst/>
                <a:highlight>
                  <a:srgbClr val="FFFFFF"/>
                </a:highlight>
                <a:latin typeface="Consolas" panose="020B0609020204030204" pitchFamily="49" charset="0"/>
              </a:rPr>
              <a:t> {</a:t>
            </a:r>
            <a:br>
              <a:rPr lang="en-US" b="0" i="0" dirty="0">
                <a:solidFill>
                  <a:srgbClr val="000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printf</a:t>
            </a:r>
            <a:r>
              <a:rPr lang="en-US" b="0" i="0" dirty="0">
                <a:solidFill>
                  <a:srgbClr val="000000"/>
                </a:solidFill>
                <a:effectLst/>
                <a:highlight>
                  <a:srgbClr val="FFFFFF"/>
                </a:highlight>
                <a:latin typeface="Consolas" panose="020B0609020204030204" pitchFamily="49" charset="0"/>
              </a:rPr>
              <a:t>(</a:t>
            </a:r>
            <a:r>
              <a:rPr lang="en-US" b="0" i="0" dirty="0">
                <a:solidFill>
                  <a:srgbClr val="A52A2A"/>
                </a:solidFill>
                <a:effectLst/>
                <a:highlight>
                  <a:srgbClr val="FFFFFF"/>
                </a:highlight>
                <a:latin typeface="Consolas" panose="020B0609020204030204" pitchFamily="49" charset="0"/>
              </a:rPr>
              <a:t>"Not old enough to vote."</a:t>
            </a:r>
            <a:r>
              <a:rPr lang="en-US" b="0" i="0" dirty="0">
                <a:solidFill>
                  <a:srgbClr val="000000"/>
                </a:solidFill>
                <a:effectLst/>
                <a:highlight>
                  <a:srgbClr val="FFFFFF"/>
                </a:highlight>
                <a:latin typeface="Consolas" panose="020B0609020204030204" pitchFamily="49" charset="0"/>
              </a:rPr>
              <a:t>);</a:t>
            </a:r>
            <a:br>
              <a:rPr lang="en-US" b="0" i="0" dirty="0">
                <a:solidFill>
                  <a:srgbClr val="000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a:t>
            </a:r>
          </a:p>
        </p:txBody>
      </p:sp>
      <p:sp>
        <p:nvSpPr>
          <p:cNvPr id="7" name="TextBox 6">
            <a:extLst>
              <a:ext uri="{FF2B5EF4-FFF2-40B4-BE49-F238E27FC236}">
                <a16:creationId xmlns:a16="http://schemas.microsoft.com/office/drawing/2014/main" id="{FD19A02B-0119-4310-CF89-A6DB89E9B7D9}"/>
              </a:ext>
            </a:extLst>
          </p:cNvPr>
          <p:cNvSpPr txBox="1"/>
          <p:nvPr/>
        </p:nvSpPr>
        <p:spPr>
          <a:xfrm>
            <a:off x="6088146" y="0"/>
            <a:ext cx="6103854" cy="2585323"/>
          </a:xfrm>
          <a:prstGeom prst="rect">
            <a:avLst/>
          </a:prstGeom>
          <a:noFill/>
        </p:spPr>
        <p:txBody>
          <a:bodyPr wrap="square">
            <a:spAutoFit/>
          </a:bodyPr>
          <a:lstStyle/>
          <a:p>
            <a:pPr algn="l"/>
            <a:r>
              <a:rPr lang="en-US" b="0" i="0" dirty="0">
                <a:solidFill>
                  <a:srgbClr val="000000"/>
                </a:solidFill>
                <a:effectLst/>
                <a:highlight>
                  <a:srgbClr val="FFFFFF"/>
                </a:highlight>
                <a:latin typeface="Verdana" panose="020B0604030504040204" pitchFamily="34" charset="0"/>
              </a:rPr>
              <a:t>Find out if a number is even or odd:</a:t>
            </a:r>
          </a:p>
          <a:p>
            <a:pPr algn="l"/>
            <a:r>
              <a:rPr lang="en-US" b="0" i="0" dirty="0">
                <a:solidFill>
                  <a:srgbClr val="000000"/>
                </a:solidFill>
                <a:effectLst/>
                <a:highlight>
                  <a:srgbClr val="E7E9EB"/>
                </a:highlight>
                <a:latin typeface="Segoe UI" panose="020B0502040204020203" pitchFamily="34" charset="0"/>
              </a:rPr>
              <a:t>Example</a:t>
            </a:r>
          </a:p>
          <a:p>
            <a:pPr algn="l"/>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myNum</a:t>
            </a:r>
            <a:r>
              <a:rPr lang="en-US" b="0" i="0" dirty="0">
                <a:solidFill>
                  <a:srgbClr val="000000"/>
                </a:solidFill>
                <a:effectLst/>
                <a:highlight>
                  <a:srgbClr val="FFFFFF"/>
                </a:highlight>
                <a:latin typeface="Consolas" panose="020B0609020204030204" pitchFamily="49" charset="0"/>
              </a:rPr>
              <a:t> = </a:t>
            </a:r>
            <a:r>
              <a:rPr lang="en-US" b="0" i="0" dirty="0">
                <a:solidFill>
                  <a:srgbClr val="FF0000"/>
                </a:solidFill>
                <a:effectLst/>
                <a:highlight>
                  <a:srgbClr val="FFFFFF"/>
                </a:highlight>
                <a:latin typeface="Consolas" panose="020B0609020204030204" pitchFamily="49" charset="0"/>
              </a:rPr>
              <a:t>5</a:t>
            </a:r>
            <a:r>
              <a:rPr lang="en-US" b="0" i="0" dirty="0">
                <a:solidFill>
                  <a:srgbClr val="000000"/>
                </a:solidFill>
                <a:effectLst/>
                <a:highlight>
                  <a:srgbClr val="FFFFFF"/>
                </a:highlight>
                <a:latin typeface="Consolas" panose="020B0609020204030204" pitchFamily="49" charset="0"/>
              </a:rPr>
              <a:t>;</a:t>
            </a:r>
            <a:br>
              <a:rPr lang="en-US" b="0" i="0" dirty="0">
                <a:solidFill>
                  <a:srgbClr val="000000"/>
                </a:solidFill>
                <a:effectLst/>
                <a:highlight>
                  <a:srgbClr val="FFFFFF"/>
                </a:highlight>
                <a:latin typeface="Consolas" panose="020B0609020204030204" pitchFamily="49" charset="0"/>
              </a:rPr>
            </a:br>
            <a:br>
              <a:rPr lang="en-US" b="0" i="0" dirty="0">
                <a:solidFill>
                  <a:srgbClr val="000000"/>
                </a:solidFill>
                <a:effectLst/>
                <a:highlight>
                  <a:srgbClr val="FFFFFF"/>
                </a:highlight>
                <a:latin typeface="Consolas" panose="020B0609020204030204" pitchFamily="49" charset="0"/>
              </a:rPr>
            </a:br>
            <a:r>
              <a:rPr lang="en-US" b="0" i="0" dirty="0">
                <a:solidFill>
                  <a:srgbClr val="0000CD"/>
                </a:solidFill>
                <a:effectLst/>
                <a:highlight>
                  <a:srgbClr val="FFFFFF"/>
                </a:highlight>
                <a:latin typeface="Consolas" panose="020B0609020204030204" pitchFamily="49" charset="0"/>
              </a:rPr>
              <a:t>if</a:t>
            </a: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myNum</a:t>
            </a:r>
            <a:r>
              <a:rPr lang="en-US" b="0" i="0" dirty="0">
                <a:solidFill>
                  <a:srgbClr val="000000"/>
                </a:solidFill>
                <a:effectLst/>
                <a:highlight>
                  <a:srgbClr val="FFFFFF"/>
                </a:highlight>
                <a:latin typeface="Consolas" panose="020B0609020204030204" pitchFamily="49" charset="0"/>
              </a:rPr>
              <a:t> % </a:t>
            </a:r>
            <a:r>
              <a:rPr lang="en-US" b="0" i="0" dirty="0">
                <a:solidFill>
                  <a:srgbClr val="FF0000"/>
                </a:solidFill>
                <a:effectLst/>
                <a:highlight>
                  <a:srgbClr val="FFFFFF"/>
                </a:highlight>
                <a:latin typeface="Consolas" panose="020B0609020204030204" pitchFamily="49" charset="0"/>
              </a:rPr>
              <a:t>2</a:t>
            </a:r>
            <a:r>
              <a:rPr lang="en-US" b="0" i="0" dirty="0">
                <a:solidFill>
                  <a:srgbClr val="000000"/>
                </a:solidFill>
                <a:effectLst/>
                <a:highlight>
                  <a:srgbClr val="FFFFFF"/>
                </a:highlight>
                <a:latin typeface="Consolas" panose="020B0609020204030204" pitchFamily="49" charset="0"/>
              </a:rPr>
              <a:t> == </a:t>
            </a:r>
            <a:r>
              <a:rPr lang="en-US" b="0" i="0" dirty="0">
                <a:solidFill>
                  <a:srgbClr val="FF0000"/>
                </a:solidFill>
                <a:effectLst/>
                <a:highlight>
                  <a:srgbClr val="FFFFFF"/>
                </a:highlight>
                <a:latin typeface="Consolas" panose="020B0609020204030204" pitchFamily="49" charset="0"/>
              </a:rPr>
              <a:t>0</a:t>
            </a:r>
            <a:r>
              <a:rPr lang="en-US" b="0" i="0" dirty="0">
                <a:solidFill>
                  <a:srgbClr val="000000"/>
                </a:solidFill>
                <a:effectLst/>
                <a:highlight>
                  <a:srgbClr val="FFFFFF"/>
                </a:highlight>
                <a:latin typeface="Consolas" panose="020B0609020204030204" pitchFamily="49" charset="0"/>
              </a:rPr>
              <a:t>) {</a:t>
            </a:r>
            <a:br>
              <a:rPr lang="en-US" b="0" i="0" dirty="0">
                <a:solidFill>
                  <a:srgbClr val="000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printf</a:t>
            </a:r>
            <a:r>
              <a:rPr lang="en-US" b="0" i="0" dirty="0">
                <a:solidFill>
                  <a:srgbClr val="000000"/>
                </a:solidFill>
                <a:effectLst/>
                <a:highlight>
                  <a:srgbClr val="FFFFFF"/>
                </a:highlight>
                <a:latin typeface="Consolas" panose="020B0609020204030204" pitchFamily="49" charset="0"/>
              </a:rPr>
              <a:t>(</a:t>
            </a:r>
            <a:r>
              <a:rPr lang="en-US" b="0" i="0" dirty="0">
                <a:solidFill>
                  <a:srgbClr val="A52A2A"/>
                </a:solidFill>
                <a:effectLst/>
                <a:highlight>
                  <a:srgbClr val="FFFFFF"/>
                </a:highlight>
                <a:latin typeface="Consolas" panose="020B0609020204030204" pitchFamily="49" charset="0"/>
              </a:rPr>
              <a:t>"%d is even.\n"</a:t>
            </a: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myNum</a:t>
            </a:r>
            <a:r>
              <a:rPr lang="en-US" b="0" i="0" dirty="0">
                <a:solidFill>
                  <a:srgbClr val="000000"/>
                </a:solidFill>
                <a:effectLst/>
                <a:highlight>
                  <a:srgbClr val="FFFFFF"/>
                </a:highlight>
                <a:latin typeface="Consolas" panose="020B0609020204030204" pitchFamily="49" charset="0"/>
              </a:rPr>
              <a:t>);</a:t>
            </a:r>
            <a:br>
              <a:rPr lang="en-US" b="0" i="0" dirty="0">
                <a:solidFill>
                  <a:srgbClr val="000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else</a:t>
            </a:r>
            <a:r>
              <a:rPr lang="en-US" b="0" i="0" dirty="0">
                <a:solidFill>
                  <a:srgbClr val="000000"/>
                </a:solidFill>
                <a:effectLst/>
                <a:highlight>
                  <a:srgbClr val="FFFFFF"/>
                </a:highlight>
                <a:latin typeface="Consolas" panose="020B0609020204030204" pitchFamily="49" charset="0"/>
              </a:rPr>
              <a:t> {</a:t>
            </a:r>
            <a:br>
              <a:rPr lang="en-US" b="0" i="0" dirty="0">
                <a:solidFill>
                  <a:srgbClr val="000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printf</a:t>
            </a:r>
            <a:r>
              <a:rPr lang="en-US" b="0" i="0" dirty="0">
                <a:solidFill>
                  <a:srgbClr val="000000"/>
                </a:solidFill>
                <a:effectLst/>
                <a:highlight>
                  <a:srgbClr val="FFFFFF"/>
                </a:highlight>
                <a:latin typeface="Consolas" panose="020B0609020204030204" pitchFamily="49" charset="0"/>
              </a:rPr>
              <a:t>(</a:t>
            </a:r>
            <a:r>
              <a:rPr lang="en-US" b="0" i="0" dirty="0">
                <a:solidFill>
                  <a:srgbClr val="A52A2A"/>
                </a:solidFill>
                <a:effectLst/>
                <a:highlight>
                  <a:srgbClr val="FFFFFF"/>
                </a:highlight>
                <a:latin typeface="Consolas" panose="020B0609020204030204" pitchFamily="49" charset="0"/>
              </a:rPr>
              <a:t>"%d is odd.\n"</a:t>
            </a: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myNum</a:t>
            </a:r>
            <a:r>
              <a:rPr lang="en-US" b="0" i="0" dirty="0">
                <a:solidFill>
                  <a:srgbClr val="000000"/>
                </a:solidFill>
                <a:effectLst/>
                <a:highlight>
                  <a:srgbClr val="FFFFFF"/>
                </a:highlight>
                <a:latin typeface="Consolas" panose="020B0609020204030204" pitchFamily="49" charset="0"/>
              </a:rPr>
              <a:t>);</a:t>
            </a:r>
            <a:br>
              <a:rPr lang="en-US" b="0" i="0" dirty="0">
                <a:solidFill>
                  <a:srgbClr val="000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a:t>
            </a:r>
          </a:p>
        </p:txBody>
      </p:sp>
    </p:spTree>
    <p:extLst>
      <p:ext uri="{BB962C8B-B14F-4D97-AF65-F5344CB8AC3E}">
        <p14:creationId xmlns:p14="http://schemas.microsoft.com/office/powerpoint/2010/main" val="2838726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7C59D0-F6A4-2871-BA33-42A297D35BB7}"/>
              </a:ext>
            </a:extLst>
          </p:cNvPr>
          <p:cNvSpPr txBox="1"/>
          <p:nvPr/>
        </p:nvSpPr>
        <p:spPr>
          <a:xfrm>
            <a:off x="355861" y="154698"/>
            <a:ext cx="9784425" cy="461665"/>
          </a:xfrm>
          <a:prstGeom prst="rect">
            <a:avLst/>
          </a:prstGeom>
          <a:noFill/>
        </p:spPr>
        <p:txBody>
          <a:bodyPr wrap="square">
            <a:spAutoFit/>
          </a:bodyPr>
          <a:lstStyle/>
          <a:p>
            <a:pPr algn="l"/>
            <a:r>
              <a:rPr lang="en-US" sz="2400" b="1" i="0" dirty="0">
                <a:solidFill>
                  <a:srgbClr val="000000"/>
                </a:solidFill>
                <a:effectLst/>
                <a:highlight>
                  <a:srgbClr val="FFFF00"/>
                </a:highlight>
                <a:latin typeface="Segoe UI" panose="020B0502040204020203" pitchFamily="34" charset="0"/>
              </a:rPr>
              <a:t>C Short Hand If Else / Conditional Operator</a:t>
            </a:r>
          </a:p>
        </p:txBody>
      </p:sp>
      <p:sp>
        <p:nvSpPr>
          <p:cNvPr id="7" name="TextBox 6">
            <a:extLst>
              <a:ext uri="{FF2B5EF4-FFF2-40B4-BE49-F238E27FC236}">
                <a16:creationId xmlns:a16="http://schemas.microsoft.com/office/drawing/2014/main" id="{9CD076F0-4476-9A16-27B0-937C4F6CE3BF}"/>
              </a:ext>
            </a:extLst>
          </p:cNvPr>
          <p:cNvSpPr txBox="1"/>
          <p:nvPr/>
        </p:nvSpPr>
        <p:spPr>
          <a:xfrm>
            <a:off x="400638" y="649260"/>
            <a:ext cx="11656243" cy="1754326"/>
          </a:xfrm>
          <a:prstGeom prst="rect">
            <a:avLst/>
          </a:prstGeom>
          <a:solidFill>
            <a:schemeClr val="bg1"/>
          </a:solidFill>
        </p:spPr>
        <p:txBody>
          <a:bodyPr wrap="square">
            <a:spAutoFit/>
          </a:bodyPr>
          <a:lstStyle/>
          <a:p>
            <a:pPr algn="just"/>
            <a:r>
              <a:rPr lang="en-US" b="0" i="0" dirty="0">
                <a:solidFill>
                  <a:srgbClr val="000000"/>
                </a:solidFill>
                <a:effectLst/>
                <a:highlight>
                  <a:srgbClr val="FFFFFF"/>
                </a:highlight>
                <a:latin typeface="Segoe UI" panose="020B0502040204020203" pitchFamily="34" charset="0"/>
              </a:rPr>
              <a:t>Short Hand If...Else (Ternary Operator)</a:t>
            </a:r>
          </a:p>
          <a:p>
            <a:pPr algn="just"/>
            <a:r>
              <a:rPr lang="en-US" b="0" i="0" dirty="0">
                <a:solidFill>
                  <a:srgbClr val="000000"/>
                </a:solidFill>
                <a:effectLst/>
                <a:highlight>
                  <a:srgbClr val="FFFFFF"/>
                </a:highlight>
                <a:latin typeface="Verdana" panose="020B0604030504040204" pitchFamily="34" charset="0"/>
              </a:rPr>
              <a:t>There is also a short-hand if else, which is known as the </a:t>
            </a:r>
            <a:r>
              <a:rPr lang="en-US" b="1" i="0" dirty="0">
                <a:solidFill>
                  <a:srgbClr val="000000"/>
                </a:solidFill>
                <a:effectLst/>
                <a:highlight>
                  <a:srgbClr val="FFFFFF"/>
                </a:highlight>
                <a:latin typeface="Verdana" panose="020B0604030504040204" pitchFamily="34" charset="0"/>
              </a:rPr>
              <a:t>ternary operator</a:t>
            </a:r>
            <a:r>
              <a:rPr lang="en-US" b="0" i="0" dirty="0">
                <a:solidFill>
                  <a:srgbClr val="000000"/>
                </a:solidFill>
                <a:effectLst/>
                <a:highlight>
                  <a:srgbClr val="FFFFFF"/>
                </a:highlight>
                <a:latin typeface="Verdana" panose="020B0604030504040204" pitchFamily="34" charset="0"/>
              </a:rPr>
              <a:t> because it consists of three operands. It can be used to replace multiple lines of code with a single line. It is often used to replace simple if else statements:</a:t>
            </a:r>
          </a:p>
          <a:p>
            <a:pPr algn="just"/>
            <a:r>
              <a:rPr lang="en-US" b="0" i="0" dirty="0">
                <a:solidFill>
                  <a:srgbClr val="000000"/>
                </a:solidFill>
                <a:effectLst/>
                <a:highlight>
                  <a:srgbClr val="E7E9EB"/>
                </a:highlight>
                <a:latin typeface="Segoe UI" panose="020B0502040204020203" pitchFamily="34" charset="0"/>
              </a:rPr>
              <a:t>Syntax</a:t>
            </a:r>
          </a:p>
          <a:p>
            <a:pPr algn="just"/>
            <a:r>
              <a:rPr lang="en-US" b="0" i="1" dirty="0">
                <a:solidFill>
                  <a:srgbClr val="000000"/>
                </a:solidFill>
                <a:effectLst/>
                <a:highlight>
                  <a:srgbClr val="FFFFFF"/>
                </a:highlight>
                <a:latin typeface="Consolas" panose="020B0609020204030204" pitchFamily="49" charset="0"/>
              </a:rPr>
              <a:t>variable</a:t>
            </a:r>
            <a:r>
              <a:rPr lang="en-US" b="0" i="0" dirty="0">
                <a:solidFill>
                  <a:srgbClr val="000000"/>
                </a:solidFill>
                <a:effectLst/>
                <a:highlight>
                  <a:srgbClr val="FFFFFF"/>
                </a:highlight>
                <a:latin typeface="Consolas" panose="020B0609020204030204" pitchFamily="49" charset="0"/>
              </a:rPr>
              <a:t> = (</a:t>
            </a:r>
            <a:r>
              <a:rPr lang="en-US" b="0" i="1" dirty="0">
                <a:solidFill>
                  <a:srgbClr val="000000"/>
                </a:solidFill>
                <a:effectLst/>
                <a:highlight>
                  <a:srgbClr val="FFFFFF"/>
                </a:highlight>
                <a:latin typeface="Consolas" panose="020B0609020204030204" pitchFamily="49" charset="0"/>
              </a:rPr>
              <a:t>condition</a:t>
            </a:r>
            <a:r>
              <a:rPr lang="en-US" b="0" i="0" dirty="0">
                <a:solidFill>
                  <a:srgbClr val="000000"/>
                </a:solidFill>
                <a:effectLst/>
                <a:highlight>
                  <a:srgbClr val="FFFFFF"/>
                </a:highlight>
                <a:latin typeface="Consolas" panose="020B0609020204030204" pitchFamily="49" charset="0"/>
              </a:rPr>
              <a:t>) ? </a:t>
            </a:r>
            <a:r>
              <a:rPr lang="en-US" b="0" i="1" dirty="0" err="1">
                <a:solidFill>
                  <a:srgbClr val="000000"/>
                </a:solidFill>
                <a:effectLst/>
                <a:highlight>
                  <a:srgbClr val="FFFFFF"/>
                </a:highlight>
                <a:latin typeface="Consolas" panose="020B0609020204030204" pitchFamily="49" charset="0"/>
              </a:rPr>
              <a:t>expressionTrue</a:t>
            </a:r>
            <a:r>
              <a:rPr lang="en-US" b="0" i="0" dirty="0">
                <a:solidFill>
                  <a:srgbClr val="000000"/>
                </a:solidFill>
                <a:effectLst/>
                <a:highlight>
                  <a:srgbClr val="FFFFFF"/>
                </a:highlight>
                <a:latin typeface="Consolas" panose="020B0609020204030204" pitchFamily="49" charset="0"/>
              </a:rPr>
              <a:t> : </a:t>
            </a:r>
            <a:r>
              <a:rPr lang="en-US" b="0" i="1" dirty="0" err="1">
                <a:solidFill>
                  <a:srgbClr val="000000"/>
                </a:solidFill>
                <a:effectLst/>
                <a:highlight>
                  <a:srgbClr val="FFFFFF"/>
                </a:highlight>
                <a:latin typeface="Consolas" panose="020B0609020204030204" pitchFamily="49" charset="0"/>
              </a:rPr>
              <a:t>expressionFalse</a:t>
            </a:r>
            <a:r>
              <a:rPr lang="en-US" b="0" i="0" dirty="0">
                <a:solidFill>
                  <a:srgbClr val="000000"/>
                </a:solidFill>
                <a:effectLst/>
                <a:highlight>
                  <a:srgbClr val="FFFFFF"/>
                </a:highlight>
                <a:latin typeface="Consolas" panose="020B0609020204030204" pitchFamily="49" charset="0"/>
              </a:rPr>
              <a:t>;</a:t>
            </a:r>
          </a:p>
        </p:txBody>
      </p:sp>
      <p:sp>
        <p:nvSpPr>
          <p:cNvPr id="9" name="TextBox 8">
            <a:extLst>
              <a:ext uri="{FF2B5EF4-FFF2-40B4-BE49-F238E27FC236}">
                <a16:creationId xmlns:a16="http://schemas.microsoft.com/office/drawing/2014/main" id="{12BE80C2-D23B-D2C3-B812-C0F477522391}"/>
              </a:ext>
            </a:extLst>
          </p:cNvPr>
          <p:cNvSpPr txBox="1"/>
          <p:nvPr/>
        </p:nvSpPr>
        <p:spPr>
          <a:xfrm>
            <a:off x="500113" y="2509967"/>
            <a:ext cx="3921762" cy="2031325"/>
          </a:xfrm>
          <a:prstGeom prst="rect">
            <a:avLst/>
          </a:prstGeom>
          <a:noFill/>
        </p:spPr>
        <p:txBody>
          <a:bodyPr wrap="square">
            <a:spAutoFit/>
          </a:bodyPr>
          <a:lstStyle/>
          <a:p>
            <a:pPr algn="l"/>
            <a:r>
              <a:rPr lang="en-US" b="0" i="0" dirty="0">
                <a:solidFill>
                  <a:srgbClr val="000000"/>
                </a:solidFill>
                <a:effectLst/>
                <a:highlight>
                  <a:srgbClr val="E7E9EB"/>
                </a:highlight>
                <a:latin typeface="Segoe UI" panose="020B0502040204020203" pitchFamily="34" charset="0"/>
              </a:rPr>
              <a:t>Example</a:t>
            </a:r>
          </a:p>
          <a:p>
            <a:pPr algn="l"/>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time = </a:t>
            </a:r>
            <a:r>
              <a:rPr lang="en-US" b="0" i="0" dirty="0">
                <a:solidFill>
                  <a:srgbClr val="FF0000"/>
                </a:solidFill>
                <a:effectLst/>
                <a:highlight>
                  <a:srgbClr val="FFFFFF"/>
                </a:highlight>
                <a:latin typeface="Consolas" panose="020B0609020204030204" pitchFamily="49" charset="0"/>
              </a:rPr>
              <a:t>20</a:t>
            </a:r>
            <a:r>
              <a:rPr lang="en-US" b="0" i="0" dirty="0">
                <a:solidFill>
                  <a:srgbClr val="000000"/>
                </a:solidFill>
                <a:effectLst/>
                <a:highlight>
                  <a:srgbClr val="FFFFFF"/>
                </a:highlight>
                <a:latin typeface="Consolas" panose="020B0609020204030204" pitchFamily="49" charset="0"/>
              </a:rPr>
              <a:t>;</a:t>
            </a:r>
            <a:br>
              <a:rPr lang="en-US" b="0" i="0" dirty="0">
                <a:solidFill>
                  <a:srgbClr val="000000"/>
                </a:solidFill>
                <a:effectLst/>
                <a:highlight>
                  <a:srgbClr val="FFFFFF"/>
                </a:highlight>
                <a:latin typeface="Consolas" panose="020B0609020204030204" pitchFamily="49" charset="0"/>
              </a:rPr>
            </a:br>
            <a:r>
              <a:rPr lang="en-US" b="0" i="0" dirty="0">
                <a:solidFill>
                  <a:srgbClr val="0000CD"/>
                </a:solidFill>
                <a:effectLst/>
                <a:highlight>
                  <a:srgbClr val="FFFFFF"/>
                </a:highlight>
                <a:latin typeface="Consolas" panose="020B0609020204030204" pitchFamily="49" charset="0"/>
              </a:rPr>
              <a:t>if</a:t>
            </a:r>
            <a:r>
              <a:rPr lang="en-US" b="0" i="0" dirty="0">
                <a:solidFill>
                  <a:srgbClr val="000000"/>
                </a:solidFill>
                <a:effectLst/>
                <a:highlight>
                  <a:srgbClr val="FFFFFF"/>
                </a:highlight>
                <a:latin typeface="Consolas" panose="020B0609020204030204" pitchFamily="49" charset="0"/>
              </a:rPr>
              <a:t> (time &lt; </a:t>
            </a:r>
            <a:r>
              <a:rPr lang="en-US" b="0" i="0" dirty="0">
                <a:solidFill>
                  <a:srgbClr val="FF0000"/>
                </a:solidFill>
                <a:effectLst/>
                <a:highlight>
                  <a:srgbClr val="FFFFFF"/>
                </a:highlight>
                <a:latin typeface="Consolas" panose="020B0609020204030204" pitchFamily="49" charset="0"/>
              </a:rPr>
              <a:t>18</a:t>
            </a:r>
            <a:r>
              <a:rPr lang="en-US" b="0" i="0" dirty="0">
                <a:solidFill>
                  <a:srgbClr val="000000"/>
                </a:solidFill>
                <a:effectLst/>
                <a:highlight>
                  <a:srgbClr val="FFFFFF"/>
                </a:highlight>
                <a:latin typeface="Consolas" panose="020B0609020204030204" pitchFamily="49" charset="0"/>
              </a:rPr>
              <a:t>) {</a:t>
            </a:r>
            <a:br>
              <a:rPr lang="en-US" b="0" i="0" dirty="0">
                <a:solidFill>
                  <a:srgbClr val="000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printf</a:t>
            </a:r>
            <a:r>
              <a:rPr lang="en-US" b="0" i="0" dirty="0">
                <a:solidFill>
                  <a:srgbClr val="000000"/>
                </a:solidFill>
                <a:effectLst/>
                <a:highlight>
                  <a:srgbClr val="FFFFFF"/>
                </a:highlight>
                <a:latin typeface="Consolas" panose="020B0609020204030204" pitchFamily="49" charset="0"/>
              </a:rPr>
              <a:t>(</a:t>
            </a:r>
            <a:r>
              <a:rPr lang="en-US" b="0" i="0" dirty="0">
                <a:solidFill>
                  <a:srgbClr val="A52A2A"/>
                </a:solidFill>
                <a:effectLst/>
                <a:highlight>
                  <a:srgbClr val="FFFFFF"/>
                </a:highlight>
                <a:latin typeface="Consolas" panose="020B0609020204030204" pitchFamily="49" charset="0"/>
              </a:rPr>
              <a:t>"Good day."</a:t>
            </a:r>
            <a:r>
              <a:rPr lang="en-US" b="0" i="0" dirty="0">
                <a:solidFill>
                  <a:srgbClr val="000000"/>
                </a:solidFill>
                <a:effectLst/>
                <a:highlight>
                  <a:srgbClr val="FFFFFF"/>
                </a:highlight>
                <a:latin typeface="Consolas" panose="020B0609020204030204" pitchFamily="49" charset="0"/>
              </a:rPr>
              <a:t>);</a:t>
            </a:r>
            <a:br>
              <a:rPr lang="en-US" b="0" i="0" dirty="0">
                <a:solidFill>
                  <a:srgbClr val="000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 </a:t>
            </a:r>
            <a:r>
              <a:rPr lang="en-US" b="0" i="0" dirty="0">
                <a:solidFill>
                  <a:srgbClr val="0000CD"/>
                </a:solidFill>
                <a:effectLst/>
                <a:highlight>
                  <a:srgbClr val="FFFFFF"/>
                </a:highlight>
                <a:latin typeface="Consolas" panose="020B0609020204030204" pitchFamily="49" charset="0"/>
              </a:rPr>
              <a:t>else</a:t>
            </a:r>
            <a:r>
              <a:rPr lang="en-US" b="0" i="0" dirty="0">
                <a:solidFill>
                  <a:srgbClr val="000000"/>
                </a:solidFill>
                <a:effectLst/>
                <a:highlight>
                  <a:srgbClr val="FFFFFF"/>
                </a:highlight>
                <a:latin typeface="Consolas" panose="020B0609020204030204" pitchFamily="49" charset="0"/>
              </a:rPr>
              <a:t> {</a:t>
            </a:r>
            <a:br>
              <a:rPr lang="en-US" b="0" i="0" dirty="0">
                <a:solidFill>
                  <a:srgbClr val="000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  </a:t>
            </a:r>
            <a:r>
              <a:rPr lang="en-US" b="0" i="0" dirty="0" err="1">
                <a:solidFill>
                  <a:srgbClr val="000000"/>
                </a:solidFill>
                <a:effectLst/>
                <a:highlight>
                  <a:srgbClr val="FFFFFF"/>
                </a:highlight>
                <a:latin typeface="Consolas" panose="020B0609020204030204" pitchFamily="49" charset="0"/>
              </a:rPr>
              <a:t>printf</a:t>
            </a:r>
            <a:r>
              <a:rPr lang="en-US" b="0" i="0" dirty="0">
                <a:solidFill>
                  <a:srgbClr val="000000"/>
                </a:solidFill>
                <a:effectLst/>
                <a:highlight>
                  <a:srgbClr val="FFFFFF"/>
                </a:highlight>
                <a:latin typeface="Consolas" panose="020B0609020204030204" pitchFamily="49" charset="0"/>
              </a:rPr>
              <a:t>(</a:t>
            </a:r>
            <a:r>
              <a:rPr lang="en-US" b="0" i="0" dirty="0">
                <a:solidFill>
                  <a:srgbClr val="A52A2A"/>
                </a:solidFill>
                <a:effectLst/>
                <a:highlight>
                  <a:srgbClr val="FFFFFF"/>
                </a:highlight>
                <a:latin typeface="Consolas" panose="020B0609020204030204" pitchFamily="49" charset="0"/>
              </a:rPr>
              <a:t>"Good evening."</a:t>
            </a:r>
            <a:r>
              <a:rPr lang="en-US" b="0" i="0" dirty="0">
                <a:solidFill>
                  <a:srgbClr val="000000"/>
                </a:solidFill>
                <a:effectLst/>
                <a:highlight>
                  <a:srgbClr val="FFFFFF"/>
                </a:highlight>
                <a:latin typeface="Consolas" panose="020B0609020204030204" pitchFamily="49" charset="0"/>
              </a:rPr>
              <a:t>);</a:t>
            </a:r>
            <a:br>
              <a:rPr lang="en-US" b="0" i="0" dirty="0">
                <a:solidFill>
                  <a:srgbClr val="000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a:t>
            </a:r>
            <a:endParaRPr lang="en-SG" dirty="0"/>
          </a:p>
        </p:txBody>
      </p:sp>
      <p:sp>
        <p:nvSpPr>
          <p:cNvPr id="11" name="TextBox 10">
            <a:extLst>
              <a:ext uri="{FF2B5EF4-FFF2-40B4-BE49-F238E27FC236}">
                <a16:creationId xmlns:a16="http://schemas.microsoft.com/office/drawing/2014/main" id="{280B2ACA-B290-639D-5521-3F99B723A3FF}"/>
              </a:ext>
            </a:extLst>
          </p:cNvPr>
          <p:cNvSpPr txBox="1"/>
          <p:nvPr/>
        </p:nvSpPr>
        <p:spPr>
          <a:xfrm>
            <a:off x="400638" y="4749126"/>
            <a:ext cx="4553499" cy="1200329"/>
          </a:xfrm>
          <a:prstGeom prst="rect">
            <a:avLst/>
          </a:prstGeom>
          <a:noFill/>
        </p:spPr>
        <p:txBody>
          <a:bodyPr wrap="square">
            <a:spAutoFit/>
          </a:bodyPr>
          <a:lstStyle/>
          <a:p>
            <a:pPr algn="l"/>
            <a:r>
              <a:rPr lang="en-US" b="0" i="0" dirty="0">
                <a:solidFill>
                  <a:srgbClr val="000000"/>
                </a:solidFill>
                <a:effectLst/>
                <a:highlight>
                  <a:srgbClr val="E7E9EB"/>
                </a:highlight>
                <a:latin typeface="Segoe UI" panose="020B0502040204020203" pitchFamily="34" charset="0"/>
              </a:rPr>
              <a:t>Example</a:t>
            </a:r>
          </a:p>
          <a:p>
            <a:pPr algn="l"/>
            <a:r>
              <a:rPr lang="en-US" b="0" i="0" dirty="0">
                <a:solidFill>
                  <a:srgbClr val="0000CD"/>
                </a:solidFill>
                <a:effectLst/>
                <a:highlight>
                  <a:srgbClr val="FFFFFF"/>
                </a:highlight>
                <a:latin typeface="Consolas" panose="020B0609020204030204" pitchFamily="49" charset="0"/>
              </a:rPr>
              <a:t>int</a:t>
            </a:r>
            <a:r>
              <a:rPr lang="en-US" b="0" i="0" dirty="0">
                <a:solidFill>
                  <a:srgbClr val="000000"/>
                </a:solidFill>
                <a:effectLst/>
                <a:highlight>
                  <a:srgbClr val="FFFFFF"/>
                </a:highlight>
                <a:latin typeface="Consolas" panose="020B0609020204030204" pitchFamily="49" charset="0"/>
              </a:rPr>
              <a:t> time = </a:t>
            </a:r>
            <a:r>
              <a:rPr lang="en-US" b="0" i="0" dirty="0">
                <a:solidFill>
                  <a:srgbClr val="FF0000"/>
                </a:solidFill>
                <a:effectLst/>
                <a:highlight>
                  <a:srgbClr val="FFFFFF"/>
                </a:highlight>
                <a:latin typeface="Consolas" panose="020B0609020204030204" pitchFamily="49" charset="0"/>
              </a:rPr>
              <a:t>20</a:t>
            </a:r>
            <a:r>
              <a:rPr lang="en-US" b="0" i="0" dirty="0">
                <a:solidFill>
                  <a:srgbClr val="000000"/>
                </a:solidFill>
                <a:effectLst/>
                <a:highlight>
                  <a:srgbClr val="FFFFFF"/>
                </a:highlight>
                <a:latin typeface="Consolas" panose="020B0609020204030204" pitchFamily="49" charset="0"/>
              </a:rPr>
              <a:t>;</a:t>
            </a:r>
            <a:br>
              <a:rPr lang="en-US" b="0" i="0" dirty="0">
                <a:solidFill>
                  <a:srgbClr val="000000"/>
                </a:solidFill>
                <a:effectLst/>
                <a:highlight>
                  <a:srgbClr val="FFFFFF"/>
                </a:highlight>
                <a:latin typeface="Consolas" panose="020B0609020204030204" pitchFamily="49" charset="0"/>
              </a:rPr>
            </a:br>
            <a:r>
              <a:rPr lang="en-US" b="0" i="0" dirty="0">
                <a:solidFill>
                  <a:srgbClr val="000000"/>
                </a:solidFill>
                <a:effectLst/>
                <a:highlight>
                  <a:srgbClr val="FFFFFF"/>
                </a:highlight>
                <a:latin typeface="Consolas" panose="020B0609020204030204" pitchFamily="49" charset="0"/>
              </a:rPr>
              <a:t>(time &lt; </a:t>
            </a:r>
            <a:r>
              <a:rPr lang="en-US" b="0" i="0" dirty="0">
                <a:solidFill>
                  <a:srgbClr val="FF0000"/>
                </a:solidFill>
                <a:effectLst/>
                <a:highlight>
                  <a:srgbClr val="FFFFFF"/>
                </a:highlight>
                <a:latin typeface="Consolas" panose="020B0609020204030204" pitchFamily="49" charset="0"/>
              </a:rPr>
              <a:t>18</a:t>
            </a:r>
            <a:r>
              <a:rPr lang="en-US" b="0" i="0" dirty="0">
                <a:solidFill>
                  <a:srgbClr val="000000"/>
                </a:solidFill>
                <a:effectLst/>
                <a:highlight>
                  <a:srgbClr val="FFFFFF"/>
                </a:highlight>
                <a:latin typeface="Consolas" panose="020B0609020204030204" pitchFamily="49" charset="0"/>
              </a:rPr>
              <a:t>) ? </a:t>
            </a:r>
            <a:r>
              <a:rPr lang="en-US" b="0" i="0" dirty="0" err="1">
                <a:solidFill>
                  <a:srgbClr val="000000"/>
                </a:solidFill>
                <a:effectLst/>
                <a:highlight>
                  <a:srgbClr val="FFFFFF"/>
                </a:highlight>
                <a:latin typeface="Consolas" panose="020B0609020204030204" pitchFamily="49" charset="0"/>
              </a:rPr>
              <a:t>printf</a:t>
            </a:r>
            <a:r>
              <a:rPr lang="en-US" b="0" i="0" dirty="0">
                <a:solidFill>
                  <a:srgbClr val="000000"/>
                </a:solidFill>
                <a:effectLst/>
                <a:highlight>
                  <a:srgbClr val="FFFFFF"/>
                </a:highlight>
                <a:latin typeface="Consolas" panose="020B0609020204030204" pitchFamily="49" charset="0"/>
              </a:rPr>
              <a:t>(</a:t>
            </a:r>
            <a:r>
              <a:rPr lang="en-US" b="0" i="0" dirty="0">
                <a:solidFill>
                  <a:srgbClr val="A52A2A"/>
                </a:solidFill>
                <a:effectLst/>
                <a:highlight>
                  <a:srgbClr val="FFFFFF"/>
                </a:highlight>
                <a:latin typeface="Consolas" panose="020B0609020204030204" pitchFamily="49" charset="0"/>
              </a:rPr>
              <a:t>"Good day."</a:t>
            </a:r>
            <a:r>
              <a:rPr lang="en-US" b="0" i="0" dirty="0">
                <a:solidFill>
                  <a:srgbClr val="000000"/>
                </a:solidFill>
                <a:effectLst/>
                <a:highlight>
                  <a:srgbClr val="FFFFFF"/>
                </a:highlight>
                <a:latin typeface="Consolas" panose="020B0609020204030204" pitchFamily="49" charset="0"/>
              </a:rPr>
              <a:t>) : </a:t>
            </a:r>
            <a:r>
              <a:rPr lang="en-US" b="0" i="0" dirty="0" err="1">
                <a:solidFill>
                  <a:srgbClr val="000000"/>
                </a:solidFill>
                <a:effectLst/>
                <a:highlight>
                  <a:srgbClr val="FFFFFF"/>
                </a:highlight>
                <a:latin typeface="Consolas" panose="020B0609020204030204" pitchFamily="49" charset="0"/>
              </a:rPr>
              <a:t>printf</a:t>
            </a:r>
            <a:r>
              <a:rPr lang="en-US" b="0" i="0" dirty="0">
                <a:solidFill>
                  <a:srgbClr val="000000"/>
                </a:solidFill>
                <a:effectLst/>
                <a:highlight>
                  <a:srgbClr val="FFFFFF"/>
                </a:highlight>
                <a:latin typeface="Consolas" panose="020B0609020204030204" pitchFamily="49" charset="0"/>
              </a:rPr>
              <a:t>(</a:t>
            </a:r>
            <a:r>
              <a:rPr lang="en-US" b="0" i="0" dirty="0">
                <a:solidFill>
                  <a:srgbClr val="A52A2A"/>
                </a:solidFill>
                <a:effectLst/>
                <a:highlight>
                  <a:srgbClr val="FFFFFF"/>
                </a:highlight>
                <a:latin typeface="Consolas" panose="020B0609020204030204" pitchFamily="49" charset="0"/>
              </a:rPr>
              <a:t>"Good evening."</a:t>
            </a:r>
            <a:r>
              <a:rPr lang="en-US" b="0" i="0" dirty="0">
                <a:solidFill>
                  <a:srgbClr val="000000"/>
                </a:solidFill>
                <a:effectLst/>
                <a:highlight>
                  <a:srgbClr val="FFFFFF"/>
                </a:highlight>
                <a:latin typeface="Consolas" panose="020B0609020204030204" pitchFamily="49" charset="0"/>
              </a:rPr>
              <a:t>);</a:t>
            </a:r>
          </a:p>
        </p:txBody>
      </p:sp>
      <p:sp>
        <p:nvSpPr>
          <p:cNvPr id="3" name="TextBox 2">
            <a:extLst>
              <a:ext uri="{FF2B5EF4-FFF2-40B4-BE49-F238E27FC236}">
                <a16:creationId xmlns:a16="http://schemas.microsoft.com/office/drawing/2014/main" id="{97DBCDA9-0DAE-8786-39B4-F4B6DFB9F5F5}"/>
              </a:ext>
            </a:extLst>
          </p:cNvPr>
          <p:cNvSpPr txBox="1"/>
          <p:nvPr/>
        </p:nvSpPr>
        <p:spPr>
          <a:xfrm>
            <a:off x="5591339" y="2436483"/>
            <a:ext cx="6100548" cy="369332"/>
          </a:xfrm>
          <a:prstGeom prst="rect">
            <a:avLst/>
          </a:prstGeom>
          <a:noFill/>
        </p:spPr>
        <p:txBody>
          <a:bodyPr wrap="square">
            <a:spAutoFit/>
          </a:bodyPr>
          <a:lstStyle/>
          <a:p>
            <a:pPr algn="l" fontAlgn="base"/>
            <a:r>
              <a:rPr lang="en-SG" b="1" i="0" dirty="0">
                <a:solidFill>
                  <a:srgbClr val="273239"/>
                </a:solidFill>
                <a:effectLst/>
                <a:highlight>
                  <a:srgbClr val="FFFFFF"/>
                </a:highlight>
                <a:latin typeface="Nunito" pitchFamily="2" charset="0"/>
              </a:rPr>
              <a:t>Flowchart of Conditional Operator</a:t>
            </a:r>
          </a:p>
        </p:txBody>
      </p:sp>
      <p:pic>
        <p:nvPicPr>
          <p:cNvPr id="6" name="Picture 5">
            <a:extLst>
              <a:ext uri="{FF2B5EF4-FFF2-40B4-BE49-F238E27FC236}">
                <a16:creationId xmlns:a16="http://schemas.microsoft.com/office/drawing/2014/main" id="{C7B175D7-B18A-2483-3AD3-F9D98AE2B993}"/>
              </a:ext>
            </a:extLst>
          </p:cNvPr>
          <p:cNvPicPr>
            <a:picLocks noChangeAspect="1"/>
          </p:cNvPicPr>
          <p:nvPr/>
        </p:nvPicPr>
        <p:blipFill>
          <a:blip r:embed="rId2"/>
          <a:stretch>
            <a:fillRect/>
          </a:stretch>
        </p:blipFill>
        <p:spPr>
          <a:xfrm>
            <a:off x="6619164" y="2698336"/>
            <a:ext cx="3285137" cy="3685912"/>
          </a:xfrm>
          <a:prstGeom prst="rect">
            <a:avLst/>
          </a:prstGeom>
        </p:spPr>
      </p:pic>
    </p:spTree>
    <p:extLst>
      <p:ext uri="{BB962C8B-B14F-4D97-AF65-F5344CB8AC3E}">
        <p14:creationId xmlns:p14="http://schemas.microsoft.com/office/powerpoint/2010/main" val="399264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6A5F7C-8FC3-7F24-971C-B500D34225A6}"/>
              </a:ext>
            </a:extLst>
          </p:cNvPr>
          <p:cNvSpPr txBox="1"/>
          <p:nvPr/>
        </p:nvSpPr>
        <p:spPr>
          <a:xfrm>
            <a:off x="1119116" y="136563"/>
            <a:ext cx="8809629" cy="5078313"/>
          </a:xfrm>
          <a:prstGeom prst="rect">
            <a:avLst/>
          </a:prstGeom>
          <a:noFill/>
        </p:spPr>
        <p:txBody>
          <a:bodyPr wrap="square">
            <a:spAutoFit/>
          </a:bodyPr>
          <a:lstStyle/>
          <a:p>
            <a:r>
              <a:rPr lang="en-SG" dirty="0"/>
              <a:t>// C Program to illustrate the use of conditional operator </a:t>
            </a:r>
          </a:p>
          <a:p>
            <a:r>
              <a:rPr lang="en-SG" dirty="0"/>
              <a:t>#include &lt;</a:t>
            </a:r>
            <a:r>
              <a:rPr lang="en-SG" dirty="0" err="1"/>
              <a:t>stdio.h</a:t>
            </a:r>
            <a:r>
              <a:rPr lang="en-SG" dirty="0"/>
              <a:t>&gt; </a:t>
            </a:r>
          </a:p>
          <a:p>
            <a:r>
              <a:rPr lang="en-SG" dirty="0"/>
              <a:t>int main() { </a:t>
            </a:r>
          </a:p>
          <a:p>
            <a:r>
              <a:rPr lang="en-SG" dirty="0"/>
              <a:t>	int var; </a:t>
            </a:r>
          </a:p>
          <a:p>
            <a:r>
              <a:rPr lang="en-SG" dirty="0"/>
              <a:t>	int flag = 0; </a:t>
            </a:r>
          </a:p>
          <a:p>
            <a:r>
              <a:rPr lang="en-SG" dirty="0"/>
              <a:t>	// using conditional operator to assign the value to var </a:t>
            </a:r>
          </a:p>
          <a:p>
            <a:r>
              <a:rPr lang="en-SG" dirty="0"/>
              <a:t>	// according to the value of flag </a:t>
            </a:r>
          </a:p>
          <a:p>
            <a:r>
              <a:rPr lang="en-SG" dirty="0"/>
              <a:t>	var = flag == 0 ? 25 : -25; </a:t>
            </a:r>
          </a:p>
          <a:p>
            <a:r>
              <a:rPr lang="en-SG" dirty="0"/>
              <a:t>	</a:t>
            </a:r>
            <a:r>
              <a:rPr lang="en-SG" dirty="0" err="1"/>
              <a:t>printf</a:t>
            </a:r>
            <a:r>
              <a:rPr lang="en-SG" dirty="0"/>
              <a:t>("Value of var when flag is 0: %d\n", var); </a:t>
            </a:r>
          </a:p>
          <a:p>
            <a:r>
              <a:rPr lang="en-SG" dirty="0"/>
              <a:t>	// changing the value of flag </a:t>
            </a:r>
          </a:p>
          <a:p>
            <a:r>
              <a:rPr lang="en-SG" dirty="0"/>
              <a:t>	flag = 1; </a:t>
            </a:r>
          </a:p>
          <a:p>
            <a:r>
              <a:rPr lang="en-SG" dirty="0"/>
              <a:t>	// again assigning the value to var using same statement </a:t>
            </a:r>
          </a:p>
          <a:p>
            <a:r>
              <a:rPr lang="en-SG" dirty="0"/>
              <a:t>	var = flag == 0 ? 25 : -25; </a:t>
            </a:r>
          </a:p>
          <a:p>
            <a:r>
              <a:rPr lang="en-SG" dirty="0"/>
              <a:t>	</a:t>
            </a:r>
            <a:r>
              <a:rPr lang="en-SG" dirty="0" err="1"/>
              <a:t>printf</a:t>
            </a:r>
            <a:r>
              <a:rPr lang="en-SG" dirty="0"/>
              <a:t>("Value of var when flag is NOT 0: %d", var); </a:t>
            </a:r>
          </a:p>
          <a:p>
            <a:r>
              <a:rPr lang="en-SG" dirty="0"/>
              <a:t>}</a:t>
            </a:r>
          </a:p>
          <a:p>
            <a:r>
              <a:rPr lang="en-SG" dirty="0"/>
              <a:t>Output:</a:t>
            </a:r>
          </a:p>
          <a:p>
            <a:r>
              <a:rPr lang="en-SG" dirty="0"/>
              <a:t>Value of var when flag is 0: 25</a:t>
            </a:r>
          </a:p>
          <a:p>
            <a:r>
              <a:rPr lang="en-SG" dirty="0"/>
              <a:t>Value of var when flag is NOT 0: -25</a:t>
            </a:r>
          </a:p>
        </p:txBody>
      </p:sp>
    </p:spTree>
    <p:extLst>
      <p:ext uri="{BB962C8B-B14F-4D97-AF65-F5344CB8AC3E}">
        <p14:creationId xmlns:p14="http://schemas.microsoft.com/office/powerpoint/2010/main" val="3047172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16364-8EB5-9317-4D06-9775CB4FE975}"/>
              </a:ext>
            </a:extLst>
          </p:cNvPr>
          <p:cNvSpPr>
            <a:spLocks noGrp="1"/>
          </p:cNvSpPr>
          <p:nvPr>
            <p:ph type="title"/>
          </p:nvPr>
        </p:nvSpPr>
        <p:spPr>
          <a:xfrm>
            <a:off x="0" y="0"/>
            <a:ext cx="12192000" cy="677863"/>
          </a:xfrm>
          <a:solidFill>
            <a:schemeClr val="accent2">
              <a:lumMod val="20000"/>
              <a:lumOff val="80000"/>
            </a:schemeClr>
          </a:solidFill>
        </p:spPr>
        <p:txBody>
          <a:bodyPr>
            <a:normAutofit/>
          </a:bodyPr>
          <a:lstStyle/>
          <a:p>
            <a:r>
              <a:rPr lang="en-US" sz="4000" b="1" i="0" dirty="0">
                <a:solidFill>
                  <a:srgbClr val="273239"/>
                </a:solidFill>
                <a:effectLst/>
                <a:latin typeface="Aptos" panose="020B0004020202020204" pitchFamily="34" charset="0"/>
              </a:rPr>
              <a:t>Decision Making in C (if , </a:t>
            </a:r>
            <a:r>
              <a:rPr lang="en-US" sz="4000" b="1" i="0" dirty="0" err="1">
                <a:solidFill>
                  <a:srgbClr val="273239"/>
                </a:solidFill>
                <a:effectLst/>
                <a:latin typeface="Aptos" panose="020B0004020202020204" pitchFamily="34" charset="0"/>
              </a:rPr>
              <a:t>if..else</a:t>
            </a:r>
            <a:r>
              <a:rPr lang="en-US" sz="4000" b="1" i="0" dirty="0">
                <a:solidFill>
                  <a:srgbClr val="273239"/>
                </a:solidFill>
                <a:effectLst/>
                <a:latin typeface="Aptos" panose="020B0004020202020204" pitchFamily="34" charset="0"/>
              </a:rPr>
              <a:t>, Nested if, if-else-if )</a:t>
            </a:r>
            <a:endParaRPr lang="en-SG" sz="4000" dirty="0">
              <a:latin typeface="Aptos" panose="020B0004020202020204" pitchFamily="34" charset="0"/>
            </a:endParaRPr>
          </a:p>
        </p:txBody>
      </p:sp>
      <p:pic>
        <p:nvPicPr>
          <p:cNvPr id="5" name="Picture 4">
            <a:extLst>
              <a:ext uri="{FF2B5EF4-FFF2-40B4-BE49-F238E27FC236}">
                <a16:creationId xmlns:a16="http://schemas.microsoft.com/office/drawing/2014/main" id="{2DC85141-4266-8CCA-A073-A08DFB7828F9}"/>
              </a:ext>
            </a:extLst>
          </p:cNvPr>
          <p:cNvPicPr>
            <a:picLocks noChangeAspect="1"/>
          </p:cNvPicPr>
          <p:nvPr/>
        </p:nvPicPr>
        <p:blipFill rotWithShape="1">
          <a:blip r:embed="rId2"/>
          <a:srcRect t="3828" b="2761"/>
          <a:stretch/>
        </p:blipFill>
        <p:spPr>
          <a:xfrm>
            <a:off x="1199155" y="677863"/>
            <a:ext cx="9748680" cy="6180137"/>
          </a:xfrm>
          <a:prstGeom prst="rect">
            <a:avLst/>
          </a:prstGeom>
        </p:spPr>
      </p:pic>
    </p:spTree>
    <p:extLst>
      <p:ext uri="{BB962C8B-B14F-4D97-AF65-F5344CB8AC3E}">
        <p14:creationId xmlns:p14="http://schemas.microsoft.com/office/powerpoint/2010/main" val="451317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16F79-E398-5572-ECA8-4D211B55FB08}"/>
              </a:ext>
            </a:extLst>
          </p:cNvPr>
          <p:cNvSpPr>
            <a:spLocks noGrp="1"/>
          </p:cNvSpPr>
          <p:nvPr>
            <p:ph type="title"/>
          </p:nvPr>
        </p:nvSpPr>
        <p:spPr>
          <a:xfrm>
            <a:off x="164592" y="0"/>
            <a:ext cx="9692640" cy="1325562"/>
          </a:xfrm>
        </p:spPr>
        <p:txBody>
          <a:bodyPr/>
          <a:lstStyle/>
          <a:p>
            <a:r>
              <a:rPr lang="en-SG" b="1" i="0" dirty="0">
                <a:solidFill>
                  <a:srgbClr val="273239"/>
                </a:solidFill>
                <a:effectLst/>
                <a:highlight>
                  <a:srgbClr val="FFFFFF"/>
                </a:highlight>
                <a:latin typeface="Nunito" pitchFamily="2" charset="0"/>
              </a:rPr>
              <a:t>Nested if-else in C</a:t>
            </a:r>
            <a:endParaRPr lang="en-SG" dirty="0"/>
          </a:p>
        </p:txBody>
      </p:sp>
      <p:sp>
        <p:nvSpPr>
          <p:cNvPr id="5" name="TextBox 4">
            <a:extLst>
              <a:ext uri="{FF2B5EF4-FFF2-40B4-BE49-F238E27FC236}">
                <a16:creationId xmlns:a16="http://schemas.microsoft.com/office/drawing/2014/main" id="{3BC25119-2A6B-8CC1-AF06-556A10EE9936}"/>
              </a:ext>
            </a:extLst>
          </p:cNvPr>
          <p:cNvSpPr txBox="1"/>
          <p:nvPr/>
        </p:nvSpPr>
        <p:spPr>
          <a:xfrm>
            <a:off x="504968" y="1582340"/>
            <a:ext cx="4694829" cy="3693319"/>
          </a:xfrm>
          <a:prstGeom prst="rect">
            <a:avLst/>
          </a:prstGeom>
          <a:noFill/>
        </p:spPr>
        <p:txBody>
          <a:bodyPr wrap="square">
            <a:spAutoFit/>
          </a:bodyPr>
          <a:lstStyle/>
          <a:p>
            <a:r>
              <a:rPr lang="en-SG" dirty="0"/>
              <a:t>Syntax of Nested if-else</a:t>
            </a:r>
          </a:p>
          <a:p>
            <a:r>
              <a:rPr lang="en-SG" dirty="0"/>
              <a:t>if (condition1) </a:t>
            </a:r>
          </a:p>
          <a:p>
            <a:r>
              <a:rPr lang="en-SG" dirty="0"/>
              <a:t>{</a:t>
            </a:r>
          </a:p>
          <a:p>
            <a:r>
              <a:rPr lang="en-SG" dirty="0"/>
              <a:t>   // Executes when condition1 is true</a:t>
            </a:r>
          </a:p>
          <a:p>
            <a:r>
              <a:rPr lang="en-SG" dirty="0"/>
              <a:t>   if (condition2) </a:t>
            </a:r>
          </a:p>
          <a:p>
            <a:r>
              <a:rPr lang="en-SG" dirty="0"/>
              <a:t>   {</a:t>
            </a:r>
          </a:p>
          <a:p>
            <a:r>
              <a:rPr lang="en-SG" dirty="0"/>
              <a:t>      // Executes when condition2 is true</a:t>
            </a:r>
          </a:p>
          <a:p>
            <a:r>
              <a:rPr lang="en-SG" dirty="0"/>
              <a:t>   }</a:t>
            </a:r>
          </a:p>
          <a:p>
            <a:r>
              <a:rPr lang="en-SG" dirty="0"/>
              <a:t>   else</a:t>
            </a:r>
          </a:p>
          <a:p>
            <a:r>
              <a:rPr lang="en-SG" dirty="0"/>
              <a:t>   {</a:t>
            </a:r>
          </a:p>
          <a:p>
            <a:r>
              <a:rPr lang="en-SG" dirty="0"/>
              <a:t>         // Executes when condition2 is false</a:t>
            </a:r>
          </a:p>
          <a:p>
            <a:r>
              <a:rPr lang="en-SG" dirty="0"/>
              <a:t>   }</a:t>
            </a:r>
          </a:p>
          <a:p>
            <a:r>
              <a:rPr lang="en-SG" dirty="0"/>
              <a:t>}</a:t>
            </a:r>
          </a:p>
        </p:txBody>
      </p:sp>
      <p:sp>
        <p:nvSpPr>
          <p:cNvPr id="7" name="TextBox 6">
            <a:extLst>
              <a:ext uri="{FF2B5EF4-FFF2-40B4-BE49-F238E27FC236}">
                <a16:creationId xmlns:a16="http://schemas.microsoft.com/office/drawing/2014/main" id="{D9F68B92-4C87-FBB3-55B9-739A2905DE7A}"/>
              </a:ext>
            </a:extLst>
          </p:cNvPr>
          <p:cNvSpPr txBox="1"/>
          <p:nvPr/>
        </p:nvSpPr>
        <p:spPr>
          <a:xfrm>
            <a:off x="5609230" y="0"/>
            <a:ext cx="6141492" cy="369332"/>
          </a:xfrm>
          <a:prstGeom prst="rect">
            <a:avLst/>
          </a:prstGeom>
          <a:noFill/>
        </p:spPr>
        <p:txBody>
          <a:bodyPr wrap="square">
            <a:spAutoFit/>
          </a:bodyPr>
          <a:lstStyle/>
          <a:p>
            <a:pPr algn="l" fontAlgn="base"/>
            <a:r>
              <a:rPr lang="en-SG" b="1" i="0" dirty="0">
                <a:solidFill>
                  <a:srgbClr val="273239"/>
                </a:solidFill>
                <a:effectLst/>
                <a:highlight>
                  <a:srgbClr val="FFFFFF"/>
                </a:highlight>
                <a:latin typeface="Nunito" pitchFamily="2" charset="0"/>
              </a:rPr>
              <a:t>Flowchart of Nested if-else</a:t>
            </a:r>
          </a:p>
        </p:txBody>
      </p:sp>
      <p:pic>
        <p:nvPicPr>
          <p:cNvPr id="10" name="Picture 9">
            <a:extLst>
              <a:ext uri="{FF2B5EF4-FFF2-40B4-BE49-F238E27FC236}">
                <a16:creationId xmlns:a16="http://schemas.microsoft.com/office/drawing/2014/main" id="{7B4ABA96-9C23-A6DA-3405-1F001F742C7F}"/>
              </a:ext>
            </a:extLst>
          </p:cNvPr>
          <p:cNvPicPr>
            <a:picLocks noChangeAspect="1"/>
          </p:cNvPicPr>
          <p:nvPr/>
        </p:nvPicPr>
        <p:blipFill rotWithShape="1">
          <a:blip r:embed="rId2"/>
          <a:srcRect l="4770" t="4835" r="9260" b="3008"/>
          <a:stretch/>
        </p:blipFill>
        <p:spPr>
          <a:xfrm>
            <a:off x="5609230" y="799259"/>
            <a:ext cx="5581965" cy="4476400"/>
          </a:xfrm>
          <a:prstGeom prst="rect">
            <a:avLst/>
          </a:prstGeom>
        </p:spPr>
      </p:pic>
    </p:spTree>
    <p:extLst>
      <p:ext uri="{BB962C8B-B14F-4D97-AF65-F5344CB8AC3E}">
        <p14:creationId xmlns:p14="http://schemas.microsoft.com/office/powerpoint/2010/main" val="2118635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062201-79E4-1D17-D4A8-5BD8380D2B00}"/>
              </a:ext>
            </a:extLst>
          </p:cNvPr>
          <p:cNvSpPr txBox="1"/>
          <p:nvPr/>
        </p:nvSpPr>
        <p:spPr>
          <a:xfrm>
            <a:off x="299301" y="107565"/>
            <a:ext cx="6103854" cy="369332"/>
          </a:xfrm>
          <a:prstGeom prst="rect">
            <a:avLst/>
          </a:prstGeom>
          <a:noFill/>
        </p:spPr>
        <p:txBody>
          <a:bodyPr wrap="square">
            <a:spAutoFit/>
          </a:bodyPr>
          <a:lstStyle/>
          <a:p>
            <a:pPr algn="l"/>
            <a:r>
              <a:rPr lang="en-SG" b="1" i="0" dirty="0">
                <a:solidFill>
                  <a:srgbClr val="25265E"/>
                </a:solidFill>
                <a:effectLst/>
                <a:highlight>
                  <a:srgbClr val="F9FAFC"/>
                </a:highlight>
                <a:latin typeface="euclid_circular_a"/>
              </a:rPr>
              <a:t>Nested if...else</a:t>
            </a:r>
          </a:p>
        </p:txBody>
      </p:sp>
      <p:sp>
        <p:nvSpPr>
          <p:cNvPr id="5" name="TextBox 4">
            <a:extLst>
              <a:ext uri="{FF2B5EF4-FFF2-40B4-BE49-F238E27FC236}">
                <a16:creationId xmlns:a16="http://schemas.microsoft.com/office/drawing/2014/main" id="{9AF3626B-5DD2-2CE8-654C-DBD146016056}"/>
              </a:ext>
            </a:extLst>
          </p:cNvPr>
          <p:cNvSpPr txBox="1"/>
          <p:nvPr/>
        </p:nvSpPr>
        <p:spPr>
          <a:xfrm>
            <a:off x="299301" y="558640"/>
            <a:ext cx="5664772" cy="5078313"/>
          </a:xfrm>
          <a:prstGeom prst="rect">
            <a:avLst/>
          </a:prstGeom>
          <a:noFill/>
        </p:spPr>
        <p:txBody>
          <a:bodyPr wrap="square">
            <a:spAutoFit/>
          </a:bodyPr>
          <a:lstStyle/>
          <a:p>
            <a:r>
              <a:rPr lang="en-SG" dirty="0"/>
              <a:t>#include &lt;</a:t>
            </a:r>
            <a:r>
              <a:rPr lang="en-SG" dirty="0" err="1"/>
              <a:t>stdio.h</a:t>
            </a:r>
            <a:r>
              <a:rPr lang="en-SG" dirty="0"/>
              <a:t>&gt;</a:t>
            </a:r>
          </a:p>
          <a:p>
            <a:r>
              <a:rPr lang="en-SG" dirty="0"/>
              <a:t>int main() {</a:t>
            </a:r>
          </a:p>
          <a:p>
            <a:r>
              <a:rPr lang="en-SG" dirty="0"/>
              <a:t>    int number1, number2;</a:t>
            </a:r>
          </a:p>
          <a:p>
            <a:r>
              <a:rPr lang="en-SG" dirty="0"/>
              <a:t>    </a:t>
            </a:r>
            <a:r>
              <a:rPr lang="en-SG" dirty="0" err="1"/>
              <a:t>printf</a:t>
            </a:r>
            <a:r>
              <a:rPr lang="en-SG" dirty="0"/>
              <a:t>("Enter two integers: ");</a:t>
            </a:r>
          </a:p>
          <a:p>
            <a:r>
              <a:rPr lang="en-SG" dirty="0"/>
              <a:t>    </a:t>
            </a:r>
            <a:r>
              <a:rPr lang="en-SG" dirty="0" err="1"/>
              <a:t>scanf</a:t>
            </a:r>
            <a:r>
              <a:rPr lang="en-SG" dirty="0"/>
              <a:t>("%d %d", &amp;number1, &amp;number2);</a:t>
            </a:r>
          </a:p>
          <a:p>
            <a:endParaRPr lang="en-SG" dirty="0"/>
          </a:p>
          <a:p>
            <a:r>
              <a:rPr lang="en-SG" dirty="0"/>
              <a:t>    if (number1 &gt;= number2) {</a:t>
            </a:r>
          </a:p>
          <a:p>
            <a:r>
              <a:rPr lang="en-SG" dirty="0"/>
              <a:t>      if (number1 == number2) {</a:t>
            </a:r>
          </a:p>
          <a:p>
            <a:r>
              <a:rPr lang="en-SG" dirty="0"/>
              <a:t>        </a:t>
            </a:r>
            <a:r>
              <a:rPr lang="en-SG" dirty="0" err="1"/>
              <a:t>printf</a:t>
            </a:r>
            <a:r>
              <a:rPr lang="en-SG" dirty="0"/>
              <a:t>("Result: %d = %d",number1,number2);</a:t>
            </a:r>
          </a:p>
          <a:p>
            <a:r>
              <a:rPr lang="en-SG" dirty="0"/>
              <a:t>      }</a:t>
            </a:r>
          </a:p>
          <a:p>
            <a:r>
              <a:rPr lang="en-SG" dirty="0"/>
              <a:t>      else {</a:t>
            </a:r>
          </a:p>
          <a:p>
            <a:r>
              <a:rPr lang="en-SG" dirty="0"/>
              <a:t>        </a:t>
            </a:r>
            <a:r>
              <a:rPr lang="en-SG" dirty="0" err="1"/>
              <a:t>printf</a:t>
            </a:r>
            <a:r>
              <a:rPr lang="en-SG" dirty="0"/>
              <a:t>("Result: %d &gt; %d", number1, number2);</a:t>
            </a:r>
          </a:p>
          <a:p>
            <a:r>
              <a:rPr lang="en-SG" dirty="0"/>
              <a:t>      }</a:t>
            </a:r>
          </a:p>
          <a:p>
            <a:r>
              <a:rPr lang="en-SG" dirty="0"/>
              <a:t>    }</a:t>
            </a:r>
          </a:p>
          <a:p>
            <a:r>
              <a:rPr lang="en-SG" dirty="0"/>
              <a:t>    else {</a:t>
            </a:r>
          </a:p>
          <a:p>
            <a:r>
              <a:rPr lang="en-SG" dirty="0"/>
              <a:t>        </a:t>
            </a:r>
            <a:r>
              <a:rPr lang="en-SG" dirty="0" err="1"/>
              <a:t>printf</a:t>
            </a:r>
            <a:r>
              <a:rPr lang="en-SG" dirty="0"/>
              <a:t>("Result: %d &lt; %d",number1, number2);</a:t>
            </a:r>
          </a:p>
          <a:p>
            <a:r>
              <a:rPr lang="en-SG" dirty="0"/>
              <a:t>    }</a:t>
            </a:r>
          </a:p>
          <a:p>
            <a:r>
              <a:rPr lang="en-SG" dirty="0"/>
              <a:t>}</a:t>
            </a:r>
          </a:p>
        </p:txBody>
      </p:sp>
      <p:sp>
        <p:nvSpPr>
          <p:cNvPr id="7" name="TextBox 6">
            <a:extLst>
              <a:ext uri="{FF2B5EF4-FFF2-40B4-BE49-F238E27FC236}">
                <a16:creationId xmlns:a16="http://schemas.microsoft.com/office/drawing/2014/main" id="{53F5247B-9F8A-065E-ACAC-136B534A3CA3}"/>
              </a:ext>
            </a:extLst>
          </p:cNvPr>
          <p:cNvSpPr txBox="1"/>
          <p:nvPr/>
        </p:nvSpPr>
        <p:spPr>
          <a:xfrm>
            <a:off x="5964073" y="0"/>
            <a:ext cx="6100548" cy="6463308"/>
          </a:xfrm>
          <a:prstGeom prst="rect">
            <a:avLst/>
          </a:prstGeom>
          <a:solidFill>
            <a:schemeClr val="accent3">
              <a:lumMod val="20000"/>
              <a:lumOff val="80000"/>
            </a:schemeClr>
          </a:solidFill>
        </p:spPr>
        <p:txBody>
          <a:bodyPr wrap="square">
            <a:spAutoFit/>
          </a:bodyPr>
          <a:lstStyle/>
          <a:p>
            <a:r>
              <a:rPr lang="en-SG" dirty="0"/>
              <a:t>// C program to illustrate nested-if statement </a:t>
            </a:r>
          </a:p>
          <a:p>
            <a:r>
              <a:rPr lang="en-SG" dirty="0"/>
              <a:t>#include &lt;</a:t>
            </a:r>
            <a:r>
              <a:rPr lang="en-SG" dirty="0" err="1"/>
              <a:t>stdio.h</a:t>
            </a:r>
            <a:r>
              <a:rPr lang="en-SG" dirty="0"/>
              <a:t>&gt; </a:t>
            </a:r>
          </a:p>
          <a:p>
            <a:r>
              <a:rPr lang="en-SG" dirty="0"/>
              <a:t>int main() </a:t>
            </a:r>
          </a:p>
          <a:p>
            <a:r>
              <a:rPr lang="en-SG" dirty="0"/>
              <a:t>{ </a:t>
            </a:r>
          </a:p>
          <a:p>
            <a:r>
              <a:rPr lang="en-SG" dirty="0"/>
              <a:t>	int </a:t>
            </a:r>
            <a:r>
              <a:rPr lang="en-SG" dirty="0" err="1"/>
              <a:t>i</a:t>
            </a:r>
            <a:r>
              <a:rPr lang="en-SG" dirty="0"/>
              <a:t> = 10; </a:t>
            </a:r>
          </a:p>
          <a:p>
            <a:endParaRPr lang="en-SG" dirty="0"/>
          </a:p>
          <a:p>
            <a:r>
              <a:rPr lang="en-SG" dirty="0"/>
              <a:t>	if (</a:t>
            </a:r>
            <a:r>
              <a:rPr lang="en-SG" dirty="0" err="1"/>
              <a:t>i</a:t>
            </a:r>
            <a:r>
              <a:rPr lang="en-SG" dirty="0"/>
              <a:t> == 10) { </a:t>
            </a:r>
          </a:p>
          <a:p>
            <a:r>
              <a:rPr lang="en-SG" dirty="0"/>
              <a:t>		// First if statement </a:t>
            </a:r>
          </a:p>
          <a:p>
            <a:r>
              <a:rPr lang="en-SG" dirty="0"/>
              <a:t>		if (</a:t>
            </a:r>
            <a:r>
              <a:rPr lang="en-SG" dirty="0" err="1"/>
              <a:t>i</a:t>
            </a:r>
            <a:r>
              <a:rPr lang="en-SG" dirty="0"/>
              <a:t> &lt; 15) </a:t>
            </a:r>
          </a:p>
          <a:p>
            <a:r>
              <a:rPr lang="en-SG" dirty="0"/>
              <a:t>			</a:t>
            </a:r>
            <a:r>
              <a:rPr lang="en-SG" dirty="0" err="1"/>
              <a:t>printf</a:t>
            </a:r>
            <a:r>
              <a:rPr lang="en-SG" dirty="0"/>
              <a:t>("</a:t>
            </a:r>
            <a:r>
              <a:rPr lang="en-SG" dirty="0" err="1"/>
              <a:t>i</a:t>
            </a:r>
            <a:r>
              <a:rPr lang="en-SG" dirty="0"/>
              <a:t> is smaller than 15\n"); </a:t>
            </a:r>
          </a:p>
          <a:p>
            <a:endParaRPr lang="en-SG" dirty="0"/>
          </a:p>
          <a:p>
            <a:r>
              <a:rPr lang="en-SG" dirty="0"/>
              <a:t>		// Nested - if statement </a:t>
            </a:r>
          </a:p>
          <a:p>
            <a:r>
              <a:rPr lang="en-SG" dirty="0"/>
              <a:t>		// Will only be executed if statement above </a:t>
            </a:r>
          </a:p>
          <a:p>
            <a:r>
              <a:rPr lang="en-SG" dirty="0"/>
              <a:t>		// is true </a:t>
            </a:r>
          </a:p>
          <a:p>
            <a:r>
              <a:rPr lang="en-SG" dirty="0"/>
              <a:t>		if (</a:t>
            </a:r>
            <a:r>
              <a:rPr lang="en-SG" dirty="0" err="1"/>
              <a:t>i</a:t>
            </a:r>
            <a:r>
              <a:rPr lang="en-SG" dirty="0"/>
              <a:t> &lt; 12) </a:t>
            </a:r>
          </a:p>
          <a:p>
            <a:r>
              <a:rPr lang="en-SG" dirty="0"/>
              <a:t>			</a:t>
            </a:r>
            <a:r>
              <a:rPr lang="en-SG" dirty="0" err="1"/>
              <a:t>printf</a:t>
            </a:r>
            <a:r>
              <a:rPr lang="en-SG" dirty="0"/>
              <a:t>("</a:t>
            </a:r>
            <a:r>
              <a:rPr lang="en-SG" dirty="0" err="1"/>
              <a:t>i</a:t>
            </a:r>
            <a:r>
              <a:rPr lang="en-SG" dirty="0"/>
              <a:t> is smaller than 12 too\n"); </a:t>
            </a:r>
          </a:p>
          <a:p>
            <a:r>
              <a:rPr lang="en-SG" dirty="0"/>
              <a:t>		else</a:t>
            </a:r>
          </a:p>
          <a:p>
            <a:r>
              <a:rPr lang="en-SG" dirty="0"/>
              <a:t>			</a:t>
            </a:r>
            <a:r>
              <a:rPr lang="en-SG" dirty="0" err="1"/>
              <a:t>printf</a:t>
            </a:r>
            <a:r>
              <a:rPr lang="en-SG" dirty="0"/>
              <a:t>("</a:t>
            </a:r>
            <a:r>
              <a:rPr lang="en-SG" dirty="0" err="1"/>
              <a:t>i</a:t>
            </a:r>
            <a:r>
              <a:rPr lang="en-SG" dirty="0"/>
              <a:t> is greater than 15"); </a:t>
            </a:r>
          </a:p>
          <a:p>
            <a:r>
              <a:rPr lang="en-SG" dirty="0"/>
              <a:t>	} </a:t>
            </a:r>
          </a:p>
          <a:p>
            <a:r>
              <a:rPr lang="en-SG" dirty="0"/>
              <a:t>}</a:t>
            </a:r>
          </a:p>
          <a:p>
            <a:r>
              <a:rPr lang="en-SG" dirty="0"/>
              <a:t>Output</a:t>
            </a:r>
          </a:p>
          <a:p>
            <a:r>
              <a:rPr lang="en-SG" dirty="0" err="1"/>
              <a:t>i</a:t>
            </a:r>
            <a:r>
              <a:rPr lang="en-SG" dirty="0"/>
              <a:t> is smaller than 15</a:t>
            </a:r>
          </a:p>
          <a:p>
            <a:r>
              <a:rPr lang="en-SG" dirty="0" err="1"/>
              <a:t>i</a:t>
            </a:r>
            <a:r>
              <a:rPr lang="en-SG" dirty="0"/>
              <a:t> is smaller than 12 too</a:t>
            </a:r>
          </a:p>
        </p:txBody>
      </p:sp>
    </p:spTree>
    <p:extLst>
      <p:ext uri="{BB962C8B-B14F-4D97-AF65-F5344CB8AC3E}">
        <p14:creationId xmlns:p14="http://schemas.microsoft.com/office/powerpoint/2010/main" val="3591390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AEFCCC-A761-F039-1BDB-1EEB0A5E395F}"/>
              </a:ext>
            </a:extLst>
          </p:cNvPr>
          <p:cNvSpPr txBox="1"/>
          <p:nvPr/>
        </p:nvSpPr>
        <p:spPr>
          <a:xfrm>
            <a:off x="197893" y="0"/>
            <a:ext cx="6100548" cy="369332"/>
          </a:xfrm>
          <a:prstGeom prst="rect">
            <a:avLst/>
          </a:prstGeom>
          <a:noFill/>
        </p:spPr>
        <p:txBody>
          <a:bodyPr wrap="square">
            <a:spAutoFit/>
          </a:bodyPr>
          <a:lstStyle/>
          <a:p>
            <a:pPr algn="l" fontAlgn="base"/>
            <a:r>
              <a:rPr lang="en-US" b="1" i="0" dirty="0">
                <a:solidFill>
                  <a:srgbClr val="273239"/>
                </a:solidFill>
                <a:effectLst/>
                <a:highlight>
                  <a:srgbClr val="FFFFFF"/>
                </a:highlight>
                <a:latin typeface="Source Sans 3"/>
              </a:rPr>
              <a:t>C if else if ladder</a:t>
            </a:r>
          </a:p>
        </p:txBody>
      </p:sp>
      <p:sp>
        <p:nvSpPr>
          <p:cNvPr id="5" name="TextBox 4">
            <a:extLst>
              <a:ext uri="{FF2B5EF4-FFF2-40B4-BE49-F238E27FC236}">
                <a16:creationId xmlns:a16="http://schemas.microsoft.com/office/drawing/2014/main" id="{FBEC213E-7C24-D3EC-D643-3E575BB07D21}"/>
              </a:ext>
            </a:extLst>
          </p:cNvPr>
          <p:cNvSpPr txBox="1"/>
          <p:nvPr/>
        </p:nvSpPr>
        <p:spPr>
          <a:xfrm>
            <a:off x="320723" y="573796"/>
            <a:ext cx="6100548" cy="3970318"/>
          </a:xfrm>
          <a:prstGeom prst="rect">
            <a:avLst/>
          </a:prstGeom>
          <a:noFill/>
        </p:spPr>
        <p:txBody>
          <a:bodyPr wrap="square">
            <a:spAutoFit/>
          </a:bodyPr>
          <a:lstStyle/>
          <a:p>
            <a:r>
              <a:rPr lang="en-SG" dirty="0"/>
              <a:t>Syntax:</a:t>
            </a:r>
          </a:p>
          <a:p>
            <a:r>
              <a:rPr lang="en-SG" dirty="0"/>
              <a:t>// any if-else ladder starts with an if statement only</a:t>
            </a:r>
          </a:p>
          <a:p>
            <a:r>
              <a:rPr lang="en-SG" dirty="0"/>
              <a:t>if(condition) {</a:t>
            </a:r>
          </a:p>
          <a:p>
            <a:r>
              <a:rPr lang="en-SG" dirty="0"/>
              <a:t>     </a:t>
            </a:r>
          </a:p>
          <a:p>
            <a:r>
              <a:rPr lang="en-SG" dirty="0"/>
              <a:t>}</a:t>
            </a:r>
          </a:p>
          <a:p>
            <a:r>
              <a:rPr lang="en-SG" dirty="0"/>
              <a:t>else if(condition) { </a:t>
            </a:r>
          </a:p>
          <a:p>
            <a:r>
              <a:rPr lang="en-SG" dirty="0"/>
              <a:t> // this else if will be executed when condition in if is false and</a:t>
            </a:r>
          </a:p>
          <a:p>
            <a:r>
              <a:rPr lang="en-SG" dirty="0"/>
              <a:t> // the condition of this else if is true</a:t>
            </a:r>
          </a:p>
          <a:p>
            <a:r>
              <a:rPr lang="en-SG" dirty="0"/>
              <a:t>}</a:t>
            </a:r>
          </a:p>
          <a:p>
            <a:r>
              <a:rPr lang="en-SG" dirty="0"/>
              <a:t>.... // once if-else ladder can have multiple else if </a:t>
            </a:r>
          </a:p>
          <a:p>
            <a:r>
              <a:rPr lang="en-SG" dirty="0"/>
              <a:t>else { // at the end we put else </a:t>
            </a:r>
          </a:p>
          <a:p>
            <a:r>
              <a:rPr lang="en-SG" dirty="0"/>
              <a:t>        </a:t>
            </a:r>
          </a:p>
          <a:p>
            <a:r>
              <a:rPr lang="en-SG" dirty="0"/>
              <a:t>}</a:t>
            </a:r>
          </a:p>
        </p:txBody>
      </p:sp>
      <p:sp>
        <p:nvSpPr>
          <p:cNvPr id="7" name="TextBox 6">
            <a:extLst>
              <a:ext uri="{FF2B5EF4-FFF2-40B4-BE49-F238E27FC236}">
                <a16:creationId xmlns:a16="http://schemas.microsoft.com/office/drawing/2014/main" id="{632882AA-0B07-FC5A-8B74-8B207EDF8FFC}"/>
              </a:ext>
            </a:extLst>
          </p:cNvPr>
          <p:cNvSpPr txBox="1"/>
          <p:nvPr/>
        </p:nvSpPr>
        <p:spPr>
          <a:xfrm>
            <a:off x="6096000" y="19798"/>
            <a:ext cx="5898107" cy="5632311"/>
          </a:xfrm>
          <a:prstGeom prst="rect">
            <a:avLst/>
          </a:prstGeom>
          <a:noFill/>
        </p:spPr>
        <p:txBody>
          <a:bodyPr wrap="square">
            <a:spAutoFit/>
          </a:bodyPr>
          <a:lstStyle/>
          <a:p>
            <a:pPr algn="l" fontAlgn="base"/>
            <a:r>
              <a:rPr lang="en-US" b="1" i="0" dirty="0">
                <a:solidFill>
                  <a:srgbClr val="273239"/>
                </a:solidFill>
                <a:effectLst/>
                <a:highlight>
                  <a:srgbClr val="FFFFFF"/>
                </a:highlight>
                <a:latin typeface="Nunito" pitchFamily="2" charset="0"/>
              </a:rPr>
              <a:t>Working Flow of the</a:t>
            </a:r>
            <a:r>
              <a:rPr lang="en-US" b="1" i="1" dirty="0">
                <a:solidFill>
                  <a:srgbClr val="273239"/>
                </a:solidFill>
                <a:effectLst/>
                <a:highlight>
                  <a:srgbClr val="FFFFFF"/>
                </a:highlight>
                <a:latin typeface="Nunito" pitchFamily="2" charset="0"/>
              </a:rPr>
              <a:t> if-else-if ladder:</a:t>
            </a:r>
            <a:endParaRPr lang="en-US" b="1" i="0" dirty="0">
              <a:solidFill>
                <a:srgbClr val="273239"/>
              </a:solidFill>
              <a:effectLst/>
              <a:highlight>
                <a:srgbClr val="FFFFFF"/>
              </a:highlight>
              <a:latin typeface="Nunito" pitchFamily="2" charset="0"/>
            </a:endParaRPr>
          </a:p>
          <a:p>
            <a:pPr algn="l" fontAlgn="base">
              <a:buFont typeface="+mj-lt"/>
              <a:buAutoNum type="arabicPeriod"/>
            </a:pPr>
            <a:r>
              <a:rPr lang="en-US" b="0" i="0" dirty="0">
                <a:solidFill>
                  <a:srgbClr val="273239"/>
                </a:solidFill>
                <a:effectLst/>
                <a:highlight>
                  <a:srgbClr val="FFFFFF"/>
                </a:highlight>
                <a:latin typeface="Nunito" pitchFamily="2" charset="0"/>
              </a:rPr>
              <a:t>The flow of the program falls into the if block.</a:t>
            </a:r>
          </a:p>
          <a:p>
            <a:pPr algn="l" fontAlgn="base">
              <a:buFont typeface="+mj-lt"/>
              <a:buAutoNum type="arabicPeriod"/>
            </a:pPr>
            <a:r>
              <a:rPr lang="en-US" b="0" i="0" dirty="0">
                <a:solidFill>
                  <a:srgbClr val="273239"/>
                </a:solidFill>
                <a:effectLst/>
                <a:highlight>
                  <a:srgbClr val="FFFFFF"/>
                </a:highlight>
                <a:latin typeface="Nunito" pitchFamily="2" charset="0"/>
              </a:rPr>
              <a:t>The flow jumps to 1st Condition</a:t>
            </a:r>
          </a:p>
          <a:p>
            <a:pPr algn="l" fontAlgn="base">
              <a:buFont typeface="+mj-lt"/>
              <a:buAutoNum type="arabicPeriod"/>
            </a:pPr>
            <a:r>
              <a:rPr lang="en-US" b="0" i="0" dirty="0">
                <a:solidFill>
                  <a:srgbClr val="273239"/>
                </a:solidFill>
                <a:effectLst/>
                <a:highlight>
                  <a:srgbClr val="FFFFFF"/>
                </a:highlight>
                <a:latin typeface="Nunito" pitchFamily="2" charset="0"/>
              </a:rPr>
              <a:t>1st Condition is tested respectively:</a:t>
            </a:r>
          </a:p>
          <a:p>
            <a:pPr marL="742950" lvl="1" indent="-285750" algn="l" fontAlgn="base">
              <a:buFont typeface="+mj-lt"/>
              <a:buAutoNum type="arabicPeriod"/>
            </a:pPr>
            <a:r>
              <a:rPr lang="en-US" b="0" i="0" dirty="0">
                <a:solidFill>
                  <a:srgbClr val="273239"/>
                </a:solidFill>
                <a:effectLst/>
                <a:highlight>
                  <a:srgbClr val="FFFFFF"/>
                </a:highlight>
                <a:latin typeface="Nunito" pitchFamily="2" charset="0"/>
              </a:rPr>
              <a:t>If the following Condition yields true, go to Step 4.</a:t>
            </a:r>
          </a:p>
          <a:p>
            <a:pPr marL="742950" lvl="1" indent="-285750" algn="l" fontAlgn="base">
              <a:buFont typeface="+mj-lt"/>
              <a:buAutoNum type="arabicPeriod"/>
            </a:pPr>
            <a:r>
              <a:rPr lang="en-US" b="0" i="0" dirty="0">
                <a:solidFill>
                  <a:srgbClr val="273239"/>
                </a:solidFill>
                <a:effectLst/>
                <a:highlight>
                  <a:srgbClr val="FFFFFF"/>
                </a:highlight>
                <a:latin typeface="Nunito" pitchFamily="2" charset="0"/>
              </a:rPr>
              <a:t>If the following Condition yields false, go to Step 5.</a:t>
            </a:r>
          </a:p>
          <a:p>
            <a:pPr algn="l" fontAlgn="base">
              <a:buFont typeface="+mj-lt"/>
              <a:buAutoNum type="arabicPeriod"/>
            </a:pPr>
            <a:r>
              <a:rPr lang="en-US" b="0" i="0" dirty="0">
                <a:solidFill>
                  <a:srgbClr val="273239"/>
                </a:solidFill>
                <a:effectLst/>
                <a:highlight>
                  <a:srgbClr val="FFFFFF"/>
                </a:highlight>
                <a:latin typeface="Nunito" pitchFamily="2" charset="0"/>
              </a:rPr>
              <a:t>The present block is executed. Goto Step 7.</a:t>
            </a:r>
          </a:p>
          <a:p>
            <a:pPr algn="l" fontAlgn="base">
              <a:buFont typeface="+mj-lt"/>
              <a:buAutoNum type="arabicPeriod"/>
            </a:pPr>
            <a:r>
              <a:rPr lang="en-US" b="0" i="0" dirty="0">
                <a:solidFill>
                  <a:srgbClr val="273239"/>
                </a:solidFill>
                <a:effectLst/>
                <a:highlight>
                  <a:srgbClr val="FFFFFF"/>
                </a:highlight>
                <a:latin typeface="Nunito" pitchFamily="2" charset="0"/>
              </a:rPr>
              <a:t>The flow jumps to Condition 2.</a:t>
            </a:r>
          </a:p>
          <a:p>
            <a:pPr marL="742950" lvl="1" indent="-285750" algn="l" fontAlgn="base">
              <a:buFont typeface="+mj-lt"/>
              <a:buAutoNum type="arabicPeriod"/>
            </a:pPr>
            <a:r>
              <a:rPr lang="en-US" b="0" i="0" dirty="0">
                <a:solidFill>
                  <a:srgbClr val="273239"/>
                </a:solidFill>
                <a:effectLst/>
                <a:highlight>
                  <a:srgbClr val="FFFFFF"/>
                </a:highlight>
                <a:latin typeface="Nunito" pitchFamily="2" charset="0"/>
              </a:rPr>
              <a:t>If the following  Condition yields true, go to step 4.</a:t>
            </a:r>
          </a:p>
          <a:p>
            <a:pPr marL="742950" lvl="1" indent="-285750" algn="l" fontAlgn="base">
              <a:buFont typeface="+mj-lt"/>
              <a:buAutoNum type="arabicPeriod"/>
            </a:pPr>
            <a:r>
              <a:rPr lang="en-US" b="0" i="0" dirty="0">
                <a:solidFill>
                  <a:srgbClr val="273239"/>
                </a:solidFill>
                <a:effectLst/>
                <a:highlight>
                  <a:srgbClr val="FFFFFF"/>
                </a:highlight>
                <a:latin typeface="Nunito" pitchFamily="2" charset="0"/>
              </a:rPr>
              <a:t>If the following Condition yields false, go to Step 6.</a:t>
            </a:r>
          </a:p>
          <a:p>
            <a:pPr algn="l" fontAlgn="base">
              <a:buFont typeface="+mj-lt"/>
              <a:buAutoNum type="arabicPeriod"/>
            </a:pPr>
            <a:r>
              <a:rPr lang="en-US" b="0" i="0" dirty="0">
                <a:solidFill>
                  <a:srgbClr val="273239"/>
                </a:solidFill>
                <a:effectLst/>
                <a:highlight>
                  <a:srgbClr val="FFFFFF"/>
                </a:highlight>
                <a:latin typeface="Nunito" pitchFamily="2" charset="0"/>
              </a:rPr>
              <a:t>The flow jumps to Condition 3.</a:t>
            </a:r>
          </a:p>
          <a:p>
            <a:pPr marL="742950" lvl="1" indent="-285750" algn="l" fontAlgn="base">
              <a:buFont typeface="+mj-lt"/>
              <a:buAutoNum type="arabicPeriod"/>
            </a:pPr>
            <a:r>
              <a:rPr lang="en-US" b="0" i="0" dirty="0">
                <a:solidFill>
                  <a:srgbClr val="273239"/>
                </a:solidFill>
                <a:effectLst/>
                <a:highlight>
                  <a:srgbClr val="FFFFFF"/>
                </a:highlight>
                <a:latin typeface="Nunito" pitchFamily="2" charset="0"/>
              </a:rPr>
              <a:t>If the following Condition yields true, go to step 4.</a:t>
            </a:r>
          </a:p>
          <a:p>
            <a:pPr marL="742950" lvl="1" indent="-285750" algn="l" fontAlgn="base">
              <a:buFont typeface="+mj-lt"/>
              <a:buAutoNum type="arabicPeriod"/>
            </a:pPr>
            <a:r>
              <a:rPr lang="en-US" b="0" i="0" dirty="0">
                <a:solidFill>
                  <a:srgbClr val="273239"/>
                </a:solidFill>
                <a:effectLst/>
                <a:highlight>
                  <a:srgbClr val="FFFFFF"/>
                </a:highlight>
                <a:latin typeface="Nunito" pitchFamily="2" charset="0"/>
              </a:rPr>
              <a:t>If the following Condition yields false, execute the else block. Goto Step 7.</a:t>
            </a:r>
          </a:p>
          <a:p>
            <a:pPr algn="l" fontAlgn="base">
              <a:buFont typeface="+mj-lt"/>
              <a:buAutoNum type="arabicPeriod"/>
            </a:pPr>
            <a:r>
              <a:rPr lang="en-US" b="0" i="0" dirty="0">
                <a:solidFill>
                  <a:srgbClr val="273239"/>
                </a:solidFill>
                <a:effectLst/>
                <a:highlight>
                  <a:srgbClr val="FFFFFF"/>
                </a:highlight>
                <a:latin typeface="Nunito" pitchFamily="2" charset="0"/>
              </a:rPr>
              <a:t>Exits the if-else-if ladder.</a:t>
            </a:r>
          </a:p>
        </p:txBody>
      </p:sp>
    </p:spTree>
    <p:extLst>
      <p:ext uri="{BB962C8B-B14F-4D97-AF65-F5344CB8AC3E}">
        <p14:creationId xmlns:p14="http://schemas.microsoft.com/office/powerpoint/2010/main" val="2807365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Lightbox">
            <a:extLst>
              <a:ext uri="{FF2B5EF4-FFF2-40B4-BE49-F238E27FC236}">
                <a16:creationId xmlns:a16="http://schemas.microsoft.com/office/drawing/2014/main" id="{D4CDBB19-01E9-4C45-79F6-F02DB325E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950" y="491741"/>
            <a:ext cx="6286500" cy="4114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13EFBFB-3772-0502-51FE-600FC732EC35}"/>
              </a:ext>
            </a:extLst>
          </p:cNvPr>
          <p:cNvSpPr txBox="1"/>
          <p:nvPr/>
        </p:nvSpPr>
        <p:spPr>
          <a:xfrm>
            <a:off x="156950" y="122409"/>
            <a:ext cx="6100548" cy="369332"/>
          </a:xfrm>
          <a:prstGeom prst="rect">
            <a:avLst/>
          </a:prstGeom>
          <a:noFill/>
        </p:spPr>
        <p:txBody>
          <a:bodyPr wrap="square">
            <a:spAutoFit/>
          </a:bodyPr>
          <a:lstStyle/>
          <a:p>
            <a:pPr algn="l" fontAlgn="base"/>
            <a:r>
              <a:rPr lang="en-SG" b="1" i="0" dirty="0">
                <a:solidFill>
                  <a:srgbClr val="273239"/>
                </a:solidFill>
                <a:effectLst/>
                <a:highlight>
                  <a:srgbClr val="FFFFFF"/>
                </a:highlight>
                <a:latin typeface="Nunito" pitchFamily="2" charset="0"/>
              </a:rPr>
              <a:t>Flowchart of if-else-if Ladder</a:t>
            </a:r>
          </a:p>
        </p:txBody>
      </p:sp>
      <p:sp>
        <p:nvSpPr>
          <p:cNvPr id="5" name="TextBox 4">
            <a:extLst>
              <a:ext uri="{FF2B5EF4-FFF2-40B4-BE49-F238E27FC236}">
                <a16:creationId xmlns:a16="http://schemas.microsoft.com/office/drawing/2014/main" id="{501AD6CE-F1A2-5BD1-DC21-E8EED1959C4C}"/>
              </a:ext>
            </a:extLst>
          </p:cNvPr>
          <p:cNvSpPr txBox="1"/>
          <p:nvPr/>
        </p:nvSpPr>
        <p:spPr>
          <a:xfrm>
            <a:off x="6257498" y="0"/>
            <a:ext cx="5042847" cy="4247317"/>
          </a:xfrm>
          <a:prstGeom prst="rect">
            <a:avLst/>
          </a:prstGeom>
          <a:noFill/>
        </p:spPr>
        <p:txBody>
          <a:bodyPr wrap="square">
            <a:spAutoFit/>
          </a:bodyPr>
          <a:lstStyle/>
          <a:p>
            <a:r>
              <a:rPr lang="en-SG" dirty="0"/>
              <a:t>// C program to illustrate nested-if statement </a:t>
            </a:r>
          </a:p>
          <a:p>
            <a:r>
              <a:rPr lang="en-SG" dirty="0"/>
              <a:t>#include &lt;</a:t>
            </a:r>
            <a:r>
              <a:rPr lang="en-SG" dirty="0" err="1"/>
              <a:t>stdio.h</a:t>
            </a:r>
            <a:r>
              <a:rPr lang="en-SG" dirty="0"/>
              <a:t>&gt; </a:t>
            </a:r>
          </a:p>
          <a:p>
            <a:r>
              <a:rPr lang="en-SG" dirty="0"/>
              <a:t>int main() { </a:t>
            </a:r>
          </a:p>
          <a:p>
            <a:r>
              <a:rPr lang="en-SG" dirty="0"/>
              <a:t>	int </a:t>
            </a:r>
            <a:r>
              <a:rPr lang="en-SG" dirty="0" err="1"/>
              <a:t>i</a:t>
            </a:r>
            <a:r>
              <a:rPr lang="en-SG" dirty="0"/>
              <a:t> = 20; </a:t>
            </a:r>
          </a:p>
          <a:p>
            <a:endParaRPr lang="en-SG" dirty="0"/>
          </a:p>
          <a:p>
            <a:r>
              <a:rPr lang="en-SG" dirty="0"/>
              <a:t>	if (</a:t>
            </a:r>
            <a:r>
              <a:rPr lang="en-SG" dirty="0" err="1"/>
              <a:t>i</a:t>
            </a:r>
            <a:r>
              <a:rPr lang="en-SG" dirty="0"/>
              <a:t> == 10) </a:t>
            </a:r>
          </a:p>
          <a:p>
            <a:r>
              <a:rPr lang="en-SG" dirty="0"/>
              <a:t>		</a:t>
            </a:r>
            <a:r>
              <a:rPr lang="en-SG" dirty="0" err="1"/>
              <a:t>printf</a:t>
            </a:r>
            <a:r>
              <a:rPr lang="en-SG" dirty="0"/>
              <a:t>("</a:t>
            </a:r>
            <a:r>
              <a:rPr lang="en-SG" dirty="0" err="1"/>
              <a:t>i</a:t>
            </a:r>
            <a:r>
              <a:rPr lang="en-SG" dirty="0"/>
              <a:t> is 10"); </a:t>
            </a:r>
          </a:p>
          <a:p>
            <a:r>
              <a:rPr lang="en-SG" dirty="0"/>
              <a:t>	else if (</a:t>
            </a:r>
            <a:r>
              <a:rPr lang="en-SG" dirty="0" err="1"/>
              <a:t>i</a:t>
            </a:r>
            <a:r>
              <a:rPr lang="en-SG" dirty="0"/>
              <a:t> == 15) </a:t>
            </a:r>
          </a:p>
          <a:p>
            <a:r>
              <a:rPr lang="en-SG" dirty="0"/>
              <a:t>		</a:t>
            </a:r>
            <a:r>
              <a:rPr lang="en-SG" dirty="0" err="1"/>
              <a:t>printf</a:t>
            </a:r>
            <a:r>
              <a:rPr lang="en-SG" dirty="0"/>
              <a:t>("</a:t>
            </a:r>
            <a:r>
              <a:rPr lang="en-SG" dirty="0" err="1"/>
              <a:t>i</a:t>
            </a:r>
            <a:r>
              <a:rPr lang="en-SG" dirty="0"/>
              <a:t> is 15"); </a:t>
            </a:r>
          </a:p>
          <a:p>
            <a:r>
              <a:rPr lang="en-SG" dirty="0"/>
              <a:t>	else if (</a:t>
            </a:r>
            <a:r>
              <a:rPr lang="en-SG" dirty="0" err="1"/>
              <a:t>i</a:t>
            </a:r>
            <a:r>
              <a:rPr lang="en-SG" dirty="0"/>
              <a:t> == 20) </a:t>
            </a:r>
          </a:p>
          <a:p>
            <a:r>
              <a:rPr lang="en-SG" dirty="0"/>
              <a:t>		</a:t>
            </a:r>
            <a:r>
              <a:rPr lang="en-SG" dirty="0" err="1"/>
              <a:t>printf</a:t>
            </a:r>
            <a:r>
              <a:rPr lang="en-SG" dirty="0"/>
              <a:t>("</a:t>
            </a:r>
            <a:r>
              <a:rPr lang="en-SG" dirty="0" err="1"/>
              <a:t>i</a:t>
            </a:r>
            <a:r>
              <a:rPr lang="en-SG" dirty="0"/>
              <a:t> is 20"); </a:t>
            </a:r>
          </a:p>
          <a:p>
            <a:r>
              <a:rPr lang="en-SG" dirty="0"/>
              <a:t>	else</a:t>
            </a:r>
          </a:p>
          <a:p>
            <a:r>
              <a:rPr lang="en-SG" dirty="0"/>
              <a:t>		</a:t>
            </a:r>
            <a:r>
              <a:rPr lang="en-SG" dirty="0" err="1"/>
              <a:t>printf</a:t>
            </a:r>
            <a:r>
              <a:rPr lang="en-SG" dirty="0"/>
              <a:t>("</a:t>
            </a:r>
            <a:r>
              <a:rPr lang="en-SG" dirty="0" err="1"/>
              <a:t>i</a:t>
            </a:r>
            <a:r>
              <a:rPr lang="en-SG" dirty="0"/>
              <a:t> is not present"); </a:t>
            </a:r>
          </a:p>
          <a:p>
            <a:r>
              <a:rPr lang="en-SG" dirty="0"/>
              <a:t>}</a:t>
            </a:r>
          </a:p>
          <a:p>
            <a:r>
              <a:rPr lang="en-SG" dirty="0"/>
              <a:t>Output: </a:t>
            </a:r>
            <a:r>
              <a:rPr lang="en-SG" dirty="0" err="1"/>
              <a:t>i</a:t>
            </a:r>
            <a:r>
              <a:rPr lang="en-SG" dirty="0"/>
              <a:t> is 20</a:t>
            </a:r>
          </a:p>
        </p:txBody>
      </p:sp>
    </p:spTree>
    <p:extLst>
      <p:ext uri="{BB962C8B-B14F-4D97-AF65-F5344CB8AC3E}">
        <p14:creationId xmlns:p14="http://schemas.microsoft.com/office/powerpoint/2010/main" val="1034405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0E1B4D-5404-923C-FED1-223A277FB551}"/>
              </a:ext>
            </a:extLst>
          </p:cNvPr>
          <p:cNvSpPr txBox="1"/>
          <p:nvPr/>
        </p:nvSpPr>
        <p:spPr>
          <a:xfrm>
            <a:off x="238836" y="0"/>
            <a:ext cx="6100548" cy="646331"/>
          </a:xfrm>
          <a:prstGeom prst="rect">
            <a:avLst/>
          </a:prstGeom>
          <a:noFill/>
        </p:spPr>
        <p:txBody>
          <a:bodyPr wrap="square">
            <a:spAutoFit/>
          </a:bodyPr>
          <a:lstStyle/>
          <a:p>
            <a:pPr fontAlgn="base"/>
            <a:r>
              <a:rPr lang="en-US" b="1" dirty="0">
                <a:effectLst/>
              </a:rPr>
              <a:t>Example 1: Check whether a number is positive, negative or 0</a:t>
            </a:r>
            <a:endParaRPr lang="en-US" dirty="0">
              <a:effectLst/>
            </a:endParaRPr>
          </a:p>
        </p:txBody>
      </p:sp>
      <p:sp>
        <p:nvSpPr>
          <p:cNvPr id="5" name="TextBox 4">
            <a:extLst>
              <a:ext uri="{FF2B5EF4-FFF2-40B4-BE49-F238E27FC236}">
                <a16:creationId xmlns:a16="http://schemas.microsoft.com/office/drawing/2014/main" id="{FC1F0CCC-A54C-D234-AC04-7C35CE334016}"/>
              </a:ext>
            </a:extLst>
          </p:cNvPr>
          <p:cNvSpPr txBox="1"/>
          <p:nvPr/>
        </p:nvSpPr>
        <p:spPr>
          <a:xfrm>
            <a:off x="238836" y="646331"/>
            <a:ext cx="5656997" cy="5632311"/>
          </a:xfrm>
          <a:prstGeom prst="rect">
            <a:avLst/>
          </a:prstGeom>
          <a:noFill/>
        </p:spPr>
        <p:txBody>
          <a:bodyPr wrap="square">
            <a:spAutoFit/>
          </a:bodyPr>
          <a:lstStyle/>
          <a:p>
            <a:r>
              <a:rPr lang="en-SG" dirty="0"/>
              <a:t>#include &lt;</a:t>
            </a:r>
            <a:r>
              <a:rPr lang="en-SG" dirty="0" err="1"/>
              <a:t>stdio.h</a:t>
            </a:r>
            <a:r>
              <a:rPr lang="en-SG" dirty="0"/>
              <a:t>&gt;</a:t>
            </a:r>
          </a:p>
          <a:p>
            <a:r>
              <a:rPr lang="en-SG" dirty="0"/>
              <a:t>int main(){</a:t>
            </a:r>
          </a:p>
          <a:p>
            <a:r>
              <a:rPr lang="en-SG" dirty="0"/>
              <a:t>	int n = 0;</a:t>
            </a:r>
          </a:p>
          <a:p>
            <a:endParaRPr lang="en-SG" dirty="0"/>
          </a:p>
          <a:p>
            <a:r>
              <a:rPr lang="en-SG" dirty="0"/>
              <a:t>	// all Positive numbers will make this</a:t>
            </a:r>
          </a:p>
          <a:p>
            <a:r>
              <a:rPr lang="en-SG" dirty="0"/>
              <a:t>	// condition true</a:t>
            </a:r>
          </a:p>
          <a:p>
            <a:r>
              <a:rPr lang="en-SG" dirty="0"/>
              <a:t>	if (n &gt; 0) {</a:t>
            </a:r>
          </a:p>
          <a:p>
            <a:r>
              <a:rPr lang="en-SG" dirty="0"/>
              <a:t>		</a:t>
            </a:r>
            <a:r>
              <a:rPr lang="en-SG" dirty="0" err="1"/>
              <a:t>printf</a:t>
            </a:r>
            <a:r>
              <a:rPr lang="en-SG" dirty="0"/>
              <a:t>("Positive");</a:t>
            </a:r>
          </a:p>
          <a:p>
            <a:r>
              <a:rPr lang="en-SG" dirty="0"/>
              <a:t>	}</a:t>
            </a:r>
          </a:p>
          <a:p>
            <a:r>
              <a:rPr lang="en-SG" dirty="0"/>
              <a:t>	// all Negative numbers will make this</a:t>
            </a:r>
          </a:p>
          <a:p>
            <a:r>
              <a:rPr lang="en-SG" dirty="0"/>
              <a:t>	// condition true</a:t>
            </a:r>
          </a:p>
          <a:p>
            <a:r>
              <a:rPr lang="en-SG" dirty="0"/>
              <a:t>	else if (n &lt; 0) {</a:t>
            </a:r>
          </a:p>
          <a:p>
            <a:r>
              <a:rPr lang="en-SG" dirty="0"/>
              <a:t>		</a:t>
            </a:r>
            <a:r>
              <a:rPr lang="en-SG" dirty="0" err="1"/>
              <a:t>printf</a:t>
            </a:r>
            <a:r>
              <a:rPr lang="en-SG" dirty="0"/>
              <a:t>("Negative");</a:t>
            </a:r>
          </a:p>
          <a:p>
            <a:r>
              <a:rPr lang="en-SG" dirty="0"/>
              <a:t>	}</a:t>
            </a:r>
          </a:p>
          <a:p>
            <a:r>
              <a:rPr lang="en-SG" dirty="0"/>
              <a:t>	// if a number is neither Positive nor Negative</a:t>
            </a:r>
          </a:p>
          <a:p>
            <a:r>
              <a:rPr lang="en-SG" dirty="0"/>
              <a:t>	else {</a:t>
            </a:r>
          </a:p>
          <a:p>
            <a:r>
              <a:rPr lang="en-SG" dirty="0"/>
              <a:t>		</a:t>
            </a:r>
            <a:r>
              <a:rPr lang="en-SG" dirty="0" err="1"/>
              <a:t>printf</a:t>
            </a:r>
            <a:r>
              <a:rPr lang="en-SG" dirty="0"/>
              <a:t>("Zero");</a:t>
            </a:r>
          </a:p>
          <a:p>
            <a:r>
              <a:rPr lang="en-SG" dirty="0"/>
              <a:t>	}</a:t>
            </a:r>
          </a:p>
          <a:p>
            <a:r>
              <a:rPr lang="en-SG" dirty="0"/>
              <a:t>}</a:t>
            </a:r>
          </a:p>
          <a:p>
            <a:r>
              <a:rPr lang="en-SG" dirty="0"/>
              <a:t>Output: Zero</a:t>
            </a:r>
          </a:p>
        </p:txBody>
      </p:sp>
      <p:sp>
        <p:nvSpPr>
          <p:cNvPr id="7" name="TextBox 6">
            <a:extLst>
              <a:ext uri="{FF2B5EF4-FFF2-40B4-BE49-F238E27FC236}">
                <a16:creationId xmlns:a16="http://schemas.microsoft.com/office/drawing/2014/main" id="{51284DB3-BE1E-726F-F52B-357BDC4E63B3}"/>
              </a:ext>
            </a:extLst>
          </p:cNvPr>
          <p:cNvSpPr txBox="1"/>
          <p:nvPr/>
        </p:nvSpPr>
        <p:spPr>
          <a:xfrm>
            <a:off x="5957247" y="646331"/>
            <a:ext cx="6100548" cy="5355312"/>
          </a:xfrm>
          <a:prstGeom prst="rect">
            <a:avLst/>
          </a:prstGeom>
          <a:solidFill>
            <a:schemeClr val="accent2">
              <a:lumMod val="20000"/>
              <a:lumOff val="80000"/>
            </a:schemeClr>
          </a:solidFill>
        </p:spPr>
        <p:txBody>
          <a:bodyPr wrap="square">
            <a:spAutoFit/>
          </a:bodyPr>
          <a:lstStyle/>
          <a:p>
            <a:r>
              <a:rPr lang="en-SG" dirty="0"/>
              <a:t>Example 2: Calculate Grade According to marks</a:t>
            </a:r>
          </a:p>
          <a:p>
            <a:r>
              <a:rPr lang="en-SG" dirty="0"/>
              <a:t>#include &lt;</a:t>
            </a:r>
            <a:r>
              <a:rPr lang="en-SG" dirty="0" err="1"/>
              <a:t>stdio.h</a:t>
            </a:r>
            <a:r>
              <a:rPr lang="en-SG" dirty="0"/>
              <a:t>&gt;</a:t>
            </a:r>
          </a:p>
          <a:p>
            <a:r>
              <a:rPr lang="en-SG" dirty="0"/>
              <a:t>int main(){</a:t>
            </a:r>
          </a:p>
          <a:p>
            <a:r>
              <a:rPr lang="en-SG" dirty="0"/>
              <a:t>	int marks = 91;</a:t>
            </a:r>
          </a:p>
          <a:p>
            <a:r>
              <a:rPr lang="en-SG" dirty="0"/>
              <a:t>	if (marks &lt;= 100 &amp;&amp; marks &gt;= 90)</a:t>
            </a:r>
          </a:p>
          <a:p>
            <a:r>
              <a:rPr lang="en-SG" dirty="0"/>
              <a:t>		</a:t>
            </a:r>
            <a:r>
              <a:rPr lang="en-SG" dirty="0" err="1"/>
              <a:t>printf</a:t>
            </a:r>
            <a:r>
              <a:rPr lang="en-SG" dirty="0"/>
              <a:t>("A+ Grade");</a:t>
            </a:r>
          </a:p>
          <a:p>
            <a:r>
              <a:rPr lang="en-SG" dirty="0"/>
              <a:t>	else if (marks &lt; 90 &amp;&amp; marks &gt;= 80)</a:t>
            </a:r>
          </a:p>
          <a:p>
            <a:r>
              <a:rPr lang="en-SG" dirty="0"/>
              <a:t>		</a:t>
            </a:r>
            <a:r>
              <a:rPr lang="en-SG" dirty="0" err="1"/>
              <a:t>printf</a:t>
            </a:r>
            <a:r>
              <a:rPr lang="en-SG" dirty="0"/>
              <a:t>("A Grade");</a:t>
            </a:r>
          </a:p>
          <a:p>
            <a:r>
              <a:rPr lang="en-SG" dirty="0"/>
              <a:t>	else if (marks &lt; 80 &amp;&amp; marks &gt;= 70)</a:t>
            </a:r>
          </a:p>
          <a:p>
            <a:r>
              <a:rPr lang="en-SG" dirty="0"/>
              <a:t>		</a:t>
            </a:r>
            <a:r>
              <a:rPr lang="en-SG" dirty="0" err="1"/>
              <a:t>printf</a:t>
            </a:r>
            <a:r>
              <a:rPr lang="en-SG" dirty="0"/>
              <a:t>("B Grade");</a:t>
            </a:r>
          </a:p>
          <a:p>
            <a:r>
              <a:rPr lang="en-SG" dirty="0"/>
              <a:t>	else if (marks &lt; 70 &amp;&amp; marks &gt;= 60)</a:t>
            </a:r>
          </a:p>
          <a:p>
            <a:r>
              <a:rPr lang="en-SG" dirty="0"/>
              <a:t>		</a:t>
            </a:r>
            <a:r>
              <a:rPr lang="en-SG" dirty="0" err="1"/>
              <a:t>printf</a:t>
            </a:r>
            <a:r>
              <a:rPr lang="en-SG" dirty="0"/>
              <a:t>("C Grade");</a:t>
            </a:r>
          </a:p>
          <a:p>
            <a:r>
              <a:rPr lang="en-SG" dirty="0"/>
              <a:t>	else if (marks &lt; 60 &amp;&amp; marks &gt;= 50)</a:t>
            </a:r>
          </a:p>
          <a:p>
            <a:r>
              <a:rPr lang="en-SG" dirty="0"/>
              <a:t>		</a:t>
            </a:r>
            <a:r>
              <a:rPr lang="en-SG" dirty="0" err="1"/>
              <a:t>printf</a:t>
            </a:r>
            <a:r>
              <a:rPr lang="en-SG" dirty="0"/>
              <a:t>("D Grade");</a:t>
            </a:r>
          </a:p>
          <a:p>
            <a:r>
              <a:rPr lang="en-SG" dirty="0"/>
              <a:t>	else</a:t>
            </a:r>
          </a:p>
          <a:p>
            <a:r>
              <a:rPr lang="en-SG" dirty="0"/>
              <a:t>		</a:t>
            </a:r>
            <a:r>
              <a:rPr lang="en-SG" dirty="0" err="1"/>
              <a:t>printf</a:t>
            </a:r>
            <a:r>
              <a:rPr lang="en-SG" dirty="0"/>
              <a:t>("F Failed");</a:t>
            </a:r>
          </a:p>
          <a:p>
            <a:r>
              <a:rPr lang="en-SG" dirty="0"/>
              <a:t>	return 0;</a:t>
            </a:r>
          </a:p>
          <a:p>
            <a:r>
              <a:rPr lang="en-SG" dirty="0"/>
              <a:t>}</a:t>
            </a:r>
          </a:p>
          <a:p>
            <a:r>
              <a:rPr lang="en-SG" dirty="0"/>
              <a:t>Output: A+ Grade</a:t>
            </a:r>
          </a:p>
        </p:txBody>
      </p:sp>
    </p:spTree>
    <p:extLst>
      <p:ext uri="{BB962C8B-B14F-4D97-AF65-F5344CB8AC3E}">
        <p14:creationId xmlns:p14="http://schemas.microsoft.com/office/powerpoint/2010/main" val="1034767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B963C2-446E-4C96-39CD-8B2B067F972C}"/>
              </a:ext>
            </a:extLst>
          </p:cNvPr>
          <p:cNvSpPr txBox="1"/>
          <p:nvPr/>
        </p:nvSpPr>
        <p:spPr>
          <a:xfrm>
            <a:off x="86436" y="33698"/>
            <a:ext cx="6798858" cy="6401753"/>
          </a:xfrm>
          <a:prstGeom prst="rect">
            <a:avLst/>
          </a:prstGeom>
          <a:noFill/>
        </p:spPr>
        <p:txBody>
          <a:bodyPr wrap="square">
            <a:spAutoFit/>
          </a:bodyPr>
          <a:lstStyle/>
          <a:p>
            <a:pPr algn="just"/>
            <a:r>
              <a:rPr lang="en-SG" sz="3200" b="1" dirty="0"/>
              <a:t>switch Statement in C</a:t>
            </a:r>
          </a:p>
          <a:p>
            <a:pPr algn="just"/>
            <a:r>
              <a:rPr lang="en-SG" dirty="0"/>
              <a:t>The switch case statement is an alternative to the if else if ladder that can be used to execute the conditional code based on the value of the variable specified in the switch statement. The switch block consists of cases to be executed based on the value of the switch variable. </a:t>
            </a:r>
          </a:p>
          <a:p>
            <a:pPr algn="just"/>
            <a:r>
              <a:rPr lang="en-US" dirty="0"/>
              <a:t>Syntax of switch Statement in C</a:t>
            </a:r>
          </a:p>
          <a:p>
            <a:pPr algn="just"/>
            <a:r>
              <a:rPr lang="en-US" dirty="0"/>
              <a:t>switch(expression)</a:t>
            </a:r>
          </a:p>
          <a:p>
            <a:pPr algn="just"/>
            <a:r>
              <a:rPr lang="en-US" dirty="0"/>
              <a:t>{</a:t>
            </a:r>
          </a:p>
          <a:p>
            <a:pPr algn="just"/>
            <a:r>
              <a:rPr lang="en-US" dirty="0"/>
              <a:t>case value1: statement_1;</a:t>
            </a:r>
          </a:p>
          <a:p>
            <a:pPr algn="just"/>
            <a:r>
              <a:rPr lang="en-US" dirty="0"/>
              <a:t>             break;</a:t>
            </a:r>
          </a:p>
          <a:p>
            <a:pPr algn="just"/>
            <a:r>
              <a:rPr lang="en-US" dirty="0"/>
              <a:t>case value2: statement_2;</a:t>
            </a:r>
          </a:p>
          <a:p>
            <a:pPr algn="just"/>
            <a:r>
              <a:rPr lang="en-US" dirty="0"/>
              <a:t>             break;</a:t>
            </a:r>
          </a:p>
          <a:p>
            <a:pPr algn="just"/>
            <a:r>
              <a:rPr lang="en-US" dirty="0"/>
              <a:t>.</a:t>
            </a:r>
          </a:p>
          <a:p>
            <a:pPr algn="just"/>
            <a:r>
              <a:rPr lang="en-US" dirty="0"/>
              <a:t>.</a:t>
            </a:r>
          </a:p>
          <a:p>
            <a:pPr algn="just"/>
            <a:r>
              <a:rPr lang="en-US" dirty="0"/>
              <a:t>.</a:t>
            </a:r>
          </a:p>
          <a:p>
            <a:pPr algn="just"/>
            <a:r>
              <a:rPr lang="en-US" dirty="0"/>
              <a:t>case </a:t>
            </a:r>
            <a:r>
              <a:rPr lang="en-US" dirty="0" err="1"/>
              <a:t>value_n</a:t>
            </a:r>
            <a:r>
              <a:rPr lang="en-US" dirty="0"/>
              <a:t>: </a:t>
            </a:r>
            <a:r>
              <a:rPr lang="en-US" dirty="0" err="1"/>
              <a:t>statement_n</a:t>
            </a:r>
            <a:r>
              <a:rPr lang="en-US" dirty="0"/>
              <a:t>;</a:t>
            </a:r>
          </a:p>
          <a:p>
            <a:pPr algn="just"/>
            <a:r>
              <a:rPr lang="en-US" dirty="0"/>
              <a:t>              break;</a:t>
            </a:r>
          </a:p>
          <a:p>
            <a:pPr algn="just"/>
            <a:r>
              <a:rPr lang="en-US" dirty="0"/>
              <a:t>default: </a:t>
            </a:r>
            <a:r>
              <a:rPr lang="en-US" dirty="0" err="1"/>
              <a:t>default_statement</a:t>
            </a:r>
            <a:r>
              <a:rPr lang="en-US" dirty="0"/>
              <a:t>;</a:t>
            </a:r>
          </a:p>
          <a:p>
            <a:pPr algn="just"/>
            <a:r>
              <a:rPr lang="en-US" dirty="0"/>
              <a:t>}</a:t>
            </a:r>
          </a:p>
          <a:p>
            <a:pPr algn="just"/>
            <a:r>
              <a:rPr lang="en-SG" dirty="0"/>
              <a:t>Note: The switch expression should evaluate to either integer or character. It cannot evaluate any other data type.</a:t>
            </a:r>
          </a:p>
        </p:txBody>
      </p:sp>
      <p:sp>
        <p:nvSpPr>
          <p:cNvPr id="7" name="TextBox 6">
            <a:extLst>
              <a:ext uri="{FF2B5EF4-FFF2-40B4-BE49-F238E27FC236}">
                <a16:creationId xmlns:a16="http://schemas.microsoft.com/office/drawing/2014/main" id="{ABD07F3C-2362-05BE-17AE-07ABF117CD44}"/>
              </a:ext>
            </a:extLst>
          </p:cNvPr>
          <p:cNvSpPr txBox="1"/>
          <p:nvPr/>
        </p:nvSpPr>
        <p:spPr>
          <a:xfrm>
            <a:off x="8372903" y="33698"/>
            <a:ext cx="2709079" cy="369332"/>
          </a:xfrm>
          <a:prstGeom prst="rect">
            <a:avLst/>
          </a:prstGeom>
          <a:noFill/>
        </p:spPr>
        <p:txBody>
          <a:bodyPr wrap="square">
            <a:spAutoFit/>
          </a:bodyPr>
          <a:lstStyle/>
          <a:p>
            <a:pPr algn="l" fontAlgn="base"/>
            <a:r>
              <a:rPr lang="en-SG" b="1" i="0" dirty="0">
                <a:solidFill>
                  <a:srgbClr val="273239"/>
                </a:solidFill>
                <a:effectLst/>
                <a:highlight>
                  <a:srgbClr val="FFFFFF"/>
                </a:highlight>
                <a:latin typeface="Nunito" pitchFamily="2" charset="0"/>
              </a:rPr>
              <a:t>Flowchart of switch</a:t>
            </a:r>
          </a:p>
        </p:txBody>
      </p:sp>
      <p:pic>
        <p:nvPicPr>
          <p:cNvPr id="8194" name="Picture 2" descr="Lightbox">
            <a:extLst>
              <a:ext uri="{FF2B5EF4-FFF2-40B4-BE49-F238E27FC236}">
                <a16:creationId xmlns:a16="http://schemas.microsoft.com/office/drawing/2014/main" id="{1EBF7BB0-778F-8281-6BE3-A0141F5F82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85" t="2693" r="2813" b="3184"/>
          <a:stretch/>
        </p:blipFill>
        <p:spPr bwMode="auto">
          <a:xfrm>
            <a:off x="6980827" y="551742"/>
            <a:ext cx="4858604" cy="5754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599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24DFF4-A6B2-7F6D-768C-A3195C641886}"/>
              </a:ext>
            </a:extLst>
          </p:cNvPr>
          <p:cNvSpPr txBox="1"/>
          <p:nvPr/>
        </p:nvSpPr>
        <p:spPr>
          <a:xfrm>
            <a:off x="129654" y="0"/>
            <a:ext cx="5861713" cy="5909310"/>
          </a:xfrm>
          <a:prstGeom prst="rect">
            <a:avLst/>
          </a:prstGeom>
          <a:noFill/>
        </p:spPr>
        <p:txBody>
          <a:bodyPr wrap="square">
            <a:spAutoFit/>
          </a:bodyPr>
          <a:lstStyle/>
          <a:p>
            <a:r>
              <a:rPr lang="en-SG" dirty="0"/>
              <a:t>// C Program to illustrate the use of switch statement </a:t>
            </a:r>
          </a:p>
          <a:p>
            <a:r>
              <a:rPr lang="en-SG" dirty="0"/>
              <a:t>#include &lt;</a:t>
            </a:r>
            <a:r>
              <a:rPr lang="en-SG" dirty="0" err="1"/>
              <a:t>stdio.h</a:t>
            </a:r>
            <a:r>
              <a:rPr lang="en-SG" dirty="0"/>
              <a:t>&gt; </a:t>
            </a:r>
          </a:p>
          <a:p>
            <a:r>
              <a:rPr lang="en-SG" dirty="0"/>
              <a:t>int main() </a:t>
            </a:r>
          </a:p>
          <a:p>
            <a:r>
              <a:rPr lang="en-SG" dirty="0"/>
              <a:t>{ </a:t>
            </a:r>
          </a:p>
          <a:p>
            <a:r>
              <a:rPr lang="en-SG" dirty="0"/>
              <a:t>	// variable to be used in switch statement </a:t>
            </a:r>
          </a:p>
          <a:p>
            <a:r>
              <a:rPr lang="en-SG" dirty="0"/>
              <a:t>	int var = 2; </a:t>
            </a:r>
          </a:p>
          <a:p>
            <a:endParaRPr lang="en-SG" dirty="0"/>
          </a:p>
          <a:p>
            <a:r>
              <a:rPr lang="en-SG" dirty="0"/>
              <a:t>	// declaring switch cases </a:t>
            </a:r>
          </a:p>
          <a:p>
            <a:r>
              <a:rPr lang="en-SG" dirty="0"/>
              <a:t>	switch (var) { </a:t>
            </a:r>
          </a:p>
          <a:p>
            <a:r>
              <a:rPr lang="en-SG" dirty="0"/>
              <a:t>	case 1: </a:t>
            </a:r>
          </a:p>
          <a:p>
            <a:r>
              <a:rPr lang="en-SG" dirty="0"/>
              <a:t>		</a:t>
            </a:r>
            <a:r>
              <a:rPr lang="en-SG" dirty="0" err="1"/>
              <a:t>printf</a:t>
            </a:r>
            <a:r>
              <a:rPr lang="en-SG" dirty="0"/>
              <a:t>("Case 1 is executed"); </a:t>
            </a:r>
          </a:p>
          <a:p>
            <a:r>
              <a:rPr lang="en-SG" dirty="0"/>
              <a:t>		break; </a:t>
            </a:r>
          </a:p>
          <a:p>
            <a:r>
              <a:rPr lang="en-SG" dirty="0"/>
              <a:t>	case 2: </a:t>
            </a:r>
          </a:p>
          <a:p>
            <a:r>
              <a:rPr lang="en-SG" dirty="0"/>
              <a:t>		</a:t>
            </a:r>
            <a:r>
              <a:rPr lang="en-SG" dirty="0" err="1"/>
              <a:t>printf</a:t>
            </a:r>
            <a:r>
              <a:rPr lang="en-SG" dirty="0"/>
              <a:t>("Case 2 is executed"); </a:t>
            </a:r>
          </a:p>
          <a:p>
            <a:r>
              <a:rPr lang="en-SG" dirty="0"/>
              <a:t>		break; </a:t>
            </a:r>
          </a:p>
          <a:p>
            <a:r>
              <a:rPr lang="en-SG" dirty="0"/>
              <a:t>	default: </a:t>
            </a:r>
          </a:p>
          <a:p>
            <a:r>
              <a:rPr lang="en-SG" dirty="0"/>
              <a:t>		</a:t>
            </a:r>
            <a:r>
              <a:rPr lang="en-SG" dirty="0" err="1"/>
              <a:t>printf</a:t>
            </a:r>
            <a:r>
              <a:rPr lang="en-SG" dirty="0"/>
              <a:t>("Default Case is executed"); </a:t>
            </a:r>
          </a:p>
          <a:p>
            <a:r>
              <a:rPr lang="en-SG" dirty="0"/>
              <a:t>		break; </a:t>
            </a:r>
          </a:p>
          <a:p>
            <a:r>
              <a:rPr lang="en-SG" dirty="0"/>
              <a:t>	} </a:t>
            </a:r>
          </a:p>
          <a:p>
            <a:r>
              <a:rPr lang="en-SG" dirty="0"/>
              <a:t>}</a:t>
            </a:r>
          </a:p>
          <a:p>
            <a:r>
              <a:rPr lang="en-SG" dirty="0"/>
              <a:t>Output: Case 2 is executed</a:t>
            </a:r>
          </a:p>
        </p:txBody>
      </p:sp>
      <p:sp>
        <p:nvSpPr>
          <p:cNvPr id="5" name="TextBox 4">
            <a:extLst>
              <a:ext uri="{FF2B5EF4-FFF2-40B4-BE49-F238E27FC236}">
                <a16:creationId xmlns:a16="http://schemas.microsoft.com/office/drawing/2014/main" id="{3A38A4CF-695B-21D4-7000-337C938A90C0}"/>
              </a:ext>
            </a:extLst>
          </p:cNvPr>
          <p:cNvSpPr txBox="1"/>
          <p:nvPr/>
        </p:nvSpPr>
        <p:spPr>
          <a:xfrm>
            <a:off x="6096000" y="0"/>
            <a:ext cx="6096000" cy="6740307"/>
          </a:xfrm>
          <a:prstGeom prst="rect">
            <a:avLst/>
          </a:prstGeom>
          <a:solidFill>
            <a:schemeClr val="accent2">
              <a:lumMod val="20000"/>
              <a:lumOff val="80000"/>
            </a:schemeClr>
          </a:solidFill>
        </p:spPr>
        <p:txBody>
          <a:bodyPr wrap="square">
            <a:spAutoFit/>
          </a:bodyPr>
          <a:lstStyle/>
          <a:p>
            <a:r>
              <a:rPr lang="en-SG" dirty="0"/>
              <a:t>// C program to Demonstrate returning of day based numeric value</a:t>
            </a:r>
          </a:p>
          <a:p>
            <a:r>
              <a:rPr lang="en-SG" dirty="0"/>
              <a:t>#include &lt;</a:t>
            </a:r>
            <a:r>
              <a:rPr lang="en-SG" dirty="0" err="1"/>
              <a:t>stdio.h</a:t>
            </a:r>
            <a:r>
              <a:rPr lang="en-SG" dirty="0"/>
              <a:t>&gt;</a:t>
            </a:r>
          </a:p>
          <a:p>
            <a:r>
              <a:rPr lang="en-SG" dirty="0"/>
              <a:t>int main(){</a:t>
            </a:r>
          </a:p>
          <a:p>
            <a:r>
              <a:rPr lang="en-SG" dirty="0"/>
              <a:t>	int var = 1;</a:t>
            </a:r>
          </a:p>
          <a:p>
            <a:r>
              <a:rPr lang="en-SG" dirty="0"/>
              <a:t>	switch (var) {</a:t>
            </a:r>
          </a:p>
          <a:p>
            <a:r>
              <a:rPr lang="en-SG" dirty="0"/>
              <a:t>        case 1:</a:t>
            </a:r>
          </a:p>
          <a:p>
            <a:r>
              <a:rPr lang="en-SG" dirty="0"/>
              <a:t>            </a:t>
            </a:r>
            <a:r>
              <a:rPr lang="en-SG" dirty="0" err="1"/>
              <a:t>printf</a:t>
            </a:r>
            <a:r>
              <a:rPr lang="en-SG" dirty="0"/>
              <a:t>("Case 1 is Matched.");</a:t>
            </a:r>
          </a:p>
          <a:p>
            <a:r>
              <a:rPr lang="en-SG" dirty="0"/>
              <a:t>            break;</a:t>
            </a:r>
          </a:p>
          <a:p>
            <a:endParaRPr lang="en-SG" dirty="0"/>
          </a:p>
          <a:p>
            <a:r>
              <a:rPr lang="en-SG" dirty="0"/>
              <a:t>        case 2:</a:t>
            </a:r>
          </a:p>
          <a:p>
            <a:r>
              <a:rPr lang="en-SG" dirty="0"/>
              <a:t>            </a:t>
            </a:r>
            <a:r>
              <a:rPr lang="en-SG" dirty="0" err="1"/>
              <a:t>printf</a:t>
            </a:r>
            <a:r>
              <a:rPr lang="en-SG" dirty="0"/>
              <a:t>("Case 2 is Matched.");</a:t>
            </a:r>
          </a:p>
          <a:p>
            <a:r>
              <a:rPr lang="en-SG" dirty="0"/>
              <a:t>            break;</a:t>
            </a:r>
          </a:p>
          <a:p>
            <a:endParaRPr lang="en-SG" dirty="0"/>
          </a:p>
          <a:p>
            <a:r>
              <a:rPr lang="en-SG" dirty="0"/>
              <a:t>        case 3:</a:t>
            </a:r>
          </a:p>
          <a:p>
            <a:r>
              <a:rPr lang="en-SG" dirty="0"/>
              <a:t>            </a:t>
            </a:r>
            <a:r>
              <a:rPr lang="en-SG" dirty="0" err="1"/>
              <a:t>printf</a:t>
            </a:r>
            <a:r>
              <a:rPr lang="en-SG" dirty="0"/>
              <a:t>("Case 3 is Matched.");</a:t>
            </a:r>
          </a:p>
          <a:p>
            <a:r>
              <a:rPr lang="en-SG" dirty="0"/>
              <a:t>            break;</a:t>
            </a:r>
          </a:p>
          <a:p>
            <a:endParaRPr lang="en-SG" dirty="0"/>
          </a:p>
          <a:p>
            <a:r>
              <a:rPr lang="en-SG" dirty="0"/>
              <a:t>        default:</a:t>
            </a:r>
          </a:p>
          <a:p>
            <a:r>
              <a:rPr lang="en-SG" dirty="0"/>
              <a:t>            </a:t>
            </a:r>
            <a:r>
              <a:rPr lang="en-SG" dirty="0" err="1"/>
              <a:t>printf</a:t>
            </a:r>
            <a:r>
              <a:rPr lang="en-SG" dirty="0"/>
              <a:t>("Default case is Matched.");</a:t>
            </a:r>
          </a:p>
          <a:p>
            <a:r>
              <a:rPr lang="en-SG" dirty="0"/>
              <a:t>            break;</a:t>
            </a:r>
          </a:p>
          <a:p>
            <a:r>
              <a:rPr lang="en-SG" dirty="0"/>
              <a:t>    }</a:t>
            </a:r>
          </a:p>
          <a:p>
            <a:r>
              <a:rPr lang="en-SG" dirty="0"/>
              <a:t>}</a:t>
            </a:r>
          </a:p>
          <a:p>
            <a:r>
              <a:rPr lang="en-US" dirty="0"/>
              <a:t>Output: Case 1 is Matched.</a:t>
            </a:r>
            <a:endParaRPr lang="en-SG" dirty="0"/>
          </a:p>
        </p:txBody>
      </p:sp>
    </p:spTree>
    <p:extLst>
      <p:ext uri="{BB962C8B-B14F-4D97-AF65-F5344CB8AC3E}">
        <p14:creationId xmlns:p14="http://schemas.microsoft.com/office/powerpoint/2010/main" val="566593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FD50F0-C3B6-6380-082E-1000B4A6D9F6}"/>
              </a:ext>
            </a:extLst>
          </p:cNvPr>
          <p:cNvSpPr txBox="1"/>
          <p:nvPr/>
        </p:nvSpPr>
        <p:spPr>
          <a:xfrm>
            <a:off x="266132" y="184666"/>
            <a:ext cx="5124734" cy="3139321"/>
          </a:xfrm>
          <a:prstGeom prst="rect">
            <a:avLst/>
          </a:prstGeom>
          <a:noFill/>
        </p:spPr>
        <p:txBody>
          <a:bodyPr wrap="square">
            <a:spAutoFit/>
          </a:bodyPr>
          <a:lstStyle/>
          <a:p>
            <a:pPr algn="just" fontAlgn="base"/>
            <a:r>
              <a:rPr lang="en-US" b="1" i="0" dirty="0">
                <a:solidFill>
                  <a:srgbClr val="273239"/>
                </a:solidFill>
                <a:effectLst/>
                <a:highlight>
                  <a:srgbClr val="FFFFFF"/>
                </a:highlight>
                <a:latin typeface="Nunito" pitchFamily="2" charset="0"/>
              </a:rPr>
              <a:t>Break in switch case</a:t>
            </a:r>
          </a:p>
          <a:p>
            <a:pPr algn="just" rtl="0" fontAlgn="base"/>
            <a:r>
              <a:rPr lang="en-US" b="0" i="0" dirty="0">
                <a:solidFill>
                  <a:srgbClr val="273239"/>
                </a:solidFill>
                <a:effectLst/>
                <a:highlight>
                  <a:srgbClr val="FFFFFF"/>
                </a:highlight>
                <a:latin typeface="Nunito" pitchFamily="2" charset="0"/>
              </a:rPr>
              <a:t>This keyword is used to stop the execution inside a switch block. It helps to terminate the switch block and break out of it. When a break statement is reached, the switch terminates, and the flow of control jumps to the next line following the switch statement.</a:t>
            </a:r>
          </a:p>
          <a:p>
            <a:pPr algn="just" rtl="0" fontAlgn="base"/>
            <a:r>
              <a:rPr lang="en-US" b="0" i="0" dirty="0">
                <a:solidFill>
                  <a:srgbClr val="273239"/>
                </a:solidFill>
                <a:effectLst/>
                <a:highlight>
                  <a:srgbClr val="FFFFFF"/>
                </a:highlight>
                <a:latin typeface="Nunito" pitchFamily="2" charset="0"/>
              </a:rPr>
              <a:t>The </a:t>
            </a:r>
            <a:r>
              <a:rPr lang="en-US" b="1" i="0" dirty="0">
                <a:solidFill>
                  <a:srgbClr val="273239"/>
                </a:solidFill>
                <a:effectLst/>
                <a:highlight>
                  <a:srgbClr val="FFFFFF"/>
                </a:highlight>
                <a:latin typeface="Nunito" pitchFamily="2" charset="0"/>
              </a:rPr>
              <a:t>break statement is optional</a:t>
            </a:r>
            <a:r>
              <a:rPr lang="en-US" b="0" i="0" dirty="0">
                <a:solidFill>
                  <a:srgbClr val="273239"/>
                </a:solidFill>
                <a:effectLst/>
                <a:highlight>
                  <a:srgbClr val="FFFFFF"/>
                </a:highlight>
                <a:latin typeface="Nunito" pitchFamily="2" charset="0"/>
              </a:rPr>
              <a:t>. If omitted, execution will continue on into the next case. The flow of control will fall through to subsequent cases until a break is reached.</a:t>
            </a:r>
          </a:p>
        </p:txBody>
      </p:sp>
      <p:sp>
        <p:nvSpPr>
          <p:cNvPr id="5" name="TextBox 4">
            <a:extLst>
              <a:ext uri="{FF2B5EF4-FFF2-40B4-BE49-F238E27FC236}">
                <a16:creationId xmlns:a16="http://schemas.microsoft.com/office/drawing/2014/main" id="{EF1350AA-1A13-EB10-AAEC-31F2798255F9}"/>
              </a:ext>
            </a:extLst>
          </p:cNvPr>
          <p:cNvSpPr txBox="1"/>
          <p:nvPr/>
        </p:nvSpPr>
        <p:spPr>
          <a:xfrm>
            <a:off x="5959525" y="184666"/>
            <a:ext cx="6100548" cy="5909310"/>
          </a:xfrm>
          <a:prstGeom prst="rect">
            <a:avLst/>
          </a:prstGeom>
          <a:solidFill>
            <a:schemeClr val="bg2"/>
          </a:solidFill>
        </p:spPr>
        <p:txBody>
          <a:bodyPr wrap="square">
            <a:spAutoFit/>
          </a:bodyPr>
          <a:lstStyle/>
          <a:p>
            <a:r>
              <a:rPr lang="en-SG" dirty="0"/>
              <a:t>// C Program to demonstrate the behaviour of switch case without break</a:t>
            </a:r>
          </a:p>
          <a:p>
            <a:r>
              <a:rPr lang="en-SG" dirty="0"/>
              <a:t>#include &lt;</a:t>
            </a:r>
            <a:r>
              <a:rPr lang="en-SG" dirty="0" err="1"/>
              <a:t>stdio.h</a:t>
            </a:r>
            <a:r>
              <a:rPr lang="en-SG" dirty="0"/>
              <a:t>&gt;</a:t>
            </a:r>
          </a:p>
          <a:p>
            <a:r>
              <a:rPr lang="en-SG" dirty="0"/>
              <a:t>int main()</a:t>
            </a:r>
          </a:p>
          <a:p>
            <a:r>
              <a:rPr lang="en-SG" dirty="0"/>
              <a:t>{</a:t>
            </a:r>
          </a:p>
          <a:p>
            <a:r>
              <a:rPr lang="en-SG" dirty="0"/>
              <a:t>    int var = 2;</a:t>
            </a:r>
          </a:p>
          <a:p>
            <a:r>
              <a:rPr lang="en-SG" dirty="0"/>
              <a:t>    // switch case without break</a:t>
            </a:r>
          </a:p>
          <a:p>
            <a:r>
              <a:rPr lang="en-SG" dirty="0"/>
              <a:t>    switch (var) {</a:t>
            </a:r>
          </a:p>
          <a:p>
            <a:r>
              <a:rPr lang="en-SG" dirty="0"/>
              <a:t>      case 1:</a:t>
            </a:r>
          </a:p>
          <a:p>
            <a:r>
              <a:rPr lang="en-SG" dirty="0"/>
              <a:t>          </a:t>
            </a:r>
            <a:r>
              <a:rPr lang="en-SG" dirty="0" err="1"/>
              <a:t>printf</a:t>
            </a:r>
            <a:r>
              <a:rPr lang="en-SG" dirty="0"/>
              <a:t>("Case 1 is executed.\n");</a:t>
            </a:r>
          </a:p>
          <a:p>
            <a:r>
              <a:rPr lang="en-SG" dirty="0"/>
              <a:t>      case 2:</a:t>
            </a:r>
          </a:p>
          <a:p>
            <a:r>
              <a:rPr lang="en-SG" dirty="0"/>
              <a:t>          </a:t>
            </a:r>
            <a:r>
              <a:rPr lang="en-SG" dirty="0" err="1"/>
              <a:t>printf</a:t>
            </a:r>
            <a:r>
              <a:rPr lang="en-SG" dirty="0"/>
              <a:t>("Case 2 is executed.\n");</a:t>
            </a:r>
          </a:p>
          <a:p>
            <a:r>
              <a:rPr lang="en-SG" dirty="0"/>
              <a:t>      case 3:</a:t>
            </a:r>
          </a:p>
          <a:p>
            <a:r>
              <a:rPr lang="en-SG" dirty="0"/>
              <a:t>          </a:t>
            </a:r>
            <a:r>
              <a:rPr lang="en-SG" dirty="0" err="1"/>
              <a:t>printf</a:t>
            </a:r>
            <a:r>
              <a:rPr lang="en-SG" dirty="0"/>
              <a:t>("Case 3 is executed.");</a:t>
            </a:r>
          </a:p>
          <a:p>
            <a:r>
              <a:rPr lang="en-SG" dirty="0"/>
              <a:t>      case 4:</a:t>
            </a:r>
          </a:p>
          <a:p>
            <a:r>
              <a:rPr lang="en-SG" dirty="0"/>
              <a:t>          </a:t>
            </a:r>
            <a:r>
              <a:rPr lang="en-SG" dirty="0" err="1"/>
              <a:t>printf</a:t>
            </a:r>
            <a:r>
              <a:rPr lang="en-SG" dirty="0"/>
              <a:t>("Case 4 is executed.");</a:t>
            </a:r>
          </a:p>
          <a:p>
            <a:r>
              <a:rPr lang="en-SG" dirty="0"/>
              <a:t>    }</a:t>
            </a:r>
          </a:p>
          <a:p>
            <a:r>
              <a:rPr lang="en-SG" dirty="0"/>
              <a:t>}</a:t>
            </a:r>
          </a:p>
          <a:p>
            <a:r>
              <a:rPr lang="en-SG" dirty="0"/>
              <a:t>Output</a:t>
            </a:r>
          </a:p>
          <a:p>
            <a:r>
              <a:rPr lang="en-SG" dirty="0"/>
              <a:t>Case 2 is executed.</a:t>
            </a:r>
          </a:p>
          <a:p>
            <a:r>
              <a:rPr lang="en-SG" dirty="0"/>
              <a:t>Case 3 is </a:t>
            </a:r>
            <a:r>
              <a:rPr lang="en-SG" dirty="0" err="1"/>
              <a:t>executed.Case</a:t>
            </a:r>
            <a:r>
              <a:rPr lang="en-SG" dirty="0"/>
              <a:t> 4 is executed.</a:t>
            </a:r>
          </a:p>
        </p:txBody>
      </p:sp>
      <p:sp>
        <p:nvSpPr>
          <p:cNvPr id="7" name="TextBox 6">
            <a:extLst>
              <a:ext uri="{FF2B5EF4-FFF2-40B4-BE49-F238E27FC236}">
                <a16:creationId xmlns:a16="http://schemas.microsoft.com/office/drawing/2014/main" id="{E584FD0B-B08F-8582-4189-31A8C3959047}"/>
              </a:ext>
            </a:extLst>
          </p:cNvPr>
          <p:cNvSpPr txBox="1"/>
          <p:nvPr/>
        </p:nvSpPr>
        <p:spPr>
          <a:xfrm>
            <a:off x="266132" y="3534014"/>
            <a:ext cx="5124734" cy="2308324"/>
          </a:xfrm>
          <a:prstGeom prst="rect">
            <a:avLst/>
          </a:prstGeom>
          <a:noFill/>
        </p:spPr>
        <p:txBody>
          <a:bodyPr wrap="square">
            <a:spAutoFit/>
          </a:bodyPr>
          <a:lstStyle/>
          <a:p>
            <a:pPr algn="just" fontAlgn="base"/>
            <a:r>
              <a:rPr lang="en-US" b="1" i="0" dirty="0">
                <a:solidFill>
                  <a:srgbClr val="273239"/>
                </a:solidFill>
                <a:effectLst/>
                <a:highlight>
                  <a:srgbClr val="FFFFFF"/>
                </a:highlight>
                <a:latin typeface="Nunito" pitchFamily="2" charset="0"/>
              </a:rPr>
              <a:t>Default in switch case</a:t>
            </a:r>
          </a:p>
          <a:p>
            <a:pPr algn="just" rtl="0" fontAlgn="base"/>
            <a:r>
              <a:rPr lang="en-US" b="0" i="0" dirty="0">
                <a:solidFill>
                  <a:srgbClr val="273239"/>
                </a:solidFill>
                <a:effectLst/>
                <a:highlight>
                  <a:srgbClr val="FFFFFF"/>
                </a:highlight>
                <a:latin typeface="Nunito" pitchFamily="2" charset="0"/>
              </a:rPr>
              <a:t>The default keyword is used to specify the set of</a:t>
            </a:r>
            <a:r>
              <a:rPr lang="en-US" b="1" i="0" dirty="0">
                <a:solidFill>
                  <a:srgbClr val="273239"/>
                </a:solidFill>
                <a:effectLst/>
                <a:highlight>
                  <a:srgbClr val="FFFFFF"/>
                </a:highlight>
                <a:latin typeface="Nunito" pitchFamily="2" charset="0"/>
              </a:rPr>
              <a:t> statements to execute if there is no case match</a:t>
            </a:r>
            <a:r>
              <a:rPr lang="en-US" b="0" i="0" dirty="0">
                <a:solidFill>
                  <a:srgbClr val="273239"/>
                </a:solidFill>
                <a:effectLst/>
                <a:highlight>
                  <a:srgbClr val="FFFFFF"/>
                </a:highlight>
                <a:latin typeface="Nunito" pitchFamily="2" charset="0"/>
              </a:rPr>
              <a:t>. </a:t>
            </a:r>
          </a:p>
          <a:p>
            <a:pPr algn="just" rtl="0" fontAlgn="base"/>
            <a:r>
              <a:rPr lang="en-US" b="0" i="0" dirty="0">
                <a:solidFill>
                  <a:srgbClr val="273239"/>
                </a:solidFill>
                <a:effectLst/>
                <a:highlight>
                  <a:srgbClr val="FFFFFF"/>
                </a:highlight>
                <a:latin typeface="Nunito" pitchFamily="2" charset="0"/>
              </a:rPr>
              <a:t>It is </a:t>
            </a:r>
            <a:r>
              <a:rPr lang="en-US" b="1" i="0" dirty="0">
                <a:solidFill>
                  <a:srgbClr val="273239"/>
                </a:solidFill>
                <a:effectLst/>
                <a:highlight>
                  <a:srgbClr val="FFFFFF"/>
                </a:highlight>
                <a:latin typeface="Nunito" pitchFamily="2" charset="0"/>
              </a:rPr>
              <a:t>optional</a:t>
            </a:r>
            <a:r>
              <a:rPr lang="en-US" b="0" i="0" dirty="0">
                <a:solidFill>
                  <a:srgbClr val="273239"/>
                </a:solidFill>
                <a:effectLst/>
                <a:highlight>
                  <a:srgbClr val="FFFFFF"/>
                </a:highlight>
                <a:latin typeface="Nunito" pitchFamily="2" charset="0"/>
              </a:rPr>
              <a:t> to use the default keyword in a switch case. Even if the switch case statement does not have a default statement, it would run without any problem.</a:t>
            </a:r>
          </a:p>
        </p:txBody>
      </p:sp>
    </p:spTree>
    <p:extLst>
      <p:ext uri="{BB962C8B-B14F-4D97-AF65-F5344CB8AC3E}">
        <p14:creationId xmlns:p14="http://schemas.microsoft.com/office/powerpoint/2010/main" val="3527227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EBF5FC-9A46-81AB-AE1D-434875DBDA85}"/>
              </a:ext>
            </a:extLst>
          </p:cNvPr>
          <p:cNvSpPr txBox="1"/>
          <p:nvPr/>
        </p:nvSpPr>
        <p:spPr>
          <a:xfrm>
            <a:off x="388962" y="0"/>
            <a:ext cx="11702954" cy="5909310"/>
          </a:xfrm>
          <a:prstGeom prst="rect">
            <a:avLst/>
          </a:prstGeom>
          <a:noFill/>
        </p:spPr>
        <p:txBody>
          <a:bodyPr wrap="square">
            <a:spAutoFit/>
          </a:bodyPr>
          <a:lstStyle/>
          <a:p>
            <a:r>
              <a:rPr lang="en-SG" dirty="0"/>
              <a:t>Important Points About Switch Case Statements</a:t>
            </a:r>
          </a:p>
          <a:p>
            <a:r>
              <a:rPr lang="en-SG" dirty="0"/>
              <a:t>1. Switch expression should result in a constant value</a:t>
            </a:r>
          </a:p>
          <a:p>
            <a:r>
              <a:rPr lang="en-SG" dirty="0"/>
              <a:t>If the expression provided in the switch statement does not result in a constant value, it would not be valid. Some valid expressions for switch case will be,</a:t>
            </a:r>
          </a:p>
          <a:p>
            <a:endParaRPr lang="en-SG" dirty="0"/>
          </a:p>
          <a:p>
            <a:r>
              <a:rPr lang="en-SG" dirty="0"/>
              <a:t>// Constant expressions allowed</a:t>
            </a:r>
          </a:p>
          <a:p>
            <a:r>
              <a:rPr lang="en-SG" dirty="0"/>
              <a:t>switch(1+2+23)</a:t>
            </a:r>
          </a:p>
          <a:p>
            <a:r>
              <a:rPr lang="en-SG" dirty="0"/>
              <a:t>switch(1*2+3%4)</a:t>
            </a:r>
          </a:p>
          <a:p>
            <a:r>
              <a:rPr lang="en-SG" dirty="0"/>
              <a:t>// Variable expression are allowed provided</a:t>
            </a:r>
          </a:p>
          <a:p>
            <a:r>
              <a:rPr lang="en-SG" dirty="0"/>
              <a:t>// they are assigned with fixed values</a:t>
            </a:r>
          </a:p>
          <a:p>
            <a:r>
              <a:rPr lang="en-SG" dirty="0"/>
              <a:t>switch(a*</a:t>
            </a:r>
            <a:r>
              <a:rPr lang="en-SG" dirty="0" err="1"/>
              <a:t>b+c</a:t>
            </a:r>
            <a:r>
              <a:rPr lang="en-SG" dirty="0"/>
              <a:t>*d)</a:t>
            </a:r>
          </a:p>
          <a:p>
            <a:r>
              <a:rPr lang="en-SG" dirty="0"/>
              <a:t>switch(</a:t>
            </a:r>
            <a:r>
              <a:rPr lang="en-SG" dirty="0" err="1"/>
              <a:t>a+b+c</a:t>
            </a:r>
            <a:r>
              <a:rPr lang="en-SG" dirty="0"/>
              <a:t>)</a:t>
            </a:r>
          </a:p>
          <a:p>
            <a:endParaRPr lang="en-SG" dirty="0"/>
          </a:p>
          <a:p>
            <a:r>
              <a:rPr lang="en-SG" dirty="0"/>
              <a:t>2. Expression value should be only of int or char type.</a:t>
            </a:r>
          </a:p>
          <a:p>
            <a:r>
              <a:rPr lang="en-SG" dirty="0"/>
              <a:t>The switch statement can only evaluate the integer or character value. So the switch expression should return the values of type int or char only.</a:t>
            </a:r>
          </a:p>
          <a:p>
            <a:endParaRPr lang="en-SG" dirty="0"/>
          </a:p>
          <a:p>
            <a:r>
              <a:rPr lang="en-SG" dirty="0"/>
              <a:t>3. Case Values must be Unique</a:t>
            </a:r>
          </a:p>
          <a:p>
            <a:r>
              <a:rPr lang="en-SG" dirty="0"/>
              <a:t>In the C switch statement, duplicate case values are not allowed.</a:t>
            </a:r>
          </a:p>
          <a:p>
            <a:endParaRPr lang="en-SG" dirty="0"/>
          </a:p>
          <a:p>
            <a:endParaRPr lang="en-SG" dirty="0"/>
          </a:p>
        </p:txBody>
      </p:sp>
    </p:spTree>
    <p:extLst>
      <p:ext uri="{BB962C8B-B14F-4D97-AF65-F5344CB8AC3E}">
        <p14:creationId xmlns:p14="http://schemas.microsoft.com/office/powerpoint/2010/main" val="2384232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1ED3EA-6FD7-AB2C-1460-C5DA5F82FDBB}"/>
              </a:ext>
            </a:extLst>
          </p:cNvPr>
          <p:cNvSpPr txBox="1"/>
          <p:nvPr/>
        </p:nvSpPr>
        <p:spPr>
          <a:xfrm>
            <a:off x="285465" y="195704"/>
            <a:ext cx="9459035" cy="2585323"/>
          </a:xfrm>
          <a:prstGeom prst="rect">
            <a:avLst/>
          </a:prstGeom>
          <a:noFill/>
        </p:spPr>
        <p:txBody>
          <a:bodyPr wrap="square">
            <a:spAutoFit/>
          </a:bodyPr>
          <a:lstStyle/>
          <a:p>
            <a:pPr algn="just"/>
            <a:r>
              <a:rPr lang="en-SG" dirty="0">
                <a:latin typeface="Aptos" panose="020B0004020202020204" pitchFamily="34" charset="0"/>
              </a:rPr>
              <a:t>4. Nesting of switch Statements</a:t>
            </a:r>
          </a:p>
          <a:p>
            <a:pPr algn="just"/>
            <a:r>
              <a:rPr lang="en-SG" dirty="0">
                <a:latin typeface="Aptos" panose="020B0004020202020204" pitchFamily="34" charset="0"/>
              </a:rPr>
              <a:t>Nesting of switch statements is allowed, which means you can have switch statements inside another switch. However nested switch statements should be avoided as it makes the program more complex and less readable.</a:t>
            </a:r>
          </a:p>
          <a:p>
            <a:pPr algn="just"/>
            <a:endParaRPr lang="en-SG" dirty="0">
              <a:latin typeface="Aptos" panose="020B0004020202020204" pitchFamily="34" charset="0"/>
            </a:endParaRPr>
          </a:p>
          <a:p>
            <a:pPr algn="just"/>
            <a:r>
              <a:rPr lang="en-SG" dirty="0">
                <a:latin typeface="Aptos" panose="020B0004020202020204" pitchFamily="34" charset="0"/>
              </a:rPr>
              <a:t>5. The default block can be placed anywhere</a:t>
            </a:r>
          </a:p>
          <a:p>
            <a:pPr algn="just"/>
            <a:r>
              <a:rPr lang="en-SG" dirty="0">
                <a:latin typeface="Aptos" panose="020B0004020202020204" pitchFamily="34" charset="0"/>
              </a:rPr>
              <a:t>Regardless of its placement, the default case only gets executed if none of the other case conditions are met. So, putting it at the beginning, middle, or end doesn’t change the core logic.</a:t>
            </a:r>
          </a:p>
        </p:txBody>
      </p:sp>
    </p:spTree>
    <p:extLst>
      <p:ext uri="{BB962C8B-B14F-4D97-AF65-F5344CB8AC3E}">
        <p14:creationId xmlns:p14="http://schemas.microsoft.com/office/powerpoint/2010/main" val="3653950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8E6F-A1CA-B4C2-4009-D4CD09F8B4FE}"/>
              </a:ext>
            </a:extLst>
          </p:cNvPr>
          <p:cNvSpPr>
            <a:spLocks noGrp="1"/>
          </p:cNvSpPr>
          <p:nvPr>
            <p:ph type="title"/>
          </p:nvPr>
        </p:nvSpPr>
        <p:spPr>
          <a:xfrm>
            <a:off x="205126" y="15082"/>
            <a:ext cx="10708852" cy="662781"/>
          </a:xfrm>
        </p:spPr>
        <p:txBody>
          <a:bodyPr>
            <a:normAutofit/>
          </a:bodyPr>
          <a:lstStyle/>
          <a:p>
            <a:r>
              <a:rPr lang="en-SG" sz="3600" b="1" i="0" dirty="0">
                <a:solidFill>
                  <a:srgbClr val="273239"/>
                </a:solidFill>
                <a:effectLst/>
                <a:highlight>
                  <a:srgbClr val="FFFFFF"/>
                </a:highlight>
                <a:latin typeface="Source Sans 3"/>
              </a:rPr>
              <a:t>C – if Statement</a:t>
            </a:r>
            <a:endParaRPr lang="en-SG" sz="3600" dirty="0"/>
          </a:p>
        </p:txBody>
      </p:sp>
      <p:sp>
        <p:nvSpPr>
          <p:cNvPr id="5" name="TextBox 4">
            <a:extLst>
              <a:ext uri="{FF2B5EF4-FFF2-40B4-BE49-F238E27FC236}">
                <a16:creationId xmlns:a16="http://schemas.microsoft.com/office/drawing/2014/main" id="{D36333DF-EDE5-D2A0-20BA-61685AD2348E}"/>
              </a:ext>
            </a:extLst>
          </p:cNvPr>
          <p:cNvSpPr txBox="1"/>
          <p:nvPr/>
        </p:nvSpPr>
        <p:spPr>
          <a:xfrm>
            <a:off x="341194" y="924341"/>
            <a:ext cx="5090615" cy="1754326"/>
          </a:xfrm>
          <a:prstGeom prst="rect">
            <a:avLst/>
          </a:prstGeom>
          <a:noFill/>
        </p:spPr>
        <p:txBody>
          <a:bodyPr wrap="square">
            <a:spAutoFit/>
          </a:bodyPr>
          <a:lstStyle/>
          <a:p>
            <a:r>
              <a:rPr lang="en-SG"/>
              <a:t>Syntax of if Statement in C</a:t>
            </a:r>
          </a:p>
          <a:p>
            <a:r>
              <a:rPr lang="en-SG"/>
              <a:t>if(condition) </a:t>
            </a:r>
          </a:p>
          <a:p>
            <a:r>
              <a:rPr lang="en-SG"/>
              <a:t>{</a:t>
            </a:r>
          </a:p>
          <a:p>
            <a:r>
              <a:rPr lang="en-SG"/>
              <a:t>    // if body</a:t>
            </a:r>
          </a:p>
          <a:p>
            <a:r>
              <a:rPr lang="en-SG"/>
              <a:t>    // Statements to execute if condition is true</a:t>
            </a:r>
          </a:p>
          <a:p>
            <a:r>
              <a:rPr lang="en-SG"/>
              <a:t>}</a:t>
            </a:r>
            <a:endParaRPr lang="en-SG" dirty="0"/>
          </a:p>
        </p:txBody>
      </p:sp>
      <p:sp>
        <p:nvSpPr>
          <p:cNvPr id="7" name="TextBox 6">
            <a:extLst>
              <a:ext uri="{FF2B5EF4-FFF2-40B4-BE49-F238E27FC236}">
                <a16:creationId xmlns:a16="http://schemas.microsoft.com/office/drawing/2014/main" id="{161988D9-09F3-A539-D667-671D7CE68B44}"/>
              </a:ext>
            </a:extLst>
          </p:cNvPr>
          <p:cNvSpPr txBox="1"/>
          <p:nvPr/>
        </p:nvSpPr>
        <p:spPr>
          <a:xfrm>
            <a:off x="205126" y="2925145"/>
            <a:ext cx="4967375" cy="369332"/>
          </a:xfrm>
          <a:prstGeom prst="rect">
            <a:avLst/>
          </a:prstGeom>
          <a:noFill/>
        </p:spPr>
        <p:txBody>
          <a:bodyPr wrap="square">
            <a:spAutoFit/>
          </a:bodyPr>
          <a:lstStyle/>
          <a:p>
            <a:pPr algn="l" fontAlgn="base"/>
            <a:r>
              <a:rPr lang="en-US" b="1" i="0" dirty="0">
                <a:solidFill>
                  <a:srgbClr val="273239"/>
                </a:solidFill>
                <a:effectLst/>
                <a:highlight>
                  <a:srgbClr val="FFFFFF"/>
                </a:highlight>
                <a:latin typeface="Nunito" pitchFamily="2" charset="0"/>
              </a:rPr>
              <a:t>How if in C works?</a:t>
            </a:r>
          </a:p>
        </p:txBody>
      </p:sp>
      <p:pic>
        <p:nvPicPr>
          <p:cNvPr id="2050" name="Picture 2" descr="Lightbox">
            <a:extLst>
              <a:ext uri="{FF2B5EF4-FFF2-40B4-BE49-F238E27FC236}">
                <a16:creationId xmlns:a16="http://schemas.microsoft.com/office/drawing/2014/main" id="{43B13F63-69B4-C737-172C-9C40BD45FE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94" t="7184" r="5789" b="7714"/>
          <a:stretch/>
        </p:blipFill>
        <p:spPr bwMode="auto">
          <a:xfrm>
            <a:off x="-95125" y="3429000"/>
            <a:ext cx="5526934" cy="267496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50EC158-CD9C-64D5-753D-435BFBBA332C}"/>
              </a:ext>
            </a:extLst>
          </p:cNvPr>
          <p:cNvSpPr txBox="1"/>
          <p:nvPr/>
        </p:nvSpPr>
        <p:spPr>
          <a:xfrm>
            <a:off x="6043684" y="68273"/>
            <a:ext cx="6148316" cy="4524315"/>
          </a:xfrm>
          <a:prstGeom prst="rect">
            <a:avLst/>
          </a:prstGeom>
          <a:solidFill>
            <a:schemeClr val="accent3">
              <a:lumMod val="20000"/>
              <a:lumOff val="80000"/>
            </a:schemeClr>
          </a:solidFill>
        </p:spPr>
        <p:txBody>
          <a:bodyPr wrap="square">
            <a:spAutoFit/>
          </a:bodyPr>
          <a:lstStyle/>
          <a:p>
            <a:r>
              <a:rPr lang="en-SG" dirty="0"/>
              <a:t>// C Program to demonstrate the syntax of if statement</a:t>
            </a:r>
          </a:p>
          <a:p>
            <a:r>
              <a:rPr lang="en-SG" dirty="0"/>
              <a:t>#include &lt;</a:t>
            </a:r>
            <a:r>
              <a:rPr lang="en-SG" dirty="0" err="1"/>
              <a:t>stdio.h</a:t>
            </a:r>
            <a:r>
              <a:rPr lang="en-SG" dirty="0"/>
              <a:t>&gt;</a:t>
            </a:r>
          </a:p>
          <a:p>
            <a:r>
              <a:rPr lang="en-SG" dirty="0"/>
              <a:t>int main()</a:t>
            </a:r>
          </a:p>
          <a:p>
            <a:r>
              <a:rPr lang="en-SG" dirty="0"/>
              <a:t>{</a:t>
            </a:r>
          </a:p>
          <a:p>
            <a:r>
              <a:rPr lang="en-SG" dirty="0"/>
              <a:t>	int </a:t>
            </a:r>
            <a:r>
              <a:rPr lang="en-SG" dirty="0" err="1"/>
              <a:t>gfg</a:t>
            </a:r>
            <a:r>
              <a:rPr lang="en-SG" dirty="0"/>
              <a:t> = 9;</a:t>
            </a:r>
          </a:p>
          <a:p>
            <a:r>
              <a:rPr lang="en-SG" dirty="0"/>
              <a:t>	// if statement with true condition</a:t>
            </a:r>
          </a:p>
          <a:p>
            <a:r>
              <a:rPr lang="en-SG" dirty="0"/>
              <a:t>	if (</a:t>
            </a:r>
            <a:r>
              <a:rPr lang="en-SG" dirty="0" err="1"/>
              <a:t>gfg</a:t>
            </a:r>
            <a:r>
              <a:rPr lang="en-SG" dirty="0"/>
              <a:t> &lt; 10) </a:t>
            </a:r>
          </a:p>
          <a:p>
            <a:r>
              <a:rPr lang="en-SG" dirty="0"/>
              <a:t>	{</a:t>
            </a:r>
          </a:p>
          <a:p>
            <a:r>
              <a:rPr lang="en-SG" dirty="0"/>
              <a:t>		</a:t>
            </a:r>
            <a:r>
              <a:rPr lang="en-SG" dirty="0" err="1"/>
              <a:t>printf</a:t>
            </a:r>
            <a:r>
              <a:rPr lang="en-SG" dirty="0"/>
              <a:t>("%d is less than 10", </a:t>
            </a:r>
            <a:r>
              <a:rPr lang="en-SG" dirty="0" err="1"/>
              <a:t>gfg</a:t>
            </a:r>
            <a:r>
              <a:rPr lang="en-SG" dirty="0"/>
              <a:t>);</a:t>
            </a:r>
          </a:p>
          <a:p>
            <a:r>
              <a:rPr lang="en-SG" dirty="0"/>
              <a:t>	}</a:t>
            </a:r>
          </a:p>
          <a:p>
            <a:r>
              <a:rPr lang="en-SG" dirty="0"/>
              <a:t>	// if statement with false condition</a:t>
            </a:r>
          </a:p>
          <a:p>
            <a:r>
              <a:rPr lang="en-SG" dirty="0"/>
              <a:t>	if (</a:t>
            </a:r>
            <a:r>
              <a:rPr lang="en-SG" dirty="0" err="1"/>
              <a:t>gfg</a:t>
            </a:r>
            <a:r>
              <a:rPr lang="en-SG" dirty="0"/>
              <a:t> &gt; 20) {</a:t>
            </a:r>
          </a:p>
          <a:p>
            <a:r>
              <a:rPr lang="en-SG" dirty="0"/>
              <a:t>		</a:t>
            </a:r>
            <a:r>
              <a:rPr lang="en-SG" dirty="0" err="1"/>
              <a:t>printf</a:t>
            </a:r>
            <a:r>
              <a:rPr lang="en-SG" dirty="0"/>
              <a:t>("%d is greater than 20", </a:t>
            </a:r>
            <a:r>
              <a:rPr lang="en-SG" dirty="0" err="1"/>
              <a:t>gfg</a:t>
            </a:r>
            <a:r>
              <a:rPr lang="en-SG" dirty="0"/>
              <a:t>);</a:t>
            </a:r>
          </a:p>
          <a:p>
            <a:r>
              <a:rPr lang="en-SG" dirty="0"/>
              <a:t>	}</a:t>
            </a:r>
          </a:p>
          <a:p>
            <a:r>
              <a:rPr lang="en-SG" dirty="0"/>
              <a:t>}</a:t>
            </a:r>
          </a:p>
          <a:p>
            <a:r>
              <a:rPr lang="en-SG" dirty="0"/>
              <a:t>output: 9 is less than 10</a:t>
            </a:r>
          </a:p>
        </p:txBody>
      </p:sp>
    </p:spTree>
    <p:extLst>
      <p:ext uri="{BB962C8B-B14F-4D97-AF65-F5344CB8AC3E}">
        <p14:creationId xmlns:p14="http://schemas.microsoft.com/office/powerpoint/2010/main" val="1215207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089B97-F784-F960-7921-A6A596EB6C9B}"/>
              </a:ext>
            </a:extLst>
          </p:cNvPr>
          <p:cNvSpPr txBox="1"/>
          <p:nvPr/>
        </p:nvSpPr>
        <p:spPr>
          <a:xfrm>
            <a:off x="388962" y="0"/>
            <a:ext cx="6100548" cy="5355312"/>
          </a:xfrm>
          <a:prstGeom prst="rect">
            <a:avLst/>
          </a:prstGeom>
          <a:noFill/>
        </p:spPr>
        <p:txBody>
          <a:bodyPr wrap="square">
            <a:spAutoFit/>
          </a:bodyPr>
          <a:lstStyle/>
          <a:p>
            <a:r>
              <a:rPr lang="en-SG" dirty="0"/>
              <a:t>Example 1:  C Program to print the day of the week using a switch case.</a:t>
            </a:r>
          </a:p>
          <a:p>
            <a:r>
              <a:rPr lang="en-SG" dirty="0"/>
              <a:t>#include &lt;</a:t>
            </a:r>
            <a:r>
              <a:rPr lang="en-SG" dirty="0" err="1"/>
              <a:t>stdio.h</a:t>
            </a:r>
            <a:r>
              <a:rPr lang="en-SG" dirty="0"/>
              <a:t>&gt;</a:t>
            </a:r>
          </a:p>
          <a:p>
            <a:r>
              <a:rPr lang="en-SG" dirty="0"/>
              <a:t>int main(){</a:t>
            </a:r>
          </a:p>
          <a:p>
            <a:r>
              <a:rPr lang="en-SG" dirty="0"/>
              <a:t>    int day = 2;</a:t>
            </a:r>
          </a:p>
          <a:p>
            <a:r>
              <a:rPr lang="en-SG" dirty="0"/>
              <a:t>    </a:t>
            </a:r>
            <a:r>
              <a:rPr lang="en-SG" dirty="0" err="1"/>
              <a:t>printf</a:t>
            </a:r>
            <a:r>
              <a:rPr lang="en-SG" dirty="0"/>
              <a:t>("The day with number %d is ", day);</a:t>
            </a:r>
          </a:p>
          <a:p>
            <a:r>
              <a:rPr lang="en-SG" dirty="0"/>
              <a:t>    switch (day) {</a:t>
            </a:r>
          </a:p>
          <a:p>
            <a:r>
              <a:rPr lang="en-SG" dirty="0"/>
              <a:t>      case 1:</a:t>
            </a:r>
          </a:p>
          <a:p>
            <a:r>
              <a:rPr lang="en-SG" dirty="0"/>
              <a:t>          </a:t>
            </a:r>
            <a:r>
              <a:rPr lang="en-SG" dirty="0" err="1"/>
              <a:t>printf</a:t>
            </a:r>
            <a:r>
              <a:rPr lang="en-SG" dirty="0"/>
              <a:t>("Monday");</a:t>
            </a:r>
          </a:p>
          <a:p>
            <a:r>
              <a:rPr lang="en-SG" dirty="0"/>
              <a:t>          break;</a:t>
            </a:r>
          </a:p>
          <a:p>
            <a:r>
              <a:rPr lang="en-SG" dirty="0"/>
              <a:t>      case 2:</a:t>
            </a:r>
          </a:p>
          <a:p>
            <a:r>
              <a:rPr lang="en-SG" dirty="0"/>
              <a:t>          </a:t>
            </a:r>
            <a:r>
              <a:rPr lang="en-SG" dirty="0" err="1"/>
              <a:t>printf</a:t>
            </a:r>
            <a:r>
              <a:rPr lang="en-SG" dirty="0"/>
              <a:t>("Tuesday");</a:t>
            </a:r>
          </a:p>
          <a:p>
            <a:r>
              <a:rPr lang="en-SG" dirty="0"/>
              <a:t>          break;</a:t>
            </a:r>
          </a:p>
          <a:p>
            <a:r>
              <a:rPr lang="en-SG" dirty="0"/>
              <a:t>      case 3:</a:t>
            </a:r>
          </a:p>
          <a:p>
            <a:r>
              <a:rPr lang="en-SG" dirty="0"/>
              <a:t>          </a:t>
            </a:r>
            <a:r>
              <a:rPr lang="en-SG" dirty="0" err="1"/>
              <a:t>printf</a:t>
            </a:r>
            <a:r>
              <a:rPr lang="en-SG" dirty="0"/>
              <a:t>("Wednesday");</a:t>
            </a:r>
          </a:p>
          <a:p>
            <a:r>
              <a:rPr lang="en-SG" dirty="0"/>
              <a:t>          break;</a:t>
            </a:r>
          </a:p>
          <a:p>
            <a:r>
              <a:rPr lang="en-SG" dirty="0"/>
              <a:t>      case 4:</a:t>
            </a:r>
          </a:p>
          <a:p>
            <a:r>
              <a:rPr lang="en-SG" dirty="0"/>
              <a:t>          </a:t>
            </a:r>
            <a:r>
              <a:rPr lang="en-SG" dirty="0" err="1"/>
              <a:t>printf</a:t>
            </a:r>
            <a:r>
              <a:rPr lang="en-SG" dirty="0"/>
              <a:t>("Thursday");</a:t>
            </a:r>
          </a:p>
          <a:p>
            <a:r>
              <a:rPr lang="en-SG" dirty="0"/>
              <a:t>          break;</a:t>
            </a:r>
          </a:p>
        </p:txBody>
      </p:sp>
      <p:sp>
        <p:nvSpPr>
          <p:cNvPr id="3" name="TextBox 2">
            <a:extLst>
              <a:ext uri="{FF2B5EF4-FFF2-40B4-BE49-F238E27FC236}">
                <a16:creationId xmlns:a16="http://schemas.microsoft.com/office/drawing/2014/main" id="{B35CA7B7-B119-A39F-7A29-CC5D836A9781}"/>
              </a:ext>
            </a:extLst>
          </p:cNvPr>
          <p:cNvSpPr txBox="1"/>
          <p:nvPr/>
        </p:nvSpPr>
        <p:spPr>
          <a:xfrm>
            <a:off x="6216556" y="0"/>
            <a:ext cx="5586482" cy="4247317"/>
          </a:xfrm>
          <a:prstGeom prst="rect">
            <a:avLst/>
          </a:prstGeom>
          <a:noFill/>
        </p:spPr>
        <p:txBody>
          <a:bodyPr wrap="square">
            <a:spAutoFit/>
          </a:bodyPr>
          <a:lstStyle/>
          <a:p>
            <a:r>
              <a:rPr lang="en-SG" dirty="0"/>
              <a:t> case 5:</a:t>
            </a:r>
          </a:p>
          <a:p>
            <a:r>
              <a:rPr lang="en-SG" dirty="0"/>
              <a:t>          </a:t>
            </a:r>
            <a:r>
              <a:rPr lang="en-SG" dirty="0" err="1"/>
              <a:t>printf</a:t>
            </a:r>
            <a:r>
              <a:rPr lang="en-SG" dirty="0"/>
              <a:t>("Friday");</a:t>
            </a:r>
          </a:p>
          <a:p>
            <a:r>
              <a:rPr lang="en-SG" dirty="0"/>
              <a:t>          break;</a:t>
            </a:r>
          </a:p>
          <a:p>
            <a:r>
              <a:rPr lang="en-SG" dirty="0"/>
              <a:t>      case 6:</a:t>
            </a:r>
          </a:p>
          <a:p>
            <a:r>
              <a:rPr lang="en-SG" dirty="0"/>
              <a:t>          </a:t>
            </a:r>
            <a:r>
              <a:rPr lang="en-SG" dirty="0" err="1"/>
              <a:t>printf</a:t>
            </a:r>
            <a:r>
              <a:rPr lang="en-SG" dirty="0"/>
              <a:t>("Saturday");</a:t>
            </a:r>
          </a:p>
          <a:p>
            <a:r>
              <a:rPr lang="en-SG" dirty="0"/>
              <a:t>          break;</a:t>
            </a:r>
          </a:p>
          <a:p>
            <a:r>
              <a:rPr lang="en-SG" dirty="0"/>
              <a:t>      case 7:</a:t>
            </a:r>
          </a:p>
          <a:p>
            <a:r>
              <a:rPr lang="en-SG" dirty="0"/>
              <a:t>          </a:t>
            </a:r>
            <a:r>
              <a:rPr lang="en-SG" dirty="0" err="1"/>
              <a:t>printf</a:t>
            </a:r>
            <a:r>
              <a:rPr lang="en-SG" dirty="0"/>
              <a:t>("Sunday");</a:t>
            </a:r>
          </a:p>
          <a:p>
            <a:r>
              <a:rPr lang="en-SG" dirty="0"/>
              <a:t>          break;</a:t>
            </a:r>
          </a:p>
          <a:p>
            <a:r>
              <a:rPr lang="en-SG" dirty="0"/>
              <a:t>      default:</a:t>
            </a:r>
          </a:p>
          <a:p>
            <a:r>
              <a:rPr lang="en-SG" dirty="0"/>
              <a:t>          </a:t>
            </a:r>
            <a:r>
              <a:rPr lang="en-SG" dirty="0" err="1"/>
              <a:t>printf</a:t>
            </a:r>
            <a:r>
              <a:rPr lang="en-SG" dirty="0"/>
              <a:t>("Invalid Input");</a:t>
            </a:r>
          </a:p>
          <a:p>
            <a:r>
              <a:rPr lang="en-SG" dirty="0"/>
              <a:t>          break;</a:t>
            </a:r>
          </a:p>
          <a:p>
            <a:r>
              <a:rPr lang="en-SG" dirty="0"/>
              <a:t>      }</a:t>
            </a:r>
          </a:p>
          <a:p>
            <a:r>
              <a:rPr lang="en-SG" dirty="0"/>
              <a:t>}</a:t>
            </a:r>
          </a:p>
          <a:p>
            <a:r>
              <a:rPr lang="en-SG" dirty="0"/>
              <a:t>Output: The day with number 2 is Tuesday</a:t>
            </a:r>
          </a:p>
        </p:txBody>
      </p:sp>
    </p:spTree>
    <p:extLst>
      <p:ext uri="{BB962C8B-B14F-4D97-AF65-F5344CB8AC3E}">
        <p14:creationId xmlns:p14="http://schemas.microsoft.com/office/powerpoint/2010/main" val="37498869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43E157-57F7-0B91-96E5-950BA2F5ECA7}"/>
              </a:ext>
            </a:extLst>
          </p:cNvPr>
          <p:cNvSpPr txBox="1"/>
          <p:nvPr/>
        </p:nvSpPr>
        <p:spPr>
          <a:xfrm>
            <a:off x="170598" y="0"/>
            <a:ext cx="6100548" cy="4247317"/>
          </a:xfrm>
          <a:prstGeom prst="rect">
            <a:avLst/>
          </a:prstGeom>
          <a:noFill/>
        </p:spPr>
        <p:txBody>
          <a:bodyPr wrap="square">
            <a:spAutoFit/>
          </a:bodyPr>
          <a:lstStyle/>
          <a:p>
            <a:pPr algn="l" fontAlgn="base"/>
            <a:r>
              <a:rPr lang="en-US" b="1" i="0" dirty="0">
                <a:solidFill>
                  <a:srgbClr val="273239"/>
                </a:solidFill>
                <a:effectLst/>
                <a:highlight>
                  <a:srgbClr val="FFFFFF"/>
                </a:highlight>
                <a:latin typeface="Nunito" pitchFamily="2" charset="0"/>
              </a:rPr>
              <a:t>Example 2: Simple Calculator using switch case in C</a:t>
            </a:r>
          </a:p>
          <a:p>
            <a:pPr algn="l" fontAlgn="base"/>
            <a:r>
              <a:rPr lang="en-US" b="1" i="0" dirty="0">
                <a:solidFill>
                  <a:srgbClr val="273239"/>
                </a:solidFill>
                <a:effectLst/>
                <a:highlight>
                  <a:srgbClr val="FFFFFF"/>
                </a:highlight>
                <a:latin typeface="Nunito" pitchFamily="2" charset="0"/>
              </a:rPr>
              <a:t>#include &lt;</a:t>
            </a:r>
            <a:r>
              <a:rPr lang="en-US" b="1" i="0" dirty="0" err="1">
                <a:solidFill>
                  <a:srgbClr val="273239"/>
                </a:solidFill>
                <a:effectLst/>
                <a:highlight>
                  <a:srgbClr val="FFFFFF"/>
                </a:highlight>
                <a:latin typeface="Nunito" pitchFamily="2" charset="0"/>
              </a:rPr>
              <a:t>stdio.h</a:t>
            </a:r>
            <a:r>
              <a:rPr lang="en-US" b="1" i="0" dirty="0">
                <a:solidFill>
                  <a:srgbClr val="273239"/>
                </a:solidFill>
                <a:effectLst/>
                <a:highlight>
                  <a:srgbClr val="FFFFFF"/>
                </a:highlight>
                <a:latin typeface="Nunito" pitchFamily="2" charset="0"/>
              </a:rPr>
              <a:t>&gt;</a:t>
            </a:r>
          </a:p>
          <a:p>
            <a:pPr algn="l" fontAlgn="base"/>
            <a:r>
              <a:rPr lang="en-US" b="1" i="0" dirty="0">
                <a:solidFill>
                  <a:srgbClr val="273239"/>
                </a:solidFill>
                <a:effectLst/>
                <a:highlight>
                  <a:srgbClr val="FFFFFF"/>
                </a:highlight>
                <a:latin typeface="Nunito" pitchFamily="2" charset="0"/>
              </a:rPr>
              <a:t>#include &lt;</a:t>
            </a:r>
            <a:r>
              <a:rPr lang="en-US" b="1" i="0" dirty="0" err="1">
                <a:solidFill>
                  <a:srgbClr val="273239"/>
                </a:solidFill>
                <a:effectLst/>
                <a:highlight>
                  <a:srgbClr val="FFFFFF"/>
                </a:highlight>
                <a:latin typeface="Nunito" pitchFamily="2" charset="0"/>
              </a:rPr>
              <a:t>stdlib.h</a:t>
            </a:r>
            <a:r>
              <a:rPr lang="en-US" b="1" i="0" dirty="0">
                <a:solidFill>
                  <a:srgbClr val="273239"/>
                </a:solidFill>
                <a:effectLst/>
                <a:highlight>
                  <a:srgbClr val="FFFFFF"/>
                </a:highlight>
                <a:latin typeface="Nunito" pitchFamily="2" charset="0"/>
              </a:rPr>
              <a:t>&gt;</a:t>
            </a:r>
          </a:p>
          <a:p>
            <a:pPr algn="l" fontAlgn="base"/>
            <a:r>
              <a:rPr lang="en-US" b="1" i="0" dirty="0">
                <a:solidFill>
                  <a:srgbClr val="273239"/>
                </a:solidFill>
                <a:effectLst/>
                <a:highlight>
                  <a:srgbClr val="FFFFFF"/>
                </a:highlight>
                <a:latin typeface="Nunito" pitchFamily="2" charset="0"/>
              </a:rPr>
              <a:t>int main(){</a:t>
            </a:r>
          </a:p>
          <a:p>
            <a:pPr algn="l" fontAlgn="base"/>
            <a:r>
              <a:rPr lang="en-US" b="1" i="0" dirty="0">
                <a:solidFill>
                  <a:srgbClr val="273239"/>
                </a:solidFill>
                <a:effectLst/>
                <a:highlight>
                  <a:srgbClr val="FFFFFF"/>
                </a:highlight>
                <a:latin typeface="Nunito" pitchFamily="2" charset="0"/>
              </a:rPr>
              <a:t>    char choice;</a:t>
            </a:r>
          </a:p>
          <a:p>
            <a:pPr algn="l" fontAlgn="base"/>
            <a:r>
              <a:rPr lang="en-US" b="1" i="0" dirty="0">
                <a:solidFill>
                  <a:srgbClr val="273239"/>
                </a:solidFill>
                <a:effectLst/>
                <a:highlight>
                  <a:srgbClr val="FFFFFF"/>
                </a:highlight>
                <a:latin typeface="Nunito" pitchFamily="2" charset="0"/>
              </a:rPr>
              <a:t>    int x, y;</a:t>
            </a:r>
          </a:p>
          <a:p>
            <a:pPr algn="l" fontAlgn="base"/>
            <a:r>
              <a:rPr lang="en-US" b="1" i="0" dirty="0">
                <a:solidFill>
                  <a:srgbClr val="273239"/>
                </a:solidFill>
                <a:effectLst/>
                <a:highlight>
                  <a:srgbClr val="FFFFFF"/>
                </a:highlight>
                <a:latin typeface="Nunito" pitchFamily="2" charset="0"/>
              </a:rPr>
              <a:t>    while (1) {</a:t>
            </a:r>
          </a:p>
          <a:p>
            <a:pPr algn="l" fontAlgn="base"/>
            <a:r>
              <a:rPr lang="en-US" b="1" i="0" dirty="0">
                <a:solidFill>
                  <a:srgbClr val="273239"/>
                </a:solidFill>
                <a:effectLst/>
                <a:highlight>
                  <a:srgbClr val="FFFFFF"/>
                </a:highlight>
                <a:latin typeface="Nunito" pitchFamily="2" charset="0"/>
              </a:rPr>
              <a:t>        </a:t>
            </a:r>
            <a:r>
              <a:rPr lang="en-US" b="1" i="0" dirty="0" err="1">
                <a:solidFill>
                  <a:srgbClr val="273239"/>
                </a:solidFill>
                <a:effectLst/>
                <a:highlight>
                  <a:srgbClr val="FFFFFF"/>
                </a:highlight>
                <a:latin typeface="Nunito" pitchFamily="2" charset="0"/>
              </a:rPr>
              <a:t>printf</a:t>
            </a:r>
            <a:r>
              <a:rPr lang="en-US" b="1" i="0" dirty="0">
                <a:solidFill>
                  <a:srgbClr val="273239"/>
                </a:solidFill>
                <a:effectLst/>
                <a:highlight>
                  <a:srgbClr val="FFFFFF"/>
                </a:highlight>
                <a:latin typeface="Nunito" pitchFamily="2" charset="0"/>
              </a:rPr>
              <a:t>("Enter the Operator (+,-,*,/)\</a:t>
            </a:r>
            <a:r>
              <a:rPr lang="en-US" b="1" i="0" dirty="0" err="1">
                <a:solidFill>
                  <a:srgbClr val="273239"/>
                </a:solidFill>
                <a:effectLst/>
                <a:highlight>
                  <a:srgbClr val="FFFFFF"/>
                </a:highlight>
                <a:latin typeface="Nunito" pitchFamily="2" charset="0"/>
              </a:rPr>
              <a:t>nEnter</a:t>
            </a:r>
            <a:r>
              <a:rPr lang="en-US" b="1" i="0" dirty="0">
                <a:solidFill>
                  <a:srgbClr val="273239"/>
                </a:solidFill>
                <a:effectLst/>
                <a:highlight>
                  <a:srgbClr val="FFFFFF"/>
                </a:highlight>
                <a:latin typeface="Nunito" pitchFamily="2" charset="0"/>
              </a:rPr>
              <a:t> x to " "exit\n");</a:t>
            </a:r>
          </a:p>
          <a:p>
            <a:pPr algn="l" fontAlgn="base"/>
            <a:r>
              <a:rPr lang="en-US" b="1" i="0" dirty="0">
                <a:solidFill>
                  <a:srgbClr val="273239"/>
                </a:solidFill>
                <a:effectLst/>
                <a:highlight>
                  <a:srgbClr val="FFFFFF"/>
                </a:highlight>
                <a:latin typeface="Nunito" pitchFamily="2" charset="0"/>
              </a:rPr>
              <a:t>        </a:t>
            </a:r>
            <a:r>
              <a:rPr lang="en-US" b="1" i="0" dirty="0" err="1">
                <a:solidFill>
                  <a:srgbClr val="273239"/>
                </a:solidFill>
                <a:effectLst/>
                <a:highlight>
                  <a:srgbClr val="FFFFFF"/>
                </a:highlight>
                <a:latin typeface="Nunito" pitchFamily="2" charset="0"/>
              </a:rPr>
              <a:t>scanf</a:t>
            </a:r>
            <a:r>
              <a:rPr lang="en-US" b="1" i="0" dirty="0">
                <a:solidFill>
                  <a:srgbClr val="273239"/>
                </a:solidFill>
                <a:effectLst/>
                <a:highlight>
                  <a:srgbClr val="FFFFFF"/>
                </a:highlight>
                <a:latin typeface="Nunito" pitchFamily="2" charset="0"/>
              </a:rPr>
              <a:t>(" %c", &amp;choice);</a:t>
            </a:r>
          </a:p>
          <a:p>
            <a:pPr algn="l" fontAlgn="base"/>
            <a:r>
              <a:rPr lang="en-US" b="1" i="0" dirty="0">
                <a:solidFill>
                  <a:srgbClr val="273239"/>
                </a:solidFill>
                <a:effectLst/>
                <a:highlight>
                  <a:srgbClr val="FFFFFF"/>
                </a:highlight>
                <a:latin typeface="Nunito" pitchFamily="2" charset="0"/>
              </a:rPr>
              <a:t>        if (choice == 'x') {</a:t>
            </a:r>
          </a:p>
          <a:p>
            <a:pPr algn="l" fontAlgn="base"/>
            <a:r>
              <a:rPr lang="en-US" b="1" i="0" dirty="0">
                <a:solidFill>
                  <a:srgbClr val="273239"/>
                </a:solidFill>
                <a:effectLst/>
                <a:highlight>
                  <a:srgbClr val="FFFFFF"/>
                </a:highlight>
                <a:latin typeface="Nunito" pitchFamily="2" charset="0"/>
              </a:rPr>
              <a:t>            exit(0);</a:t>
            </a:r>
          </a:p>
          <a:p>
            <a:pPr algn="l" fontAlgn="base"/>
            <a:r>
              <a:rPr lang="en-US" b="1" i="0" dirty="0">
                <a:solidFill>
                  <a:srgbClr val="273239"/>
                </a:solidFill>
                <a:effectLst/>
                <a:highlight>
                  <a:srgbClr val="FFFFFF"/>
                </a:highlight>
                <a:latin typeface="Nunito" pitchFamily="2" charset="0"/>
              </a:rPr>
              <a:t>        }</a:t>
            </a:r>
          </a:p>
          <a:p>
            <a:pPr algn="l" fontAlgn="base"/>
            <a:r>
              <a:rPr lang="en-US" b="1" i="0" dirty="0">
                <a:solidFill>
                  <a:srgbClr val="273239"/>
                </a:solidFill>
                <a:effectLst/>
                <a:highlight>
                  <a:srgbClr val="FFFFFF"/>
                </a:highlight>
                <a:latin typeface="Nunito" pitchFamily="2" charset="0"/>
              </a:rPr>
              <a:t>        </a:t>
            </a:r>
            <a:r>
              <a:rPr lang="en-US" b="1" i="0" dirty="0" err="1">
                <a:solidFill>
                  <a:srgbClr val="273239"/>
                </a:solidFill>
                <a:effectLst/>
                <a:highlight>
                  <a:srgbClr val="FFFFFF"/>
                </a:highlight>
                <a:latin typeface="Nunito" pitchFamily="2" charset="0"/>
              </a:rPr>
              <a:t>printf</a:t>
            </a:r>
            <a:r>
              <a:rPr lang="en-US" b="1" i="0" dirty="0">
                <a:solidFill>
                  <a:srgbClr val="273239"/>
                </a:solidFill>
                <a:effectLst/>
                <a:highlight>
                  <a:srgbClr val="FFFFFF"/>
                </a:highlight>
                <a:latin typeface="Nunito" pitchFamily="2" charset="0"/>
              </a:rPr>
              <a:t>("Enter the two numbers: ");</a:t>
            </a:r>
          </a:p>
          <a:p>
            <a:pPr algn="l" fontAlgn="base"/>
            <a:r>
              <a:rPr lang="en-US" b="1" i="0" dirty="0">
                <a:solidFill>
                  <a:srgbClr val="273239"/>
                </a:solidFill>
                <a:effectLst/>
                <a:highlight>
                  <a:srgbClr val="FFFFFF"/>
                </a:highlight>
                <a:latin typeface="Nunito" pitchFamily="2" charset="0"/>
              </a:rPr>
              <a:t>        </a:t>
            </a:r>
            <a:r>
              <a:rPr lang="en-US" b="1" i="0" dirty="0" err="1">
                <a:solidFill>
                  <a:srgbClr val="273239"/>
                </a:solidFill>
                <a:effectLst/>
                <a:highlight>
                  <a:srgbClr val="FFFFFF"/>
                </a:highlight>
                <a:latin typeface="Nunito" pitchFamily="2" charset="0"/>
              </a:rPr>
              <a:t>scanf</a:t>
            </a:r>
            <a:r>
              <a:rPr lang="en-US" b="1" i="0" dirty="0">
                <a:solidFill>
                  <a:srgbClr val="273239"/>
                </a:solidFill>
                <a:effectLst/>
                <a:highlight>
                  <a:srgbClr val="FFFFFF"/>
                </a:highlight>
                <a:latin typeface="Nunito" pitchFamily="2" charset="0"/>
              </a:rPr>
              <a:t>("%d %d", &amp;x, &amp;y);</a:t>
            </a:r>
          </a:p>
        </p:txBody>
      </p:sp>
      <p:sp>
        <p:nvSpPr>
          <p:cNvPr id="9" name="TextBox 8">
            <a:extLst>
              <a:ext uri="{FF2B5EF4-FFF2-40B4-BE49-F238E27FC236}">
                <a16:creationId xmlns:a16="http://schemas.microsoft.com/office/drawing/2014/main" id="{1BC94405-9876-158F-1C82-43DC1E9BAF62}"/>
              </a:ext>
            </a:extLst>
          </p:cNvPr>
          <p:cNvSpPr txBox="1"/>
          <p:nvPr/>
        </p:nvSpPr>
        <p:spPr>
          <a:xfrm>
            <a:off x="6459939" y="0"/>
            <a:ext cx="5561463" cy="5078313"/>
          </a:xfrm>
          <a:prstGeom prst="rect">
            <a:avLst/>
          </a:prstGeom>
          <a:noFill/>
        </p:spPr>
        <p:txBody>
          <a:bodyPr wrap="square">
            <a:spAutoFit/>
          </a:bodyPr>
          <a:lstStyle/>
          <a:p>
            <a:pPr algn="l" fontAlgn="base"/>
            <a:r>
              <a:rPr lang="en-US" b="1" i="0" dirty="0">
                <a:solidFill>
                  <a:srgbClr val="273239"/>
                </a:solidFill>
                <a:effectLst/>
                <a:highlight>
                  <a:srgbClr val="FFFFFF"/>
                </a:highlight>
                <a:latin typeface="Nunito" pitchFamily="2" charset="0"/>
              </a:rPr>
              <a:t> switch (choice) {</a:t>
            </a:r>
          </a:p>
          <a:p>
            <a:pPr algn="l" fontAlgn="base"/>
            <a:r>
              <a:rPr lang="en-US" b="1" i="0" dirty="0">
                <a:solidFill>
                  <a:srgbClr val="273239"/>
                </a:solidFill>
                <a:effectLst/>
                <a:highlight>
                  <a:srgbClr val="FFFFFF"/>
                </a:highlight>
                <a:latin typeface="Nunito" pitchFamily="2" charset="0"/>
              </a:rPr>
              <a:t>          case '+':</a:t>
            </a:r>
          </a:p>
          <a:p>
            <a:pPr algn="l" fontAlgn="base"/>
            <a:r>
              <a:rPr lang="en-US" b="1" i="0" dirty="0">
                <a:solidFill>
                  <a:srgbClr val="273239"/>
                </a:solidFill>
                <a:effectLst/>
                <a:highlight>
                  <a:srgbClr val="FFFFFF"/>
                </a:highlight>
                <a:latin typeface="Nunito" pitchFamily="2" charset="0"/>
              </a:rPr>
              <a:t>              </a:t>
            </a:r>
            <a:r>
              <a:rPr lang="en-US" b="1" i="0" dirty="0" err="1">
                <a:solidFill>
                  <a:srgbClr val="273239"/>
                </a:solidFill>
                <a:effectLst/>
                <a:highlight>
                  <a:srgbClr val="FFFFFF"/>
                </a:highlight>
                <a:latin typeface="Nunito" pitchFamily="2" charset="0"/>
              </a:rPr>
              <a:t>printf</a:t>
            </a:r>
            <a:r>
              <a:rPr lang="en-US" b="1" i="0" dirty="0">
                <a:solidFill>
                  <a:srgbClr val="273239"/>
                </a:solidFill>
                <a:effectLst/>
                <a:highlight>
                  <a:srgbClr val="FFFFFF"/>
                </a:highlight>
                <a:latin typeface="Nunito" pitchFamily="2" charset="0"/>
              </a:rPr>
              <a:t>("%d + %d = %d\n", x, y, x + y);</a:t>
            </a:r>
          </a:p>
          <a:p>
            <a:pPr algn="l" fontAlgn="base"/>
            <a:r>
              <a:rPr lang="en-US" b="1" i="0" dirty="0">
                <a:solidFill>
                  <a:srgbClr val="273239"/>
                </a:solidFill>
                <a:effectLst/>
                <a:highlight>
                  <a:srgbClr val="FFFFFF"/>
                </a:highlight>
                <a:latin typeface="Nunito" pitchFamily="2" charset="0"/>
              </a:rPr>
              <a:t>              break;</a:t>
            </a:r>
          </a:p>
          <a:p>
            <a:pPr algn="l" fontAlgn="base"/>
            <a:r>
              <a:rPr lang="en-US" b="1" i="0" dirty="0">
                <a:solidFill>
                  <a:srgbClr val="273239"/>
                </a:solidFill>
                <a:effectLst/>
                <a:highlight>
                  <a:srgbClr val="FFFFFF"/>
                </a:highlight>
                <a:latin typeface="Nunito" pitchFamily="2" charset="0"/>
              </a:rPr>
              <a:t>          case '-':</a:t>
            </a:r>
          </a:p>
          <a:p>
            <a:pPr algn="l" fontAlgn="base"/>
            <a:r>
              <a:rPr lang="en-US" b="1" i="0" dirty="0">
                <a:solidFill>
                  <a:srgbClr val="273239"/>
                </a:solidFill>
                <a:effectLst/>
                <a:highlight>
                  <a:srgbClr val="FFFFFF"/>
                </a:highlight>
                <a:latin typeface="Nunito" pitchFamily="2" charset="0"/>
              </a:rPr>
              <a:t>              </a:t>
            </a:r>
            <a:r>
              <a:rPr lang="en-US" b="1" i="0" dirty="0" err="1">
                <a:solidFill>
                  <a:srgbClr val="273239"/>
                </a:solidFill>
                <a:effectLst/>
                <a:highlight>
                  <a:srgbClr val="FFFFFF"/>
                </a:highlight>
                <a:latin typeface="Nunito" pitchFamily="2" charset="0"/>
              </a:rPr>
              <a:t>printf</a:t>
            </a:r>
            <a:r>
              <a:rPr lang="en-US" b="1" i="0" dirty="0">
                <a:solidFill>
                  <a:srgbClr val="273239"/>
                </a:solidFill>
                <a:effectLst/>
                <a:highlight>
                  <a:srgbClr val="FFFFFF"/>
                </a:highlight>
                <a:latin typeface="Nunito" pitchFamily="2" charset="0"/>
              </a:rPr>
              <a:t>("%d - %d = %d\n", x, y, x - y);</a:t>
            </a:r>
          </a:p>
          <a:p>
            <a:pPr algn="l" fontAlgn="base"/>
            <a:r>
              <a:rPr lang="en-US" b="1" i="0" dirty="0">
                <a:solidFill>
                  <a:srgbClr val="273239"/>
                </a:solidFill>
                <a:effectLst/>
                <a:highlight>
                  <a:srgbClr val="FFFFFF"/>
                </a:highlight>
                <a:latin typeface="Nunito" pitchFamily="2" charset="0"/>
              </a:rPr>
              <a:t>              break;</a:t>
            </a:r>
          </a:p>
          <a:p>
            <a:pPr algn="l" fontAlgn="base"/>
            <a:r>
              <a:rPr lang="en-US" b="1" i="0" dirty="0">
                <a:solidFill>
                  <a:srgbClr val="273239"/>
                </a:solidFill>
                <a:effectLst/>
                <a:highlight>
                  <a:srgbClr val="FFFFFF"/>
                </a:highlight>
                <a:latin typeface="Nunito" pitchFamily="2" charset="0"/>
              </a:rPr>
              <a:t>          case '*':</a:t>
            </a:r>
          </a:p>
          <a:p>
            <a:pPr algn="l" fontAlgn="base"/>
            <a:r>
              <a:rPr lang="en-US" b="1" i="0" dirty="0">
                <a:solidFill>
                  <a:srgbClr val="273239"/>
                </a:solidFill>
                <a:effectLst/>
                <a:highlight>
                  <a:srgbClr val="FFFFFF"/>
                </a:highlight>
                <a:latin typeface="Nunito" pitchFamily="2" charset="0"/>
              </a:rPr>
              <a:t>              </a:t>
            </a:r>
            <a:r>
              <a:rPr lang="en-US" b="1" i="0" dirty="0" err="1">
                <a:solidFill>
                  <a:srgbClr val="273239"/>
                </a:solidFill>
                <a:effectLst/>
                <a:highlight>
                  <a:srgbClr val="FFFFFF"/>
                </a:highlight>
                <a:latin typeface="Nunito" pitchFamily="2" charset="0"/>
              </a:rPr>
              <a:t>printf</a:t>
            </a:r>
            <a:r>
              <a:rPr lang="en-US" b="1" i="0" dirty="0">
                <a:solidFill>
                  <a:srgbClr val="273239"/>
                </a:solidFill>
                <a:effectLst/>
                <a:highlight>
                  <a:srgbClr val="FFFFFF"/>
                </a:highlight>
                <a:latin typeface="Nunito" pitchFamily="2" charset="0"/>
              </a:rPr>
              <a:t>("%d * %d = %d\n", x, y, x * y);</a:t>
            </a:r>
          </a:p>
          <a:p>
            <a:pPr algn="l" fontAlgn="base"/>
            <a:r>
              <a:rPr lang="en-US" b="1" i="0" dirty="0">
                <a:solidFill>
                  <a:srgbClr val="273239"/>
                </a:solidFill>
                <a:effectLst/>
                <a:highlight>
                  <a:srgbClr val="FFFFFF"/>
                </a:highlight>
                <a:latin typeface="Nunito" pitchFamily="2" charset="0"/>
              </a:rPr>
              <a:t>              break;</a:t>
            </a:r>
          </a:p>
          <a:p>
            <a:pPr algn="l" fontAlgn="base"/>
            <a:r>
              <a:rPr lang="en-US" b="1" i="0" dirty="0">
                <a:solidFill>
                  <a:srgbClr val="273239"/>
                </a:solidFill>
                <a:effectLst/>
                <a:highlight>
                  <a:srgbClr val="FFFFFF"/>
                </a:highlight>
                <a:latin typeface="Nunito" pitchFamily="2" charset="0"/>
              </a:rPr>
              <a:t>          case '/':</a:t>
            </a:r>
          </a:p>
          <a:p>
            <a:pPr algn="l" fontAlgn="base"/>
            <a:r>
              <a:rPr lang="en-US" b="1" i="0" dirty="0">
                <a:solidFill>
                  <a:srgbClr val="273239"/>
                </a:solidFill>
                <a:effectLst/>
                <a:highlight>
                  <a:srgbClr val="FFFFFF"/>
                </a:highlight>
                <a:latin typeface="Nunito" pitchFamily="2" charset="0"/>
              </a:rPr>
              <a:t>              </a:t>
            </a:r>
            <a:r>
              <a:rPr lang="en-US" b="1" i="0" dirty="0" err="1">
                <a:solidFill>
                  <a:srgbClr val="273239"/>
                </a:solidFill>
                <a:effectLst/>
                <a:highlight>
                  <a:srgbClr val="FFFFFF"/>
                </a:highlight>
                <a:latin typeface="Nunito" pitchFamily="2" charset="0"/>
              </a:rPr>
              <a:t>printf</a:t>
            </a:r>
            <a:r>
              <a:rPr lang="en-US" b="1" i="0" dirty="0">
                <a:solidFill>
                  <a:srgbClr val="273239"/>
                </a:solidFill>
                <a:effectLst/>
                <a:highlight>
                  <a:srgbClr val="FFFFFF"/>
                </a:highlight>
                <a:latin typeface="Nunito" pitchFamily="2" charset="0"/>
              </a:rPr>
              <a:t>("%d / %d = %d\n", x, y, x / y);</a:t>
            </a:r>
          </a:p>
          <a:p>
            <a:pPr algn="l" fontAlgn="base"/>
            <a:r>
              <a:rPr lang="en-US" b="1" i="0" dirty="0">
                <a:solidFill>
                  <a:srgbClr val="273239"/>
                </a:solidFill>
                <a:effectLst/>
                <a:highlight>
                  <a:srgbClr val="FFFFFF"/>
                </a:highlight>
                <a:latin typeface="Nunito" pitchFamily="2" charset="0"/>
              </a:rPr>
              <a:t>              break;</a:t>
            </a:r>
          </a:p>
          <a:p>
            <a:pPr algn="l" fontAlgn="base"/>
            <a:r>
              <a:rPr lang="en-US" b="1" i="0" dirty="0">
                <a:solidFill>
                  <a:srgbClr val="273239"/>
                </a:solidFill>
                <a:effectLst/>
                <a:highlight>
                  <a:srgbClr val="FFFFFF"/>
                </a:highlight>
                <a:latin typeface="Nunito" pitchFamily="2" charset="0"/>
              </a:rPr>
              <a:t>          default:</a:t>
            </a:r>
          </a:p>
          <a:p>
            <a:pPr algn="l" fontAlgn="base"/>
            <a:r>
              <a:rPr lang="en-US" b="1" i="0" dirty="0">
                <a:solidFill>
                  <a:srgbClr val="273239"/>
                </a:solidFill>
                <a:effectLst/>
                <a:highlight>
                  <a:srgbClr val="FFFFFF"/>
                </a:highlight>
                <a:latin typeface="Nunito" pitchFamily="2" charset="0"/>
              </a:rPr>
              <a:t>              </a:t>
            </a:r>
            <a:r>
              <a:rPr lang="en-US" b="1" i="0" dirty="0" err="1">
                <a:solidFill>
                  <a:srgbClr val="273239"/>
                </a:solidFill>
                <a:effectLst/>
                <a:highlight>
                  <a:srgbClr val="FFFFFF"/>
                </a:highlight>
                <a:latin typeface="Nunito" pitchFamily="2" charset="0"/>
              </a:rPr>
              <a:t>printf</a:t>
            </a:r>
            <a:r>
              <a:rPr lang="en-US" b="1" i="0" dirty="0">
                <a:solidFill>
                  <a:srgbClr val="273239"/>
                </a:solidFill>
                <a:effectLst/>
                <a:highlight>
                  <a:srgbClr val="FFFFFF"/>
                </a:highlight>
                <a:latin typeface="Nunito" pitchFamily="2" charset="0"/>
              </a:rPr>
              <a:t>("Invalid Operator Input\n");</a:t>
            </a:r>
          </a:p>
          <a:p>
            <a:pPr algn="l" fontAlgn="base"/>
            <a:r>
              <a:rPr lang="en-US" b="1" i="0" dirty="0">
                <a:solidFill>
                  <a:srgbClr val="273239"/>
                </a:solidFill>
                <a:effectLst/>
                <a:highlight>
                  <a:srgbClr val="FFFFFF"/>
                </a:highlight>
                <a:latin typeface="Nunito" pitchFamily="2" charset="0"/>
              </a:rPr>
              <a:t>        }</a:t>
            </a:r>
          </a:p>
          <a:p>
            <a:pPr algn="l" fontAlgn="base"/>
            <a:r>
              <a:rPr lang="en-US" b="1" i="0" dirty="0">
                <a:solidFill>
                  <a:srgbClr val="273239"/>
                </a:solidFill>
                <a:effectLst/>
                <a:highlight>
                  <a:srgbClr val="FFFFFF"/>
                </a:highlight>
                <a:latin typeface="Nunito" pitchFamily="2" charset="0"/>
              </a:rPr>
              <a:t>    }</a:t>
            </a:r>
          </a:p>
          <a:p>
            <a:pPr algn="l" fontAlgn="base"/>
            <a:r>
              <a:rPr lang="en-US" b="1" i="0" dirty="0">
                <a:solidFill>
                  <a:srgbClr val="273239"/>
                </a:solidFill>
                <a:effectLst/>
                <a:highlight>
                  <a:srgbClr val="FFFFFF"/>
                </a:highlight>
                <a:latin typeface="Nunito" pitchFamily="2" charset="0"/>
              </a:rPr>
              <a:t>}</a:t>
            </a:r>
            <a:endParaRPr lang="en-SG" dirty="0"/>
          </a:p>
        </p:txBody>
      </p:sp>
    </p:spTree>
    <p:extLst>
      <p:ext uri="{BB962C8B-B14F-4D97-AF65-F5344CB8AC3E}">
        <p14:creationId xmlns:p14="http://schemas.microsoft.com/office/powerpoint/2010/main" val="9173186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F7AA4A-6CAE-CDF3-E0F9-8976DF115F82}"/>
              </a:ext>
            </a:extLst>
          </p:cNvPr>
          <p:cNvSpPr txBox="1"/>
          <p:nvPr/>
        </p:nvSpPr>
        <p:spPr>
          <a:xfrm>
            <a:off x="1180531" y="0"/>
            <a:ext cx="9369188" cy="369332"/>
          </a:xfrm>
          <a:prstGeom prst="rect">
            <a:avLst/>
          </a:prstGeom>
          <a:noFill/>
        </p:spPr>
        <p:txBody>
          <a:bodyPr wrap="square">
            <a:spAutoFit/>
          </a:bodyPr>
          <a:lstStyle/>
          <a:p>
            <a:pPr algn="l" fontAlgn="base"/>
            <a:r>
              <a:rPr lang="en-US" b="1" i="0" dirty="0">
                <a:solidFill>
                  <a:srgbClr val="273239"/>
                </a:solidFill>
                <a:effectLst/>
                <a:highlight>
                  <a:srgbClr val="FFFFFF"/>
                </a:highlight>
                <a:latin typeface="Nunito" pitchFamily="2" charset="0"/>
              </a:rPr>
              <a:t>What are the differences between switch and if else if ladder in C?</a:t>
            </a:r>
          </a:p>
        </p:txBody>
      </p:sp>
      <p:graphicFrame>
        <p:nvGraphicFramePr>
          <p:cNvPr id="4" name="Table 3">
            <a:extLst>
              <a:ext uri="{FF2B5EF4-FFF2-40B4-BE49-F238E27FC236}">
                <a16:creationId xmlns:a16="http://schemas.microsoft.com/office/drawing/2014/main" id="{9CB1970D-DBE6-2936-6C80-D23A50962B04}"/>
              </a:ext>
            </a:extLst>
          </p:cNvPr>
          <p:cNvGraphicFramePr>
            <a:graphicFrameLocks noGrp="1"/>
          </p:cNvGraphicFramePr>
          <p:nvPr>
            <p:extLst>
              <p:ext uri="{D42A27DB-BD31-4B8C-83A1-F6EECF244321}">
                <p14:modId xmlns:p14="http://schemas.microsoft.com/office/powerpoint/2010/main" val="3525076470"/>
              </p:ext>
            </p:extLst>
          </p:nvPr>
        </p:nvGraphicFramePr>
        <p:xfrm>
          <a:off x="1473057" y="746691"/>
          <a:ext cx="8407922" cy="4084320"/>
        </p:xfrm>
        <a:graphic>
          <a:graphicData uri="http://schemas.openxmlformats.org/drawingml/2006/table">
            <a:tbl>
              <a:tblPr/>
              <a:tblGrid>
                <a:gridCol w="4203961">
                  <a:extLst>
                    <a:ext uri="{9D8B030D-6E8A-4147-A177-3AD203B41FA5}">
                      <a16:colId xmlns:a16="http://schemas.microsoft.com/office/drawing/2014/main" val="3020953256"/>
                    </a:ext>
                  </a:extLst>
                </a:gridCol>
                <a:gridCol w="4203961">
                  <a:extLst>
                    <a:ext uri="{9D8B030D-6E8A-4147-A177-3AD203B41FA5}">
                      <a16:colId xmlns:a16="http://schemas.microsoft.com/office/drawing/2014/main" val="1737957703"/>
                    </a:ext>
                  </a:extLst>
                </a:gridCol>
              </a:tblGrid>
              <a:tr h="0">
                <a:tc>
                  <a:txBody>
                    <a:bodyPr/>
                    <a:lstStyle/>
                    <a:p>
                      <a:pPr algn="just" rtl="0" fontAlgn="base"/>
                      <a:r>
                        <a:rPr lang="en-SG" sz="2400" b="1">
                          <a:effectLst/>
                        </a:rPr>
                        <a:t>switch</a:t>
                      </a:r>
                    </a:p>
                  </a:txBody>
                  <a:tcPr marL="38100" marR="381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rtl="0" fontAlgn="base"/>
                      <a:r>
                        <a:rPr lang="en-SG" sz="2400" b="1">
                          <a:effectLst/>
                        </a:rPr>
                        <a:t>if else if</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29168267"/>
                  </a:ext>
                </a:extLst>
              </a:tr>
              <a:tr h="0">
                <a:tc>
                  <a:txBody>
                    <a:bodyPr/>
                    <a:lstStyle/>
                    <a:p>
                      <a:pPr algn="just" fontAlgn="ctr"/>
                      <a:r>
                        <a:rPr lang="en-US" sz="2400" b="0">
                          <a:effectLst/>
                        </a:rPr>
                        <a:t>It executes the different cases on the basis of the value of the switch variable.</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ctr"/>
                      <a:r>
                        <a:rPr lang="en-US" sz="2400" b="0">
                          <a:effectLst/>
                        </a:rPr>
                        <a:t>It executes the different blocks based on the condition specified.</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51730768"/>
                  </a:ext>
                </a:extLst>
              </a:tr>
              <a:tr h="0">
                <a:tc>
                  <a:txBody>
                    <a:bodyPr/>
                    <a:lstStyle/>
                    <a:p>
                      <a:pPr algn="just" fontAlgn="ctr"/>
                      <a:r>
                        <a:rPr lang="en-US" sz="2400" b="0">
                          <a:effectLst/>
                        </a:rPr>
                        <a:t>It can only evaluate the int or char type expressions.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ctr"/>
                      <a:r>
                        <a:rPr lang="en-US" sz="2400" b="0">
                          <a:effectLst/>
                        </a:rPr>
                        <a:t>It can evaluate any type of expression.</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67347182"/>
                  </a:ext>
                </a:extLst>
              </a:tr>
              <a:tr h="0">
                <a:tc>
                  <a:txBody>
                    <a:bodyPr/>
                    <a:lstStyle/>
                    <a:p>
                      <a:pPr algn="just" fontAlgn="ctr"/>
                      <a:r>
                        <a:rPr lang="en-US" sz="2400" b="0">
                          <a:effectLst/>
                        </a:rPr>
                        <a:t>Faster and easier to read for the large number of conditions.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ctr"/>
                      <a:r>
                        <a:rPr lang="en-US" sz="2400" b="0" dirty="0">
                          <a:effectLst/>
                        </a:rPr>
                        <a:t>It can get messy when there are lots of conditions.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70780796"/>
                  </a:ext>
                </a:extLst>
              </a:tr>
            </a:tbl>
          </a:graphicData>
        </a:graphic>
      </p:graphicFrame>
    </p:spTree>
    <p:extLst>
      <p:ext uri="{BB962C8B-B14F-4D97-AF65-F5344CB8AC3E}">
        <p14:creationId xmlns:p14="http://schemas.microsoft.com/office/powerpoint/2010/main" val="125133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369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57260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36277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77145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71397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7309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34128-A698-C682-9AA6-295A22A8557A}"/>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1BCDB513-9F49-A654-5273-69D908F8DAEB}"/>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2486423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Lightbox">
            <a:extLst>
              <a:ext uri="{FF2B5EF4-FFF2-40B4-BE49-F238E27FC236}">
                <a16:creationId xmlns:a16="http://schemas.microsoft.com/office/drawing/2014/main" id="{D83F2D90-100F-6C81-F6C7-E05D4E8CA6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497" t="3760" r="16160" b="2708"/>
          <a:stretch/>
        </p:blipFill>
        <p:spPr bwMode="auto">
          <a:xfrm>
            <a:off x="7655985" y="443551"/>
            <a:ext cx="4470052" cy="64144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4DF6AA1-8103-FADC-39E9-26B6E18201CE}"/>
              </a:ext>
            </a:extLst>
          </p:cNvPr>
          <p:cNvSpPr txBox="1"/>
          <p:nvPr/>
        </p:nvSpPr>
        <p:spPr>
          <a:xfrm>
            <a:off x="8782335" y="0"/>
            <a:ext cx="2436125" cy="369332"/>
          </a:xfrm>
          <a:prstGeom prst="rect">
            <a:avLst/>
          </a:prstGeom>
          <a:noFill/>
        </p:spPr>
        <p:txBody>
          <a:bodyPr wrap="square">
            <a:spAutoFit/>
          </a:bodyPr>
          <a:lstStyle/>
          <a:p>
            <a:pPr algn="l" fontAlgn="base"/>
            <a:r>
              <a:rPr lang="en-US" b="1" i="0" dirty="0">
                <a:solidFill>
                  <a:srgbClr val="273239"/>
                </a:solidFill>
                <a:effectLst/>
                <a:highlight>
                  <a:srgbClr val="FFFFFF"/>
                </a:highlight>
                <a:latin typeface="Nunito" pitchFamily="2" charset="0"/>
              </a:rPr>
              <a:t>Flowchart of if in C</a:t>
            </a:r>
          </a:p>
        </p:txBody>
      </p:sp>
      <p:sp>
        <p:nvSpPr>
          <p:cNvPr id="9" name="TextBox 8">
            <a:extLst>
              <a:ext uri="{FF2B5EF4-FFF2-40B4-BE49-F238E27FC236}">
                <a16:creationId xmlns:a16="http://schemas.microsoft.com/office/drawing/2014/main" id="{B9F536F6-9309-D083-EF78-B31EE0B3682B}"/>
              </a:ext>
            </a:extLst>
          </p:cNvPr>
          <p:cNvSpPr txBox="1"/>
          <p:nvPr/>
        </p:nvSpPr>
        <p:spPr>
          <a:xfrm>
            <a:off x="549322" y="184666"/>
            <a:ext cx="5546678" cy="5262979"/>
          </a:xfrm>
          <a:prstGeom prst="rect">
            <a:avLst/>
          </a:prstGeom>
          <a:noFill/>
        </p:spPr>
        <p:txBody>
          <a:bodyPr wrap="square">
            <a:spAutoFit/>
          </a:bodyPr>
          <a:lstStyle/>
          <a:p>
            <a:pPr algn="l" fontAlgn="base"/>
            <a:r>
              <a:rPr lang="en-US" sz="2400" b="0" i="0" dirty="0">
                <a:solidFill>
                  <a:srgbClr val="273239"/>
                </a:solidFill>
                <a:effectLst/>
                <a:highlight>
                  <a:srgbClr val="FFFFFF"/>
                </a:highlight>
                <a:latin typeface="Aptos" panose="020B0004020202020204" pitchFamily="34" charset="0"/>
              </a:rPr>
              <a:t>The working of the if statement in C is as follows:</a:t>
            </a:r>
          </a:p>
          <a:p>
            <a:pPr algn="l" fontAlgn="base">
              <a:buFont typeface="+mj-lt"/>
              <a:buAutoNum type="arabicPeriod"/>
            </a:pPr>
            <a:r>
              <a:rPr lang="en-US" sz="2400" b="1" i="0" dirty="0">
                <a:solidFill>
                  <a:srgbClr val="273239"/>
                </a:solidFill>
                <a:effectLst/>
                <a:highlight>
                  <a:srgbClr val="FFFFFF"/>
                </a:highlight>
                <a:latin typeface="Aptos" panose="020B0004020202020204" pitchFamily="34" charset="0"/>
              </a:rPr>
              <a:t>STEP 1:</a:t>
            </a:r>
            <a:r>
              <a:rPr lang="en-US" sz="2400" b="0" i="0" dirty="0">
                <a:solidFill>
                  <a:srgbClr val="273239"/>
                </a:solidFill>
                <a:effectLst/>
                <a:highlight>
                  <a:srgbClr val="FFFFFF"/>
                </a:highlight>
                <a:latin typeface="Aptos" panose="020B0004020202020204" pitchFamily="34" charset="0"/>
              </a:rPr>
              <a:t> When the program control comes to the if statement, the test expression is evaluated.</a:t>
            </a:r>
          </a:p>
          <a:p>
            <a:pPr algn="l" fontAlgn="base">
              <a:buFont typeface="+mj-lt"/>
              <a:buAutoNum type="arabicPeriod"/>
            </a:pPr>
            <a:r>
              <a:rPr lang="en-US" sz="2400" b="1" i="0" dirty="0">
                <a:solidFill>
                  <a:srgbClr val="273239"/>
                </a:solidFill>
                <a:effectLst/>
                <a:highlight>
                  <a:srgbClr val="FFFFFF"/>
                </a:highlight>
                <a:latin typeface="Aptos" panose="020B0004020202020204" pitchFamily="34" charset="0"/>
              </a:rPr>
              <a:t>STEP 2A:</a:t>
            </a:r>
            <a:r>
              <a:rPr lang="en-US" sz="2400" b="0" i="0" dirty="0">
                <a:solidFill>
                  <a:srgbClr val="273239"/>
                </a:solidFill>
                <a:effectLst/>
                <a:highlight>
                  <a:srgbClr val="FFFFFF"/>
                </a:highlight>
                <a:latin typeface="Aptos" panose="020B0004020202020204" pitchFamily="34" charset="0"/>
              </a:rPr>
              <a:t> If the condition is true, the statements inside the if block are executed.</a:t>
            </a:r>
          </a:p>
          <a:p>
            <a:pPr algn="l" fontAlgn="base">
              <a:buFont typeface="+mj-lt"/>
              <a:buAutoNum type="arabicPeriod"/>
            </a:pPr>
            <a:r>
              <a:rPr lang="en-US" sz="2400" b="1" i="0" dirty="0">
                <a:solidFill>
                  <a:srgbClr val="273239"/>
                </a:solidFill>
                <a:effectLst/>
                <a:highlight>
                  <a:srgbClr val="FFFFFF"/>
                </a:highlight>
                <a:latin typeface="Aptos" panose="020B0004020202020204" pitchFamily="34" charset="0"/>
              </a:rPr>
              <a:t>STEP 2B:</a:t>
            </a:r>
            <a:r>
              <a:rPr lang="en-US" sz="2400" b="0" i="0" dirty="0">
                <a:solidFill>
                  <a:srgbClr val="273239"/>
                </a:solidFill>
                <a:effectLst/>
                <a:highlight>
                  <a:srgbClr val="FFFFFF"/>
                </a:highlight>
                <a:latin typeface="Aptos" panose="020B0004020202020204" pitchFamily="34" charset="0"/>
              </a:rPr>
              <a:t> If the expression is false, the statements inside the if body are not executed.</a:t>
            </a:r>
          </a:p>
          <a:p>
            <a:pPr algn="l" fontAlgn="base">
              <a:buFont typeface="+mj-lt"/>
              <a:buAutoNum type="arabicPeriod"/>
            </a:pPr>
            <a:r>
              <a:rPr lang="en-US" sz="2400" b="1" i="0" dirty="0">
                <a:solidFill>
                  <a:srgbClr val="273239"/>
                </a:solidFill>
                <a:effectLst/>
                <a:highlight>
                  <a:srgbClr val="FFFFFF"/>
                </a:highlight>
                <a:latin typeface="Aptos" panose="020B0004020202020204" pitchFamily="34" charset="0"/>
              </a:rPr>
              <a:t>STEP 3:</a:t>
            </a:r>
            <a:r>
              <a:rPr lang="en-US" sz="2400" b="0" i="0" dirty="0">
                <a:solidFill>
                  <a:srgbClr val="273239"/>
                </a:solidFill>
                <a:effectLst/>
                <a:highlight>
                  <a:srgbClr val="FFFFFF"/>
                </a:highlight>
                <a:latin typeface="Aptos" panose="020B0004020202020204" pitchFamily="34" charset="0"/>
              </a:rPr>
              <a:t> Program control moves out of the if block and the code after the if block is executed.</a:t>
            </a:r>
          </a:p>
        </p:txBody>
      </p:sp>
    </p:spTree>
    <p:extLst>
      <p:ext uri="{BB962C8B-B14F-4D97-AF65-F5344CB8AC3E}">
        <p14:creationId xmlns:p14="http://schemas.microsoft.com/office/powerpoint/2010/main" val="12888522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96293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C619AE-189E-8A1A-8315-8218FA2E00F4}"/>
              </a:ext>
            </a:extLst>
          </p:cNvPr>
          <p:cNvSpPr txBox="1"/>
          <p:nvPr/>
        </p:nvSpPr>
        <p:spPr>
          <a:xfrm>
            <a:off x="221776" y="111795"/>
            <a:ext cx="7325436" cy="3570208"/>
          </a:xfrm>
          <a:prstGeom prst="rect">
            <a:avLst/>
          </a:prstGeom>
          <a:solidFill>
            <a:schemeClr val="accent3">
              <a:lumMod val="20000"/>
              <a:lumOff val="80000"/>
            </a:schemeClr>
          </a:solidFill>
        </p:spPr>
        <p:txBody>
          <a:bodyPr wrap="square">
            <a:spAutoFit/>
          </a:bodyPr>
          <a:lstStyle/>
          <a:p>
            <a:pPr algn="just"/>
            <a:r>
              <a:rPr lang="en-SG" sz="2800" b="1" u="sng" dirty="0"/>
              <a:t>Jump Statements in C</a:t>
            </a:r>
          </a:p>
          <a:p>
            <a:pPr algn="just"/>
            <a:r>
              <a:rPr lang="en-SG" dirty="0"/>
              <a:t>These statements are used in C for the unconditional flow of control throughout the functions in a program. They support four types of jump statements:</a:t>
            </a:r>
          </a:p>
          <a:p>
            <a:pPr algn="just"/>
            <a:r>
              <a:rPr lang="en-SG" dirty="0"/>
              <a:t>A) break</a:t>
            </a:r>
          </a:p>
          <a:p>
            <a:pPr algn="just"/>
            <a:r>
              <a:rPr lang="en-SG" dirty="0"/>
              <a:t>This loop control statement is used to terminate the loop. As soon as the break statement is encountered from within a loop, the loop iterations stop there, and control returns from the loop immediately to the first statement after the loop.</a:t>
            </a:r>
          </a:p>
          <a:p>
            <a:pPr algn="just"/>
            <a:endParaRPr lang="en-SG" dirty="0"/>
          </a:p>
          <a:p>
            <a:pPr algn="just"/>
            <a:r>
              <a:rPr lang="en-SG" dirty="0"/>
              <a:t>Syntax of break</a:t>
            </a:r>
          </a:p>
          <a:p>
            <a:pPr algn="just"/>
            <a:r>
              <a:rPr lang="en-SG" dirty="0"/>
              <a:t>break;</a:t>
            </a:r>
          </a:p>
        </p:txBody>
      </p:sp>
      <p:pic>
        <p:nvPicPr>
          <p:cNvPr id="5" name="Picture 4">
            <a:extLst>
              <a:ext uri="{FF2B5EF4-FFF2-40B4-BE49-F238E27FC236}">
                <a16:creationId xmlns:a16="http://schemas.microsoft.com/office/drawing/2014/main" id="{C37D23B4-F3AA-B7FA-C368-2B3F0433DCF6}"/>
              </a:ext>
            </a:extLst>
          </p:cNvPr>
          <p:cNvPicPr>
            <a:picLocks noChangeAspect="1"/>
          </p:cNvPicPr>
          <p:nvPr/>
        </p:nvPicPr>
        <p:blipFill>
          <a:blip r:embed="rId2"/>
          <a:stretch>
            <a:fillRect/>
          </a:stretch>
        </p:blipFill>
        <p:spPr>
          <a:xfrm>
            <a:off x="7694987" y="0"/>
            <a:ext cx="4390892" cy="6591869"/>
          </a:xfrm>
          <a:prstGeom prst="rect">
            <a:avLst/>
          </a:prstGeom>
        </p:spPr>
      </p:pic>
      <p:sp>
        <p:nvSpPr>
          <p:cNvPr id="4" name="TextBox 3">
            <a:extLst>
              <a:ext uri="{FF2B5EF4-FFF2-40B4-BE49-F238E27FC236}">
                <a16:creationId xmlns:a16="http://schemas.microsoft.com/office/drawing/2014/main" id="{48F98238-2829-02AF-2EE6-E9EA6490D0CF}"/>
              </a:ext>
            </a:extLst>
          </p:cNvPr>
          <p:cNvSpPr txBox="1"/>
          <p:nvPr/>
        </p:nvSpPr>
        <p:spPr>
          <a:xfrm>
            <a:off x="385549" y="4072172"/>
            <a:ext cx="6100548" cy="1631216"/>
          </a:xfrm>
          <a:prstGeom prst="rect">
            <a:avLst/>
          </a:prstGeom>
          <a:noFill/>
        </p:spPr>
        <p:txBody>
          <a:bodyPr wrap="square">
            <a:spAutoFit/>
          </a:bodyPr>
          <a:lstStyle/>
          <a:p>
            <a:r>
              <a:rPr lang="en-SG" sz="2800" b="1" dirty="0"/>
              <a:t>Use of break in C</a:t>
            </a:r>
          </a:p>
          <a:p>
            <a:pPr marL="342900" indent="-342900">
              <a:buFont typeface="Arial" panose="020B0604020202020204" pitchFamily="34" charset="0"/>
              <a:buChar char="•"/>
            </a:pPr>
            <a:r>
              <a:rPr lang="en-SG" dirty="0"/>
              <a:t>Simple Loops</a:t>
            </a:r>
          </a:p>
          <a:p>
            <a:pPr marL="342900" indent="-342900">
              <a:buFont typeface="Arial" panose="020B0604020202020204" pitchFamily="34" charset="0"/>
              <a:buChar char="•"/>
            </a:pPr>
            <a:r>
              <a:rPr lang="en-SG" dirty="0"/>
              <a:t>Nested Loops</a:t>
            </a:r>
          </a:p>
          <a:p>
            <a:pPr marL="342900" indent="-342900">
              <a:buFont typeface="Arial" panose="020B0604020202020204" pitchFamily="34" charset="0"/>
              <a:buChar char="•"/>
            </a:pPr>
            <a:r>
              <a:rPr lang="en-SG" dirty="0"/>
              <a:t>Infinite Loops</a:t>
            </a:r>
          </a:p>
          <a:p>
            <a:pPr marL="342900" indent="-342900">
              <a:buFont typeface="Arial" panose="020B0604020202020204" pitchFamily="34" charset="0"/>
              <a:buChar char="•"/>
            </a:pPr>
            <a:r>
              <a:rPr lang="en-SG" dirty="0"/>
              <a:t>Switch case</a:t>
            </a:r>
          </a:p>
        </p:txBody>
      </p:sp>
    </p:spTree>
    <p:extLst>
      <p:ext uri="{BB962C8B-B14F-4D97-AF65-F5344CB8AC3E}">
        <p14:creationId xmlns:p14="http://schemas.microsoft.com/office/powerpoint/2010/main" val="41549074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C43FB3-8055-3A86-9C2D-E3F41E8123F5}"/>
              </a:ext>
            </a:extLst>
          </p:cNvPr>
          <p:cNvSpPr txBox="1"/>
          <p:nvPr/>
        </p:nvSpPr>
        <p:spPr>
          <a:xfrm>
            <a:off x="170597" y="0"/>
            <a:ext cx="4906370" cy="4247317"/>
          </a:xfrm>
          <a:prstGeom prst="rect">
            <a:avLst/>
          </a:prstGeom>
          <a:noFill/>
        </p:spPr>
        <p:txBody>
          <a:bodyPr wrap="square">
            <a:spAutoFit/>
          </a:bodyPr>
          <a:lstStyle/>
          <a:p>
            <a:r>
              <a:rPr lang="en-SG" dirty="0"/>
              <a:t>// C Program to demonstrate infinite loop without using break statement</a:t>
            </a:r>
          </a:p>
          <a:p>
            <a:r>
              <a:rPr lang="en-SG" dirty="0"/>
              <a:t>#include &lt;</a:t>
            </a:r>
            <a:r>
              <a:rPr lang="en-SG" dirty="0" err="1"/>
              <a:t>stdio.h</a:t>
            </a:r>
            <a:r>
              <a:rPr lang="en-SG" dirty="0"/>
              <a:t>&gt;</a:t>
            </a:r>
          </a:p>
          <a:p>
            <a:r>
              <a:rPr lang="en-SG" dirty="0"/>
              <a:t>int main(){</a:t>
            </a:r>
          </a:p>
          <a:p>
            <a:r>
              <a:rPr lang="en-SG" dirty="0"/>
              <a:t>	int </a:t>
            </a:r>
            <a:r>
              <a:rPr lang="en-SG" dirty="0" err="1"/>
              <a:t>i</a:t>
            </a:r>
            <a:r>
              <a:rPr lang="en-SG" dirty="0"/>
              <a:t> = 0;</a:t>
            </a:r>
          </a:p>
          <a:p>
            <a:r>
              <a:rPr lang="en-SG" dirty="0"/>
              <a:t>	// while loop which will always be true</a:t>
            </a:r>
          </a:p>
          <a:p>
            <a:r>
              <a:rPr lang="en-SG" dirty="0"/>
              <a:t>	while (1) {</a:t>
            </a:r>
          </a:p>
          <a:p>
            <a:r>
              <a:rPr lang="en-SG" dirty="0"/>
              <a:t>		</a:t>
            </a:r>
            <a:r>
              <a:rPr lang="en-SG" dirty="0" err="1"/>
              <a:t>printf</a:t>
            </a:r>
            <a:r>
              <a:rPr lang="en-SG" dirty="0"/>
              <a:t>("%d ", </a:t>
            </a:r>
            <a:r>
              <a:rPr lang="en-SG" dirty="0" err="1"/>
              <a:t>i</a:t>
            </a:r>
            <a:r>
              <a:rPr lang="en-SG" dirty="0"/>
              <a:t>);</a:t>
            </a:r>
          </a:p>
          <a:p>
            <a:r>
              <a:rPr lang="en-SG" dirty="0"/>
              <a:t>		</a:t>
            </a:r>
            <a:r>
              <a:rPr lang="en-SG" dirty="0" err="1"/>
              <a:t>i</a:t>
            </a:r>
            <a:r>
              <a:rPr lang="en-SG" dirty="0"/>
              <a:t>++;</a:t>
            </a:r>
          </a:p>
          <a:p>
            <a:r>
              <a:rPr lang="en-SG" dirty="0"/>
              <a:t>		if (</a:t>
            </a:r>
            <a:r>
              <a:rPr lang="en-SG" dirty="0" err="1"/>
              <a:t>i</a:t>
            </a:r>
            <a:r>
              <a:rPr lang="en-SG" dirty="0"/>
              <a:t> == 5) {</a:t>
            </a:r>
          </a:p>
          <a:p>
            <a:r>
              <a:rPr lang="en-SG" dirty="0"/>
              <a:t>			break;</a:t>
            </a:r>
          </a:p>
          <a:p>
            <a:r>
              <a:rPr lang="en-SG" dirty="0"/>
              <a:t>		}</a:t>
            </a:r>
          </a:p>
          <a:p>
            <a:r>
              <a:rPr lang="en-SG" dirty="0"/>
              <a:t>	}</a:t>
            </a:r>
          </a:p>
          <a:p>
            <a:r>
              <a:rPr lang="en-SG" dirty="0"/>
              <a:t>}</a:t>
            </a:r>
          </a:p>
          <a:p>
            <a:r>
              <a:rPr lang="en-SG" dirty="0"/>
              <a:t>Output:  0 1 2 3 4 </a:t>
            </a:r>
          </a:p>
        </p:txBody>
      </p:sp>
      <p:sp>
        <p:nvSpPr>
          <p:cNvPr id="9" name="TextBox 8">
            <a:extLst>
              <a:ext uri="{FF2B5EF4-FFF2-40B4-BE49-F238E27FC236}">
                <a16:creationId xmlns:a16="http://schemas.microsoft.com/office/drawing/2014/main" id="{AF38CCD1-0601-D1DC-591C-727EE2817DD9}"/>
              </a:ext>
            </a:extLst>
          </p:cNvPr>
          <p:cNvSpPr txBox="1"/>
          <p:nvPr/>
        </p:nvSpPr>
        <p:spPr>
          <a:xfrm>
            <a:off x="5752532" y="0"/>
            <a:ext cx="6100548" cy="5909310"/>
          </a:xfrm>
          <a:prstGeom prst="rect">
            <a:avLst/>
          </a:prstGeom>
          <a:noFill/>
        </p:spPr>
        <p:txBody>
          <a:bodyPr wrap="square">
            <a:spAutoFit/>
          </a:bodyPr>
          <a:lstStyle/>
          <a:p>
            <a:r>
              <a:rPr lang="en-SG" dirty="0"/>
              <a:t>Break in C switch case</a:t>
            </a:r>
          </a:p>
          <a:p>
            <a:r>
              <a:rPr lang="en-SG" dirty="0"/>
              <a:t>Syntax of break in switch case</a:t>
            </a:r>
          </a:p>
          <a:p>
            <a:r>
              <a:rPr lang="en-SG" dirty="0"/>
              <a:t>switch(expression)</a:t>
            </a:r>
          </a:p>
          <a:p>
            <a:r>
              <a:rPr lang="en-SG" dirty="0"/>
              <a:t>{    </a:t>
            </a:r>
          </a:p>
          <a:p>
            <a:r>
              <a:rPr lang="en-SG" dirty="0"/>
              <a:t>case value1:</a:t>
            </a:r>
          </a:p>
          <a:p>
            <a:r>
              <a:rPr lang="en-SG" dirty="0"/>
              <a:t>    statement_1;</a:t>
            </a:r>
          </a:p>
          <a:p>
            <a:r>
              <a:rPr lang="en-SG" dirty="0"/>
              <a:t>    break;</a:t>
            </a:r>
          </a:p>
          <a:p>
            <a:r>
              <a:rPr lang="en-SG" dirty="0"/>
              <a:t>    </a:t>
            </a:r>
          </a:p>
          <a:p>
            <a:r>
              <a:rPr lang="en-SG" dirty="0"/>
              <a:t>case value2:</a:t>
            </a:r>
          </a:p>
          <a:p>
            <a:r>
              <a:rPr lang="en-SG" dirty="0"/>
              <a:t>    statement_2;</a:t>
            </a:r>
          </a:p>
          <a:p>
            <a:r>
              <a:rPr lang="en-SG" dirty="0"/>
              <a:t>    break;</a:t>
            </a:r>
          </a:p>
          <a:p>
            <a:r>
              <a:rPr lang="en-SG" dirty="0"/>
              <a:t>.....</a:t>
            </a:r>
          </a:p>
          <a:p>
            <a:r>
              <a:rPr lang="en-SG" dirty="0"/>
              <a:t>.....</a:t>
            </a:r>
          </a:p>
          <a:p>
            <a:endParaRPr lang="en-SG" dirty="0"/>
          </a:p>
          <a:p>
            <a:r>
              <a:rPr lang="en-SG" dirty="0"/>
              <a:t>case </a:t>
            </a:r>
            <a:r>
              <a:rPr lang="en-SG" dirty="0" err="1"/>
              <a:t>value_n</a:t>
            </a:r>
            <a:r>
              <a:rPr lang="en-SG" dirty="0"/>
              <a:t>:</a:t>
            </a:r>
          </a:p>
          <a:p>
            <a:r>
              <a:rPr lang="en-SG" dirty="0"/>
              <a:t>    </a:t>
            </a:r>
            <a:r>
              <a:rPr lang="en-SG" dirty="0" err="1"/>
              <a:t>statement_n</a:t>
            </a:r>
            <a:r>
              <a:rPr lang="en-SG" dirty="0"/>
              <a:t>;</a:t>
            </a:r>
          </a:p>
          <a:p>
            <a:r>
              <a:rPr lang="en-SG" dirty="0"/>
              <a:t>    break;</a:t>
            </a:r>
          </a:p>
          <a:p>
            <a:r>
              <a:rPr lang="en-SG" dirty="0"/>
              <a:t>    </a:t>
            </a:r>
          </a:p>
          <a:p>
            <a:r>
              <a:rPr lang="en-SG" dirty="0"/>
              <a:t>default:</a:t>
            </a:r>
          </a:p>
          <a:p>
            <a:r>
              <a:rPr lang="en-SG" dirty="0"/>
              <a:t>    default statement;</a:t>
            </a:r>
          </a:p>
          <a:p>
            <a:r>
              <a:rPr lang="en-SG" dirty="0"/>
              <a:t>}</a:t>
            </a:r>
          </a:p>
        </p:txBody>
      </p:sp>
    </p:spTree>
    <p:extLst>
      <p:ext uri="{BB962C8B-B14F-4D97-AF65-F5344CB8AC3E}">
        <p14:creationId xmlns:p14="http://schemas.microsoft.com/office/powerpoint/2010/main" val="1588974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BD3C42-0D25-5D07-FDB6-EB1FC8F5C202}"/>
              </a:ext>
            </a:extLst>
          </p:cNvPr>
          <p:cNvSpPr txBox="1"/>
          <p:nvPr/>
        </p:nvSpPr>
        <p:spPr>
          <a:xfrm>
            <a:off x="252483" y="0"/>
            <a:ext cx="7424381" cy="3416320"/>
          </a:xfrm>
          <a:prstGeom prst="rect">
            <a:avLst/>
          </a:prstGeom>
          <a:noFill/>
        </p:spPr>
        <p:txBody>
          <a:bodyPr wrap="square">
            <a:spAutoFit/>
          </a:bodyPr>
          <a:lstStyle/>
          <a:p>
            <a:pPr algn="just"/>
            <a:r>
              <a:rPr lang="en-SG" dirty="0"/>
              <a:t>B) continue </a:t>
            </a:r>
          </a:p>
          <a:p>
            <a:pPr algn="just"/>
            <a:r>
              <a:rPr lang="en-SG" dirty="0"/>
              <a:t>This loop control statement is just like the break statement. The continue statement is opposite to that of the break statement, instead of terminating the loop, it forces to execute the next iteration of the loop. </a:t>
            </a:r>
          </a:p>
          <a:p>
            <a:pPr algn="just"/>
            <a:r>
              <a:rPr lang="en-SG" dirty="0"/>
              <a:t>As the name suggests the continue statement forces the loop to continue or execute the next iteration. When the continue statement is executed in the loop, the code inside the loop following the continue statement will be skipped and the next iteration of the loop will begin.</a:t>
            </a:r>
          </a:p>
          <a:p>
            <a:pPr algn="just"/>
            <a:r>
              <a:rPr lang="en-SG" dirty="0"/>
              <a:t>Syntax of continue</a:t>
            </a:r>
          </a:p>
          <a:p>
            <a:pPr algn="just"/>
            <a:r>
              <a:rPr lang="en-SG" dirty="0"/>
              <a:t>continue;</a:t>
            </a:r>
          </a:p>
        </p:txBody>
      </p:sp>
      <p:sp>
        <p:nvSpPr>
          <p:cNvPr id="5" name="TextBox 4">
            <a:extLst>
              <a:ext uri="{FF2B5EF4-FFF2-40B4-BE49-F238E27FC236}">
                <a16:creationId xmlns:a16="http://schemas.microsoft.com/office/drawing/2014/main" id="{FD911AF8-EE4B-A1A1-01DB-9971FF09F89F}"/>
              </a:ext>
            </a:extLst>
          </p:cNvPr>
          <p:cNvSpPr txBox="1"/>
          <p:nvPr/>
        </p:nvSpPr>
        <p:spPr>
          <a:xfrm>
            <a:off x="7676865" y="0"/>
            <a:ext cx="4701654" cy="369332"/>
          </a:xfrm>
          <a:prstGeom prst="rect">
            <a:avLst/>
          </a:prstGeom>
          <a:noFill/>
        </p:spPr>
        <p:txBody>
          <a:bodyPr wrap="square">
            <a:spAutoFit/>
          </a:bodyPr>
          <a:lstStyle/>
          <a:p>
            <a:pPr algn="l" fontAlgn="base"/>
            <a:r>
              <a:rPr lang="en-SG" b="1" i="0" dirty="0">
                <a:solidFill>
                  <a:srgbClr val="273239"/>
                </a:solidFill>
                <a:effectLst/>
                <a:highlight>
                  <a:srgbClr val="FFFFFF"/>
                </a:highlight>
                <a:latin typeface="Nunito" pitchFamily="2" charset="0"/>
              </a:rPr>
              <a:t>Flowchart of Continue</a:t>
            </a:r>
          </a:p>
        </p:txBody>
      </p:sp>
      <p:pic>
        <p:nvPicPr>
          <p:cNvPr id="7" name="Picture 6">
            <a:extLst>
              <a:ext uri="{FF2B5EF4-FFF2-40B4-BE49-F238E27FC236}">
                <a16:creationId xmlns:a16="http://schemas.microsoft.com/office/drawing/2014/main" id="{0BBB2FA4-8771-CBA6-EE24-3029C407CE5B}"/>
              </a:ext>
            </a:extLst>
          </p:cNvPr>
          <p:cNvPicPr>
            <a:picLocks noChangeAspect="1"/>
          </p:cNvPicPr>
          <p:nvPr/>
        </p:nvPicPr>
        <p:blipFill>
          <a:blip r:embed="rId2"/>
          <a:stretch>
            <a:fillRect/>
          </a:stretch>
        </p:blipFill>
        <p:spPr>
          <a:xfrm>
            <a:off x="7676865" y="369332"/>
            <a:ext cx="4476750" cy="4476750"/>
          </a:xfrm>
          <a:prstGeom prst="rect">
            <a:avLst/>
          </a:prstGeom>
        </p:spPr>
      </p:pic>
      <p:sp>
        <p:nvSpPr>
          <p:cNvPr id="9" name="TextBox 8">
            <a:extLst>
              <a:ext uri="{FF2B5EF4-FFF2-40B4-BE49-F238E27FC236}">
                <a16:creationId xmlns:a16="http://schemas.microsoft.com/office/drawing/2014/main" id="{591130A0-1E99-CD1E-7DE2-57A15E8C98CF}"/>
              </a:ext>
            </a:extLst>
          </p:cNvPr>
          <p:cNvSpPr txBox="1"/>
          <p:nvPr/>
        </p:nvSpPr>
        <p:spPr>
          <a:xfrm>
            <a:off x="252484" y="3441680"/>
            <a:ext cx="6189258" cy="3416320"/>
          </a:xfrm>
          <a:prstGeom prst="rect">
            <a:avLst/>
          </a:prstGeom>
          <a:noFill/>
        </p:spPr>
        <p:txBody>
          <a:bodyPr wrap="square">
            <a:spAutoFit/>
          </a:bodyPr>
          <a:lstStyle/>
          <a:p>
            <a:r>
              <a:rPr lang="en-SG" dirty="0"/>
              <a:t>#include &lt;</a:t>
            </a:r>
            <a:r>
              <a:rPr lang="en-SG" dirty="0" err="1"/>
              <a:t>stdio.h</a:t>
            </a:r>
            <a:r>
              <a:rPr lang="en-SG" dirty="0"/>
              <a:t>&gt; </a:t>
            </a:r>
          </a:p>
          <a:p>
            <a:r>
              <a:rPr lang="en-SG" dirty="0"/>
              <a:t>int main() { </a:t>
            </a:r>
          </a:p>
          <a:p>
            <a:r>
              <a:rPr lang="en-SG" dirty="0"/>
              <a:t>	// loop from 1 to 10 </a:t>
            </a:r>
          </a:p>
          <a:p>
            <a:r>
              <a:rPr lang="en-SG" dirty="0"/>
              <a:t>	for (int </a:t>
            </a:r>
            <a:r>
              <a:rPr lang="en-SG" dirty="0" err="1"/>
              <a:t>i</a:t>
            </a:r>
            <a:r>
              <a:rPr lang="en-SG" dirty="0"/>
              <a:t> = 1; </a:t>
            </a:r>
            <a:r>
              <a:rPr lang="en-SG" dirty="0" err="1"/>
              <a:t>i</a:t>
            </a:r>
            <a:r>
              <a:rPr lang="en-SG" dirty="0"/>
              <a:t> &lt;= 10; </a:t>
            </a:r>
            <a:r>
              <a:rPr lang="en-SG" dirty="0" err="1"/>
              <a:t>i</a:t>
            </a:r>
            <a:r>
              <a:rPr lang="en-SG" dirty="0"/>
              <a:t>++) { </a:t>
            </a:r>
          </a:p>
          <a:p>
            <a:r>
              <a:rPr lang="en-SG" dirty="0"/>
              <a:t>		if (</a:t>
            </a:r>
            <a:r>
              <a:rPr lang="en-SG" dirty="0" err="1"/>
              <a:t>i</a:t>
            </a:r>
            <a:r>
              <a:rPr lang="en-SG" dirty="0"/>
              <a:t> == 6) </a:t>
            </a:r>
          </a:p>
          <a:p>
            <a:r>
              <a:rPr lang="en-SG" dirty="0"/>
              <a:t>			continue; </a:t>
            </a:r>
          </a:p>
          <a:p>
            <a:r>
              <a:rPr lang="en-SG" dirty="0"/>
              <a:t>		else</a:t>
            </a:r>
          </a:p>
          <a:p>
            <a:r>
              <a:rPr lang="en-SG" dirty="0"/>
              <a:t>			</a:t>
            </a:r>
            <a:r>
              <a:rPr lang="en-SG" dirty="0" err="1"/>
              <a:t>printf</a:t>
            </a:r>
            <a:r>
              <a:rPr lang="en-SG" dirty="0"/>
              <a:t>("%d ", </a:t>
            </a:r>
            <a:r>
              <a:rPr lang="en-SG" dirty="0" err="1"/>
              <a:t>i</a:t>
            </a:r>
            <a:r>
              <a:rPr lang="en-SG" dirty="0"/>
              <a:t>); </a:t>
            </a:r>
          </a:p>
          <a:p>
            <a:r>
              <a:rPr lang="en-SG" dirty="0"/>
              <a:t>	} </a:t>
            </a:r>
          </a:p>
          <a:p>
            <a:r>
              <a:rPr lang="en-SG" dirty="0"/>
              <a:t>}</a:t>
            </a:r>
          </a:p>
          <a:p>
            <a:r>
              <a:rPr lang="en-SG" dirty="0"/>
              <a:t>Output</a:t>
            </a:r>
          </a:p>
          <a:p>
            <a:r>
              <a:rPr lang="en-SG" dirty="0"/>
              <a:t>1 2 3 4 5 7 8 9 10 </a:t>
            </a:r>
          </a:p>
        </p:txBody>
      </p:sp>
      <p:sp>
        <p:nvSpPr>
          <p:cNvPr id="4" name="TextBox 3">
            <a:extLst>
              <a:ext uri="{FF2B5EF4-FFF2-40B4-BE49-F238E27FC236}">
                <a16:creationId xmlns:a16="http://schemas.microsoft.com/office/drawing/2014/main" id="{5CF21D85-81D3-3E2B-F002-1D5471AD1DEB}"/>
              </a:ext>
            </a:extLst>
          </p:cNvPr>
          <p:cNvSpPr txBox="1"/>
          <p:nvPr/>
        </p:nvSpPr>
        <p:spPr>
          <a:xfrm>
            <a:off x="7676864" y="5132601"/>
            <a:ext cx="3452598" cy="923330"/>
          </a:xfrm>
          <a:prstGeom prst="rect">
            <a:avLst/>
          </a:prstGeom>
          <a:noFill/>
        </p:spPr>
        <p:txBody>
          <a:bodyPr wrap="square">
            <a:spAutoFit/>
          </a:bodyPr>
          <a:lstStyle/>
          <a:p>
            <a:r>
              <a:rPr lang="en-SG" dirty="0"/>
              <a:t>Use of continue in C</a:t>
            </a:r>
          </a:p>
          <a:p>
            <a:r>
              <a:rPr lang="en-SG" dirty="0"/>
              <a:t>Single Loops</a:t>
            </a:r>
          </a:p>
          <a:p>
            <a:r>
              <a:rPr lang="en-SG" dirty="0"/>
              <a:t>Nested Loops</a:t>
            </a:r>
          </a:p>
        </p:txBody>
      </p:sp>
    </p:spTree>
    <p:extLst>
      <p:ext uri="{BB962C8B-B14F-4D97-AF65-F5344CB8AC3E}">
        <p14:creationId xmlns:p14="http://schemas.microsoft.com/office/powerpoint/2010/main" val="13001090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747F8D-347C-223A-01BD-A8B2DDF5C6CB}"/>
              </a:ext>
            </a:extLst>
          </p:cNvPr>
          <p:cNvSpPr txBox="1"/>
          <p:nvPr/>
        </p:nvSpPr>
        <p:spPr>
          <a:xfrm>
            <a:off x="730156" y="136057"/>
            <a:ext cx="6100548" cy="369332"/>
          </a:xfrm>
          <a:prstGeom prst="rect">
            <a:avLst/>
          </a:prstGeom>
          <a:noFill/>
        </p:spPr>
        <p:txBody>
          <a:bodyPr wrap="square">
            <a:spAutoFit/>
          </a:bodyPr>
          <a:lstStyle/>
          <a:p>
            <a:pPr algn="l" fontAlgn="base"/>
            <a:r>
              <a:rPr lang="en-US" b="1" i="0" dirty="0">
                <a:solidFill>
                  <a:srgbClr val="273239"/>
                </a:solidFill>
                <a:effectLst/>
                <a:highlight>
                  <a:srgbClr val="FFFFFF"/>
                </a:highlight>
                <a:latin typeface="Nunito" pitchFamily="2" charset="0"/>
              </a:rPr>
              <a:t>What is the difference between break and continue?</a:t>
            </a:r>
          </a:p>
        </p:txBody>
      </p:sp>
      <p:graphicFrame>
        <p:nvGraphicFramePr>
          <p:cNvPr id="6" name="Table 5">
            <a:extLst>
              <a:ext uri="{FF2B5EF4-FFF2-40B4-BE49-F238E27FC236}">
                <a16:creationId xmlns:a16="http://schemas.microsoft.com/office/drawing/2014/main" id="{9228301F-28BF-CE2E-D8CC-89DA88D9B9CD}"/>
              </a:ext>
            </a:extLst>
          </p:cNvPr>
          <p:cNvGraphicFramePr>
            <a:graphicFrameLocks noGrp="1"/>
          </p:cNvGraphicFramePr>
          <p:nvPr>
            <p:extLst>
              <p:ext uri="{D42A27DB-BD31-4B8C-83A1-F6EECF244321}">
                <p14:modId xmlns:p14="http://schemas.microsoft.com/office/powerpoint/2010/main" val="2339691730"/>
              </p:ext>
            </p:extLst>
          </p:nvPr>
        </p:nvGraphicFramePr>
        <p:xfrm>
          <a:off x="730156" y="923544"/>
          <a:ext cx="8594724" cy="2987040"/>
        </p:xfrm>
        <a:graphic>
          <a:graphicData uri="http://schemas.openxmlformats.org/drawingml/2006/table">
            <a:tbl>
              <a:tblPr/>
              <a:tblGrid>
                <a:gridCol w="4297362">
                  <a:extLst>
                    <a:ext uri="{9D8B030D-6E8A-4147-A177-3AD203B41FA5}">
                      <a16:colId xmlns:a16="http://schemas.microsoft.com/office/drawing/2014/main" val="1934497625"/>
                    </a:ext>
                  </a:extLst>
                </a:gridCol>
                <a:gridCol w="4297362">
                  <a:extLst>
                    <a:ext uri="{9D8B030D-6E8A-4147-A177-3AD203B41FA5}">
                      <a16:colId xmlns:a16="http://schemas.microsoft.com/office/drawing/2014/main" val="1793607816"/>
                    </a:ext>
                  </a:extLst>
                </a:gridCol>
              </a:tblGrid>
              <a:tr h="365760">
                <a:tc>
                  <a:txBody>
                    <a:bodyPr/>
                    <a:lstStyle/>
                    <a:p>
                      <a:pPr algn="ctr" fontAlgn="base"/>
                      <a:r>
                        <a:rPr lang="en-SG" sz="1800" b="1">
                          <a:effectLst/>
                          <a:latin typeface="Aptos" panose="020B0004020202020204" pitchFamily="34" charset="0"/>
                        </a:rPr>
                        <a:t>break</a:t>
                      </a:r>
                    </a:p>
                  </a:txBody>
                  <a:tcPr marL="38100" marR="381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SG" sz="1800" b="1">
                          <a:effectLst/>
                          <a:latin typeface="Aptos" panose="020B0004020202020204" pitchFamily="34" charset="0"/>
                        </a:rPr>
                        <a:t>continue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80676714"/>
                  </a:ext>
                </a:extLst>
              </a:tr>
              <a:tr h="594360">
                <a:tc>
                  <a:txBody>
                    <a:bodyPr/>
                    <a:lstStyle/>
                    <a:p>
                      <a:pPr algn="ctr" fontAlgn="ctr"/>
                      <a:r>
                        <a:rPr lang="en-US" sz="1800" b="0">
                          <a:effectLst/>
                          <a:latin typeface="Aptos" panose="020B0004020202020204" pitchFamily="34" charset="0"/>
                        </a:rPr>
                        <a:t>The break statement terminates the loop and brings the program control out of the loop.</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a:effectLst/>
                          <a:latin typeface="Aptos" panose="020B0004020202020204" pitchFamily="34" charset="0"/>
                        </a:rPr>
                        <a:t>The continue statement terminates only the current iteration and continues with the next iterations.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39637087"/>
                  </a:ext>
                </a:extLst>
              </a:tr>
              <a:tr h="594360">
                <a:tc>
                  <a:txBody>
                    <a:bodyPr/>
                    <a:lstStyle/>
                    <a:p>
                      <a:pPr algn="ctr" fontAlgn="base"/>
                      <a:r>
                        <a:rPr lang="en-SG" sz="1800" b="0">
                          <a:effectLst/>
                          <a:latin typeface="Aptos" panose="020B0004020202020204" pitchFamily="34" charset="0"/>
                        </a:rPr>
                        <a:t>The syntax is:</a:t>
                      </a:r>
                    </a:p>
                    <a:p>
                      <a:pPr algn="ctr" fontAlgn="base"/>
                      <a:r>
                        <a:rPr lang="en-SG" sz="1800" b="1">
                          <a:effectLst/>
                          <a:latin typeface="Aptos" panose="020B0004020202020204" pitchFamily="34" charset="0"/>
                        </a:rPr>
                        <a:t>break;</a:t>
                      </a:r>
                      <a:endParaRPr lang="en-SG" sz="1800" b="0">
                        <a:effectLst/>
                        <a:latin typeface="Aptos" panose="020B00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SG" sz="1800" b="0">
                          <a:effectLst/>
                          <a:latin typeface="Aptos" panose="020B0004020202020204" pitchFamily="34" charset="0"/>
                        </a:rPr>
                        <a:t>The syntax is:</a:t>
                      </a:r>
                    </a:p>
                    <a:p>
                      <a:pPr algn="ctr" fontAlgn="base"/>
                      <a:r>
                        <a:rPr lang="en-SG" sz="1800" b="1">
                          <a:effectLst/>
                          <a:latin typeface="Aptos" panose="020B0004020202020204" pitchFamily="34" charset="0"/>
                        </a:rPr>
                        <a:t>continue;</a:t>
                      </a:r>
                      <a:endParaRPr lang="en-SG" sz="1800" b="0">
                        <a:effectLst/>
                        <a:latin typeface="Aptos" panose="020B00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232871620"/>
                  </a:ext>
                </a:extLst>
              </a:tr>
              <a:tr h="403860">
                <a:tc>
                  <a:txBody>
                    <a:bodyPr/>
                    <a:lstStyle/>
                    <a:p>
                      <a:pPr algn="ctr" fontAlgn="ctr"/>
                      <a:r>
                        <a:rPr lang="en-US" sz="1800" b="0">
                          <a:effectLst/>
                          <a:latin typeface="Aptos" panose="020B0004020202020204" pitchFamily="34" charset="0"/>
                        </a:rPr>
                        <a:t>The break can also be used in switch case.</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dirty="0">
                          <a:effectLst/>
                          <a:latin typeface="Aptos" panose="020B0004020202020204" pitchFamily="34" charset="0"/>
                        </a:rPr>
                        <a:t>Continue can only be used in loops.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15834484"/>
                  </a:ext>
                </a:extLst>
              </a:tr>
            </a:tbl>
          </a:graphicData>
        </a:graphic>
      </p:graphicFrame>
      <p:sp>
        <p:nvSpPr>
          <p:cNvPr id="8" name="TextBox 7">
            <a:extLst>
              <a:ext uri="{FF2B5EF4-FFF2-40B4-BE49-F238E27FC236}">
                <a16:creationId xmlns:a16="http://schemas.microsoft.com/office/drawing/2014/main" id="{2C4704B6-661A-F10B-5403-7AF1EEDEA052}"/>
              </a:ext>
            </a:extLst>
          </p:cNvPr>
          <p:cNvSpPr txBox="1"/>
          <p:nvPr/>
        </p:nvSpPr>
        <p:spPr>
          <a:xfrm>
            <a:off x="552735" y="4208650"/>
            <a:ext cx="10338178" cy="923330"/>
          </a:xfrm>
          <a:prstGeom prst="rect">
            <a:avLst/>
          </a:prstGeom>
          <a:noFill/>
        </p:spPr>
        <p:txBody>
          <a:bodyPr wrap="square">
            <a:spAutoFit/>
          </a:bodyPr>
          <a:lstStyle/>
          <a:p>
            <a:pPr algn="just" fontAlgn="base"/>
            <a:r>
              <a:rPr lang="en-US" b="1" i="0" dirty="0">
                <a:solidFill>
                  <a:srgbClr val="273239"/>
                </a:solidFill>
                <a:effectLst/>
                <a:highlight>
                  <a:srgbClr val="FFFFFF"/>
                </a:highlight>
                <a:latin typeface="Nunito" pitchFamily="2" charset="0"/>
              </a:rPr>
              <a:t>What is the use of continue statement in C?</a:t>
            </a:r>
          </a:p>
          <a:p>
            <a:pPr algn="just" fontAlgn="base"/>
            <a:r>
              <a:rPr lang="en-US" b="0" i="0" dirty="0">
                <a:solidFill>
                  <a:srgbClr val="273239"/>
                </a:solidFill>
                <a:effectLst/>
                <a:highlight>
                  <a:srgbClr val="FFFFFF"/>
                </a:highlight>
                <a:latin typeface="Nunito" pitchFamily="2" charset="0"/>
              </a:rPr>
              <a:t>The continue statement in C is used in loops to skip the current iteration and move on to the next iteration without executing the statements below the continue in the loop body.</a:t>
            </a:r>
          </a:p>
        </p:txBody>
      </p:sp>
    </p:spTree>
    <p:extLst>
      <p:ext uri="{BB962C8B-B14F-4D97-AF65-F5344CB8AC3E}">
        <p14:creationId xmlns:p14="http://schemas.microsoft.com/office/powerpoint/2010/main" val="3579403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86B3FC-CDE5-2B15-8814-01B7AF6E4741}"/>
              </a:ext>
            </a:extLst>
          </p:cNvPr>
          <p:cNvSpPr txBox="1"/>
          <p:nvPr/>
        </p:nvSpPr>
        <p:spPr>
          <a:xfrm>
            <a:off x="266132" y="0"/>
            <a:ext cx="6100548" cy="646331"/>
          </a:xfrm>
          <a:prstGeom prst="rect">
            <a:avLst/>
          </a:prstGeom>
          <a:noFill/>
        </p:spPr>
        <p:txBody>
          <a:bodyPr wrap="square">
            <a:spAutoFit/>
          </a:bodyPr>
          <a:lstStyle/>
          <a:p>
            <a:pPr algn="l" fontAlgn="base"/>
            <a:r>
              <a:rPr lang="en-US" b="1" i="0" dirty="0">
                <a:solidFill>
                  <a:srgbClr val="273239"/>
                </a:solidFill>
                <a:effectLst/>
                <a:highlight>
                  <a:srgbClr val="FFFFFF"/>
                </a:highlight>
                <a:latin typeface="Nunito" pitchFamily="2" charset="0"/>
              </a:rPr>
              <a:t>Example 1: C Program to check whether the number is even or odd.</a:t>
            </a:r>
          </a:p>
        </p:txBody>
      </p:sp>
      <p:sp>
        <p:nvSpPr>
          <p:cNvPr id="7" name="TextBox 6">
            <a:extLst>
              <a:ext uri="{FF2B5EF4-FFF2-40B4-BE49-F238E27FC236}">
                <a16:creationId xmlns:a16="http://schemas.microsoft.com/office/drawing/2014/main" id="{9A3A256C-10F8-FB8F-1366-2DDC11C8D265}"/>
              </a:ext>
            </a:extLst>
          </p:cNvPr>
          <p:cNvSpPr txBox="1"/>
          <p:nvPr/>
        </p:nvSpPr>
        <p:spPr>
          <a:xfrm>
            <a:off x="266132" y="994855"/>
            <a:ext cx="5559189" cy="4247317"/>
          </a:xfrm>
          <a:prstGeom prst="rect">
            <a:avLst/>
          </a:prstGeom>
          <a:noFill/>
        </p:spPr>
        <p:txBody>
          <a:bodyPr wrap="square">
            <a:spAutoFit/>
          </a:bodyPr>
          <a:lstStyle/>
          <a:p>
            <a:r>
              <a:rPr lang="en-SG" dirty="0"/>
              <a:t>// C Program to check if the number is even or odd</a:t>
            </a:r>
          </a:p>
          <a:p>
            <a:r>
              <a:rPr lang="en-SG" dirty="0"/>
              <a:t>#include &lt;</a:t>
            </a:r>
            <a:r>
              <a:rPr lang="en-SG" dirty="0" err="1"/>
              <a:t>stdio.h</a:t>
            </a:r>
            <a:r>
              <a:rPr lang="en-SG" dirty="0"/>
              <a:t>&gt;</a:t>
            </a:r>
          </a:p>
          <a:p>
            <a:r>
              <a:rPr lang="en-SG" dirty="0"/>
              <a:t>int main(){</a:t>
            </a:r>
          </a:p>
          <a:p>
            <a:r>
              <a:rPr lang="en-SG" dirty="0"/>
              <a:t>	int n = 4956;</a:t>
            </a:r>
          </a:p>
          <a:p>
            <a:r>
              <a:rPr lang="en-SG" dirty="0"/>
              <a:t>	// condition to check for even number</a:t>
            </a:r>
          </a:p>
          <a:p>
            <a:r>
              <a:rPr lang="en-SG" dirty="0"/>
              <a:t>	if (n % 2 == 0) {</a:t>
            </a:r>
          </a:p>
          <a:p>
            <a:r>
              <a:rPr lang="en-SG" dirty="0"/>
              <a:t>		</a:t>
            </a:r>
            <a:r>
              <a:rPr lang="en-SG" dirty="0" err="1"/>
              <a:t>printf</a:t>
            </a:r>
            <a:r>
              <a:rPr lang="en-SG" dirty="0"/>
              <a:t>("%d is Even", n);</a:t>
            </a:r>
          </a:p>
          <a:p>
            <a:r>
              <a:rPr lang="en-SG" dirty="0"/>
              <a:t>	}</a:t>
            </a:r>
          </a:p>
          <a:p>
            <a:endParaRPr lang="en-SG" dirty="0"/>
          </a:p>
          <a:p>
            <a:r>
              <a:rPr lang="en-SG" dirty="0"/>
              <a:t>	// condition to check for odd number</a:t>
            </a:r>
          </a:p>
          <a:p>
            <a:r>
              <a:rPr lang="en-SG" dirty="0"/>
              <a:t>	else {</a:t>
            </a:r>
          </a:p>
          <a:p>
            <a:r>
              <a:rPr lang="en-SG" dirty="0"/>
              <a:t>		</a:t>
            </a:r>
            <a:r>
              <a:rPr lang="en-SG" dirty="0" err="1"/>
              <a:t>printf</a:t>
            </a:r>
            <a:r>
              <a:rPr lang="en-SG" dirty="0"/>
              <a:t>("%d is Odd", n);</a:t>
            </a:r>
          </a:p>
          <a:p>
            <a:r>
              <a:rPr lang="en-SG" dirty="0"/>
              <a:t>	}</a:t>
            </a:r>
          </a:p>
          <a:p>
            <a:r>
              <a:rPr lang="en-SG" dirty="0"/>
              <a:t>}</a:t>
            </a:r>
          </a:p>
          <a:p>
            <a:r>
              <a:rPr lang="en-SG" dirty="0"/>
              <a:t>Output: 4956 is Even</a:t>
            </a:r>
          </a:p>
        </p:txBody>
      </p:sp>
      <p:sp>
        <p:nvSpPr>
          <p:cNvPr id="9" name="TextBox 8">
            <a:extLst>
              <a:ext uri="{FF2B5EF4-FFF2-40B4-BE49-F238E27FC236}">
                <a16:creationId xmlns:a16="http://schemas.microsoft.com/office/drawing/2014/main" id="{A7A34943-D872-B67D-0AEC-12CB8BF1B48C}"/>
              </a:ext>
            </a:extLst>
          </p:cNvPr>
          <p:cNvSpPr txBox="1"/>
          <p:nvPr/>
        </p:nvSpPr>
        <p:spPr>
          <a:xfrm>
            <a:off x="6366680" y="-1"/>
            <a:ext cx="5825320" cy="646331"/>
          </a:xfrm>
          <a:prstGeom prst="rect">
            <a:avLst/>
          </a:prstGeom>
          <a:noFill/>
        </p:spPr>
        <p:txBody>
          <a:bodyPr wrap="square">
            <a:spAutoFit/>
          </a:bodyPr>
          <a:lstStyle/>
          <a:p>
            <a:pPr algn="l" fontAlgn="base"/>
            <a:r>
              <a:rPr lang="en-US" b="1" i="0" dirty="0">
                <a:solidFill>
                  <a:srgbClr val="273239"/>
                </a:solidFill>
                <a:effectLst/>
                <a:highlight>
                  <a:srgbClr val="FFFFFF"/>
                </a:highlight>
                <a:latin typeface="Nunito" pitchFamily="2" charset="0"/>
              </a:rPr>
              <a:t>Example 2: C Program to check whether a number is prime or not.</a:t>
            </a:r>
          </a:p>
        </p:txBody>
      </p:sp>
      <p:sp>
        <p:nvSpPr>
          <p:cNvPr id="13" name="TextBox 12">
            <a:extLst>
              <a:ext uri="{FF2B5EF4-FFF2-40B4-BE49-F238E27FC236}">
                <a16:creationId xmlns:a16="http://schemas.microsoft.com/office/drawing/2014/main" id="{C2849492-2819-5135-DB9B-40F094CFF131}"/>
              </a:ext>
            </a:extLst>
          </p:cNvPr>
          <p:cNvSpPr txBox="1"/>
          <p:nvPr/>
        </p:nvSpPr>
        <p:spPr>
          <a:xfrm>
            <a:off x="5825321" y="755512"/>
            <a:ext cx="6266595" cy="5909310"/>
          </a:xfrm>
          <a:prstGeom prst="rect">
            <a:avLst/>
          </a:prstGeom>
          <a:noFill/>
        </p:spPr>
        <p:txBody>
          <a:bodyPr wrap="square">
            <a:spAutoFit/>
          </a:bodyPr>
          <a:lstStyle/>
          <a:p>
            <a:r>
              <a:rPr lang="en-SG" dirty="0"/>
              <a:t>// C program to check whether a number is prime or not</a:t>
            </a:r>
          </a:p>
          <a:p>
            <a:r>
              <a:rPr lang="en-SG" dirty="0"/>
              <a:t>#include &lt;</a:t>
            </a:r>
            <a:r>
              <a:rPr lang="en-SG" dirty="0" err="1"/>
              <a:t>math.h</a:t>
            </a:r>
            <a:r>
              <a:rPr lang="en-SG" dirty="0"/>
              <a:t>&gt;</a:t>
            </a:r>
          </a:p>
          <a:p>
            <a:r>
              <a:rPr lang="en-SG" dirty="0"/>
              <a:t>int main(){</a:t>
            </a:r>
          </a:p>
          <a:p>
            <a:r>
              <a:rPr lang="en-SG" dirty="0"/>
              <a:t>	int n = 19;</a:t>
            </a:r>
          </a:p>
          <a:p>
            <a:r>
              <a:rPr lang="en-SG" dirty="0"/>
              <a:t>	int flag = 0;</a:t>
            </a:r>
          </a:p>
          <a:p>
            <a:r>
              <a:rPr lang="en-SG" dirty="0"/>
              <a:t>	for (int </a:t>
            </a:r>
            <a:r>
              <a:rPr lang="en-SG" dirty="0" err="1"/>
              <a:t>i</a:t>
            </a:r>
            <a:r>
              <a:rPr lang="en-SG" dirty="0"/>
              <a:t> = 2; </a:t>
            </a:r>
            <a:r>
              <a:rPr lang="en-SG" dirty="0" err="1"/>
              <a:t>i</a:t>
            </a:r>
            <a:r>
              <a:rPr lang="en-SG" dirty="0"/>
              <a:t> * </a:t>
            </a:r>
            <a:r>
              <a:rPr lang="en-SG" dirty="0" err="1"/>
              <a:t>i</a:t>
            </a:r>
            <a:r>
              <a:rPr lang="en-SG" dirty="0"/>
              <a:t> &lt;= n; </a:t>
            </a:r>
            <a:r>
              <a:rPr lang="en-SG" dirty="0" err="1"/>
              <a:t>i</a:t>
            </a:r>
            <a:r>
              <a:rPr lang="en-SG" dirty="0"/>
              <a:t>++) {</a:t>
            </a:r>
          </a:p>
          <a:p>
            <a:r>
              <a:rPr lang="en-SG" dirty="0"/>
              <a:t>		// If n is divisible by any number between</a:t>
            </a:r>
          </a:p>
          <a:p>
            <a:r>
              <a:rPr lang="en-SG" dirty="0"/>
              <a:t>		// 2 and n/2, it is not prime</a:t>
            </a:r>
          </a:p>
          <a:p>
            <a:r>
              <a:rPr lang="en-SG" dirty="0"/>
              <a:t>		if (n % </a:t>
            </a:r>
            <a:r>
              <a:rPr lang="en-SG" dirty="0" err="1"/>
              <a:t>i</a:t>
            </a:r>
            <a:r>
              <a:rPr lang="en-SG" dirty="0"/>
              <a:t> == 0) {</a:t>
            </a:r>
          </a:p>
          <a:p>
            <a:r>
              <a:rPr lang="en-SG" dirty="0"/>
              <a:t>			flag = 1;</a:t>
            </a:r>
          </a:p>
          <a:p>
            <a:r>
              <a:rPr lang="en-SG" dirty="0"/>
              <a:t>			break;</a:t>
            </a:r>
          </a:p>
          <a:p>
            <a:r>
              <a:rPr lang="en-SG" dirty="0"/>
              <a:t>		}</a:t>
            </a:r>
          </a:p>
          <a:p>
            <a:r>
              <a:rPr lang="en-SG" dirty="0"/>
              <a:t>	}</a:t>
            </a:r>
          </a:p>
          <a:p>
            <a:r>
              <a:rPr lang="en-SG" dirty="0"/>
              <a:t>	</a:t>
            </a:r>
            <a:r>
              <a:rPr lang="en-SG" dirty="0" err="1"/>
              <a:t>printf</a:t>
            </a:r>
            <a:r>
              <a:rPr lang="en-SG" dirty="0"/>
              <a:t>("%d is ", n);</a:t>
            </a:r>
          </a:p>
          <a:p>
            <a:r>
              <a:rPr lang="en-SG" dirty="0"/>
              <a:t>	if (flag == 1) {</a:t>
            </a:r>
          </a:p>
          <a:p>
            <a:r>
              <a:rPr lang="en-SG" dirty="0"/>
              <a:t>		// it is only printed if the number is not prime</a:t>
            </a:r>
          </a:p>
          <a:p>
            <a:r>
              <a:rPr lang="en-SG" dirty="0"/>
              <a:t>		</a:t>
            </a:r>
            <a:r>
              <a:rPr lang="en-SG" dirty="0" err="1"/>
              <a:t>printf</a:t>
            </a:r>
            <a:r>
              <a:rPr lang="en-SG" dirty="0"/>
              <a:t>("not ");</a:t>
            </a:r>
          </a:p>
          <a:p>
            <a:r>
              <a:rPr lang="en-SG" dirty="0"/>
              <a:t>	}</a:t>
            </a:r>
          </a:p>
          <a:p>
            <a:r>
              <a:rPr lang="en-SG" dirty="0"/>
              <a:t>	</a:t>
            </a:r>
            <a:r>
              <a:rPr lang="en-SG" dirty="0" err="1"/>
              <a:t>printf</a:t>
            </a:r>
            <a:r>
              <a:rPr lang="en-SG" dirty="0"/>
              <a:t>("a prime number.\n");</a:t>
            </a:r>
          </a:p>
          <a:p>
            <a:r>
              <a:rPr lang="en-SG" dirty="0"/>
              <a:t>}</a:t>
            </a:r>
          </a:p>
          <a:p>
            <a:r>
              <a:rPr lang="en-SG" dirty="0"/>
              <a:t>Output: 19 is a prime number.</a:t>
            </a:r>
          </a:p>
        </p:txBody>
      </p:sp>
    </p:spTree>
    <p:extLst>
      <p:ext uri="{BB962C8B-B14F-4D97-AF65-F5344CB8AC3E}">
        <p14:creationId xmlns:p14="http://schemas.microsoft.com/office/powerpoint/2010/main" val="31869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FA5787-5F9C-AC33-8AC5-8A0A332D8200}"/>
              </a:ext>
            </a:extLst>
          </p:cNvPr>
          <p:cNvSpPr txBox="1"/>
          <p:nvPr/>
        </p:nvSpPr>
        <p:spPr>
          <a:xfrm>
            <a:off x="211540" y="12680"/>
            <a:ext cx="11798489" cy="3139321"/>
          </a:xfrm>
          <a:prstGeom prst="rect">
            <a:avLst/>
          </a:prstGeom>
          <a:noFill/>
        </p:spPr>
        <p:txBody>
          <a:bodyPr wrap="square">
            <a:spAutoFit/>
          </a:bodyPr>
          <a:lstStyle/>
          <a:p>
            <a:pPr algn="just"/>
            <a:r>
              <a:rPr lang="en-SG" dirty="0"/>
              <a:t>Can we specify multiple conditions in if statement?</a:t>
            </a:r>
          </a:p>
          <a:p>
            <a:pPr algn="just"/>
            <a:r>
              <a:rPr lang="en-SG" dirty="0"/>
              <a:t>We can specify multiple conditions in the if statement but not separately. We have to join these multiple conditions using logical operators making them into a single expression. We can then use this expression in the if statement.</a:t>
            </a:r>
          </a:p>
          <a:p>
            <a:pPr algn="just"/>
            <a:endParaRPr lang="en-SG" dirty="0"/>
          </a:p>
          <a:p>
            <a:pPr algn="just"/>
            <a:r>
              <a:rPr lang="en-SG" dirty="0"/>
              <a:t>Valid Expressions</a:t>
            </a:r>
          </a:p>
          <a:p>
            <a:pPr algn="just"/>
            <a:r>
              <a:rPr lang="en-SG" dirty="0"/>
              <a:t>if (a &lt; b &amp;&amp; a &lt; c);</a:t>
            </a:r>
          </a:p>
          <a:p>
            <a:pPr algn="just"/>
            <a:r>
              <a:rPr lang="en-SG" dirty="0"/>
              <a:t>if (a == 25 || a &lt; 25);</a:t>
            </a:r>
          </a:p>
          <a:p>
            <a:pPr algn="just"/>
            <a:endParaRPr lang="en-SG" dirty="0"/>
          </a:p>
          <a:p>
            <a:pPr algn="just"/>
            <a:r>
              <a:rPr lang="en-SG" dirty="0"/>
              <a:t>Invalid Expressions</a:t>
            </a:r>
          </a:p>
          <a:p>
            <a:pPr algn="just"/>
            <a:r>
              <a:rPr lang="en-SG" dirty="0"/>
              <a:t>if (a &lt; b, a &lt; c);</a:t>
            </a:r>
          </a:p>
        </p:txBody>
      </p:sp>
    </p:spTree>
    <p:extLst>
      <p:ext uri="{BB962C8B-B14F-4D97-AF65-F5344CB8AC3E}">
        <p14:creationId xmlns:p14="http://schemas.microsoft.com/office/powerpoint/2010/main" val="1766695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4CE155-1CCF-A0A3-5585-FEBD00915333}"/>
              </a:ext>
            </a:extLst>
          </p:cNvPr>
          <p:cNvSpPr txBox="1"/>
          <p:nvPr/>
        </p:nvSpPr>
        <p:spPr>
          <a:xfrm>
            <a:off x="334370" y="0"/>
            <a:ext cx="6100548" cy="2400657"/>
          </a:xfrm>
          <a:prstGeom prst="rect">
            <a:avLst/>
          </a:prstGeom>
          <a:noFill/>
        </p:spPr>
        <p:txBody>
          <a:bodyPr wrap="square">
            <a:spAutoFit/>
          </a:bodyPr>
          <a:lstStyle/>
          <a:p>
            <a:r>
              <a:rPr lang="en-SG" sz="2400" b="1" dirty="0"/>
              <a:t>C if-else Statement</a:t>
            </a:r>
          </a:p>
          <a:p>
            <a:r>
              <a:rPr lang="en-SG" dirty="0"/>
              <a:t>Syntax of if-else</a:t>
            </a:r>
          </a:p>
          <a:p>
            <a:r>
              <a:rPr lang="en-SG" dirty="0"/>
              <a:t>if (condition) {</a:t>
            </a:r>
          </a:p>
          <a:p>
            <a:r>
              <a:rPr lang="en-SG" dirty="0"/>
              <a:t>    // code executed when the condition is true</a:t>
            </a:r>
          </a:p>
          <a:p>
            <a:r>
              <a:rPr lang="en-SG" dirty="0"/>
              <a:t>}</a:t>
            </a:r>
          </a:p>
          <a:p>
            <a:r>
              <a:rPr lang="en-SG" dirty="0"/>
              <a:t>else {</a:t>
            </a:r>
          </a:p>
          <a:p>
            <a:r>
              <a:rPr lang="en-SG" dirty="0"/>
              <a:t>    // code executed when the condition is false</a:t>
            </a:r>
          </a:p>
          <a:p>
            <a:r>
              <a:rPr lang="en-SG" dirty="0"/>
              <a:t>}</a:t>
            </a:r>
          </a:p>
        </p:txBody>
      </p:sp>
      <p:sp>
        <p:nvSpPr>
          <p:cNvPr id="7" name="TextBox 6">
            <a:extLst>
              <a:ext uri="{FF2B5EF4-FFF2-40B4-BE49-F238E27FC236}">
                <a16:creationId xmlns:a16="http://schemas.microsoft.com/office/drawing/2014/main" id="{8A2D416C-4AF7-385F-B117-BE527065D766}"/>
              </a:ext>
            </a:extLst>
          </p:cNvPr>
          <p:cNvSpPr txBox="1"/>
          <p:nvPr/>
        </p:nvSpPr>
        <p:spPr>
          <a:xfrm>
            <a:off x="6096000" y="0"/>
            <a:ext cx="6100548" cy="4801314"/>
          </a:xfrm>
          <a:prstGeom prst="rect">
            <a:avLst/>
          </a:prstGeom>
          <a:solidFill>
            <a:schemeClr val="bg1"/>
          </a:solidFill>
        </p:spPr>
        <p:txBody>
          <a:bodyPr wrap="square">
            <a:spAutoFit/>
          </a:bodyPr>
          <a:lstStyle/>
          <a:p>
            <a:r>
              <a:rPr lang="en-SG" dirty="0"/>
              <a:t>How to use if-else in C?</a:t>
            </a:r>
          </a:p>
          <a:p>
            <a:r>
              <a:rPr lang="en-SG" dirty="0"/>
              <a:t>// C Program to demonstrate the use of if-else statement</a:t>
            </a:r>
          </a:p>
          <a:p>
            <a:r>
              <a:rPr lang="en-SG" dirty="0"/>
              <a:t>#include &lt;</a:t>
            </a:r>
            <a:r>
              <a:rPr lang="en-SG" dirty="0" err="1"/>
              <a:t>stdio.h</a:t>
            </a:r>
            <a:r>
              <a:rPr lang="en-SG" dirty="0"/>
              <a:t>&gt;</a:t>
            </a:r>
          </a:p>
          <a:p>
            <a:r>
              <a:rPr lang="en-SG" dirty="0"/>
              <a:t>int main(){</a:t>
            </a:r>
          </a:p>
          <a:p>
            <a:r>
              <a:rPr lang="en-SG" dirty="0"/>
              <a:t>	// if block with condition at the start</a:t>
            </a:r>
          </a:p>
          <a:p>
            <a:r>
              <a:rPr lang="en-SG" dirty="0"/>
              <a:t>	if (5 &lt; 10) {</a:t>
            </a:r>
          </a:p>
          <a:p>
            <a:r>
              <a:rPr lang="en-SG" dirty="0"/>
              <a:t>		// will be executed if the condition is true</a:t>
            </a:r>
          </a:p>
          <a:p>
            <a:r>
              <a:rPr lang="en-SG" dirty="0"/>
              <a:t>		</a:t>
            </a:r>
            <a:r>
              <a:rPr lang="en-SG" dirty="0" err="1"/>
              <a:t>printf</a:t>
            </a:r>
            <a:r>
              <a:rPr lang="en-SG" dirty="0"/>
              <a:t>("5 is less than 10.");</a:t>
            </a:r>
          </a:p>
          <a:p>
            <a:r>
              <a:rPr lang="en-SG" dirty="0"/>
              <a:t>	}</a:t>
            </a:r>
          </a:p>
          <a:p>
            <a:r>
              <a:rPr lang="en-SG" dirty="0"/>
              <a:t>	// else block after the if block</a:t>
            </a:r>
          </a:p>
          <a:p>
            <a:r>
              <a:rPr lang="en-SG" dirty="0"/>
              <a:t>	else {</a:t>
            </a:r>
          </a:p>
          <a:p>
            <a:endParaRPr lang="en-SG" dirty="0"/>
          </a:p>
          <a:p>
            <a:r>
              <a:rPr lang="en-SG" dirty="0"/>
              <a:t>		// will be executed if the condition is false</a:t>
            </a:r>
          </a:p>
          <a:p>
            <a:r>
              <a:rPr lang="en-SG" dirty="0"/>
              <a:t>		</a:t>
            </a:r>
            <a:r>
              <a:rPr lang="en-SG" dirty="0" err="1"/>
              <a:t>printf</a:t>
            </a:r>
            <a:r>
              <a:rPr lang="en-SG" dirty="0"/>
              <a:t>("5 is greater that 10.");</a:t>
            </a:r>
          </a:p>
          <a:p>
            <a:r>
              <a:rPr lang="en-SG" dirty="0"/>
              <a:t>	}</a:t>
            </a:r>
          </a:p>
          <a:p>
            <a:r>
              <a:rPr lang="en-SG" dirty="0"/>
              <a:t>}</a:t>
            </a:r>
          </a:p>
          <a:p>
            <a:r>
              <a:rPr lang="en-SG" dirty="0"/>
              <a:t>Output: 5 is less than 10.</a:t>
            </a:r>
          </a:p>
        </p:txBody>
      </p:sp>
      <p:sp>
        <p:nvSpPr>
          <p:cNvPr id="9" name="TextBox 8">
            <a:extLst>
              <a:ext uri="{FF2B5EF4-FFF2-40B4-BE49-F238E27FC236}">
                <a16:creationId xmlns:a16="http://schemas.microsoft.com/office/drawing/2014/main" id="{2B200A04-2EE6-68AC-ECBF-3F5CA4B292D4}"/>
              </a:ext>
            </a:extLst>
          </p:cNvPr>
          <p:cNvSpPr txBox="1"/>
          <p:nvPr/>
        </p:nvSpPr>
        <p:spPr>
          <a:xfrm>
            <a:off x="154675" y="2788776"/>
            <a:ext cx="5277134" cy="3139321"/>
          </a:xfrm>
          <a:prstGeom prst="rect">
            <a:avLst/>
          </a:prstGeom>
          <a:noFill/>
        </p:spPr>
        <p:txBody>
          <a:bodyPr wrap="square">
            <a:spAutoFit/>
          </a:bodyPr>
          <a:lstStyle/>
          <a:p>
            <a:pPr algn="just" fontAlgn="base"/>
            <a:r>
              <a:rPr lang="en-US" b="1" i="0" dirty="0">
                <a:solidFill>
                  <a:srgbClr val="273239"/>
                </a:solidFill>
                <a:effectLst/>
                <a:highlight>
                  <a:srgbClr val="FFFFFF"/>
                </a:highlight>
                <a:latin typeface="Nunito" pitchFamily="2" charset="0"/>
              </a:rPr>
              <a:t>How if-else Statement works?</a:t>
            </a:r>
          </a:p>
          <a:p>
            <a:pPr algn="just" fontAlgn="base"/>
            <a:r>
              <a:rPr lang="en-US" b="0" i="0" dirty="0">
                <a:solidFill>
                  <a:srgbClr val="273239"/>
                </a:solidFill>
                <a:effectLst/>
                <a:highlight>
                  <a:srgbClr val="FFFFFF"/>
                </a:highlight>
                <a:latin typeface="Nunito" pitchFamily="2" charset="0"/>
              </a:rPr>
              <a:t>Working of the if-else statement in C is explained below:</a:t>
            </a:r>
          </a:p>
          <a:p>
            <a:pPr algn="just" fontAlgn="base">
              <a:buFont typeface="+mj-lt"/>
              <a:buAutoNum type="arabicPeriod"/>
            </a:pPr>
            <a:r>
              <a:rPr lang="en-US" b="0" i="0" dirty="0">
                <a:solidFill>
                  <a:srgbClr val="273239"/>
                </a:solidFill>
                <a:effectLst/>
                <a:highlight>
                  <a:srgbClr val="FFFFFF"/>
                </a:highlight>
                <a:latin typeface="Nunito" pitchFamily="2" charset="0"/>
              </a:rPr>
              <a:t>When the program control first comes to the if-else block, the test condition is checked.</a:t>
            </a:r>
          </a:p>
          <a:p>
            <a:pPr algn="just" fontAlgn="base">
              <a:buFont typeface="+mj-lt"/>
              <a:buAutoNum type="arabicPeriod"/>
            </a:pPr>
            <a:r>
              <a:rPr lang="en-US" b="0" i="0" dirty="0">
                <a:solidFill>
                  <a:srgbClr val="273239"/>
                </a:solidFill>
                <a:effectLst/>
                <a:highlight>
                  <a:srgbClr val="FFFFFF"/>
                </a:highlight>
                <a:latin typeface="Nunito" pitchFamily="2" charset="0"/>
              </a:rPr>
              <a:t>If the test condition is </a:t>
            </a:r>
            <a:r>
              <a:rPr lang="en-US" b="1" i="0" dirty="0">
                <a:solidFill>
                  <a:srgbClr val="273239"/>
                </a:solidFill>
                <a:effectLst/>
                <a:highlight>
                  <a:srgbClr val="FFFFFF"/>
                </a:highlight>
                <a:latin typeface="Nunito" pitchFamily="2" charset="0"/>
              </a:rPr>
              <a:t>true</a:t>
            </a:r>
            <a:r>
              <a:rPr lang="en-US" b="0" i="0" dirty="0">
                <a:solidFill>
                  <a:srgbClr val="273239"/>
                </a:solidFill>
                <a:effectLst/>
                <a:highlight>
                  <a:srgbClr val="FFFFFF"/>
                </a:highlight>
                <a:latin typeface="Nunito" pitchFamily="2" charset="0"/>
              </a:rPr>
              <a:t>:</a:t>
            </a:r>
          </a:p>
          <a:p>
            <a:pPr marL="742950" lvl="1" indent="-285750" algn="just" fontAlgn="base">
              <a:buFont typeface="+mj-lt"/>
              <a:buAutoNum type="arabicPeriod"/>
            </a:pPr>
            <a:r>
              <a:rPr lang="en-US" b="0" i="0" dirty="0">
                <a:solidFill>
                  <a:srgbClr val="273239"/>
                </a:solidFill>
                <a:effectLst/>
                <a:highlight>
                  <a:srgbClr val="FFFFFF"/>
                </a:highlight>
                <a:latin typeface="Nunito" pitchFamily="2" charset="0"/>
              </a:rPr>
              <a:t>The if block is executed.</a:t>
            </a:r>
          </a:p>
          <a:p>
            <a:pPr algn="just" fontAlgn="base">
              <a:buFont typeface="+mj-lt"/>
              <a:buAutoNum type="arabicPeriod"/>
            </a:pPr>
            <a:r>
              <a:rPr lang="en-US" b="0" i="0" dirty="0">
                <a:solidFill>
                  <a:srgbClr val="273239"/>
                </a:solidFill>
                <a:effectLst/>
                <a:highlight>
                  <a:srgbClr val="FFFFFF"/>
                </a:highlight>
                <a:latin typeface="Nunito" pitchFamily="2" charset="0"/>
              </a:rPr>
              <a:t>If the test condition is </a:t>
            </a:r>
            <a:r>
              <a:rPr lang="en-US" b="1" i="0" dirty="0">
                <a:solidFill>
                  <a:srgbClr val="273239"/>
                </a:solidFill>
                <a:effectLst/>
                <a:highlight>
                  <a:srgbClr val="FFFFFF"/>
                </a:highlight>
                <a:latin typeface="Nunito" pitchFamily="2" charset="0"/>
              </a:rPr>
              <a:t>false</a:t>
            </a:r>
            <a:r>
              <a:rPr lang="en-US" b="0" i="0" dirty="0">
                <a:solidFill>
                  <a:srgbClr val="273239"/>
                </a:solidFill>
                <a:effectLst/>
                <a:highlight>
                  <a:srgbClr val="FFFFFF"/>
                </a:highlight>
                <a:latin typeface="Nunito" pitchFamily="2" charset="0"/>
              </a:rPr>
              <a:t>:</a:t>
            </a:r>
          </a:p>
          <a:p>
            <a:pPr marL="742950" lvl="1" indent="-285750" algn="just" fontAlgn="base">
              <a:buFont typeface="+mj-lt"/>
              <a:buAutoNum type="arabicPeriod"/>
            </a:pPr>
            <a:r>
              <a:rPr lang="en-US" b="0" i="0" dirty="0">
                <a:solidFill>
                  <a:srgbClr val="273239"/>
                </a:solidFill>
                <a:effectLst/>
                <a:highlight>
                  <a:srgbClr val="FFFFFF"/>
                </a:highlight>
                <a:latin typeface="Nunito" pitchFamily="2" charset="0"/>
              </a:rPr>
              <a:t>The else block is executed</a:t>
            </a:r>
          </a:p>
          <a:p>
            <a:pPr algn="just" fontAlgn="base">
              <a:buFont typeface="+mj-lt"/>
              <a:buAutoNum type="arabicPeriod"/>
            </a:pPr>
            <a:r>
              <a:rPr lang="en-US" b="0" i="0" dirty="0">
                <a:solidFill>
                  <a:srgbClr val="273239"/>
                </a:solidFill>
                <a:effectLst/>
                <a:highlight>
                  <a:srgbClr val="FFFFFF"/>
                </a:highlight>
                <a:latin typeface="Nunito" pitchFamily="2" charset="0"/>
              </a:rPr>
              <a:t>After that, the program control continues to the statements below the if-else statement.</a:t>
            </a:r>
          </a:p>
        </p:txBody>
      </p:sp>
    </p:spTree>
    <p:extLst>
      <p:ext uri="{BB962C8B-B14F-4D97-AF65-F5344CB8AC3E}">
        <p14:creationId xmlns:p14="http://schemas.microsoft.com/office/powerpoint/2010/main" val="3401643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5DBB1-4C8B-ED55-6005-0B78ACA2A74D}"/>
              </a:ext>
            </a:extLst>
          </p:cNvPr>
          <p:cNvSpPr>
            <a:spLocks noGrp="1"/>
          </p:cNvSpPr>
          <p:nvPr>
            <p:ph type="title"/>
          </p:nvPr>
        </p:nvSpPr>
        <p:spPr>
          <a:xfrm>
            <a:off x="164592" y="211110"/>
            <a:ext cx="5117092" cy="466753"/>
          </a:xfrm>
        </p:spPr>
        <p:txBody>
          <a:bodyPr>
            <a:noAutofit/>
          </a:bodyPr>
          <a:lstStyle/>
          <a:p>
            <a:r>
              <a:rPr lang="en-US" sz="2400" b="1" i="0" dirty="0">
                <a:solidFill>
                  <a:srgbClr val="273239"/>
                </a:solidFill>
                <a:effectLst/>
                <a:highlight>
                  <a:srgbClr val="FFFFFF"/>
                </a:highlight>
                <a:latin typeface="Nunito" pitchFamily="2" charset="0"/>
              </a:rPr>
              <a:t>Flowchart of the if-else statement</a:t>
            </a:r>
            <a:endParaRPr lang="en-SG" sz="2400" dirty="0"/>
          </a:p>
        </p:txBody>
      </p:sp>
      <p:pic>
        <p:nvPicPr>
          <p:cNvPr id="3074" name="Picture 2" descr="Lightbox">
            <a:extLst>
              <a:ext uri="{FF2B5EF4-FFF2-40B4-BE49-F238E27FC236}">
                <a16:creationId xmlns:a16="http://schemas.microsoft.com/office/drawing/2014/main" id="{CDCCC16A-89CB-BB4F-F009-3736537260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92" y="677863"/>
            <a:ext cx="5248275" cy="4762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24C289D-FD41-D306-2C34-79F2951CA0B3}"/>
              </a:ext>
            </a:extLst>
          </p:cNvPr>
          <p:cNvSpPr txBox="1"/>
          <p:nvPr/>
        </p:nvSpPr>
        <p:spPr>
          <a:xfrm>
            <a:off x="5926860" y="121320"/>
            <a:ext cx="6100548" cy="646331"/>
          </a:xfrm>
          <a:prstGeom prst="rect">
            <a:avLst/>
          </a:prstGeom>
          <a:noFill/>
        </p:spPr>
        <p:txBody>
          <a:bodyPr wrap="square">
            <a:spAutoFit/>
          </a:bodyPr>
          <a:lstStyle/>
          <a:p>
            <a:pPr algn="l" fontAlgn="base"/>
            <a:r>
              <a:rPr lang="en-US" b="1" i="0" dirty="0">
                <a:solidFill>
                  <a:srgbClr val="273239"/>
                </a:solidFill>
                <a:effectLst/>
                <a:highlight>
                  <a:srgbClr val="FFFFFF"/>
                </a:highlight>
                <a:latin typeface="Nunito" pitchFamily="2" charset="0"/>
              </a:rPr>
              <a:t>Example 1: C Program to check whether a given number is even or odd</a:t>
            </a:r>
          </a:p>
        </p:txBody>
      </p:sp>
      <p:sp>
        <p:nvSpPr>
          <p:cNvPr id="7" name="TextBox 6">
            <a:extLst>
              <a:ext uri="{FF2B5EF4-FFF2-40B4-BE49-F238E27FC236}">
                <a16:creationId xmlns:a16="http://schemas.microsoft.com/office/drawing/2014/main" id="{50600A0C-0AD3-5A38-64A0-A021C41B111F}"/>
              </a:ext>
            </a:extLst>
          </p:cNvPr>
          <p:cNvSpPr txBox="1"/>
          <p:nvPr/>
        </p:nvSpPr>
        <p:spPr>
          <a:xfrm>
            <a:off x="5926860" y="889843"/>
            <a:ext cx="6100548" cy="5078313"/>
          </a:xfrm>
          <a:prstGeom prst="rect">
            <a:avLst/>
          </a:prstGeom>
          <a:noFill/>
        </p:spPr>
        <p:txBody>
          <a:bodyPr wrap="square">
            <a:spAutoFit/>
          </a:bodyPr>
          <a:lstStyle/>
          <a:p>
            <a:r>
              <a:rPr lang="en-SG" dirty="0"/>
              <a:t>// C Program to Demonstrate the working of if-else statement</a:t>
            </a:r>
          </a:p>
          <a:p>
            <a:r>
              <a:rPr lang="en-SG" dirty="0"/>
              <a:t>#include &lt;</a:t>
            </a:r>
            <a:r>
              <a:rPr lang="en-SG" dirty="0" err="1"/>
              <a:t>stdio.h</a:t>
            </a:r>
            <a:r>
              <a:rPr lang="en-SG" dirty="0"/>
              <a:t>&gt;</a:t>
            </a:r>
          </a:p>
          <a:p>
            <a:r>
              <a:rPr lang="en-SG" dirty="0"/>
              <a:t>int main(){</a:t>
            </a:r>
          </a:p>
          <a:p>
            <a:r>
              <a:rPr lang="en-SG" dirty="0"/>
              <a:t>	// Some random number</a:t>
            </a:r>
          </a:p>
          <a:p>
            <a:r>
              <a:rPr lang="en-SG" dirty="0"/>
              <a:t>	int </a:t>
            </a:r>
            <a:r>
              <a:rPr lang="en-SG" dirty="0" err="1"/>
              <a:t>num</a:t>
            </a:r>
            <a:r>
              <a:rPr lang="en-SG" dirty="0"/>
              <a:t> = 9911234;</a:t>
            </a:r>
          </a:p>
          <a:p>
            <a:r>
              <a:rPr lang="en-SG" dirty="0"/>
              <a:t>	// checking the condition at the start of if block</a:t>
            </a:r>
          </a:p>
          <a:p>
            <a:r>
              <a:rPr lang="en-SG" dirty="0"/>
              <a:t>	if (</a:t>
            </a:r>
            <a:r>
              <a:rPr lang="en-SG" dirty="0" err="1"/>
              <a:t>num</a:t>
            </a:r>
            <a:r>
              <a:rPr lang="en-SG" dirty="0"/>
              <a:t> % 2 == 0) {</a:t>
            </a:r>
          </a:p>
          <a:p>
            <a:r>
              <a:rPr lang="en-SG" dirty="0"/>
              <a:t>		// executed when the number is even</a:t>
            </a:r>
          </a:p>
          <a:p>
            <a:r>
              <a:rPr lang="en-SG" dirty="0"/>
              <a:t>		</a:t>
            </a:r>
            <a:r>
              <a:rPr lang="en-SG" dirty="0" err="1"/>
              <a:t>printf</a:t>
            </a:r>
            <a:r>
              <a:rPr lang="en-SG" dirty="0"/>
              <a:t>("Number is even");</a:t>
            </a:r>
          </a:p>
          <a:p>
            <a:r>
              <a:rPr lang="en-SG" dirty="0"/>
              <a:t>	}</a:t>
            </a:r>
          </a:p>
          <a:p>
            <a:r>
              <a:rPr lang="en-SG" dirty="0"/>
              <a:t>	// else block</a:t>
            </a:r>
          </a:p>
          <a:p>
            <a:r>
              <a:rPr lang="en-SG" dirty="0"/>
              <a:t>	else {</a:t>
            </a:r>
          </a:p>
          <a:p>
            <a:r>
              <a:rPr lang="en-SG" dirty="0"/>
              <a:t>		// executed when the number is odd</a:t>
            </a:r>
          </a:p>
          <a:p>
            <a:r>
              <a:rPr lang="en-SG" dirty="0"/>
              <a:t>		</a:t>
            </a:r>
            <a:r>
              <a:rPr lang="en-SG" dirty="0" err="1"/>
              <a:t>printf</a:t>
            </a:r>
            <a:r>
              <a:rPr lang="en-SG" dirty="0"/>
              <a:t>("Number is Odd");</a:t>
            </a:r>
          </a:p>
          <a:p>
            <a:r>
              <a:rPr lang="en-SG" dirty="0"/>
              <a:t>	}</a:t>
            </a:r>
          </a:p>
          <a:p>
            <a:r>
              <a:rPr lang="en-SG" dirty="0"/>
              <a:t>}</a:t>
            </a:r>
          </a:p>
          <a:p>
            <a:r>
              <a:rPr lang="en-SG" dirty="0"/>
              <a:t>Output: Number is even</a:t>
            </a:r>
          </a:p>
        </p:txBody>
      </p:sp>
    </p:spTree>
    <p:extLst>
      <p:ext uri="{BB962C8B-B14F-4D97-AF65-F5344CB8AC3E}">
        <p14:creationId xmlns:p14="http://schemas.microsoft.com/office/powerpoint/2010/main" val="649560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9B992-0985-6112-F1A2-86C1BA2649DC}"/>
              </a:ext>
            </a:extLst>
          </p:cNvPr>
          <p:cNvSpPr>
            <a:spLocks noGrp="1"/>
          </p:cNvSpPr>
          <p:nvPr>
            <p:ph type="title"/>
          </p:nvPr>
        </p:nvSpPr>
        <p:spPr>
          <a:xfrm>
            <a:off x="0" y="0"/>
            <a:ext cx="6161965" cy="677863"/>
          </a:xfrm>
        </p:spPr>
        <p:txBody>
          <a:bodyPr>
            <a:noAutofit/>
          </a:bodyPr>
          <a:lstStyle/>
          <a:p>
            <a:r>
              <a:rPr lang="en-US" sz="2400" b="1" i="0" dirty="0">
                <a:solidFill>
                  <a:srgbClr val="273239"/>
                </a:solidFill>
                <a:effectLst/>
                <a:highlight>
                  <a:srgbClr val="FFFFFF"/>
                </a:highlight>
                <a:latin typeface="Aptos" panose="020B0004020202020204" pitchFamily="34" charset="0"/>
              </a:rPr>
              <a:t>Example 2. C Program to check whether a person is eligible to vote or not.</a:t>
            </a:r>
            <a:endParaRPr lang="en-SG" sz="2400" dirty="0">
              <a:latin typeface="Aptos" panose="020B0004020202020204" pitchFamily="34" charset="0"/>
            </a:endParaRPr>
          </a:p>
        </p:txBody>
      </p:sp>
      <p:sp>
        <p:nvSpPr>
          <p:cNvPr id="5" name="TextBox 4">
            <a:extLst>
              <a:ext uri="{FF2B5EF4-FFF2-40B4-BE49-F238E27FC236}">
                <a16:creationId xmlns:a16="http://schemas.microsoft.com/office/drawing/2014/main" id="{A8848470-7606-B612-2B3F-A6D69108F9DE}"/>
              </a:ext>
            </a:extLst>
          </p:cNvPr>
          <p:cNvSpPr txBox="1"/>
          <p:nvPr/>
        </p:nvSpPr>
        <p:spPr>
          <a:xfrm>
            <a:off x="303664" y="1077595"/>
            <a:ext cx="6161964" cy="5355312"/>
          </a:xfrm>
          <a:prstGeom prst="rect">
            <a:avLst/>
          </a:prstGeom>
          <a:noFill/>
        </p:spPr>
        <p:txBody>
          <a:bodyPr wrap="square">
            <a:spAutoFit/>
          </a:bodyPr>
          <a:lstStyle/>
          <a:p>
            <a:r>
              <a:rPr lang="en-SG" dirty="0"/>
              <a:t>#include &lt;</a:t>
            </a:r>
            <a:r>
              <a:rPr lang="en-SG" dirty="0" err="1"/>
              <a:t>stdio.h</a:t>
            </a:r>
            <a:r>
              <a:rPr lang="en-SG" dirty="0"/>
              <a:t>&gt;</a:t>
            </a:r>
          </a:p>
          <a:p>
            <a:r>
              <a:rPr lang="en-SG" dirty="0"/>
              <a:t>int main(){</a:t>
            </a:r>
          </a:p>
          <a:p>
            <a:r>
              <a:rPr lang="en-SG" dirty="0"/>
              <a:t>	// declaring age of two person</a:t>
            </a:r>
          </a:p>
          <a:p>
            <a:r>
              <a:rPr lang="en-SG" dirty="0"/>
              <a:t>	int p1_age = 15;</a:t>
            </a:r>
          </a:p>
          <a:p>
            <a:r>
              <a:rPr lang="en-SG" dirty="0"/>
              <a:t>	int p2_age = 25;</a:t>
            </a:r>
          </a:p>
          <a:p>
            <a:r>
              <a:rPr lang="en-SG" dirty="0"/>
              <a:t>	// checking eligibility of person 1</a:t>
            </a:r>
          </a:p>
          <a:p>
            <a:r>
              <a:rPr lang="en-SG" dirty="0"/>
              <a:t>	if (p1_age &lt; 18)</a:t>
            </a:r>
          </a:p>
          <a:p>
            <a:r>
              <a:rPr lang="en-SG" dirty="0"/>
              <a:t>		</a:t>
            </a:r>
            <a:r>
              <a:rPr lang="en-SG" dirty="0" err="1"/>
              <a:t>printf</a:t>
            </a:r>
            <a:r>
              <a:rPr lang="en-SG" dirty="0"/>
              <a:t>("Person 1 is not eligible to vote.\n");</a:t>
            </a:r>
          </a:p>
          <a:p>
            <a:r>
              <a:rPr lang="en-SG" dirty="0"/>
              <a:t>	else</a:t>
            </a:r>
          </a:p>
          <a:p>
            <a:r>
              <a:rPr lang="en-SG" dirty="0"/>
              <a:t>		</a:t>
            </a:r>
            <a:r>
              <a:rPr lang="en-SG" dirty="0" err="1"/>
              <a:t>printf</a:t>
            </a:r>
            <a:r>
              <a:rPr lang="en-SG" dirty="0"/>
              <a:t>("Person 1 is eligible to vote.\n");</a:t>
            </a:r>
          </a:p>
          <a:p>
            <a:r>
              <a:rPr lang="en-SG" dirty="0"/>
              <a:t>	// checking </a:t>
            </a:r>
            <a:r>
              <a:rPr lang="en-SG" dirty="0" err="1"/>
              <a:t>eligiblity</a:t>
            </a:r>
            <a:r>
              <a:rPr lang="en-SG" dirty="0"/>
              <a:t> of person 2</a:t>
            </a:r>
          </a:p>
          <a:p>
            <a:r>
              <a:rPr lang="en-SG" dirty="0"/>
              <a:t>	if (p2_age &lt; 18)</a:t>
            </a:r>
          </a:p>
          <a:p>
            <a:r>
              <a:rPr lang="en-SG" dirty="0"/>
              <a:t>		</a:t>
            </a:r>
            <a:r>
              <a:rPr lang="en-SG" dirty="0" err="1"/>
              <a:t>printf</a:t>
            </a:r>
            <a:r>
              <a:rPr lang="en-SG" dirty="0"/>
              <a:t>("Person 2 is not eligible to vote.\n");</a:t>
            </a:r>
          </a:p>
          <a:p>
            <a:r>
              <a:rPr lang="en-SG" dirty="0"/>
              <a:t>	else</a:t>
            </a:r>
          </a:p>
          <a:p>
            <a:r>
              <a:rPr lang="en-SG" dirty="0"/>
              <a:t>		</a:t>
            </a:r>
            <a:r>
              <a:rPr lang="en-SG" dirty="0" err="1"/>
              <a:t>printf</a:t>
            </a:r>
            <a:r>
              <a:rPr lang="en-SG" dirty="0"/>
              <a:t>("Person 2 is eligible to vote.");</a:t>
            </a:r>
          </a:p>
          <a:p>
            <a:r>
              <a:rPr lang="en-SG" dirty="0"/>
              <a:t>}</a:t>
            </a:r>
          </a:p>
          <a:p>
            <a:r>
              <a:rPr lang="en-SG" dirty="0"/>
              <a:t>Output</a:t>
            </a:r>
          </a:p>
          <a:p>
            <a:r>
              <a:rPr lang="en-SG" dirty="0"/>
              <a:t>Person 1 is not eligible to vote.</a:t>
            </a:r>
          </a:p>
          <a:p>
            <a:r>
              <a:rPr lang="en-SG" dirty="0"/>
              <a:t>Person 2 is eligible to vote.</a:t>
            </a:r>
          </a:p>
        </p:txBody>
      </p:sp>
      <p:sp>
        <p:nvSpPr>
          <p:cNvPr id="8" name="TextBox 7">
            <a:extLst>
              <a:ext uri="{FF2B5EF4-FFF2-40B4-BE49-F238E27FC236}">
                <a16:creationId xmlns:a16="http://schemas.microsoft.com/office/drawing/2014/main" id="{80F556A0-E459-16B8-321F-BA262125FD07}"/>
              </a:ext>
            </a:extLst>
          </p:cNvPr>
          <p:cNvSpPr txBox="1"/>
          <p:nvPr/>
        </p:nvSpPr>
        <p:spPr>
          <a:xfrm>
            <a:off x="6769290" y="338931"/>
            <a:ext cx="5422710" cy="3416320"/>
          </a:xfrm>
          <a:prstGeom prst="rect">
            <a:avLst/>
          </a:prstGeom>
          <a:noFill/>
        </p:spPr>
        <p:txBody>
          <a:bodyPr wrap="square">
            <a:spAutoFit/>
          </a:bodyPr>
          <a:lstStyle/>
          <a:p>
            <a:pPr algn="just"/>
            <a:r>
              <a:rPr lang="en-SG" sz="2400" dirty="0"/>
              <a:t>Can we skip second braces{} around the body of the if-else block in C?</a:t>
            </a:r>
          </a:p>
          <a:p>
            <a:pPr algn="just"/>
            <a:r>
              <a:rPr lang="en-SG" sz="2400" dirty="0"/>
              <a:t>Answer:</a:t>
            </a:r>
          </a:p>
          <a:p>
            <a:pPr algn="just"/>
            <a:r>
              <a:rPr lang="en-SG" sz="2400" dirty="0"/>
              <a:t>We can skip the braces of the body of the if or else block as long as there is only a single statement inside their body. We will get an error if there is more than one statement in the body without braces.</a:t>
            </a:r>
          </a:p>
        </p:txBody>
      </p:sp>
    </p:spTree>
    <p:extLst>
      <p:ext uri="{BB962C8B-B14F-4D97-AF65-F5344CB8AC3E}">
        <p14:creationId xmlns:p14="http://schemas.microsoft.com/office/powerpoint/2010/main" val="177151027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131</TotalTime>
  <Words>5497</Words>
  <Application>Microsoft Office PowerPoint</Application>
  <PresentationFormat>Widescreen</PresentationFormat>
  <Paragraphs>745</Paragraphs>
  <Slides>44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44</vt:i4>
      </vt:variant>
    </vt:vector>
  </HeadingPairs>
  <TitlesOfParts>
    <vt:vector size="56" baseType="lpstr">
      <vt:lpstr>Aptos</vt:lpstr>
      <vt:lpstr>Arial</vt:lpstr>
      <vt:lpstr>Berlin Sans FB Demi</vt:lpstr>
      <vt:lpstr>Century Schoolbook</vt:lpstr>
      <vt:lpstr>Consolas</vt:lpstr>
      <vt:lpstr>euclid_circular_a</vt:lpstr>
      <vt:lpstr>Nunito</vt:lpstr>
      <vt:lpstr>Segoe UI</vt:lpstr>
      <vt:lpstr>Source Sans 3</vt:lpstr>
      <vt:lpstr>Verdana</vt:lpstr>
      <vt:lpstr>Wingdings 2</vt:lpstr>
      <vt:lpstr>View</vt:lpstr>
      <vt:lpstr>Control Statements &amp; Decision-Making in C</vt:lpstr>
      <vt:lpstr>Decision Making in C (if , if..else, Nested if, if-else-if )</vt:lpstr>
      <vt:lpstr>C – if Statement</vt:lpstr>
      <vt:lpstr>PowerPoint Presentation</vt:lpstr>
      <vt:lpstr>PowerPoint Presentation</vt:lpstr>
      <vt:lpstr>PowerPoint Presentation</vt:lpstr>
      <vt:lpstr>PowerPoint Presentation</vt:lpstr>
      <vt:lpstr>Flowchart of the if-else statement</vt:lpstr>
      <vt:lpstr>Example 2. C Program to check whether a person is eligible to vote or not.</vt:lpstr>
      <vt:lpstr>C If ... Else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Nested if-else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Statements &amp; Decision-Making in C</dc:title>
  <dc:creator>Raajokiaa Ritu</dc:creator>
  <cp:lastModifiedBy>Raajokiaa Ritu</cp:lastModifiedBy>
  <cp:revision>87</cp:revision>
  <dcterms:created xsi:type="dcterms:W3CDTF">2024-04-20T06:48:08Z</dcterms:created>
  <dcterms:modified xsi:type="dcterms:W3CDTF">2024-05-18T14:28:09Z</dcterms:modified>
</cp:coreProperties>
</file>