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handoutMasterIdLst>
    <p:handoutMasterId r:id="rId39"/>
  </p:handoutMasterIdLst>
  <p:sldIdLst>
    <p:sldId id="303" r:id="rId2"/>
    <p:sldId id="256" r:id="rId3"/>
    <p:sldId id="309" r:id="rId4"/>
    <p:sldId id="302" r:id="rId5"/>
    <p:sldId id="257" r:id="rId6"/>
    <p:sldId id="304" r:id="rId7"/>
    <p:sldId id="305" r:id="rId8"/>
    <p:sldId id="306" r:id="rId9"/>
    <p:sldId id="265" r:id="rId10"/>
    <p:sldId id="267" r:id="rId11"/>
    <p:sldId id="268" r:id="rId12"/>
    <p:sldId id="266" r:id="rId13"/>
    <p:sldId id="269" r:id="rId14"/>
    <p:sldId id="270" r:id="rId15"/>
    <p:sldId id="258" r:id="rId16"/>
    <p:sldId id="259" r:id="rId17"/>
    <p:sldId id="260" r:id="rId18"/>
    <p:sldId id="261" r:id="rId19"/>
    <p:sldId id="262" r:id="rId20"/>
    <p:sldId id="263" r:id="rId21"/>
    <p:sldId id="264" r:id="rId22"/>
    <p:sldId id="271" r:id="rId23"/>
    <p:sldId id="272" r:id="rId24"/>
    <p:sldId id="274" r:id="rId25"/>
    <p:sldId id="273" r:id="rId26"/>
    <p:sldId id="275" r:id="rId27"/>
    <p:sldId id="276" r:id="rId28"/>
    <p:sldId id="277" r:id="rId29"/>
    <p:sldId id="279" r:id="rId30"/>
    <p:sldId id="280" r:id="rId31"/>
    <p:sldId id="281" r:id="rId32"/>
    <p:sldId id="282" r:id="rId33"/>
    <p:sldId id="284" r:id="rId34"/>
    <p:sldId id="307" r:id="rId35"/>
    <p:sldId id="308" r:id="rId36"/>
    <p:sldId id="310"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586056E-5FF8-5011-3EDF-02AA7E3654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SG"/>
              <a:t>ritu</a:t>
            </a:r>
          </a:p>
        </p:txBody>
      </p:sp>
      <p:sp>
        <p:nvSpPr>
          <p:cNvPr id="3" name="Date Placeholder 2">
            <a:extLst>
              <a:ext uri="{FF2B5EF4-FFF2-40B4-BE49-F238E27FC236}">
                <a16:creationId xmlns:a16="http://schemas.microsoft.com/office/drawing/2014/main" id="{E77209E2-C483-99D2-C038-5BE3128E782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B3D81B-508E-4479-A5C3-3D72275FD29F}" type="datetimeFigureOut">
              <a:rPr lang="en-SG" smtClean="0"/>
              <a:t>20/4/2024</a:t>
            </a:fld>
            <a:endParaRPr lang="en-SG"/>
          </a:p>
        </p:txBody>
      </p:sp>
      <p:sp>
        <p:nvSpPr>
          <p:cNvPr id="4" name="Footer Placeholder 3">
            <a:extLst>
              <a:ext uri="{FF2B5EF4-FFF2-40B4-BE49-F238E27FC236}">
                <a16:creationId xmlns:a16="http://schemas.microsoft.com/office/drawing/2014/main" id="{F4381E8A-F4B3-6A30-E91E-6A5FA0975D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SG"/>
              <a:t>Faculty: Khandaker Jannatul Ritu, Lecturer, Dept. of CSE, BAIUST</a:t>
            </a:r>
          </a:p>
        </p:txBody>
      </p:sp>
      <p:sp>
        <p:nvSpPr>
          <p:cNvPr id="5" name="Slide Number Placeholder 4">
            <a:extLst>
              <a:ext uri="{FF2B5EF4-FFF2-40B4-BE49-F238E27FC236}">
                <a16:creationId xmlns:a16="http://schemas.microsoft.com/office/drawing/2014/main" id="{74811648-F50B-7B6F-51CD-77CB4F657B0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2E59F6-BFDE-4F85-A249-0993CD0962D3}" type="slidenum">
              <a:rPr lang="en-SG" smtClean="0"/>
              <a:t>‹#›</a:t>
            </a:fld>
            <a:endParaRPr lang="en-SG"/>
          </a:p>
        </p:txBody>
      </p:sp>
    </p:spTree>
    <p:extLst>
      <p:ext uri="{BB962C8B-B14F-4D97-AF65-F5344CB8AC3E}">
        <p14:creationId xmlns:p14="http://schemas.microsoft.com/office/powerpoint/2010/main" val="4098483078"/>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SG"/>
              <a:t>ritu</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B43943F-C5D8-4AB4-A783-140D5B920DBF}" type="datetimeFigureOut">
              <a:rPr lang="en-SG" smtClean="0"/>
              <a:t>20/4/2024</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SG"/>
              <a:t>Faculty: Khandaker Jannatul Ritu, Lecturer, Dept. of CSE, BAIUST</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0C290-C42D-4E63-9126-66AD814AB153}" type="slidenum">
              <a:rPr lang="en-SG" smtClean="0"/>
              <a:t>‹#›</a:t>
            </a:fld>
            <a:endParaRPr lang="en-SG"/>
          </a:p>
        </p:txBody>
      </p:sp>
    </p:spTree>
    <p:extLst>
      <p:ext uri="{BB962C8B-B14F-4D97-AF65-F5344CB8AC3E}">
        <p14:creationId xmlns:p14="http://schemas.microsoft.com/office/powerpoint/2010/main" val="3173402967"/>
      </p:ext>
    </p:extLst>
  </p:cSld>
  <p:clrMap bg1="lt1" tx1="dk1" bg2="lt2" tx2="dk2" accent1="accent1" accent2="accent2" accent3="accent3" accent4="accent4" accent5="accent5" accent6="accent6" hlink="hlink" folHlink="folHlink"/>
  <p:hf sldNum="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Header Placeholder 3"/>
          <p:cNvSpPr>
            <a:spLocks noGrp="1"/>
          </p:cNvSpPr>
          <p:nvPr>
            <p:ph type="hdr" sz="quarter"/>
          </p:nvPr>
        </p:nvSpPr>
        <p:spPr/>
        <p:txBody>
          <a:bodyPr/>
          <a:lstStyle/>
          <a:p>
            <a:r>
              <a:rPr lang="en-SG"/>
              <a:t>ritu</a:t>
            </a:r>
          </a:p>
        </p:txBody>
      </p:sp>
    </p:spTree>
    <p:extLst>
      <p:ext uri="{BB962C8B-B14F-4D97-AF65-F5344CB8AC3E}">
        <p14:creationId xmlns:p14="http://schemas.microsoft.com/office/powerpoint/2010/main" val="344266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Header Placeholder 3"/>
          <p:cNvSpPr>
            <a:spLocks noGrp="1"/>
          </p:cNvSpPr>
          <p:nvPr>
            <p:ph type="hdr" sz="quarter"/>
          </p:nvPr>
        </p:nvSpPr>
        <p:spPr/>
        <p:txBody>
          <a:bodyPr/>
          <a:lstStyle/>
          <a:p>
            <a:r>
              <a:rPr lang="en-SG"/>
              <a:t>ritu</a:t>
            </a:r>
          </a:p>
        </p:txBody>
      </p:sp>
    </p:spTree>
    <p:extLst>
      <p:ext uri="{BB962C8B-B14F-4D97-AF65-F5344CB8AC3E}">
        <p14:creationId xmlns:p14="http://schemas.microsoft.com/office/powerpoint/2010/main" val="1555246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FE20B20-6C33-4217-873E-8FD6E605D6F4}" type="datetime1">
              <a:rPr lang="en-SG" smtClean="0"/>
              <a:t>20/4/2024</a:t>
            </a:fld>
            <a:endParaRPr lang="en-SG"/>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SG"/>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FA71A2F-D976-4E72-9094-C4684EA84E6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7874009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F101CC-0CBA-434B-9535-AADD60E1064F}" type="datetime1">
              <a:rPr lang="en-SG" smtClean="0"/>
              <a:t>20/4/2024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399519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B6414D-DE7A-4855-ABF2-636BE81ADD1F}" type="datetime1">
              <a:rPr lang="en-SG" smtClean="0"/>
              <a:t>20/4/2024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1673941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AB3C8B-9E20-4928-9B73-4F1A61F68479}" type="datetime1">
              <a:rPr lang="en-SG" smtClean="0"/>
              <a:t>20/4/2024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954085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F732A8D-21AE-483E-B567-31FE6331EDA6}" type="datetime1">
              <a:rPr lang="en-SG" smtClean="0"/>
              <a:t>20/4/2024</a:t>
            </a:fld>
            <a:endParaRPr lang="en-SG"/>
          </a:p>
        </p:txBody>
      </p:sp>
      <p:sp>
        <p:nvSpPr>
          <p:cNvPr id="5" name="Footer Placeholder 4"/>
          <p:cNvSpPr>
            <a:spLocks noGrp="1"/>
          </p:cNvSpPr>
          <p:nvPr>
            <p:ph type="ftr" sz="quarter" idx="11"/>
          </p:nvPr>
        </p:nvSpPr>
        <p:spPr/>
        <p:txBody>
          <a:bodyPr/>
          <a:lstStyle/>
          <a:p>
            <a:endParaRPr lang="en-SG"/>
          </a:p>
        </p:txBody>
      </p:sp>
      <p:sp>
        <p:nvSpPr>
          <p:cNvPr id="6" name="Slide Number Placeholder 5"/>
          <p:cNvSpPr>
            <a:spLocks noGrp="1"/>
          </p:cNvSpPr>
          <p:nvPr>
            <p:ph type="sldNum" sz="quarter" idx="12"/>
          </p:nvPr>
        </p:nvSpPr>
        <p:spPr/>
        <p:txBody>
          <a:bodyPr/>
          <a:lstStyle/>
          <a:p>
            <a:fld id="{DFA71A2F-D976-4E72-9094-C4684EA84E6A}" type="slidenum">
              <a:rPr lang="en-SG" smtClean="0"/>
              <a:t>‹#›</a:t>
            </a:fld>
            <a:endParaRPr lang="en-SG"/>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74579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F8DFDD-ECE2-4F1C-8B2D-1D85B464CAFE}" type="datetime1">
              <a:rPr lang="en-SG" smtClean="0"/>
              <a:t>20/4/2024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133033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68FC9B-E1C1-4558-9919-17F16F1EA821}" type="datetime1">
              <a:rPr lang="en-SG" smtClean="0"/>
              <a:t>20/4/2024</a:t>
            </a:fld>
            <a:endParaRPr lang="en-SG"/>
          </a:p>
        </p:txBody>
      </p:sp>
      <p:sp>
        <p:nvSpPr>
          <p:cNvPr id="8" name="Footer Placeholder 7"/>
          <p:cNvSpPr>
            <a:spLocks noGrp="1"/>
          </p:cNvSpPr>
          <p:nvPr>
            <p:ph type="ftr" sz="quarter" idx="11"/>
          </p:nvPr>
        </p:nvSpPr>
        <p:spPr/>
        <p:txBody>
          <a:bodyPr/>
          <a:lstStyle/>
          <a:p>
            <a:endParaRPr lang="en-SG"/>
          </a:p>
        </p:txBody>
      </p:sp>
      <p:sp>
        <p:nvSpPr>
          <p:cNvPr id="9" name="Slide Number Placeholder 8"/>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29844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3D1A74-2D7D-471B-AF9A-3B210BDFD7AD}" type="datetime1">
              <a:rPr lang="en-SG" smtClean="0"/>
              <a:t>20/4/2024</a:t>
            </a:fld>
            <a:endParaRPr lang="en-SG"/>
          </a:p>
        </p:txBody>
      </p:sp>
      <p:sp>
        <p:nvSpPr>
          <p:cNvPr id="4" name="Footer Placeholder 3"/>
          <p:cNvSpPr>
            <a:spLocks noGrp="1"/>
          </p:cNvSpPr>
          <p:nvPr>
            <p:ph type="ftr" sz="quarter" idx="11"/>
          </p:nvPr>
        </p:nvSpPr>
        <p:spPr/>
        <p:txBody>
          <a:bodyPr/>
          <a:lstStyle/>
          <a:p>
            <a:endParaRPr lang="en-SG"/>
          </a:p>
        </p:txBody>
      </p:sp>
      <p:sp>
        <p:nvSpPr>
          <p:cNvPr id="5" name="Slide Number Placeholder 4"/>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3307355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3DFFB1-0209-4B7F-8087-E7C24791A20C}" type="datetime1">
              <a:rPr lang="en-SG" smtClean="0"/>
              <a:t>20/4/2024</a:t>
            </a:fld>
            <a:endParaRPr lang="en-SG"/>
          </a:p>
        </p:txBody>
      </p:sp>
      <p:sp>
        <p:nvSpPr>
          <p:cNvPr id="3" name="Footer Placeholder 2"/>
          <p:cNvSpPr>
            <a:spLocks noGrp="1"/>
          </p:cNvSpPr>
          <p:nvPr>
            <p:ph type="ftr" sz="quarter" idx="11"/>
          </p:nvPr>
        </p:nvSpPr>
        <p:spPr/>
        <p:txBody>
          <a:bodyPr/>
          <a:lstStyle/>
          <a:p>
            <a:endParaRPr lang="en-SG"/>
          </a:p>
        </p:txBody>
      </p:sp>
      <p:sp>
        <p:nvSpPr>
          <p:cNvPr id="4" name="Slide Number Placeholder 3"/>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213285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7704E7-407B-4B78-B38D-7758B76BFB8D}" type="datetime1">
              <a:rPr lang="en-SG" smtClean="0"/>
              <a:t>20/4/2024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9431364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A42F5A-D69F-485F-9DDE-C12F92AAD46E}" type="datetime1">
              <a:rPr lang="en-SG" smtClean="0"/>
              <a:t>20/4/2024</a:t>
            </a:fld>
            <a:endParaRPr lang="en-SG"/>
          </a:p>
        </p:txBody>
      </p:sp>
      <p:sp>
        <p:nvSpPr>
          <p:cNvPr id="6" name="Footer Placeholder 5"/>
          <p:cNvSpPr>
            <a:spLocks noGrp="1"/>
          </p:cNvSpPr>
          <p:nvPr>
            <p:ph type="ftr" sz="quarter" idx="11"/>
          </p:nvPr>
        </p:nvSpPr>
        <p:spPr/>
        <p:txBody>
          <a:bodyPr/>
          <a:lstStyle/>
          <a:p>
            <a:endParaRPr lang="en-SG"/>
          </a:p>
        </p:txBody>
      </p:sp>
      <p:sp>
        <p:nvSpPr>
          <p:cNvPr id="7" name="Slide Number Placeholder 6"/>
          <p:cNvSpPr>
            <a:spLocks noGrp="1"/>
          </p:cNvSpPr>
          <p:nvPr>
            <p:ph type="sldNum" sz="quarter" idx="12"/>
          </p:nvPr>
        </p:nvSpPr>
        <p:spPr/>
        <p:txBody>
          <a:bodyPr/>
          <a:lstStyle/>
          <a:p>
            <a:fld id="{DFA71A2F-D976-4E72-9094-C4684EA84E6A}" type="slidenum">
              <a:rPr lang="en-SG" smtClean="0"/>
              <a:t>‹#›</a:t>
            </a:fld>
            <a:endParaRPr lang="en-SG"/>
          </a:p>
        </p:txBody>
      </p:sp>
    </p:spTree>
    <p:extLst>
      <p:ext uri="{BB962C8B-B14F-4D97-AF65-F5344CB8AC3E}">
        <p14:creationId xmlns:p14="http://schemas.microsoft.com/office/powerpoint/2010/main" val="1885238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715531C5-64DC-4A90-A921-1CA2E4E865FF}" type="datetime1">
              <a:rPr lang="en-SG" smtClean="0"/>
              <a:t>20/4/2024</a:t>
            </a:fld>
            <a:endParaRPr lang="en-SG"/>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SG"/>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FA71A2F-D976-4E72-9094-C4684EA84E6A}" type="slidenum">
              <a:rPr lang="en-SG" smtClean="0"/>
              <a:t>‹#›</a:t>
            </a:fld>
            <a:endParaRPr lang="en-SG"/>
          </a:p>
        </p:txBody>
      </p:sp>
    </p:spTree>
    <p:extLst>
      <p:ext uri="{BB962C8B-B14F-4D97-AF65-F5344CB8AC3E}">
        <p14:creationId xmlns:p14="http://schemas.microsoft.com/office/powerpoint/2010/main" val="424474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javatpoint.com/c-sharp-tutorial" TargetMode="External"/><Relationship Id="rId3" Type="http://schemas.openxmlformats.org/officeDocument/2006/relationships/hyperlink" Target="https://www.javatpoint.com/c-strings" TargetMode="External"/><Relationship Id="rId7" Type="http://schemas.openxmlformats.org/officeDocument/2006/relationships/hyperlink" Target="https://www.javatpoint.com/java-tutorial" TargetMode="External"/><Relationship Id="rId2" Type="http://schemas.openxmlformats.org/officeDocument/2006/relationships/hyperlink" Target="https://www.javatpoint.com/c-array" TargetMode="External"/><Relationship Id="rId1" Type="http://schemas.openxmlformats.org/officeDocument/2006/relationships/slideLayout" Target="../slideLayouts/slideLayout2.xml"/><Relationship Id="rId6" Type="http://schemas.openxmlformats.org/officeDocument/2006/relationships/hyperlink" Target="https://www.javatpoint.com/cpp-tutorial" TargetMode="External"/><Relationship Id="rId5" Type="http://schemas.openxmlformats.org/officeDocument/2006/relationships/hyperlink" Target="https://www.javatpoint.com/file-handling-in-c" TargetMode="External"/><Relationship Id="rId4" Type="http://schemas.openxmlformats.org/officeDocument/2006/relationships/hyperlink" Target="https://www.javatpoint.com/functions-in-c"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36.xml.rels><?xml version="1.0" encoding="UTF-8" standalone="yes"?>
<Relationships xmlns="http://schemas.openxmlformats.org/package/2006/relationships"><Relationship Id="rId3" Type="http://schemas.openxmlformats.org/officeDocument/2006/relationships/hyperlink" Target="https://www.youtube.com/watch?v=VPPQaMkRssM&amp;list=PLgH5QX0i9K3pCMBZcul1fta6UivHDbXvz&amp;index=15&amp;pp=iAQB" TargetMode="External"/><Relationship Id="rId2" Type="http://schemas.openxmlformats.org/officeDocument/2006/relationships/hyperlink" Target="https://www.youtube.com/watch?v=wEWHq8FzdMw&amp;list=PLgH5QX0i9K3pCMBZcul1fta6UivHDbXvz&amp;index=14&amp;pp=iAQB" TargetMode="External"/><Relationship Id="rId1" Type="http://schemas.openxmlformats.org/officeDocument/2006/relationships/slideLayout" Target="../slideLayouts/slideLayout2.xml"/><Relationship Id="rId5" Type="http://schemas.openxmlformats.org/officeDocument/2006/relationships/hyperlink" Target="https://www.youtube.com/watch?v=Gz5rkuWFy5U&amp;list=PLgH5QX0i9K3pCMBZcul1fta6UivHDbXvz&amp;index=19&amp;pp=iAQB" TargetMode="External"/><Relationship Id="rId4" Type="http://schemas.openxmlformats.org/officeDocument/2006/relationships/hyperlink" Target="https://www.youtube.com/watch?v=HWyEt9Q_2pE&amp;list=PLgH5QX0i9K3pCMBZcul1fta6UivHDbXvz&amp;index=17&amp;pp=iAQB"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www.programiz.com/c-programming" TargetMode="External"/><Relationship Id="rId7" Type="http://schemas.openxmlformats.org/officeDocument/2006/relationships/hyperlink" Target="https://www.youtube.com/playlist?list=PLgH5QX0i9K3pCMBZcul1fta6UivHDbXvz" TargetMode="External"/><Relationship Id="rId2" Type="http://schemas.openxmlformats.org/officeDocument/2006/relationships/hyperlink" Target="https://www.w3schools.com/c/index.php" TargetMode="External"/><Relationship Id="rId1" Type="http://schemas.openxmlformats.org/officeDocument/2006/relationships/slideLayout" Target="../slideLayouts/slideLayout1.xml"/><Relationship Id="rId6" Type="http://schemas.openxmlformats.org/officeDocument/2006/relationships/hyperlink" Target="https://www.tutorialspoint.com/cprogramming/index.htm" TargetMode="External"/><Relationship Id="rId5" Type="http://schemas.openxmlformats.org/officeDocument/2006/relationships/hyperlink" Target="https://www.geeksforgeeks.org/c-programming-language/" TargetMode="External"/><Relationship Id="rId4" Type="http://schemas.openxmlformats.org/officeDocument/2006/relationships/hyperlink" Target="https://www.javatpoint.com/c-programming-language-tutorial" TargetMode="Externa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jpe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jpe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14.png"/><Relationship Id="rId7" Type="http://schemas.openxmlformats.org/officeDocument/2006/relationships/image" Target="../media/image18.jpe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13.jpeg"/><Relationship Id="rId16"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15.png"/><Relationship Id="rId9" Type="http://schemas.openxmlformats.org/officeDocument/2006/relationships/image" Target="../media/image20.png"/><Relationship Id="rId14" Type="http://schemas.openxmlformats.org/officeDocument/2006/relationships/image" Target="../media/image25.png"/></Relationships>
</file>

<file path=ppt/slides/_rels/slide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8.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jpeg"/><Relationship Id="rId12" Type="http://schemas.openxmlformats.org/officeDocument/2006/relationships/image" Target="../media/image52.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0" Type="http://schemas.openxmlformats.org/officeDocument/2006/relationships/image" Target="../media/image50.jpeg"/><Relationship Id="rId4" Type="http://schemas.openxmlformats.org/officeDocument/2006/relationships/image" Target="../media/image44.jpeg"/><Relationship Id="rId9" Type="http://schemas.openxmlformats.org/officeDocument/2006/relationships/image" Target="../media/image49.png"/></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functions-in-c/" TargetMode="External"/><Relationship Id="rId2" Type="http://schemas.openxmlformats.org/officeDocument/2006/relationships/hyperlink" Target="https://www.geeksforgeeks.org/structured-programming-approach-with-advantages-and-disadvantages/" TargetMode="External"/><Relationship Id="rId1" Type="http://schemas.openxmlformats.org/officeDocument/2006/relationships/slideLayout" Target="../slideLayouts/slideLayout2.xml"/><Relationship Id="rId4" Type="http://schemas.openxmlformats.org/officeDocument/2006/relationships/hyperlink" Target="https://www.geeksforgeeks.org/modular-approach-in-programm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6C66-23B8-C7E7-A14E-EC010A93F6E7}"/>
              </a:ext>
            </a:extLst>
          </p:cNvPr>
          <p:cNvSpPr>
            <a:spLocks noGrp="1"/>
          </p:cNvSpPr>
          <p:nvPr>
            <p:ph type="ctrTitle"/>
          </p:nvPr>
        </p:nvSpPr>
        <p:spPr>
          <a:xfrm>
            <a:off x="348792" y="2130458"/>
            <a:ext cx="11843208" cy="2059661"/>
          </a:xfrm>
        </p:spPr>
        <p:txBody>
          <a:bodyPr>
            <a:normAutofit fontScale="90000"/>
          </a:bodyPr>
          <a:lstStyle/>
          <a:p>
            <a:pPr algn="ctr"/>
            <a:r>
              <a:rPr lang="en-US" sz="8000" b="1" dirty="0">
                <a:solidFill>
                  <a:srgbClr val="FFC000"/>
                </a:solidFill>
                <a:latin typeface="Aharoni" panose="02010803020104030203" pitchFamily="2" charset="-79"/>
                <a:cs typeface="Aharoni" panose="02010803020104030203" pitchFamily="2" charset="-79"/>
              </a:rPr>
              <a:t>Why Did You Choose CSE?</a:t>
            </a:r>
            <a:endParaRPr lang="en-SG" sz="4400"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2007424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500-2B63-6B77-1161-E4F25552EDC9}"/>
              </a:ext>
            </a:extLst>
          </p:cNvPr>
          <p:cNvSpPr>
            <a:spLocks noGrp="1"/>
          </p:cNvSpPr>
          <p:nvPr>
            <p:ph type="title"/>
          </p:nvPr>
        </p:nvSpPr>
        <p:spPr>
          <a:xfrm>
            <a:off x="0" y="209863"/>
            <a:ext cx="12191999" cy="497148"/>
          </a:xfrm>
          <a:solidFill>
            <a:schemeClr val="accent6">
              <a:lumMod val="20000"/>
              <a:lumOff val="80000"/>
            </a:schemeClr>
          </a:solidFill>
        </p:spPr>
        <p:txBody>
          <a:bodyPr>
            <a:normAutofit/>
          </a:bodyPr>
          <a:lstStyle/>
          <a:p>
            <a:r>
              <a:rPr lang="en-SG" sz="2400" b="1" i="0" dirty="0">
                <a:solidFill>
                  <a:srgbClr val="273239"/>
                </a:solidFill>
                <a:effectLst/>
                <a:latin typeface="Nunito" pitchFamily="2" charset="0"/>
              </a:rPr>
              <a:t>   Unstructured Programming:</a:t>
            </a:r>
            <a:r>
              <a:rPr lang="en-SG" sz="2400" b="0" i="0" dirty="0">
                <a:solidFill>
                  <a:srgbClr val="273239"/>
                </a:solidFill>
                <a:effectLst/>
                <a:latin typeface="Nunito" pitchFamily="2" charset="0"/>
              </a:rPr>
              <a:t> </a:t>
            </a:r>
            <a:endParaRPr lang="en-SG" sz="2400" dirty="0"/>
          </a:p>
        </p:txBody>
      </p:sp>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149901" y="999241"/>
            <a:ext cx="4912294" cy="5648897"/>
          </a:xfrm>
        </p:spPr>
        <p:txBody>
          <a:bodyPr>
            <a:normAutofit/>
          </a:bodyPr>
          <a:lstStyle/>
          <a:p>
            <a:pPr algn="just" fontAlgn="base">
              <a:buFont typeface="Arial" panose="020B0604020202020204" pitchFamily="34" charset="0"/>
              <a:buChar char="•"/>
            </a:pPr>
            <a:r>
              <a:rPr lang="en-US" sz="20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Unstructured Programming is a type of programming that generally executes in sequential order i.e., these programs just not jumped from any line of code and each line gets executed sequentially.</a:t>
            </a:r>
          </a:p>
          <a:p>
            <a:pPr algn="just" fontAlgn="base">
              <a:buFont typeface="Arial" panose="020B0604020202020204" pitchFamily="34" charset="0"/>
              <a:buChar char="•"/>
            </a:pPr>
            <a:r>
              <a:rPr lang="en-US" sz="2000"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It is also known as non-structured programming that is capable of creating turning-complete algorithms.</a:t>
            </a:r>
          </a:p>
          <a:p>
            <a:pPr algn="just"/>
            <a:endParaRPr lang="en-SG" sz="20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D0BCB71-4A48-2088-B5E1-84CC2F20386E}"/>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79814A57-C4B3-9609-5716-F38D2A85AD2A}"/>
              </a:ext>
            </a:extLst>
          </p:cNvPr>
          <p:cNvSpPr txBox="1"/>
          <p:nvPr/>
        </p:nvSpPr>
        <p:spPr>
          <a:xfrm>
            <a:off x="5891753" y="1093509"/>
            <a:ext cx="5656082" cy="5355312"/>
          </a:xfrm>
          <a:prstGeom prst="rect">
            <a:avLst/>
          </a:prstGeom>
          <a:solidFill>
            <a:schemeClr val="accent6">
              <a:lumMod val="20000"/>
              <a:lumOff val="80000"/>
            </a:schemeClr>
          </a:solidFill>
        </p:spPr>
        <p:txBody>
          <a:bodyPr wrap="square" rtlCol="0">
            <a:spAutoFit/>
          </a:bodyPr>
          <a:lstStyle/>
          <a:p>
            <a:r>
              <a:rPr lang="en-SG" dirty="0"/>
              <a:t>// C program to demonstrate the unstructured programming</a:t>
            </a:r>
          </a:p>
          <a:p>
            <a:endParaRPr lang="en-SG" dirty="0"/>
          </a:p>
          <a:p>
            <a:r>
              <a:rPr lang="en-SG" dirty="0"/>
              <a:t>#include &lt;</a:t>
            </a:r>
            <a:r>
              <a:rPr lang="en-SG" dirty="0" err="1"/>
              <a:t>stdio.h</a:t>
            </a:r>
            <a:r>
              <a:rPr lang="en-SG" dirty="0"/>
              <a:t>&gt;</a:t>
            </a:r>
          </a:p>
          <a:p>
            <a:endParaRPr lang="en-SG" dirty="0"/>
          </a:p>
          <a:p>
            <a:r>
              <a:rPr lang="en-SG" dirty="0"/>
              <a:t>int main()</a:t>
            </a:r>
          </a:p>
          <a:p>
            <a:r>
              <a:rPr lang="en-SG" dirty="0"/>
              <a:t>{</a:t>
            </a:r>
          </a:p>
          <a:p>
            <a:r>
              <a:rPr lang="en-SG" dirty="0"/>
              <a:t>	// Variable initialisation</a:t>
            </a:r>
          </a:p>
          <a:p>
            <a:r>
              <a:rPr lang="en-SG" dirty="0"/>
              <a:t>	int a = 10, b = 5;</a:t>
            </a:r>
          </a:p>
          <a:p>
            <a:r>
              <a:rPr lang="en-SG" dirty="0"/>
              <a:t>	int add, minus;</a:t>
            </a:r>
          </a:p>
          <a:p>
            <a:endParaRPr lang="en-SG" dirty="0"/>
          </a:p>
          <a:p>
            <a:r>
              <a:rPr lang="en-SG" dirty="0"/>
              <a:t>	// Operations performed</a:t>
            </a:r>
          </a:p>
          <a:p>
            <a:r>
              <a:rPr lang="en-SG" dirty="0"/>
              <a:t>	add = a + b;</a:t>
            </a:r>
          </a:p>
          <a:p>
            <a:r>
              <a:rPr lang="en-SG" dirty="0"/>
              <a:t>	minus = a - b;</a:t>
            </a:r>
          </a:p>
          <a:p>
            <a:endParaRPr lang="en-SG" dirty="0"/>
          </a:p>
          <a:p>
            <a:r>
              <a:rPr lang="en-SG" dirty="0"/>
              <a:t>	</a:t>
            </a:r>
            <a:r>
              <a:rPr lang="en-SG" dirty="0" err="1"/>
              <a:t>printf</a:t>
            </a:r>
            <a:r>
              <a:rPr lang="en-SG" dirty="0"/>
              <a:t>("Addition = %d\n", add);</a:t>
            </a:r>
          </a:p>
          <a:p>
            <a:r>
              <a:rPr lang="en-SG" dirty="0"/>
              <a:t>	</a:t>
            </a:r>
            <a:r>
              <a:rPr lang="en-SG" dirty="0" err="1"/>
              <a:t>printf</a:t>
            </a:r>
            <a:r>
              <a:rPr lang="en-SG" dirty="0"/>
              <a:t>("Subtraction = %d\n", minus);</a:t>
            </a:r>
          </a:p>
          <a:p>
            <a:r>
              <a:rPr lang="en-SG" dirty="0"/>
              <a:t>	return 0;</a:t>
            </a:r>
          </a:p>
          <a:p>
            <a:r>
              <a:rPr lang="en-SG" dirty="0"/>
              <a:t>}</a:t>
            </a:r>
          </a:p>
        </p:txBody>
      </p:sp>
    </p:spTree>
    <p:extLst>
      <p:ext uri="{BB962C8B-B14F-4D97-AF65-F5344CB8AC3E}">
        <p14:creationId xmlns:p14="http://schemas.microsoft.com/office/powerpoint/2010/main" val="363293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500-2B63-6B77-1161-E4F25552EDC9}"/>
              </a:ext>
            </a:extLst>
          </p:cNvPr>
          <p:cNvSpPr>
            <a:spLocks noGrp="1"/>
          </p:cNvSpPr>
          <p:nvPr>
            <p:ph type="title"/>
          </p:nvPr>
        </p:nvSpPr>
        <p:spPr>
          <a:xfrm>
            <a:off x="0" y="259492"/>
            <a:ext cx="12192000" cy="563136"/>
          </a:xfrm>
          <a:solidFill>
            <a:srgbClr val="92D050"/>
          </a:solidFill>
        </p:spPr>
        <p:txBody>
          <a:bodyPr>
            <a:normAutofit/>
          </a:bodyPr>
          <a:lstStyle/>
          <a:p>
            <a:r>
              <a:rPr lang="en-US" sz="2800" b="1" i="0" dirty="0">
                <a:solidFill>
                  <a:srgbClr val="273239"/>
                </a:solidFill>
                <a:effectLst/>
                <a:latin typeface="Nunito" pitchFamily="2" charset="0"/>
              </a:rPr>
              <a:t>Tabular Difference Between Structured Vs Unstructured Programming:  </a:t>
            </a:r>
            <a:endParaRPr lang="en-SG" sz="2800" dirty="0"/>
          </a:p>
        </p:txBody>
      </p:sp>
      <p:sp>
        <p:nvSpPr>
          <p:cNvPr id="5" name="TextBox 4">
            <a:extLst>
              <a:ext uri="{FF2B5EF4-FFF2-40B4-BE49-F238E27FC236}">
                <a16:creationId xmlns:a16="http://schemas.microsoft.com/office/drawing/2014/main" id="{5634565E-3662-95D6-AEE9-5B931FC99134}"/>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graphicFrame>
        <p:nvGraphicFramePr>
          <p:cNvPr id="7" name="Table 6">
            <a:extLst>
              <a:ext uri="{FF2B5EF4-FFF2-40B4-BE49-F238E27FC236}">
                <a16:creationId xmlns:a16="http://schemas.microsoft.com/office/drawing/2014/main" id="{DA3D0161-8248-8A49-C0A4-3751DB8AE082}"/>
              </a:ext>
            </a:extLst>
          </p:cNvPr>
          <p:cNvGraphicFramePr>
            <a:graphicFrameLocks noGrp="1"/>
          </p:cNvGraphicFramePr>
          <p:nvPr>
            <p:extLst>
              <p:ext uri="{D42A27DB-BD31-4B8C-83A1-F6EECF244321}">
                <p14:modId xmlns:p14="http://schemas.microsoft.com/office/powerpoint/2010/main" val="3538026117"/>
              </p:ext>
            </p:extLst>
          </p:nvPr>
        </p:nvGraphicFramePr>
        <p:xfrm>
          <a:off x="221006" y="1188720"/>
          <a:ext cx="11392818" cy="4480560"/>
        </p:xfrm>
        <a:graphic>
          <a:graphicData uri="http://schemas.openxmlformats.org/drawingml/2006/table">
            <a:tbl>
              <a:tblPr firstRow="1" bandRow="1">
                <a:tableStyleId>{8799B23B-EC83-4686-B30A-512413B5E67A}</a:tableStyleId>
              </a:tblPr>
              <a:tblGrid>
                <a:gridCol w="5696409">
                  <a:extLst>
                    <a:ext uri="{9D8B030D-6E8A-4147-A177-3AD203B41FA5}">
                      <a16:colId xmlns:a16="http://schemas.microsoft.com/office/drawing/2014/main" val="4067516457"/>
                    </a:ext>
                  </a:extLst>
                </a:gridCol>
                <a:gridCol w="5696409">
                  <a:extLst>
                    <a:ext uri="{9D8B030D-6E8A-4147-A177-3AD203B41FA5}">
                      <a16:colId xmlns:a16="http://schemas.microsoft.com/office/drawing/2014/main" val="2087493258"/>
                    </a:ext>
                  </a:extLst>
                </a:gridCol>
              </a:tblGrid>
              <a:tr h="405611">
                <a:tc>
                  <a:txBody>
                    <a:bodyPr/>
                    <a:lstStyle/>
                    <a:p>
                      <a:pPr algn="just"/>
                      <a:r>
                        <a:rPr lang="en-SG" sz="24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Structured Programming</a:t>
                      </a:r>
                      <a:endParaRPr lang="en-SG" sz="24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algn="just"/>
                      <a:r>
                        <a:rPr lang="en-SG" sz="2400" b="1"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Unstructured Programming</a:t>
                      </a:r>
                      <a:endParaRPr lang="en-SG" sz="24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1377127907"/>
                  </a:ext>
                </a:extLst>
              </a:tr>
              <a:tr h="405611">
                <a:tc>
                  <a:txBody>
                    <a:bodyPr/>
                    <a:lstStyle/>
                    <a:p>
                      <a:pPr algn="just"/>
                      <a:r>
                        <a:rPr lang="en-US" sz="24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basically a subset of procedural programs.  </a:t>
                      </a:r>
                      <a:endParaRPr lang="en-SG" sz="24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algn="just"/>
                      <a:r>
                        <a:rPr lang="en-US" sz="24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basically a procedural program.</a:t>
                      </a:r>
                      <a:endParaRPr lang="en-SG" sz="24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1136708474"/>
                  </a:ext>
                </a:extLst>
              </a:tr>
              <a:tr h="405611">
                <a:tc>
                  <a:txBody>
                    <a:bodyPr/>
                    <a:lstStyle/>
                    <a:p>
                      <a:pPr algn="just"/>
                      <a:r>
                        <a:rPr lang="en-US" sz="24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programmers are allowed to code a program simply by dividing the program into modules or smaller units.</a:t>
                      </a:r>
                      <a:endParaRPr lang="en-SG" sz="24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algn="just"/>
                      <a:r>
                        <a:rPr lang="en-US" sz="24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programmers are not allowed code divide programs into small units. Instead, the program should be written as a single continuous block without any breakage.</a:t>
                      </a:r>
                      <a:endParaRPr lang="en-SG" sz="24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1881676028"/>
                  </a:ext>
                </a:extLst>
              </a:tr>
              <a:tr h="405611">
                <a:tc>
                  <a:txBody>
                    <a:bodyPr/>
                    <a:lstStyle/>
                    <a:p>
                      <a:pPr algn="just"/>
                      <a:r>
                        <a:rPr lang="en-US" sz="24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more user-friendly and easy to understand as compared to unstructured programming.</a:t>
                      </a:r>
                      <a:endParaRPr lang="en-SG" sz="24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algn="just"/>
                      <a:r>
                        <a:rPr lang="en-US" sz="24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less user-friendly and little hard to understand as compared to structured programming.</a:t>
                      </a:r>
                      <a:endParaRPr lang="en-SG" sz="24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845198458"/>
                  </a:ext>
                </a:extLst>
              </a:tr>
              <a:tr h="405611">
                <a:tc>
                  <a:txBody>
                    <a:bodyPr/>
                    <a:lstStyle/>
                    <a:p>
                      <a:pPr algn="just"/>
                      <a:r>
                        <a:rPr lang="en-US" sz="24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easier to learn and follow.</a:t>
                      </a:r>
                      <a:endParaRPr lang="en-SG" sz="24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tc>
                  <a:txBody>
                    <a:bodyPr/>
                    <a:lstStyle/>
                    <a:p>
                      <a:pPr algn="just"/>
                      <a:r>
                        <a:rPr lang="en-US" sz="2400" b="0" i="0" kern="120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It is difficult to learn and follow</a:t>
                      </a:r>
                      <a:endParaRPr lang="en-SG" sz="2400" dirty="0">
                        <a:latin typeface="Calibri" panose="020F0502020204030204" pitchFamily="34" charset="0"/>
                        <a:ea typeface="Calibri" panose="020F0502020204030204" pitchFamily="34" charset="0"/>
                        <a:cs typeface="Calibri" panose="020F0502020204030204" pitchFamily="34" charset="0"/>
                      </a:endParaRPr>
                    </a:p>
                  </a:txBody>
                  <a:tcPr>
                    <a:solidFill>
                      <a:schemeClr val="accent2">
                        <a:lumMod val="20000"/>
                        <a:lumOff val="80000"/>
                      </a:schemeClr>
                    </a:solidFill>
                  </a:tcPr>
                </a:tc>
                <a:extLst>
                  <a:ext uri="{0D108BD9-81ED-4DB2-BD59-A6C34878D82A}">
                    <a16:rowId xmlns:a16="http://schemas.microsoft.com/office/drawing/2014/main" val="4088078405"/>
                  </a:ext>
                </a:extLst>
              </a:tr>
            </a:tbl>
          </a:graphicData>
        </a:graphic>
      </p:graphicFrame>
    </p:spTree>
    <p:extLst>
      <p:ext uri="{BB962C8B-B14F-4D97-AF65-F5344CB8AC3E}">
        <p14:creationId xmlns:p14="http://schemas.microsoft.com/office/powerpoint/2010/main" val="2635692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500-2B63-6B77-1161-E4F25552EDC9}"/>
              </a:ext>
            </a:extLst>
          </p:cNvPr>
          <p:cNvSpPr>
            <a:spLocks noGrp="1"/>
          </p:cNvSpPr>
          <p:nvPr>
            <p:ph type="title"/>
          </p:nvPr>
        </p:nvSpPr>
        <p:spPr>
          <a:xfrm>
            <a:off x="1" y="68460"/>
            <a:ext cx="12192000" cy="572563"/>
          </a:xfrm>
          <a:solidFill>
            <a:srgbClr val="FFC000"/>
          </a:solidFill>
        </p:spPr>
        <p:txBody>
          <a:bodyPr>
            <a:noAutofit/>
          </a:bodyPr>
          <a:lstStyle/>
          <a:p>
            <a:pPr algn="just"/>
            <a:r>
              <a:rPr lang="en-US" sz="3600" b="1" i="0" dirty="0">
                <a:solidFill>
                  <a:srgbClr val="610B38"/>
                </a:solidFill>
                <a:effectLst/>
                <a:latin typeface="Calibri" panose="020F0502020204030204" pitchFamily="34" charset="0"/>
                <a:ea typeface="Calibri" panose="020F0502020204030204" pitchFamily="34" charset="0"/>
                <a:cs typeface="Calibri" panose="020F0502020204030204" pitchFamily="34" charset="0"/>
              </a:rPr>
              <a:t> Differences Between C, C++ and Java</a:t>
            </a:r>
          </a:p>
        </p:txBody>
      </p:sp>
      <p:sp>
        <p:nvSpPr>
          <p:cNvPr id="5" name="TextBox 4">
            <a:extLst>
              <a:ext uri="{FF2B5EF4-FFF2-40B4-BE49-F238E27FC236}">
                <a16:creationId xmlns:a16="http://schemas.microsoft.com/office/drawing/2014/main" id="{EB960EE1-AAFE-6FFA-73F0-51A9D617DD7D}"/>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graphicFrame>
        <p:nvGraphicFramePr>
          <p:cNvPr id="9" name="Table 8">
            <a:extLst>
              <a:ext uri="{FF2B5EF4-FFF2-40B4-BE49-F238E27FC236}">
                <a16:creationId xmlns:a16="http://schemas.microsoft.com/office/drawing/2014/main" id="{26C0BD27-2431-D62C-6468-FE0FC4AC261B}"/>
              </a:ext>
            </a:extLst>
          </p:cNvPr>
          <p:cNvGraphicFramePr>
            <a:graphicFrameLocks noGrp="1"/>
          </p:cNvGraphicFramePr>
          <p:nvPr>
            <p:extLst>
              <p:ext uri="{D42A27DB-BD31-4B8C-83A1-F6EECF244321}">
                <p14:modId xmlns:p14="http://schemas.microsoft.com/office/powerpoint/2010/main" val="4062014068"/>
              </p:ext>
            </p:extLst>
          </p:nvPr>
        </p:nvGraphicFramePr>
        <p:xfrm>
          <a:off x="121621" y="722385"/>
          <a:ext cx="11943761" cy="5684920"/>
        </p:xfrm>
        <a:graphic>
          <a:graphicData uri="http://schemas.openxmlformats.org/drawingml/2006/table">
            <a:tbl>
              <a:tblPr/>
              <a:tblGrid>
                <a:gridCol w="414779">
                  <a:extLst>
                    <a:ext uri="{9D8B030D-6E8A-4147-A177-3AD203B41FA5}">
                      <a16:colId xmlns:a16="http://schemas.microsoft.com/office/drawing/2014/main" val="4125502126"/>
                    </a:ext>
                  </a:extLst>
                </a:gridCol>
                <a:gridCol w="1668545">
                  <a:extLst>
                    <a:ext uri="{9D8B030D-6E8A-4147-A177-3AD203B41FA5}">
                      <a16:colId xmlns:a16="http://schemas.microsoft.com/office/drawing/2014/main" val="3197773824"/>
                    </a:ext>
                  </a:extLst>
                </a:gridCol>
                <a:gridCol w="3167406">
                  <a:extLst>
                    <a:ext uri="{9D8B030D-6E8A-4147-A177-3AD203B41FA5}">
                      <a16:colId xmlns:a16="http://schemas.microsoft.com/office/drawing/2014/main" val="1543782891"/>
                    </a:ext>
                  </a:extLst>
                </a:gridCol>
                <a:gridCol w="3506771">
                  <a:extLst>
                    <a:ext uri="{9D8B030D-6E8A-4147-A177-3AD203B41FA5}">
                      <a16:colId xmlns:a16="http://schemas.microsoft.com/office/drawing/2014/main" val="2120937502"/>
                    </a:ext>
                  </a:extLst>
                </a:gridCol>
                <a:gridCol w="3186260">
                  <a:extLst>
                    <a:ext uri="{9D8B030D-6E8A-4147-A177-3AD203B41FA5}">
                      <a16:colId xmlns:a16="http://schemas.microsoft.com/office/drawing/2014/main" val="4276973610"/>
                    </a:ext>
                  </a:extLst>
                </a:gridCol>
              </a:tblGrid>
              <a:tr h="310972">
                <a:tc>
                  <a:txBody>
                    <a:bodyPr/>
                    <a:lstStyle/>
                    <a:p>
                      <a:pPr algn="l" fontAlgn="t"/>
                      <a:r>
                        <a:rPr lang="en-SG" sz="1600" b="0">
                          <a:solidFill>
                            <a:srgbClr val="000000"/>
                          </a:solidFill>
                          <a:effectLst/>
                          <a:highlight>
                            <a:srgbClr val="C7CCBE"/>
                          </a:highlight>
                          <a:latin typeface="times new roman" panose="02020603050405020304" pitchFamily="18" charset="0"/>
                        </a:rPr>
                        <a:t>S.N.</a:t>
                      </a:r>
                    </a:p>
                  </a:txBody>
                  <a:tcPr marL="26319" marR="26319" marT="26319" marB="26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SG" sz="1600" b="0" dirty="0">
                          <a:solidFill>
                            <a:srgbClr val="000000"/>
                          </a:solidFill>
                          <a:effectLst/>
                          <a:highlight>
                            <a:srgbClr val="C7CCBE"/>
                          </a:highlight>
                          <a:latin typeface="times new roman" panose="02020603050405020304" pitchFamily="18" charset="0"/>
                        </a:rPr>
                        <a:t>Basis</a:t>
                      </a:r>
                    </a:p>
                  </a:txBody>
                  <a:tcPr marL="26319" marR="26319" marT="26319" marB="26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SG" sz="1600" b="0">
                          <a:solidFill>
                            <a:srgbClr val="000000"/>
                          </a:solidFill>
                          <a:effectLst/>
                          <a:highlight>
                            <a:srgbClr val="C7CCBE"/>
                          </a:highlight>
                          <a:latin typeface="times new roman" panose="02020603050405020304" pitchFamily="18" charset="0"/>
                        </a:rPr>
                        <a:t>C</a:t>
                      </a:r>
                    </a:p>
                  </a:txBody>
                  <a:tcPr marL="26319" marR="26319" marT="26319" marB="26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SG" sz="1600" b="0">
                          <a:solidFill>
                            <a:srgbClr val="000000"/>
                          </a:solidFill>
                          <a:effectLst/>
                          <a:highlight>
                            <a:srgbClr val="C7CCBE"/>
                          </a:highlight>
                          <a:latin typeface="times new roman" panose="02020603050405020304" pitchFamily="18" charset="0"/>
                        </a:rPr>
                        <a:t>C++</a:t>
                      </a:r>
                    </a:p>
                  </a:txBody>
                  <a:tcPr marL="26319" marR="26319" marT="26319" marB="26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tc>
                  <a:txBody>
                    <a:bodyPr/>
                    <a:lstStyle/>
                    <a:p>
                      <a:pPr algn="l" fontAlgn="t"/>
                      <a:r>
                        <a:rPr lang="en-SG" sz="1600" b="0">
                          <a:solidFill>
                            <a:srgbClr val="000000"/>
                          </a:solidFill>
                          <a:effectLst/>
                          <a:highlight>
                            <a:srgbClr val="C7CCBE"/>
                          </a:highlight>
                          <a:latin typeface="times new roman" panose="02020603050405020304" pitchFamily="18" charset="0"/>
                        </a:rPr>
                        <a:t>Java</a:t>
                      </a:r>
                    </a:p>
                  </a:txBody>
                  <a:tcPr marL="26319" marR="26319" marT="26319" marB="263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7CCBE"/>
                    </a:solidFill>
                  </a:tcPr>
                </a:tc>
                <a:extLst>
                  <a:ext uri="{0D108BD9-81ED-4DB2-BD59-A6C34878D82A}">
                    <a16:rowId xmlns:a16="http://schemas.microsoft.com/office/drawing/2014/main" val="1574357352"/>
                  </a:ext>
                </a:extLst>
              </a:tr>
              <a:tr h="551973">
                <a:tc>
                  <a:txBody>
                    <a:bodyPr/>
                    <a:lstStyle/>
                    <a:p>
                      <a:pPr algn="l" fontAlgn="t"/>
                      <a:r>
                        <a:rPr lang="en-SG" sz="1600" b="0">
                          <a:solidFill>
                            <a:srgbClr val="333333"/>
                          </a:solidFill>
                          <a:effectLst/>
                          <a:latin typeface="inter-bold"/>
                        </a:rPr>
                        <a:t>1</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SG" sz="1600" b="0">
                          <a:solidFill>
                            <a:srgbClr val="333333"/>
                          </a:solidFill>
                          <a:effectLst/>
                          <a:latin typeface="inter-bold"/>
                        </a:rPr>
                        <a:t>Origin</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dirty="0">
                          <a:solidFill>
                            <a:srgbClr val="333333"/>
                          </a:solidFill>
                          <a:effectLst/>
                          <a:latin typeface="inter-regular"/>
                        </a:rPr>
                        <a:t>The C language is based on BCPL.</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The C++ language is based on the C language.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The Java programming language is based on both C and C++.</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4371507"/>
                  </a:ext>
                </a:extLst>
              </a:tr>
              <a:tr h="548329">
                <a:tc>
                  <a:txBody>
                    <a:bodyPr/>
                    <a:lstStyle/>
                    <a:p>
                      <a:pPr algn="l" fontAlgn="t"/>
                      <a:r>
                        <a:rPr lang="en-SG" sz="1600" b="0">
                          <a:solidFill>
                            <a:srgbClr val="333333"/>
                          </a:solidFill>
                          <a:effectLst/>
                          <a:latin typeface="inter-bold"/>
                        </a:rPr>
                        <a:t>2</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SG" sz="1600" b="0">
                          <a:solidFill>
                            <a:srgbClr val="333333"/>
                          </a:solidFill>
                          <a:effectLst/>
                          <a:latin typeface="inter-bold"/>
                        </a:rPr>
                        <a:t>Programming Pattern</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b="0">
                          <a:solidFill>
                            <a:srgbClr val="333333"/>
                          </a:solidFill>
                          <a:effectLst/>
                          <a:latin typeface="inter-regular"/>
                        </a:rPr>
                        <a:t>It is a procedural language.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b="0">
                          <a:solidFill>
                            <a:srgbClr val="333333"/>
                          </a:solidFill>
                          <a:effectLst/>
                          <a:latin typeface="inter-regular"/>
                        </a:rPr>
                        <a:t>It is an object-oriented programming language.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b="0">
                          <a:solidFill>
                            <a:srgbClr val="333333"/>
                          </a:solidFill>
                          <a:effectLst/>
                          <a:latin typeface="inter-regular"/>
                        </a:rPr>
                        <a:t>It is a pure object-oriented programming language.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2547983884"/>
                  </a:ext>
                </a:extLst>
              </a:tr>
              <a:tr h="500971">
                <a:tc>
                  <a:txBody>
                    <a:bodyPr/>
                    <a:lstStyle/>
                    <a:p>
                      <a:pPr algn="l" fontAlgn="t"/>
                      <a:r>
                        <a:rPr lang="en-SG" sz="1600" b="0">
                          <a:solidFill>
                            <a:srgbClr val="333333"/>
                          </a:solidFill>
                          <a:effectLst/>
                          <a:latin typeface="inter-bold"/>
                        </a:rPr>
                        <a:t>3</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SG" sz="1600" b="0">
                          <a:solidFill>
                            <a:srgbClr val="333333"/>
                          </a:solidFill>
                          <a:effectLst/>
                          <a:latin typeface="inter-bold"/>
                        </a:rPr>
                        <a:t>Approach</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It uses the top-down approach.</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It uses the bottom-up approach.</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It also uses the bottom-up approach.</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19518654"/>
                  </a:ext>
                </a:extLst>
              </a:tr>
              <a:tr h="500971">
                <a:tc>
                  <a:txBody>
                    <a:bodyPr/>
                    <a:lstStyle/>
                    <a:p>
                      <a:pPr algn="l" fontAlgn="t"/>
                      <a:r>
                        <a:rPr lang="en-SG" sz="1600" b="0">
                          <a:solidFill>
                            <a:srgbClr val="333333"/>
                          </a:solidFill>
                          <a:effectLst/>
                          <a:latin typeface="inter-bold"/>
                        </a:rPr>
                        <a:t>4</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SG" sz="1600" b="0">
                          <a:solidFill>
                            <a:srgbClr val="333333"/>
                          </a:solidFill>
                          <a:effectLst/>
                          <a:latin typeface="inter-bold"/>
                        </a:rPr>
                        <a:t>Dynamic or Static</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b="0">
                          <a:solidFill>
                            <a:srgbClr val="333333"/>
                          </a:solidFill>
                          <a:effectLst/>
                          <a:latin typeface="inter-regular"/>
                        </a:rPr>
                        <a:t>It is a static programming language.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b="0">
                          <a:solidFill>
                            <a:srgbClr val="333333"/>
                          </a:solidFill>
                          <a:effectLst/>
                          <a:latin typeface="inter-regular"/>
                        </a:rPr>
                        <a:t>It is also a static programming language.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b="0">
                          <a:solidFill>
                            <a:srgbClr val="333333"/>
                          </a:solidFill>
                          <a:effectLst/>
                          <a:latin typeface="inter-regular"/>
                        </a:rPr>
                        <a:t>It is a dynamic programming language.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2548679623"/>
                  </a:ext>
                </a:extLst>
              </a:tr>
              <a:tr h="295020">
                <a:tc>
                  <a:txBody>
                    <a:bodyPr/>
                    <a:lstStyle/>
                    <a:p>
                      <a:pPr algn="l" fontAlgn="t"/>
                      <a:r>
                        <a:rPr lang="en-SG" sz="1600" b="0">
                          <a:solidFill>
                            <a:srgbClr val="333333"/>
                          </a:solidFill>
                          <a:effectLst/>
                          <a:latin typeface="inter-bold"/>
                        </a:rPr>
                        <a:t>5</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SG" sz="1600" b="0">
                          <a:solidFill>
                            <a:srgbClr val="333333"/>
                          </a:solidFill>
                          <a:effectLst/>
                          <a:latin typeface="inter-bold"/>
                        </a:rPr>
                        <a:t>Code Execution</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The code is executed directly.</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The code is executed directly.</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The code is executed by the JVM.</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49558141"/>
                  </a:ext>
                </a:extLst>
              </a:tr>
              <a:tr h="548329">
                <a:tc>
                  <a:txBody>
                    <a:bodyPr/>
                    <a:lstStyle/>
                    <a:p>
                      <a:pPr algn="l" fontAlgn="t"/>
                      <a:r>
                        <a:rPr lang="en-SG" sz="1600" b="0">
                          <a:solidFill>
                            <a:srgbClr val="333333"/>
                          </a:solidFill>
                          <a:effectLst/>
                          <a:latin typeface="inter-bold"/>
                        </a:rPr>
                        <a:t>6</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SG" sz="1600" b="0">
                          <a:solidFill>
                            <a:srgbClr val="333333"/>
                          </a:solidFill>
                          <a:effectLst/>
                          <a:latin typeface="inter-bold"/>
                        </a:rPr>
                        <a:t>Platform Dependency</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SG" sz="1600" b="0" dirty="0">
                          <a:solidFill>
                            <a:srgbClr val="333333"/>
                          </a:solidFill>
                          <a:effectLst/>
                          <a:latin typeface="inter-regular"/>
                        </a:rPr>
                        <a:t>It is platform dependent.</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SG" sz="1600" b="0">
                          <a:solidFill>
                            <a:srgbClr val="333333"/>
                          </a:solidFill>
                          <a:effectLst/>
                          <a:latin typeface="inter-regular"/>
                        </a:rPr>
                        <a:t>It is platform dependent.</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b="0">
                          <a:solidFill>
                            <a:srgbClr val="333333"/>
                          </a:solidFill>
                          <a:effectLst/>
                          <a:latin typeface="inter-regular"/>
                        </a:rPr>
                        <a:t>It is platform-independent because of byte code.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292735347"/>
                  </a:ext>
                </a:extLst>
              </a:tr>
              <a:tr h="808925">
                <a:tc>
                  <a:txBody>
                    <a:bodyPr/>
                    <a:lstStyle/>
                    <a:p>
                      <a:pPr algn="l" fontAlgn="t"/>
                      <a:r>
                        <a:rPr lang="en-SG" sz="1600" b="0">
                          <a:solidFill>
                            <a:srgbClr val="333333"/>
                          </a:solidFill>
                          <a:effectLst/>
                          <a:latin typeface="inter-bold"/>
                        </a:rPr>
                        <a:t>7</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SG" sz="1600" b="0">
                          <a:solidFill>
                            <a:srgbClr val="333333"/>
                          </a:solidFill>
                          <a:effectLst/>
                          <a:latin typeface="inter-bold"/>
                        </a:rPr>
                        <a:t>Translator</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It uses a compiler only to translate the code into machine language.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It also uses a compiler only to translate the code into machine language.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Java uses both compiler and interpreter and it is also known as an interpreted language.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506556451"/>
                  </a:ext>
                </a:extLst>
              </a:tr>
              <a:tr h="500971">
                <a:tc>
                  <a:txBody>
                    <a:bodyPr/>
                    <a:lstStyle/>
                    <a:p>
                      <a:pPr algn="l" fontAlgn="t"/>
                      <a:r>
                        <a:rPr lang="en-SG" sz="1600" b="0">
                          <a:solidFill>
                            <a:srgbClr val="333333"/>
                          </a:solidFill>
                          <a:effectLst/>
                          <a:latin typeface="inter-bold"/>
                        </a:rPr>
                        <a:t>8</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SG" sz="1600" b="0">
                          <a:solidFill>
                            <a:srgbClr val="333333"/>
                          </a:solidFill>
                          <a:effectLst/>
                          <a:latin typeface="inter-bold"/>
                        </a:rPr>
                        <a:t>File Generation</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b="0" dirty="0">
                          <a:solidFill>
                            <a:srgbClr val="333333"/>
                          </a:solidFill>
                          <a:effectLst/>
                          <a:latin typeface="inter-regular"/>
                        </a:rPr>
                        <a:t>It generates the .exe, and .</a:t>
                      </a:r>
                      <a:r>
                        <a:rPr lang="en-US" sz="1600" b="0" dirty="0" err="1">
                          <a:solidFill>
                            <a:srgbClr val="333333"/>
                          </a:solidFill>
                          <a:effectLst/>
                          <a:latin typeface="inter-regular"/>
                        </a:rPr>
                        <a:t>bak</a:t>
                      </a:r>
                      <a:r>
                        <a:rPr lang="en-US" sz="1600" b="0" dirty="0">
                          <a:solidFill>
                            <a:srgbClr val="333333"/>
                          </a:solidFill>
                          <a:effectLst/>
                          <a:latin typeface="inter-regular"/>
                        </a:rPr>
                        <a:t>, files.</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SG" sz="1600" b="0">
                          <a:solidFill>
                            <a:srgbClr val="333333"/>
                          </a:solidFill>
                          <a:effectLst/>
                          <a:latin typeface="inter-regular"/>
                        </a:rPr>
                        <a:t>It generates .exe file.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SG" sz="1600" b="0">
                          <a:solidFill>
                            <a:srgbClr val="333333"/>
                          </a:solidFill>
                          <a:effectLst/>
                          <a:latin typeface="inter-regular"/>
                        </a:rPr>
                        <a:t>It generates .class file.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733676081"/>
                  </a:ext>
                </a:extLst>
              </a:tr>
              <a:tr h="548329">
                <a:tc>
                  <a:txBody>
                    <a:bodyPr/>
                    <a:lstStyle/>
                    <a:p>
                      <a:pPr algn="l" fontAlgn="t"/>
                      <a:r>
                        <a:rPr lang="en-SG" sz="1600" b="0">
                          <a:solidFill>
                            <a:srgbClr val="333333"/>
                          </a:solidFill>
                          <a:effectLst/>
                          <a:latin typeface="inter-bold"/>
                        </a:rPr>
                        <a:t>9</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SG" sz="1600" b="0">
                          <a:solidFill>
                            <a:srgbClr val="333333"/>
                          </a:solidFill>
                          <a:effectLst/>
                          <a:latin typeface="inter-bold"/>
                        </a:rPr>
                        <a:t>Number of Keyword</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There are </a:t>
                      </a:r>
                      <a:r>
                        <a:rPr lang="en-US" sz="1600" b="0">
                          <a:solidFill>
                            <a:srgbClr val="333333"/>
                          </a:solidFill>
                          <a:effectLst/>
                          <a:latin typeface="inter-bold"/>
                        </a:rPr>
                        <a:t>32</a:t>
                      </a:r>
                      <a:r>
                        <a:rPr lang="en-US" sz="1600" b="0">
                          <a:solidFill>
                            <a:srgbClr val="333333"/>
                          </a:solidFill>
                          <a:effectLst/>
                          <a:latin typeface="inter-regular"/>
                        </a:rPr>
                        <a:t> keywords in the C language.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There are </a:t>
                      </a:r>
                      <a:r>
                        <a:rPr lang="en-US" sz="1600" b="0">
                          <a:solidFill>
                            <a:srgbClr val="333333"/>
                          </a:solidFill>
                          <a:effectLst/>
                          <a:latin typeface="inter-bold"/>
                        </a:rPr>
                        <a:t>60</a:t>
                      </a:r>
                      <a:r>
                        <a:rPr lang="en-US" sz="1600" b="0">
                          <a:solidFill>
                            <a:srgbClr val="333333"/>
                          </a:solidFill>
                          <a:effectLst/>
                          <a:latin typeface="inter-regular"/>
                        </a:rPr>
                        <a:t> keywords in the C++ language.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l" fontAlgn="t"/>
                      <a:r>
                        <a:rPr lang="en-US" sz="1600" b="0">
                          <a:solidFill>
                            <a:srgbClr val="333333"/>
                          </a:solidFill>
                          <a:effectLst/>
                          <a:latin typeface="inter-regular"/>
                        </a:rPr>
                        <a:t>There are </a:t>
                      </a:r>
                      <a:r>
                        <a:rPr lang="en-US" sz="1600" b="0">
                          <a:solidFill>
                            <a:srgbClr val="333333"/>
                          </a:solidFill>
                          <a:effectLst/>
                          <a:latin typeface="inter-bold"/>
                        </a:rPr>
                        <a:t>52</a:t>
                      </a:r>
                      <a:r>
                        <a:rPr lang="en-US" sz="1600" b="0">
                          <a:solidFill>
                            <a:srgbClr val="333333"/>
                          </a:solidFill>
                          <a:effectLst/>
                          <a:latin typeface="inter-regular"/>
                        </a:rPr>
                        <a:t> keywords in the Java language.</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691330538"/>
                  </a:ext>
                </a:extLst>
              </a:tr>
              <a:tr h="548329">
                <a:tc>
                  <a:txBody>
                    <a:bodyPr/>
                    <a:lstStyle/>
                    <a:p>
                      <a:pPr algn="l" fontAlgn="t"/>
                      <a:r>
                        <a:rPr lang="en-SG" sz="1600" b="0">
                          <a:solidFill>
                            <a:srgbClr val="333333"/>
                          </a:solidFill>
                          <a:effectLst/>
                          <a:latin typeface="inter-bold"/>
                        </a:rPr>
                        <a:t>10</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SG" sz="1600" b="0">
                          <a:solidFill>
                            <a:srgbClr val="333333"/>
                          </a:solidFill>
                          <a:effectLst/>
                          <a:latin typeface="inter-bold"/>
                        </a:rPr>
                        <a:t>Source File Extension</a:t>
                      </a:r>
                      <a:endParaRPr lang="en-SG" sz="1600" b="0">
                        <a:solidFill>
                          <a:srgbClr val="333333"/>
                        </a:solidFill>
                        <a:effectLst/>
                        <a:latin typeface="inter-regular"/>
                      </a:endParaRP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b="0">
                          <a:solidFill>
                            <a:srgbClr val="333333"/>
                          </a:solidFill>
                          <a:effectLst/>
                          <a:latin typeface="inter-regular"/>
                        </a:rPr>
                        <a:t>The source file has a .c extension.</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b="0" dirty="0">
                          <a:solidFill>
                            <a:srgbClr val="333333"/>
                          </a:solidFill>
                          <a:effectLst/>
                          <a:latin typeface="inter-regular"/>
                        </a:rPr>
                        <a:t>The source file has a .</a:t>
                      </a:r>
                      <a:r>
                        <a:rPr lang="en-US" sz="1600" b="0" dirty="0" err="1">
                          <a:solidFill>
                            <a:srgbClr val="333333"/>
                          </a:solidFill>
                          <a:effectLst/>
                          <a:latin typeface="inter-regular"/>
                        </a:rPr>
                        <a:t>cpp</a:t>
                      </a:r>
                      <a:r>
                        <a:rPr lang="en-US" sz="1600" b="0" dirty="0">
                          <a:solidFill>
                            <a:srgbClr val="333333"/>
                          </a:solidFill>
                          <a:effectLst/>
                          <a:latin typeface="inter-regular"/>
                        </a:rPr>
                        <a:t> extension.</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tc>
                  <a:txBody>
                    <a:bodyPr/>
                    <a:lstStyle/>
                    <a:p>
                      <a:pPr algn="l" fontAlgn="t"/>
                      <a:r>
                        <a:rPr lang="en-US" sz="1600" b="0" dirty="0">
                          <a:solidFill>
                            <a:srgbClr val="333333"/>
                          </a:solidFill>
                          <a:effectLst/>
                          <a:latin typeface="inter-regular"/>
                        </a:rPr>
                        <a:t>The source file has a .java extension.</a:t>
                      </a:r>
                    </a:p>
                  </a:txBody>
                  <a:tcPr marL="17546" marR="17546" marT="17546" marB="17546">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F1EB"/>
                    </a:solidFill>
                  </a:tcPr>
                </a:tc>
                <a:extLst>
                  <a:ext uri="{0D108BD9-81ED-4DB2-BD59-A6C34878D82A}">
                    <a16:rowId xmlns:a16="http://schemas.microsoft.com/office/drawing/2014/main" val="2599494029"/>
                  </a:ext>
                </a:extLst>
              </a:tr>
            </a:tbl>
          </a:graphicData>
        </a:graphic>
      </p:graphicFrame>
    </p:spTree>
    <p:extLst>
      <p:ext uri="{BB962C8B-B14F-4D97-AF65-F5344CB8AC3E}">
        <p14:creationId xmlns:p14="http://schemas.microsoft.com/office/powerpoint/2010/main" val="1777711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A93EA54-4B64-0062-ACC7-962314C4CE0F}"/>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4100" name="Picture 4" descr="C, C++, vs Java">
            <a:extLst>
              <a:ext uri="{FF2B5EF4-FFF2-40B4-BE49-F238E27FC236}">
                <a16:creationId xmlns:a16="http://schemas.microsoft.com/office/drawing/2014/main" id="{718CFF63-DB6D-41BF-B2B8-651662791A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7945" y="867266"/>
            <a:ext cx="10034418" cy="5363852"/>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a:extLst>
              <a:ext uri="{FF2B5EF4-FFF2-40B4-BE49-F238E27FC236}">
                <a16:creationId xmlns:a16="http://schemas.microsoft.com/office/drawing/2014/main" id="{70B5EACE-CE95-58F3-FA33-C42F9C432F90}"/>
              </a:ext>
            </a:extLst>
          </p:cNvPr>
          <p:cNvSpPr>
            <a:spLocks noGrp="1"/>
          </p:cNvSpPr>
          <p:nvPr>
            <p:ph type="title"/>
          </p:nvPr>
        </p:nvSpPr>
        <p:spPr>
          <a:xfrm>
            <a:off x="1" y="68460"/>
            <a:ext cx="12192000" cy="572563"/>
          </a:xfrm>
          <a:solidFill>
            <a:srgbClr val="FFC000"/>
          </a:solidFill>
        </p:spPr>
        <p:txBody>
          <a:bodyPr>
            <a:noAutofit/>
          </a:bodyPr>
          <a:lstStyle/>
          <a:p>
            <a:pPr algn="just"/>
            <a:r>
              <a:rPr lang="en-US" sz="3600" b="1" i="0" dirty="0">
                <a:solidFill>
                  <a:srgbClr val="610B38"/>
                </a:solidFill>
                <a:effectLst/>
                <a:latin typeface="Calibri" panose="020F0502020204030204" pitchFamily="34" charset="0"/>
                <a:ea typeface="Calibri" panose="020F0502020204030204" pitchFamily="34" charset="0"/>
                <a:cs typeface="Calibri" panose="020F0502020204030204" pitchFamily="34" charset="0"/>
              </a:rPr>
              <a:t> Differences Between C, C++ and Java</a:t>
            </a:r>
          </a:p>
        </p:txBody>
      </p:sp>
    </p:spTree>
    <p:extLst>
      <p:ext uri="{BB962C8B-B14F-4D97-AF65-F5344CB8AC3E}">
        <p14:creationId xmlns:p14="http://schemas.microsoft.com/office/powerpoint/2010/main" val="2572452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149901" y="1120676"/>
            <a:ext cx="4968854" cy="5129296"/>
          </a:xfrm>
        </p:spPr>
        <p:txBody>
          <a:bodyPr/>
          <a:lstStyle/>
          <a:p>
            <a:pPr algn="just"/>
            <a:r>
              <a:rPr lang="en-US" b="0" i="0" dirty="0">
                <a:solidFill>
                  <a:srgbClr val="333333"/>
                </a:solidFill>
                <a:effectLst/>
                <a:highlight>
                  <a:srgbClr val="FFFFFF"/>
                </a:highlight>
                <a:latin typeface="inter-regular"/>
              </a:rPr>
              <a:t>The C Language is developed by Dennis Ritchie for creating system applications that directly interact with the hardware devices such as drivers, kernels, etc.</a:t>
            </a:r>
          </a:p>
          <a:p>
            <a:pPr algn="just"/>
            <a:r>
              <a:rPr lang="en-US" b="0" i="0" dirty="0">
                <a:solidFill>
                  <a:srgbClr val="333333"/>
                </a:solidFill>
                <a:effectLst/>
                <a:highlight>
                  <a:srgbClr val="FFFFFF"/>
                </a:highlight>
                <a:latin typeface="inter-regular"/>
              </a:rPr>
              <a:t>C programming is considered as the base for other programming languages, that is why it is known as mother language.</a:t>
            </a:r>
          </a:p>
          <a:p>
            <a:pPr algn="just"/>
            <a:r>
              <a:rPr lang="en-US" i="1" dirty="0">
                <a:solidFill>
                  <a:srgbClr val="333333"/>
                </a:solidFill>
                <a:effectLst/>
                <a:highlight>
                  <a:srgbClr val="FFFFFF"/>
                </a:highlight>
                <a:latin typeface="inter-regular"/>
              </a:rPr>
              <a:t>It can be defined by the following ways:</a:t>
            </a:r>
          </a:p>
          <a:p>
            <a:pPr algn="just">
              <a:buFont typeface="+mj-lt"/>
              <a:buAutoNum type="arabicPeriod"/>
            </a:pPr>
            <a:r>
              <a:rPr lang="en-US" b="0" i="0" dirty="0">
                <a:solidFill>
                  <a:srgbClr val="000000"/>
                </a:solidFill>
                <a:effectLst/>
                <a:highlight>
                  <a:srgbClr val="FFFFFF"/>
                </a:highlight>
                <a:latin typeface="inter-regular"/>
              </a:rPr>
              <a:t>Mother language</a:t>
            </a:r>
          </a:p>
          <a:p>
            <a:pPr algn="just">
              <a:buFont typeface="+mj-lt"/>
              <a:buAutoNum type="arabicPeriod"/>
            </a:pPr>
            <a:r>
              <a:rPr lang="en-US" b="0" i="0" dirty="0">
                <a:solidFill>
                  <a:srgbClr val="000000"/>
                </a:solidFill>
                <a:effectLst/>
                <a:highlight>
                  <a:srgbClr val="FFFFFF"/>
                </a:highlight>
                <a:latin typeface="inter-regular"/>
              </a:rPr>
              <a:t>System programming language</a:t>
            </a:r>
          </a:p>
          <a:p>
            <a:pPr algn="just">
              <a:buFont typeface="+mj-lt"/>
              <a:buAutoNum type="arabicPeriod"/>
            </a:pPr>
            <a:r>
              <a:rPr lang="en-US" b="0" i="0" dirty="0">
                <a:solidFill>
                  <a:srgbClr val="000000"/>
                </a:solidFill>
                <a:effectLst/>
                <a:highlight>
                  <a:srgbClr val="FFFFFF"/>
                </a:highlight>
                <a:latin typeface="inter-regular"/>
              </a:rPr>
              <a:t>Procedure-oriented programming language</a:t>
            </a:r>
          </a:p>
          <a:p>
            <a:pPr algn="just">
              <a:buFont typeface="+mj-lt"/>
              <a:buAutoNum type="arabicPeriod"/>
            </a:pPr>
            <a:r>
              <a:rPr lang="en-US" b="0" i="0" dirty="0">
                <a:solidFill>
                  <a:srgbClr val="000000"/>
                </a:solidFill>
                <a:effectLst/>
                <a:highlight>
                  <a:srgbClr val="FFFFFF"/>
                </a:highlight>
                <a:latin typeface="inter-regular"/>
              </a:rPr>
              <a:t>Structured programming language</a:t>
            </a:r>
          </a:p>
          <a:p>
            <a:pPr algn="just">
              <a:buFont typeface="+mj-lt"/>
              <a:buAutoNum type="arabicPeriod"/>
            </a:pPr>
            <a:r>
              <a:rPr lang="en-US" b="0" i="0" dirty="0">
                <a:solidFill>
                  <a:srgbClr val="000000"/>
                </a:solidFill>
                <a:effectLst/>
                <a:highlight>
                  <a:srgbClr val="FFFFFF"/>
                </a:highlight>
                <a:latin typeface="inter-regular"/>
              </a:rPr>
              <a:t>Mid-level programming language</a:t>
            </a:r>
          </a:p>
        </p:txBody>
      </p:sp>
      <p:sp>
        <p:nvSpPr>
          <p:cNvPr id="5" name="TextBox 4">
            <a:extLst>
              <a:ext uri="{FF2B5EF4-FFF2-40B4-BE49-F238E27FC236}">
                <a16:creationId xmlns:a16="http://schemas.microsoft.com/office/drawing/2014/main" id="{D11BD47F-359D-52EF-A02E-8E6F23B3EB45}"/>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DAF32460-E29C-7287-0B3C-B1E1263B32AB}"/>
              </a:ext>
            </a:extLst>
          </p:cNvPr>
          <p:cNvSpPr txBox="1"/>
          <p:nvPr/>
        </p:nvSpPr>
        <p:spPr>
          <a:xfrm>
            <a:off x="5420154" y="1120676"/>
            <a:ext cx="6771846" cy="2308324"/>
          </a:xfrm>
          <a:prstGeom prst="rect">
            <a:avLst/>
          </a:prstGeom>
          <a:solidFill>
            <a:schemeClr val="bg1"/>
          </a:solidFill>
        </p:spPr>
        <p:txBody>
          <a:bodyPr wrap="square" rtlCol="0">
            <a:spAutoFit/>
          </a:bodyPr>
          <a:lstStyle/>
          <a:p>
            <a:pPr algn="just"/>
            <a:r>
              <a:rPr lang="en-US" b="0" i="0" dirty="0">
                <a:solidFill>
                  <a:srgbClr val="610B38"/>
                </a:solidFill>
                <a:effectLst/>
                <a:highlight>
                  <a:srgbClr val="FFFFFF"/>
                </a:highlight>
                <a:latin typeface="erdana"/>
              </a:rPr>
              <a:t>1) C as a mother language</a:t>
            </a:r>
          </a:p>
          <a:p>
            <a:pPr algn="just"/>
            <a:r>
              <a:rPr lang="en-US" b="0" i="0" dirty="0">
                <a:solidFill>
                  <a:srgbClr val="333333"/>
                </a:solidFill>
                <a:effectLst/>
                <a:highlight>
                  <a:srgbClr val="FFFFFF"/>
                </a:highlight>
                <a:latin typeface="inter-regular"/>
              </a:rPr>
              <a:t>C language is considered as the mother language of all the modern programming languages because </a:t>
            </a:r>
            <a:r>
              <a:rPr lang="en-US" b="1" i="0" dirty="0">
                <a:solidFill>
                  <a:srgbClr val="333333"/>
                </a:solidFill>
                <a:effectLst/>
                <a:highlight>
                  <a:srgbClr val="FFFFFF"/>
                </a:highlight>
                <a:latin typeface="inter-bold"/>
              </a:rPr>
              <a:t>most of the compilers, JVMs, Kernels, etc. are written in C language</a:t>
            </a:r>
            <a:r>
              <a:rPr lang="en-US" b="0" i="0" dirty="0">
                <a:solidFill>
                  <a:srgbClr val="333333"/>
                </a:solidFill>
                <a:effectLst/>
                <a:highlight>
                  <a:srgbClr val="FFFFFF"/>
                </a:highlight>
                <a:latin typeface="inter-regular"/>
              </a:rPr>
              <a:t>, and most of the programming languages follow C syntax, for example, C++, Java, C#, etc.</a:t>
            </a:r>
          </a:p>
          <a:p>
            <a:pPr algn="just"/>
            <a:r>
              <a:rPr lang="en-US" b="0" i="0" dirty="0">
                <a:solidFill>
                  <a:srgbClr val="333333"/>
                </a:solidFill>
                <a:effectLst/>
                <a:highlight>
                  <a:srgbClr val="FFFFFF"/>
                </a:highlight>
                <a:latin typeface="inter-regular"/>
              </a:rPr>
              <a:t>It provides the core concepts like the </a:t>
            </a:r>
            <a:r>
              <a:rPr lang="en-US" b="0" i="0" u="none" strike="noStrike" dirty="0">
                <a:solidFill>
                  <a:srgbClr val="008000"/>
                </a:solidFill>
                <a:effectLst/>
                <a:highlight>
                  <a:srgbClr val="FFFFFF"/>
                </a:highlight>
                <a:latin typeface="inter-regular"/>
                <a:hlinkClick r:id="rId2"/>
              </a:rPr>
              <a:t>array</a:t>
            </a:r>
            <a:r>
              <a:rPr lang="en-US" b="0" i="0" dirty="0">
                <a:solidFill>
                  <a:srgbClr val="333333"/>
                </a:solidFill>
                <a:effectLst/>
                <a:highlight>
                  <a:srgbClr val="FFFFFF"/>
                </a:highlight>
                <a:latin typeface="inter-regular"/>
              </a:rPr>
              <a:t>, </a:t>
            </a:r>
            <a:r>
              <a:rPr lang="en-US" b="0" i="0" u="none" strike="noStrike" dirty="0">
                <a:solidFill>
                  <a:srgbClr val="008000"/>
                </a:solidFill>
                <a:effectLst/>
                <a:highlight>
                  <a:srgbClr val="FFFFFF"/>
                </a:highlight>
                <a:latin typeface="inter-regular"/>
                <a:hlinkClick r:id="rId3"/>
              </a:rPr>
              <a:t>strings</a:t>
            </a:r>
            <a:r>
              <a:rPr lang="en-US" b="0" i="0" dirty="0">
                <a:solidFill>
                  <a:srgbClr val="333333"/>
                </a:solidFill>
                <a:effectLst/>
                <a:highlight>
                  <a:srgbClr val="FFFFFF"/>
                </a:highlight>
                <a:latin typeface="inter-regular"/>
              </a:rPr>
              <a:t>, </a:t>
            </a:r>
            <a:r>
              <a:rPr lang="en-US" b="0" i="0" u="none" strike="noStrike" dirty="0">
                <a:solidFill>
                  <a:srgbClr val="008000"/>
                </a:solidFill>
                <a:effectLst/>
                <a:highlight>
                  <a:srgbClr val="FFFFFF"/>
                </a:highlight>
                <a:latin typeface="inter-regular"/>
                <a:hlinkClick r:id="rId4"/>
              </a:rPr>
              <a:t>functions</a:t>
            </a:r>
            <a:r>
              <a:rPr lang="en-US" b="0" i="0" dirty="0">
                <a:solidFill>
                  <a:srgbClr val="333333"/>
                </a:solidFill>
                <a:effectLst/>
                <a:highlight>
                  <a:srgbClr val="FFFFFF"/>
                </a:highlight>
                <a:latin typeface="inter-regular"/>
              </a:rPr>
              <a:t>, </a:t>
            </a:r>
            <a:r>
              <a:rPr lang="en-US" b="0" i="0" u="none" strike="noStrike" dirty="0">
                <a:solidFill>
                  <a:srgbClr val="008000"/>
                </a:solidFill>
                <a:effectLst/>
                <a:highlight>
                  <a:srgbClr val="FFFFFF"/>
                </a:highlight>
                <a:latin typeface="inter-regular"/>
                <a:hlinkClick r:id="rId5"/>
              </a:rPr>
              <a:t>file handling</a:t>
            </a:r>
            <a:r>
              <a:rPr lang="en-US" b="0" i="0" dirty="0">
                <a:solidFill>
                  <a:srgbClr val="333333"/>
                </a:solidFill>
                <a:effectLst/>
                <a:highlight>
                  <a:srgbClr val="FFFFFF"/>
                </a:highlight>
                <a:latin typeface="inter-regular"/>
              </a:rPr>
              <a:t>, etc. that are being used in many languages like </a:t>
            </a:r>
            <a:r>
              <a:rPr lang="en-US" b="0" i="0" u="none" strike="noStrike" dirty="0">
                <a:solidFill>
                  <a:srgbClr val="008000"/>
                </a:solidFill>
                <a:effectLst/>
                <a:highlight>
                  <a:srgbClr val="FFFFFF"/>
                </a:highlight>
                <a:latin typeface="inter-regular"/>
                <a:hlinkClick r:id="rId6"/>
              </a:rPr>
              <a:t>C++</a:t>
            </a:r>
            <a:r>
              <a:rPr lang="en-US" b="0" i="0" dirty="0">
                <a:solidFill>
                  <a:srgbClr val="333333"/>
                </a:solidFill>
                <a:effectLst/>
                <a:highlight>
                  <a:srgbClr val="FFFFFF"/>
                </a:highlight>
                <a:latin typeface="inter-regular"/>
              </a:rPr>
              <a:t>, </a:t>
            </a:r>
            <a:r>
              <a:rPr lang="en-US" b="0" i="0" u="none" strike="noStrike" dirty="0">
                <a:solidFill>
                  <a:srgbClr val="008000"/>
                </a:solidFill>
                <a:effectLst/>
                <a:highlight>
                  <a:srgbClr val="FFFFFF"/>
                </a:highlight>
                <a:latin typeface="inter-regular"/>
                <a:hlinkClick r:id="rId7"/>
              </a:rPr>
              <a:t>Java</a:t>
            </a:r>
            <a:r>
              <a:rPr lang="en-US" b="0" i="0" dirty="0">
                <a:solidFill>
                  <a:srgbClr val="333333"/>
                </a:solidFill>
                <a:effectLst/>
                <a:highlight>
                  <a:srgbClr val="FFFFFF"/>
                </a:highlight>
                <a:latin typeface="inter-regular"/>
              </a:rPr>
              <a:t>, </a:t>
            </a:r>
            <a:r>
              <a:rPr lang="en-US" b="0" i="0" u="none" strike="noStrike" dirty="0">
                <a:solidFill>
                  <a:srgbClr val="008000"/>
                </a:solidFill>
                <a:effectLst/>
                <a:highlight>
                  <a:srgbClr val="FFFFFF"/>
                </a:highlight>
                <a:latin typeface="inter-regular"/>
                <a:hlinkClick r:id="rId8"/>
              </a:rPr>
              <a:t>C#</a:t>
            </a:r>
            <a:r>
              <a:rPr lang="en-US" b="0" i="0" dirty="0">
                <a:solidFill>
                  <a:srgbClr val="333333"/>
                </a:solidFill>
                <a:effectLst/>
                <a:highlight>
                  <a:srgbClr val="FFFFFF"/>
                </a:highlight>
                <a:latin typeface="inter-regular"/>
              </a:rPr>
              <a:t>, etc.</a:t>
            </a:r>
          </a:p>
        </p:txBody>
      </p:sp>
      <p:sp>
        <p:nvSpPr>
          <p:cNvPr id="7" name="TextBox 6">
            <a:extLst>
              <a:ext uri="{FF2B5EF4-FFF2-40B4-BE49-F238E27FC236}">
                <a16:creationId xmlns:a16="http://schemas.microsoft.com/office/drawing/2014/main" id="{C4F2965E-F43B-8D6A-5077-4C6388298E14}"/>
              </a:ext>
            </a:extLst>
          </p:cNvPr>
          <p:cNvSpPr txBox="1"/>
          <p:nvPr/>
        </p:nvSpPr>
        <p:spPr>
          <a:xfrm>
            <a:off x="5420154" y="4008191"/>
            <a:ext cx="6771846" cy="2308324"/>
          </a:xfrm>
          <a:prstGeom prst="rect">
            <a:avLst/>
          </a:prstGeom>
          <a:solidFill>
            <a:schemeClr val="bg1"/>
          </a:solidFill>
        </p:spPr>
        <p:txBody>
          <a:bodyPr wrap="square" rtlCol="0">
            <a:spAutoFit/>
          </a:bodyPr>
          <a:lstStyle/>
          <a:p>
            <a:pPr algn="just"/>
            <a:r>
              <a:rPr lang="en-US" b="0" i="0" dirty="0">
                <a:solidFill>
                  <a:srgbClr val="610B38"/>
                </a:solidFill>
                <a:effectLst/>
                <a:highlight>
                  <a:srgbClr val="FFFFFF"/>
                </a:highlight>
                <a:latin typeface="erdana"/>
              </a:rPr>
              <a:t>2) C as a system programming language</a:t>
            </a:r>
          </a:p>
          <a:p>
            <a:pPr algn="just"/>
            <a:r>
              <a:rPr lang="en-US" b="0" i="0" dirty="0">
                <a:solidFill>
                  <a:srgbClr val="333333"/>
                </a:solidFill>
                <a:effectLst/>
                <a:highlight>
                  <a:srgbClr val="FFFFFF"/>
                </a:highlight>
                <a:latin typeface="inter-regular"/>
              </a:rPr>
              <a:t>A system programming language is used to create system software. C language is a system programming language because it </a:t>
            </a:r>
            <a:r>
              <a:rPr lang="en-US" b="1" i="0" dirty="0">
                <a:solidFill>
                  <a:srgbClr val="333333"/>
                </a:solidFill>
                <a:effectLst/>
                <a:highlight>
                  <a:srgbClr val="FFFFFF"/>
                </a:highlight>
                <a:latin typeface="inter-bold"/>
              </a:rPr>
              <a:t>can be used to do low-level programming (for example driver and kernel)</a:t>
            </a:r>
            <a:r>
              <a:rPr lang="en-US" b="0" i="0" dirty="0">
                <a:solidFill>
                  <a:srgbClr val="333333"/>
                </a:solidFill>
                <a:effectLst/>
                <a:highlight>
                  <a:srgbClr val="FFFFFF"/>
                </a:highlight>
                <a:latin typeface="inter-regular"/>
              </a:rPr>
              <a:t>. It is generally used to create hardware devices, OS, drivers, kernels, etc. For example, Linux kernel is written in C.</a:t>
            </a:r>
          </a:p>
          <a:p>
            <a:pPr algn="just"/>
            <a:r>
              <a:rPr lang="en-US" b="0" i="0" dirty="0">
                <a:solidFill>
                  <a:srgbClr val="333333"/>
                </a:solidFill>
                <a:effectLst/>
                <a:highlight>
                  <a:srgbClr val="FFFFFF"/>
                </a:highlight>
                <a:latin typeface="inter-regular"/>
              </a:rPr>
              <a:t>It can't be used for internet programming like Java, </a:t>
            </a:r>
            <a:r>
              <a:rPr lang="en-US" b="0" i="0" dirty="0" err="1">
                <a:solidFill>
                  <a:srgbClr val="333333"/>
                </a:solidFill>
                <a:effectLst/>
                <a:highlight>
                  <a:srgbClr val="FFFFFF"/>
                </a:highlight>
                <a:latin typeface="inter-regular"/>
              </a:rPr>
              <a:t>.Net</a:t>
            </a:r>
            <a:r>
              <a:rPr lang="en-US" b="0" i="0" dirty="0">
                <a:solidFill>
                  <a:srgbClr val="333333"/>
                </a:solidFill>
                <a:effectLst/>
                <a:highlight>
                  <a:srgbClr val="FFFFFF"/>
                </a:highlight>
                <a:latin typeface="inter-regular"/>
              </a:rPr>
              <a:t>, PHP, etc.</a:t>
            </a:r>
          </a:p>
          <a:p>
            <a:endParaRPr lang="en-SG" dirty="0"/>
          </a:p>
        </p:txBody>
      </p:sp>
      <p:sp>
        <p:nvSpPr>
          <p:cNvPr id="9" name="Title 1">
            <a:extLst>
              <a:ext uri="{FF2B5EF4-FFF2-40B4-BE49-F238E27FC236}">
                <a16:creationId xmlns:a16="http://schemas.microsoft.com/office/drawing/2014/main" id="{BC0F80F4-0B51-9488-05DE-AB11C568FAC6}"/>
              </a:ext>
            </a:extLst>
          </p:cNvPr>
          <p:cNvSpPr>
            <a:spLocks noGrp="1"/>
          </p:cNvSpPr>
          <p:nvPr>
            <p:ph type="title"/>
          </p:nvPr>
        </p:nvSpPr>
        <p:spPr>
          <a:xfrm>
            <a:off x="1" y="209862"/>
            <a:ext cx="12192000" cy="610270"/>
          </a:xfrm>
          <a:solidFill>
            <a:schemeClr val="accent2">
              <a:lumMod val="60000"/>
              <a:lumOff val="40000"/>
            </a:schemeClr>
          </a:solidFill>
        </p:spPr>
        <p:txBody>
          <a:bodyPr>
            <a:noAutofit/>
          </a:bodyPr>
          <a:lstStyle/>
          <a:p>
            <a:r>
              <a:rPr lang="en-SG" sz="3600" b="1"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C Programming Language</a:t>
            </a:r>
            <a:endParaRPr lang="en-SG" sz="36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105931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43FCF2-0CA8-9CEF-FABF-5FA48EE83730}"/>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E2B75B48-E6A1-1169-BAA2-97F88F549CA8}"/>
              </a:ext>
            </a:extLst>
          </p:cNvPr>
          <p:cNvSpPr>
            <a:spLocks noGrp="1"/>
          </p:cNvSpPr>
          <p:nvPr>
            <p:ph type="title"/>
          </p:nvPr>
        </p:nvSpPr>
        <p:spPr>
          <a:xfrm>
            <a:off x="1" y="209862"/>
            <a:ext cx="12192000" cy="610270"/>
          </a:xfrm>
          <a:solidFill>
            <a:schemeClr val="accent2">
              <a:lumMod val="60000"/>
              <a:lumOff val="40000"/>
            </a:schemeClr>
          </a:solidFill>
        </p:spPr>
        <p:txBody>
          <a:bodyPr>
            <a:noAutofit/>
          </a:bodyPr>
          <a:lstStyle/>
          <a:p>
            <a:r>
              <a:rPr lang="en-SG" sz="3600" b="1"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  C Programming Language</a:t>
            </a:r>
            <a:endParaRPr lang="en-SG" sz="36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6174E112-4F45-4CBC-620F-253E25074B5A}"/>
              </a:ext>
            </a:extLst>
          </p:cNvPr>
          <p:cNvSpPr txBox="1"/>
          <p:nvPr/>
        </p:nvSpPr>
        <p:spPr>
          <a:xfrm>
            <a:off x="353504" y="1120676"/>
            <a:ext cx="5811625" cy="2308324"/>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3) C as a procedural language</a:t>
            </a:r>
          </a:p>
          <a:p>
            <a:pPr algn="just"/>
            <a:r>
              <a:rPr lang="en-US" b="0" i="0" dirty="0">
                <a:solidFill>
                  <a:srgbClr val="333333"/>
                </a:solidFill>
                <a:effectLst/>
                <a:highlight>
                  <a:srgbClr val="FFFFFF"/>
                </a:highlight>
                <a:latin typeface="inter-regular"/>
              </a:rPr>
              <a:t>A procedure is known as a function, method, routine, subroutine, etc. A procedural language </a:t>
            </a:r>
            <a:r>
              <a:rPr lang="en-US" b="1" i="0" dirty="0">
                <a:solidFill>
                  <a:srgbClr val="333333"/>
                </a:solidFill>
                <a:effectLst/>
                <a:highlight>
                  <a:srgbClr val="FFFFFF"/>
                </a:highlight>
                <a:latin typeface="inter-bold"/>
              </a:rPr>
              <a:t>specifies a series of steps for the program to solve the problem</a:t>
            </a:r>
            <a:r>
              <a:rPr lang="en-US" b="0" i="0" dirty="0">
                <a:solidFill>
                  <a:srgbClr val="333333"/>
                </a:solidFill>
                <a:effectLst/>
                <a:highlight>
                  <a:srgbClr val="FFFFFF"/>
                </a:highlight>
                <a:latin typeface="inter-regular"/>
              </a:rPr>
              <a:t>.</a:t>
            </a:r>
          </a:p>
          <a:p>
            <a:pPr algn="just"/>
            <a:r>
              <a:rPr lang="en-US" b="0" i="0" dirty="0">
                <a:solidFill>
                  <a:srgbClr val="333333"/>
                </a:solidFill>
                <a:effectLst/>
                <a:highlight>
                  <a:srgbClr val="FFFFFF"/>
                </a:highlight>
                <a:latin typeface="inter-regular"/>
              </a:rPr>
              <a:t>A procedural language breaks the program into functions, data structures, etc.</a:t>
            </a:r>
          </a:p>
          <a:p>
            <a:pPr algn="just"/>
            <a:r>
              <a:rPr lang="en-US" b="0" i="0" dirty="0">
                <a:solidFill>
                  <a:srgbClr val="333333"/>
                </a:solidFill>
                <a:effectLst/>
                <a:highlight>
                  <a:srgbClr val="FFFFFF"/>
                </a:highlight>
                <a:latin typeface="inter-regular"/>
              </a:rPr>
              <a:t>C is a procedural language. In C, variables and function prototypes must be declared before being used.</a:t>
            </a:r>
          </a:p>
        </p:txBody>
      </p:sp>
      <p:sp>
        <p:nvSpPr>
          <p:cNvPr id="15" name="TextBox 14">
            <a:extLst>
              <a:ext uri="{FF2B5EF4-FFF2-40B4-BE49-F238E27FC236}">
                <a16:creationId xmlns:a16="http://schemas.microsoft.com/office/drawing/2014/main" id="{DD0CE1D0-69BA-83A7-D38A-2275BA01EAA0}"/>
              </a:ext>
            </a:extLst>
          </p:cNvPr>
          <p:cNvSpPr txBox="1"/>
          <p:nvPr/>
        </p:nvSpPr>
        <p:spPr>
          <a:xfrm>
            <a:off x="353505" y="3846520"/>
            <a:ext cx="5742496" cy="2031325"/>
          </a:xfrm>
          <a:prstGeom prst="rect">
            <a:avLst/>
          </a:prstGeom>
          <a:noFill/>
        </p:spPr>
        <p:txBody>
          <a:bodyPr wrap="square">
            <a:spAutoFit/>
          </a:bodyPr>
          <a:lstStyle/>
          <a:p>
            <a:pPr algn="just"/>
            <a:r>
              <a:rPr lang="en-US" b="0" i="0" dirty="0">
                <a:solidFill>
                  <a:srgbClr val="610B38"/>
                </a:solidFill>
                <a:effectLst/>
                <a:highlight>
                  <a:srgbClr val="FFFFFF"/>
                </a:highlight>
                <a:latin typeface="erdana"/>
              </a:rPr>
              <a:t>4) C as a structured programming language</a:t>
            </a:r>
          </a:p>
          <a:p>
            <a:pPr algn="just"/>
            <a:r>
              <a:rPr lang="en-US" b="0" i="0" dirty="0">
                <a:solidFill>
                  <a:srgbClr val="333333"/>
                </a:solidFill>
                <a:effectLst/>
                <a:highlight>
                  <a:srgbClr val="FFFFFF"/>
                </a:highlight>
                <a:latin typeface="inter-regular"/>
              </a:rPr>
              <a:t>A structured programming language is a subset of the procedural language. </a:t>
            </a:r>
            <a:r>
              <a:rPr lang="en-US" b="1" i="0" dirty="0">
                <a:solidFill>
                  <a:srgbClr val="333333"/>
                </a:solidFill>
                <a:effectLst/>
                <a:highlight>
                  <a:srgbClr val="FFFFFF"/>
                </a:highlight>
                <a:latin typeface="inter-bold"/>
              </a:rPr>
              <a:t>Structure means to break a program into parts or blocks</a:t>
            </a:r>
            <a:r>
              <a:rPr lang="en-US" b="0" i="0" dirty="0">
                <a:solidFill>
                  <a:srgbClr val="333333"/>
                </a:solidFill>
                <a:effectLst/>
                <a:highlight>
                  <a:srgbClr val="FFFFFF"/>
                </a:highlight>
                <a:latin typeface="inter-regular"/>
              </a:rPr>
              <a:t> so that it may be easy to understand.</a:t>
            </a:r>
          </a:p>
          <a:p>
            <a:pPr algn="just"/>
            <a:r>
              <a:rPr lang="en-US" b="0" i="0" dirty="0">
                <a:solidFill>
                  <a:srgbClr val="333333"/>
                </a:solidFill>
                <a:effectLst/>
                <a:highlight>
                  <a:srgbClr val="FFFFFF"/>
                </a:highlight>
                <a:latin typeface="inter-regular"/>
              </a:rPr>
              <a:t>In the C language, we break the program into parts using functions. It makes the program easier to understand and modify.</a:t>
            </a:r>
          </a:p>
        </p:txBody>
      </p:sp>
      <p:sp>
        <p:nvSpPr>
          <p:cNvPr id="17" name="TextBox 16">
            <a:extLst>
              <a:ext uri="{FF2B5EF4-FFF2-40B4-BE49-F238E27FC236}">
                <a16:creationId xmlns:a16="http://schemas.microsoft.com/office/drawing/2014/main" id="{CA43F4DC-98B0-3997-64DD-1EE0BFF48EDD}"/>
              </a:ext>
            </a:extLst>
          </p:cNvPr>
          <p:cNvSpPr txBox="1"/>
          <p:nvPr/>
        </p:nvSpPr>
        <p:spPr>
          <a:xfrm>
            <a:off x="6917703" y="1009121"/>
            <a:ext cx="4920793" cy="4247317"/>
          </a:xfrm>
          <a:prstGeom prst="rect">
            <a:avLst/>
          </a:prstGeom>
          <a:solidFill>
            <a:schemeClr val="bg1"/>
          </a:solidFill>
        </p:spPr>
        <p:txBody>
          <a:bodyPr wrap="square">
            <a:spAutoFit/>
          </a:bodyPr>
          <a:lstStyle/>
          <a:p>
            <a:pPr algn="just"/>
            <a:r>
              <a:rPr lang="en-US" b="0" i="0" dirty="0">
                <a:solidFill>
                  <a:srgbClr val="610B38"/>
                </a:solidFill>
                <a:effectLst/>
                <a:highlight>
                  <a:srgbClr val="FFFFFF"/>
                </a:highlight>
                <a:latin typeface="erdana"/>
              </a:rPr>
              <a:t>5) C as a mid-level programming language</a:t>
            </a:r>
          </a:p>
          <a:p>
            <a:pPr algn="just"/>
            <a:r>
              <a:rPr lang="en-US" b="0" i="0" dirty="0">
                <a:solidFill>
                  <a:srgbClr val="333333"/>
                </a:solidFill>
                <a:effectLst/>
                <a:highlight>
                  <a:srgbClr val="FFFFFF"/>
                </a:highlight>
                <a:latin typeface="inter-regular"/>
              </a:rPr>
              <a:t>C is considered as a middle-level language because it </a:t>
            </a:r>
            <a:r>
              <a:rPr lang="en-US" b="1" i="0" dirty="0">
                <a:solidFill>
                  <a:srgbClr val="333333"/>
                </a:solidFill>
                <a:effectLst/>
                <a:highlight>
                  <a:srgbClr val="FFFFFF"/>
                </a:highlight>
                <a:latin typeface="inter-bold"/>
              </a:rPr>
              <a:t>supports the feature of both low-level and high-level languages</a:t>
            </a:r>
            <a:r>
              <a:rPr lang="en-US" b="0" i="0" dirty="0">
                <a:solidFill>
                  <a:srgbClr val="333333"/>
                </a:solidFill>
                <a:effectLst/>
                <a:highlight>
                  <a:srgbClr val="FFFFFF"/>
                </a:highlight>
                <a:latin typeface="inter-regular"/>
              </a:rPr>
              <a:t>. C language program is converted into assembly code, it supports pointer arithmetic (low-level), but it is machine independent (a feature of high-level).</a:t>
            </a:r>
          </a:p>
          <a:p>
            <a:pPr algn="just"/>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A </a:t>
            </a:r>
            <a:r>
              <a:rPr lang="en-US" b="1" i="0" dirty="0">
                <a:solidFill>
                  <a:srgbClr val="333333"/>
                </a:solidFill>
                <a:effectLst/>
                <a:highlight>
                  <a:srgbClr val="FFFFFF"/>
                </a:highlight>
                <a:latin typeface="inter-bold"/>
              </a:rPr>
              <a:t>Low-level language</a:t>
            </a:r>
            <a:r>
              <a:rPr lang="en-US" b="0" i="0" dirty="0">
                <a:solidFill>
                  <a:srgbClr val="333333"/>
                </a:solidFill>
                <a:effectLst/>
                <a:highlight>
                  <a:srgbClr val="FFFFFF"/>
                </a:highlight>
                <a:latin typeface="inter-regular"/>
              </a:rPr>
              <a:t> is specific to one machine, i.e., machine dependent. It is machine dependent, fast to run. But it is not easy to understand.</a:t>
            </a:r>
          </a:p>
          <a:p>
            <a:pPr algn="just"/>
            <a:endParaRPr lang="en-US" b="0" i="0" dirty="0">
              <a:solidFill>
                <a:srgbClr val="333333"/>
              </a:solidFill>
              <a:effectLst/>
              <a:highlight>
                <a:srgbClr val="FFFFFF"/>
              </a:highlight>
              <a:latin typeface="inter-regular"/>
            </a:endParaRPr>
          </a:p>
          <a:p>
            <a:pPr algn="just"/>
            <a:r>
              <a:rPr lang="en-US" b="0" i="0" dirty="0">
                <a:solidFill>
                  <a:srgbClr val="333333"/>
                </a:solidFill>
                <a:effectLst/>
                <a:highlight>
                  <a:srgbClr val="FFFFFF"/>
                </a:highlight>
                <a:latin typeface="inter-regular"/>
              </a:rPr>
              <a:t>A </a:t>
            </a:r>
            <a:r>
              <a:rPr lang="en-US" b="1" i="0" dirty="0">
                <a:solidFill>
                  <a:srgbClr val="333333"/>
                </a:solidFill>
                <a:effectLst/>
                <a:highlight>
                  <a:srgbClr val="FFFFFF"/>
                </a:highlight>
                <a:latin typeface="inter-bold"/>
              </a:rPr>
              <a:t>High-Level language</a:t>
            </a:r>
            <a:r>
              <a:rPr lang="en-US" b="0" i="0" dirty="0">
                <a:solidFill>
                  <a:srgbClr val="333333"/>
                </a:solidFill>
                <a:effectLst/>
                <a:highlight>
                  <a:srgbClr val="FFFFFF"/>
                </a:highlight>
                <a:latin typeface="inter-regular"/>
              </a:rPr>
              <a:t> is not specific to one machine, i.e., machine independent. It is easy to understand.</a:t>
            </a:r>
          </a:p>
        </p:txBody>
      </p:sp>
    </p:spTree>
    <p:extLst>
      <p:ext uri="{BB962C8B-B14F-4D97-AF65-F5344CB8AC3E}">
        <p14:creationId xmlns:p14="http://schemas.microsoft.com/office/powerpoint/2010/main" val="32780748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500-2B63-6B77-1161-E4F25552EDC9}"/>
              </a:ext>
            </a:extLst>
          </p:cNvPr>
          <p:cNvSpPr>
            <a:spLocks noGrp="1"/>
          </p:cNvSpPr>
          <p:nvPr>
            <p:ph type="title"/>
          </p:nvPr>
        </p:nvSpPr>
        <p:spPr>
          <a:xfrm>
            <a:off x="155679" y="209860"/>
            <a:ext cx="12036321" cy="536171"/>
          </a:xfrm>
          <a:solidFill>
            <a:srgbClr val="92D050"/>
          </a:solidFill>
        </p:spPr>
        <p:txBody>
          <a:bodyPr>
            <a:noAutofit/>
          </a:bodyPr>
          <a:lstStyle/>
          <a:p>
            <a:r>
              <a:rPr lang="en-SG" sz="3600" b="1" i="0" dirty="0">
                <a:solidFill>
                  <a:srgbClr val="610B38"/>
                </a:solidFill>
                <a:effectLst/>
                <a:latin typeface="Aharoni" panose="02010803020104030203" pitchFamily="2" charset="-79"/>
                <a:cs typeface="Aharoni" panose="02010803020104030203" pitchFamily="2" charset="-79"/>
              </a:rPr>
              <a:t>History of C Language</a:t>
            </a:r>
            <a:endParaRPr lang="en-SG" sz="3600" b="1"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149900" y="1077603"/>
            <a:ext cx="5223378" cy="4587906"/>
          </a:xfrm>
        </p:spPr>
        <p:txBody>
          <a:bodyPr/>
          <a:lstStyle/>
          <a:p>
            <a:pPr algn="just"/>
            <a:r>
              <a:rPr lang="en-US" b="1" i="0" dirty="0">
                <a:solidFill>
                  <a:srgbClr val="333333"/>
                </a:solidFill>
                <a:effectLst/>
                <a:highlight>
                  <a:srgbClr val="FFFFFF"/>
                </a:highlight>
                <a:latin typeface="inter-bold"/>
              </a:rPr>
              <a:t>C programming language</a:t>
            </a:r>
            <a:r>
              <a:rPr lang="en-US" b="0" i="0" dirty="0">
                <a:solidFill>
                  <a:srgbClr val="333333"/>
                </a:solidFill>
                <a:effectLst/>
                <a:highlight>
                  <a:srgbClr val="FFFFFF"/>
                </a:highlight>
                <a:latin typeface="inter-regular"/>
              </a:rPr>
              <a:t> was developed in 1972 by Dennis Ritchie at bell laboratories of AT&amp;T (American Telephone &amp; Telegraph), located in the U.S.A.</a:t>
            </a:r>
          </a:p>
          <a:p>
            <a:pPr algn="just"/>
            <a:r>
              <a:rPr lang="en-US" b="1" i="0" dirty="0">
                <a:solidFill>
                  <a:srgbClr val="333333"/>
                </a:solidFill>
                <a:effectLst/>
                <a:highlight>
                  <a:srgbClr val="FFFFFF"/>
                </a:highlight>
                <a:latin typeface="inter-bold"/>
              </a:rPr>
              <a:t>Dennis Ritchie</a:t>
            </a:r>
            <a:r>
              <a:rPr lang="en-US" b="0" i="0" dirty="0">
                <a:solidFill>
                  <a:srgbClr val="333333"/>
                </a:solidFill>
                <a:effectLst/>
                <a:highlight>
                  <a:srgbClr val="FFFFFF"/>
                </a:highlight>
                <a:latin typeface="inter-regular"/>
              </a:rPr>
              <a:t> is known as the </a:t>
            </a:r>
            <a:r>
              <a:rPr lang="en-US" b="1" i="0" dirty="0">
                <a:solidFill>
                  <a:srgbClr val="333333"/>
                </a:solidFill>
                <a:effectLst/>
                <a:highlight>
                  <a:srgbClr val="FFFFFF"/>
                </a:highlight>
                <a:latin typeface="inter-bold"/>
              </a:rPr>
              <a:t>founder of the c language</a:t>
            </a:r>
            <a:r>
              <a:rPr lang="en-US" b="0" i="0" dirty="0">
                <a:solidFill>
                  <a:srgbClr val="333333"/>
                </a:solidFill>
                <a:effectLst/>
                <a:highlight>
                  <a:srgbClr val="FFFFFF"/>
                </a:highlight>
                <a:latin typeface="inter-regular"/>
              </a:rPr>
              <a:t>.</a:t>
            </a:r>
          </a:p>
          <a:p>
            <a:pPr algn="just"/>
            <a:r>
              <a:rPr lang="en-US" b="0" i="0" dirty="0">
                <a:solidFill>
                  <a:srgbClr val="333333"/>
                </a:solidFill>
                <a:effectLst/>
                <a:highlight>
                  <a:srgbClr val="FFFFFF"/>
                </a:highlight>
                <a:latin typeface="inter-regular"/>
              </a:rPr>
              <a:t>It was developed to overcome the problems of previous languages such as B, BCPL, etc.</a:t>
            </a:r>
          </a:p>
          <a:p>
            <a:pPr algn="just"/>
            <a:r>
              <a:rPr lang="en-US" b="0" i="0" dirty="0">
                <a:solidFill>
                  <a:srgbClr val="333333"/>
                </a:solidFill>
                <a:effectLst/>
                <a:highlight>
                  <a:srgbClr val="FFFFFF"/>
                </a:highlight>
                <a:latin typeface="inter-regular"/>
              </a:rPr>
              <a:t>Initially, C language was developed to be used in </a:t>
            </a:r>
            <a:r>
              <a:rPr lang="en-US" b="1" i="0" dirty="0">
                <a:solidFill>
                  <a:srgbClr val="333333"/>
                </a:solidFill>
                <a:effectLst/>
                <a:highlight>
                  <a:srgbClr val="FFFFFF"/>
                </a:highlight>
                <a:latin typeface="inter-bold"/>
              </a:rPr>
              <a:t>UNIX operating system</a:t>
            </a:r>
            <a:r>
              <a:rPr lang="en-US" b="0" i="0" dirty="0">
                <a:solidFill>
                  <a:srgbClr val="333333"/>
                </a:solidFill>
                <a:effectLst/>
                <a:highlight>
                  <a:srgbClr val="FFFFFF"/>
                </a:highlight>
                <a:latin typeface="inter-regular"/>
              </a:rPr>
              <a:t>. It inherits many features of previous languages such as B and BCPL.</a:t>
            </a:r>
          </a:p>
          <a:p>
            <a:pPr algn="just"/>
            <a:r>
              <a:rPr lang="en-US" b="0" i="0" dirty="0">
                <a:solidFill>
                  <a:srgbClr val="333333"/>
                </a:solidFill>
                <a:effectLst/>
                <a:highlight>
                  <a:srgbClr val="FFFFFF"/>
                </a:highlight>
                <a:latin typeface="inter-regular"/>
              </a:rPr>
              <a:t>Let's see the programming languages that were developed before C language.</a:t>
            </a:r>
          </a:p>
          <a:p>
            <a:pPr algn="just"/>
            <a:endParaRPr lang="en-US" b="0" i="0" dirty="0">
              <a:solidFill>
                <a:srgbClr val="333333"/>
              </a:solidFill>
              <a:effectLst/>
              <a:highlight>
                <a:srgbClr val="FFFFFF"/>
              </a:highlight>
              <a:latin typeface="inter-regular"/>
            </a:endParaRPr>
          </a:p>
          <a:p>
            <a:pPr algn="just"/>
            <a:endParaRPr lang="en-SG" dirty="0"/>
          </a:p>
        </p:txBody>
      </p:sp>
      <p:sp>
        <p:nvSpPr>
          <p:cNvPr id="5" name="TextBox 4">
            <a:extLst>
              <a:ext uri="{FF2B5EF4-FFF2-40B4-BE49-F238E27FC236}">
                <a16:creationId xmlns:a16="http://schemas.microsoft.com/office/drawing/2014/main" id="{BF0F832C-F067-9C58-AE3F-D4B74C256933}"/>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graphicFrame>
        <p:nvGraphicFramePr>
          <p:cNvPr id="7" name="Table 6">
            <a:extLst>
              <a:ext uri="{FF2B5EF4-FFF2-40B4-BE49-F238E27FC236}">
                <a16:creationId xmlns:a16="http://schemas.microsoft.com/office/drawing/2014/main" id="{F28208A5-BCE2-4BE4-45D7-4D20FC22D4EF}"/>
              </a:ext>
            </a:extLst>
          </p:cNvPr>
          <p:cNvGraphicFramePr>
            <a:graphicFrameLocks noGrp="1"/>
          </p:cNvGraphicFramePr>
          <p:nvPr>
            <p:extLst>
              <p:ext uri="{D42A27DB-BD31-4B8C-83A1-F6EECF244321}">
                <p14:modId xmlns:p14="http://schemas.microsoft.com/office/powerpoint/2010/main" val="1266512322"/>
              </p:ext>
            </p:extLst>
          </p:nvPr>
        </p:nvGraphicFramePr>
        <p:xfrm>
          <a:off x="5724525" y="2312908"/>
          <a:ext cx="6238089" cy="4175760"/>
        </p:xfrm>
        <a:graphic>
          <a:graphicData uri="http://schemas.openxmlformats.org/drawingml/2006/table">
            <a:tbl>
              <a:tblPr/>
              <a:tblGrid>
                <a:gridCol w="2079363">
                  <a:extLst>
                    <a:ext uri="{9D8B030D-6E8A-4147-A177-3AD203B41FA5}">
                      <a16:colId xmlns:a16="http://schemas.microsoft.com/office/drawing/2014/main" val="2732697000"/>
                    </a:ext>
                  </a:extLst>
                </a:gridCol>
                <a:gridCol w="2079363">
                  <a:extLst>
                    <a:ext uri="{9D8B030D-6E8A-4147-A177-3AD203B41FA5}">
                      <a16:colId xmlns:a16="http://schemas.microsoft.com/office/drawing/2014/main" val="212309222"/>
                    </a:ext>
                  </a:extLst>
                </a:gridCol>
                <a:gridCol w="2079363">
                  <a:extLst>
                    <a:ext uri="{9D8B030D-6E8A-4147-A177-3AD203B41FA5}">
                      <a16:colId xmlns:a16="http://schemas.microsoft.com/office/drawing/2014/main" val="742511119"/>
                    </a:ext>
                  </a:extLst>
                </a:gridCol>
              </a:tblGrid>
              <a:tr h="438290">
                <a:tc>
                  <a:txBody>
                    <a:bodyPr/>
                    <a:lstStyle/>
                    <a:p>
                      <a:pPr algn="l" fontAlgn="t"/>
                      <a:r>
                        <a:rPr lang="en-SG">
                          <a:solidFill>
                            <a:srgbClr val="000000"/>
                          </a:solidFill>
                          <a:effectLst/>
                          <a:highlight>
                            <a:srgbClr val="C7CCBE"/>
                          </a:highlight>
                          <a:latin typeface="times new roman" panose="02020603050405020304" pitchFamily="18" charset="0"/>
                        </a:rPr>
                        <a:t>Language</a:t>
                      </a:r>
                    </a:p>
                  </a:txBody>
                  <a:tcPr marT="91440" marB="91440">
                    <a:lnL w="7620" cap="flat" cmpd="sng" algn="ctr">
                      <a:solidFill>
                        <a:srgbClr val="50211B"/>
                      </a:solidFill>
                      <a:prstDash val="solid"/>
                      <a:round/>
                      <a:headEnd type="none" w="med" len="med"/>
                      <a:tailEnd type="none" w="med" len="med"/>
                    </a:lnL>
                    <a:lnR w="7620" cap="flat" cmpd="sng" algn="ctr">
                      <a:solidFill>
                        <a:srgbClr val="50211B"/>
                      </a:solidFill>
                      <a:prstDash val="solid"/>
                      <a:round/>
                      <a:headEnd type="none" w="med" len="med"/>
                      <a:tailEnd type="none" w="med" len="med"/>
                    </a:lnR>
                    <a:lnT w="7620" cap="flat" cmpd="sng" algn="ctr">
                      <a:solidFill>
                        <a:srgbClr val="50211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SG" dirty="0">
                          <a:solidFill>
                            <a:srgbClr val="000000"/>
                          </a:solidFill>
                          <a:effectLst/>
                          <a:highlight>
                            <a:srgbClr val="C7CCBE"/>
                          </a:highlight>
                          <a:latin typeface="times new roman" panose="02020603050405020304" pitchFamily="18" charset="0"/>
                        </a:rPr>
                        <a:t>Year</a:t>
                      </a:r>
                    </a:p>
                  </a:txBody>
                  <a:tcPr marT="91440" marB="91440">
                    <a:lnL w="7620" cap="flat" cmpd="sng" algn="ctr">
                      <a:solidFill>
                        <a:srgbClr val="50211B"/>
                      </a:solidFill>
                      <a:prstDash val="solid"/>
                      <a:round/>
                      <a:headEnd type="none" w="med" len="med"/>
                      <a:tailEnd type="none" w="med" len="med"/>
                    </a:lnL>
                    <a:lnR w="7620" cap="flat" cmpd="sng" algn="ctr">
                      <a:solidFill>
                        <a:srgbClr val="50211B"/>
                      </a:solidFill>
                      <a:prstDash val="solid"/>
                      <a:round/>
                      <a:headEnd type="none" w="med" len="med"/>
                      <a:tailEnd type="none" w="med" len="med"/>
                    </a:lnR>
                    <a:lnT w="7620" cap="flat" cmpd="sng" algn="ctr">
                      <a:solidFill>
                        <a:srgbClr val="50211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SG">
                          <a:solidFill>
                            <a:srgbClr val="000000"/>
                          </a:solidFill>
                          <a:effectLst/>
                          <a:highlight>
                            <a:srgbClr val="C7CCBE"/>
                          </a:highlight>
                          <a:latin typeface="times new roman" panose="02020603050405020304" pitchFamily="18" charset="0"/>
                        </a:rPr>
                        <a:t>Developed By</a:t>
                      </a:r>
                    </a:p>
                  </a:txBody>
                  <a:tcPr marT="91440" marB="91440">
                    <a:lnL w="7620" cap="flat" cmpd="sng" algn="ctr">
                      <a:solidFill>
                        <a:srgbClr val="50211B"/>
                      </a:solidFill>
                      <a:prstDash val="solid"/>
                      <a:round/>
                      <a:headEnd type="none" w="med" len="med"/>
                      <a:tailEnd type="none" w="med" len="med"/>
                    </a:lnL>
                    <a:lnR w="7620" cap="flat" cmpd="sng" algn="ctr">
                      <a:solidFill>
                        <a:srgbClr val="50211B"/>
                      </a:solidFill>
                      <a:prstDash val="solid"/>
                      <a:round/>
                      <a:headEnd type="none" w="med" len="med"/>
                      <a:tailEnd type="none" w="med" len="med"/>
                    </a:lnR>
                    <a:lnT w="7620" cap="flat" cmpd="sng" algn="ctr">
                      <a:solidFill>
                        <a:srgbClr val="50211B"/>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556259524"/>
                  </a:ext>
                </a:extLst>
              </a:tr>
              <a:tr h="379852">
                <a:tc>
                  <a:txBody>
                    <a:bodyPr/>
                    <a:lstStyle/>
                    <a:p>
                      <a:pPr algn="just" fontAlgn="t"/>
                      <a:r>
                        <a:rPr lang="en-SG">
                          <a:solidFill>
                            <a:srgbClr val="333333"/>
                          </a:solidFill>
                          <a:effectLst/>
                          <a:latin typeface="inter-regular"/>
                        </a:rPr>
                        <a:t>Algol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a:solidFill>
                            <a:srgbClr val="333333"/>
                          </a:solidFill>
                          <a:effectLst/>
                          <a:latin typeface="inter-regular"/>
                        </a:rPr>
                        <a:t>1960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a:solidFill>
                            <a:srgbClr val="333333"/>
                          </a:solidFill>
                          <a:effectLst/>
                          <a:latin typeface="inter-regular"/>
                        </a:rPr>
                        <a:t>International Group</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56522075"/>
                  </a:ext>
                </a:extLst>
              </a:tr>
              <a:tr h="379852">
                <a:tc>
                  <a:txBody>
                    <a:bodyPr/>
                    <a:lstStyle/>
                    <a:p>
                      <a:pPr algn="just" fontAlgn="t"/>
                      <a:r>
                        <a:rPr lang="en-SG">
                          <a:solidFill>
                            <a:srgbClr val="333333"/>
                          </a:solidFill>
                          <a:effectLst/>
                          <a:latin typeface="inter-regular"/>
                        </a:rPr>
                        <a:t>BCPL</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a:solidFill>
                            <a:srgbClr val="333333"/>
                          </a:solidFill>
                          <a:effectLst/>
                          <a:latin typeface="inter-regular"/>
                        </a:rPr>
                        <a:t>1967</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a:solidFill>
                            <a:srgbClr val="333333"/>
                          </a:solidFill>
                          <a:effectLst/>
                          <a:latin typeface="inter-regular"/>
                        </a:rPr>
                        <a:t>Martin Richard</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43764087"/>
                  </a:ext>
                </a:extLst>
              </a:tr>
              <a:tr h="379852">
                <a:tc>
                  <a:txBody>
                    <a:bodyPr/>
                    <a:lstStyle/>
                    <a:p>
                      <a:pPr algn="just" fontAlgn="t"/>
                      <a:r>
                        <a:rPr lang="en-SG">
                          <a:solidFill>
                            <a:srgbClr val="333333"/>
                          </a:solidFill>
                          <a:effectLst/>
                          <a:latin typeface="inter-regular"/>
                        </a:rPr>
                        <a:t>B</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a:solidFill>
                            <a:srgbClr val="333333"/>
                          </a:solidFill>
                          <a:effectLst/>
                          <a:latin typeface="inter-regular"/>
                        </a:rPr>
                        <a:t>1970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a:solidFill>
                            <a:srgbClr val="333333"/>
                          </a:solidFill>
                          <a:effectLst/>
                          <a:latin typeface="inter-regular"/>
                        </a:rPr>
                        <a:t>Ken Thompson</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78448374"/>
                  </a:ext>
                </a:extLst>
              </a:tr>
              <a:tr h="379852">
                <a:tc>
                  <a:txBody>
                    <a:bodyPr/>
                    <a:lstStyle/>
                    <a:p>
                      <a:pPr algn="just" fontAlgn="t"/>
                      <a:r>
                        <a:rPr lang="en-SG">
                          <a:solidFill>
                            <a:srgbClr val="333333"/>
                          </a:solidFill>
                          <a:effectLst/>
                          <a:latin typeface="inter-regular"/>
                        </a:rPr>
                        <a:t>Traditional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a:solidFill>
                            <a:srgbClr val="333333"/>
                          </a:solidFill>
                          <a:effectLst/>
                          <a:latin typeface="inter-regular"/>
                        </a:rPr>
                        <a:t>1972</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a:solidFill>
                            <a:srgbClr val="333333"/>
                          </a:solidFill>
                          <a:effectLst/>
                          <a:latin typeface="inter-regular"/>
                        </a:rPr>
                        <a:t>Dennis Ritchie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895353933"/>
                  </a:ext>
                </a:extLst>
              </a:tr>
              <a:tr h="642826">
                <a:tc>
                  <a:txBody>
                    <a:bodyPr/>
                    <a:lstStyle/>
                    <a:p>
                      <a:pPr algn="just" fontAlgn="t"/>
                      <a:r>
                        <a:rPr lang="en-SG">
                          <a:solidFill>
                            <a:srgbClr val="333333"/>
                          </a:solidFill>
                          <a:effectLst/>
                          <a:latin typeface="inter-regular"/>
                        </a:rPr>
                        <a:t>K &amp; R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a:solidFill>
                            <a:srgbClr val="333333"/>
                          </a:solidFill>
                          <a:effectLst/>
                          <a:latin typeface="inter-regular"/>
                        </a:rPr>
                        <a:t>1978</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a:solidFill>
                            <a:srgbClr val="333333"/>
                          </a:solidFill>
                          <a:effectLst/>
                          <a:latin typeface="inter-regular"/>
                        </a:rPr>
                        <a:t>Kernighan &amp; Dennis Ritchie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52738676"/>
                  </a:ext>
                </a:extLst>
              </a:tr>
              <a:tr h="379852">
                <a:tc>
                  <a:txBody>
                    <a:bodyPr/>
                    <a:lstStyle/>
                    <a:p>
                      <a:pPr algn="just" fontAlgn="t"/>
                      <a:r>
                        <a:rPr lang="en-SG">
                          <a:solidFill>
                            <a:srgbClr val="333333"/>
                          </a:solidFill>
                          <a:effectLst/>
                          <a:latin typeface="inter-regular"/>
                        </a:rPr>
                        <a:t>ANSI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a:solidFill>
                            <a:srgbClr val="333333"/>
                          </a:solidFill>
                          <a:effectLst/>
                          <a:latin typeface="inter-regular"/>
                        </a:rPr>
                        <a:t>1989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a:solidFill>
                            <a:srgbClr val="333333"/>
                          </a:solidFill>
                          <a:effectLst/>
                          <a:latin typeface="inter-regular"/>
                        </a:rPr>
                        <a:t>ANSI Committee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63230149"/>
                  </a:ext>
                </a:extLst>
              </a:tr>
              <a:tr h="379852">
                <a:tc>
                  <a:txBody>
                    <a:bodyPr/>
                    <a:lstStyle/>
                    <a:p>
                      <a:pPr algn="just" fontAlgn="t"/>
                      <a:r>
                        <a:rPr lang="en-SG">
                          <a:solidFill>
                            <a:srgbClr val="333333"/>
                          </a:solidFill>
                          <a:effectLst/>
                          <a:latin typeface="inter-regular"/>
                        </a:rPr>
                        <a:t>ANSI/ISO C</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a:solidFill>
                            <a:srgbClr val="333333"/>
                          </a:solidFill>
                          <a:effectLst/>
                          <a:latin typeface="inter-regular"/>
                        </a:rPr>
                        <a:t>1990</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SG">
                          <a:solidFill>
                            <a:srgbClr val="333333"/>
                          </a:solidFill>
                          <a:effectLst/>
                          <a:latin typeface="inter-regular"/>
                        </a:rPr>
                        <a:t>ISO Committee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79497351"/>
                  </a:ext>
                </a:extLst>
              </a:tr>
              <a:tr h="642826">
                <a:tc>
                  <a:txBody>
                    <a:bodyPr/>
                    <a:lstStyle/>
                    <a:p>
                      <a:pPr algn="just" fontAlgn="t"/>
                      <a:r>
                        <a:rPr lang="en-SG">
                          <a:solidFill>
                            <a:srgbClr val="333333"/>
                          </a:solidFill>
                          <a:effectLst/>
                          <a:latin typeface="inter-regular"/>
                        </a:rPr>
                        <a:t>C99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dirty="0">
                          <a:solidFill>
                            <a:srgbClr val="333333"/>
                          </a:solidFill>
                          <a:effectLst/>
                          <a:latin typeface="inter-regular"/>
                        </a:rPr>
                        <a:t>1999</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SG" dirty="0">
                          <a:solidFill>
                            <a:srgbClr val="333333"/>
                          </a:solidFill>
                          <a:effectLst/>
                          <a:latin typeface="inter-regular"/>
                        </a:rPr>
                        <a:t>Standardization Committee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74635239"/>
                  </a:ext>
                </a:extLst>
              </a:tr>
            </a:tbl>
          </a:graphicData>
        </a:graphic>
      </p:graphicFrame>
      <p:pic>
        <p:nvPicPr>
          <p:cNvPr id="6150" name="Picture 6" descr="Dennis Ritchie - founder of C language">
            <a:extLst>
              <a:ext uri="{FF2B5EF4-FFF2-40B4-BE49-F238E27FC236}">
                <a16:creationId xmlns:a16="http://schemas.microsoft.com/office/drawing/2014/main" id="{DE2F143F-BEBD-94F5-5242-ED3C80D29B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82509" y="22640"/>
            <a:ext cx="1883660" cy="2109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5290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500-2B63-6B77-1161-E4F25552EDC9}"/>
              </a:ext>
            </a:extLst>
          </p:cNvPr>
          <p:cNvSpPr>
            <a:spLocks noGrp="1"/>
          </p:cNvSpPr>
          <p:nvPr>
            <p:ph type="title"/>
          </p:nvPr>
        </p:nvSpPr>
        <p:spPr>
          <a:xfrm>
            <a:off x="0" y="116044"/>
            <a:ext cx="12192000" cy="685684"/>
          </a:xfrm>
          <a:solidFill>
            <a:schemeClr val="accent2">
              <a:lumMod val="20000"/>
              <a:lumOff val="80000"/>
            </a:schemeClr>
          </a:solidFill>
        </p:spPr>
        <p:txBody>
          <a:bodyPr>
            <a:normAutofit fontScale="90000"/>
          </a:bodyPr>
          <a:lstStyle/>
          <a:p>
            <a:r>
              <a:rPr lang="en-SG" b="1" i="0" dirty="0">
                <a:solidFill>
                  <a:srgbClr val="610B38"/>
                </a:solidFill>
                <a:effectLst/>
                <a:latin typeface="Aptos" panose="020B0004020202020204" pitchFamily="34" charset="0"/>
              </a:rPr>
              <a:t>  Advantages/Features of C Language</a:t>
            </a:r>
            <a:endParaRPr lang="en-SG" b="1" dirty="0">
              <a:latin typeface="Aptos" panose="020B0004020202020204" pitchFamily="34" charset="0"/>
            </a:endParaRPr>
          </a:p>
        </p:txBody>
      </p:sp>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257598" y="1008668"/>
            <a:ext cx="4855732" cy="5413228"/>
          </a:xfrm>
        </p:spPr>
        <p:txBody>
          <a:bodyPr>
            <a:normAutofit lnSpcReduction="10000"/>
          </a:bodyPr>
          <a:lstStyle/>
          <a:p>
            <a:pPr algn="just"/>
            <a:r>
              <a:rPr lang="en-US" b="0" i="0" dirty="0">
                <a:solidFill>
                  <a:srgbClr val="333333"/>
                </a:solidFill>
                <a:effectLst/>
                <a:highlight>
                  <a:srgbClr val="FFFFFF"/>
                </a:highlight>
                <a:latin typeface="Aptos" panose="020B0004020202020204" pitchFamily="34" charset="0"/>
              </a:rPr>
              <a:t>C is the widely used language. </a:t>
            </a:r>
          </a:p>
          <a:p>
            <a:pPr marL="0" indent="0" algn="just">
              <a:buNone/>
            </a:pPr>
            <a:r>
              <a:rPr lang="en-US" b="0" i="0" dirty="0">
                <a:solidFill>
                  <a:srgbClr val="333333"/>
                </a:solidFill>
                <a:effectLst/>
                <a:highlight>
                  <a:srgbClr val="FFFFFF"/>
                </a:highlight>
                <a:latin typeface="Aptos" panose="020B0004020202020204" pitchFamily="34" charset="0"/>
              </a:rPr>
              <a:t>It provides many </a:t>
            </a:r>
            <a:r>
              <a:rPr lang="en-US" b="1" i="0" dirty="0">
                <a:solidFill>
                  <a:srgbClr val="333333"/>
                </a:solidFill>
                <a:effectLst/>
                <a:highlight>
                  <a:srgbClr val="FFFFFF"/>
                </a:highlight>
                <a:latin typeface="Aptos" panose="020B0004020202020204" pitchFamily="34" charset="0"/>
              </a:rPr>
              <a:t>features</a:t>
            </a:r>
            <a:r>
              <a:rPr lang="en-US" b="0" i="0" dirty="0">
                <a:solidFill>
                  <a:srgbClr val="333333"/>
                </a:solidFill>
                <a:effectLst/>
                <a:highlight>
                  <a:srgbClr val="FFFFFF"/>
                </a:highlight>
                <a:latin typeface="Aptos" panose="020B0004020202020204" pitchFamily="34" charset="0"/>
              </a:rPr>
              <a:t> that are given below.</a:t>
            </a:r>
          </a:p>
          <a:p>
            <a:pPr algn="just">
              <a:buFont typeface="+mj-lt"/>
              <a:buAutoNum type="arabicPeriod"/>
            </a:pPr>
            <a:r>
              <a:rPr lang="en-US" b="1" i="0" dirty="0">
                <a:solidFill>
                  <a:srgbClr val="000000"/>
                </a:solidFill>
                <a:effectLst/>
                <a:highlight>
                  <a:srgbClr val="FFFFFF"/>
                </a:highlight>
                <a:latin typeface="Aptos" panose="020B0004020202020204" pitchFamily="34" charset="0"/>
              </a:rPr>
              <a:t>Simple</a:t>
            </a:r>
          </a:p>
          <a:p>
            <a:pPr algn="just">
              <a:buFont typeface="+mj-lt"/>
              <a:buAutoNum type="arabicPeriod"/>
            </a:pPr>
            <a:r>
              <a:rPr lang="en-US" b="1" i="0" dirty="0">
                <a:solidFill>
                  <a:srgbClr val="000000"/>
                </a:solidFill>
                <a:effectLst/>
                <a:highlight>
                  <a:srgbClr val="FFFFFF"/>
                </a:highlight>
                <a:latin typeface="Aptos" panose="020B0004020202020204" pitchFamily="34" charset="0"/>
              </a:rPr>
              <a:t>Machine Independent or Portable</a:t>
            </a:r>
          </a:p>
          <a:p>
            <a:pPr algn="just">
              <a:buFont typeface="+mj-lt"/>
              <a:buAutoNum type="arabicPeriod"/>
            </a:pPr>
            <a:r>
              <a:rPr lang="en-US" b="1" i="0" dirty="0">
                <a:solidFill>
                  <a:srgbClr val="000000"/>
                </a:solidFill>
                <a:effectLst/>
                <a:highlight>
                  <a:srgbClr val="FFFFFF"/>
                </a:highlight>
                <a:latin typeface="Aptos" panose="020B0004020202020204" pitchFamily="34" charset="0"/>
              </a:rPr>
              <a:t>Mid-level programming language</a:t>
            </a:r>
          </a:p>
          <a:p>
            <a:pPr algn="just">
              <a:buFont typeface="+mj-lt"/>
              <a:buAutoNum type="arabicPeriod"/>
            </a:pPr>
            <a:r>
              <a:rPr lang="en-US" b="1" i="0" dirty="0">
                <a:solidFill>
                  <a:srgbClr val="000000"/>
                </a:solidFill>
                <a:effectLst/>
                <a:highlight>
                  <a:srgbClr val="FFFFFF"/>
                </a:highlight>
                <a:latin typeface="Aptos" panose="020B0004020202020204" pitchFamily="34" charset="0"/>
              </a:rPr>
              <a:t>structured programming language</a:t>
            </a:r>
          </a:p>
          <a:p>
            <a:pPr algn="just">
              <a:buFont typeface="+mj-lt"/>
              <a:buAutoNum type="arabicPeriod"/>
            </a:pPr>
            <a:r>
              <a:rPr lang="en-US" b="1" i="0" dirty="0">
                <a:solidFill>
                  <a:srgbClr val="000000"/>
                </a:solidFill>
                <a:effectLst/>
                <a:highlight>
                  <a:srgbClr val="FFFFFF"/>
                </a:highlight>
                <a:latin typeface="Aptos" panose="020B0004020202020204" pitchFamily="34" charset="0"/>
              </a:rPr>
              <a:t>Rich Library</a:t>
            </a:r>
          </a:p>
          <a:p>
            <a:pPr algn="just">
              <a:buFont typeface="+mj-lt"/>
              <a:buAutoNum type="arabicPeriod"/>
            </a:pPr>
            <a:r>
              <a:rPr lang="en-US" b="1" dirty="0">
                <a:solidFill>
                  <a:srgbClr val="000000"/>
                </a:solidFill>
                <a:highlight>
                  <a:srgbClr val="FFFFFF"/>
                </a:highlight>
                <a:latin typeface="Aptos" panose="020B0004020202020204" pitchFamily="34" charset="0"/>
              </a:rPr>
              <a:t>Dynamic </a:t>
            </a:r>
            <a:r>
              <a:rPr lang="en-US" b="1" i="0" dirty="0">
                <a:solidFill>
                  <a:srgbClr val="000000"/>
                </a:solidFill>
                <a:effectLst/>
                <a:highlight>
                  <a:srgbClr val="FFFFFF"/>
                </a:highlight>
                <a:latin typeface="Aptos" panose="020B0004020202020204" pitchFamily="34" charset="0"/>
              </a:rPr>
              <a:t>Memory Management</a:t>
            </a:r>
          </a:p>
          <a:p>
            <a:pPr algn="just">
              <a:buFont typeface="+mj-lt"/>
              <a:buAutoNum type="arabicPeriod"/>
            </a:pPr>
            <a:r>
              <a:rPr lang="en-US" b="1" i="0" dirty="0">
                <a:solidFill>
                  <a:srgbClr val="000000"/>
                </a:solidFill>
                <a:effectLst/>
                <a:highlight>
                  <a:srgbClr val="FFFFFF"/>
                </a:highlight>
                <a:latin typeface="Aptos" panose="020B0004020202020204" pitchFamily="34" charset="0"/>
              </a:rPr>
              <a:t>Fast Speed</a:t>
            </a:r>
          </a:p>
          <a:p>
            <a:pPr algn="just">
              <a:buFont typeface="+mj-lt"/>
              <a:buAutoNum type="arabicPeriod"/>
            </a:pPr>
            <a:r>
              <a:rPr lang="en-US" b="1" i="0" dirty="0">
                <a:solidFill>
                  <a:srgbClr val="000000"/>
                </a:solidFill>
                <a:effectLst/>
                <a:highlight>
                  <a:srgbClr val="FFFFFF"/>
                </a:highlight>
                <a:latin typeface="Aptos" panose="020B0004020202020204" pitchFamily="34" charset="0"/>
              </a:rPr>
              <a:t>Pointers</a:t>
            </a:r>
          </a:p>
          <a:p>
            <a:pPr algn="just">
              <a:buFont typeface="+mj-lt"/>
              <a:buAutoNum type="arabicPeriod"/>
            </a:pPr>
            <a:r>
              <a:rPr lang="en-US" b="1" i="0" dirty="0">
                <a:solidFill>
                  <a:srgbClr val="000000"/>
                </a:solidFill>
                <a:effectLst/>
                <a:highlight>
                  <a:srgbClr val="FFFFFF"/>
                </a:highlight>
                <a:latin typeface="Aptos" panose="020B0004020202020204" pitchFamily="34" charset="0"/>
              </a:rPr>
              <a:t>Recursion</a:t>
            </a:r>
          </a:p>
          <a:p>
            <a:pPr algn="just">
              <a:buFont typeface="+mj-lt"/>
              <a:buAutoNum type="arabicPeriod"/>
            </a:pPr>
            <a:r>
              <a:rPr lang="en-US" b="1" i="0" dirty="0">
                <a:solidFill>
                  <a:srgbClr val="000000"/>
                </a:solidFill>
                <a:effectLst/>
                <a:highlight>
                  <a:srgbClr val="FFFFFF"/>
                </a:highlight>
                <a:latin typeface="Aptos" panose="020B0004020202020204" pitchFamily="34" charset="0"/>
              </a:rPr>
              <a:t>Extensible</a:t>
            </a:r>
          </a:p>
        </p:txBody>
      </p:sp>
      <p:sp>
        <p:nvSpPr>
          <p:cNvPr id="5" name="TextBox 4">
            <a:extLst>
              <a:ext uri="{FF2B5EF4-FFF2-40B4-BE49-F238E27FC236}">
                <a16:creationId xmlns:a16="http://schemas.microsoft.com/office/drawing/2014/main" id="{F3DD269C-5CE8-0E28-25C8-F314C67DA065}"/>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7172" name="Picture 4" descr="C features">
            <a:extLst>
              <a:ext uri="{FF2B5EF4-FFF2-40B4-BE49-F238E27FC236}">
                <a16:creationId xmlns:a16="http://schemas.microsoft.com/office/drawing/2014/main" id="{B5270E55-D054-D187-9E3D-D1D48FC0B05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382" b="5776"/>
          <a:stretch/>
        </p:blipFill>
        <p:spPr bwMode="auto">
          <a:xfrm>
            <a:off x="5113330" y="1555423"/>
            <a:ext cx="7078670" cy="4157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2772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500-2B63-6B77-1161-E4F25552EDC9}"/>
              </a:ext>
            </a:extLst>
          </p:cNvPr>
          <p:cNvSpPr>
            <a:spLocks noGrp="1"/>
          </p:cNvSpPr>
          <p:nvPr>
            <p:ph type="title"/>
          </p:nvPr>
        </p:nvSpPr>
        <p:spPr>
          <a:xfrm>
            <a:off x="0" y="209862"/>
            <a:ext cx="12191999" cy="695111"/>
          </a:xfrm>
          <a:solidFill>
            <a:schemeClr val="accent2">
              <a:lumMod val="20000"/>
              <a:lumOff val="80000"/>
            </a:schemeClr>
          </a:solidFill>
        </p:spPr>
        <p:txBody>
          <a:bodyPr>
            <a:normAutofit/>
          </a:bodyPr>
          <a:lstStyle/>
          <a:p>
            <a:r>
              <a:rPr lang="en-US" sz="3600"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 Drawbacks of C Language</a:t>
            </a:r>
            <a:endParaRPr lang="en-SG" sz="3600" b="1"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149900" y="1197205"/>
            <a:ext cx="11137691" cy="4034671"/>
          </a:xfrm>
          <a:solidFill>
            <a:schemeClr val="accent2">
              <a:lumMod val="20000"/>
              <a:lumOff val="80000"/>
            </a:schemeClr>
          </a:solidFill>
        </p:spPr>
        <p:txBody>
          <a:bodyPr/>
          <a:lstStyle/>
          <a:p>
            <a:pPr algn="just"/>
            <a:r>
              <a:rPr lang="en-US" b="0" i="0" dirty="0">
                <a:solidFill>
                  <a:srgbClr val="000000"/>
                </a:solidFill>
                <a:effectLst/>
                <a:latin typeface="Verdana" panose="020B0604030504040204" pitchFamily="34" charset="0"/>
              </a:rPr>
              <a:t>The following are the disadvantages/drawbacks of C language −</a:t>
            </a:r>
          </a:p>
          <a:p>
            <a:pPr algn="just">
              <a:buFont typeface="Arial" panose="020B0604020202020204" pitchFamily="34" charset="0"/>
              <a:buChar char="•"/>
            </a:pPr>
            <a:r>
              <a:rPr lang="en-US" b="1" i="0" dirty="0">
                <a:solidFill>
                  <a:srgbClr val="000000"/>
                </a:solidFill>
                <a:effectLst/>
                <a:latin typeface="inherit"/>
              </a:rPr>
              <a:t>Manual Memory Management</a:t>
            </a:r>
            <a:r>
              <a:rPr lang="en-US" b="0" i="0" dirty="0">
                <a:solidFill>
                  <a:srgbClr val="000000"/>
                </a:solidFill>
                <a:effectLst/>
                <a:latin typeface="Verdana" panose="020B0604030504040204" pitchFamily="34" charset="0"/>
              </a:rPr>
              <a:t> − C languages need manual memory management, where a developer has to take care of allocating and deallocating memory explicitly.</a:t>
            </a:r>
          </a:p>
          <a:p>
            <a:pPr algn="just">
              <a:buFont typeface="Arial" panose="020B0604020202020204" pitchFamily="34" charset="0"/>
              <a:buChar char="•"/>
            </a:pPr>
            <a:r>
              <a:rPr lang="en-US" b="1" i="0" dirty="0">
                <a:solidFill>
                  <a:srgbClr val="000000"/>
                </a:solidFill>
                <a:effectLst/>
                <a:latin typeface="inherit"/>
              </a:rPr>
              <a:t>No Object−Oriented Feature</a:t>
            </a:r>
            <a:r>
              <a:rPr lang="en-US" b="0" i="0" dirty="0">
                <a:solidFill>
                  <a:srgbClr val="000000"/>
                </a:solidFill>
                <a:effectLst/>
                <a:latin typeface="Verdana" panose="020B0604030504040204" pitchFamily="34" charset="0"/>
              </a:rPr>
              <a:t> − Nowadays, most of the programming languages support the OOPs features. But C language does not support it.</a:t>
            </a:r>
          </a:p>
          <a:p>
            <a:pPr algn="just">
              <a:buFont typeface="Arial" panose="020B0604020202020204" pitchFamily="34" charset="0"/>
              <a:buChar char="•"/>
            </a:pPr>
            <a:r>
              <a:rPr lang="en-US" b="1" i="0" dirty="0">
                <a:solidFill>
                  <a:srgbClr val="000000"/>
                </a:solidFill>
                <a:effectLst/>
                <a:latin typeface="inherit"/>
              </a:rPr>
              <a:t>No Garbage Collection</a:t>
            </a:r>
            <a:r>
              <a:rPr lang="en-US" b="0" i="0" dirty="0">
                <a:solidFill>
                  <a:srgbClr val="000000"/>
                </a:solidFill>
                <a:effectLst/>
                <a:latin typeface="Verdana" panose="020B0604030504040204" pitchFamily="34" charset="0"/>
              </a:rPr>
              <a:t> − C language does not support the concept of Garbage collection. A developer needs to allocate and deallocate memory manually and this can be error-prone and lead to memory leaks or inefficient memory usage.</a:t>
            </a:r>
          </a:p>
          <a:p>
            <a:pPr algn="just">
              <a:buFont typeface="Arial" panose="020B0604020202020204" pitchFamily="34" charset="0"/>
              <a:buChar char="•"/>
            </a:pPr>
            <a:r>
              <a:rPr lang="en-US" b="1" i="0" dirty="0">
                <a:solidFill>
                  <a:srgbClr val="000000"/>
                </a:solidFill>
                <a:effectLst/>
                <a:latin typeface="inherit"/>
              </a:rPr>
              <a:t>No Exception Handling</a:t>
            </a:r>
            <a:r>
              <a:rPr lang="en-US" b="0" i="0" dirty="0">
                <a:solidFill>
                  <a:srgbClr val="000000"/>
                </a:solidFill>
                <a:effectLst/>
                <a:latin typeface="Verdana" panose="020B0604030504040204" pitchFamily="34" charset="0"/>
              </a:rPr>
              <a:t> − C language does not provide any library for handling exceptions. A developer needs to write code to handle all types of expectations.</a:t>
            </a:r>
          </a:p>
          <a:p>
            <a:pPr algn="just"/>
            <a:endParaRPr lang="en-SG" dirty="0"/>
          </a:p>
        </p:txBody>
      </p:sp>
      <p:sp>
        <p:nvSpPr>
          <p:cNvPr id="5" name="TextBox 4">
            <a:extLst>
              <a:ext uri="{FF2B5EF4-FFF2-40B4-BE49-F238E27FC236}">
                <a16:creationId xmlns:a16="http://schemas.microsoft.com/office/drawing/2014/main" id="{65FBC276-9626-A76F-DC6A-DA2006C8BAF1}"/>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31216053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500-2B63-6B77-1161-E4F25552EDC9}"/>
              </a:ext>
            </a:extLst>
          </p:cNvPr>
          <p:cNvSpPr>
            <a:spLocks noGrp="1"/>
          </p:cNvSpPr>
          <p:nvPr>
            <p:ph type="title"/>
          </p:nvPr>
        </p:nvSpPr>
        <p:spPr>
          <a:xfrm>
            <a:off x="0" y="94268"/>
            <a:ext cx="12192000" cy="581989"/>
          </a:xfrm>
          <a:solidFill>
            <a:schemeClr val="accent2">
              <a:lumMod val="20000"/>
              <a:lumOff val="80000"/>
            </a:schemeClr>
          </a:solidFill>
        </p:spPr>
        <p:txBody>
          <a:bodyPr>
            <a:normAutofit fontScale="90000"/>
          </a:bodyPr>
          <a:lstStyle/>
          <a:p>
            <a:r>
              <a:rPr lang="en-SG" sz="3600" b="1" i="0" dirty="0">
                <a:solidFill>
                  <a:srgbClr val="000000"/>
                </a:solidFill>
                <a:effectLst/>
                <a:latin typeface="Roboto" panose="02000000000000000000" pitchFamily="2" charset="0"/>
                <a:ea typeface="Roboto" panose="02000000000000000000" pitchFamily="2" charset="0"/>
                <a:cs typeface="Roboto" panose="02000000000000000000" pitchFamily="2" charset="0"/>
              </a:rPr>
              <a:t>  Applications of C Language</a:t>
            </a:r>
            <a:endParaRPr lang="en-SG" sz="3600" b="1" dirty="0">
              <a:latin typeface="Roboto" panose="02000000000000000000" pitchFamily="2" charset="0"/>
              <a:ea typeface="Roboto" panose="02000000000000000000" pitchFamily="2" charset="0"/>
              <a:cs typeface="Roboto" panose="02000000000000000000" pitchFamily="2" charset="0"/>
            </a:endParaRPr>
          </a:p>
        </p:txBody>
      </p:sp>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149900" y="849198"/>
            <a:ext cx="11935263" cy="5344212"/>
          </a:xfrm>
          <a:solidFill>
            <a:schemeClr val="accent6">
              <a:lumMod val="20000"/>
              <a:lumOff val="80000"/>
            </a:schemeClr>
          </a:solidFill>
        </p:spPr>
        <p:txBody>
          <a:bodyPr>
            <a:normAutofit lnSpcReduction="10000"/>
          </a:bodyPr>
          <a:lstStyle/>
          <a:p>
            <a:pPr algn="just">
              <a:buFont typeface="Arial" panose="020B0604020202020204" pitchFamily="34" charset="0"/>
              <a:buChar char="•"/>
            </a:pPr>
            <a:r>
              <a:rPr lang="en-US" b="1" i="0" dirty="0">
                <a:solidFill>
                  <a:srgbClr val="000000"/>
                </a:solidFill>
                <a:effectLst/>
                <a:latin typeface="inherit"/>
              </a:rPr>
              <a:t>System Programming</a:t>
            </a:r>
            <a:r>
              <a:rPr lang="en-US" b="0" i="0" dirty="0">
                <a:solidFill>
                  <a:srgbClr val="000000"/>
                </a:solidFill>
                <a:effectLst/>
                <a:latin typeface="Verdana" panose="020B0604030504040204" pitchFamily="34" charset="0"/>
              </a:rPr>
              <a:t> − C language is used to develop system software which are close to hardware such as operating systems, firmware, language translators, etc.</a:t>
            </a:r>
          </a:p>
          <a:p>
            <a:pPr algn="just">
              <a:buFont typeface="Arial" panose="020B0604020202020204" pitchFamily="34" charset="0"/>
              <a:buChar char="•"/>
            </a:pPr>
            <a:r>
              <a:rPr lang="en-US" b="1" i="0" dirty="0">
                <a:solidFill>
                  <a:srgbClr val="000000"/>
                </a:solidFill>
                <a:effectLst/>
                <a:latin typeface="inherit"/>
              </a:rPr>
              <a:t>Embedded Systems</a:t>
            </a:r>
            <a:r>
              <a:rPr lang="en-US" b="0" i="0" dirty="0">
                <a:solidFill>
                  <a:srgbClr val="000000"/>
                </a:solidFill>
                <a:effectLst/>
                <a:latin typeface="Verdana" panose="020B0604030504040204" pitchFamily="34" charset="0"/>
              </a:rPr>
              <a:t> − C language is used in embedded system programming for a wide range of devices such as microcontrollers, industrial controllers, etc.</a:t>
            </a:r>
          </a:p>
          <a:p>
            <a:pPr algn="just">
              <a:buFont typeface="Arial" panose="020B0604020202020204" pitchFamily="34" charset="0"/>
              <a:buChar char="•"/>
            </a:pPr>
            <a:r>
              <a:rPr lang="en-US" b="1" i="0" dirty="0">
                <a:solidFill>
                  <a:srgbClr val="000000"/>
                </a:solidFill>
                <a:effectLst/>
                <a:latin typeface="inherit"/>
              </a:rPr>
              <a:t>Compiler and Interpreters</a:t>
            </a:r>
            <a:r>
              <a:rPr lang="en-US" b="0" i="0" dirty="0">
                <a:solidFill>
                  <a:srgbClr val="000000"/>
                </a:solidFill>
                <a:effectLst/>
                <a:latin typeface="Verdana" panose="020B0604030504040204" pitchFamily="34" charset="0"/>
              </a:rPr>
              <a:t> − C language is very common to develop language compilers and interpreters.</a:t>
            </a:r>
          </a:p>
          <a:p>
            <a:pPr algn="just">
              <a:buFont typeface="Arial" panose="020B0604020202020204" pitchFamily="34" charset="0"/>
              <a:buChar char="•"/>
            </a:pPr>
            <a:r>
              <a:rPr lang="en-US" b="1" i="0" dirty="0">
                <a:solidFill>
                  <a:srgbClr val="000000"/>
                </a:solidFill>
                <a:effectLst/>
                <a:latin typeface="inherit"/>
              </a:rPr>
              <a:t>Database Systems</a:t>
            </a:r>
            <a:r>
              <a:rPr lang="en-US" b="0" i="0" dirty="0">
                <a:solidFill>
                  <a:srgbClr val="000000"/>
                </a:solidFill>
                <a:effectLst/>
                <a:latin typeface="Verdana" panose="020B0604030504040204" pitchFamily="34" charset="0"/>
              </a:rPr>
              <a:t> − Since C language is efficient and fast for low-level memory manipulation. It is used for developing DBMS and RDBMS engines.</a:t>
            </a:r>
          </a:p>
          <a:p>
            <a:pPr algn="just">
              <a:buFont typeface="Arial" panose="020B0604020202020204" pitchFamily="34" charset="0"/>
              <a:buChar char="•"/>
            </a:pPr>
            <a:r>
              <a:rPr lang="en-US" b="1" i="0" dirty="0">
                <a:solidFill>
                  <a:srgbClr val="000000"/>
                </a:solidFill>
                <a:effectLst/>
                <a:latin typeface="inherit"/>
              </a:rPr>
              <a:t>Networking Software</a:t>
            </a:r>
            <a:r>
              <a:rPr lang="en-US" b="0" i="0" dirty="0">
                <a:solidFill>
                  <a:srgbClr val="000000"/>
                </a:solidFill>
                <a:effectLst/>
                <a:latin typeface="Verdana" panose="020B0604030504040204" pitchFamily="34" charset="0"/>
              </a:rPr>
              <a:t> − C language is used to develop networking software such as protocols, routers, and network utilities.</a:t>
            </a:r>
          </a:p>
          <a:p>
            <a:pPr algn="just">
              <a:buFont typeface="Arial" panose="020B0604020202020204" pitchFamily="34" charset="0"/>
              <a:buChar char="•"/>
            </a:pPr>
            <a:r>
              <a:rPr lang="en-US" b="1" i="0" dirty="0">
                <a:solidFill>
                  <a:srgbClr val="000000"/>
                </a:solidFill>
                <a:effectLst/>
                <a:latin typeface="inherit"/>
              </a:rPr>
              <a:t>Game Development</a:t>
            </a:r>
            <a:r>
              <a:rPr lang="en-US" b="0" i="0" dirty="0">
                <a:solidFill>
                  <a:srgbClr val="000000"/>
                </a:solidFill>
                <a:effectLst/>
                <a:latin typeface="Verdana" panose="020B0604030504040204" pitchFamily="34" charset="0"/>
              </a:rPr>
              <a:t> − C language is widely used for developing games, gaming applications, and game engines.</a:t>
            </a:r>
          </a:p>
          <a:p>
            <a:pPr algn="just">
              <a:buFont typeface="Arial" panose="020B0604020202020204" pitchFamily="34" charset="0"/>
              <a:buChar char="•"/>
            </a:pPr>
            <a:r>
              <a:rPr lang="en-US" b="1" i="0" dirty="0">
                <a:solidFill>
                  <a:srgbClr val="000000"/>
                </a:solidFill>
                <a:effectLst/>
                <a:latin typeface="inherit"/>
              </a:rPr>
              <a:t>Scientific and Mathematical Applications</a:t>
            </a:r>
            <a:r>
              <a:rPr lang="en-US" b="0" i="0" dirty="0">
                <a:solidFill>
                  <a:srgbClr val="000000"/>
                </a:solidFill>
                <a:effectLst/>
                <a:latin typeface="Verdana" panose="020B0604030504040204" pitchFamily="34" charset="0"/>
              </a:rPr>
              <a:t> − Applications such as simulations, numerical analysis, and other scientific computations are usually developed in C language.</a:t>
            </a:r>
          </a:p>
          <a:p>
            <a:pPr algn="just">
              <a:buFont typeface="Arial" panose="020B0604020202020204" pitchFamily="34" charset="0"/>
              <a:buChar char="•"/>
            </a:pPr>
            <a:r>
              <a:rPr lang="en-US" b="1" i="0" dirty="0">
                <a:solidFill>
                  <a:srgbClr val="000000"/>
                </a:solidFill>
                <a:effectLst/>
                <a:latin typeface="inherit"/>
              </a:rPr>
              <a:t>Text Editor and IDEs</a:t>
            </a:r>
            <a:r>
              <a:rPr lang="en-US" b="0" i="0" dirty="0">
                <a:solidFill>
                  <a:srgbClr val="000000"/>
                </a:solidFill>
                <a:effectLst/>
                <a:latin typeface="Verdana" panose="020B0604030504040204" pitchFamily="34" charset="0"/>
              </a:rPr>
              <a:t> − C language is used for developing text editors and integrated development environments such as Vim and Emacs.</a:t>
            </a:r>
          </a:p>
          <a:p>
            <a:endParaRPr lang="en-SG" dirty="0"/>
          </a:p>
        </p:txBody>
      </p:sp>
      <p:sp>
        <p:nvSpPr>
          <p:cNvPr id="5" name="TextBox 4">
            <a:extLst>
              <a:ext uri="{FF2B5EF4-FFF2-40B4-BE49-F238E27FC236}">
                <a16:creationId xmlns:a16="http://schemas.microsoft.com/office/drawing/2014/main" id="{B8DB9B9D-185B-3C6E-6189-A387F24788E6}"/>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2409720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36C66-23B8-C7E7-A14E-EC010A93F6E7}"/>
              </a:ext>
            </a:extLst>
          </p:cNvPr>
          <p:cNvSpPr>
            <a:spLocks noGrp="1"/>
          </p:cNvSpPr>
          <p:nvPr>
            <p:ph type="ctrTitle"/>
          </p:nvPr>
        </p:nvSpPr>
        <p:spPr>
          <a:xfrm>
            <a:off x="460594" y="104930"/>
            <a:ext cx="11621478" cy="4085189"/>
          </a:xfrm>
        </p:spPr>
        <p:txBody>
          <a:bodyPr>
            <a:normAutofit/>
          </a:bodyPr>
          <a:lstStyle/>
          <a:p>
            <a:pPr algn="ctr"/>
            <a:r>
              <a:rPr lang="en-US" sz="4000" dirty="0"/>
              <a:t>Introduce With </a:t>
            </a:r>
            <a:br>
              <a:rPr lang="en-US" sz="4000" dirty="0"/>
            </a:br>
            <a:r>
              <a:rPr lang="en-US" sz="4400" b="1" dirty="0">
                <a:solidFill>
                  <a:srgbClr val="FFC000"/>
                </a:solidFill>
              </a:rPr>
              <a:t>Structural Programming Language </a:t>
            </a:r>
            <a:br>
              <a:rPr lang="en-US" sz="4000" dirty="0"/>
            </a:br>
            <a:br>
              <a:rPr lang="en-US" sz="4000" dirty="0"/>
            </a:br>
            <a:br>
              <a:rPr lang="en-US" sz="4000" dirty="0"/>
            </a:br>
            <a:r>
              <a:rPr lang="en-US" sz="4000" dirty="0">
                <a:solidFill>
                  <a:srgbClr val="00B050"/>
                </a:solidFill>
              </a:rPr>
              <a:t>And Other Related Terms</a:t>
            </a:r>
            <a:br>
              <a:rPr lang="en-US" sz="4000" dirty="0"/>
            </a:br>
            <a:endParaRPr lang="en-SG" sz="4000" dirty="0"/>
          </a:p>
        </p:txBody>
      </p:sp>
      <p:sp>
        <p:nvSpPr>
          <p:cNvPr id="3" name="Subtitle 2">
            <a:extLst>
              <a:ext uri="{FF2B5EF4-FFF2-40B4-BE49-F238E27FC236}">
                <a16:creationId xmlns:a16="http://schemas.microsoft.com/office/drawing/2014/main" id="{B7D2F389-B6ED-7E99-97CE-F37AB93C8FAB}"/>
              </a:ext>
            </a:extLst>
          </p:cNvPr>
          <p:cNvSpPr>
            <a:spLocks noGrp="1"/>
          </p:cNvSpPr>
          <p:nvPr>
            <p:ph type="subTitle" idx="1"/>
          </p:nvPr>
        </p:nvSpPr>
        <p:spPr>
          <a:xfrm>
            <a:off x="1708879" y="4706911"/>
            <a:ext cx="10238282" cy="1785329"/>
          </a:xfrm>
        </p:spPr>
        <p:txBody>
          <a:bodyPr>
            <a:normAutofit/>
          </a:bodyPr>
          <a:lstStyle/>
          <a:p>
            <a:r>
              <a:rPr lang="en-US" sz="2400" b="1" dirty="0">
                <a:solidFill>
                  <a:schemeClr val="tx1"/>
                </a:solidFill>
                <a:latin typeface="Aptos" panose="020B0004020202020204" pitchFamily="34" charset="0"/>
                <a:cs typeface="Aharoni" panose="02010803020104030203" pitchFamily="2" charset="-79"/>
              </a:rPr>
              <a:t>Course Title :- Structured Programming Language Sessional</a:t>
            </a:r>
          </a:p>
          <a:p>
            <a:r>
              <a:rPr lang="en-US" sz="2400" b="1" dirty="0">
                <a:solidFill>
                  <a:schemeClr val="tx1"/>
                </a:solidFill>
                <a:latin typeface="Aptos" panose="020B0004020202020204" pitchFamily="34" charset="0"/>
                <a:cs typeface="Aharoni" panose="02010803020104030203" pitchFamily="2" charset="-79"/>
              </a:rPr>
              <a:t>Course Code :- CSE-122</a:t>
            </a:r>
          </a:p>
          <a:p>
            <a:r>
              <a:rPr lang="en-US" sz="2400" b="1" dirty="0">
                <a:solidFill>
                  <a:schemeClr val="tx1"/>
                </a:solidFill>
                <a:latin typeface="Aptos" panose="020B0004020202020204" pitchFamily="34" charset="0"/>
                <a:cs typeface="Aharoni" panose="02010803020104030203" pitchFamily="2" charset="-79"/>
              </a:rPr>
              <a:t>Level Term: 1-II-A(G1)  &amp;  1-II-B(G3,G4)</a:t>
            </a:r>
            <a:endParaRPr lang="en-SG" sz="2400" b="1" dirty="0">
              <a:solidFill>
                <a:schemeClr val="tx1"/>
              </a:solidFill>
              <a:latin typeface="Aptos" panose="020B0004020202020204" pitchFamily="34" charset="0"/>
              <a:cs typeface="Aharoni" panose="02010803020104030203" pitchFamily="2" charset="-79"/>
            </a:endParaRPr>
          </a:p>
        </p:txBody>
      </p:sp>
      <p:sp>
        <p:nvSpPr>
          <p:cNvPr id="5" name="TextBox 4">
            <a:extLst>
              <a:ext uri="{FF2B5EF4-FFF2-40B4-BE49-F238E27FC236}">
                <a16:creationId xmlns:a16="http://schemas.microsoft.com/office/drawing/2014/main" id="{1F5C724A-F57B-4F72-94A2-9C5C15B8AC28}"/>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Tree>
    <p:extLst>
      <p:ext uri="{BB962C8B-B14F-4D97-AF65-F5344CB8AC3E}">
        <p14:creationId xmlns:p14="http://schemas.microsoft.com/office/powerpoint/2010/main" val="1204828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291028" y="1146986"/>
            <a:ext cx="5930664" cy="5018144"/>
          </a:xfrm>
          <a:solidFill>
            <a:schemeClr val="accent2">
              <a:lumMod val="20000"/>
              <a:lumOff val="80000"/>
            </a:schemeClr>
          </a:solidFill>
        </p:spPr>
        <p:txBody>
          <a:bodyPr/>
          <a:lstStyle/>
          <a:p>
            <a:pPr algn="just">
              <a:buFont typeface="Arial" panose="020B0604020202020204" pitchFamily="34" charset="0"/>
              <a:buChar char="•"/>
            </a:pPr>
            <a:r>
              <a:rPr lang="en-US" b="1" i="0" dirty="0">
                <a:solidFill>
                  <a:srgbClr val="C00000"/>
                </a:solidFill>
                <a:effectLst/>
                <a:latin typeface="inter-bold"/>
              </a:rPr>
              <a:t>Header Files:</a:t>
            </a:r>
            <a:endParaRPr lang="en-US" b="0" i="0" dirty="0">
              <a:solidFill>
                <a:srgbClr val="C00000"/>
              </a:solidFill>
              <a:effectLst/>
              <a:latin typeface="inter-regular"/>
            </a:endParaRPr>
          </a:p>
          <a:p>
            <a:pPr algn="just"/>
            <a:r>
              <a:rPr lang="en-US" b="0" i="0" dirty="0">
                <a:solidFill>
                  <a:srgbClr val="333333"/>
                </a:solidFill>
                <a:effectLst/>
                <a:latin typeface="inter-regular"/>
              </a:rPr>
              <a:t>The </a:t>
            </a:r>
            <a:r>
              <a:rPr lang="en-US" b="1" i="1" dirty="0">
                <a:solidFill>
                  <a:srgbClr val="333333"/>
                </a:solidFill>
                <a:effectLst/>
                <a:latin typeface="inter-bold"/>
              </a:rPr>
              <a:t>#include directives</a:t>
            </a:r>
            <a:r>
              <a:rPr lang="en-US" b="0" i="0" dirty="0">
                <a:solidFill>
                  <a:srgbClr val="333333"/>
                </a:solidFill>
                <a:effectLst/>
                <a:latin typeface="inter-regular"/>
              </a:rPr>
              <a:t> at the beginning of the program are used to include </a:t>
            </a:r>
            <a:r>
              <a:rPr lang="en-US" b="1" i="1" dirty="0">
                <a:solidFill>
                  <a:srgbClr val="333333"/>
                </a:solidFill>
                <a:effectLst/>
                <a:latin typeface="inter-bold"/>
              </a:rPr>
              <a:t>header files. Header files</a:t>
            </a:r>
            <a:r>
              <a:rPr lang="en-US" b="0" i="0" dirty="0">
                <a:solidFill>
                  <a:srgbClr val="333333"/>
                </a:solidFill>
                <a:effectLst/>
                <a:latin typeface="inter-regular"/>
              </a:rPr>
              <a:t> provide function </a:t>
            </a:r>
            <a:r>
              <a:rPr lang="en-US" b="1" i="1" dirty="0">
                <a:solidFill>
                  <a:srgbClr val="333333"/>
                </a:solidFill>
                <a:effectLst/>
                <a:latin typeface="inter-bold"/>
              </a:rPr>
              <a:t>prototypes</a:t>
            </a:r>
            <a:r>
              <a:rPr lang="en-US" b="0" i="0" dirty="0">
                <a:solidFill>
                  <a:srgbClr val="333333"/>
                </a:solidFill>
                <a:effectLst/>
                <a:latin typeface="inter-regular"/>
              </a:rPr>
              <a:t> and </a:t>
            </a:r>
            <a:r>
              <a:rPr lang="en-US" b="1" i="1" dirty="0">
                <a:solidFill>
                  <a:srgbClr val="333333"/>
                </a:solidFill>
                <a:effectLst/>
                <a:latin typeface="inter-bold"/>
              </a:rPr>
              <a:t>definitions</a:t>
            </a:r>
            <a:r>
              <a:rPr lang="en-US" b="0" i="0" dirty="0">
                <a:solidFill>
                  <a:srgbClr val="333333"/>
                </a:solidFill>
                <a:effectLst/>
                <a:latin typeface="inter-regular"/>
              </a:rPr>
              <a:t> that allow the C compiler to understand the functions used in the program.</a:t>
            </a:r>
          </a:p>
          <a:p>
            <a:pPr algn="just">
              <a:buFont typeface="Arial" panose="020B0604020202020204" pitchFamily="34" charset="0"/>
              <a:buChar char="•"/>
            </a:pPr>
            <a:r>
              <a:rPr lang="en-US" b="1" i="0" dirty="0">
                <a:solidFill>
                  <a:srgbClr val="C00000"/>
                </a:solidFill>
                <a:effectLst/>
                <a:latin typeface="inter-bold"/>
              </a:rPr>
              <a:t>Main Function:</a:t>
            </a:r>
            <a:endParaRPr lang="en-US" b="0" i="0" dirty="0">
              <a:solidFill>
                <a:srgbClr val="C00000"/>
              </a:solidFill>
              <a:effectLst/>
              <a:latin typeface="inter-regular"/>
            </a:endParaRPr>
          </a:p>
          <a:p>
            <a:pPr algn="just"/>
            <a:r>
              <a:rPr lang="en-US" b="0" i="0" dirty="0">
                <a:solidFill>
                  <a:srgbClr val="333333"/>
                </a:solidFill>
                <a:effectLst/>
                <a:latin typeface="inter-regular"/>
              </a:rPr>
              <a:t>Every </a:t>
            </a:r>
            <a:r>
              <a:rPr lang="en-US" b="1" i="1" dirty="0">
                <a:solidFill>
                  <a:srgbClr val="333333"/>
                </a:solidFill>
                <a:effectLst/>
                <a:latin typeface="inter-bold"/>
              </a:rPr>
              <a:t>C program</a:t>
            </a:r>
            <a:r>
              <a:rPr lang="en-US" b="0" i="0" dirty="0">
                <a:solidFill>
                  <a:srgbClr val="333333"/>
                </a:solidFill>
                <a:effectLst/>
                <a:latin typeface="inter-regular"/>
              </a:rPr>
              <a:t> starts with the </a:t>
            </a:r>
            <a:r>
              <a:rPr lang="en-US" b="1" i="1" dirty="0">
                <a:solidFill>
                  <a:srgbClr val="333333"/>
                </a:solidFill>
                <a:effectLst/>
                <a:latin typeface="inter-bold"/>
              </a:rPr>
              <a:t>main function</a:t>
            </a:r>
            <a:r>
              <a:rPr lang="en-US" b="0" i="0" dirty="0">
                <a:solidFill>
                  <a:srgbClr val="333333"/>
                </a:solidFill>
                <a:effectLst/>
                <a:latin typeface="inter-regular"/>
              </a:rPr>
              <a:t>. It is the program's entry point, and execution starts from here. The </a:t>
            </a:r>
            <a:r>
              <a:rPr lang="en-US" b="1" i="1" dirty="0">
                <a:solidFill>
                  <a:srgbClr val="333333"/>
                </a:solidFill>
                <a:effectLst/>
                <a:latin typeface="inter-bold"/>
              </a:rPr>
              <a:t>main function</a:t>
            </a:r>
            <a:r>
              <a:rPr lang="en-US" b="0" i="0" dirty="0">
                <a:solidFill>
                  <a:srgbClr val="333333"/>
                </a:solidFill>
                <a:effectLst/>
                <a:latin typeface="inter-regular"/>
              </a:rPr>
              <a:t> has a </a:t>
            </a:r>
            <a:r>
              <a:rPr lang="en-US" b="1" i="1" dirty="0">
                <a:solidFill>
                  <a:srgbClr val="333333"/>
                </a:solidFill>
                <a:effectLst/>
                <a:latin typeface="inter-bold"/>
              </a:rPr>
              <a:t>return type</a:t>
            </a:r>
            <a:r>
              <a:rPr lang="en-US" b="0" i="0" dirty="0">
                <a:solidFill>
                  <a:srgbClr val="333333"/>
                </a:solidFill>
                <a:effectLst/>
                <a:latin typeface="inter-regular"/>
              </a:rPr>
              <a:t> of </a:t>
            </a:r>
            <a:r>
              <a:rPr lang="en-US" b="1" i="1" dirty="0">
                <a:solidFill>
                  <a:srgbClr val="333333"/>
                </a:solidFill>
                <a:effectLst/>
                <a:latin typeface="inter-bold"/>
              </a:rPr>
              <a:t>int</a:t>
            </a:r>
            <a:r>
              <a:rPr lang="en-US" b="0" i="0" dirty="0">
                <a:solidFill>
                  <a:srgbClr val="333333"/>
                </a:solidFill>
                <a:effectLst/>
                <a:latin typeface="inter-regular"/>
              </a:rPr>
              <a:t>, indicating that it should return an integer value to the operating system upon completion.</a:t>
            </a:r>
          </a:p>
          <a:p>
            <a:pPr algn="just">
              <a:buFont typeface="Arial" panose="020B0604020202020204" pitchFamily="34" charset="0"/>
              <a:buChar char="•"/>
            </a:pPr>
            <a:r>
              <a:rPr lang="en-US" b="1" i="0" dirty="0">
                <a:solidFill>
                  <a:srgbClr val="C00000"/>
                </a:solidFill>
                <a:effectLst/>
                <a:latin typeface="inter-bold"/>
              </a:rPr>
              <a:t>Variable Declarations:</a:t>
            </a:r>
            <a:endParaRPr lang="en-US" b="0" i="0" dirty="0">
              <a:solidFill>
                <a:srgbClr val="C00000"/>
              </a:solidFill>
              <a:effectLst/>
              <a:latin typeface="inter-regular"/>
            </a:endParaRPr>
          </a:p>
          <a:p>
            <a:pPr algn="just"/>
            <a:r>
              <a:rPr lang="en-US" b="0" i="0" dirty="0">
                <a:solidFill>
                  <a:srgbClr val="333333"/>
                </a:solidFill>
                <a:effectLst/>
                <a:latin typeface="inter-regular"/>
              </a:rPr>
              <a:t>Before using any variables, you should declare them with their </a:t>
            </a:r>
            <a:r>
              <a:rPr lang="en-US" b="1" i="1" dirty="0">
                <a:solidFill>
                  <a:srgbClr val="333333"/>
                </a:solidFill>
                <a:effectLst/>
                <a:latin typeface="inter-bold"/>
              </a:rPr>
              <a:t>data types</a:t>
            </a:r>
            <a:r>
              <a:rPr lang="en-US" b="0" i="0" dirty="0">
                <a:solidFill>
                  <a:srgbClr val="333333"/>
                </a:solidFill>
                <a:effectLst/>
                <a:latin typeface="inter-regular"/>
              </a:rPr>
              <a:t>. This section is typically placed after the </a:t>
            </a:r>
            <a:r>
              <a:rPr lang="en-US" b="1" i="1" dirty="0">
                <a:solidFill>
                  <a:srgbClr val="333333"/>
                </a:solidFill>
                <a:effectLst/>
                <a:latin typeface="inter-bold"/>
              </a:rPr>
              <a:t>main function's</a:t>
            </a:r>
            <a:r>
              <a:rPr lang="en-US" b="0" i="0" dirty="0">
                <a:solidFill>
                  <a:srgbClr val="333333"/>
                </a:solidFill>
                <a:effectLst/>
                <a:latin typeface="inter-regular"/>
              </a:rPr>
              <a:t> curly opening brace.</a:t>
            </a:r>
          </a:p>
        </p:txBody>
      </p:sp>
      <p:sp>
        <p:nvSpPr>
          <p:cNvPr id="5" name="TextBox 4">
            <a:extLst>
              <a:ext uri="{FF2B5EF4-FFF2-40B4-BE49-F238E27FC236}">
                <a16:creationId xmlns:a16="http://schemas.microsoft.com/office/drawing/2014/main" id="{4D1FA0F0-F174-C6F5-B32E-E79B34BF0044}"/>
              </a:ext>
            </a:extLst>
          </p:cNvPr>
          <p:cNvSpPr txBox="1"/>
          <p:nvPr/>
        </p:nvSpPr>
        <p:spPr>
          <a:xfrm>
            <a:off x="3186260"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12" name="Picture 11">
            <a:extLst>
              <a:ext uri="{FF2B5EF4-FFF2-40B4-BE49-F238E27FC236}">
                <a16:creationId xmlns:a16="http://schemas.microsoft.com/office/drawing/2014/main" id="{FB607E18-518A-7188-7204-3FD6F9666103}"/>
              </a:ext>
            </a:extLst>
          </p:cNvPr>
          <p:cNvPicPr>
            <a:picLocks noChangeAspect="1"/>
          </p:cNvPicPr>
          <p:nvPr/>
        </p:nvPicPr>
        <p:blipFill>
          <a:blip r:embed="rId2"/>
          <a:stretch>
            <a:fillRect/>
          </a:stretch>
        </p:blipFill>
        <p:spPr>
          <a:xfrm>
            <a:off x="6572183" y="1146986"/>
            <a:ext cx="5197773" cy="4351166"/>
          </a:xfrm>
          <a:prstGeom prst="rect">
            <a:avLst/>
          </a:prstGeom>
        </p:spPr>
      </p:pic>
      <p:sp>
        <p:nvSpPr>
          <p:cNvPr id="7" name="Title 1">
            <a:extLst>
              <a:ext uri="{FF2B5EF4-FFF2-40B4-BE49-F238E27FC236}">
                <a16:creationId xmlns:a16="http://schemas.microsoft.com/office/drawing/2014/main" id="{27F7187E-FBBA-81DC-6985-F87455C6DEDA}"/>
              </a:ext>
            </a:extLst>
          </p:cNvPr>
          <p:cNvSpPr>
            <a:spLocks noGrp="1"/>
          </p:cNvSpPr>
          <p:nvPr>
            <p:ph type="title"/>
          </p:nvPr>
        </p:nvSpPr>
        <p:spPr>
          <a:xfrm>
            <a:off x="0" y="150830"/>
            <a:ext cx="12192000" cy="593888"/>
          </a:xfrm>
          <a:solidFill>
            <a:schemeClr val="accent5">
              <a:lumMod val="40000"/>
              <a:lumOff val="60000"/>
            </a:schemeClr>
          </a:solidFill>
        </p:spPr>
        <p:txBody>
          <a:bodyPr>
            <a:normAutofit/>
          </a:bodyPr>
          <a:lstStyle/>
          <a:p>
            <a:r>
              <a:rPr lang="en-US" sz="3600" b="0" i="0" dirty="0">
                <a:solidFill>
                  <a:srgbClr val="610B38"/>
                </a:solidFill>
                <a:effectLst/>
                <a:latin typeface="Calibri" panose="020F0502020204030204" pitchFamily="34" charset="0"/>
                <a:ea typeface="Calibri" panose="020F0502020204030204" pitchFamily="34" charset="0"/>
                <a:cs typeface="Calibri" panose="020F0502020204030204" pitchFamily="34" charset="0"/>
              </a:rPr>
              <a:t> </a:t>
            </a:r>
            <a:r>
              <a:rPr lang="en-US" sz="3600" b="1"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General Overview of a Simple C Program's Structure:</a:t>
            </a:r>
            <a:endParaRPr lang="en-SG" sz="36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10180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149900" y="1018166"/>
            <a:ext cx="6486570" cy="5470502"/>
          </a:xfrm>
          <a:solidFill>
            <a:schemeClr val="accent3">
              <a:lumMod val="20000"/>
              <a:lumOff val="80000"/>
            </a:schemeClr>
          </a:solidFill>
        </p:spPr>
        <p:txBody>
          <a:bodyPr/>
          <a:lstStyle/>
          <a:p>
            <a:pPr algn="just">
              <a:buFont typeface="Arial" panose="020B0604020202020204" pitchFamily="34" charset="0"/>
              <a:buChar char="•"/>
            </a:pPr>
            <a:r>
              <a:rPr lang="en-US" b="1" i="0" dirty="0">
                <a:solidFill>
                  <a:srgbClr val="C00000"/>
                </a:solidFill>
                <a:effectLst/>
                <a:latin typeface="inter-bold"/>
              </a:rPr>
              <a:t>Statements and Expressions:</a:t>
            </a:r>
            <a:endParaRPr lang="en-US" b="0" i="0" dirty="0">
              <a:solidFill>
                <a:srgbClr val="C00000"/>
              </a:solidFill>
              <a:effectLst/>
              <a:latin typeface="inter-regular"/>
            </a:endParaRPr>
          </a:p>
          <a:p>
            <a:pPr algn="just"/>
            <a:r>
              <a:rPr lang="en-US" b="0" i="0" dirty="0">
                <a:solidFill>
                  <a:srgbClr val="333333"/>
                </a:solidFill>
                <a:effectLst/>
                <a:latin typeface="inter-regular"/>
              </a:rPr>
              <a:t>This section contains the </a:t>
            </a:r>
            <a:r>
              <a:rPr lang="en-US" b="1" i="1" dirty="0">
                <a:solidFill>
                  <a:srgbClr val="333333"/>
                </a:solidFill>
                <a:effectLst/>
                <a:latin typeface="inter-bold"/>
              </a:rPr>
              <a:t>actual instructions</a:t>
            </a:r>
            <a:r>
              <a:rPr lang="en-US" b="0" i="0" dirty="0">
                <a:solidFill>
                  <a:srgbClr val="333333"/>
                </a:solidFill>
                <a:effectLst/>
                <a:latin typeface="inter-regular"/>
              </a:rPr>
              <a:t> and </a:t>
            </a:r>
            <a:r>
              <a:rPr lang="en-US" b="1" i="1" dirty="0">
                <a:solidFill>
                  <a:srgbClr val="333333"/>
                </a:solidFill>
                <a:effectLst/>
                <a:latin typeface="inter-bold"/>
              </a:rPr>
              <a:t>logic</a:t>
            </a:r>
            <a:r>
              <a:rPr lang="en-US" b="0" i="0" dirty="0">
                <a:solidFill>
                  <a:srgbClr val="333333"/>
                </a:solidFill>
                <a:effectLst/>
                <a:latin typeface="inter-regular"/>
              </a:rPr>
              <a:t> of the program. C programs are composed of statements that perform </a:t>
            </a:r>
            <a:r>
              <a:rPr lang="en-US" b="1" i="1" dirty="0">
                <a:solidFill>
                  <a:srgbClr val="333333"/>
                </a:solidFill>
                <a:effectLst/>
                <a:latin typeface="inter-bold"/>
              </a:rPr>
              <a:t>actions</a:t>
            </a:r>
            <a:r>
              <a:rPr lang="en-US" b="0" i="0" dirty="0">
                <a:solidFill>
                  <a:srgbClr val="333333"/>
                </a:solidFill>
                <a:effectLst/>
                <a:latin typeface="inter-regular"/>
              </a:rPr>
              <a:t> and </a:t>
            </a:r>
            <a:r>
              <a:rPr lang="en-US" b="1" i="1" dirty="0">
                <a:solidFill>
                  <a:srgbClr val="333333"/>
                </a:solidFill>
                <a:effectLst/>
                <a:latin typeface="inter-bold"/>
              </a:rPr>
              <a:t>expressions</a:t>
            </a:r>
            <a:r>
              <a:rPr lang="en-US" b="0" i="0" dirty="0">
                <a:solidFill>
                  <a:srgbClr val="333333"/>
                </a:solidFill>
                <a:effectLst/>
                <a:latin typeface="inter-regular"/>
              </a:rPr>
              <a:t> that compute values.</a:t>
            </a:r>
          </a:p>
          <a:p>
            <a:pPr algn="just">
              <a:buFont typeface="Arial" panose="020B0604020202020204" pitchFamily="34" charset="0"/>
              <a:buChar char="•"/>
            </a:pPr>
            <a:r>
              <a:rPr lang="en-US" b="1" i="0" dirty="0">
                <a:solidFill>
                  <a:srgbClr val="C00000"/>
                </a:solidFill>
                <a:effectLst/>
                <a:latin typeface="inter-bold"/>
              </a:rPr>
              <a:t>Comments:</a:t>
            </a:r>
            <a:endParaRPr lang="en-US" b="0" i="0" dirty="0">
              <a:solidFill>
                <a:srgbClr val="C00000"/>
              </a:solidFill>
              <a:effectLst/>
              <a:latin typeface="inter-regular"/>
            </a:endParaRPr>
          </a:p>
          <a:p>
            <a:pPr algn="just"/>
            <a:r>
              <a:rPr lang="en-US" b="1" i="1" dirty="0">
                <a:solidFill>
                  <a:srgbClr val="333333"/>
                </a:solidFill>
                <a:effectLst/>
                <a:latin typeface="inter-bold"/>
              </a:rPr>
              <a:t>Comments</a:t>
            </a:r>
            <a:r>
              <a:rPr lang="en-US" b="0" i="0" dirty="0">
                <a:solidFill>
                  <a:srgbClr val="333333"/>
                </a:solidFill>
                <a:effectLst/>
                <a:latin typeface="inter-regular"/>
              </a:rPr>
              <a:t> are used to provide </a:t>
            </a:r>
            <a:r>
              <a:rPr lang="en-US" b="1" i="1" dirty="0">
                <a:solidFill>
                  <a:srgbClr val="333333"/>
                </a:solidFill>
                <a:effectLst/>
                <a:latin typeface="inter-bold"/>
              </a:rPr>
              <a:t>human-readable</a:t>
            </a:r>
            <a:r>
              <a:rPr lang="en-US" b="0" i="0" dirty="0">
                <a:solidFill>
                  <a:srgbClr val="333333"/>
                </a:solidFill>
                <a:effectLst/>
                <a:latin typeface="inter-regular"/>
              </a:rPr>
              <a:t> explanations within the code. They are not executed and do not affect the program's functionality. In C, comments are denoted by </a:t>
            </a:r>
            <a:r>
              <a:rPr lang="en-US" b="1" i="1" dirty="0">
                <a:solidFill>
                  <a:srgbClr val="333333"/>
                </a:solidFill>
                <a:effectLst/>
                <a:latin typeface="inter-bold"/>
              </a:rPr>
              <a:t>//</a:t>
            </a:r>
            <a:r>
              <a:rPr lang="en-US" b="0" i="0" dirty="0">
                <a:solidFill>
                  <a:srgbClr val="333333"/>
                </a:solidFill>
                <a:effectLst/>
                <a:latin typeface="inter-regular"/>
              </a:rPr>
              <a:t> for </a:t>
            </a:r>
            <a:r>
              <a:rPr lang="en-US" b="1" i="1" dirty="0">
                <a:solidFill>
                  <a:srgbClr val="333333"/>
                </a:solidFill>
                <a:effectLst/>
                <a:latin typeface="inter-bold"/>
              </a:rPr>
              <a:t>single-line comments</a:t>
            </a:r>
            <a:r>
              <a:rPr lang="en-US" b="0" i="0" dirty="0">
                <a:solidFill>
                  <a:srgbClr val="333333"/>
                </a:solidFill>
                <a:effectLst/>
                <a:latin typeface="inter-regular"/>
              </a:rPr>
              <a:t> and </a:t>
            </a:r>
            <a:r>
              <a:rPr lang="en-US" b="1" i="1" dirty="0">
                <a:solidFill>
                  <a:srgbClr val="333333"/>
                </a:solidFill>
                <a:effectLst/>
                <a:latin typeface="inter-bold"/>
              </a:rPr>
              <a:t>/* */</a:t>
            </a:r>
            <a:r>
              <a:rPr lang="en-US" b="0" i="0" dirty="0">
                <a:solidFill>
                  <a:srgbClr val="333333"/>
                </a:solidFill>
                <a:effectLst/>
                <a:latin typeface="inter-regular"/>
              </a:rPr>
              <a:t> for </a:t>
            </a:r>
            <a:r>
              <a:rPr lang="en-US" b="1" i="1" dirty="0">
                <a:solidFill>
                  <a:srgbClr val="333333"/>
                </a:solidFill>
                <a:effectLst/>
                <a:latin typeface="inter-bold"/>
              </a:rPr>
              <a:t>multi-line comments</a:t>
            </a:r>
            <a:r>
              <a:rPr lang="en-US" b="0" i="0" dirty="0">
                <a:solidFill>
                  <a:srgbClr val="333333"/>
                </a:solidFill>
                <a:effectLst/>
                <a:latin typeface="inter-regular"/>
              </a:rPr>
              <a:t>.</a:t>
            </a:r>
          </a:p>
          <a:p>
            <a:pPr algn="just">
              <a:buFont typeface="Arial" panose="020B0604020202020204" pitchFamily="34" charset="0"/>
              <a:buChar char="•"/>
            </a:pPr>
            <a:r>
              <a:rPr lang="en-US" b="1" i="0" dirty="0">
                <a:solidFill>
                  <a:srgbClr val="C00000"/>
                </a:solidFill>
                <a:effectLst/>
                <a:latin typeface="inter-bold"/>
              </a:rPr>
              <a:t>Return Statement:</a:t>
            </a:r>
            <a:endParaRPr lang="en-US" b="0" i="0" dirty="0">
              <a:solidFill>
                <a:srgbClr val="C00000"/>
              </a:solidFill>
              <a:effectLst/>
              <a:latin typeface="inter-regular"/>
            </a:endParaRPr>
          </a:p>
          <a:p>
            <a:pPr algn="just"/>
            <a:r>
              <a:rPr lang="en-US" b="0" i="0" dirty="0">
                <a:solidFill>
                  <a:srgbClr val="333333"/>
                </a:solidFill>
                <a:effectLst/>
                <a:latin typeface="inter-regular"/>
              </a:rPr>
              <a:t>Use the </a:t>
            </a:r>
            <a:r>
              <a:rPr lang="en-US" b="1" i="1" dirty="0">
                <a:solidFill>
                  <a:srgbClr val="333333"/>
                </a:solidFill>
                <a:effectLst/>
                <a:latin typeface="inter-bold"/>
              </a:rPr>
              <a:t>return statement</a:t>
            </a:r>
            <a:r>
              <a:rPr lang="en-US" b="0" i="0" dirty="0">
                <a:solidFill>
                  <a:srgbClr val="333333"/>
                </a:solidFill>
                <a:effectLst/>
                <a:latin typeface="inter-regular"/>
              </a:rPr>
              <a:t> to terminate a function and return a value to the caller function. A </a:t>
            </a:r>
            <a:r>
              <a:rPr lang="en-US" b="1" i="1" dirty="0">
                <a:solidFill>
                  <a:srgbClr val="333333"/>
                </a:solidFill>
                <a:effectLst/>
                <a:latin typeface="inter-bold"/>
              </a:rPr>
              <a:t>return statement</a:t>
            </a:r>
            <a:r>
              <a:rPr lang="en-US" b="0" i="0" dirty="0">
                <a:solidFill>
                  <a:srgbClr val="333333"/>
                </a:solidFill>
                <a:effectLst/>
                <a:latin typeface="inter-regular"/>
              </a:rPr>
              <a:t> with a value of </a:t>
            </a:r>
            <a:r>
              <a:rPr lang="en-US" b="1" i="1" dirty="0">
                <a:solidFill>
                  <a:srgbClr val="333333"/>
                </a:solidFill>
                <a:effectLst/>
                <a:latin typeface="inter-bold"/>
              </a:rPr>
              <a:t>0</a:t>
            </a:r>
            <a:r>
              <a:rPr lang="en-US" b="0" i="0" dirty="0">
                <a:solidFill>
                  <a:srgbClr val="333333"/>
                </a:solidFill>
                <a:effectLst/>
                <a:latin typeface="inter-regular"/>
              </a:rPr>
              <a:t> typically indicates a successful execution in the </a:t>
            </a:r>
            <a:r>
              <a:rPr lang="en-US" b="1" i="1" dirty="0">
                <a:solidFill>
                  <a:srgbClr val="333333"/>
                </a:solidFill>
                <a:effectLst/>
                <a:latin typeface="inter-bold"/>
              </a:rPr>
              <a:t>main function</a:t>
            </a:r>
            <a:r>
              <a:rPr lang="en-US" b="0" i="0" dirty="0">
                <a:solidFill>
                  <a:srgbClr val="333333"/>
                </a:solidFill>
                <a:effectLst/>
                <a:latin typeface="inter-regular"/>
              </a:rPr>
              <a:t>, whereas a </a:t>
            </a:r>
            <a:r>
              <a:rPr lang="en-US" b="1" i="1" dirty="0">
                <a:solidFill>
                  <a:srgbClr val="333333"/>
                </a:solidFill>
                <a:effectLst/>
                <a:latin typeface="inter-bold"/>
              </a:rPr>
              <a:t>non-zero value</a:t>
            </a:r>
            <a:r>
              <a:rPr lang="en-US" b="0" i="0" dirty="0">
                <a:solidFill>
                  <a:srgbClr val="333333"/>
                </a:solidFill>
                <a:effectLst/>
                <a:latin typeface="inter-regular"/>
              </a:rPr>
              <a:t> indicates an error or unexpected termination.</a:t>
            </a:r>
          </a:p>
          <a:p>
            <a:endParaRPr lang="en-SG" dirty="0"/>
          </a:p>
        </p:txBody>
      </p:sp>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4" name="TextBox 3">
            <a:extLst>
              <a:ext uri="{FF2B5EF4-FFF2-40B4-BE49-F238E27FC236}">
                <a16:creationId xmlns:a16="http://schemas.microsoft.com/office/drawing/2014/main" id="{941BF1BA-9C63-6FD2-FFD7-E078E926DB1D}"/>
              </a:ext>
            </a:extLst>
          </p:cNvPr>
          <p:cNvSpPr txBox="1"/>
          <p:nvPr/>
        </p:nvSpPr>
        <p:spPr>
          <a:xfrm>
            <a:off x="7070102" y="1397971"/>
            <a:ext cx="5121897" cy="3416320"/>
          </a:xfrm>
          <a:prstGeom prst="rect">
            <a:avLst/>
          </a:prstGeom>
          <a:solidFill>
            <a:schemeClr val="accent2">
              <a:lumMod val="20000"/>
              <a:lumOff val="80000"/>
            </a:schemeClr>
          </a:solidFill>
        </p:spPr>
        <p:txBody>
          <a:bodyPr wrap="square">
            <a:spAutoFit/>
          </a:bodyPr>
          <a:lstStyle/>
          <a:p>
            <a:r>
              <a:rPr lang="en-SG" dirty="0"/>
              <a:t>// C program to demonstrate syntax of arithmetic operators</a:t>
            </a:r>
          </a:p>
          <a:p>
            <a:r>
              <a:rPr lang="en-SG" dirty="0"/>
              <a:t>#include &lt;</a:t>
            </a:r>
            <a:r>
              <a:rPr lang="en-SG" dirty="0" err="1"/>
              <a:t>stdio.h</a:t>
            </a:r>
            <a:r>
              <a:rPr lang="en-SG" dirty="0"/>
              <a:t>&gt;</a:t>
            </a:r>
          </a:p>
          <a:p>
            <a:endParaRPr lang="en-SG" dirty="0"/>
          </a:p>
          <a:p>
            <a:r>
              <a:rPr lang="en-SG" dirty="0"/>
              <a:t>int main()</a:t>
            </a:r>
          </a:p>
          <a:p>
            <a:r>
              <a:rPr lang="en-SG" dirty="0"/>
              <a:t>{</a:t>
            </a:r>
          </a:p>
          <a:p>
            <a:r>
              <a:rPr lang="en-SG" dirty="0"/>
              <a:t>	int a = 10, b = 4, res;</a:t>
            </a:r>
          </a:p>
          <a:p>
            <a:r>
              <a:rPr lang="en-SG" dirty="0"/>
              <a:t>	res = a + b; // addition</a:t>
            </a:r>
          </a:p>
          <a:p>
            <a:r>
              <a:rPr lang="en-SG" dirty="0"/>
              <a:t>	</a:t>
            </a:r>
            <a:r>
              <a:rPr lang="en-SG" dirty="0" err="1"/>
              <a:t>printf</a:t>
            </a:r>
            <a:r>
              <a:rPr lang="en-SG" dirty="0"/>
              <a:t>("a + b is %d\n", res);</a:t>
            </a:r>
          </a:p>
          <a:p>
            <a:endParaRPr lang="en-SG" dirty="0"/>
          </a:p>
          <a:p>
            <a:r>
              <a:rPr lang="en-SG" dirty="0"/>
              <a:t>	return 0;</a:t>
            </a:r>
          </a:p>
          <a:p>
            <a:r>
              <a:rPr lang="en-SG" dirty="0"/>
              <a:t>}</a:t>
            </a:r>
          </a:p>
        </p:txBody>
      </p:sp>
      <p:sp>
        <p:nvSpPr>
          <p:cNvPr id="9" name="Title 1">
            <a:extLst>
              <a:ext uri="{FF2B5EF4-FFF2-40B4-BE49-F238E27FC236}">
                <a16:creationId xmlns:a16="http://schemas.microsoft.com/office/drawing/2014/main" id="{8163F4D3-CE05-FCCD-ADA2-A91DB7CDB80E}"/>
              </a:ext>
            </a:extLst>
          </p:cNvPr>
          <p:cNvSpPr>
            <a:spLocks noGrp="1"/>
          </p:cNvSpPr>
          <p:nvPr>
            <p:ph type="title"/>
          </p:nvPr>
        </p:nvSpPr>
        <p:spPr>
          <a:xfrm>
            <a:off x="0" y="150830"/>
            <a:ext cx="12192000" cy="593888"/>
          </a:xfrm>
          <a:solidFill>
            <a:schemeClr val="accent5">
              <a:lumMod val="40000"/>
              <a:lumOff val="60000"/>
            </a:schemeClr>
          </a:solidFill>
        </p:spPr>
        <p:txBody>
          <a:bodyPr>
            <a:normAutofit/>
          </a:bodyPr>
          <a:lstStyle/>
          <a:p>
            <a:r>
              <a:rPr lang="en-US" sz="3600" b="0" i="0" dirty="0">
                <a:solidFill>
                  <a:srgbClr val="610B38"/>
                </a:solidFill>
                <a:effectLst/>
                <a:latin typeface="Calibri" panose="020F0502020204030204" pitchFamily="34" charset="0"/>
                <a:ea typeface="Calibri" panose="020F0502020204030204" pitchFamily="34" charset="0"/>
                <a:cs typeface="Calibri" panose="020F0502020204030204" pitchFamily="34" charset="0"/>
              </a:rPr>
              <a:t> </a:t>
            </a:r>
            <a:r>
              <a:rPr lang="en-US" sz="3600" b="1"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General Overview of a Simple C Program's Structure:</a:t>
            </a:r>
            <a:endParaRPr lang="en-SG" sz="36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45932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149900" y="1068808"/>
            <a:ext cx="5317646" cy="5579331"/>
          </a:xfrm>
          <a:solidFill>
            <a:schemeClr val="accent3">
              <a:lumMod val="20000"/>
              <a:lumOff val="80000"/>
            </a:schemeClr>
          </a:solidFill>
        </p:spPr>
        <p:txBody>
          <a:bodyPr/>
          <a:lstStyle/>
          <a:p>
            <a:pPr algn="just">
              <a:buFont typeface="Arial" panose="020B0604020202020204" pitchFamily="34" charset="0"/>
              <a:buChar char="•"/>
            </a:pPr>
            <a:r>
              <a:rPr lang="en-US" b="1" i="0" dirty="0">
                <a:solidFill>
                  <a:srgbClr val="C00000"/>
                </a:solidFill>
                <a:effectLst/>
                <a:latin typeface="inter-bold"/>
              </a:rPr>
              <a:t>Functions:</a:t>
            </a:r>
            <a:endParaRPr lang="en-US" b="0" i="0" dirty="0">
              <a:solidFill>
                <a:srgbClr val="C00000"/>
              </a:solidFill>
              <a:effectLst/>
              <a:latin typeface="inter-regular"/>
            </a:endParaRPr>
          </a:p>
          <a:p>
            <a:pPr algn="just"/>
            <a:r>
              <a:rPr lang="en-US" b="0" i="0" dirty="0">
                <a:solidFill>
                  <a:srgbClr val="333333"/>
                </a:solidFill>
                <a:effectLst/>
                <a:latin typeface="inter-regular"/>
              </a:rPr>
              <a:t>C programs can include </a:t>
            </a:r>
            <a:r>
              <a:rPr lang="en-US" b="1" i="1" dirty="0">
                <a:solidFill>
                  <a:srgbClr val="333333"/>
                </a:solidFill>
                <a:effectLst/>
                <a:latin typeface="inter-bold"/>
              </a:rPr>
              <a:t>user-defined</a:t>
            </a:r>
            <a:r>
              <a:rPr lang="en-US" b="0" i="0" dirty="0">
                <a:solidFill>
                  <a:srgbClr val="333333"/>
                </a:solidFill>
                <a:effectLst/>
                <a:latin typeface="inter-regular"/>
              </a:rPr>
              <a:t> functions and </a:t>
            </a:r>
            <a:r>
              <a:rPr lang="en-US" b="1" i="1" dirty="0">
                <a:solidFill>
                  <a:srgbClr val="333333"/>
                </a:solidFill>
                <a:effectLst/>
                <a:latin typeface="inter-bold"/>
              </a:rPr>
              <a:t>blocks</a:t>
            </a:r>
            <a:r>
              <a:rPr lang="en-US" b="0" i="0" dirty="0">
                <a:solidFill>
                  <a:srgbClr val="333333"/>
                </a:solidFill>
                <a:effectLst/>
                <a:latin typeface="inter-regular"/>
              </a:rPr>
              <a:t> of code that perform specific tasks. Functions help modularize the code and make it more organized and manageable.</a:t>
            </a:r>
          </a:p>
          <a:p>
            <a:pPr algn="just">
              <a:buFont typeface="Arial" panose="020B0604020202020204" pitchFamily="34" charset="0"/>
              <a:buChar char="•"/>
            </a:pPr>
            <a:r>
              <a:rPr lang="en-US" b="1" i="0" dirty="0">
                <a:solidFill>
                  <a:srgbClr val="C00000"/>
                </a:solidFill>
                <a:effectLst/>
                <a:latin typeface="inter-bold"/>
              </a:rPr>
              <a:t>Standard Input/Output:</a:t>
            </a:r>
            <a:endParaRPr lang="en-US" b="0" i="0" dirty="0">
              <a:solidFill>
                <a:srgbClr val="C00000"/>
              </a:solidFill>
              <a:effectLst/>
              <a:latin typeface="inter-regular"/>
            </a:endParaRPr>
          </a:p>
          <a:p>
            <a:pPr algn="just"/>
            <a:r>
              <a:rPr lang="en-US" b="0" i="0" dirty="0">
                <a:solidFill>
                  <a:srgbClr val="333333"/>
                </a:solidFill>
                <a:effectLst/>
                <a:latin typeface="inter-regular"/>
              </a:rPr>
              <a:t>C has </a:t>
            </a:r>
            <a:r>
              <a:rPr lang="en-US" b="1" i="1" dirty="0">
                <a:solidFill>
                  <a:srgbClr val="333333"/>
                </a:solidFill>
                <a:effectLst/>
                <a:latin typeface="inter-bold"/>
              </a:rPr>
              <a:t>library functions</a:t>
            </a:r>
            <a:r>
              <a:rPr lang="en-US" b="0" i="0" dirty="0">
                <a:solidFill>
                  <a:srgbClr val="333333"/>
                </a:solidFill>
                <a:effectLst/>
                <a:latin typeface="inter-regular"/>
              </a:rPr>
              <a:t> for reading user </a:t>
            </a:r>
            <a:r>
              <a:rPr lang="en-US" b="1" i="1" dirty="0">
                <a:solidFill>
                  <a:srgbClr val="333333"/>
                </a:solidFill>
                <a:effectLst/>
                <a:latin typeface="inter-bold"/>
              </a:rPr>
              <a:t>input (</a:t>
            </a:r>
            <a:r>
              <a:rPr lang="en-US" b="1" i="1" dirty="0" err="1">
                <a:solidFill>
                  <a:srgbClr val="333333"/>
                </a:solidFill>
                <a:effectLst/>
                <a:latin typeface="inter-bold"/>
              </a:rPr>
              <a:t>scanf</a:t>
            </a:r>
            <a:r>
              <a:rPr lang="en-US" b="1" i="1" dirty="0">
                <a:solidFill>
                  <a:srgbClr val="333333"/>
                </a:solidFill>
                <a:effectLst/>
                <a:latin typeface="inter-bold"/>
              </a:rPr>
              <a:t>)</a:t>
            </a:r>
            <a:r>
              <a:rPr lang="en-US" b="0" i="0" dirty="0">
                <a:solidFill>
                  <a:srgbClr val="333333"/>
                </a:solidFill>
                <a:effectLst/>
                <a:latin typeface="inter-regular"/>
              </a:rPr>
              <a:t> and printing output to the console </a:t>
            </a:r>
            <a:r>
              <a:rPr lang="en-US" b="1" i="1" dirty="0">
                <a:solidFill>
                  <a:srgbClr val="333333"/>
                </a:solidFill>
                <a:effectLst/>
                <a:latin typeface="inter-bold"/>
              </a:rPr>
              <a:t>(</a:t>
            </a:r>
            <a:r>
              <a:rPr lang="en-US" b="1" i="1" dirty="0" err="1">
                <a:solidFill>
                  <a:srgbClr val="333333"/>
                </a:solidFill>
                <a:effectLst/>
                <a:latin typeface="inter-bold"/>
              </a:rPr>
              <a:t>printf</a:t>
            </a:r>
            <a:r>
              <a:rPr lang="en-US" b="1" i="1" dirty="0">
                <a:solidFill>
                  <a:srgbClr val="333333"/>
                </a:solidFill>
                <a:effectLst/>
                <a:latin typeface="inter-bold"/>
              </a:rPr>
              <a:t>)</a:t>
            </a:r>
            <a:r>
              <a:rPr lang="en-US" b="0" i="0" dirty="0">
                <a:solidFill>
                  <a:srgbClr val="333333"/>
                </a:solidFill>
                <a:effectLst/>
                <a:latin typeface="inter-regular"/>
              </a:rPr>
              <a:t>. These functions are found in C programs and are part of the standard I/O library (</a:t>
            </a:r>
            <a:r>
              <a:rPr lang="en-US" b="1" i="1" dirty="0" err="1">
                <a:solidFill>
                  <a:srgbClr val="333333"/>
                </a:solidFill>
                <a:effectLst/>
                <a:latin typeface="inter-bold"/>
              </a:rPr>
              <a:t>stdio.h</a:t>
            </a:r>
            <a:r>
              <a:rPr lang="en-US" b="0" i="0" dirty="0">
                <a:solidFill>
                  <a:srgbClr val="333333"/>
                </a:solidFill>
                <a:effectLst/>
                <a:latin typeface="inter-regular"/>
              </a:rPr>
              <a:t> header file). It is essential to include these fundamental features correctly while writing a simple C program to ensure optimal functionality and readability.</a:t>
            </a:r>
          </a:p>
          <a:p>
            <a:endParaRPr lang="en-SG" dirty="0"/>
          </a:p>
        </p:txBody>
      </p:sp>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93888"/>
          </a:xfrm>
          <a:solidFill>
            <a:schemeClr val="accent5">
              <a:lumMod val="40000"/>
              <a:lumOff val="60000"/>
            </a:schemeClr>
          </a:solidFill>
        </p:spPr>
        <p:txBody>
          <a:bodyPr>
            <a:normAutofit/>
          </a:bodyPr>
          <a:lstStyle/>
          <a:p>
            <a:r>
              <a:rPr lang="en-US" sz="3600" b="0" i="0" dirty="0">
                <a:solidFill>
                  <a:srgbClr val="610B38"/>
                </a:solidFill>
                <a:effectLst/>
                <a:latin typeface="Calibri" panose="020F0502020204030204" pitchFamily="34" charset="0"/>
                <a:ea typeface="Calibri" panose="020F0502020204030204" pitchFamily="34" charset="0"/>
                <a:cs typeface="Calibri" panose="020F0502020204030204" pitchFamily="34" charset="0"/>
              </a:rPr>
              <a:t> </a:t>
            </a:r>
            <a:r>
              <a:rPr lang="en-US" sz="3600" b="1" i="0" dirty="0">
                <a:solidFill>
                  <a:schemeClr val="tx1">
                    <a:lumMod val="95000"/>
                    <a:lumOff val="5000"/>
                  </a:schemeClr>
                </a:solidFill>
                <a:effectLst/>
                <a:latin typeface="Calibri" panose="020F0502020204030204" pitchFamily="34" charset="0"/>
                <a:ea typeface="Calibri" panose="020F0502020204030204" pitchFamily="34" charset="0"/>
                <a:cs typeface="Calibri" panose="020F0502020204030204" pitchFamily="34" charset="0"/>
              </a:rPr>
              <a:t>General Overview of a Simple C Program's Structure:</a:t>
            </a:r>
            <a:endParaRPr lang="en-SG" sz="3600" b="1" dirty="0">
              <a:solidFill>
                <a:schemeClr val="tx1">
                  <a:lumMod val="95000"/>
                  <a:lumOff val="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1C06042-2615-AAB8-7536-1158C909ADBC}"/>
              </a:ext>
            </a:extLst>
          </p:cNvPr>
          <p:cNvSpPr txBox="1"/>
          <p:nvPr/>
        </p:nvSpPr>
        <p:spPr>
          <a:xfrm>
            <a:off x="5619303" y="1068808"/>
            <a:ext cx="6422797" cy="4770537"/>
          </a:xfrm>
          <a:prstGeom prst="rect">
            <a:avLst/>
          </a:prstGeom>
          <a:solidFill>
            <a:schemeClr val="accent2">
              <a:lumMod val="20000"/>
              <a:lumOff val="80000"/>
            </a:schemeClr>
          </a:solidFill>
        </p:spPr>
        <p:txBody>
          <a:bodyPr wrap="square">
            <a:spAutoFit/>
          </a:bodyPr>
          <a:lstStyle/>
          <a:p>
            <a:r>
              <a:rPr lang="en-SG" sz="1600" dirty="0"/>
              <a:t>// C Program to illustrate the use of user-defined function</a:t>
            </a:r>
          </a:p>
          <a:p>
            <a:r>
              <a:rPr lang="en-SG" sz="1600" dirty="0"/>
              <a:t>#include &lt;</a:t>
            </a:r>
            <a:r>
              <a:rPr lang="en-SG" sz="1600" dirty="0" err="1"/>
              <a:t>stdio.h</a:t>
            </a:r>
            <a:r>
              <a:rPr lang="en-SG" sz="1600" dirty="0"/>
              <a:t>&gt;</a:t>
            </a:r>
          </a:p>
          <a:p>
            <a:r>
              <a:rPr lang="en-SG" sz="1600" dirty="0"/>
              <a:t>// Function prototype</a:t>
            </a:r>
          </a:p>
          <a:p>
            <a:r>
              <a:rPr lang="en-SG" sz="1600" dirty="0"/>
              <a:t>int sum(int, int);</a:t>
            </a:r>
          </a:p>
          <a:p>
            <a:endParaRPr lang="en-SG" sz="1600" dirty="0"/>
          </a:p>
          <a:p>
            <a:r>
              <a:rPr lang="en-SG" sz="1600" dirty="0"/>
              <a:t>// Function definition</a:t>
            </a:r>
          </a:p>
          <a:p>
            <a:r>
              <a:rPr lang="en-SG" sz="1600" dirty="0"/>
              <a:t>int sum(int x, int y){</a:t>
            </a:r>
          </a:p>
          <a:p>
            <a:r>
              <a:rPr lang="en-SG" sz="1600" dirty="0"/>
              <a:t>	int sum;</a:t>
            </a:r>
          </a:p>
          <a:p>
            <a:r>
              <a:rPr lang="en-SG" sz="1600" dirty="0"/>
              <a:t>	sum = x + y;</a:t>
            </a:r>
          </a:p>
          <a:p>
            <a:r>
              <a:rPr lang="en-SG" sz="1600" dirty="0"/>
              <a:t>	return x + y;</a:t>
            </a:r>
          </a:p>
          <a:p>
            <a:r>
              <a:rPr lang="en-SG" sz="1600" dirty="0"/>
              <a:t>}</a:t>
            </a:r>
          </a:p>
          <a:p>
            <a:r>
              <a:rPr lang="en-SG" sz="1600" dirty="0"/>
              <a:t>int main(){</a:t>
            </a:r>
          </a:p>
          <a:p>
            <a:r>
              <a:rPr lang="en-SG" sz="1600" dirty="0"/>
              <a:t>	int x = 10, y = 11;</a:t>
            </a:r>
          </a:p>
          <a:p>
            <a:endParaRPr lang="en-SG" sz="1600" dirty="0"/>
          </a:p>
          <a:p>
            <a:r>
              <a:rPr lang="en-SG" sz="1600" dirty="0"/>
              <a:t>	// Function call</a:t>
            </a:r>
          </a:p>
          <a:p>
            <a:r>
              <a:rPr lang="en-SG" sz="1600" dirty="0"/>
              <a:t>	int result = sum(x, y);</a:t>
            </a:r>
          </a:p>
          <a:p>
            <a:r>
              <a:rPr lang="en-SG" sz="1600" dirty="0"/>
              <a:t>	</a:t>
            </a:r>
            <a:r>
              <a:rPr lang="en-SG" sz="1600" dirty="0" err="1"/>
              <a:t>printf</a:t>
            </a:r>
            <a:r>
              <a:rPr lang="en-SG" sz="1600" dirty="0"/>
              <a:t>("Sum of %d and %d = %d ", x, y, result);</a:t>
            </a:r>
          </a:p>
          <a:p>
            <a:r>
              <a:rPr lang="en-SG" sz="1600" dirty="0"/>
              <a:t>	return 0;</a:t>
            </a:r>
          </a:p>
          <a:p>
            <a:r>
              <a:rPr lang="en-SG" sz="1600" dirty="0"/>
              <a:t>}</a:t>
            </a:r>
          </a:p>
        </p:txBody>
      </p:sp>
    </p:spTree>
    <p:extLst>
      <p:ext uri="{BB962C8B-B14F-4D97-AF65-F5344CB8AC3E}">
        <p14:creationId xmlns:p14="http://schemas.microsoft.com/office/powerpoint/2010/main" val="18440388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4251489" y="1244338"/>
            <a:ext cx="7588578" cy="4845377"/>
          </a:xfrm>
          <a:solidFill>
            <a:schemeClr val="accent2">
              <a:lumMod val="20000"/>
              <a:lumOff val="80000"/>
            </a:schemeClr>
          </a:solidFill>
        </p:spPr>
        <p:txBody>
          <a:bodyPr/>
          <a:lstStyle/>
          <a:p>
            <a:pPr algn="just"/>
            <a:r>
              <a:rPr lang="en-US" b="1" i="0" dirty="0">
                <a:solidFill>
                  <a:srgbClr val="610B38"/>
                </a:solidFill>
                <a:effectLst/>
                <a:latin typeface="erdana"/>
              </a:rPr>
              <a:t>What is a compilation?</a:t>
            </a:r>
          </a:p>
          <a:p>
            <a:pPr algn="just"/>
            <a:r>
              <a:rPr lang="en-US" b="0" i="0" dirty="0">
                <a:solidFill>
                  <a:srgbClr val="333333"/>
                </a:solidFill>
                <a:effectLst/>
                <a:latin typeface="inter-regular"/>
              </a:rPr>
              <a:t>The compilation is a process of converting the source code into object code. It is done with the help of the compiler. The compiler checks the source code for the syntactical or structural errors, and if the source code is error-free, then it generates the object code.</a:t>
            </a:r>
          </a:p>
          <a:p>
            <a:pPr algn="just"/>
            <a:r>
              <a:rPr lang="en-US" b="0" i="0" dirty="0">
                <a:solidFill>
                  <a:srgbClr val="333333"/>
                </a:solidFill>
                <a:effectLst/>
                <a:latin typeface="inter-regular"/>
              </a:rPr>
              <a:t>The c compilation process converts the source code taken as input into the object code or machine code. The compilation process can be divided into four steps, i.e., Pre-processing, Compiling, Assembling, and Linking.</a:t>
            </a:r>
          </a:p>
          <a:p>
            <a:pPr algn="just"/>
            <a:r>
              <a:rPr lang="en-US" b="0" i="0" dirty="0">
                <a:solidFill>
                  <a:srgbClr val="333333"/>
                </a:solidFill>
                <a:effectLst/>
                <a:latin typeface="inter-regular"/>
              </a:rPr>
              <a:t>The preprocessor takes the source code as an input, and it removes all the comments from the source code. The preprocessor takes the preprocessor directive and interprets it. For example, if </a:t>
            </a:r>
            <a:r>
              <a:rPr lang="en-US" b="1" i="0" dirty="0">
                <a:solidFill>
                  <a:srgbClr val="333333"/>
                </a:solidFill>
                <a:effectLst/>
                <a:latin typeface="inter-bold"/>
              </a:rPr>
              <a:t>&lt;</a:t>
            </a:r>
            <a:r>
              <a:rPr lang="en-US" b="1" i="0" dirty="0" err="1">
                <a:solidFill>
                  <a:srgbClr val="333333"/>
                </a:solidFill>
                <a:effectLst/>
                <a:latin typeface="inter-bold"/>
              </a:rPr>
              <a:t>stdio.h</a:t>
            </a:r>
            <a:r>
              <a:rPr lang="en-US" b="1" i="0" dirty="0">
                <a:solidFill>
                  <a:srgbClr val="333333"/>
                </a:solidFill>
                <a:effectLst/>
                <a:latin typeface="inter-bold"/>
              </a:rPr>
              <a:t>&gt;,</a:t>
            </a:r>
            <a:r>
              <a:rPr lang="en-US" b="0" i="0" dirty="0">
                <a:solidFill>
                  <a:srgbClr val="333333"/>
                </a:solidFill>
                <a:effectLst/>
                <a:latin typeface="inter-regular"/>
              </a:rPr>
              <a:t> the directive is available in the program, then the preprocessor interprets the directive and replace this directive with the content of the </a:t>
            </a:r>
            <a:r>
              <a:rPr lang="en-US" b="1" i="0" dirty="0">
                <a:solidFill>
                  <a:srgbClr val="333333"/>
                </a:solidFill>
                <a:effectLst/>
                <a:latin typeface="inter-bold"/>
              </a:rPr>
              <a:t>'</a:t>
            </a:r>
            <a:r>
              <a:rPr lang="en-US" b="1" i="0" dirty="0" err="1">
                <a:solidFill>
                  <a:srgbClr val="333333"/>
                </a:solidFill>
                <a:effectLst/>
                <a:latin typeface="inter-bold"/>
              </a:rPr>
              <a:t>stdio.h</a:t>
            </a:r>
            <a:r>
              <a:rPr lang="en-US" b="1" i="0" dirty="0">
                <a:solidFill>
                  <a:srgbClr val="333333"/>
                </a:solidFill>
                <a:effectLst/>
                <a:latin typeface="inter-bold"/>
              </a:rPr>
              <a:t>'</a:t>
            </a:r>
            <a:r>
              <a:rPr lang="en-US" b="0" i="0" dirty="0">
                <a:solidFill>
                  <a:srgbClr val="333333"/>
                </a:solidFill>
                <a:effectLst/>
                <a:latin typeface="inter-regular"/>
              </a:rPr>
              <a:t> file.</a:t>
            </a:r>
          </a:p>
          <a:p>
            <a:pPr algn="just"/>
            <a:r>
              <a:rPr lang="en-US" b="0" i="0" dirty="0">
                <a:solidFill>
                  <a:srgbClr val="333333"/>
                </a:solidFill>
                <a:effectLst/>
                <a:latin typeface="inter-regular"/>
              </a:rPr>
              <a:t>The following are the phases through which our program passes before being transformed into an executable form:</a:t>
            </a:r>
          </a:p>
        </p:txBody>
      </p:sp>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654861"/>
          </a:xfrm>
          <a:solidFill>
            <a:schemeClr val="accent2">
              <a:lumMod val="40000"/>
              <a:lumOff val="60000"/>
            </a:schemeClr>
          </a:solidFill>
        </p:spPr>
        <p:txBody>
          <a:bodyPr>
            <a:normAutofit fontScale="90000"/>
          </a:bodyPr>
          <a:lstStyle/>
          <a:p>
            <a:pPr algn="just"/>
            <a:r>
              <a:rPr lang="en-SG" sz="4000" b="0" i="0" dirty="0">
                <a:solidFill>
                  <a:srgbClr val="610B38"/>
                </a:solidFill>
                <a:effectLst/>
                <a:latin typeface="Aharoni" panose="02010803020104030203" pitchFamily="2" charset="-79"/>
                <a:cs typeface="Aharoni" panose="02010803020104030203" pitchFamily="2" charset="-79"/>
              </a:rPr>
              <a:t>  Compilation process in C</a:t>
            </a:r>
          </a:p>
        </p:txBody>
      </p:sp>
      <p:pic>
        <p:nvPicPr>
          <p:cNvPr id="9220" name="Picture 4" descr="compilation process in c">
            <a:extLst>
              <a:ext uri="{FF2B5EF4-FFF2-40B4-BE49-F238E27FC236}">
                <a16:creationId xmlns:a16="http://schemas.microsoft.com/office/drawing/2014/main" id="{7D8A02DC-45AA-FB18-DB4B-CC867768449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496" r="15108"/>
          <a:stretch/>
        </p:blipFill>
        <p:spPr bwMode="auto">
          <a:xfrm>
            <a:off x="105908" y="911928"/>
            <a:ext cx="3570546" cy="5391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441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249382" y="1034534"/>
            <a:ext cx="11693236" cy="5269468"/>
          </a:xfrm>
          <a:solidFill>
            <a:schemeClr val="bg1"/>
          </a:solidFill>
        </p:spPr>
        <p:txBody>
          <a:bodyPr>
            <a:normAutofit lnSpcReduction="10000"/>
          </a:bodyPr>
          <a:lstStyle/>
          <a:p>
            <a:pPr algn="just"/>
            <a:r>
              <a:rPr lang="en-US" b="1" i="0" dirty="0">
                <a:solidFill>
                  <a:srgbClr val="610B4B"/>
                </a:solidFill>
                <a:effectLst/>
                <a:highlight>
                  <a:srgbClr val="FFFFFF"/>
                </a:highlight>
                <a:latin typeface="Aptos" panose="020B0004020202020204" pitchFamily="34" charset="0"/>
              </a:rPr>
              <a:t>Preprocessor</a:t>
            </a:r>
          </a:p>
          <a:p>
            <a:pPr algn="just"/>
            <a:r>
              <a:rPr lang="en-US" b="0" i="0" dirty="0">
                <a:solidFill>
                  <a:srgbClr val="333333"/>
                </a:solidFill>
                <a:effectLst/>
                <a:highlight>
                  <a:srgbClr val="FFFFFF"/>
                </a:highlight>
                <a:latin typeface="Aptos" panose="020B0004020202020204" pitchFamily="34" charset="0"/>
              </a:rPr>
              <a:t>The source code is the code which is written in a text editor and the source code file is given an extension ".c". This source code is first passed to the preprocessor, and then the preprocessor expands this code. After expanding the code, the expanded code is passed to the compiler.</a:t>
            </a:r>
          </a:p>
          <a:p>
            <a:pPr algn="just"/>
            <a:r>
              <a:rPr lang="en-US" b="1" i="0" dirty="0">
                <a:solidFill>
                  <a:srgbClr val="610B4B"/>
                </a:solidFill>
                <a:effectLst/>
                <a:highlight>
                  <a:srgbClr val="FFFFFF"/>
                </a:highlight>
                <a:latin typeface="Aptos" panose="020B0004020202020204" pitchFamily="34" charset="0"/>
              </a:rPr>
              <a:t>Compiler</a:t>
            </a:r>
          </a:p>
          <a:p>
            <a:pPr algn="just"/>
            <a:r>
              <a:rPr lang="en-US" b="0" i="0" dirty="0">
                <a:solidFill>
                  <a:srgbClr val="333333"/>
                </a:solidFill>
                <a:effectLst/>
                <a:highlight>
                  <a:srgbClr val="FFFFFF"/>
                </a:highlight>
                <a:latin typeface="Aptos" panose="020B0004020202020204" pitchFamily="34" charset="0"/>
              </a:rPr>
              <a:t>The code which is expanded by the preprocessor is passed to the compiler. The compiler converts this code into assembly code. Or we can say that the C compiler converts the pre-processed code into assembly code.</a:t>
            </a:r>
          </a:p>
          <a:p>
            <a:pPr algn="just"/>
            <a:r>
              <a:rPr lang="en-US" b="1" i="0" dirty="0">
                <a:solidFill>
                  <a:srgbClr val="610B4B"/>
                </a:solidFill>
                <a:effectLst/>
                <a:highlight>
                  <a:srgbClr val="FFFFFF"/>
                </a:highlight>
                <a:latin typeface="Aptos" panose="020B0004020202020204" pitchFamily="34" charset="0"/>
              </a:rPr>
              <a:t>Assembler</a:t>
            </a:r>
          </a:p>
          <a:p>
            <a:pPr algn="just"/>
            <a:r>
              <a:rPr lang="en-US" b="0" i="0" dirty="0">
                <a:solidFill>
                  <a:srgbClr val="333333"/>
                </a:solidFill>
                <a:effectLst/>
                <a:highlight>
                  <a:srgbClr val="FFFFFF"/>
                </a:highlight>
                <a:latin typeface="Aptos" panose="020B0004020202020204" pitchFamily="34" charset="0"/>
              </a:rPr>
              <a:t>The assembly code is converted into object code by using an assembler. The name of the object file generated by the assembler is the same as the source file. The extension of the object file in DOS is '.obj,' and in UNIX, the extension is 'o'. If the name of the source file is </a:t>
            </a:r>
            <a:r>
              <a:rPr lang="en-US" b="1" i="0" dirty="0">
                <a:solidFill>
                  <a:srgbClr val="333333"/>
                </a:solidFill>
                <a:effectLst/>
                <a:highlight>
                  <a:srgbClr val="FFFFFF"/>
                </a:highlight>
                <a:latin typeface="Aptos" panose="020B0004020202020204" pitchFamily="34" charset="0"/>
              </a:rPr>
              <a:t>'</a:t>
            </a:r>
            <a:r>
              <a:rPr lang="en-US" b="1" i="0" dirty="0" err="1">
                <a:solidFill>
                  <a:srgbClr val="333333"/>
                </a:solidFill>
                <a:effectLst/>
                <a:highlight>
                  <a:srgbClr val="FFFFFF"/>
                </a:highlight>
                <a:latin typeface="Aptos" panose="020B0004020202020204" pitchFamily="34" charset="0"/>
              </a:rPr>
              <a:t>hello.c</a:t>
            </a:r>
            <a:r>
              <a:rPr lang="en-US" b="1" i="0" dirty="0">
                <a:solidFill>
                  <a:srgbClr val="333333"/>
                </a:solidFill>
                <a:effectLst/>
                <a:highlight>
                  <a:srgbClr val="FFFFFF"/>
                </a:highlight>
                <a:latin typeface="Aptos" panose="020B0004020202020204" pitchFamily="34" charset="0"/>
              </a:rPr>
              <a:t>',</a:t>
            </a:r>
            <a:r>
              <a:rPr lang="en-US" b="0" i="0" dirty="0">
                <a:solidFill>
                  <a:srgbClr val="333333"/>
                </a:solidFill>
                <a:effectLst/>
                <a:highlight>
                  <a:srgbClr val="FFFFFF"/>
                </a:highlight>
                <a:latin typeface="Aptos" panose="020B0004020202020204" pitchFamily="34" charset="0"/>
              </a:rPr>
              <a:t> then the name of the object file would be 'hello.obj'.</a:t>
            </a:r>
          </a:p>
          <a:p>
            <a:pPr algn="just"/>
            <a:r>
              <a:rPr lang="en-US" b="1" i="0" dirty="0">
                <a:solidFill>
                  <a:srgbClr val="610B4B"/>
                </a:solidFill>
                <a:effectLst/>
                <a:highlight>
                  <a:srgbClr val="FFFFFF"/>
                </a:highlight>
                <a:latin typeface="Aptos" panose="020B0004020202020204" pitchFamily="34" charset="0"/>
              </a:rPr>
              <a:t>Linker</a:t>
            </a:r>
          </a:p>
          <a:p>
            <a:pPr algn="just"/>
            <a:r>
              <a:rPr lang="en-US" b="0" i="0" dirty="0">
                <a:solidFill>
                  <a:srgbClr val="333333"/>
                </a:solidFill>
                <a:effectLst/>
                <a:highlight>
                  <a:srgbClr val="FFFFFF"/>
                </a:highlight>
                <a:latin typeface="Aptos" panose="020B0004020202020204" pitchFamily="34" charset="0"/>
              </a:rPr>
              <a:t>Mainly, all the programs written in C use library functions. These library functions are pre-compiled, and the object code of these library files is stored with '.lib' (or '.a') extension. The main working of the linker is to combine the object code of library files with the object code of our program. </a:t>
            </a:r>
          </a:p>
          <a:p>
            <a:endParaRPr lang="en-SG" dirty="0">
              <a:latin typeface="Aptos" panose="020B0004020202020204" pitchFamily="34" charset="0"/>
            </a:endParaRPr>
          </a:p>
        </p:txBody>
      </p:sp>
      <p:sp>
        <p:nvSpPr>
          <p:cNvPr id="3" name="Title 1">
            <a:extLst>
              <a:ext uri="{FF2B5EF4-FFF2-40B4-BE49-F238E27FC236}">
                <a16:creationId xmlns:a16="http://schemas.microsoft.com/office/drawing/2014/main" id="{99CEA62C-45DD-7F8B-BC39-2B535B614B45}"/>
              </a:ext>
            </a:extLst>
          </p:cNvPr>
          <p:cNvSpPr txBox="1">
            <a:spLocks/>
          </p:cNvSpPr>
          <p:nvPr/>
        </p:nvSpPr>
        <p:spPr>
          <a:xfrm>
            <a:off x="0" y="195007"/>
            <a:ext cx="12192000" cy="654861"/>
          </a:xfrm>
          <a:prstGeom prst="rect">
            <a:avLst/>
          </a:prstGeom>
          <a:solidFill>
            <a:schemeClr val="accent2">
              <a:lumMod val="40000"/>
              <a:lumOff val="60000"/>
            </a:schemeClr>
          </a:solidFill>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just"/>
            <a:r>
              <a:rPr lang="en-SG" sz="4000" dirty="0">
                <a:solidFill>
                  <a:srgbClr val="610B38"/>
                </a:solidFill>
                <a:latin typeface="Aharoni" panose="02010803020104030203" pitchFamily="2" charset="-79"/>
                <a:cs typeface="Aharoni" panose="02010803020104030203" pitchFamily="2" charset="-79"/>
              </a:rPr>
              <a:t>  Compilation process in C</a:t>
            </a:r>
          </a:p>
        </p:txBody>
      </p:sp>
    </p:spTree>
    <p:extLst>
      <p:ext uri="{BB962C8B-B14F-4D97-AF65-F5344CB8AC3E}">
        <p14:creationId xmlns:p14="http://schemas.microsoft.com/office/powerpoint/2010/main" val="3608575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13" name="TextBox 12">
            <a:extLst>
              <a:ext uri="{FF2B5EF4-FFF2-40B4-BE49-F238E27FC236}">
                <a16:creationId xmlns:a16="http://schemas.microsoft.com/office/drawing/2014/main" id="{12A4070D-DD9A-E445-A51A-5BF82E870B2F}"/>
              </a:ext>
            </a:extLst>
          </p:cNvPr>
          <p:cNvSpPr txBox="1"/>
          <p:nvPr/>
        </p:nvSpPr>
        <p:spPr>
          <a:xfrm>
            <a:off x="115944" y="875049"/>
            <a:ext cx="6102926" cy="369332"/>
          </a:xfrm>
          <a:prstGeom prst="rect">
            <a:avLst/>
          </a:prstGeom>
          <a:noFill/>
        </p:spPr>
        <p:txBody>
          <a:bodyPr wrap="square">
            <a:spAutoFit/>
          </a:bodyPr>
          <a:lstStyle/>
          <a:p>
            <a:pPr algn="just"/>
            <a:r>
              <a:rPr lang="en-US" b="1" i="0" dirty="0">
                <a:solidFill>
                  <a:srgbClr val="333333"/>
                </a:solidFill>
                <a:effectLst/>
                <a:highlight>
                  <a:srgbClr val="FFFFFF"/>
                </a:highlight>
                <a:latin typeface="inter-bold"/>
              </a:rPr>
              <a:t>Let's understand through an example.</a:t>
            </a:r>
            <a:endParaRPr lang="en-US" b="0" i="0" dirty="0">
              <a:solidFill>
                <a:srgbClr val="333333"/>
              </a:solidFill>
              <a:effectLst/>
              <a:highlight>
                <a:srgbClr val="FFFFFF"/>
              </a:highlight>
              <a:latin typeface="inter-regular"/>
            </a:endParaRPr>
          </a:p>
        </p:txBody>
      </p:sp>
      <p:sp>
        <p:nvSpPr>
          <p:cNvPr id="15" name="TextBox 14">
            <a:extLst>
              <a:ext uri="{FF2B5EF4-FFF2-40B4-BE49-F238E27FC236}">
                <a16:creationId xmlns:a16="http://schemas.microsoft.com/office/drawing/2014/main" id="{71D277A6-0CCA-26DB-5794-5235D13DD484}"/>
              </a:ext>
            </a:extLst>
          </p:cNvPr>
          <p:cNvSpPr txBox="1"/>
          <p:nvPr/>
        </p:nvSpPr>
        <p:spPr>
          <a:xfrm>
            <a:off x="164982" y="1222008"/>
            <a:ext cx="6102926" cy="1754326"/>
          </a:xfrm>
          <a:prstGeom prst="rect">
            <a:avLst/>
          </a:prstGeom>
          <a:noFill/>
        </p:spPr>
        <p:txBody>
          <a:bodyPr wrap="square">
            <a:spAutoFit/>
          </a:bodyPr>
          <a:lstStyle/>
          <a:p>
            <a:pPr algn="just"/>
            <a:r>
              <a:rPr lang="en-SG" b="0" i="0" dirty="0">
                <a:solidFill>
                  <a:srgbClr val="0000FF"/>
                </a:solidFill>
                <a:effectLst/>
                <a:latin typeface="inter-regular"/>
              </a:rPr>
              <a:t>#include &lt;</a:t>
            </a:r>
            <a:r>
              <a:rPr lang="en-SG" b="0" i="0" dirty="0" err="1">
                <a:solidFill>
                  <a:srgbClr val="0000FF"/>
                </a:solidFill>
                <a:effectLst/>
                <a:latin typeface="inter-regular"/>
              </a:rPr>
              <a:t>stdio.h</a:t>
            </a:r>
            <a:r>
              <a:rPr lang="en-SG" b="0" i="0" dirty="0">
                <a:solidFill>
                  <a:srgbClr val="0000FF"/>
                </a:solidFill>
                <a:effectLst/>
                <a:latin typeface="inter-regular"/>
              </a:rPr>
              <a:t>&gt;</a:t>
            </a:r>
            <a:r>
              <a:rPr lang="en-SG" b="0" i="0" dirty="0">
                <a:solidFill>
                  <a:srgbClr val="000000"/>
                </a:solidFill>
                <a:effectLst/>
                <a:latin typeface="inter-regular"/>
              </a:rPr>
              <a:t>  </a:t>
            </a:r>
          </a:p>
          <a:p>
            <a:pPr algn="just"/>
            <a:r>
              <a:rPr lang="en-SG" b="1" i="0" dirty="0">
                <a:solidFill>
                  <a:srgbClr val="2E8B57"/>
                </a:solidFill>
                <a:effectLst/>
                <a:latin typeface="inter-regular"/>
              </a:rPr>
              <a:t>int</a:t>
            </a:r>
            <a:r>
              <a:rPr lang="en-SG" b="0" i="0" dirty="0">
                <a:solidFill>
                  <a:srgbClr val="000000"/>
                </a:solidFill>
                <a:effectLst/>
                <a:latin typeface="inter-regular"/>
              </a:rPr>
              <a:t> main()  </a:t>
            </a:r>
          </a:p>
          <a:p>
            <a:pPr algn="just"/>
            <a:r>
              <a:rPr lang="en-SG" b="0" i="0" dirty="0">
                <a:solidFill>
                  <a:srgbClr val="000000"/>
                </a:solidFill>
                <a:effectLst/>
                <a:latin typeface="inter-regular"/>
              </a:rPr>
              <a:t>{  </a:t>
            </a:r>
          </a:p>
          <a:p>
            <a:pPr algn="just"/>
            <a:r>
              <a:rPr lang="en-SG" b="0" i="0" dirty="0">
                <a:solidFill>
                  <a:srgbClr val="000000"/>
                </a:solidFill>
                <a:effectLst/>
                <a:latin typeface="inter-regular"/>
              </a:rPr>
              <a:t>    </a:t>
            </a:r>
            <a:r>
              <a:rPr lang="en-SG" b="0" i="0" dirty="0" err="1">
                <a:solidFill>
                  <a:srgbClr val="000000"/>
                </a:solidFill>
                <a:effectLst/>
                <a:latin typeface="inter-regular"/>
              </a:rPr>
              <a:t>printf</a:t>
            </a:r>
            <a:r>
              <a:rPr lang="en-SG" b="0" i="0" dirty="0">
                <a:solidFill>
                  <a:srgbClr val="000000"/>
                </a:solidFill>
                <a:effectLst/>
                <a:latin typeface="inter-regular"/>
              </a:rPr>
              <a:t>(</a:t>
            </a:r>
            <a:r>
              <a:rPr lang="en-SG" b="0" i="0" dirty="0">
                <a:solidFill>
                  <a:srgbClr val="0000FF"/>
                </a:solidFill>
                <a:effectLst/>
                <a:latin typeface="inter-regular"/>
              </a:rPr>
              <a:t>"Hello </a:t>
            </a:r>
            <a:r>
              <a:rPr lang="en-SG" b="0" i="0" dirty="0" err="1">
                <a:solidFill>
                  <a:srgbClr val="0000FF"/>
                </a:solidFill>
                <a:effectLst/>
                <a:latin typeface="inter-regular"/>
              </a:rPr>
              <a:t>javaTpoint</a:t>
            </a:r>
            <a:r>
              <a:rPr lang="en-SG" b="0" i="0" dirty="0">
                <a:solidFill>
                  <a:srgbClr val="0000FF"/>
                </a:solidFill>
                <a:effectLst/>
                <a:latin typeface="inter-regular"/>
              </a:rPr>
              <a:t>"</a:t>
            </a:r>
            <a:r>
              <a:rPr lang="en-SG" b="0" i="0" dirty="0">
                <a:solidFill>
                  <a:srgbClr val="000000"/>
                </a:solidFill>
                <a:effectLst/>
                <a:latin typeface="inter-regular"/>
              </a:rPr>
              <a:t>);  </a:t>
            </a:r>
          </a:p>
          <a:p>
            <a:pPr algn="just"/>
            <a:r>
              <a:rPr lang="en-SG" b="0" i="0" dirty="0">
                <a:solidFill>
                  <a:srgbClr val="000000"/>
                </a:solidFill>
                <a:effectLst/>
                <a:latin typeface="inter-regular"/>
              </a:rPr>
              <a:t>    </a:t>
            </a:r>
            <a:r>
              <a:rPr lang="en-SG" b="1" i="0" dirty="0">
                <a:solidFill>
                  <a:srgbClr val="006699"/>
                </a:solidFill>
                <a:effectLst/>
                <a:latin typeface="inter-regular"/>
              </a:rPr>
              <a:t>return</a:t>
            </a:r>
            <a:r>
              <a:rPr lang="en-SG" b="0" i="0" dirty="0">
                <a:solidFill>
                  <a:srgbClr val="000000"/>
                </a:solidFill>
                <a:effectLst/>
                <a:latin typeface="inter-regular"/>
              </a:rPr>
              <a:t> 0;  </a:t>
            </a:r>
          </a:p>
          <a:p>
            <a:pPr algn="just"/>
            <a:r>
              <a:rPr lang="en-SG" b="0" i="0" dirty="0">
                <a:solidFill>
                  <a:srgbClr val="000000"/>
                </a:solidFill>
                <a:effectLst/>
                <a:latin typeface="inter-regular"/>
              </a:rPr>
              <a:t>}  </a:t>
            </a:r>
          </a:p>
        </p:txBody>
      </p:sp>
      <p:sp>
        <p:nvSpPr>
          <p:cNvPr id="17" name="TextBox 16">
            <a:extLst>
              <a:ext uri="{FF2B5EF4-FFF2-40B4-BE49-F238E27FC236}">
                <a16:creationId xmlns:a16="http://schemas.microsoft.com/office/drawing/2014/main" id="{A326C6CF-46A4-2700-C67B-2951727B6A6F}"/>
              </a:ext>
            </a:extLst>
          </p:cNvPr>
          <p:cNvSpPr txBox="1"/>
          <p:nvPr/>
        </p:nvSpPr>
        <p:spPr>
          <a:xfrm>
            <a:off x="98076" y="2976334"/>
            <a:ext cx="8508596" cy="3139321"/>
          </a:xfrm>
          <a:prstGeom prst="rect">
            <a:avLst/>
          </a:prstGeom>
          <a:noFill/>
        </p:spPr>
        <p:txBody>
          <a:bodyPr wrap="square">
            <a:spAutoFit/>
          </a:bodyPr>
          <a:lstStyle/>
          <a:p>
            <a:pPr algn="just"/>
            <a:r>
              <a:rPr lang="en-US" b="1" i="0" dirty="0">
                <a:solidFill>
                  <a:srgbClr val="333333"/>
                </a:solidFill>
                <a:effectLst/>
                <a:highlight>
                  <a:srgbClr val="FFFFFF"/>
                </a:highlight>
                <a:latin typeface="inter-bold"/>
              </a:rPr>
              <a:t>In the above flow diagram, the following steps are taken to execute a program:</a:t>
            </a:r>
            <a:endParaRPr lang="en-US" b="0" i="0" dirty="0">
              <a:solidFill>
                <a:srgbClr val="333333"/>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Firstly, the input file, i.e., </a:t>
            </a:r>
            <a:r>
              <a:rPr lang="en-US" b="1" i="0" dirty="0" err="1">
                <a:solidFill>
                  <a:srgbClr val="000000"/>
                </a:solidFill>
                <a:effectLst/>
                <a:highlight>
                  <a:srgbClr val="FFFFFF"/>
                </a:highlight>
                <a:latin typeface="inter-bold"/>
              </a:rPr>
              <a:t>hello.c</a:t>
            </a:r>
            <a:r>
              <a:rPr lang="en-US" b="1" i="0" dirty="0">
                <a:solidFill>
                  <a:srgbClr val="000000"/>
                </a:solidFill>
                <a:effectLst/>
                <a:highlight>
                  <a:srgbClr val="FFFFFF"/>
                </a:highlight>
                <a:latin typeface="inter-bold"/>
              </a:rPr>
              <a:t>,</a:t>
            </a:r>
            <a:r>
              <a:rPr lang="en-US" b="0" i="0" dirty="0">
                <a:solidFill>
                  <a:srgbClr val="000000"/>
                </a:solidFill>
                <a:effectLst/>
                <a:highlight>
                  <a:srgbClr val="FFFFFF"/>
                </a:highlight>
                <a:latin typeface="inter-regular"/>
              </a:rPr>
              <a:t> is passed to the preprocessor, and the preprocessor converts the source code into expanded source code. The extension of the expanded source code would be </a:t>
            </a:r>
            <a:r>
              <a:rPr lang="en-US" b="1" i="0" dirty="0" err="1">
                <a:solidFill>
                  <a:srgbClr val="000000"/>
                </a:solidFill>
                <a:effectLst/>
                <a:highlight>
                  <a:srgbClr val="FFFFFF"/>
                </a:highlight>
                <a:latin typeface="inter-bold"/>
              </a:rPr>
              <a:t>hello.i</a:t>
            </a:r>
            <a:r>
              <a:rPr lang="en-US" b="1" i="0" dirty="0">
                <a:solidFill>
                  <a:srgbClr val="000000"/>
                </a:solidFill>
                <a:effectLst/>
                <a:highlight>
                  <a:srgbClr val="FFFFFF"/>
                </a:highlight>
                <a:latin typeface="inter-bold"/>
              </a:rPr>
              <a:t>.</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The expanded source code is passed to the compiler, and the compiler converts this expanded source code into assembly code. The extension of the assembly code would be </a:t>
            </a:r>
            <a:r>
              <a:rPr lang="en-US" b="1" i="0" dirty="0" err="1">
                <a:solidFill>
                  <a:srgbClr val="000000"/>
                </a:solidFill>
                <a:effectLst/>
                <a:highlight>
                  <a:srgbClr val="FFFFFF"/>
                </a:highlight>
                <a:latin typeface="inter-bold"/>
              </a:rPr>
              <a:t>hello.s</a:t>
            </a:r>
            <a:r>
              <a:rPr lang="en-US" b="1" i="0" dirty="0">
                <a:solidFill>
                  <a:srgbClr val="000000"/>
                </a:solidFill>
                <a:effectLst/>
                <a:highlight>
                  <a:srgbClr val="FFFFFF"/>
                </a:highlight>
                <a:latin typeface="inter-bold"/>
              </a:rPr>
              <a:t>.</a:t>
            </a:r>
            <a:endParaRPr lang="en-US" b="0" i="0" dirty="0">
              <a:solidFill>
                <a:srgbClr val="000000"/>
              </a:solidFill>
              <a:effectLst/>
              <a:highlight>
                <a:srgbClr val="FFFFFF"/>
              </a:highlight>
              <a:latin typeface="inter-regular"/>
            </a:endParaRPr>
          </a:p>
          <a:p>
            <a:pPr algn="just">
              <a:buFont typeface="Arial" panose="020B0604020202020204" pitchFamily="34" charset="0"/>
              <a:buChar char="•"/>
            </a:pPr>
            <a:r>
              <a:rPr lang="en-US" b="0" i="0" dirty="0">
                <a:solidFill>
                  <a:srgbClr val="000000"/>
                </a:solidFill>
                <a:effectLst/>
                <a:highlight>
                  <a:srgbClr val="FFFFFF"/>
                </a:highlight>
                <a:latin typeface="inter-regular"/>
              </a:rPr>
              <a:t>This assembly code is then sent to the assembler, which converts the assembly code into object code.</a:t>
            </a:r>
          </a:p>
          <a:p>
            <a:pPr algn="just">
              <a:buFont typeface="Arial" panose="020B0604020202020204" pitchFamily="34" charset="0"/>
              <a:buChar char="•"/>
            </a:pPr>
            <a:r>
              <a:rPr lang="en-US" b="0" i="0" dirty="0">
                <a:solidFill>
                  <a:srgbClr val="000000"/>
                </a:solidFill>
                <a:effectLst/>
                <a:highlight>
                  <a:srgbClr val="FFFFFF"/>
                </a:highlight>
                <a:latin typeface="inter-regular"/>
              </a:rPr>
              <a:t>After the creation of an object code, the linker creates the executable file. The loader will then load the executable file for the execution.</a:t>
            </a:r>
          </a:p>
        </p:txBody>
      </p:sp>
      <p:sp>
        <p:nvSpPr>
          <p:cNvPr id="2" name="Title 1">
            <a:extLst>
              <a:ext uri="{FF2B5EF4-FFF2-40B4-BE49-F238E27FC236}">
                <a16:creationId xmlns:a16="http://schemas.microsoft.com/office/drawing/2014/main" id="{6A88EBD0-9D18-C402-42CC-9A5EBC5D4CC5}"/>
              </a:ext>
            </a:extLst>
          </p:cNvPr>
          <p:cNvSpPr txBox="1">
            <a:spLocks/>
          </p:cNvSpPr>
          <p:nvPr/>
        </p:nvSpPr>
        <p:spPr>
          <a:xfrm>
            <a:off x="0" y="195007"/>
            <a:ext cx="12192000" cy="654861"/>
          </a:xfrm>
          <a:prstGeom prst="rect">
            <a:avLst/>
          </a:prstGeom>
          <a:solidFill>
            <a:schemeClr val="accent2">
              <a:lumMod val="40000"/>
              <a:lumOff val="60000"/>
            </a:schemeClr>
          </a:solidFill>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a:lstStyle>
          <a:p>
            <a:pPr algn="just"/>
            <a:r>
              <a:rPr lang="en-SG" sz="4000" dirty="0">
                <a:solidFill>
                  <a:srgbClr val="610B38"/>
                </a:solidFill>
                <a:latin typeface="Aharoni" panose="02010803020104030203" pitchFamily="2" charset="-79"/>
                <a:cs typeface="Aharoni" panose="02010803020104030203" pitchFamily="2" charset="-79"/>
              </a:rPr>
              <a:t>  Compilation process in C</a:t>
            </a:r>
          </a:p>
        </p:txBody>
      </p:sp>
      <p:pic>
        <p:nvPicPr>
          <p:cNvPr id="3" name="Picture 5" descr="Compilation process in c">
            <a:extLst>
              <a:ext uri="{FF2B5EF4-FFF2-40B4-BE49-F238E27FC236}">
                <a16:creationId xmlns:a16="http://schemas.microsoft.com/office/drawing/2014/main" id="{7DDF9DF5-C5EA-D1C5-6BBD-3A88A0D350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93177" y="0"/>
            <a:ext cx="330074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3635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622169"/>
          </a:xfrm>
          <a:solidFill>
            <a:schemeClr val="accent2">
              <a:lumMod val="20000"/>
              <a:lumOff val="80000"/>
            </a:schemeClr>
          </a:solidFill>
        </p:spPr>
        <p:txBody>
          <a:bodyPr>
            <a:noAutofit/>
          </a:bodyPr>
          <a:lstStyle/>
          <a:p>
            <a:pPr algn="l" fontAlgn="base"/>
            <a:r>
              <a:rPr lang="en-SG" sz="4000" b="1" i="0" dirty="0">
                <a:solidFill>
                  <a:srgbClr val="273239"/>
                </a:solidFill>
                <a:effectLst/>
                <a:latin typeface="Source Sans 3"/>
              </a:rPr>
              <a:t>   Tokens in C</a:t>
            </a: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249382" y="923827"/>
            <a:ext cx="11942618" cy="5564841"/>
          </a:xfrm>
          <a:solidFill>
            <a:schemeClr val="bg1"/>
          </a:solidFill>
        </p:spPr>
        <p:txBody>
          <a:bodyPr/>
          <a:lstStyle/>
          <a:p>
            <a:pPr algn="l" rtl="0" fontAlgn="base"/>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A token in C can be defined as the smallest individual element of the C programming language that is meaningful to the compiler. It is the basic component of a C program.</a:t>
            </a:r>
          </a:p>
          <a:p>
            <a:pPr algn="l" rtl="0" fontAlgn="base"/>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A token in C is </a:t>
            </a:r>
            <a:r>
              <a:rPr lang="en-US"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the </a:t>
            </a:r>
            <a:r>
              <a:rPr lang="en-US" b="1"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meaningful smallest unit </a:t>
            </a:r>
            <a:r>
              <a:rPr lang="en-US" b="0" i="0" dirty="0">
                <a:solidFill>
                  <a:srgbClr val="040C28"/>
                </a:solidFill>
                <a:effectLst/>
                <a:latin typeface="Calibri" panose="020F0502020204030204" pitchFamily="34" charset="0"/>
                <a:ea typeface="Calibri" panose="020F0502020204030204" pitchFamily="34" charset="0"/>
                <a:cs typeface="Calibri" panose="020F0502020204030204" pitchFamily="34" charset="0"/>
              </a:rPr>
              <a:t>used in a C program</a:t>
            </a:r>
            <a:r>
              <a:rPr lang="en-US" b="0" i="0" dirty="0">
                <a:solidFill>
                  <a:srgbClr val="1F1F1F"/>
                </a:solidFill>
                <a:effectLst/>
                <a:latin typeface="Calibri" panose="020F0502020204030204" pitchFamily="34" charset="0"/>
                <a:ea typeface="Calibri" panose="020F0502020204030204" pitchFamily="34" charset="0"/>
                <a:cs typeface="Calibri" panose="020F0502020204030204" pitchFamily="34" charset="0"/>
              </a:rPr>
              <a:t>.</a:t>
            </a:r>
            <a:endPar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endParaRPr>
          </a:p>
          <a:p>
            <a:pPr algn="l" fontAlgn="base"/>
            <a:r>
              <a:rPr lang="en-US"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Types of Tokens in C: </a:t>
            </a: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The tokens of C language can be classified into six types based on the functions they are used to perform. </a:t>
            </a:r>
            <a:endParaRPr lang="en-SG" dirty="0">
              <a:latin typeface="Calibri" panose="020F0502020204030204" pitchFamily="34" charset="0"/>
              <a:ea typeface="Calibri" panose="020F0502020204030204" pitchFamily="34" charset="0"/>
              <a:cs typeface="Calibri" panose="020F0502020204030204" pitchFamily="34" charset="0"/>
            </a:endParaRPr>
          </a:p>
        </p:txBody>
      </p:sp>
      <p:pic>
        <p:nvPicPr>
          <p:cNvPr id="38916" name="Picture 4" descr="Lightbox">
            <a:extLst>
              <a:ext uri="{FF2B5EF4-FFF2-40B4-BE49-F238E27FC236}">
                <a16:creationId xmlns:a16="http://schemas.microsoft.com/office/drawing/2014/main" id="{4776977C-8721-7EAA-70B9-9AE0E178F06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27" t="6439" r="2893" b="6853"/>
          <a:stretch/>
        </p:blipFill>
        <p:spPr bwMode="auto">
          <a:xfrm>
            <a:off x="2007908" y="2636246"/>
            <a:ext cx="8418137" cy="370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0648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575035"/>
          </a:xfrm>
          <a:solidFill>
            <a:schemeClr val="accent2">
              <a:lumMod val="20000"/>
              <a:lumOff val="80000"/>
            </a:schemeClr>
          </a:solidFill>
        </p:spPr>
        <p:txBody>
          <a:bodyPr>
            <a:normAutofit fontScale="90000"/>
          </a:bodyPr>
          <a:lstStyle/>
          <a:p>
            <a:pPr algn="just"/>
            <a:r>
              <a:rPr lang="en-SG" sz="4000" b="1" i="0" dirty="0">
                <a:solidFill>
                  <a:srgbClr val="273239"/>
                </a:solidFill>
                <a:effectLst/>
                <a:latin typeface="Source Sans 3"/>
              </a:rPr>
              <a:t>  Keywords in C</a:t>
            </a:r>
            <a:endParaRPr lang="en-SG" sz="4000" b="0" i="0" dirty="0">
              <a:solidFill>
                <a:srgbClr val="610B38"/>
              </a:solidFill>
              <a:effectLst/>
              <a:latin typeface="erdana"/>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249382" y="931426"/>
            <a:ext cx="11693236" cy="5557242"/>
          </a:xfrm>
          <a:solidFill>
            <a:schemeClr val="bg1"/>
          </a:solidFill>
        </p:spPr>
        <p:txBody>
          <a:bodyPr/>
          <a:lstStyle/>
          <a:p>
            <a:pPr algn="l" rtl="0" fontAlgn="base"/>
            <a:r>
              <a:rPr lang="en-US" b="0" i="0" dirty="0">
                <a:solidFill>
                  <a:srgbClr val="273239"/>
                </a:solidFill>
                <a:effectLst/>
                <a:highlight>
                  <a:srgbClr val="FFFFFF"/>
                </a:highlight>
                <a:latin typeface="Nunito" pitchFamily="2" charset="0"/>
              </a:rPr>
              <a:t>In C Programming language, there are many rules so to avoid different types of errors. One of such rule is not able to declare variable names with auto, long, etc. This is all because these are keywords. Let us check all keywords in C language.</a:t>
            </a:r>
          </a:p>
          <a:p>
            <a:pPr algn="l" fontAlgn="base"/>
            <a:r>
              <a:rPr lang="en-US" b="1" i="0" dirty="0">
                <a:solidFill>
                  <a:srgbClr val="273239"/>
                </a:solidFill>
                <a:effectLst/>
                <a:highlight>
                  <a:srgbClr val="FFFFFF"/>
                </a:highlight>
                <a:latin typeface="Nunito" pitchFamily="2" charset="0"/>
              </a:rPr>
              <a:t>What are Keywords?</a:t>
            </a:r>
          </a:p>
          <a:p>
            <a:pPr algn="l" rtl="0" fontAlgn="base"/>
            <a:r>
              <a:rPr lang="en-US" b="0" i="0" dirty="0">
                <a:solidFill>
                  <a:srgbClr val="273239"/>
                </a:solidFill>
                <a:effectLst/>
                <a:highlight>
                  <a:srgbClr val="FFFFFF"/>
                </a:highlight>
                <a:latin typeface="Nunito" pitchFamily="2" charset="0"/>
              </a:rPr>
              <a:t>Keywords are predefined or reserved words that have special meanings to the compiler. These are part of the syntax and cannot be used as identifiers in the program. A list of keywords in C or reserved words in the C programming language are mentioned below:</a:t>
            </a:r>
          </a:p>
          <a:p>
            <a:endParaRPr lang="en-SG" dirty="0"/>
          </a:p>
        </p:txBody>
      </p:sp>
      <p:graphicFrame>
        <p:nvGraphicFramePr>
          <p:cNvPr id="2" name="Table 1">
            <a:extLst>
              <a:ext uri="{FF2B5EF4-FFF2-40B4-BE49-F238E27FC236}">
                <a16:creationId xmlns:a16="http://schemas.microsoft.com/office/drawing/2014/main" id="{8E498F79-C224-7B6D-D123-B30035A48AC0}"/>
              </a:ext>
            </a:extLst>
          </p:cNvPr>
          <p:cNvGraphicFramePr>
            <a:graphicFrameLocks noGrp="1"/>
          </p:cNvGraphicFramePr>
          <p:nvPr>
            <p:extLst>
              <p:ext uri="{D42A27DB-BD31-4B8C-83A1-F6EECF244321}">
                <p14:modId xmlns:p14="http://schemas.microsoft.com/office/powerpoint/2010/main" val="2627288944"/>
              </p:ext>
            </p:extLst>
          </p:nvPr>
        </p:nvGraphicFramePr>
        <p:xfrm>
          <a:off x="692588" y="3429000"/>
          <a:ext cx="10806824" cy="2072640"/>
        </p:xfrm>
        <a:graphic>
          <a:graphicData uri="http://schemas.openxmlformats.org/drawingml/2006/table">
            <a:tbl>
              <a:tblPr/>
              <a:tblGrid>
                <a:gridCol w="1350853">
                  <a:extLst>
                    <a:ext uri="{9D8B030D-6E8A-4147-A177-3AD203B41FA5}">
                      <a16:colId xmlns:a16="http://schemas.microsoft.com/office/drawing/2014/main" val="2452864694"/>
                    </a:ext>
                  </a:extLst>
                </a:gridCol>
                <a:gridCol w="1350853">
                  <a:extLst>
                    <a:ext uri="{9D8B030D-6E8A-4147-A177-3AD203B41FA5}">
                      <a16:colId xmlns:a16="http://schemas.microsoft.com/office/drawing/2014/main" val="979817745"/>
                    </a:ext>
                  </a:extLst>
                </a:gridCol>
                <a:gridCol w="1350853">
                  <a:extLst>
                    <a:ext uri="{9D8B030D-6E8A-4147-A177-3AD203B41FA5}">
                      <a16:colId xmlns:a16="http://schemas.microsoft.com/office/drawing/2014/main" val="3050957760"/>
                    </a:ext>
                  </a:extLst>
                </a:gridCol>
                <a:gridCol w="1350853">
                  <a:extLst>
                    <a:ext uri="{9D8B030D-6E8A-4147-A177-3AD203B41FA5}">
                      <a16:colId xmlns:a16="http://schemas.microsoft.com/office/drawing/2014/main" val="1539637875"/>
                    </a:ext>
                  </a:extLst>
                </a:gridCol>
                <a:gridCol w="1350853">
                  <a:extLst>
                    <a:ext uri="{9D8B030D-6E8A-4147-A177-3AD203B41FA5}">
                      <a16:colId xmlns:a16="http://schemas.microsoft.com/office/drawing/2014/main" val="2085185868"/>
                    </a:ext>
                  </a:extLst>
                </a:gridCol>
                <a:gridCol w="1350853">
                  <a:extLst>
                    <a:ext uri="{9D8B030D-6E8A-4147-A177-3AD203B41FA5}">
                      <a16:colId xmlns:a16="http://schemas.microsoft.com/office/drawing/2014/main" val="3445418177"/>
                    </a:ext>
                  </a:extLst>
                </a:gridCol>
                <a:gridCol w="1350853">
                  <a:extLst>
                    <a:ext uri="{9D8B030D-6E8A-4147-A177-3AD203B41FA5}">
                      <a16:colId xmlns:a16="http://schemas.microsoft.com/office/drawing/2014/main" val="363509952"/>
                    </a:ext>
                  </a:extLst>
                </a:gridCol>
                <a:gridCol w="1350853">
                  <a:extLst>
                    <a:ext uri="{9D8B030D-6E8A-4147-A177-3AD203B41FA5}">
                      <a16:colId xmlns:a16="http://schemas.microsoft.com/office/drawing/2014/main" val="3433926799"/>
                    </a:ext>
                  </a:extLst>
                </a:gridCol>
              </a:tblGrid>
              <a:tr h="403860">
                <a:tc>
                  <a:txBody>
                    <a:bodyPr/>
                    <a:lstStyle/>
                    <a:p>
                      <a:pPr algn="ctr" rtl="0" fontAlgn="base"/>
                      <a:r>
                        <a:rPr lang="en-SG" sz="2000" b="0">
                          <a:effectLst/>
                        </a:rPr>
                        <a:t>auto</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break</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case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char</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dirty="0" err="1">
                          <a:effectLst/>
                        </a:rPr>
                        <a:t>const</a:t>
                      </a:r>
                      <a:endParaRPr lang="en-SG" sz="2000" b="0" dirty="0">
                        <a:effectLst/>
                      </a:endParaRP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continue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default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do</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225040961"/>
                  </a:ext>
                </a:extLst>
              </a:tr>
              <a:tr h="403860">
                <a:tc>
                  <a:txBody>
                    <a:bodyPr/>
                    <a:lstStyle/>
                    <a:p>
                      <a:pPr algn="ctr" rtl="0" fontAlgn="base"/>
                      <a:r>
                        <a:rPr lang="en-SG" sz="2000" b="0">
                          <a:effectLst/>
                        </a:rPr>
                        <a:t>double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else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enum</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extern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float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for</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goto</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if</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2140443420"/>
                  </a:ext>
                </a:extLst>
              </a:tr>
              <a:tr h="403860">
                <a:tc>
                  <a:txBody>
                    <a:bodyPr/>
                    <a:lstStyle/>
                    <a:p>
                      <a:pPr algn="ctr" rtl="0" fontAlgn="base"/>
                      <a:r>
                        <a:rPr lang="en-SG" sz="2000" b="0">
                          <a:effectLst/>
                        </a:rPr>
                        <a:t>int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long</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register</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return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short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dirty="0">
                          <a:effectLst/>
                        </a:rPr>
                        <a:t>signed</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sizeof</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static</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3427796411"/>
                  </a:ext>
                </a:extLst>
              </a:tr>
              <a:tr h="403860">
                <a:tc>
                  <a:txBody>
                    <a:bodyPr/>
                    <a:lstStyle/>
                    <a:p>
                      <a:pPr algn="ctr" rtl="0" fontAlgn="base"/>
                      <a:r>
                        <a:rPr lang="en-SG" sz="2000" b="0">
                          <a:effectLst/>
                        </a:rPr>
                        <a:t>struct</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switch</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typedef</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union</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unsigned</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void</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a:effectLst/>
                        </a:rPr>
                        <a:t>volatile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rtl="0" fontAlgn="base"/>
                      <a:r>
                        <a:rPr lang="en-SG" sz="2000" b="0" dirty="0">
                          <a:effectLst/>
                        </a:rPr>
                        <a:t>while</a:t>
                      </a:r>
                    </a:p>
                  </a:txBody>
                  <a:tcPr marL="76200" marR="76200" marT="106680" marB="10668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124216889"/>
                  </a:ext>
                </a:extLst>
              </a:tr>
            </a:tbl>
          </a:graphicData>
        </a:graphic>
      </p:graphicFrame>
    </p:spTree>
    <p:extLst>
      <p:ext uri="{BB962C8B-B14F-4D97-AF65-F5344CB8AC3E}">
        <p14:creationId xmlns:p14="http://schemas.microsoft.com/office/powerpoint/2010/main" val="24221867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88770"/>
            <a:ext cx="12192000" cy="580534"/>
          </a:xfrm>
          <a:solidFill>
            <a:schemeClr val="accent6">
              <a:lumMod val="20000"/>
              <a:lumOff val="80000"/>
            </a:schemeClr>
          </a:solidFill>
        </p:spPr>
        <p:txBody>
          <a:bodyPr>
            <a:normAutofit/>
          </a:bodyPr>
          <a:lstStyle/>
          <a:p>
            <a:pPr algn="just"/>
            <a:r>
              <a:rPr lang="en-SG" sz="3200" b="1" i="0" dirty="0">
                <a:solidFill>
                  <a:srgbClr val="273239"/>
                </a:solidFill>
                <a:effectLst/>
                <a:latin typeface="Aharoni" panose="02010803020104030203" pitchFamily="2" charset="-79"/>
                <a:cs typeface="Aharoni" panose="02010803020104030203" pitchFamily="2" charset="-79"/>
              </a:rPr>
              <a:t> C Identifiers</a:t>
            </a:r>
            <a:endParaRPr lang="en-SG" sz="3200" b="0" i="0" dirty="0">
              <a:solidFill>
                <a:srgbClr val="610B38"/>
              </a:solidFill>
              <a:effectLst/>
              <a:latin typeface="Aharoni" panose="02010803020104030203" pitchFamily="2" charset="-79"/>
              <a:cs typeface="Aharoni" panose="02010803020104030203" pitchFamily="2" charset="-79"/>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192821" y="794266"/>
            <a:ext cx="6085431" cy="5694402"/>
          </a:xfrm>
          <a:solidFill>
            <a:schemeClr val="accent3">
              <a:lumMod val="20000"/>
              <a:lumOff val="80000"/>
            </a:schemeClr>
          </a:solidFill>
        </p:spPr>
        <p:txBody>
          <a:bodyPr>
            <a:normAutofit/>
          </a:bodyPr>
          <a:lstStyle/>
          <a:p>
            <a:pPr marL="0" indent="0" algn="just">
              <a:buNone/>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Identifiers are unique names that are assigned to variables, structs, functions, and other entities. </a:t>
            </a:r>
          </a:p>
          <a:p>
            <a:pPr marL="0" indent="0" algn="just">
              <a:buNone/>
            </a:pPr>
            <a:r>
              <a:rPr lang="en-US"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Rules to Name an Identifier in C</a:t>
            </a:r>
          </a:p>
          <a:p>
            <a:pPr algn="just" fontAlgn="base">
              <a:buFont typeface="+mj-lt"/>
              <a:buAutoNum type="arabicPeriod"/>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An identifier can include letters (a-z or A-Z), and digits (0-9).</a:t>
            </a:r>
          </a:p>
          <a:p>
            <a:pPr algn="just" fontAlgn="base">
              <a:buFont typeface="+mj-lt"/>
              <a:buAutoNum type="arabicPeriod" startAt="2"/>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An identifier cannot include special characters(/,&lt;,&gt;,*,!,~,#,@,$,%,^,&amp;,*) except the ‘_’ underscore. </a:t>
            </a:r>
          </a:p>
          <a:p>
            <a:pPr algn="just" fontAlgn="base">
              <a:buFont typeface="+mj-lt"/>
              <a:buAutoNum type="arabicPeriod" startAt="3"/>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Spaces are not allowed while naming an identifier.</a:t>
            </a:r>
          </a:p>
          <a:p>
            <a:pPr algn="just" fontAlgn="base">
              <a:buFont typeface="+mj-lt"/>
              <a:buAutoNum type="arabicPeriod" startAt="4"/>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An identifier can only begin with an underscore or letters.</a:t>
            </a:r>
          </a:p>
          <a:p>
            <a:pPr algn="just" fontAlgn="base">
              <a:buFont typeface="+mj-lt"/>
              <a:buAutoNum type="arabicPeriod" startAt="5"/>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We cannot name identifiers the same as keywords because they are reserved words to perform a specific task. For example, </a:t>
            </a:r>
            <a:r>
              <a:rPr lang="en-US" b="0" i="0" dirty="0" err="1">
                <a:solidFill>
                  <a:srgbClr val="273239"/>
                </a:solidFill>
                <a:effectLst/>
                <a:latin typeface="Calibri" panose="020F0502020204030204" pitchFamily="34" charset="0"/>
                <a:ea typeface="Calibri" panose="020F0502020204030204" pitchFamily="34" charset="0"/>
                <a:cs typeface="Calibri" panose="020F0502020204030204" pitchFamily="34" charset="0"/>
              </a:rPr>
              <a:t>printf</a:t>
            </a: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a:t>
            </a:r>
            <a:r>
              <a:rPr lang="en-US" b="0" i="0" dirty="0" err="1">
                <a:solidFill>
                  <a:srgbClr val="273239"/>
                </a:solidFill>
                <a:effectLst/>
                <a:latin typeface="Calibri" panose="020F0502020204030204" pitchFamily="34" charset="0"/>
                <a:ea typeface="Calibri" panose="020F0502020204030204" pitchFamily="34" charset="0"/>
                <a:cs typeface="Calibri" panose="020F0502020204030204" pitchFamily="34" charset="0"/>
              </a:rPr>
              <a:t>scanf</a:t>
            </a: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int, char, struct, etc. </a:t>
            </a:r>
          </a:p>
          <a:p>
            <a:pPr algn="just" fontAlgn="base">
              <a:buFont typeface="+mj-lt"/>
              <a:buAutoNum type="arabicPeriod" startAt="6"/>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The identifier must be </a:t>
            </a:r>
            <a:r>
              <a:rPr lang="en-US"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unique</a:t>
            </a: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in its namespace.</a:t>
            </a:r>
          </a:p>
          <a:p>
            <a:pPr algn="just" fontAlgn="base">
              <a:buFont typeface="+mj-lt"/>
              <a:buAutoNum type="arabicPeriod" startAt="7"/>
            </a:pPr>
            <a:r>
              <a:rPr lang="en-US" b="0"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C language is case-sensitive so, ‘name’ and ‘NAME’ are different identifiers.</a:t>
            </a:r>
          </a:p>
        </p:txBody>
      </p:sp>
      <p:sp>
        <p:nvSpPr>
          <p:cNvPr id="3" name="TextBox 2">
            <a:extLst>
              <a:ext uri="{FF2B5EF4-FFF2-40B4-BE49-F238E27FC236}">
                <a16:creationId xmlns:a16="http://schemas.microsoft.com/office/drawing/2014/main" id="{4FD0A6A2-0F87-3723-58DE-EBD814DE56BE}"/>
              </a:ext>
            </a:extLst>
          </p:cNvPr>
          <p:cNvSpPr txBox="1"/>
          <p:nvPr/>
        </p:nvSpPr>
        <p:spPr>
          <a:xfrm>
            <a:off x="6553330" y="966595"/>
            <a:ext cx="5211322" cy="738664"/>
          </a:xfrm>
          <a:prstGeom prst="rect">
            <a:avLst/>
          </a:prstGeom>
          <a:solidFill>
            <a:srgbClr val="FFFF00"/>
          </a:solidFill>
        </p:spPr>
        <p:txBody>
          <a:bodyPr wrap="square">
            <a:spAutoFit/>
          </a:bodyPr>
          <a:lstStyle/>
          <a:p>
            <a:r>
              <a:rPr lang="en-SG" sz="1400" dirty="0"/>
              <a:t>✅ Number, </a:t>
            </a:r>
            <a:r>
              <a:rPr lang="en-SG" sz="1400" dirty="0" err="1"/>
              <a:t>num</a:t>
            </a:r>
            <a:r>
              <a:rPr lang="en-SG" sz="1400" dirty="0"/>
              <a:t>=2, </a:t>
            </a:r>
            <a:r>
              <a:rPr lang="en-SG" sz="1400" dirty="0" err="1"/>
              <a:t>val</a:t>
            </a:r>
            <a:r>
              <a:rPr lang="en-SG" sz="1400" dirty="0"/>
              <a:t>, VAL=23, number1,number2, a1,a2, </a:t>
            </a:r>
          </a:p>
          <a:p>
            <a:endParaRPr lang="en-SG" sz="1400" dirty="0"/>
          </a:p>
          <a:p>
            <a:r>
              <a:rPr lang="en-SG" sz="1400" dirty="0"/>
              <a:t>❌ 1num, #val, ^list, $name, ~age, &amp;age</a:t>
            </a:r>
          </a:p>
        </p:txBody>
      </p:sp>
      <p:sp>
        <p:nvSpPr>
          <p:cNvPr id="8" name="TextBox 7">
            <a:extLst>
              <a:ext uri="{FF2B5EF4-FFF2-40B4-BE49-F238E27FC236}">
                <a16:creationId xmlns:a16="http://schemas.microsoft.com/office/drawing/2014/main" id="{2C4EBA3B-241A-EFCC-3BBB-569DE609237B}"/>
              </a:ext>
            </a:extLst>
          </p:cNvPr>
          <p:cNvSpPr txBox="1"/>
          <p:nvPr/>
        </p:nvSpPr>
        <p:spPr>
          <a:xfrm>
            <a:off x="6740165" y="2494659"/>
            <a:ext cx="5451835" cy="646331"/>
          </a:xfrm>
          <a:prstGeom prst="rect">
            <a:avLst/>
          </a:prstGeom>
          <a:solidFill>
            <a:srgbClr val="FFFF00"/>
          </a:solidFill>
        </p:spPr>
        <p:txBody>
          <a:bodyPr wrap="square">
            <a:spAutoFit/>
          </a:bodyPr>
          <a:lstStyle/>
          <a:p>
            <a:r>
              <a:rPr lang="en-SG" dirty="0"/>
              <a:t>✅ _num1, num1_, </a:t>
            </a:r>
            <a:r>
              <a:rPr lang="en-SG" dirty="0" err="1"/>
              <a:t>customer_list</a:t>
            </a:r>
            <a:r>
              <a:rPr lang="en-SG" dirty="0"/>
              <a:t>, customer_list1</a:t>
            </a:r>
          </a:p>
          <a:p>
            <a:r>
              <a:rPr lang="en-SG" dirty="0"/>
              <a:t>❌ 1num_, customer-list, 1_num,</a:t>
            </a:r>
          </a:p>
        </p:txBody>
      </p:sp>
      <p:sp>
        <p:nvSpPr>
          <p:cNvPr id="10" name="TextBox 9">
            <a:extLst>
              <a:ext uri="{FF2B5EF4-FFF2-40B4-BE49-F238E27FC236}">
                <a16:creationId xmlns:a16="http://schemas.microsoft.com/office/drawing/2014/main" id="{926B4BC3-D370-7E57-EEB0-56B4ECCC7407}"/>
              </a:ext>
            </a:extLst>
          </p:cNvPr>
          <p:cNvSpPr txBox="1"/>
          <p:nvPr/>
        </p:nvSpPr>
        <p:spPr>
          <a:xfrm>
            <a:off x="7778219" y="3516389"/>
            <a:ext cx="2300141" cy="646331"/>
          </a:xfrm>
          <a:prstGeom prst="rect">
            <a:avLst/>
          </a:prstGeom>
          <a:solidFill>
            <a:srgbClr val="FFFF00"/>
          </a:solidFill>
        </p:spPr>
        <p:txBody>
          <a:bodyPr wrap="square">
            <a:spAutoFit/>
          </a:bodyPr>
          <a:lstStyle/>
          <a:p>
            <a:r>
              <a:rPr lang="en-SG" dirty="0"/>
              <a:t>✅ </a:t>
            </a:r>
            <a:r>
              <a:rPr lang="en-SG" dirty="0" err="1"/>
              <a:t>customer_list</a:t>
            </a:r>
            <a:endParaRPr lang="en-SG" dirty="0"/>
          </a:p>
          <a:p>
            <a:r>
              <a:rPr lang="en-SG" dirty="0"/>
              <a:t>❌ customer  list</a:t>
            </a:r>
          </a:p>
        </p:txBody>
      </p:sp>
      <p:sp>
        <p:nvSpPr>
          <p:cNvPr id="12" name="TextBox 11">
            <a:extLst>
              <a:ext uri="{FF2B5EF4-FFF2-40B4-BE49-F238E27FC236}">
                <a16:creationId xmlns:a16="http://schemas.microsoft.com/office/drawing/2014/main" id="{91F36820-570C-AFE7-88B2-C7B7545267AE}"/>
              </a:ext>
            </a:extLst>
          </p:cNvPr>
          <p:cNvSpPr txBox="1"/>
          <p:nvPr/>
        </p:nvSpPr>
        <p:spPr>
          <a:xfrm>
            <a:off x="7721403" y="4651902"/>
            <a:ext cx="2875176" cy="646331"/>
          </a:xfrm>
          <a:prstGeom prst="rect">
            <a:avLst/>
          </a:prstGeom>
          <a:solidFill>
            <a:srgbClr val="FFFF00"/>
          </a:solidFill>
        </p:spPr>
        <p:txBody>
          <a:bodyPr wrap="square">
            <a:spAutoFit/>
          </a:bodyPr>
          <a:lstStyle/>
          <a:p>
            <a:r>
              <a:rPr lang="en-SG" dirty="0"/>
              <a:t>✅ INT, PRINTF, CHAR</a:t>
            </a:r>
          </a:p>
          <a:p>
            <a:r>
              <a:rPr lang="en-SG" dirty="0"/>
              <a:t>❌ int = 0, </a:t>
            </a:r>
            <a:r>
              <a:rPr lang="en-SG" dirty="0" err="1"/>
              <a:t>printf</a:t>
            </a:r>
            <a:r>
              <a:rPr lang="en-SG" dirty="0"/>
              <a:t>=0,</a:t>
            </a:r>
          </a:p>
        </p:txBody>
      </p:sp>
      <p:sp>
        <p:nvSpPr>
          <p:cNvPr id="14" name="TextBox 13">
            <a:extLst>
              <a:ext uri="{FF2B5EF4-FFF2-40B4-BE49-F238E27FC236}">
                <a16:creationId xmlns:a16="http://schemas.microsoft.com/office/drawing/2014/main" id="{0CFF6149-FD77-BE1C-8072-19DDAA316F1D}"/>
              </a:ext>
            </a:extLst>
          </p:cNvPr>
          <p:cNvSpPr txBox="1"/>
          <p:nvPr/>
        </p:nvSpPr>
        <p:spPr>
          <a:xfrm>
            <a:off x="6152096" y="6087633"/>
            <a:ext cx="6127422" cy="338554"/>
          </a:xfrm>
          <a:prstGeom prst="rect">
            <a:avLst/>
          </a:prstGeom>
          <a:solidFill>
            <a:srgbClr val="FFFF00"/>
          </a:solidFill>
        </p:spPr>
        <p:txBody>
          <a:bodyPr wrap="square">
            <a:spAutoFit/>
          </a:bodyPr>
          <a:lstStyle/>
          <a:p>
            <a:r>
              <a:rPr lang="en-SG" sz="1600" dirty="0"/>
              <a:t>✅ name=0, NAME=0, Name=0, </a:t>
            </a:r>
            <a:r>
              <a:rPr lang="en-SG" sz="1600" dirty="0" err="1"/>
              <a:t>NaMe</a:t>
            </a:r>
            <a:r>
              <a:rPr lang="en-SG" sz="1600" dirty="0"/>
              <a:t>=0, </a:t>
            </a:r>
            <a:r>
              <a:rPr lang="en-SG" sz="1600" dirty="0" err="1"/>
              <a:t>NAMe</a:t>
            </a:r>
            <a:r>
              <a:rPr lang="en-SG" sz="1600" dirty="0"/>
              <a:t>=0,namE=0</a:t>
            </a:r>
          </a:p>
        </p:txBody>
      </p:sp>
      <p:cxnSp>
        <p:nvCxnSpPr>
          <p:cNvPr id="16" name="Straight Arrow Connector 15">
            <a:extLst>
              <a:ext uri="{FF2B5EF4-FFF2-40B4-BE49-F238E27FC236}">
                <a16:creationId xmlns:a16="http://schemas.microsoft.com/office/drawing/2014/main" id="{3A8AADF0-938A-EF1A-E90A-E0BB950513CC}"/>
              </a:ext>
            </a:extLst>
          </p:cNvPr>
          <p:cNvCxnSpPr/>
          <p:nvPr/>
        </p:nvCxnSpPr>
        <p:spPr>
          <a:xfrm flipV="1">
            <a:off x="6096000" y="1705259"/>
            <a:ext cx="644165" cy="4911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929EC638-9DF3-3E4F-E15D-54453BA7E441}"/>
              </a:ext>
            </a:extLst>
          </p:cNvPr>
          <p:cNvCxnSpPr>
            <a:cxnSpLocks/>
            <a:endCxn id="8" idx="1"/>
          </p:cNvCxnSpPr>
          <p:nvPr/>
        </p:nvCxnSpPr>
        <p:spPr>
          <a:xfrm flipV="1">
            <a:off x="6278252" y="2817825"/>
            <a:ext cx="461913" cy="2907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AE53DB70-073E-281B-1699-1DFFBB209CE7}"/>
              </a:ext>
            </a:extLst>
          </p:cNvPr>
          <p:cNvCxnSpPr/>
          <p:nvPr/>
        </p:nvCxnSpPr>
        <p:spPr>
          <a:xfrm>
            <a:off x="5203596" y="3629320"/>
            <a:ext cx="2517807" cy="13197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C57DE045-E5B3-054C-F6B0-F111AD4C5140}"/>
              </a:ext>
            </a:extLst>
          </p:cNvPr>
          <p:cNvCxnSpPr/>
          <p:nvPr/>
        </p:nvCxnSpPr>
        <p:spPr>
          <a:xfrm flipV="1">
            <a:off x="5872899" y="3140990"/>
            <a:ext cx="763571" cy="9408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2F6F2E88-05D5-1279-A16E-59353BBCA882}"/>
              </a:ext>
            </a:extLst>
          </p:cNvPr>
          <p:cNvCxnSpPr/>
          <p:nvPr/>
        </p:nvCxnSpPr>
        <p:spPr>
          <a:xfrm>
            <a:off x="4901938" y="6087633"/>
            <a:ext cx="1194062" cy="19061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264142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29"/>
            <a:ext cx="12192000" cy="575035"/>
          </a:xfrm>
          <a:solidFill>
            <a:schemeClr val="accent6">
              <a:lumMod val="20000"/>
              <a:lumOff val="80000"/>
            </a:schemeClr>
          </a:solidFill>
        </p:spPr>
        <p:txBody>
          <a:bodyPr>
            <a:normAutofit fontScale="90000"/>
          </a:bodyPr>
          <a:lstStyle/>
          <a:p>
            <a:pPr algn="just"/>
            <a:r>
              <a:rPr lang="en-SG" sz="4000" b="1" i="0" dirty="0">
                <a:solidFill>
                  <a:srgbClr val="273239"/>
                </a:solidFill>
                <a:effectLst/>
                <a:latin typeface="Aptos" panose="020B0004020202020204" pitchFamily="34" charset="0"/>
              </a:rPr>
              <a:t>  C Comments</a:t>
            </a:r>
            <a:endParaRPr lang="en-SG" sz="4000" b="0" i="0" dirty="0">
              <a:solidFill>
                <a:srgbClr val="610B38"/>
              </a:solidFill>
              <a:effectLst/>
              <a:latin typeface="Aptos" panose="020B0004020202020204" pitchFamily="34" charset="0"/>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249382" y="933254"/>
            <a:ext cx="11693236" cy="5555414"/>
          </a:xfrm>
          <a:solidFill>
            <a:schemeClr val="bg1"/>
          </a:solidFill>
        </p:spPr>
        <p:txBody>
          <a:bodyPr>
            <a:normAutofit/>
          </a:bodyPr>
          <a:lstStyle/>
          <a:p>
            <a:pPr algn="just" fontAlgn="base"/>
            <a:r>
              <a:rPr lang="en-US" b="0" i="0" dirty="0">
                <a:solidFill>
                  <a:srgbClr val="273239"/>
                </a:solidFill>
                <a:effectLst/>
                <a:highlight>
                  <a:srgbClr val="FFFFFF"/>
                </a:highlight>
                <a:latin typeface="Nunito" pitchFamily="2" charset="0"/>
              </a:rPr>
              <a:t>The </a:t>
            </a:r>
            <a:r>
              <a:rPr lang="en-US" b="1" i="0" dirty="0">
                <a:solidFill>
                  <a:srgbClr val="273239"/>
                </a:solidFill>
                <a:effectLst/>
                <a:highlight>
                  <a:srgbClr val="FFFFFF"/>
                </a:highlight>
                <a:latin typeface="Nunito" pitchFamily="2" charset="0"/>
              </a:rPr>
              <a:t>comments in C</a:t>
            </a:r>
            <a:r>
              <a:rPr lang="en-US" b="0" i="0" dirty="0">
                <a:solidFill>
                  <a:srgbClr val="273239"/>
                </a:solidFill>
                <a:effectLst/>
                <a:highlight>
                  <a:srgbClr val="FFFFFF"/>
                </a:highlight>
                <a:latin typeface="Nunito" pitchFamily="2" charset="0"/>
              </a:rPr>
              <a:t> are human-readable explanations or notes in the source code of a C program.  A comment makes the program easier to read and understand. These are the statements that are not executed by the compiler or an interpreter.</a:t>
            </a:r>
          </a:p>
          <a:p>
            <a:pPr algn="just" fontAlgn="base"/>
            <a:r>
              <a:rPr lang="en-US" b="0" i="0" dirty="0">
                <a:solidFill>
                  <a:srgbClr val="273239"/>
                </a:solidFill>
                <a:effectLst/>
                <a:highlight>
                  <a:srgbClr val="FFFFFF"/>
                </a:highlight>
                <a:latin typeface="Nunito" pitchFamily="2" charset="0"/>
              </a:rPr>
              <a:t>It is considered to be a good practice to document our code using comments.</a:t>
            </a:r>
          </a:p>
          <a:p>
            <a:pPr algn="just" fontAlgn="base"/>
            <a:r>
              <a:rPr lang="en-US" b="1" i="0" dirty="0">
                <a:solidFill>
                  <a:srgbClr val="273239"/>
                </a:solidFill>
                <a:effectLst/>
                <a:highlight>
                  <a:srgbClr val="FFFFFF"/>
                </a:highlight>
                <a:latin typeface="Nunito" pitchFamily="2" charset="0"/>
              </a:rPr>
              <a:t>When and Why to use Comments in C programming?</a:t>
            </a:r>
          </a:p>
          <a:p>
            <a:pPr algn="just" fontAlgn="base">
              <a:buFont typeface="+mj-lt"/>
              <a:buAutoNum type="arabicPeriod"/>
            </a:pPr>
            <a:r>
              <a:rPr lang="en-US" b="0" i="0" dirty="0">
                <a:solidFill>
                  <a:srgbClr val="273239"/>
                </a:solidFill>
                <a:effectLst/>
                <a:highlight>
                  <a:srgbClr val="FFFFFF"/>
                </a:highlight>
                <a:latin typeface="Nunito" pitchFamily="2" charset="0"/>
              </a:rPr>
              <a:t>A person reading a large code will be bemused if comments are not provided about details of the program.</a:t>
            </a:r>
          </a:p>
          <a:p>
            <a:pPr algn="just" fontAlgn="base">
              <a:buFont typeface="+mj-lt"/>
              <a:buAutoNum type="arabicPeriod"/>
            </a:pPr>
            <a:r>
              <a:rPr lang="en-US" b="0" i="0" dirty="0">
                <a:solidFill>
                  <a:srgbClr val="273239"/>
                </a:solidFill>
                <a:effectLst/>
                <a:highlight>
                  <a:srgbClr val="FFFFFF"/>
                </a:highlight>
                <a:latin typeface="Nunito" pitchFamily="2" charset="0"/>
              </a:rPr>
              <a:t>C Comments are a way to make a code more readable by providing more descriptions.</a:t>
            </a:r>
          </a:p>
          <a:p>
            <a:pPr algn="just" fontAlgn="base">
              <a:buFont typeface="+mj-lt"/>
              <a:buAutoNum type="arabicPeriod"/>
            </a:pPr>
            <a:r>
              <a:rPr lang="en-US" b="0" i="0" dirty="0">
                <a:solidFill>
                  <a:srgbClr val="273239"/>
                </a:solidFill>
                <a:effectLst/>
                <a:highlight>
                  <a:srgbClr val="FFFFFF"/>
                </a:highlight>
                <a:latin typeface="Nunito" pitchFamily="2" charset="0"/>
              </a:rPr>
              <a:t>C Comments can include a description of an algorithm to make code understandable.</a:t>
            </a:r>
          </a:p>
          <a:p>
            <a:pPr algn="just" fontAlgn="base">
              <a:buFont typeface="+mj-lt"/>
              <a:buAutoNum type="arabicPeriod"/>
            </a:pPr>
            <a:r>
              <a:rPr lang="en-US" b="0" i="0" dirty="0">
                <a:solidFill>
                  <a:srgbClr val="273239"/>
                </a:solidFill>
                <a:effectLst/>
                <a:highlight>
                  <a:srgbClr val="FFFFFF"/>
                </a:highlight>
                <a:latin typeface="Nunito" pitchFamily="2" charset="0"/>
              </a:rPr>
              <a:t>C Comments can be used to prevent the execution of some parts of the code.</a:t>
            </a:r>
          </a:p>
          <a:p>
            <a:pPr algn="just" fontAlgn="base"/>
            <a:r>
              <a:rPr lang="en-US" b="1" i="0" dirty="0">
                <a:solidFill>
                  <a:srgbClr val="273239"/>
                </a:solidFill>
                <a:effectLst/>
                <a:highlight>
                  <a:srgbClr val="FFFFFF"/>
                </a:highlight>
                <a:latin typeface="Nunito" pitchFamily="2" charset="0"/>
              </a:rPr>
              <a:t>Types of comments in C</a:t>
            </a:r>
          </a:p>
          <a:p>
            <a:pPr algn="just" fontAlgn="base"/>
            <a:r>
              <a:rPr lang="en-US" b="0" i="0" dirty="0">
                <a:solidFill>
                  <a:srgbClr val="273239"/>
                </a:solidFill>
                <a:effectLst/>
                <a:highlight>
                  <a:srgbClr val="FFFFFF"/>
                </a:highlight>
                <a:latin typeface="Nunito" pitchFamily="2" charset="0"/>
              </a:rPr>
              <a:t>In C there are two types of comments in C language:</a:t>
            </a: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Single-line comment</a:t>
            </a:r>
            <a:endParaRPr lang="en-US" b="0" i="0" dirty="0">
              <a:solidFill>
                <a:srgbClr val="273239"/>
              </a:solidFill>
              <a:effectLst/>
              <a:highlight>
                <a:srgbClr val="FFFFFF"/>
              </a:highlight>
              <a:latin typeface="Nunito" pitchFamily="2" charset="0"/>
            </a:endParaRPr>
          </a:p>
          <a:p>
            <a:pPr algn="just" fontAlgn="base">
              <a:buFont typeface="Arial" panose="020B0604020202020204" pitchFamily="34" charset="0"/>
              <a:buChar char="•"/>
            </a:pPr>
            <a:r>
              <a:rPr lang="en-US" b="1" i="0" dirty="0">
                <a:solidFill>
                  <a:srgbClr val="273239"/>
                </a:solidFill>
                <a:effectLst/>
                <a:highlight>
                  <a:srgbClr val="FFFFFF"/>
                </a:highlight>
                <a:latin typeface="Nunito" pitchFamily="2" charset="0"/>
              </a:rPr>
              <a:t>Multi-line comment</a:t>
            </a:r>
            <a:endParaRPr lang="en-US" b="0" i="0" dirty="0">
              <a:solidFill>
                <a:srgbClr val="273239"/>
              </a:solidFill>
              <a:effectLst/>
              <a:highlight>
                <a:srgbClr val="FFFFFF"/>
              </a:highlight>
              <a:latin typeface="Nunito" pitchFamily="2" charset="0"/>
            </a:endParaRPr>
          </a:p>
          <a:p>
            <a:pPr algn="just"/>
            <a:endParaRPr lang="en-SG" dirty="0"/>
          </a:p>
        </p:txBody>
      </p:sp>
    </p:spTree>
    <p:extLst>
      <p:ext uri="{BB962C8B-B14F-4D97-AF65-F5344CB8AC3E}">
        <p14:creationId xmlns:p14="http://schemas.microsoft.com/office/powerpoint/2010/main" val="3552924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847EC-2DAA-ECF7-4969-306C715E90B5}"/>
              </a:ext>
            </a:extLst>
          </p:cNvPr>
          <p:cNvSpPr>
            <a:spLocks noGrp="1"/>
          </p:cNvSpPr>
          <p:nvPr>
            <p:ph type="title"/>
          </p:nvPr>
        </p:nvSpPr>
        <p:spPr>
          <a:xfrm>
            <a:off x="0" y="101687"/>
            <a:ext cx="12191999" cy="690166"/>
          </a:xfrm>
          <a:solidFill>
            <a:srgbClr val="92D050"/>
          </a:solidFill>
        </p:spPr>
        <p:txBody>
          <a:bodyPr>
            <a:normAutofit fontScale="90000"/>
          </a:bodyPr>
          <a:lstStyle/>
          <a:p>
            <a:r>
              <a:rPr lang="en-SG" dirty="0"/>
              <a:t>   			Content Of This Lecture</a:t>
            </a:r>
          </a:p>
        </p:txBody>
      </p:sp>
      <p:sp>
        <p:nvSpPr>
          <p:cNvPr id="3" name="Content Placeholder 2">
            <a:extLst>
              <a:ext uri="{FF2B5EF4-FFF2-40B4-BE49-F238E27FC236}">
                <a16:creationId xmlns:a16="http://schemas.microsoft.com/office/drawing/2014/main" id="{D1A8D3A7-6427-ED05-F740-3F1C3DBFF56F}"/>
              </a:ext>
            </a:extLst>
          </p:cNvPr>
          <p:cNvSpPr>
            <a:spLocks noGrp="1"/>
          </p:cNvSpPr>
          <p:nvPr>
            <p:ph idx="1"/>
          </p:nvPr>
        </p:nvSpPr>
        <p:spPr>
          <a:xfrm>
            <a:off x="254521" y="1031804"/>
            <a:ext cx="5524110" cy="5124335"/>
          </a:xfrm>
          <a:solidFill>
            <a:schemeClr val="accent5">
              <a:lumMod val="20000"/>
              <a:lumOff val="80000"/>
            </a:schemeClr>
          </a:solidFill>
          <a:ln>
            <a:solidFill>
              <a:schemeClr val="accent1"/>
            </a:solidFill>
          </a:ln>
        </p:spPr>
        <p:txBody>
          <a:bodyPr/>
          <a:lstStyle/>
          <a:p>
            <a:pPr>
              <a:buFont typeface="Wingdings" panose="05000000000000000000" pitchFamily="2" charset="2"/>
              <a:buChar char="Ø"/>
            </a:pPr>
            <a:r>
              <a:rPr lang="en-US" dirty="0">
                <a:latin typeface="Aptos" panose="020B0004020202020204" pitchFamily="34" charset="0"/>
              </a:rPr>
              <a:t>Resources will be followed:</a:t>
            </a:r>
          </a:p>
          <a:p>
            <a:pPr>
              <a:buFont typeface="Wingdings" panose="05000000000000000000" pitchFamily="2" charset="2"/>
              <a:buChar char="Ø"/>
            </a:pPr>
            <a:r>
              <a:rPr lang="en-US" dirty="0">
                <a:latin typeface="Aptos" panose="020B0004020202020204" pitchFamily="34" charset="0"/>
              </a:rPr>
              <a:t>Popular Programming languages</a:t>
            </a:r>
          </a:p>
          <a:p>
            <a:pPr>
              <a:buFont typeface="Wingdings" panose="05000000000000000000" pitchFamily="2" charset="2"/>
              <a:buChar char="Ø"/>
            </a:pPr>
            <a:r>
              <a:rPr lang="en-US" dirty="0">
                <a:latin typeface="Aptos" panose="020B0004020202020204" pitchFamily="34" charset="0"/>
              </a:rPr>
              <a:t>Necessary Websites &amp; Tools Related To Programming</a:t>
            </a:r>
          </a:p>
          <a:p>
            <a:pPr>
              <a:buFont typeface="Wingdings" panose="05000000000000000000" pitchFamily="2" charset="2"/>
              <a:buChar char="Ø"/>
            </a:pPr>
            <a:r>
              <a:rPr lang="en-US" dirty="0">
                <a:latin typeface="Aptos" panose="020B0004020202020204" pitchFamily="34" charset="0"/>
              </a:rPr>
              <a:t>Competitive Programming OJ</a:t>
            </a:r>
          </a:p>
          <a:p>
            <a:pPr>
              <a:buFont typeface="Wingdings" panose="05000000000000000000" pitchFamily="2" charset="2"/>
              <a:buChar char="Ø"/>
            </a:pPr>
            <a:r>
              <a:rPr lang="en-US" dirty="0">
                <a:latin typeface="Aptos" panose="020B0004020202020204" pitchFamily="34" charset="0"/>
              </a:rPr>
              <a:t>Structural programming language</a:t>
            </a:r>
          </a:p>
          <a:p>
            <a:pPr>
              <a:buFont typeface="Wingdings" panose="05000000000000000000" pitchFamily="2" charset="2"/>
              <a:buChar char="Ø"/>
            </a:pPr>
            <a:r>
              <a:rPr lang="en-US" dirty="0">
                <a:latin typeface="Aptos" panose="020B0004020202020204" pitchFamily="34" charset="0"/>
              </a:rPr>
              <a:t>Differences Between C, C++ and Java</a:t>
            </a:r>
          </a:p>
          <a:p>
            <a:pPr>
              <a:buFont typeface="Wingdings" panose="05000000000000000000" pitchFamily="2" charset="2"/>
              <a:buChar char="Ø"/>
            </a:pPr>
            <a:r>
              <a:rPr lang="en-US" dirty="0">
                <a:latin typeface="Aptos" panose="020B0004020202020204" pitchFamily="34" charset="0"/>
              </a:rPr>
              <a:t>C Programming Language Tutorial</a:t>
            </a:r>
          </a:p>
          <a:p>
            <a:pPr>
              <a:buFont typeface="Wingdings" panose="05000000000000000000" pitchFamily="2" charset="2"/>
              <a:buChar char="Ø"/>
            </a:pPr>
            <a:r>
              <a:rPr lang="en-US" dirty="0">
                <a:latin typeface="Aptos" panose="020B0004020202020204" pitchFamily="34" charset="0"/>
              </a:rPr>
              <a:t>History of C Language</a:t>
            </a:r>
          </a:p>
          <a:p>
            <a:pPr>
              <a:buFont typeface="Wingdings" panose="05000000000000000000" pitchFamily="2" charset="2"/>
              <a:buChar char="Ø"/>
            </a:pPr>
            <a:r>
              <a:rPr lang="en-US" dirty="0">
                <a:latin typeface="Aptos" panose="020B0004020202020204" pitchFamily="34" charset="0"/>
              </a:rPr>
              <a:t>Advantages/Features of C Language</a:t>
            </a:r>
          </a:p>
          <a:p>
            <a:pPr>
              <a:buFont typeface="Wingdings" panose="05000000000000000000" pitchFamily="2" charset="2"/>
              <a:buChar char="Ø"/>
            </a:pPr>
            <a:r>
              <a:rPr lang="en-US" dirty="0">
                <a:latin typeface="Aptos" panose="020B0004020202020204" pitchFamily="34" charset="0"/>
              </a:rPr>
              <a:t>Applications of C Language</a:t>
            </a:r>
            <a:endParaRPr lang="en-SG" dirty="0">
              <a:latin typeface="Aptos" panose="020B0004020202020204" pitchFamily="34" charset="0"/>
            </a:endParaRPr>
          </a:p>
        </p:txBody>
      </p:sp>
      <p:sp>
        <p:nvSpPr>
          <p:cNvPr id="4" name="Content Placeholder 2">
            <a:extLst>
              <a:ext uri="{FF2B5EF4-FFF2-40B4-BE49-F238E27FC236}">
                <a16:creationId xmlns:a16="http://schemas.microsoft.com/office/drawing/2014/main" id="{F597A560-B35B-137F-EB97-EEA7BE7A4042}"/>
              </a:ext>
            </a:extLst>
          </p:cNvPr>
          <p:cNvSpPr txBox="1">
            <a:spLocks/>
          </p:cNvSpPr>
          <p:nvPr/>
        </p:nvSpPr>
        <p:spPr>
          <a:xfrm>
            <a:off x="6096000" y="1031804"/>
            <a:ext cx="5841480" cy="5124335"/>
          </a:xfrm>
          <a:prstGeom prst="rect">
            <a:avLst/>
          </a:prstGeom>
          <a:solidFill>
            <a:schemeClr val="accent2">
              <a:lumMod val="20000"/>
              <a:lumOff val="80000"/>
            </a:schemeClr>
          </a:solidFill>
          <a:ln>
            <a:solidFill>
              <a:schemeClr val="accent1"/>
            </a:solidFill>
          </a:ln>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buFont typeface="Wingdings" panose="05000000000000000000" pitchFamily="2" charset="2"/>
              <a:buChar char="Ø"/>
            </a:pPr>
            <a:r>
              <a:rPr lang="en-US" dirty="0">
                <a:latin typeface="Aptos" panose="020B0004020202020204" pitchFamily="34" charset="0"/>
              </a:rPr>
              <a:t>General Overview of a Simple C Program's Structure:</a:t>
            </a:r>
          </a:p>
          <a:p>
            <a:pPr>
              <a:buFont typeface="Wingdings" panose="05000000000000000000" pitchFamily="2" charset="2"/>
              <a:buChar char="Ø"/>
            </a:pPr>
            <a:r>
              <a:rPr lang="en-US" dirty="0">
                <a:latin typeface="Aptos" panose="020B0004020202020204" pitchFamily="34" charset="0"/>
              </a:rPr>
              <a:t>Compilation process in c</a:t>
            </a:r>
          </a:p>
          <a:p>
            <a:pPr>
              <a:buFont typeface="Wingdings" panose="05000000000000000000" pitchFamily="2" charset="2"/>
              <a:buChar char="Ø"/>
            </a:pPr>
            <a:r>
              <a:rPr lang="en-US" dirty="0">
                <a:latin typeface="Aptos" panose="020B0004020202020204" pitchFamily="34" charset="0"/>
              </a:rPr>
              <a:t>Tokens in C</a:t>
            </a:r>
          </a:p>
          <a:p>
            <a:pPr>
              <a:buFont typeface="Wingdings" panose="05000000000000000000" pitchFamily="2" charset="2"/>
              <a:buChar char="Ø"/>
            </a:pPr>
            <a:r>
              <a:rPr lang="en-US" dirty="0">
                <a:latin typeface="Aptos" panose="020B0004020202020204" pitchFamily="34" charset="0"/>
              </a:rPr>
              <a:t>Keywords in C</a:t>
            </a:r>
          </a:p>
          <a:p>
            <a:pPr>
              <a:buFont typeface="Wingdings" panose="05000000000000000000" pitchFamily="2" charset="2"/>
              <a:buChar char="Ø"/>
            </a:pPr>
            <a:r>
              <a:rPr lang="en-US" dirty="0">
                <a:latin typeface="Aptos" panose="020B0004020202020204" pitchFamily="34" charset="0"/>
              </a:rPr>
              <a:t>C Identifiers</a:t>
            </a:r>
          </a:p>
          <a:p>
            <a:pPr>
              <a:buFont typeface="Wingdings" panose="05000000000000000000" pitchFamily="2" charset="2"/>
              <a:buChar char="Ø"/>
            </a:pPr>
            <a:r>
              <a:rPr lang="en-US" dirty="0">
                <a:latin typeface="Aptos" panose="020B0004020202020204" pitchFamily="34" charset="0"/>
              </a:rPr>
              <a:t>C Comments</a:t>
            </a:r>
          </a:p>
          <a:p>
            <a:pPr>
              <a:buFont typeface="Wingdings" panose="05000000000000000000" pitchFamily="2" charset="2"/>
              <a:buChar char="Ø"/>
            </a:pPr>
            <a:r>
              <a:rPr lang="en-US" dirty="0">
                <a:latin typeface="Aptos" panose="020B0004020202020204" pitchFamily="34" charset="0"/>
              </a:rPr>
              <a:t>C Output (Print Text)</a:t>
            </a:r>
          </a:p>
          <a:p>
            <a:pPr>
              <a:buFont typeface="Wingdings" panose="05000000000000000000" pitchFamily="2" charset="2"/>
              <a:buChar char="Ø"/>
            </a:pPr>
            <a:r>
              <a:rPr lang="en-US" dirty="0">
                <a:latin typeface="Aptos" panose="020B0004020202020204" pitchFamily="34" charset="0"/>
              </a:rPr>
              <a:t>C New Lines</a:t>
            </a:r>
          </a:p>
          <a:p>
            <a:pPr>
              <a:buFont typeface="Wingdings" panose="05000000000000000000" pitchFamily="2" charset="2"/>
              <a:buChar char="Ø"/>
            </a:pPr>
            <a:r>
              <a:rPr lang="en-US" dirty="0">
                <a:latin typeface="Aptos" panose="020B0004020202020204" pitchFamily="34" charset="0"/>
              </a:rPr>
              <a:t>Escape Sequence in C</a:t>
            </a:r>
          </a:p>
          <a:p>
            <a:pPr>
              <a:buFont typeface="Wingdings" panose="05000000000000000000" pitchFamily="2" charset="2"/>
              <a:buChar char="Ø"/>
            </a:pPr>
            <a:r>
              <a:rPr lang="en-US" dirty="0">
                <a:latin typeface="Aptos" panose="020B0004020202020204" pitchFamily="34" charset="0"/>
              </a:rPr>
              <a:t>Video Resources to follow</a:t>
            </a:r>
            <a:endParaRPr lang="en-SG" dirty="0">
              <a:latin typeface="Aptos" panose="020B0004020202020204" pitchFamily="34" charset="0"/>
            </a:endParaRPr>
          </a:p>
        </p:txBody>
      </p:sp>
    </p:spTree>
    <p:extLst>
      <p:ext uri="{BB962C8B-B14F-4D97-AF65-F5344CB8AC3E}">
        <p14:creationId xmlns:p14="http://schemas.microsoft.com/office/powerpoint/2010/main" val="1688527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145687" y="804581"/>
            <a:ext cx="11141902" cy="1135476"/>
          </a:xfrm>
        </p:spPr>
        <p:txBody>
          <a:bodyPr>
            <a:normAutofit/>
          </a:bodyPr>
          <a:lstStyle/>
          <a:p>
            <a:pPr marL="0" indent="0" fontAlgn="base">
              <a:buNone/>
            </a:pPr>
            <a:r>
              <a:rPr lang="en-US" b="1" dirty="0">
                <a:effectLst/>
                <a:latin typeface="Calibri" panose="020F0502020204030204" pitchFamily="34" charset="0"/>
                <a:ea typeface="Calibri" panose="020F0502020204030204" pitchFamily="34" charset="0"/>
                <a:cs typeface="Calibri" panose="020F0502020204030204" pitchFamily="34" charset="0"/>
              </a:rPr>
              <a:t>Single-line Comment in C</a:t>
            </a:r>
          </a:p>
          <a:p>
            <a:pPr marL="0" indent="0" fontAlgn="base">
              <a:buNone/>
            </a:pPr>
            <a:r>
              <a:rPr lang="en-US" dirty="0">
                <a:effectLst/>
                <a:latin typeface="Calibri" panose="020F0502020204030204" pitchFamily="34" charset="0"/>
                <a:ea typeface="Calibri" panose="020F0502020204030204" pitchFamily="34" charset="0"/>
                <a:cs typeface="Calibri" panose="020F0502020204030204" pitchFamily="34" charset="0"/>
              </a:rPr>
              <a:t>A single-line comment in C starts with ( </a:t>
            </a:r>
            <a:r>
              <a:rPr lang="en-US" b="1" dirty="0">
                <a:effectLst/>
                <a:latin typeface="Calibri" panose="020F0502020204030204" pitchFamily="34" charset="0"/>
                <a:ea typeface="Calibri" panose="020F0502020204030204" pitchFamily="34" charset="0"/>
                <a:cs typeface="Calibri" panose="020F0502020204030204" pitchFamily="34" charset="0"/>
              </a:rPr>
              <a:t>// </a:t>
            </a:r>
            <a:r>
              <a:rPr lang="en-US" dirty="0">
                <a:effectLst/>
                <a:latin typeface="Calibri" panose="020F0502020204030204" pitchFamily="34" charset="0"/>
                <a:ea typeface="Calibri" panose="020F0502020204030204" pitchFamily="34" charset="0"/>
                <a:cs typeface="Calibri" panose="020F0502020204030204" pitchFamily="34" charset="0"/>
              </a:rPr>
              <a:t>) double forward slash. It extends till the end of the line and we don’t need to specify its end.</a:t>
            </a:r>
            <a:endParaRPr lang="en-SG" dirty="0">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A8FD10EC-7890-3C9B-7394-6F42DFD36A50}"/>
              </a:ext>
            </a:extLst>
          </p:cNvPr>
          <p:cNvSpPr>
            <a:spLocks noChangeArrowheads="1"/>
          </p:cNvSpPr>
          <p:nvPr/>
        </p:nvSpPr>
        <p:spPr bwMode="auto">
          <a:xfrm>
            <a:off x="2110884" y="1940057"/>
            <a:ext cx="7467730" cy="618098"/>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273239"/>
                </a:solidFill>
                <a:effectLst/>
                <a:latin typeface="Nunito" pitchFamily="2" charset="0"/>
              </a:rPr>
              <a:t>Syntax of Single Line C Comment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Consolas" panose="020B0609020204030204" pitchFamily="49" charset="0"/>
              </a:rPr>
              <a:t>// This is a single line comment</a:t>
            </a:r>
            <a:r>
              <a:rPr kumimoji="0" lang="en-US" altLang="en-US" sz="1050" b="0" i="0" u="none" strike="noStrike" cap="none" normalizeH="0" baseline="0" dirty="0">
                <a:ln>
                  <a:noFill/>
                </a:ln>
                <a:solidFill>
                  <a:schemeClr val="tx1"/>
                </a:solidFill>
                <a:effectLst/>
              </a:rPr>
              <a:t> </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B635545B-766C-5CA0-D940-CA9D242176D2}"/>
              </a:ext>
            </a:extLst>
          </p:cNvPr>
          <p:cNvSpPr txBox="1"/>
          <p:nvPr/>
        </p:nvSpPr>
        <p:spPr>
          <a:xfrm>
            <a:off x="401910" y="2640748"/>
            <a:ext cx="10885679" cy="1477328"/>
          </a:xfrm>
          <a:prstGeom prst="rect">
            <a:avLst/>
          </a:prstGeom>
          <a:noFill/>
        </p:spPr>
        <p:txBody>
          <a:bodyPr wrap="square">
            <a:spAutoFit/>
          </a:bodyPr>
          <a:lstStyle/>
          <a:p>
            <a:pPr algn="l" fontAlgn="base"/>
            <a:r>
              <a:rPr lang="en-US" b="1" i="0" dirty="0">
                <a:solidFill>
                  <a:srgbClr val="273239"/>
                </a:solidFill>
                <a:effectLst/>
                <a:latin typeface="Nunito" pitchFamily="2" charset="0"/>
              </a:rPr>
              <a:t>2. Multi-line Comment in C</a:t>
            </a:r>
          </a:p>
          <a:p>
            <a:pPr algn="l" fontAlgn="base"/>
            <a:r>
              <a:rPr lang="en-US" b="0" i="0" dirty="0">
                <a:solidFill>
                  <a:srgbClr val="273239"/>
                </a:solidFill>
                <a:effectLst/>
                <a:latin typeface="Nunito" pitchFamily="2" charset="0"/>
              </a:rPr>
              <a:t>The Multi-line comment in C starts with a forward slash and asterisk (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 and ends with an asterisk and forward slash (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 Any text between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a:t>
            </a:r>
            <a:r>
              <a:rPr lang="en-US" b="0" i="0" dirty="0">
                <a:solidFill>
                  <a:srgbClr val="273239"/>
                </a:solidFill>
                <a:effectLst/>
                <a:latin typeface="Nunito" pitchFamily="2" charset="0"/>
              </a:rPr>
              <a:t> is treated as a comment and is ignored by the compiler.</a:t>
            </a:r>
          </a:p>
          <a:p>
            <a:pPr algn="l" fontAlgn="base"/>
            <a:r>
              <a:rPr lang="en-US" b="0" i="0" dirty="0">
                <a:solidFill>
                  <a:srgbClr val="273239"/>
                </a:solidFill>
                <a:effectLst/>
                <a:latin typeface="Nunito" pitchFamily="2" charset="0"/>
              </a:rPr>
              <a:t>It can apply comments to multiple lines in the program.</a:t>
            </a:r>
          </a:p>
          <a:p>
            <a:pPr algn="l" fontAlgn="base"/>
            <a:r>
              <a:rPr lang="en-US" b="1" i="0" dirty="0">
                <a:solidFill>
                  <a:srgbClr val="273239"/>
                </a:solidFill>
                <a:effectLst/>
                <a:latin typeface="Nunito" pitchFamily="2" charset="0"/>
              </a:rPr>
              <a:t>Syntax of Multi-Line C Comment</a:t>
            </a:r>
          </a:p>
        </p:txBody>
      </p:sp>
      <p:sp>
        <p:nvSpPr>
          <p:cNvPr id="10" name="Rectangle 7">
            <a:extLst>
              <a:ext uri="{FF2B5EF4-FFF2-40B4-BE49-F238E27FC236}">
                <a16:creationId xmlns:a16="http://schemas.microsoft.com/office/drawing/2014/main" id="{2FE86799-DD36-5315-7906-49AD84771780}"/>
              </a:ext>
            </a:extLst>
          </p:cNvPr>
          <p:cNvSpPr>
            <a:spLocks noChangeArrowheads="1"/>
          </p:cNvSpPr>
          <p:nvPr/>
        </p:nvSpPr>
        <p:spPr bwMode="auto">
          <a:xfrm>
            <a:off x="2110885" y="4217252"/>
            <a:ext cx="7467730" cy="2218536"/>
          </a:xfrm>
          <a:prstGeom prst="rect">
            <a:avLst/>
          </a:prstGeom>
          <a:solidFill>
            <a:srgbClr val="E0E0E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/*Comment starts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continues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continues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Consolas" panose="020B0609020204030204" pitchFamily="49" charset="0"/>
              </a:rPr>
              <a:t>Comment ends*/</a:t>
            </a:r>
            <a:r>
              <a:rPr kumimoji="0" lang="en-US" altLang="en-US" sz="1100" b="0" i="0" u="none" strike="noStrike" cap="none" normalizeH="0" baseline="0" dirty="0">
                <a:ln>
                  <a:noFill/>
                </a:ln>
                <a:solidFill>
                  <a:schemeClr val="tx1"/>
                </a:solidFill>
                <a:effectLst/>
              </a:rPr>
              <a: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8" name="Title 1">
            <a:extLst>
              <a:ext uri="{FF2B5EF4-FFF2-40B4-BE49-F238E27FC236}">
                <a16:creationId xmlns:a16="http://schemas.microsoft.com/office/drawing/2014/main" id="{1DA29E2B-1584-F27F-6368-B1A09540E5CF}"/>
              </a:ext>
            </a:extLst>
          </p:cNvPr>
          <p:cNvSpPr>
            <a:spLocks noGrp="1"/>
          </p:cNvSpPr>
          <p:nvPr>
            <p:ph type="title"/>
          </p:nvPr>
        </p:nvSpPr>
        <p:spPr>
          <a:xfrm>
            <a:off x="0" y="150829"/>
            <a:ext cx="12192000" cy="575035"/>
          </a:xfrm>
          <a:solidFill>
            <a:schemeClr val="accent6">
              <a:lumMod val="20000"/>
              <a:lumOff val="80000"/>
            </a:schemeClr>
          </a:solidFill>
        </p:spPr>
        <p:txBody>
          <a:bodyPr>
            <a:normAutofit fontScale="90000"/>
          </a:bodyPr>
          <a:lstStyle/>
          <a:p>
            <a:pPr algn="just"/>
            <a:r>
              <a:rPr lang="en-SG" sz="4000" b="1" i="0" dirty="0">
                <a:solidFill>
                  <a:srgbClr val="273239"/>
                </a:solidFill>
                <a:effectLst/>
                <a:latin typeface="Aptos" panose="020B0004020202020204" pitchFamily="34" charset="0"/>
              </a:rPr>
              <a:t> C Comments</a:t>
            </a:r>
            <a:endParaRPr lang="en-SG" sz="4000" b="0" i="0" dirty="0">
              <a:solidFill>
                <a:srgbClr val="610B38"/>
              </a:solidFill>
              <a:effectLst/>
              <a:latin typeface="Aptos" panose="020B0004020202020204" pitchFamily="34" charset="0"/>
            </a:endParaRPr>
          </a:p>
        </p:txBody>
      </p:sp>
    </p:spTree>
    <p:extLst>
      <p:ext uri="{BB962C8B-B14F-4D97-AF65-F5344CB8AC3E}">
        <p14:creationId xmlns:p14="http://schemas.microsoft.com/office/powerpoint/2010/main" val="9038416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34540"/>
          </a:xfrm>
          <a:solidFill>
            <a:schemeClr val="accent2">
              <a:lumMod val="20000"/>
              <a:lumOff val="80000"/>
            </a:schemeClr>
          </a:solidFill>
        </p:spPr>
        <p:txBody>
          <a:bodyPr>
            <a:normAutofit/>
          </a:bodyPr>
          <a:lstStyle/>
          <a:p>
            <a:pPr algn="just"/>
            <a:r>
              <a:rPr lang="en-SG" sz="2800" b="0"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SG" sz="28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 Output (Print Text)</a:t>
            </a:r>
            <a:endParaRPr lang="en-SG" sz="2800" b="1" i="0" dirty="0">
              <a:solidFill>
                <a:srgbClr val="610B38"/>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3E5AA50D-F323-6B52-9702-CA13C8EC0974}"/>
              </a:ext>
            </a:extLst>
          </p:cNvPr>
          <p:cNvSpPr txBox="1"/>
          <p:nvPr/>
        </p:nvSpPr>
        <p:spPr>
          <a:xfrm>
            <a:off x="249381" y="911928"/>
            <a:ext cx="5250874" cy="923330"/>
          </a:xfrm>
          <a:prstGeom prst="rect">
            <a:avLst/>
          </a:prstGeom>
          <a:noFill/>
        </p:spPr>
        <p:txBody>
          <a:bodyPr wrap="square">
            <a:spAutoFit/>
          </a:bodyPr>
          <a:lstStyle/>
          <a:p>
            <a:r>
              <a:rPr lang="en-SG" dirty="0"/>
              <a:t>Output (Print Text)</a:t>
            </a:r>
          </a:p>
          <a:p>
            <a:r>
              <a:rPr lang="en-SG" dirty="0"/>
              <a:t>To output values or print text in C, you can use the </a:t>
            </a:r>
            <a:r>
              <a:rPr lang="en-SG" dirty="0" err="1"/>
              <a:t>printf</a:t>
            </a:r>
            <a:r>
              <a:rPr lang="en-SG" dirty="0"/>
              <a:t>() function:</a:t>
            </a:r>
          </a:p>
        </p:txBody>
      </p:sp>
      <p:pic>
        <p:nvPicPr>
          <p:cNvPr id="9" name="Picture 8">
            <a:extLst>
              <a:ext uri="{FF2B5EF4-FFF2-40B4-BE49-F238E27FC236}">
                <a16:creationId xmlns:a16="http://schemas.microsoft.com/office/drawing/2014/main" id="{C89536F6-5B95-AB6B-9056-3010A4C8129A}"/>
              </a:ext>
            </a:extLst>
          </p:cNvPr>
          <p:cNvPicPr>
            <a:picLocks noChangeAspect="1"/>
          </p:cNvPicPr>
          <p:nvPr/>
        </p:nvPicPr>
        <p:blipFill>
          <a:blip r:embed="rId2"/>
          <a:stretch>
            <a:fillRect/>
          </a:stretch>
        </p:blipFill>
        <p:spPr>
          <a:xfrm>
            <a:off x="249381" y="2051661"/>
            <a:ext cx="2957490" cy="2602997"/>
          </a:xfrm>
          <a:prstGeom prst="rect">
            <a:avLst/>
          </a:prstGeom>
        </p:spPr>
      </p:pic>
      <p:sp>
        <p:nvSpPr>
          <p:cNvPr id="12" name="TextBox 11">
            <a:extLst>
              <a:ext uri="{FF2B5EF4-FFF2-40B4-BE49-F238E27FC236}">
                <a16:creationId xmlns:a16="http://schemas.microsoft.com/office/drawing/2014/main" id="{75F0315A-733B-8286-4D60-1C0DA38F61A6}"/>
              </a:ext>
            </a:extLst>
          </p:cNvPr>
          <p:cNvSpPr txBox="1"/>
          <p:nvPr/>
        </p:nvSpPr>
        <p:spPr>
          <a:xfrm>
            <a:off x="249381" y="4871061"/>
            <a:ext cx="5368994" cy="1477328"/>
          </a:xfrm>
          <a:prstGeom prst="rect">
            <a:avLst/>
          </a:prstGeom>
          <a:solidFill>
            <a:srgbClr val="FFFF00"/>
          </a:solidFill>
        </p:spPr>
        <p:txBody>
          <a:bodyPr wrap="square">
            <a:spAutoFit/>
          </a:bodyPr>
          <a:lstStyle/>
          <a:p>
            <a:r>
              <a:rPr lang="en-SG" dirty="0"/>
              <a:t>Double Quotes</a:t>
            </a:r>
          </a:p>
          <a:p>
            <a:r>
              <a:rPr lang="en-SG" dirty="0"/>
              <a:t>When you are working with text, it must be wrapped inside double quotations marks "".</a:t>
            </a:r>
          </a:p>
          <a:p>
            <a:endParaRPr lang="en-SG" dirty="0"/>
          </a:p>
          <a:p>
            <a:r>
              <a:rPr lang="en-SG" dirty="0"/>
              <a:t>If you forget the double quotes, an error occurs.</a:t>
            </a:r>
          </a:p>
        </p:txBody>
      </p:sp>
      <p:sp>
        <p:nvSpPr>
          <p:cNvPr id="14" name="TextBox 13">
            <a:extLst>
              <a:ext uri="{FF2B5EF4-FFF2-40B4-BE49-F238E27FC236}">
                <a16:creationId xmlns:a16="http://schemas.microsoft.com/office/drawing/2014/main" id="{D8D7E23B-B62B-91C6-C3AA-D9AB130EE049}"/>
              </a:ext>
            </a:extLst>
          </p:cNvPr>
          <p:cNvSpPr txBox="1"/>
          <p:nvPr/>
        </p:nvSpPr>
        <p:spPr>
          <a:xfrm>
            <a:off x="6190085" y="1040741"/>
            <a:ext cx="6001915" cy="923330"/>
          </a:xfrm>
          <a:prstGeom prst="rect">
            <a:avLst/>
          </a:prstGeom>
          <a:solidFill>
            <a:schemeClr val="bg1"/>
          </a:solidFill>
        </p:spPr>
        <p:txBody>
          <a:bodyPr wrap="square">
            <a:spAutoFit/>
          </a:bodyPr>
          <a:lstStyle/>
          <a:p>
            <a:r>
              <a:rPr lang="en-SG" dirty="0"/>
              <a:t>You can use as many </a:t>
            </a:r>
            <a:r>
              <a:rPr lang="en-SG" dirty="0" err="1"/>
              <a:t>printf</a:t>
            </a:r>
            <a:r>
              <a:rPr lang="en-SG" dirty="0"/>
              <a:t>() functions as you want. However, note that it does not insert a new line at the end of the output:</a:t>
            </a:r>
          </a:p>
        </p:txBody>
      </p:sp>
      <p:pic>
        <p:nvPicPr>
          <p:cNvPr id="16" name="Picture 15">
            <a:extLst>
              <a:ext uri="{FF2B5EF4-FFF2-40B4-BE49-F238E27FC236}">
                <a16:creationId xmlns:a16="http://schemas.microsoft.com/office/drawing/2014/main" id="{40B9D2EB-6517-E3F3-EF9B-138C9B16A968}"/>
              </a:ext>
            </a:extLst>
          </p:cNvPr>
          <p:cNvPicPr>
            <a:picLocks noChangeAspect="1"/>
          </p:cNvPicPr>
          <p:nvPr/>
        </p:nvPicPr>
        <p:blipFill>
          <a:blip r:embed="rId3"/>
          <a:stretch>
            <a:fillRect/>
          </a:stretch>
        </p:blipFill>
        <p:spPr>
          <a:xfrm>
            <a:off x="6884225" y="2297682"/>
            <a:ext cx="3477493" cy="2932586"/>
          </a:xfrm>
          <a:prstGeom prst="rect">
            <a:avLst/>
          </a:prstGeom>
        </p:spPr>
      </p:pic>
      <p:sp>
        <p:nvSpPr>
          <p:cNvPr id="2" name="TextBox 1">
            <a:extLst>
              <a:ext uri="{FF2B5EF4-FFF2-40B4-BE49-F238E27FC236}">
                <a16:creationId xmlns:a16="http://schemas.microsoft.com/office/drawing/2014/main" id="{249C6BC5-29A7-341A-BFC9-7E2E3BDD268E}"/>
              </a:ext>
            </a:extLst>
          </p:cNvPr>
          <p:cNvSpPr txBox="1"/>
          <p:nvPr/>
        </p:nvSpPr>
        <p:spPr>
          <a:xfrm>
            <a:off x="6323631" y="5449032"/>
            <a:ext cx="6001915" cy="646331"/>
          </a:xfrm>
          <a:prstGeom prst="rect">
            <a:avLst/>
          </a:prstGeom>
          <a:solidFill>
            <a:schemeClr val="accent5">
              <a:lumMod val="20000"/>
              <a:lumOff val="80000"/>
            </a:schemeClr>
          </a:solidFill>
        </p:spPr>
        <p:txBody>
          <a:bodyPr wrap="square">
            <a:spAutoFit/>
          </a:bodyPr>
          <a:lstStyle/>
          <a:p>
            <a:r>
              <a:rPr lang="en-SG" b="1" dirty="0"/>
              <a:t>Output:</a:t>
            </a:r>
          </a:p>
          <a:p>
            <a:r>
              <a:rPr lang="en-SG" dirty="0"/>
              <a:t>Hello </a:t>
            </a:r>
            <a:r>
              <a:rPr lang="en-SG" dirty="0" err="1"/>
              <a:t>World!I</a:t>
            </a:r>
            <a:r>
              <a:rPr lang="en-SG" dirty="0"/>
              <a:t> am learning </a:t>
            </a:r>
            <a:r>
              <a:rPr lang="en-SG" dirty="0" err="1"/>
              <a:t>C.And</a:t>
            </a:r>
            <a:r>
              <a:rPr lang="en-SG" dirty="0"/>
              <a:t> it is awesome!</a:t>
            </a:r>
          </a:p>
        </p:txBody>
      </p:sp>
    </p:spTree>
    <p:extLst>
      <p:ext uri="{BB962C8B-B14F-4D97-AF65-F5344CB8AC3E}">
        <p14:creationId xmlns:p14="http://schemas.microsoft.com/office/powerpoint/2010/main" val="3568474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18474"/>
          </a:xfrm>
          <a:solidFill>
            <a:schemeClr val="accent2">
              <a:lumMod val="20000"/>
              <a:lumOff val="80000"/>
            </a:schemeClr>
          </a:solidFill>
        </p:spPr>
        <p:txBody>
          <a:bodyPr>
            <a:normAutofit fontScale="90000"/>
          </a:bodyPr>
          <a:lstStyle/>
          <a:p>
            <a:pPr algn="just"/>
            <a:r>
              <a:rPr lang="en-SG" sz="3600" b="1" i="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C New Lines</a:t>
            </a:r>
            <a:endParaRPr lang="en-SG" sz="3600" b="1" i="0" dirty="0">
              <a:solidFill>
                <a:srgbClr val="610B38"/>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E6A32C4-4F6C-6C45-A800-FE8AFB15C547}"/>
              </a:ext>
            </a:extLst>
          </p:cNvPr>
          <p:cNvSpPr txBox="1"/>
          <p:nvPr/>
        </p:nvSpPr>
        <p:spPr>
          <a:xfrm>
            <a:off x="319582" y="692903"/>
            <a:ext cx="4145009" cy="923330"/>
          </a:xfrm>
          <a:prstGeom prst="rect">
            <a:avLst/>
          </a:prstGeom>
          <a:noFill/>
        </p:spPr>
        <p:txBody>
          <a:bodyPr wrap="square">
            <a:spAutoFit/>
          </a:bodyPr>
          <a:lstStyle/>
          <a:p>
            <a:r>
              <a:rPr lang="en-SG" b="1" dirty="0"/>
              <a:t>New Lines</a:t>
            </a:r>
          </a:p>
          <a:p>
            <a:r>
              <a:rPr lang="en-SG" dirty="0"/>
              <a:t>To insert a new line, you can use the \n character:</a:t>
            </a:r>
          </a:p>
        </p:txBody>
      </p:sp>
      <p:pic>
        <p:nvPicPr>
          <p:cNvPr id="8" name="Picture 7">
            <a:extLst>
              <a:ext uri="{FF2B5EF4-FFF2-40B4-BE49-F238E27FC236}">
                <a16:creationId xmlns:a16="http://schemas.microsoft.com/office/drawing/2014/main" id="{665A353E-7982-002C-D418-F79E02E41A91}"/>
              </a:ext>
            </a:extLst>
          </p:cNvPr>
          <p:cNvPicPr>
            <a:picLocks noChangeAspect="1"/>
          </p:cNvPicPr>
          <p:nvPr/>
        </p:nvPicPr>
        <p:blipFill>
          <a:blip r:embed="rId2"/>
          <a:stretch>
            <a:fillRect/>
          </a:stretch>
        </p:blipFill>
        <p:spPr>
          <a:xfrm>
            <a:off x="432705" y="1705200"/>
            <a:ext cx="2734702" cy="2379107"/>
          </a:xfrm>
          <a:prstGeom prst="rect">
            <a:avLst/>
          </a:prstGeom>
        </p:spPr>
      </p:pic>
      <p:sp>
        <p:nvSpPr>
          <p:cNvPr id="11" name="TextBox 10">
            <a:extLst>
              <a:ext uri="{FF2B5EF4-FFF2-40B4-BE49-F238E27FC236}">
                <a16:creationId xmlns:a16="http://schemas.microsoft.com/office/drawing/2014/main" id="{F6713D57-3970-DA07-89EF-8B0EB8D16B9F}"/>
              </a:ext>
            </a:extLst>
          </p:cNvPr>
          <p:cNvSpPr txBox="1"/>
          <p:nvPr/>
        </p:nvSpPr>
        <p:spPr>
          <a:xfrm>
            <a:off x="5136173" y="870320"/>
            <a:ext cx="7055827" cy="646331"/>
          </a:xfrm>
          <a:prstGeom prst="rect">
            <a:avLst/>
          </a:prstGeom>
          <a:solidFill>
            <a:schemeClr val="bg1"/>
          </a:solidFill>
        </p:spPr>
        <p:txBody>
          <a:bodyPr wrap="square">
            <a:spAutoFit/>
          </a:bodyPr>
          <a:lstStyle/>
          <a:p>
            <a:r>
              <a:rPr lang="en-SG" dirty="0"/>
              <a:t>You can also output multiple lines with a single </a:t>
            </a:r>
            <a:r>
              <a:rPr lang="en-SG" dirty="0" err="1"/>
              <a:t>printf</a:t>
            </a:r>
            <a:r>
              <a:rPr lang="en-SG" dirty="0"/>
              <a:t>() function. However, this could make the code harder to read:</a:t>
            </a:r>
          </a:p>
        </p:txBody>
      </p:sp>
      <p:pic>
        <p:nvPicPr>
          <p:cNvPr id="13" name="Picture 12">
            <a:extLst>
              <a:ext uri="{FF2B5EF4-FFF2-40B4-BE49-F238E27FC236}">
                <a16:creationId xmlns:a16="http://schemas.microsoft.com/office/drawing/2014/main" id="{37465398-9067-2E22-DA2F-75BA8F389E86}"/>
              </a:ext>
            </a:extLst>
          </p:cNvPr>
          <p:cNvPicPr>
            <a:picLocks noChangeAspect="1"/>
          </p:cNvPicPr>
          <p:nvPr/>
        </p:nvPicPr>
        <p:blipFill>
          <a:blip r:embed="rId3"/>
          <a:stretch>
            <a:fillRect/>
          </a:stretch>
        </p:blipFill>
        <p:spPr>
          <a:xfrm>
            <a:off x="5271436" y="1679965"/>
            <a:ext cx="5159187" cy="1874682"/>
          </a:xfrm>
          <a:prstGeom prst="rect">
            <a:avLst/>
          </a:prstGeom>
        </p:spPr>
      </p:pic>
      <p:sp>
        <p:nvSpPr>
          <p:cNvPr id="16" name="TextBox 15">
            <a:extLst>
              <a:ext uri="{FF2B5EF4-FFF2-40B4-BE49-F238E27FC236}">
                <a16:creationId xmlns:a16="http://schemas.microsoft.com/office/drawing/2014/main" id="{6192D175-126E-63AF-CAF8-DF592A45E62A}"/>
              </a:ext>
            </a:extLst>
          </p:cNvPr>
          <p:cNvSpPr txBox="1"/>
          <p:nvPr/>
        </p:nvSpPr>
        <p:spPr>
          <a:xfrm>
            <a:off x="5136172" y="3829539"/>
            <a:ext cx="7055827" cy="369332"/>
          </a:xfrm>
          <a:prstGeom prst="rect">
            <a:avLst/>
          </a:prstGeom>
          <a:solidFill>
            <a:schemeClr val="bg1"/>
          </a:solidFill>
        </p:spPr>
        <p:txBody>
          <a:bodyPr wrap="square">
            <a:spAutoFit/>
          </a:bodyPr>
          <a:lstStyle/>
          <a:p>
            <a:r>
              <a:rPr lang="en-SG" dirty="0"/>
              <a:t>Tip: Two \n characters after each other will create a blank line:</a:t>
            </a:r>
          </a:p>
        </p:txBody>
      </p:sp>
      <p:pic>
        <p:nvPicPr>
          <p:cNvPr id="18" name="Picture 17">
            <a:extLst>
              <a:ext uri="{FF2B5EF4-FFF2-40B4-BE49-F238E27FC236}">
                <a16:creationId xmlns:a16="http://schemas.microsoft.com/office/drawing/2014/main" id="{51F48196-3707-53CA-6006-D8DC5D421461}"/>
              </a:ext>
            </a:extLst>
          </p:cNvPr>
          <p:cNvPicPr>
            <a:picLocks noChangeAspect="1"/>
          </p:cNvPicPr>
          <p:nvPr/>
        </p:nvPicPr>
        <p:blipFill>
          <a:blip r:embed="rId4"/>
          <a:stretch>
            <a:fillRect/>
          </a:stretch>
        </p:blipFill>
        <p:spPr>
          <a:xfrm>
            <a:off x="5298108" y="4326411"/>
            <a:ext cx="2552921" cy="2034716"/>
          </a:xfrm>
          <a:prstGeom prst="rect">
            <a:avLst/>
          </a:prstGeom>
        </p:spPr>
      </p:pic>
    </p:spTree>
    <p:extLst>
      <p:ext uri="{BB962C8B-B14F-4D97-AF65-F5344CB8AC3E}">
        <p14:creationId xmlns:p14="http://schemas.microsoft.com/office/powerpoint/2010/main" val="854141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itle 1">
            <a:extLst>
              <a:ext uri="{FF2B5EF4-FFF2-40B4-BE49-F238E27FC236}">
                <a16:creationId xmlns:a16="http://schemas.microsoft.com/office/drawing/2014/main" id="{9B1980B2-4FD4-14FC-A3DE-13F4AF85B21D}"/>
              </a:ext>
            </a:extLst>
          </p:cNvPr>
          <p:cNvSpPr>
            <a:spLocks noGrp="1"/>
          </p:cNvSpPr>
          <p:nvPr>
            <p:ph type="title"/>
          </p:nvPr>
        </p:nvSpPr>
        <p:spPr>
          <a:xfrm>
            <a:off x="0" y="150830"/>
            <a:ext cx="12192000" cy="558264"/>
          </a:xfrm>
          <a:solidFill>
            <a:srgbClr val="92D050"/>
          </a:solidFill>
        </p:spPr>
        <p:txBody>
          <a:bodyPr>
            <a:normAutofit fontScale="90000"/>
          </a:bodyPr>
          <a:lstStyle/>
          <a:p>
            <a:pPr algn="just"/>
            <a:r>
              <a:rPr lang="en-SG" sz="36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Escape Sequence in C</a:t>
            </a:r>
            <a:endParaRPr lang="en-SG" sz="3600" b="0" i="0" dirty="0">
              <a:solidFill>
                <a:srgbClr val="610B38"/>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Content Placeholder 3">
            <a:extLst>
              <a:ext uri="{FF2B5EF4-FFF2-40B4-BE49-F238E27FC236}">
                <a16:creationId xmlns:a16="http://schemas.microsoft.com/office/drawing/2014/main" id="{974403FD-EE0D-597C-017D-031967C9B4A0}"/>
              </a:ext>
            </a:extLst>
          </p:cNvPr>
          <p:cNvSpPr>
            <a:spLocks noGrp="1"/>
          </p:cNvSpPr>
          <p:nvPr>
            <p:ph idx="1"/>
          </p:nvPr>
        </p:nvSpPr>
        <p:spPr>
          <a:xfrm>
            <a:off x="249382" y="849868"/>
            <a:ext cx="11693236" cy="941225"/>
          </a:xfrm>
          <a:solidFill>
            <a:schemeClr val="bg1"/>
          </a:solidFill>
        </p:spPr>
        <p:txBody>
          <a:bodyPr/>
          <a:lstStyle/>
          <a:p>
            <a:pPr algn="l" fontAlgn="base"/>
            <a:r>
              <a:rPr lang="en-US" b="0" i="0" dirty="0">
                <a:solidFill>
                  <a:srgbClr val="273239"/>
                </a:solidFill>
                <a:effectLst/>
                <a:highlight>
                  <a:srgbClr val="FFFFFF"/>
                </a:highlight>
                <a:latin typeface="Nunito" pitchFamily="2" charset="0"/>
              </a:rPr>
              <a:t>The escape sequence in C is the characters or the sequence of characters that can be used inside the string literal. The purpose of the escape sequence is to represent the characters that cannot be used normally using the keyboard. Some escape sequence characters are the part of ASCII charset but some are not.</a:t>
            </a:r>
          </a:p>
        </p:txBody>
      </p:sp>
      <p:graphicFrame>
        <p:nvGraphicFramePr>
          <p:cNvPr id="7" name="Table 6">
            <a:extLst>
              <a:ext uri="{FF2B5EF4-FFF2-40B4-BE49-F238E27FC236}">
                <a16:creationId xmlns:a16="http://schemas.microsoft.com/office/drawing/2014/main" id="{088B5E3D-850A-B48B-8FB0-71A8E2D2AB44}"/>
              </a:ext>
            </a:extLst>
          </p:cNvPr>
          <p:cNvGraphicFramePr>
            <a:graphicFrameLocks noGrp="1"/>
          </p:cNvGraphicFramePr>
          <p:nvPr>
            <p:extLst>
              <p:ext uri="{D42A27DB-BD31-4B8C-83A1-F6EECF244321}">
                <p14:modId xmlns:p14="http://schemas.microsoft.com/office/powerpoint/2010/main" val="4007841137"/>
              </p:ext>
            </p:extLst>
          </p:nvPr>
        </p:nvGraphicFramePr>
        <p:xfrm>
          <a:off x="456772" y="2162620"/>
          <a:ext cx="11485847" cy="3117222"/>
        </p:xfrm>
        <a:graphic>
          <a:graphicData uri="http://schemas.openxmlformats.org/drawingml/2006/table">
            <a:tbl>
              <a:tblPr/>
              <a:tblGrid>
                <a:gridCol w="3163880">
                  <a:extLst>
                    <a:ext uri="{9D8B030D-6E8A-4147-A177-3AD203B41FA5}">
                      <a16:colId xmlns:a16="http://schemas.microsoft.com/office/drawing/2014/main" val="795733647"/>
                    </a:ext>
                  </a:extLst>
                </a:gridCol>
                <a:gridCol w="2422846">
                  <a:extLst>
                    <a:ext uri="{9D8B030D-6E8A-4147-A177-3AD203B41FA5}">
                      <a16:colId xmlns:a16="http://schemas.microsoft.com/office/drawing/2014/main" val="882433051"/>
                    </a:ext>
                  </a:extLst>
                </a:gridCol>
                <a:gridCol w="5899121">
                  <a:extLst>
                    <a:ext uri="{9D8B030D-6E8A-4147-A177-3AD203B41FA5}">
                      <a16:colId xmlns:a16="http://schemas.microsoft.com/office/drawing/2014/main" val="2724940021"/>
                    </a:ext>
                  </a:extLst>
                </a:gridCol>
              </a:tblGrid>
              <a:tr h="157752">
                <a:tc>
                  <a:txBody>
                    <a:bodyPr/>
                    <a:lstStyle/>
                    <a:p>
                      <a:pPr algn="ctr" fontAlgn="base"/>
                      <a:r>
                        <a:rPr lang="en-SG" sz="2400" b="1">
                          <a:effectLst/>
                        </a:rPr>
                        <a:t>Escape Sequence</a:t>
                      </a:r>
                    </a:p>
                  </a:txBody>
                  <a:tcPr marL="16433" marR="16433" marT="32865" marB="328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fontAlgn="base"/>
                      <a:r>
                        <a:rPr lang="en-SG" sz="2400" b="1" dirty="0">
                          <a:effectLst/>
                        </a:rPr>
                        <a:t>Name</a:t>
                      </a:r>
                    </a:p>
                  </a:txBody>
                  <a:tcPr marL="32865" marR="32865" marT="32865" marB="328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tc>
                  <a:txBody>
                    <a:bodyPr/>
                    <a:lstStyle/>
                    <a:p>
                      <a:pPr algn="ctr" fontAlgn="base"/>
                      <a:r>
                        <a:rPr lang="en-SG" sz="2400" b="1" dirty="0">
                          <a:effectLst/>
                        </a:rPr>
                        <a:t>Description</a:t>
                      </a:r>
                    </a:p>
                  </a:txBody>
                  <a:tcPr marL="32865" marR="32865" marT="32865" marB="328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129050306"/>
                  </a:ext>
                </a:extLst>
              </a:tr>
              <a:tr h="256348">
                <a:tc>
                  <a:txBody>
                    <a:bodyPr/>
                    <a:lstStyle/>
                    <a:p>
                      <a:pPr algn="ctr" fontAlgn="ctr"/>
                      <a:r>
                        <a:rPr lang="en-SG" sz="2000" b="0">
                          <a:effectLst/>
                        </a:rPr>
                        <a:t>\n</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SG" sz="2000" b="0">
                          <a:effectLst/>
                        </a:rPr>
                        <a:t>New Line</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2000" b="0" dirty="0">
                          <a:effectLst/>
                        </a:rPr>
                        <a:t>It moves the cursor to the start of the next line.</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584978857"/>
                  </a:ext>
                </a:extLst>
              </a:tr>
              <a:tr h="338510">
                <a:tc>
                  <a:txBody>
                    <a:bodyPr/>
                    <a:lstStyle/>
                    <a:p>
                      <a:pPr algn="ctr" fontAlgn="ctr"/>
                      <a:r>
                        <a:rPr lang="en-SG" sz="2000" b="0">
                          <a:effectLst/>
                        </a:rPr>
                        <a:t>\t</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SG" sz="2000" b="0" dirty="0">
                          <a:effectLst/>
                        </a:rPr>
                        <a:t>Horizontal Tab</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2000" b="0" dirty="0">
                          <a:effectLst/>
                        </a:rPr>
                        <a:t>It inserts some whitespace to the left of the cursor and moves the cursor accordingly.</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302545980"/>
                  </a:ext>
                </a:extLst>
              </a:tr>
              <a:tr h="174185">
                <a:tc>
                  <a:txBody>
                    <a:bodyPr/>
                    <a:lstStyle/>
                    <a:p>
                      <a:pPr algn="ctr" fontAlgn="ctr"/>
                      <a:r>
                        <a:rPr lang="en-SG" sz="2000" b="0" dirty="0">
                          <a:effectLst/>
                        </a:rPr>
                        <a:t>\\</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SG" sz="2000" b="0">
                          <a:effectLst/>
                        </a:rPr>
                        <a:t>Backlash</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2000" b="0" dirty="0">
                          <a:effectLst/>
                        </a:rPr>
                        <a:t>Use to insert backslash character.</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2186188466"/>
                  </a:ext>
                </a:extLst>
              </a:tr>
              <a:tr h="256348">
                <a:tc>
                  <a:txBody>
                    <a:bodyPr/>
                    <a:lstStyle/>
                    <a:p>
                      <a:pPr algn="ctr" fontAlgn="ctr"/>
                      <a:r>
                        <a:rPr lang="en-SG" sz="2000" b="0">
                          <a:effectLst/>
                        </a:rPr>
                        <a:t>\’</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SG" sz="2000" b="0" dirty="0">
                          <a:effectLst/>
                        </a:rPr>
                        <a:t>Single Quote</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2000" b="0">
                          <a:effectLst/>
                        </a:rPr>
                        <a:t>It is used to display a single quotation mark.</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6632137"/>
                  </a:ext>
                </a:extLst>
              </a:tr>
              <a:tr h="256348">
                <a:tc>
                  <a:txBody>
                    <a:bodyPr/>
                    <a:lstStyle/>
                    <a:p>
                      <a:pPr algn="ctr" fontAlgn="ctr"/>
                      <a:r>
                        <a:rPr lang="en-SG" sz="2000" b="0" dirty="0">
                          <a:effectLst/>
                        </a:rPr>
                        <a:t>\”</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SG" sz="2000" b="0">
                          <a:effectLst/>
                        </a:rPr>
                        <a:t>Double Quote</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2000" b="0">
                          <a:effectLst/>
                        </a:rPr>
                        <a:t>It is used to display double quotation marks.</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3481387890"/>
                  </a:ext>
                </a:extLst>
              </a:tr>
              <a:tr h="256348">
                <a:tc>
                  <a:txBody>
                    <a:bodyPr/>
                    <a:lstStyle/>
                    <a:p>
                      <a:pPr algn="ctr" fontAlgn="ctr"/>
                      <a:r>
                        <a:rPr lang="en-SG" sz="2000" b="0" dirty="0">
                          <a:effectLst/>
                        </a:rPr>
                        <a:t>\?</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SG" sz="2000" b="0" dirty="0">
                          <a:effectLst/>
                        </a:rPr>
                        <a:t>Question Mark</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a:txBody>
                    <a:bodyPr/>
                    <a:lstStyle/>
                    <a:p>
                      <a:pPr algn="ctr" fontAlgn="ctr"/>
                      <a:r>
                        <a:rPr lang="en-US" sz="2000" b="0" dirty="0">
                          <a:effectLst/>
                        </a:rPr>
                        <a:t>It is used to display a question mark.</a:t>
                      </a:r>
                    </a:p>
                  </a:txBody>
                  <a:tcPr marL="32865" marR="32865" marT="46011" marB="46011"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800694768"/>
                  </a:ext>
                </a:extLst>
              </a:tr>
            </a:tbl>
          </a:graphicData>
        </a:graphic>
      </p:graphicFrame>
      <p:sp>
        <p:nvSpPr>
          <p:cNvPr id="8" name="TextBox 7">
            <a:extLst>
              <a:ext uri="{FF2B5EF4-FFF2-40B4-BE49-F238E27FC236}">
                <a16:creationId xmlns:a16="http://schemas.microsoft.com/office/drawing/2014/main" id="{2A2BE928-76C1-1391-5C45-14A73E174E7C}"/>
              </a:ext>
            </a:extLst>
          </p:cNvPr>
          <p:cNvSpPr txBox="1"/>
          <p:nvPr/>
        </p:nvSpPr>
        <p:spPr>
          <a:xfrm>
            <a:off x="456772" y="5502576"/>
            <a:ext cx="11485846" cy="646331"/>
          </a:xfrm>
          <a:prstGeom prst="rect">
            <a:avLst/>
          </a:prstGeom>
          <a:noFill/>
        </p:spPr>
        <p:txBody>
          <a:bodyPr wrap="square">
            <a:spAutoFit/>
          </a:bodyPr>
          <a:lstStyle/>
          <a:p>
            <a:r>
              <a:rPr lang="en-US" b="0" i="0" dirty="0">
                <a:solidFill>
                  <a:schemeClr val="tx1">
                    <a:lumMod val="95000"/>
                    <a:lumOff val="5000"/>
                  </a:schemeClr>
                </a:solidFill>
                <a:effectLst/>
                <a:latin typeface="Google Sans"/>
              </a:rPr>
              <a:t>An escape sequence contains a backslash (\) symbol followed by one of the escape sequence characters or an octal or hexadecimal number. </a:t>
            </a:r>
            <a:endParaRPr lang="en-SG" dirty="0">
              <a:solidFill>
                <a:schemeClr val="tx1">
                  <a:lumMod val="95000"/>
                  <a:lumOff val="5000"/>
                </a:schemeClr>
              </a:solidFill>
            </a:endParaRPr>
          </a:p>
        </p:txBody>
      </p:sp>
    </p:spTree>
    <p:extLst>
      <p:ext uri="{BB962C8B-B14F-4D97-AF65-F5344CB8AC3E}">
        <p14:creationId xmlns:p14="http://schemas.microsoft.com/office/powerpoint/2010/main" val="2897126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11" name="Picture 10">
            <a:extLst>
              <a:ext uri="{FF2B5EF4-FFF2-40B4-BE49-F238E27FC236}">
                <a16:creationId xmlns:a16="http://schemas.microsoft.com/office/drawing/2014/main" id="{85DBA064-9337-68B3-B2A4-7A0416AB1E51}"/>
              </a:ext>
            </a:extLst>
          </p:cNvPr>
          <p:cNvPicPr>
            <a:picLocks noChangeAspect="1"/>
          </p:cNvPicPr>
          <p:nvPr/>
        </p:nvPicPr>
        <p:blipFill>
          <a:blip r:embed="rId2"/>
          <a:stretch>
            <a:fillRect/>
          </a:stretch>
        </p:blipFill>
        <p:spPr>
          <a:xfrm>
            <a:off x="249382" y="849868"/>
            <a:ext cx="5614090" cy="4200782"/>
          </a:xfrm>
          <a:prstGeom prst="rect">
            <a:avLst/>
          </a:prstGeom>
        </p:spPr>
      </p:pic>
      <p:pic>
        <p:nvPicPr>
          <p:cNvPr id="13" name="Picture 12">
            <a:extLst>
              <a:ext uri="{FF2B5EF4-FFF2-40B4-BE49-F238E27FC236}">
                <a16:creationId xmlns:a16="http://schemas.microsoft.com/office/drawing/2014/main" id="{E9D803AF-CDA6-C50E-62B7-7485DC1FA259}"/>
              </a:ext>
            </a:extLst>
          </p:cNvPr>
          <p:cNvPicPr>
            <a:picLocks noChangeAspect="1"/>
          </p:cNvPicPr>
          <p:nvPr/>
        </p:nvPicPr>
        <p:blipFill>
          <a:blip r:embed="rId3"/>
          <a:stretch>
            <a:fillRect/>
          </a:stretch>
        </p:blipFill>
        <p:spPr>
          <a:xfrm>
            <a:off x="6257379" y="906832"/>
            <a:ext cx="5685239" cy="4214713"/>
          </a:xfrm>
          <a:prstGeom prst="rect">
            <a:avLst/>
          </a:prstGeom>
        </p:spPr>
      </p:pic>
      <p:sp>
        <p:nvSpPr>
          <p:cNvPr id="3" name="TextBox 2">
            <a:extLst>
              <a:ext uri="{FF2B5EF4-FFF2-40B4-BE49-F238E27FC236}">
                <a16:creationId xmlns:a16="http://schemas.microsoft.com/office/drawing/2014/main" id="{BF8AE470-CF09-ABEB-E7C1-037FF23D08C3}"/>
              </a:ext>
            </a:extLst>
          </p:cNvPr>
          <p:cNvSpPr txBox="1"/>
          <p:nvPr/>
        </p:nvSpPr>
        <p:spPr>
          <a:xfrm>
            <a:off x="249382" y="5367600"/>
            <a:ext cx="11693236" cy="923330"/>
          </a:xfrm>
          <a:prstGeom prst="rect">
            <a:avLst/>
          </a:prstGeom>
          <a:solidFill>
            <a:schemeClr val="bg1"/>
          </a:solidFill>
        </p:spPr>
        <p:txBody>
          <a:bodyPr wrap="square">
            <a:spAutoFit/>
          </a:bodyPr>
          <a:lstStyle/>
          <a:p>
            <a:r>
              <a:rPr lang="en-SG" b="1" dirty="0">
                <a:latin typeface="Calibri" panose="020F0502020204030204" pitchFamily="34" charset="0"/>
                <a:ea typeface="Calibri" panose="020F0502020204030204" pitchFamily="34" charset="0"/>
                <a:cs typeface="Calibri" panose="020F0502020204030204" pitchFamily="34" charset="0"/>
              </a:rPr>
              <a:t>What is \n exactly?</a:t>
            </a:r>
          </a:p>
          <a:p>
            <a:r>
              <a:rPr lang="en-SG" dirty="0">
                <a:latin typeface="Calibri" panose="020F0502020204030204" pitchFamily="34" charset="0"/>
                <a:ea typeface="Calibri" panose="020F0502020204030204" pitchFamily="34" charset="0"/>
                <a:cs typeface="Calibri" panose="020F0502020204030204" pitchFamily="34" charset="0"/>
              </a:rPr>
              <a:t>The newline character (\n) is called an escape sequence, and it forces the cursor to change its position to the beginning of the next line on the screen. This results in a new line.</a:t>
            </a:r>
          </a:p>
        </p:txBody>
      </p:sp>
      <p:sp>
        <p:nvSpPr>
          <p:cNvPr id="7" name="Title 1">
            <a:extLst>
              <a:ext uri="{FF2B5EF4-FFF2-40B4-BE49-F238E27FC236}">
                <a16:creationId xmlns:a16="http://schemas.microsoft.com/office/drawing/2014/main" id="{62A72C1E-8C8A-F921-D1C4-7C1EE4E47B6E}"/>
              </a:ext>
            </a:extLst>
          </p:cNvPr>
          <p:cNvSpPr>
            <a:spLocks noGrp="1"/>
          </p:cNvSpPr>
          <p:nvPr>
            <p:ph type="title"/>
          </p:nvPr>
        </p:nvSpPr>
        <p:spPr>
          <a:xfrm>
            <a:off x="0" y="150830"/>
            <a:ext cx="12192000" cy="558264"/>
          </a:xfrm>
          <a:solidFill>
            <a:srgbClr val="92D050"/>
          </a:solidFill>
        </p:spPr>
        <p:txBody>
          <a:bodyPr>
            <a:normAutofit fontScale="90000"/>
          </a:bodyPr>
          <a:lstStyle/>
          <a:p>
            <a:pPr algn="just"/>
            <a:r>
              <a:rPr lang="en-SG" sz="36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Escape Sequence in C</a:t>
            </a:r>
            <a:endParaRPr lang="en-SG" sz="3600" b="0" i="0" dirty="0">
              <a:solidFill>
                <a:srgbClr val="610B38"/>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395228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8" name="Picture 7">
            <a:extLst>
              <a:ext uri="{FF2B5EF4-FFF2-40B4-BE49-F238E27FC236}">
                <a16:creationId xmlns:a16="http://schemas.microsoft.com/office/drawing/2014/main" id="{8FDF14D1-2487-5EA9-6911-E668B6A59D22}"/>
              </a:ext>
            </a:extLst>
          </p:cNvPr>
          <p:cNvPicPr>
            <a:picLocks noChangeAspect="1"/>
          </p:cNvPicPr>
          <p:nvPr/>
        </p:nvPicPr>
        <p:blipFill>
          <a:blip r:embed="rId2"/>
          <a:stretch>
            <a:fillRect/>
          </a:stretch>
        </p:blipFill>
        <p:spPr>
          <a:xfrm>
            <a:off x="183379" y="1057258"/>
            <a:ext cx="3820983" cy="3784880"/>
          </a:xfrm>
          <a:prstGeom prst="rect">
            <a:avLst/>
          </a:prstGeom>
        </p:spPr>
      </p:pic>
      <p:pic>
        <p:nvPicPr>
          <p:cNvPr id="10" name="Picture 9">
            <a:extLst>
              <a:ext uri="{FF2B5EF4-FFF2-40B4-BE49-F238E27FC236}">
                <a16:creationId xmlns:a16="http://schemas.microsoft.com/office/drawing/2014/main" id="{44204602-51C2-F698-758E-2028D66D1F59}"/>
              </a:ext>
            </a:extLst>
          </p:cNvPr>
          <p:cNvPicPr>
            <a:picLocks noChangeAspect="1"/>
          </p:cNvPicPr>
          <p:nvPr/>
        </p:nvPicPr>
        <p:blipFill>
          <a:blip r:embed="rId3"/>
          <a:stretch>
            <a:fillRect/>
          </a:stretch>
        </p:blipFill>
        <p:spPr>
          <a:xfrm>
            <a:off x="4070365" y="1057258"/>
            <a:ext cx="4234649" cy="3784880"/>
          </a:xfrm>
          <a:prstGeom prst="rect">
            <a:avLst/>
          </a:prstGeom>
        </p:spPr>
      </p:pic>
      <p:pic>
        <p:nvPicPr>
          <p:cNvPr id="12" name="Picture 11">
            <a:extLst>
              <a:ext uri="{FF2B5EF4-FFF2-40B4-BE49-F238E27FC236}">
                <a16:creationId xmlns:a16="http://schemas.microsoft.com/office/drawing/2014/main" id="{B6797C07-D96B-9758-3A58-79D73B4D014A}"/>
              </a:ext>
            </a:extLst>
          </p:cNvPr>
          <p:cNvPicPr>
            <a:picLocks noChangeAspect="1"/>
          </p:cNvPicPr>
          <p:nvPr/>
        </p:nvPicPr>
        <p:blipFill>
          <a:blip r:embed="rId4"/>
          <a:stretch>
            <a:fillRect/>
          </a:stretch>
        </p:blipFill>
        <p:spPr>
          <a:xfrm>
            <a:off x="8371017" y="1056181"/>
            <a:ext cx="3820983" cy="3785957"/>
          </a:xfrm>
          <a:prstGeom prst="rect">
            <a:avLst/>
          </a:prstGeom>
        </p:spPr>
      </p:pic>
      <p:sp>
        <p:nvSpPr>
          <p:cNvPr id="4" name="Title 1">
            <a:extLst>
              <a:ext uri="{FF2B5EF4-FFF2-40B4-BE49-F238E27FC236}">
                <a16:creationId xmlns:a16="http://schemas.microsoft.com/office/drawing/2014/main" id="{638A1673-FFF6-5B7D-0488-6552F3152E40}"/>
              </a:ext>
            </a:extLst>
          </p:cNvPr>
          <p:cNvSpPr>
            <a:spLocks noGrp="1"/>
          </p:cNvSpPr>
          <p:nvPr>
            <p:ph type="title"/>
          </p:nvPr>
        </p:nvSpPr>
        <p:spPr>
          <a:xfrm>
            <a:off x="0" y="150830"/>
            <a:ext cx="12192000" cy="558264"/>
          </a:xfrm>
          <a:solidFill>
            <a:srgbClr val="92D050"/>
          </a:solidFill>
        </p:spPr>
        <p:txBody>
          <a:bodyPr>
            <a:normAutofit fontScale="90000"/>
          </a:bodyPr>
          <a:lstStyle/>
          <a:p>
            <a:pPr algn="just"/>
            <a:r>
              <a:rPr lang="en-SG" sz="3600" b="1" i="0" dirty="0">
                <a:solidFill>
                  <a:srgbClr val="273239"/>
                </a:solidFill>
                <a:effectLst/>
                <a:latin typeface="Calibri" panose="020F0502020204030204" pitchFamily="34" charset="0"/>
                <a:ea typeface="Calibri" panose="020F0502020204030204" pitchFamily="34" charset="0"/>
                <a:cs typeface="Calibri" panose="020F0502020204030204" pitchFamily="34" charset="0"/>
              </a:rPr>
              <a:t>  Escape Sequence in C</a:t>
            </a:r>
            <a:endParaRPr lang="en-SG" sz="3600" b="0" i="0" dirty="0">
              <a:solidFill>
                <a:srgbClr val="610B38"/>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1977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F7E19A-58C8-E995-BEC0-719574C69E6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4" name="Title 1">
            <a:extLst>
              <a:ext uri="{FF2B5EF4-FFF2-40B4-BE49-F238E27FC236}">
                <a16:creationId xmlns:a16="http://schemas.microsoft.com/office/drawing/2014/main" id="{638A1673-FFF6-5B7D-0488-6552F3152E40}"/>
              </a:ext>
            </a:extLst>
          </p:cNvPr>
          <p:cNvSpPr>
            <a:spLocks noGrp="1"/>
          </p:cNvSpPr>
          <p:nvPr>
            <p:ph type="title"/>
          </p:nvPr>
        </p:nvSpPr>
        <p:spPr>
          <a:xfrm>
            <a:off x="0" y="150830"/>
            <a:ext cx="12192000" cy="558264"/>
          </a:xfrm>
          <a:solidFill>
            <a:schemeClr val="tx2">
              <a:lumMod val="20000"/>
              <a:lumOff val="80000"/>
            </a:schemeClr>
          </a:solidFill>
        </p:spPr>
        <p:txBody>
          <a:bodyPr>
            <a:normAutofit fontScale="90000"/>
          </a:bodyPr>
          <a:lstStyle/>
          <a:p>
            <a:pPr algn="just"/>
            <a:r>
              <a:rPr lang="en-SG" sz="3600" b="1" i="0" dirty="0">
                <a:solidFill>
                  <a:srgbClr val="273239"/>
                </a:solidFill>
                <a:effectLst/>
                <a:latin typeface="Aharoni" panose="02010803020104030203" pitchFamily="2" charset="-79"/>
                <a:ea typeface="Calibri" panose="020F0502020204030204" pitchFamily="34" charset="0"/>
                <a:cs typeface="Aharoni" panose="02010803020104030203" pitchFamily="2" charset="-79"/>
              </a:rPr>
              <a:t>  Video Resources To Follow(click on the link):-</a:t>
            </a:r>
            <a:endParaRPr lang="en-SG" sz="3600" b="0" i="0" dirty="0">
              <a:solidFill>
                <a:srgbClr val="610B38"/>
              </a:solidFill>
              <a:effectLst/>
              <a:latin typeface="Aharoni" panose="02010803020104030203" pitchFamily="2" charset="-79"/>
              <a:ea typeface="Calibri" panose="020F0502020204030204" pitchFamily="34" charset="0"/>
              <a:cs typeface="Aharoni" panose="02010803020104030203" pitchFamily="2" charset="-79"/>
            </a:endParaRPr>
          </a:p>
        </p:txBody>
      </p:sp>
      <p:sp>
        <p:nvSpPr>
          <p:cNvPr id="3" name="TextBox 2">
            <a:extLst>
              <a:ext uri="{FF2B5EF4-FFF2-40B4-BE49-F238E27FC236}">
                <a16:creationId xmlns:a16="http://schemas.microsoft.com/office/drawing/2014/main" id="{E3EFED30-D327-4041-3185-0B664A734915}"/>
              </a:ext>
            </a:extLst>
          </p:cNvPr>
          <p:cNvSpPr txBox="1"/>
          <p:nvPr/>
        </p:nvSpPr>
        <p:spPr>
          <a:xfrm>
            <a:off x="235670" y="891230"/>
            <a:ext cx="10991654" cy="1661993"/>
          </a:xfrm>
          <a:prstGeom prst="rect">
            <a:avLst/>
          </a:prstGeom>
          <a:solidFill>
            <a:schemeClr val="accent3">
              <a:lumMod val="20000"/>
              <a:lumOff val="80000"/>
            </a:schemeClr>
          </a:solidFill>
        </p:spPr>
        <p:txBody>
          <a:bodyPr wrap="square" rtlCol="0">
            <a:spAutoFit/>
          </a:bodyPr>
          <a:lstStyle/>
          <a:p>
            <a:pPr marL="285750" indent="-285750" rtl="0">
              <a:spcBef>
                <a:spcPts val="0"/>
              </a:spcBef>
              <a:spcAft>
                <a:spcPts val="1200"/>
              </a:spcAft>
              <a:buFont typeface="Arial" panose="020B0604020202020204" pitchFamily="34" charset="0"/>
              <a:buChar char="•"/>
            </a:pPr>
            <a:r>
              <a:rPr lang="en-SG" sz="1800" b="0" i="0" u="sng" strike="noStrike" dirty="0">
                <a:solidFill>
                  <a:srgbClr val="1C3678"/>
                </a:solidFill>
                <a:effectLst/>
                <a:latin typeface="Lato" panose="020F0502020204030203" pitchFamily="34" charset="0"/>
                <a:hlinkClick r:id="rId2"/>
              </a:rPr>
              <a:t>C programming Bangla Tutorial 5.12 : First C program</a:t>
            </a:r>
            <a:endParaRPr lang="en-SG" b="0" dirty="0">
              <a:effectLst/>
            </a:endParaRPr>
          </a:p>
          <a:p>
            <a:pPr marL="285750" indent="-285750" rtl="0">
              <a:spcBef>
                <a:spcPts val="0"/>
              </a:spcBef>
              <a:spcAft>
                <a:spcPts val="1200"/>
              </a:spcAft>
              <a:buFont typeface="Arial" panose="020B0604020202020204" pitchFamily="34" charset="0"/>
              <a:buChar char="•"/>
            </a:pPr>
            <a:r>
              <a:rPr lang="en-SG" sz="1800" b="0" i="0" u="sng" strike="noStrike" dirty="0">
                <a:solidFill>
                  <a:srgbClr val="1C3678"/>
                </a:solidFill>
                <a:effectLst/>
                <a:latin typeface="Lato" panose="020F0502020204030203" pitchFamily="34" charset="0"/>
                <a:hlinkClick r:id="rId3"/>
              </a:rPr>
              <a:t>C programming Bangla Tutorial 5.13 : Comments and Escape sequence</a:t>
            </a:r>
            <a:endParaRPr lang="en-SG" b="0" dirty="0">
              <a:effectLst/>
            </a:endParaRPr>
          </a:p>
          <a:p>
            <a:pPr marL="285750" indent="-285750" rtl="0">
              <a:spcBef>
                <a:spcPts val="0"/>
              </a:spcBef>
              <a:spcAft>
                <a:spcPts val="1200"/>
              </a:spcAft>
              <a:buFont typeface="Arial" panose="020B0604020202020204" pitchFamily="34" charset="0"/>
              <a:buChar char="•"/>
            </a:pPr>
            <a:r>
              <a:rPr lang="en-SG" sz="1800" b="0" i="0" u="sng" strike="noStrike" dirty="0">
                <a:solidFill>
                  <a:srgbClr val="1C3678"/>
                </a:solidFill>
                <a:effectLst/>
                <a:latin typeface="Lato" panose="020F0502020204030203" pitchFamily="34" charset="0"/>
                <a:hlinkClick r:id="rId4"/>
              </a:rPr>
              <a:t>C programming Bangla Tutorial 5.15 : Keyword, Variable, data type (part-1)</a:t>
            </a:r>
            <a:endParaRPr lang="en-SG" b="0" dirty="0">
              <a:effectLst/>
            </a:endParaRPr>
          </a:p>
          <a:p>
            <a:pPr marL="285750" indent="-285750">
              <a:buFont typeface="Arial" panose="020B0604020202020204" pitchFamily="34" charset="0"/>
              <a:buChar char="•"/>
            </a:pPr>
            <a:r>
              <a:rPr lang="en-SG" sz="1800" b="0" i="0" u="sng" strike="noStrike" dirty="0">
                <a:solidFill>
                  <a:srgbClr val="1C3678"/>
                </a:solidFill>
                <a:effectLst/>
                <a:latin typeface="Lato" panose="020F0502020204030203" pitchFamily="34" charset="0"/>
                <a:hlinkClick r:id="rId5"/>
              </a:rPr>
              <a:t>C programming Bangla Tutorial 5.17 : More on data types</a:t>
            </a:r>
            <a:r>
              <a:rPr lang="en-SG" sz="1800" b="0" i="0" u="none" strike="noStrike" dirty="0">
                <a:solidFill>
                  <a:srgbClr val="595959"/>
                </a:solidFill>
                <a:effectLst/>
                <a:latin typeface="Lato" panose="020F0502020204030203" pitchFamily="34" charset="0"/>
              </a:rPr>
              <a:t> </a:t>
            </a:r>
            <a:endParaRPr lang="en-SG" dirty="0"/>
          </a:p>
        </p:txBody>
      </p:sp>
    </p:spTree>
    <p:extLst>
      <p:ext uri="{BB962C8B-B14F-4D97-AF65-F5344CB8AC3E}">
        <p14:creationId xmlns:p14="http://schemas.microsoft.com/office/powerpoint/2010/main" val="2559751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F5C724A-F57B-4F72-94A2-9C5C15B8AC28}"/>
              </a:ext>
            </a:extLst>
          </p:cNvPr>
          <p:cNvSpPr txBox="1"/>
          <p:nvPr/>
        </p:nvSpPr>
        <p:spPr>
          <a:xfrm>
            <a:off x="3233394" y="6377789"/>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Subtitle 5">
            <a:extLst>
              <a:ext uri="{FF2B5EF4-FFF2-40B4-BE49-F238E27FC236}">
                <a16:creationId xmlns:a16="http://schemas.microsoft.com/office/drawing/2014/main" id="{0D5EBD81-6462-6A3B-BD72-2B24ABEF38C2}"/>
              </a:ext>
            </a:extLst>
          </p:cNvPr>
          <p:cNvSpPr>
            <a:spLocks noGrp="1"/>
          </p:cNvSpPr>
          <p:nvPr>
            <p:ph type="subTitle" idx="1"/>
          </p:nvPr>
        </p:nvSpPr>
        <p:spPr>
          <a:xfrm>
            <a:off x="735291" y="110879"/>
            <a:ext cx="11321591" cy="6266911"/>
          </a:xfrm>
        </p:spPr>
        <p:txBody>
          <a:bodyPr>
            <a:normAutofit/>
          </a:bodyPr>
          <a:lstStyle/>
          <a:p>
            <a:r>
              <a:rPr lang="en-SG" sz="2000" dirty="0"/>
              <a:t>Resources will be followed:</a:t>
            </a:r>
          </a:p>
          <a:p>
            <a:r>
              <a:rPr lang="en-SG" sz="2000" dirty="0"/>
              <a:t>Books:</a:t>
            </a:r>
          </a:p>
          <a:p>
            <a:pPr marL="457200" indent="-457200">
              <a:buAutoNum type="arabicPeriod"/>
            </a:pPr>
            <a:r>
              <a:rPr lang="en-SG" sz="1600" b="1" dirty="0">
                <a:solidFill>
                  <a:srgbClr val="FFC000"/>
                </a:solidFill>
                <a:latin typeface="Aptos" panose="020B0004020202020204" pitchFamily="34" charset="0"/>
              </a:rPr>
              <a:t>C: the complete reference</a:t>
            </a:r>
          </a:p>
          <a:p>
            <a:pPr marL="457200" indent="-457200">
              <a:buAutoNum type="arabicPeriod"/>
            </a:pPr>
            <a:r>
              <a:rPr lang="en-SG" sz="1600" b="1" dirty="0">
                <a:solidFill>
                  <a:srgbClr val="FFC000"/>
                </a:solidFill>
                <a:latin typeface="Aptos" panose="020B0004020202020204" pitchFamily="34" charset="0"/>
              </a:rPr>
              <a:t>Programming in ANSI-C</a:t>
            </a:r>
          </a:p>
          <a:p>
            <a:pPr marL="457200" indent="-457200">
              <a:buAutoNum type="arabicPeriod"/>
            </a:pPr>
            <a:r>
              <a:rPr lang="en-SG" sz="1600" b="1" dirty="0">
                <a:solidFill>
                  <a:srgbClr val="FFC000"/>
                </a:solidFill>
                <a:latin typeface="Aptos" panose="020B0004020202020204" pitchFamily="34" charset="0"/>
              </a:rPr>
              <a:t>C programming by </a:t>
            </a:r>
            <a:r>
              <a:rPr lang="en-SG" sz="1600" b="1" dirty="0" err="1">
                <a:solidFill>
                  <a:srgbClr val="FFC000"/>
                </a:solidFill>
                <a:latin typeface="Aptos" panose="020B0004020202020204" pitchFamily="34" charset="0"/>
              </a:rPr>
              <a:t>tamim</a:t>
            </a:r>
            <a:r>
              <a:rPr lang="en-SG" sz="1600" b="1" dirty="0">
                <a:solidFill>
                  <a:srgbClr val="FFC000"/>
                </a:solidFill>
                <a:latin typeface="Aptos" panose="020B0004020202020204" pitchFamily="34" charset="0"/>
              </a:rPr>
              <a:t> </a:t>
            </a:r>
            <a:r>
              <a:rPr lang="en-SG" sz="1600" b="1" dirty="0" err="1">
                <a:solidFill>
                  <a:srgbClr val="FFC000"/>
                </a:solidFill>
                <a:latin typeface="Aptos" panose="020B0004020202020204" pitchFamily="34" charset="0"/>
              </a:rPr>
              <a:t>shahriar</a:t>
            </a:r>
            <a:r>
              <a:rPr lang="en-SG" sz="1600" b="1" dirty="0">
                <a:solidFill>
                  <a:srgbClr val="FFC000"/>
                </a:solidFill>
                <a:latin typeface="Aptos" panose="020B0004020202020204" pitchFamily="34" charset="0"/>
              </a:rPr>
              <a:t> </a:t>
            </a:r>
            <a:r>
              <a:rPr lang="en-SG" sz="1600" b="1" dirty="0" err="1">
                <a:solidFill>
                  <a:srgbClr val="FFC000"/>
                </a:solidFill>
                <a:latin typeface="Aptos" panose="020B0004020202020204" pitchFamily="34" charset="0"/>
              </a:rPr>
              <a:t>subin</a:t>
            </a:r>
            <a:endParaRPr lang="en-SG" sz="1600" b="1" dirty="0">
              <a:solidFill>
                <a:srgbClr val="FFC000"/>
              </a:solidFill>
              <a:latin typeface="Aptos" panose="020B0004020202020204" pitchFamily="34" charset="0"/>
            </a:endParaRPr>
          </a:p>
          <a:p>
            <a:pPr marL="457200" indent="-457200">
              <a:buFont typeface="Arial" pitchFamily="34" charset="0"/>
              <a:buAutoNum type="arabicPeriod"/>
            </a:pPr>
            <a:r>
              <a:rPr lang="en-SG" sz="1600" b="1" dirty="0">
                <a:solidFill>
                  <a:srgbClr val="FFC000"/>
                </a:solidFill>
                <a:latin typeface="Aptos" panose="020B0004020202020204" pitchFamily="34" charset="0"/>
              </a:rPr>
              <a:t>52 Programming Problem Tamim Shahriar </a:t>
            </a:r>
            <a:r>
              <a:rPr lang="en-SG" sz="1600" b="1" dirty="0" err="1">
                <a:solidFill>
                  <a:srgbClr val="FFC000"/>
                </a:solidFill>
                <a:latin typeface="Aptos" panose="020B0004020202020204" pitchFamily="34" charset="0"/>
              </a:rPr>
              <a:t>Subeen</a:t>
            </a:r>
            <a:r>
              <a:rPr lang="en-SG" sz="1600" b="1" dirty="0">
                <a:solidFill>
                  <a:srgbClr val="FFC000"/>
                </a:solidFill>
                <a:latin typeface="Aptos" panose="020B0004020202020204" pitchFamily="34" charset="0"/>
              </a:rPr>
              <a:t> </a:t>
            </a:r>
          </a:p>
          <a:p>
            <a:r>
              <a:rPr lang="en-SG" sz="2000" dirty="0"/>
              <a:t>Websites:</a:t>
            </a:r>
          </a:p>
          <a:p>
            <a:pPr marL="457200" indent="-457200">
              <a:buAutoNum type="arabicPeriod"/>
            </a:pPr>
            <a:r>
              <a:rPr lang="en-SG" sz="1600" dirty="0">
                <a:hlinkClick r:id="rId2"/>
              </a:rPr>
              <a:t>https://www.w3schools.com/c/index.php</a:t>
            </a:r>
            <a:r>
              <a:rPr lang="en-SG" sz="1600" dirty="0"/>
              <a:t> </a:t>
            </a:r>
          </a:p>
          <a:p>
            <a:pPr marL="457200" indent="-457200">
              <a:buAutoNum type="arabicPeriod"/>
            </a:pPr>
            <a:r>
              <a:rPr lang="en-SG" sz="1600" dirty="0">
                <a:hlinkClick r:id="rId3"/>
              </a:rPr>
              <a:t>https://www.programiz.com/c-programming</a:t>
            </a:r>
            <a:r>
              <a:rPr lang="en-SG" sz="1600" dirty="0"/>
              <a:t> </a:t>
            </a:r>
          </a:p>
          <a:p>
            <a:pPr marL="457200" indent="-457200">
              <a:buAutoNum type="arabicPeriod"/>
            </a:pPr>
            <a:r>
              <a:rPr lang="en-SG" sz="1600" dirty="0">
                <a:hlinkClick r:id="rId4"/>
              </a:rPr>
              <a:t>https://www.javatpoint.com/c-programming-language-tutorial</a:t>
            </a:r>
            <a:endParaRPr lang="en-SG" sz="1600" dirty="0"/>
          </a:p>
          <a:p>
            <a:pPr marL="457200" indent="-457200">
              <a:buAutoNum type="arabicPeriod"/>
            </a:pPr>
            <a:r>
              <a:rPr lang="en-SG" sz="1600" dirty="0">
                <a:hlinkClick r:id="rId5"/>
              </a:rPr>
              <a:t>https://www.geeksforgeeks.org/c-programming-language/</a:t>
            </a:r>
            <a:r>
              <a:rPr lang="en-SG" sz="1600" dirty="0"/>
              <a:t> </a:t>
            </a:r>
          </a:p>
          <a:p>
            <a:pPr marL="457200" indent="-457200">
              <a:buAutoNum type="arabicPeriod"/>
            </a:pPr>
            <a:r>
              <a:rPr lang="en-SG" sz="1600" dirty="0">
                <a:hlinkClick r:id="rId6"/>
              </a:rPr>
              <a:t>https://www.tutorialspoint.com/cprogramming/index.htm</a:t>
            </a:r>
            <a:r>
              <a:rPr lang="en-SG" sz="1600" dirty="0"/>
              <a:t> </a:t>
            </a:r>
          </a:p>
        </p:txBody>
      </p:sp>
      <p:sp>
        <p:nvSpPr>
          <p:cNvPr id="2" name="TextBox 1">
            <a:extLst>
              <a:ext uri="{FF2B5EF4-FFF2-40B4-BE49-F238E27FC236}">
                <a16:creationId xmlns:a16="http://schemas.microsoft.com/office/drawing/2014/main" id="{5E23B774-B087-A9FA-6B12-AAE6FC07F14F}"/>
              </a:ext>
            </a:extLst>
          </p:cNvPr>
          <p:cNvSpPr txBox="1"/>
          <p:nvPr/>
        </p:nvSpPr>
        <p:spPr>
          <a:xfrm>
            <a:off x="6155961" y="999241"/>
            <a:ext cx="5942029" cy="1200329"/>
          </a:xfrm>
          <a:prstGeom prst="rect">
            <a:avLst/>
          </a:prstGeom>
          <a:noFill/>
        </p:spPr>
        <p:txBody>
          <a:bodyPr wrap="square" rtlCol="0">
            <a:spAutoFit/>
          </a:bodyPr>
          <a:lstStyle/>
          <a:p>
            <a:r>
              <a:rPr lang="en-SG" dirty="0">
                <a:hlinkClick r:id="rId7"/>
              </a:rPr>
              <a:t>YouTube Tutorials to follow(click on the link):-</a:t>
            </a:r>
          </a:p>
          <a:p>
            <a:endParaRPr lang="en-SG" dirty="0">
              <a:hlinkClick r:id="rId7"/>
            </a:endParaRPr>
          </a:p>
          <a:p>
            <a:r>
              <a:rPr lang="en-SG" sz="1800" b="0" i="0" u="sng" strike="noStrike" dirty="0">
                <a:solidFill>
                  <a:srgbClr val="1C3678"/>
                </a:solidFill>
                <a:effectLst/>
                <a:latin typeface="Lato" panose="020F0502020204030203" pitchFamily="34" charset="0"/>
                <a:hlinkClick r:id="rId7"/>
              </a:rPr>
              <a:t>C Programming Bangla Tutorials (</a:t>
            </a:r>
            <a:r>
              <a:rPr lang="bn-IN" sz="1800" b="0" i="0" u="sng" strike="noStrike" dirty="0">
                <a:solidFill>
                  <a:srgbClr val="1C3678"/>
                </a:solidFill>
                <a:effectLst/>
                <a:latin typeface="Lato" panose="020F0502020204030203" pitchFamily="34" charset="0"/>
                <a:hlinkClick r:id="rId7"/>
              </a:rPr>
              <a:t>সবার জন্য সি প্রোগ্রামিং) | </a:t>
            </a:r>
            <a:r>
              <a:rPr lang="en-SG" sz="1800" b="0" i="0" u="sng" strike="noStrike" dirty="0">
                <a:solidFill>
                  <a:srgbClr val="1C3678"/>
                </a:solidFill>
                <a:effectLst/>
                <a:latin typeface="Lato" panose="020F0502020204030203" pitchFamily="34" charset="0"/>
                <a:hlinkClick r:id="rId7"/>
              </a:rPr>
              <a:t>Updated in 2023 - YouTube</a:t>
            </a:r>
            <a:r>
              <a:rPr lang="en-SG" sz="1800" b="0" i="0" u="none" strike="noStrike" dirty="0">
                <a:solidFill>
                  <a:srgbClr val="595959"/>
                </a:solidFill>
                <a:effectLst/>
                <a:latin typeface="Lato" panose="020F0502020204030203" pitchFamily="34" charset="0"/>
              </a:rPr>
              <a:t>     </a:t>
            </a:r>
            <a:endParaRPr lang="en-SG" dirty="0"/>
          </a:p>
        </p:txBody>
      </p:sp>
    </p:spTree>
    <p:extLst>
      <p:ext uri="{BB962C8B-B14F-4D97-AF65-F5344CB8AC3E}">
        <p14:creationId xmlns:p14="http://schemas.microsoft.com/office/powerpoint/2010/main" val="117759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500-2B63-6B77-1161-E4F25552EDC9}"/>
              </a:ext>
            </a:extLst>
          </p:cNvPr>
          <p:cNvSpPr>
            <a:spLocks noGrp="1"/>
          </p:cNvSpPr>
          <p:nvPr>
            <p:ph type="title"/>
          </p:nvPr>
        </p:nvSpPr>
        <p:spPr>
          <a:xfrm>
            <a:off x="1" y="209862"/>
            <a:ext cx="12192000" cy="742245"/>
          </a:xfrm>
          <a:solidFill>
            <a:schemeClr val="accent2">
              <a:lumMod val="20000"/>
              <a:lumOff val="80000"/>
            </a:schemeClr>
          </a:solidFill>
        </p:spPr>
        <p:txBody>
          <a:bodyPr/>
          <a:lstStyle/>
          <a:p>
            <a:r>
              <a:rPr lang="en-US" dirty="0">
                <a:latin typeface="Aharoni" panose="02010803020104030203" pitchFamily="2" charset="-79"/>
                <a:cs typeface="Aharoni" panose="02010803020104030203" pitchFamily="2" charset="-79"/>
              </a:rPr>
              <a:t>  Popular Programming languages</a:t>
            </a:r>
            <a:endParaRPr lang="en-SG" dirty="0">
              <a:latin typeface="Aharoni" panose="02010803020104030203" pitchFamily="2" charset="-79"/>
              <a:cs typeface="Aharoni" panose="02010803020104030203" pitchFamily="2" charset="-79"/>
            </a:endParaRPr>
          </a:p>
        </p:txBody>
      </p:sp>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149900" y="1093509"/>
            <a:ext cx="11137691" cy="5395159"/>
          </a:xfrm>
        </p:spPr>
        <p:txBody>
          <a:bodyPr>
            <a:normAutofit/>
          </a:bodyPr>
          <a:lstStyle/>
          <a:p>
            <a:r>
              <a:rPr lang="en-SG" sz="2000" b="1" i="0" dirty="0">
                <a:solidFill>
                  <a:srgbClr val="51565E"/>
                </a:solidFill>
                <a:effectLst/>
                <a:highlight>
                  <a:srgbClr val="FFFFFF"/>
                </a:highlight>
                <a:latin typeface="Roboto" panose="02000000000000000000" pitchFamily="2" charset="0"/>
              </a:rPr>
              <a:t>1. </a:t>
            </a:r>
            <a:r>
              <a:rPr lang="en-SG" sz="2000" b="1" i="0" dirty="0" err="1">
                <a:solidFill>
                  <a:srgbClr val="51565E"/>
                </a:solidFill>
                <a:effectLst/>
                <a:highlight>
                  <a:srgbClr val="FFFFFF"/>
                </a:highlight>
                <a:latin typeface="Roboto" panose="02000000000000000000" pitchFamily="2" charset="0"/>
              </a:rPr>
              <a:t>Javascript</a:t>
            </a:r>
            <a:br>
              <a:rPr lang="en-SG" sz="2000" b="1" dirty="0"/>
            </a:br>
            <a:r>
              <a:rPr lang="en-SG" sz="2000" b="1" i="0" dirty="0">
                <a:solidFill>
                  <a:srgbClr val="51565E"/>
                </a:solidFill>
                <a:effectLst/>
                <a:highlight>
                  <a:srgbClr val="FFFFFF"/>
                </a:highlight>
                <a:latin typeface="Roboto" panose="02000000000000000000" pitchFamily="2" charset="0"/>
              </a:rPr>
              <a:t>2. Python</a:t>
            </a:r>
            <a:br>
              <a:rPr lang="en-SG" sz="2000" b="1" dirty="0"/>
            </a:br>
            <a:r>
              <a:rPr lang="en-SG" sz="2000" b="1" i="0" dirty="0">
                <a:solidFill>
                  <a:srgbClr val="51565E"/>
                </a:solidFill>
                <a:effectLst/>
                <a:highlight>
                  <a:srgbClr val="FFFFFF"/>
                </a:highlight>
                <a:latin typeface="Roboto" panose="02000000000000000000" pitchFamily="2" charset="0"/>
              </a:rPr>
              <a:t>3. Go</a:t>
            </a:r>
            <a:br>
              <a:rPr lang="en-SG" sz="2000" b="1" dirty="0"/>
            </a:br>
            <a:r>
              <a:rPr lang="en-SG" sz="2000" b="1" i="0" dirty="0">
                <a:solidFill>
                  <a:srgbClr val="51565E"/>
                </a:solidFill>
                <a:effectLst/>
                <a:highlight>
                  <a:srgbClr val="FFFFFF"/>
                </a:highlight>
                <a:latin typeface="Roboto" panose="02000000000000000000" pitchFamily="2" charset="0"/>
              </a:rPr>
              <a:t>4. Java</a:t>
            </a:r>
            <a:br>
              <a:rPr lang="en-SG" sz="2000" b="1" dirty="0"/>
            </a:br>
            <a:r>
              <a:rPr lang="en-SG" sz="2000" b="1" i="0" dirty="0">
                <a:solidFill>
                  <a:srgbClr val="51565E"/>
                </a:solidFill>
                <a:effectLst/>
                <a:highlight>
                  <a:srgbClr val="FFFFFF"/>
                </a:highlight>
                <a:latin typeface="Roboto" panose="02000000000000000000" pitchFamily="2" charset="0"/>
              </a:rPr>
              <a:t>5. Kotlin</a:t>
            </a:r>
            <a:br>
              <a:rPr lang="en-SG" sz="2000" b="1" dirty="0"/>
            </a:br>
            <a:r>
              <a:rPr lang="en-SG" sz="2000" b="1" i="0" dirty="0">
                <a:solidFill>
                  <a:srgbClr val="51565E"/>
                </a:solidFill>
                <a:effectLst/>
                <a:highlight>
                  <a:srgbClr val="FFFFFF"/>
                </a:highlight>
                <a:latin typeface="Roboto" panose="02000000000000000000" pitchFamily="2" charset="0"/>
              </a:rPr>
              <a:t>6. PHP</a:t>
            </a:r>
            <a:br>
              <a:rPr lang="en-SG" sz="2000" b="1" dirty="0"/>
            </a:br>
            <a:r>
              <a:rPr lang="en-SG" sz="2000" b="1" i="0" dirty="0">
                <a:solidFill>
                  <a:srgbClr val="51565E"/>
                </a:solidFill>
                <a:effectLst/>
                <a:highlight>
                  <a:srgbClr val="FFFFFF"/>
                </a:highlight>
                <a:latin typeface="Roboto" panose="02000000000000000000" pitchFamily="2" charset="0"/>
              </a:rPr>
              <a:t>7. C#</a:t>
            </a:r>
            <a:br>
              <a:rPr lang="en-SG" sz="2000" b="1" dirty="0"/>
            </a:br>
            <a:r>
              <a:rPr lang="en-SG" sz="2000" b="1" i="0" dirty="0">
                <a:solidFill>
                  <a:srgbClr val="51565E"/>
                </a:solidFill>
                <a:effectLst/>
                <a:highlight>
                  <a:srgbClr val="FFFFFF"/>
                </a:highlight>
                <a:latin typeface="Roboto" panose="02000000000000000000" pitchFamily="2" charset="0"/>
              </a:rPr>
              <a:t>8. Swift</a:t>
            </a:r>
            <a:br>
              <a:rPr lang="en-SG" sz="2000" b="1" dirty="0"/>
            </a:br>
            <a:r>
              <a:rPr lang="en-SG" sz="2000" b="1" i="0" dirty="0">
                <a:solidFill>
                  <a:srgbClr val="51565E"/>
                </a:solidFill>
                <a:effectLst/>
                <a:highlight>
                  <a:srgbClr val="FFFFFF"/>
                </a:highlight>
                <a:latin typeface="Roboto" panose="02000000000000000000" pitchFamily="2" charset="0"/>
              </a:rPr>
              <a:t>9. R</a:t>
            </a:r>
            <a:br>
              <a:rPr lang="en-SG" sz="2000" b="1" dirty="0"/>
            </a:br>
            <a:r>
              <a:rPr lang="en-SG" sz="2000" b="1" i="0" dirty="0">
                <a:solidFill>
                  <a:srgbClr val="51565E"/>
                </a:solidFill>
                <a:effectLst/>
                <a:highlight>
                  <a:srgbClr val="FFFFFF"/>
                </a:highlight>
                <a:latin typeface="Roboto" panose="02000000000000000000" pitchFamily="2" charset="0"/>
              </a:rPr>
              <a:t>10. Ruby</a:t>
            </a:r>
            <a:br>
              <a:rPr lang="en-SG" sz="2000" b="1" dirty="0"/>
            </a:br>
            <a:r>
              <a:rPr lang="en-SG" sz="2000" b="1" i="0" dirty="0">
                <a:solidFill>
                  <a:srgbClr val="51565E"/>
                </a:solidFill>
                <a:effectLst/>
                <a:highlight>
                  <a:srgbClr val="FFFFFF"/>
                </a:highlight>
                <a:latin typeface="Roboto" panose="02000000000000000000" pitchFamily="2" charset="0"/>
              </a:rPr>
              <a:t>11. C and C++</a:t>
            </a:r>
            <a:endParaRPr lang="en-SG" sz="2000" b="1" dirty="0"/>
          </a:p>
        </p:txBody>
      </p:sp>
      <p:sp>
        <p:nvSpPr>
          <p:cNvPr id="5" name="TextBox 4">
            <a:extLst>
              <a:ext uri="{FF2B5EF4-FFF2-40B4-BE49-F238E27FC236}">
                <a16:creationId xmlns:a16="http://schemas.microsoft.com/office/drawing/2014/main" id="{DAEA442D-7BF1-0155-C96C-4F6B06450CB8}"/>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pic>
        <p:nvPicPr>
          <p:cNvPr id="1026" name="Picture 2">
            <a:extLst>
              <a:ext uri="{FF2B5EF4-FFF2-40B4-BE49-F238E27FC236}">
                <a16:creationId xmlns:a16="http://schemas.microsoft.com/office/drawing/2014/main" id="{4B21FF25-954F-6C16-8FCD-FC74DBFF4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8779" y="1102659"/>
            <a:ext cx="1123407" cy="121601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What does the Python logo stand for? - Quora">
            <a:extLst>
              <a:ext uri="{FF2B5EF4-FFF2-40B4-BE49-F238E27FC236}">
                <a16:creationId xmlns:a16="http://schemas.microsoft.com/office/drawing/2014/main" id="{A6F46FE3-AF14-5016-3364-AC6FBBD2AA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2450" y="1106614"/>
            <a:ext cx="1299171" cy="124521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at is Go? Golang Programming Language Meaning Explained">
            <a:extLst>
              <a:ext uri="{FF2B5EF4-FFF2-40B4-BE49-F238E27FC236}">
                <a16:creationId xmlns:a16="http://schemas.microsoft.com/office/drawing/2014/main" id="{FF0175BE-04A3-0261-6033-CF430328305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961" r="31961"/>
          <a:stretch/>
        </p:blipFill>
        <p:spPr bwMode="auto">
          <a:xfrm>
            <a:off x="5313212" y="1122357"/>
            <a:ext cx="908479" cy="131778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Java Logo and symbol, meaning, history, sign.">
            <a:extLst>
              <a:ext uri="{FF2B5EF4-FFF2-40B4-BE49-F238E27FC236}">
                <a16:creationId xmlns:a16="http://schemas.microsoft.com/office/drawing/2014/main" id="{8C01DAED-B1CC-E8F4-3672-CC1C3D127D8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4343" r="33666"/>
          <a:stretch/>
        </p:blipFill>
        <p:spPr bwMode="auto">
          <a:xfrm>
            <a:off x="6809765" y="916845"/>
            <a:ext cx="861579" cy="1514899"/>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Kotlin Logo | Language logo, Enterprise application, ? logo">
            <a:extLst>
              <a:ext uri="{FF2B5EF4-FFF2-40B4-BE49-F238E27FC236}">
                <a16:creationId xmlns:a16="http://schemas.microsoft.com/office/drawing/2014/main" id="{97B57098-4A74-482D-5964-36EB0C0CF95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33006" b="35818"/>
          <a:stretch/>
        </p:blipFill>
        <p:spPr bwMode="auto">
          <a:xfrm>
            <a:off x="7671344" y="1297120"/>
            <a:ext cx="1923214" cy="599582"/>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PHP - Wikipedia">
            <a:extLst>
              <a:ext uri="{FF2B5EF4-FFF2-40B4-BE49-F238E27FC236}">
                <a16:creationId xmlns:a16="http://schemas.microsoft.com/office/drawing/2014/main" id="{D4447380-FC4D-F4A6-6A2D-F262CBCB12C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160413" y="2870318"/>
            <a:ext cx="3348318" cy="180809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C Sharp (C#) Logo PNG Vector (SVG) Free Download">
            <a:extLst>
              <a:ext uri="{FF2B5EF4-FFF2-40B4-BE49-F238E27FC236}">
                <a16:creationId xmlns:a16="http://schemas.microsoft.com/office/drawing/2014/main" id="{9ACDCC90-E154-ED1D-F140-12E500386D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39273" y="4818651"/>
            <a:ext cx="1186706" cy="1333377"/>
          </a:xfrm>
          <a:prstGeom prst="rect">
            <a:avLst/>
          </a:prstGeom>
          <a:noFill/>
          <a:extLst>
            <a:ext uri="{909E8E84-426E-40DD-AFC4-6F175D3DCCD1}">
              <a14:hiddenFill xmlns:a14="http://schemas.microsoft.com/office/drawing/2010/main">
                <a:solidFill>
                  <a:srgbClr val="FFFFFF"/>
                </a:solidFill>
              </a14:hiddenFill>
            </a:ext>
          </a:extLst>
        </p:spPr>
      </p:pic>
      <p:pic>
        <p:nvPicPr>
          <p:cNvPr id="1056" name="Picture 32" descr="Swift logo and symbol, meaning, history, PNG">
            <a:extLst>
              <a:ext uri="{FF2B5EF4-FFF2-40B4-BE49-F238E27FC236}">
                <a16:creationId xmlns:a16="http://schemas.microsoft.com/office/drawing/2014/main" id="{2D41DCA1-BD94-1133-CCED-F90E25CE31BB}"/>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23739" b="24456"/>
          <a:stretch/>
        </p:blipFill>
        <p:spPr bwMode="auto">
          <a:xfrm>
            <a:off x="5429155" y="3300590"/>
            <a:ext cx="2510118" cy="812740"/>
          </a:xfrm>
          <a:prstGeom prst="rect">
            <a:avLst/>
          </a:prstGeom>
          <a:noFill/>
          <a:extLst>
            <a:ext uri="{909E8E84-426E-40DD-AFC4-6F175D3DCCD1}">
              <a14:hiddenFill xmlns:a14="http://schemas.microsoft.com/office/drawing/2010/main">
                <a:solidFill>
                  <a:srgbClr val="FFFFFF"/>
                </a:solidFill>
              </a14:hiddenFill>
            </a:ext>
          </a:extLst>
        </p:spPr>
      </p:pic>
      <p:pic>
        <p:nvPicPr>
          <p:cNvPr id="1058" name="Picture 34" descr="R Official Logo Blue Programming Language T-Shirt | Sticker">
            <a:extLst>
              <a:ext uri="{FF2B5EF4-FFF2-40B4-BE49-F238E27FC236}">
                <a16:creationId xmlns:a16="http://schemas.microsoft.com/office/drawing/2014/main" id="{195E5410-22FC-4EF8-B342-4E7C947A96F6}"/>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l="179" t="15415" r="-179" b="14863"/>
          <a:stretch/>
        </p:blipFill>
        <p:spPr bwMode="auto">
          <a:xfrm>
            <a:off x="9834572" y="1034382"/>
            <a:ext cx="1127802" cy="1048433"/>
          </a:xfrm>
          <a:prstGeom prst="rect">
            <a:avLst/>
          </a:prstGeom>
          <a:noFill/>
          <a:extLst>
            <a:ext uri="{909E8E84-426E-40DD-AFC4-6F175D3DCCD1}">
              <a14:hiddenFill xmlns:a14="http://schemas.microsoft.com/office/drawing/2010/main">
                <a:solidFill>
                  <a:srgbClr val="FFFFFF"/>
                </a:solidFill>
              </a14:hiddenFill>
            </a:ext>
          </a:extLst>
        </p:spPr>
      </p:pic>
      <p:pic>
        <p:nvPicPr>
          <p:cNvPr id="1060" name="Picture 36" descr="What is Ruby and How it works? An Overview and Its Use Cases -  DevOpsSchool.com">
            <a:extLst>
              <a:ext uri="{FF2B5EF4-FFF2-40B4-BE49-F238E27FC236}">
                <a16:creationId xmlns:a16="http://schemas.microsoft.com/office/drawing/2014/main" id="{DAD05C44-61A0-92B2-A647-366D384217B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58779" y="3049850"/>
            <a:ext cx="2797605" cy="1448343"/>
          </a:xfrm>
          <a:prstGeom prst="rect">
            <a:avLst/>
          </a:prstGeom>
          <a:noFill/>
          <a:extLst>
            <a:ext uri="{909E8E84-426E-40DD-AFC4-6F175D3DCCD1}">
              <a14:hiddenFill xmlns:a14="http://schemas.microsoft.com/office/drawing/2010/main">
                <a:solidFill>
                  <a:srgbClr val="FFFFFF"/>
                </a:solidFill>
              </a14:hiddenFill>
            </a:ext>
          </a:extLst>
        </p:spPr>
      </p:pic>
      <p:pic>
        <p:nvPicPr>
          <p:cNvPr id="1062" name="Picture 38">
            <a:extLst>
              <a:ext uri="{FF2B5EF4-FFF2-40B4-BE49-F238E27FC236}">
                <a16:creationId xmlns:a16="http://schemas.microsoft.com/office/drawing/2014/main" id="{C116B026-AA63-4BB3-F7C6-41AD3094910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20482" y="4818651"/>
            <a:ext cx="1155705" cy="1277218"/>
          </a:xfrm>
          <a:prstGeom prst="rect">
            <a:avLst/>
          </a:prstGeom>
          <a:noFill/>
          <a:extLst>
            <a:ext uri="{909E8E84-426E-40DD-AFC4-6F175D3DCCD1}">
              <a14:hiddenFill xmlns:a14="http://schemas.microsoft.com/office/drawing/2010/main">
                <a:solidFill>
                  <a:srgbClr val="FFFFFF"/>
                </a:solidFill>
              </a14:hiddenFill>
            </a:ext>
          </a:extLst>
        </p:spPr>
      </p:pic>
      <p:pic>
        <p:nvPicPr>
          <p:cNvPr id="1066" name="Picture 42" descr="C Programming Icon: Over 1,315 Royalty-Free Licensable Stock ...">
            <a:extLst>
              <a:ext uri="{FF2B5EF4-FFF2-40B4-BE49-F238E27FC236}">
                <a16:creationId xmlns:a16="http://schemas.microsoft.com/office/drawing/2014/main" id="{6CC05B9F-88FE-AC53-00A3-6D72F4208DE7}"/>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3456" t="10396" r="13456" b="10396"/>
          <a:stretch/>
        </p:blipFill>
        <p:spPr bwMode="auto">
          <a:xfrm>
            <a:off x="5281950" y="4818651"/>
            <a:ext cx="1282177" cy="1389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684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DF3D-8059-98C8-737E-68CE2BFD8F6C}"/>
              </a:ext>
            </a:extLst>
          </p:cNvPr>
          <p:cNvSpPr>
            <a:spLocks noGrp="1"/>
          </p:cNvSpPr>
          <p:nvPr>
            <p:ph type="title"/>
          </p:nvPr>
        </p:nvSpPr>
        <p:spPr>
          <a:xfrm>
            <a:off x="0" y="130090"/>
            <a:ext cx="12192000" cy="642908"/>
          </a:xfrm>
          <a:solidFill>
            <a:srgbClr val="92D050"/>
          </a:solidFill>
        </p:spPr>
        <p:txBody>
          <a:bodyPr>
            <a:normAutofit fontScale="90000"/>
          </a:bodyPr>
          <a:lstStyle/>
          <a:p>
            <a:r>
              <a:rPr lang="en-SG" sz="4000" dirty="0">
                <a:latin typeface="Aharoni" panose="02010803020104030203" pitchFamily="2" charset="-79"/>
                <a:cs typeface="Aharoni" panose="02010803020104030203" pitchFamily="2" charset="-79"/>
              </a:rPr>
              <a:t> Necessary Websites &amp; Tools Related To Programming</a:t>
            </a:r>
          </a:p>
        </p:txBody>
      </p:sp>
      <p:pic>
        <p:nvPicPr>
          <p:cNvPr id="1026" name="Picture 2" descr="geeksforgeeks-practice · GitHub Topics · GitHub">
            <a:extLst>
              <a:ext uri="{FF2B5EF4-FFF2-40B4-BE49-F238E27FC236}">
                <a16:creationId xmlns:a16="http://schemas.microsoft.com/office/drawing/2014/main" id="{63ED5426-AD79-7E35-9D0A-88471FB58D0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045" t="20831" r="13591" b="21868"/>
          <a:stretch/>
        </p:blipFill>
        <p:spPr bwMode="auto">
          <a:xfrm>
            <a:off x="151389" y="946918"/>
            <a:ext cx="1441741" cy="7906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javatpoint.com">
            <a:extLst>
              <a:ext uri="{FF2B5EF4-FFF2-40B4-BE49-F238E27FC236}">
                <a16:creationId xmlns:a16="http://schemas.microsoft.com/office/drawing/2014/main" id="{AD91F306-3E37-71CC-7E88-25D496979E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6101" b="33900"/>
          <a:stretch/>
        </p:blipFill>
        <p:spPr bwMode="auto">
          <a:xfrm>
            <a:off x="1890455" y="935997"/>
            <a:ext cx="2143125" cy="64290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E110D99D-9A02-B4F8-9286-A1D9DE2265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4412" t="30181" r="15074" b="31907"/>
          <a:stretch/>
        </p:blipFill>
        <p:spPr bwMode="auto">
          <a:xfrm>
            <a:off x="5566270" y="978301"/>
            <a:ext cx="2925885" cy="64290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3schools-test · GitHub">
            <a:extLst>
              <a:ext uri="{FF2B5EF4-FFF2-40B4-BE49-F238E27FC236}">
                <a16:creationId xmlns:a16="http://schemas.microsoft.com/office/drawing/2014/main" id="{2D1475DE-1D58-62EE-1F89-05948B9EA6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2998" y="787940"/>
            <a:ext cx="1067005" cy="106700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utorialsPoint – Medium">
            <a:extLst>
              <a:ext uri="{FF2B5EF4-FFF2-40B4-BE49-F238E27FC236}">
                <a16:creationId xmlns:a16="http://schemas.microsoft.com/office/drawing/2014/main" id="{8FCA9736-6309-F438-2B3D-2623310F3DC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t="16058" b="22218"/>
          <a:stretch/>
        </p:blipFill>
        <p:spPr bwMode="auto">
          <a:xfrm>
            <a:off x="8685002" y="900136"/>
            <a:ext cx="1610918" cy="99431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Programiz Email Format | Programiz.pro Emails">
            <a:extLst>
              <a:ext uri="{FF2B5EF4-FFF2-40B4-BE49-F238E27FC236}">
                <a16:creationId xmlns:a16="http://schemas.microsoft.com/office/drawing/2014/main" id="{89FE28D0-A67D-0828-1B10-4160D644A564}"/>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9568" t="15654" r="6796" b="16146"/>
          <a:stretch/>
        </p:blipFill>
        <p:spPr bwMode="auto">
          <a:xfrm>
            <a:off x="10681614" y="860633"/>
            <a:ext cx="1219375" cy="994311"/>
          </a:xfrm>
          <a:prstGeom prst="rect">
            <a:avLst/>
          </a:prstGeom>
          <a:noFill/>
          <a:extLst>
            <a:ext uri="{909E8E84-426E-40DD-AFC4-6F175D3DCCD1}">
              <a14:hiddenFill xmlns:a14="http://schemas.microsoft.com/office/drawing/2010/main">
                <a:solidFill>
                  <a:srgbClr val="FFFFFF"/>
                </a:solidFill>
              </a14:hiddenFill>
            </a:ext>
          </a:extLst>
        </p:spPr>
      </p:pic>
      <p:pic>
        <p:nvPicPr>
          <p:cNvPr id="3086" name="Picture 14" descr="cp-algorithms · GitHub">
            <a:extLst>
              <a:ext uri="{FF2B5EF4-FFF2-40B4-BE49-F238E27FC236}">
                <a16:creationId xmlns:a16="http://schemas.microsoft.com/office/drawing/2014/main" id="{90C8DE41-54D0-5116-A09B-44B13D822A2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91898" y="1951744"/>
            <a:ext cx="1401100" cy="14011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3E59310-D88B-F2EA-C1ED-4726AE7412BA}"/>
              </a:ext>
            </a:extLst>
          </p:cNvPr>
          <p:cNvPicPr>
            <a:picLocks noChangeAspect="1"/>
          </p:cNvPicPr>
          <p:nvPr/>
        </p:nvPicPr>
        <p:blipFill>
          <a:blip r:embed="rId9"/>
          <a:stretch>
            <a:fillRect/>
          </a:stretch>
        </p:blipFill>
        <p:spPr>
          <a:xfrm>
            <a:off x="5341221" y="2256974"/>
            <a:ext cx="3832658" cy="917679"/>
          </a:xfrm>
          <a:prstGeom prst="rect">
            <a:avLst/>
          </a:prstGeom>
        </p:spPr>
      </p:pic>
      <p:pic>
        <p:nvPicPr>
          <p:cNvPr id="1038" name="Picture 14" descr="10 Best Resources to Study for USACO — Veritas AI">
            <a:extLst>
              <a:ext uri="{FF2B5EF4-FFF2-40B4-BE49-F238E27FC236}">
                <a16:creationId xmlns:a16="http://schemas.microsoft.com/office/drawing/2014/main" id="{A5D8E072-4522-10C3-9DBD-448F385D6E3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19495" t="28970" r="19422" b="28970"/>
          <a:stretch/>
        </p:blipFill>
        <p:spPr bwMode="auto">
          <a:xfrm>
            <a:off x="484179" y="2014709"/>
            <a:ext cx="1646353" cy="1133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004CDF2-EBC8-DA7F-4B54-35CD4397DCC4}"/>
              </a:ext>
            </a:extLst>
          </p:cNvPr>
          <p:cNvPicPr>
            <a:picLocks noChangeAspect="1"/>
          </p:cNvPicPr>
          <p:nvPr/>
        </p:nvPicPr>
        <p:blipFill>
          <a:blip r:embed="rId11"/>
          <a:stretch>
            <a:fillRect/>
          </a:stretch>
        </p:blipFill>
        <p:spPr>
          <a:xfrm>
            <a:off x="9110376" y="5089091"/>
            <a:ext cx="3078982" cy="1047841"/>
          </a:xfrm>
          <a:prstGeom prst="rect">
            <a:avLst/>
          </a:prstGeom>
        </p:spPr>
      </p:pic>
      <p:pic>
        <p:nvPicPr>
          <p:cNvPr id="8" name="Picture 7">
            <a:extLst>
              <a:ext uri="{FF2B5EF4-FFF2-40B4-BE49-F238E27FC236}">
                <a16:creationId xmlns:a16="http://schemas.microsoft.com/office/drawing/2014/main" id="{757FEFB0-3C8E-8CA7-076B-09802EF38837}"/>
              </a:ext>
            </a:extLst>
          </p:cNvPr>
          <p:cNvPicPr>
            <a:picLocks noChangeAspect="1"/>
          </p:cNvPicPr>
          <p:nvPr/>
        </p:nvPicPr>
        <p:blipFill>
          <a:blip r:embed="rId12"/>
          <a:stretch>
            <a:fillRect/>
          </a:stretch>
        </p:blipFill>
        <p:spPr>
          <a:xfrm>
            <a:off x="3821332" y="3599946"/>
            <a:ext cx="2422164" cy="1066235"/>
          </a:xfrm>
          <a:prstGeom prst="rect">
            <a:avLst/>
          </a:prstGeom>
        </p:spPr>
      </p:pic>
      <p:pic>
        <p:nvPicPr>
          <p:cNvPr id="10" name="Picture 9">
            <a:extLst>
              <a:ext uri="{FF2B5EF4-FFF2-40B4-BE49-F238E27FC236}">
                <a16:creationId xmlns:a16="http://schemas.microsoft.com/office/drawing/2014/main" id="{A3CC0BB1-313F-C325-BF6D-9FB03A456066}"/>
              </a:ext>
            </a:extLst>
          </p:cNvPr>
          <p:cNvPicPr>
            <a:picLocks noChangeAspect="1"/>
          </p:cNvPicPr>
          <p:nvPr/>
        </p:nvPicPr>
        <p:blipFill>
          <a:blip r:embed="rId13"/>
          <a:stretch>
            <a:fillRect/>
          </a:stretch>
        </p:blipFill>
        <p:spPr>
          <a:xfrm>
            <a:off x="6433465" y="3597564"/>
            <a:ext cx="2714087" cy="1076629"/>
          </a:xfrm>
          <a:prstGeom prst="rect">
            <a:avLst/>
          </a:prstGeom>
        </p:spPr>
      </p:pic>
      <p:pic>
        <p:nvPicPr>
          <p:cNvPr id="12" name="Picture 11">
            <a:extLst>
              <a:ext uri="{FF2B5EF4-FFF2-40B4-BE49-F238E27FC236}">
                <a16:creationId xmlns:a16="http://schemas.microsoft.com/office/drawing/2014/main" id="{382165BA-4EF9-5CC8-0F0F-42C2D8C0C34B}"/>
              </a:ext>
            </a:extLst>
          </p:cNvPr>
          <p:cNvPicPr>
            <a:picLocks noChangeAspect="1"/>
          </p:cNvPicPr>
          <p:nvPr/>
        </p:nvPicPr>
        <p:blipFill>
          <a:blip r:embed="rId14"/>
          <a:stretch>
            <a:fillRect/>
          </a:stretch>
        </p:blipFill>
        <p:spPr>
          <a:xfrm>
            <a:off x="6492975" y="5089092"/>
            <a:ext cx="2501579" cy="1076629"/>
          </a:xfrm>
          <a:prstGeom prst="rect">
            <a:avLst/>
          </a:prstGeom>
        </p:spPr>
      </p:pic>
      <p:pic>
        <p:nvPicPr>
          <p:cNvPr id="14" name="Picture 13">
            <a:extLst>
              <a:ext uri="{FF2B5EF4-FFF2-40B4-BE49-F238E27FC236}">
                <a16:creationId xmlns:a16="http://schemas.microsoft.com/office/drawing/2014/main" id="{BE8E16BD-3C36-FD20-695C-E31434ADBFC2}"/>
              </a:ext>
            </a:extLst>
          </p:cNvPr>
          <p:cNvPicPr>
            <a:picLocks noChangeAspect="1"/>
          </p:cNvPicPr>
          <p:nvPr/>
        </p:nvPicPr>
        <p:blipFill>
          <a:blip r:embed="rId15"/>
          <a:stretch>
            <a:fillRect/>
          </a:stretch>
        </p:blipFill>
        <p:spPr>
          <a:xfrm>
            <a:off x="9337520" y="3579968"/>
            <a:ext cx="2848079" cy="1047841"/>
          </a:xfrm>
          <a:prstGeom prst="rect">
            <a:avLst/>
          </a:prstGeom>
        </p:spPr>
      </p:pic>
      <p:pic>
        <p:nvPicPr>
          <p:cNvPr id="16" name="Picture 15">
            <a:extLst>
              <a:ext uri="{FF2B5EF4-FFF2-40B4-BE49-F238E27FC236}">
                <a16:creationId xmlns:a16="http://schemas.microsoft.com/office/drawing/2014/main" id="{7BB1AE33-B4F5-C8BF-3C3A-FA4F48146EDE}"/>
              </a:ext>
            </a:extLst>
          </p:cNvPr>
          <p:cNvPicPr>
            <a:picLocks noChangeAspect="1"/>
          </p:cNvPicPr>
          <p:nvPr/>
        </p:nvPicPr>
        <p:blipFill>
          <a:blip r:embed="rId16"/>
          <a:stretch>
            <a:fillRect/>
          </a:stretch>
        </p:blipFill>
        <p:spPr>
          <a:xfrm>
            <a:off x="3383964" y="5089092"/>
            <a:ext cx="2865213" cy="1208549"/>
          </a:xfrm>
          <a:prstGeom prst="rect">
            <a:avLst/>
          </a:prstGeom>
        </p:spPr>
      </p:pic>
      <p:pic>
        <p:nvPicPr>
          <p:cNvPr id="18" name="Picture 17">
            <a:extLst>
              <a:ext uri="{FF2B5EF4-FFF2-40B4-BE49-F238E27FC236}">
                <a16:creationId xmlns:a16="http://schemas.microsoft.com/office/drawing/2014/main" id="{DD335DC1-32DB-14D0-0300-2B4F9DFA9D13}"/>
              </a:ext>
            </a:extLst>
          </p:cNvPr>
          <p:cNvPicPr>
            <a:picLocks noChangeAspect="1"/>
          </p:cNvPicPr>
          <p:nvPr/>
        </p:nvPicPr>
        <p:blipFill>
          <a:blip r:embed="rId17"/>
          <a:stretch>
            <a:fillRect/>
          </a:stretch>
        </p:blipFill>
        <p:spPr>
          <a:xfrm>
            <a:off x="484179" y="5161355"/>
            <a:ext cx="2789295" cy="1208548"/>
          </a:xfrm>
          <a:prstGeom prst="rect">
            <a:avLst/>
          </a:prstGeom>
        </p:spPr>
      </p:pic>
      <p:pic>
        <p:nvPicPr>
          <p:cNvPr id="20" name="Picture 19">
            <a:extLst>
              <a:ext uri="{FF2B5EF4-FFF2-40B4-BE49-F238E27FC236}">
                <a16:creationId xmlns:a16="http://schemas.microsoft.com/office/drawing/2014/main" id="{09279A40-01B5-172B-0948-DBBD0CE1D015}"/>
              </a:ext>
            </a:extLst>
          </p:cNvPr>
          <p:cNvPicPr>
            <a:picLocks noChangeAspect="1"/>
          </p:cNvPicPr>
          <p:nvPr/>
        </p:nvPicPr>
        <p:blipFill>
          <a:blip r:embed="rId18"/>
          <a:stretch>
            <a:fillRect/>
          </a:stretch>
        </p:blipFill>
        <p:spPr>
          <a:xfrm>
            <a:off x="484179" y="3579969"/>
            <a:ext cx="2735134" cy="1208547"/>
          </a:xfrm>
          <a:prstGeom prst="rect">
            <a:avLst/>
          </a:prstGeom>
        </p:spPr>
      </p:pic>
      <p:pic>
        <p:nvPicPr>
          <p:cNvPr id="22" name="Picture 21">
            <a:extLst>
              <a:ext uri="{FF2B5EF4-FFF2-40B4-BE49-F238E27FC236}">
                <a16:creationId xmlns:a16="http://schemas.microsoft.com/office/drawing/2014/main" id="{EF260409-B34B-B28B-72BF-4F9607C37732}"/>
              </a:ext>
            </a:extLst>
          </p:cNvPr>
          <p:cNvPicPr>
            <a:picLocks noChangeAspect="1"/>
          </p:cNvPicPr>
          <p:nvPr/>
        </p:nvPicPr>
        <p:blipFill>
          <a:blip r:embed="rId19"/>
          <a:stretch>
            <a:fillRect/>
          </a:stretch>
        </p:blipFill>
        <p:spPr>
          <a:xfrm>
            <a:off x="9324572" y="2215028"/>
            <a:ext cx="2714087" cy="1217576"/>
          </a:xfrm>
          <a:prstGeom prst="rect">
            <a:avLst/>
          </a:prstGeom>
        </p:spPr>
      </p:pic>
    </p:spTree>
    <p:extLst>
      <p:ext uri="{BB962C8B-B14F-4D97-AF65-F5344CB8AC3E}">
        <p14:creationId xmlns:p14="http://schemas.microsoft.com/office/powerpoint/2010/main" val="191705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DF3D-8059-98C8-737E-68CE2BFD8F6C}"/>
              </a:ext>
            </a:extLst>
          </p:cNvPr>
          <p:cNvSpPr>
            <a:spLocks noGrp="1"/>
          </p:cNvSpPr>
          <p:nvPr>
            <p:ph type="title"/>
          </p:nvPr>
        </p:nvSpPr>
        <p:spPr>
          <a:xfrm>
            <a:off x="0" y="130090"/>
            <a:ext cx="12192000" cy="642908"/>
          </a:xfrm>
          <a:solidFill>
            <a:srgbClr val="92D050"/>
          </a:solidFill>
        </p:spPr>
        <p:txBody>
          <a:bodyPr>
            <a:normAutofit fontScale="90000"/>
          </a:bodyPr>
          <a:lstStyle/>
          <a:p>
            <a:r>
              <a:rPr lang="en-SG" sz="4000" dirty="0">
                <a:latin typeface="Aharoni" panose="02010803020104030203" pitchFamily="2" charset="-79"/>
                <a:cs typeface="Aharoni" panose="02010803020104030203" pitchFamily="2" charset="-79"/>
              </a:rPr>
              <a:t> Competitive Programming OJ</a:t>
            </a:r>
          </a:p>
        </p:txBody>
      </p:sp>
      <p:pic>
        <p:nvPicPr>
          <p:cNvPr id="2052" name="Picture 4" descr="codeforces-solutions-github · GitHub Topics · GitHub">
            <a:extLst>
              <a:ext uri="{FF2B5EF4-FFF2-40B4-BE49-F238E27FC236}">
                <a16:creationId xmlns:a16="http://schemas.microsoft.com/office/drawing/2014/main" id="{4FED3400-EEE4-B5D7-B5E2-A36BBABBD6C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3491" b="33491"/>
          <a:stretch/>
        </p:blipFill>
        <p:spPr bwMode="auto">
          <a:xfrm>
            <a:off x="0" y="966991"/>
            <a:ext cx="4704933" cy="816809"/>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beecrowd-solution-in-c · GitHub Topics · GitHub">
            <a:extLst>
              <a:ext uri="{FF2B5EF4-FFF2-40B4-BE49-F238E27FC236}">
                <a16:creationId xmlns:a16="http://schemas.microsoft.com/office/drawing/2014/main" id="{EB88C321-4071-3A33-5060-A887B53514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446" t="10632" r="22072" b="19601"/>
          <a:stretch/>
        </p:blipFill>
        <p:spPr bwMode="auto">
          <a:xfrm>
            <a:off x="8783305" y="915234"/>
            <a:ext cx="2007751" cy="1262358"/>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AtCoder">
            <a:extLst>
              <a:ext uri="{FF2B5EF4-FFF2-40B4-BE49-F238E27FC236}">
                <a16:creationId xmlns:a16="http://schemas.microsoft.com/office/drawing/2014/main" id="{263AEA2C-9FA3-A373-B5FB-6B845293008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01150" y="772998"/>
            <a:ext cx="1496291" cy="149629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What is the difference between NeetCode and Leetcode? | InterviewGuide.dev">
            <a:extLst>
              <a:ext uri="{FF2B5EF4-FFF2-40B4-BE49-F238E27FC236}">
                <a16:creationId xmlns:a16="http://schemas.microsoft.com/office/drawing/2014/main" id="{ECD2D162-7B14-108A-2EFB-E5C7BBB0155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673" t="15557" r="10673" b="15959"/>
          <a:stretch/>
        </p:blipFill>
        <p:spPr bwMode="auto">
          <a:xfrm>
            <a:off x="4761927" y="941112"/>
            <a:ext cx="1496291" cy="868566"/>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LightOJ">
            <a:extLst>
              <a:ext uri="{FF2B5EF4-FFF2-40B4-BE49-F238E27FC236}">
                <a16:creationId xmlns:a16="http://schemas.microsoft.com/office/drawing/2014/main" id="{E74D1526-88E0-CC93-355B-293A98A0378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7202" y="4859454"/>
            <a:ext cx="2865196" cy="89089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3C19972-0C01-3E8D-56C7-87736091F972}"/>
              </a:ext>
            </a:extLst>
          </p:cNvPr>
          <p:cNvPicPr>
            <a:picLocks noChangeAspect="1"/>
          </p:cNvPicPr>
          <p:nvPr/>
        </p:nvPicPr>
        <p:blipFill>
          <a:blip r:embed="rId7"/>
          <a:stretch>
            <a:fillRect/>
          </a:stretch>
        </p:blipFill>
        <p:spPr>
          <a:xfrm>
            <a:off x="213400" y="4833766"/>
            <a:ext cx="3825218" cy="787545"/>
          </a:xfrm>
          <a:prstGeom prst="rect">
            <a:avLst/>
          </a:prstGeom>
        </p:spPr>
      </p:pic>
      <p:pic>
        <p:nvPicPr>
          <p:cNvPr id="2066" name="Picture 18" descr="Toph - Competitive Programming Platform">
            <a:extLst>
              <a:ext uri="{FF2B5EF4-FFF2-40B4-BE49-F238E27FC236}">
                <a16:creationId xmlns:a16="http://schemas.microsoft.com/office/drawing/2014/main" id="{6E11E12B-1766-8684-CA04-1BDC8F8864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20982" y="4819993"/>
            <a:ext cx="3480597" cy="1122773"/>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POJ code downloader. Those who have done or doing… | by Shubhashis Roy  Dipta | Medium">
            <a:extLst>
              <a:ext uri="{FF2B5EF4-FFF2-40B4-BE49-F238E27FC236}">
                <a16:creationId xmlns:a16="http://schemas.microsoft.com/office/drawing/2014/main" id="{C5357F6C-E8B0-E7C0-8B1B-4038D489996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397988" y="3258750"/>
            <a:ext cx="3794012" cy="939175"/>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CodeChef - Wikipedia">
            <a:extLst>
              <a:ext uri="{FF2B5EF4-FFF2-40B4-BE49-F238E27FC236}">
                <a16:creationId xmlns:a16="http://schemas.microsoft.com/office/drawing/2014/main" id="{72FBB12B-1E2F-6C19-42B1-AD345914331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7573" y="2786396"/>
            <a:ext cx="3643409" cy="1402712"/>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26" descr="Hackerrank, logo, logos icon - Free download on Iconfinder">
            <a:extLst>
              <a:ext uri="{FF2B5EF4-FFF2-40B4-BE49-F238E27FC236}">
                <a16:creationId xmlns:a16="http://schemas.microsoft.com/office/drawing/2014/main" id="{5A242F60-93EF-4366-CDFB-4BDEA7C51DB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253264" y="816291"/>
            <a:ext cx="1261859" cy="1261859"/>
          </a:xfrm>
          <a:prstGeom prst="rect">
            <a:avLst/>
          </a:prstGeom>
          <a:noFill/>
          <a:extLst>
            <a:ext uri="{909E8E84-426E-40DD-AFC4-6F175D3DCCD1}">
              <a14:hiddenFill xmlns:a14="http://schemas.microsoft.com/office/drawing/2010/main">
                <a:solidFill>
                  <a:srgbClr val="FFFFFF"/>
                </a:solidFill>
              </a14:hiddenFill>
            </a:ext>
          </a:extLst>
        </p:spPr>
      </p:pic>
      <p:pic>
        <p:nvPicPr>
          <p:cNvPr id="2076" name="Picture 28" descr="HackerEarth Scales Up Continuous Integration for Future Needs with AWS |  AWS Startups Blog">
            <a:extLst>
              <a:ext uri="{FF2B5EF4-FFF2-40B4-BE49-F238E27FC236}">
                <a16:creationId xmlns:a16="http://schemas.microsoft.com/office/drawing/2014/main" id="{4A9DFDDD-85A0-2F26-B61C-461B83372F3F}"/>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0182" t="25340" r="11272" b="36772"/>
          <a:stretch/>
        </p:blipFill>
        <p:spPr bwMode="auto">
          <a:xfrm>
            <a:off x="116604" y="3255983"/>
            <a:ext cx="3703234" cy="8931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9926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5DF3D-8059-98C8-737E-68CE2BFD8F6C}"/>
              </a:ext>
            </a:extLst>
          </p:cNvPr>
          <p:cNvSpPr>
            <a:spLocks noGrp="1"/>
          </p:cNvSpPr>
          <p:nvPr>
            <p:ph type="title"/>
          </p:nvPr>
        </p:nvSpPr>
        <p:spPr>
          <a:xfrm>
            <a:off x="0" y="130090"/>
            <a:ext cx="12192000" cy="642908"/>
          </a:xfrm>
          <a:solidFill>
            <a:srgbClr val="92D050"/>
          </a:solidFill>
        </p:spPr>
        <p:txBody>
          <a:bodyPr>
            <a:normAutofit fontScale="90000"/>
          </a:bodyPr>
          <a:lstStyle/>
          <a:p>
            <a:r>
              <a:rPr lang="en-SG" sz="4000" dirty="0">
                <a:latin typeface="Aharoni" panose="02010803020104030203" pitchFamily="2" charset="-79"/>
                <a:cs typeface="Aharoni" panose="02010803020104030203" pitchFamily="2" charset="-79"/>
              </a:rPr>
              <a:t> Necessary Websites &amp; Tools Related To Programming</a:t>
            </a:r>
          </a:p>
        </p:txBody>
      </p:sp>
      <p:pic>
        <p:nvPicPr>
          <p:cNvPr id="3074" name="Picture 2" descr="What Is GitHub? Definition, Uses, &amp; Getting Started">
            <a:extLst>
              <a:ext uri="{FF2B5EF4-FFF2-40B4-BE49-F238E27FC236}">
                <a16:creationId xmlns:a16="http://schemas.microsoft.com/office/drawing/2014/main" id="{912E40F1-1AC4-875C-5FD7-1ADF0BA2973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131" t="15415" r="25384" b="15810"/>
          <a:stretch/>
        </p:blipFill>
        <p:spPr bwMode="auto">
          <a:xfrm>
            <a:off x="303373" y="1039091"/>
            <a:ext cx="1493461" cy="133262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topStalk">
            <a:extLst>
              <a:ext uri="{FF2B5EF4-FFF2-40B4-BE49-F238E27FC236}">
                <a16:creationId xmlns:a16="http://schemas.microsoft.com/office/drawing/2014/main" id="{8310B89E-A1C3-5002-44B2-546B61CE6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79964" y="818714"/>
            <a:ext cx="1773382" cy="1773382"/>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tack Overflow uses AI to give programmers new access to community  knowledge | ZDNET">
            <a:extLst>
              <a:ext uri="{FF2B5EF4-FFF2-40B4-BE49-F238E27FC236}">
                <a16:creationId xmlns:a16="http://schemas.microsoft.com/office/drawing/2014/main" id="{D1A92645-7360-46CA-24AF-7E6BE182A48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736" t="31313" r="6815" b="37172"/>
          <a:stretch/>
        </p:blipFill>
        <p:spPr bwMode="auto">
          <a:xfrm>
            <a:off x="5303787" y="1039091"/>
            <a:ext cx="4373778" cy="105294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Quora - Wikidata">
            <a:extLst>
              <a:ext uri="{FF2B5EF4-FFF2-40B4-BE49-F238E27FC236}">
                <a16:creationId xmlns:a16="http://schemas.microsoft.com/office/drawing/2014/main" id="{05AE32EF-191A-DCBB-8395-CD14E19927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091" y="2993852"/>
            <a:ext cx="3089564" cy="861216"/>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1st class Linkedin profile helping secure more job opportunities even while  you sleep - White Recruitment">
            <a:extLst>
              <a:ext uri="{FF2B5EF4-FFF2-40B4-BE49-F238E27FC236}">
                <a16:creationId xmlns:a16="http://schemas.microsoft.com/office/drawing/2014/main" id="{E91F4FD2-978E-EF99-C69C-8AF32536F0CA}"/>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104" t="29584" r="2104" b="29052"/>
          <a:stretch/>
        </p:blipFill>
        <p:spPr bwMode="auto">
          <a:xfrm>
            <a:off x="4454237" y="3078566"/>
            <a:ext cx="3331373" cy="86121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Gmail Login to Multiple accounts: How to login to another Gmail account or  with a new account - Smartprix">
            <a:extLst>
              <a:ext uri="{FF2B5EF4-FFF2-40B4-BE49-F238E27FC236}">
                <a16:creationId xmlns:a16="http://schemas.microsoft.com/office/drawing/2014/main" id="{E072FE38-5E19-DB93-3301-547E4D53830E}"/>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18768" b="22020"/>
          <a:stretch/>
        </p:blipFill>
        <p:spPr bwMode="auto">
          <a:xfrm>
            <a:off x="8434856" y="3078566"/>
            <a:ext cx="3161398" cy="1052947"/>
          </a:xfrm>
          <a:prstGeom prst="rect">
            <a:avLst/>
          </a:prstGeom>
          <a:noFill/>
          <a:extLst>
            <a:ext uri="{909E8E84-426E-40DD-AFC4-6F175D3DCCD1}">
              <a14:hiddenFill xmlns:a14="http://schemas.microsoft.com/office/drawing/2010/main">
                <a:solidFill>
                  <a:srgbClr val="FFFFFF"/>
                </a:solidFill>
              </a14:hiddenFill>
            </a:ext>
          </a:extLst>
        </p:spPr>
      </p:pic>
      <p:pic>
        <p:nvPicPr>
          <p:cNvPr id="3088" name="Picture 16" descr="IDE One - Compiling &amp; Executing 40+ Languages In Your Browser - ChurchMag">
            <a:extLst>
              <a:ext uri="{FF2B5EF4-FFF2-40B4-BE49-F238E27FC236}">
                <a16:creationId xmlns:a16="http://schemas.microsoft.com/office/drawing/2014/main" id="{732F1EC8-181B-87F1-241C-AB887FCF58B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t="36126" b="24594"/>
          <a:stretch/>
        </p:blipFill>
        <p:spPr bwMode="auto">
          <a:xfrm>
            <a:off x="115613" y="4592573"/>
            <a:ext cx="3089564" cy="12135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4ED0D0D3-3705-BE4A-B63F-749059B52BF4}"/>
              </a:ext>
            </a:extLst>
          </p:cNvPr>
          <p:cNvPicPr>
            <a:picLocks noChangeAspect="1"/>
          </p:cNvPicPr>
          <p:nvPr/>
        </p:nvPicPr>
        <p:blipFill>
          <a:blip r:embed="rId9"/>
          <a:stretch>
            <a:fillRect/>
          </a:stretch>
        </p:blipFill>
        <p:spPr>
          <a:xfrm>
            <a:off x="3563239" y="4520641"/>
            <a:ext cx="2478512" cy="1298268"/>
          </a:xfrm>
          <a:prstGeom prst="rect">
            <a:avLst/>
          </a:prstGeom>
        </p:spPr>
      </p:pic>
      <p:pic>
        <p:nvPicPr>
          <p:cNvPr id="3090" name="Picture 18" descr="Virtual Judge | Facebook">
            <a:extLst>
              <a:ext uri="{FF2B5EF4-FFF2-40B4-BE49-F238E27FC236}">
                <a16:creationId xmlns:a16="http://schemas.microsoft.com/office/drawing/2014/main" id="{37749624-F958-79CB-6E72-81DC1DB744C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36821" y="1001564"/>
            <a:ext cx="1427831" cy="1427831"/>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5DE405CE-F61D-9D0D-0BD8-8148131DBAC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809388" y="4573340"/>
            <a:ext cx="1448491" cy="1448491"/>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Google Scholar Logo PNG Vector (AI, PDF) Free Download">
            <a:extLst>
              <a:ext uri="{FF2B5EF4-FFF2-40B4-BE49-F238E27FC236}">
                <a16:creationId xmlns:a16="http://schemas.microsoft.com/office/drawing/2014/main" id="{9B75501D-B256-ECB1-0617-B9B3AA84AAE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944369" y="4592573"/>
            <a:ext cx="2230345" cy="126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444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86500-2B63-6B77-1161-E4F25552EDC9}"/>
              </a:ext>
            </a:extLst>
          </p:cNvPr>
          <p:cNvSpPr>
            <a:spLocks noGrp="1"/>
          </p:cNvSpPr>
          <p:nvPr>
            <p:ph type="title"/>
          </p:nvPr>
        </p:nvSpPr>
        <p:spPr>
          <a:xfrm>
            <a:off x="0" y="101226"/>
            <a:ext cx="12192000" cy="638550"/>
          </a:xfrm>
          <a:solidFill>
            <a:schemeClr val="accent2">
              <a:lumMod val="20000"/>
              <a:lumOff val="80000"/>
            </a:schemeClr>
          </a:solidFill>
        </p:spPr>
        <p:txBody>
          <a:bodyPr>
            <a:normAutofit fontScale="90000"/>
          </a:bodyPr>
          <a:lstStyle/>
          <a:p>
            <a:r>
              <a:rPr lang="en-US" dirty="0"/>
              <a:t>Structural programming language</a:t>
            </a:r>
            <a:endParaRPr lang="en-SG" dirty="0"/>
          </a:p>
        </p:txBody>
      </p:sp>
      <p:sp>
        <p:nvSpPr>
          <p:cNvPr id="3" name="Content Placeholder 2">
            <a:extLst>
              <a:ext uri="{FF2B5EF4-FFF2-40B4-BE49-F238E27FC236}">
                <a16:creationId xmlns:a16="http://schemas.microsoft.com/office/drawing/2014/main" id="{07B242DF-2D6C-3FCF-DA2D-C3115A65A562}"/>
              </a:ext>
            </a:extLst>
          </p:cNvPr>
          <p:cNvSpPr>
            <a:spLocks noGrp="1"/>
          </p:cNvSpPr>
          <p:nvPr>
            <p:ph idx="1"/>
          </p:nvPr>
        </p:nvSpPr>
        <p:spPr>
          <a:xfrm>
            <a:off x="149900" y="989815"/>
            <a:ext cx="4950001" cy="5658324"/>
          </a:xfrm>
        </p:spPr>
        <p:txBody>
          <a:bodyPr/>
          <a:lstStyle/>
          <a:p>
            <a:pPr algn="just" fontAlgn="base"/>
            <a:r>
              <a:rPr lang="en-US" b="1" i="0" u="sng"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2"/>
              </a:rPr>
              <a:t>Structured Programming</a:t>
            </a:r>
            <a:endParaRPr lang="en-US"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just" fontAlgn="base">
              <a:buFont typeface="Arial" panose="020B0604020202020204" pitchFamily="34" charset="0"/>
              <a:buChar char="•"/>
            </a:pPr>
            <a:r>
              <a:rPr lang="en-US" b="0" i="0" u="sng"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2"/>
              </a:rPr>
              <a:t>Structured Programming</a:t>
            </a:r>
            <a:r>
              <a:rPr lang="en-US"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is a type of programming that generally converts large or complex programs into more manageable and small pieces of code.</a:t>
            </a:r>
          </a:p>
          <a:p>
            <a:pPr algn="just" fontAlgn="base">
              <a:buFont typeface="Arial" panose="020B0604020202020204" pitchFamily="34" charset="0"/>
              <a:buChar char="•"/>
            </a:pPr>
            <a:r>
              <a:rPr lang="en-US"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These small pieces of codes are usually known as </a:t>
            </a:r>
            <a:r>
              <a:rPr lang="en-US" b="0" i="0" u="sng"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3"/>
              </a:rPr>
              <a:t>functions</a:t>
            </a:r>
            <a:r>
              <a:rPr lang="en-US"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or modules or sub-programs of large complex programs.</a:t>
            </a:r>
          </a:p>
          <a:p>
            <a:pPr algn="just" fontAlgn="base">
              <a:buFont typeface="Arial" panose="020B0604020202020204" pitchFamily="34" charset="0"/>
              <a:buChar char="•"/>
            </a:pPr>
            <a:r>
              <a:rPr lang="en-US"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It is known as </a:t>
            </a:r>
            <a:r>
              <a:rPr lang="en-US" b="0" i="0" u="sng"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4"/>
              </a:rPr>
              <a:t>modular programming</a:t>
            </a:r>
            <a:r>
              <a:rPr lang="en-US"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and minimizes the chances of function affecting another.</a:t>
            </a:r>
          </a:p>
          <a:p>
            <a:pPr algn="just" fontAlgn="base">
              <a:buFont typeface="Arial" panose="020B0604020202020204" pitchFamily="34" charset="0"/>
              <a:buChar char="•"/>
            </a:pPr>
            <a:r>
              <a:rPr lang="en-US" dirty="0" err="1">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rPr>
              <a:t>Exmaples</a:t>
            </a:r>
            <a:r>
              <a:rPr lang="en-US" dirty="0">
                <a:solidFill>
                  <a:srgbClr val="273239"/>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r>
              <a:rPr lang="en-SG" b="0" i="0" dirty="0">
                <a:solidFill>
                  <a:srgbClr val="040C28"/>
                </a:solidFill>
                <a:effectLst/>
                <a:highlight>
                  <a:srgbClr val="D3E3FD"/>
                </a:highlight>
                <a:latin typeface="Calibri" panose="020F0502020204030204" pitchFamily="34" charset="0"/>
                <a:ea typeface="Calibri" panose="020F0502020204030204" pitchFamily="34" charset="0"/>
                <a:cs typeface="Calibri" panose="020F0502020204030204" pitchFamily="34" charset="0"/>
              </a:rPr>
              <a:t>C,C++, Java, and Python</a:t>
            </a:r>
            <a:endParaRPr lang="en-US" b="0" i="0" dirty="0">
              <a:solidFill>
                <a:srgbClr val="273239"/>
              </a:solidFill>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425C7602-A3E2-59DB-B883-5F34A81A4717}"/>
              </a:ext>
            </a:extLst>
          </p:cNvPr>
          <p:cNvSpPr txBox="1"/>
          <p:nvPr/>
        </p:nvSpPr>
        <p:spPr>
          <a:xfrm>
            <a:off x="3167407" y="6488668"/>
            <a:ext cx="6771846" cy="369332"/>
          </a:xfrm>
          <a:prstGeom prst="rect">
            <a:avLst/>
          </a:prstGeom>
          <a:noFill/>
        </p:spPr>
        <p:txBody>
          <a:bodyPr wrap="square" rtlCol="0">
            <a:spAutoFit/>
          </a:bodyPr>
          <a:lstStyle/>
          <a:p>
            <a:r>
              <a:rPr lang="en-SG" dirty="0">
                <a:solidFill>
                  <a:srgbClr val="92D050"/>
                </a:solidFill>
              </a:rPr>
              <a:t>Khandaker Jannatul Ritu, Lecturer(CSE), BAIUST </a:t>
            </a:r>
          </a:p>
        </p:txBody>
      </p:sp>
      <p:sp>
        <p:nvSpPr>
          <p:cNvPr id="6" name="TextBox 5">
            <a:extLst>
              <a:ext uri="{FF2B5EF4-FFF2-40B4-BE49-F238E27FC236}">
                <a16:creationId xmlns:a16="http://schemas.microsoft.com/office/drawing/2014/main" id="{78D65736-F9D1-C22B-FD4E-957B613A431D}"/>
              </a:ext>
            </a:extLst>
          </p:cNvPr>
          <p:cNvSpPr txBox="1"/>
          <p:nvPr/>
        </p:nvSpPr>
        <p:spPr>
          <a:xfrm>
            <a:off x="5929459" y="1028343"/>
            <a:ext cx="5335572" cy="4801314"/>
          </a:xfrm>
          <a:prstGeom prst="rect">
            <a:avLst/>
          </a:prstGeom>
          <a:solidFill>
            <a:schemeClr val="accent6">
              <a:lumMod val="20000"/>
              <a:lumOff val="80000"/>
            </a:schemeClr>
          </a:solidFill>
        </p:spPr>
        <p:txBody>
          <a:bodyPr wrap="square" rtlCol="0">
            <a:spAutoFit/>
          </a:bodyPr>
          <a:lstStyle/>
          <a:p>
            <a:r>
              <a:rPr lang="en-SG" dirty="0"/>
              <a:t>// C program to demonstrate the structured programming</a:t>
            </a:r>
          </a:p>
          <a:p>
            <a:r>
              <a:rPr lang="en-SG" dirty="0"/>
              <a:t>#include &lt;</a:t>
            </a:r>
            <a:r>
              <a:rPr lang="en-SG" dirty="0" err="1"/>
              <a:t>stdio.h</a:t>
            </a:r>
            <a:r>
              <a:rPr lang="en-SG" dirty="0"/>
              <a:t>&gt;</a:t>
            </a:r>
          </a:p>
          <a:p>
            <a:endParaRPr lang="en-SG" dirty="0"/>
          </a:p>
          <a:p>
            <a:r>
              <a:rPr lang="en-SG" dirty="0"/>
              <a:t>// Function for addition</a:t>
            </a:r>
          </a:p>
          <a:p>
            <a:r>
              <a:rPr lang="en-SG" dirty="0"/>
              <a:t>int sum(int a, int b){</a:t>
            </a:r>
          </a:p>
          <a:p>
            <a:r>
              <a:rPr lang="en-SG" dirty="0"/>
              <a:t>	return a + b;</a:t>
            </a:r>
          </a:p>
          <a:p>
            <a:r>
              <a:rPr lang="en-SG" dirty="0"/>
              <a:t>}</a:t>
            </a:r>
          </a:p>
          <a:p>
            <a:endParaRPr lang="en-SG" dirty="0"/>
          </a:p>
          <a:p>
            <a:r>
              <a:rPr lang="en-SG" dirty="0"/>
              <a:t>int main(){</a:t>
            </a:r>
          </a:p>
          <a:p>
            <a:r>
              <a:rPr lang="en-SG" dirty="0"/>
              <a:t>	int a = 10, b = 5; // Variable initialisation</a:t>
            </a:r>
          </a:p>
          <a:p>
            <a:r>
              <a:rPr lang="en-SG" dirty="0"/>
              <a:t>	int add, minus;</a:t>
            </a:r>
          </a:p>
          <a:p>
            <a:endParaRPr lang="en-SG" dirty="0"/>
          </a:p>
          <a:p>
            <a:r>
              <a:rPr lang="en-SG" dirty="0"/>
              <a:t>	add = sum(a, b); // Function Call</a:t>
            </a:r>
          </a:p>
          <a:p>
            <a:endParaRPr lang="en-SG" dirty="0"/>
          </a:p>
          <a:p>
            <a:r>
              <a:rPr lang="en-SG" dirty="0"/>
              <a:t>	</a:t>
            </a:r>
            <a:r>
              <a:rPr lang="en-SG" dirty="0" err="1"/>
              <a:t>printf</a:t>
            </a:r>
            <a:r>
              <a:rPr lang="en-SG" dirty="0"/>
              <a:t>("Addition = %d\n", add);</a:t>
            </a:r>
          </a:p>
          <a:p>
            <a:r>
              <a:rPr lang="en-SG" dirty="0"/>
              <a:t>}</a:t>
            </a:r>
          </a:p>
        </p:txBody>
      </p:sp>
    </p:spTree>
    <p:extLst>
      <p:ext uri="{BB962C8B-B14F-4D97-AF65-F5344CB8AC3E}">
        <p14:creationId xmlns:p14="http://schemas.microsoft.com/office/powerpoint/2010/main" val="407377858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303</TotalTime>
  <Words>4692</Words>
  <Application>Microsoft Office PowerPoint</Application>
  <PresentationFormat>Widescreen</PresentationFormat>
  <Paragraphs>493</Paragraphs>
  <Slides>36</Slides>
  <Notes>2</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36</vt:i4>
      </vt:variant>
    </vt:vector>
  </HeadingPairs>
  <TitlesOfParts>
    <vt:vector size="56" baseType="lpstr">
      <vt:lpstr>Aharoni</vt:lpstr>
      <vt:lpstr>Aptos</vt:lpstr>
      <vt:lpstr>Arial</vt:lpstr>
      <vt:lpstr>Calibri</vt:lpstr>
      <vt:lpstr>Century Schoolbook</vt:lpstr>
      <vt:lpstr>Consolas</vt:lpstr>
      <vt:lpstr>erdana</vt:lpstr>
      <vt:lpstr>Google Sans</vt:lpstr>
      <vt:lpstr>inherit</vt:lpstr>
      <vt:lpstr>inter-bold</vt:lpstr>
      <vt:lpstr>inter-regular</vt:lpstr>
      <vt:lpstr>Lato</vt:lpstr>
      <vt:lpstr>Nunito</vt:lpstr>
      <vt:lpstr>Roboto</vt:lpstr>
      <vt:lpstr>Source Sans 3</vt:lpstr>
      <vt:lpstr>times new roman</vt:lpstr>
      <vt:lpstr>Verdana</vt:lpstr>
      <vt:lpstr>Wingdings</vt:lpstr>
      <vt:lpstr>Wingdings 2</vt:lpstr>
      <vt:lpstr>View</vt:lpstr>
      <vt:lpstr>Why Did You Choose CSE?</vt:lpstr>
      <vt:lpstr>Introduce With  Structural Programming Language    And Other Related Terms </vt:lpstr>
      <vt:lpstr>      Content Of This Lecture</vt:lpstr>
      <vt:lpstr>PowerPoint Presentation</vt:lpstr>
      <vt:lpstr>  Popular Programming languages</vt:lpstr>
      <vt:lpstr> Necessary Websites &amp; Tools Related To Programming</vt:lpstr>
      <vt:lpstr> Competitive Programming OJ</vt:lpstr>
      <vt:lpstr> Necessary Websites &amp; Tools Related To Programming</vt:lpstr>
      <vt:lpstr>Structural programming language</vt:lpstr>
      <vt:lpstr>   Unstructured Programming: </vt:lpstr>
      <vt:lpstr>Tabular Difference Between Structured Vs Unstructured Programming:  </vt:lpstr>
      <vt:lpstr> Differences Between C, C++ and Java</vt:lpstr>
      <vt:lpstr> Differences Between C, C++ and Java</vt:lpstr>
      <vt:lpstr>  C Programming Language</vt:lpstr>
      <vt:lpstr>  C Programming Language</vt:lpstr>
      <vt:lpstr>History of C Language</vt:lpstr>
      <vt:lpstr>  Advantages/Features of C Language</vt:lpstr>
      <vt:lpstr> Drawbacks of C Language</vt:lpstr>
      <vt:lpstr>  Applications of C Language</vt:lpstr>
      <vt:lpstr> General Overview of a Simple C Program's Structure:</vt:lpstr>
      <vt:lpstr> General Overview of a Simple C Program's Structure:</vt:lpstr>
      <vt:lpstr> General Overview of a Simple C Program's Structure:</vt:lpstr>
      <vt:lpstr>  Compilation process in C</vt:lpstr>
      <vt:lpstr>PowerPoint Presentation</vt:lpstr>
      <vt:lpstr>PowerPoint Presentation</vt:lpstr>
      <vt:lpstr>   Tokens in C</vt:lpstr>
      <vt:lpstr>  Keywords in C</vt:lpstr>
      <vt:lpstr> C Identifiers</vt:lpstr>
      <vt:lpstr>  C Comments</vt:lpstr>
      <vt:lpstr> C Comments</vt:lpstr>
      <vt:lpstr>  C Output (Print Text)</vt:lpstr>
      <vt:lpstr>   C New Lines</vt:lpstr>
      <vt:lpstr>  Escape Sequence in C</vt:lpstr>
      <vt:lpstr>  Escape Sequence in C</vt:lpstr>
      <vt:lpstr>  Escape Sequence in C</vt:lpstr>
      <vt:lpstr>  Video Resources To Follow(click on the link):-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Introduce With  Structural Programming Language  And  Other Related Terms  </dc:title>
  <dc:creator>Raajokiaa Ritu</dc:creator>
  <cp:lastModifiedBy>Raajokiaa Ritu</cp:lastModifiedBy>
  <cp:revision>106</cp:revision>
  <dcterms:created xsi:type="dcterms:W3CDTF">2024-04-17T03:25:27Z</dcterms:created>
  <dcterms:modified xsi:type="dcterms:W3CDTF">2024-04-20T15:39:00Z</dcterms:modified>
</cp:coreProperties>
</file>