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1" roundtripDataSignature="AMtx7mj7G9gccFZOmulYZBUOdGOAjhvt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sad@cuet.ac.b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Logic Design</a:t>
            </a:r>
            <a:br>
              <a:rPr lang="en-US"/>
            </a:br>
            <a:r>
              <a:rPr lang="en-US"/>
              <a:t>(</a:t>
            </a:r>
            <a:r>
              <a:rPr lang="en-US" sz="3600"/>
              <a:t>Chapter 10)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3810000" y="4038600"/>
            <a:ext cx="396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Prof. Dr. Asaduzzaman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Dept. of CSE, CUET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asad@cuet.ac.bd</a:t>
            </a:r>
            <a:r>
              <a:rPr lang="en-US" sz="2000"/>
              <a:t> </a:t>
            </a:r>
            <a:endParaRPr sz="2000"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 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 is carried out in consecutive five steps</a:t>
            </a:r>
            <a:endParaRPr/>
          </a:p>
          <a:p>
            <a:pPr indent="-51435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The problem is stated </a:t>
            </a:r>
            <a:endParaRPr/>
          </a:p>
          <a:p>
            <a:pPr indent="-51435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An initial equipment configuration is assumed</a:t>
            </a:r>
            <a:endParaRPr/>
          </a:p>
          <a:p>
            <a:pPr indent="-51435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An algorithm is formulated</a:t>
            </a:r>
            <a:endParaRPr/>
          </a:p>
          <a:p>
            <a:pPr indent="-51435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The  data processor part is specified</a:t>
            </a:r>
            <a:endParaRPr/>
          </a:p>
          <a:p>
            <a:pPr indent="-51435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The control logic is designed</a:t>
            </a:r>
            <a:endParaRPr/>
          </a:p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 (Example 1)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Statement of the problem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Perform addition and subtraction of  two fixed point binary number represented in sign magnitude form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Equipment Configuration</a:t>
            </a:r>
            <a:endParaRPr/>
          </a:p>
        </p:txBody>
      </p:sp>
      <p:sp>
        <p:nvSpPr>
          <p:cNvPr id="167" name="Google Shape;1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588" y="3735388"/>
            <a:ext cx="5838825" cy="28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 (Example 1)</a:t>
            </a:r>
            <a:endParaRPr/>
          </a:p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Derivation of Algorithm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There are 8 combinations in     (±A) ± (±B)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replace subtraction with addition as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	 (±A) - (+B) = (±A) + (-B)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	 (±A) - (-B) = (±A) + (+B)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Hence, reduced the possible conditions to 4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	 (±A) + (±B)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5" name="Google Shape;17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 (Example 1)</a:t>
            </a:r>
            <a:endParaRPr/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operations are summarized as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 				</a:t>
            </a:r>
            <a:r>
              <a:rPr i="1" lang="en-US" u="sng"/>
              <a:t>if A ≥ B</a:t>
            </a:r>
            <a:r>
              <a:rPr lang="en-US"/>
              <a:t>	</a:t>
            </a:r>
            <a:r>
              <a:rPr i="1" lang="en-US" u="sng"/>
              <a:t>if A &lt; 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(+A) + (+B) = +(A+B)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(+A) + (-B)			= +(A-B)	= - (B-A)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(-A) + (+B)			= -(A-B)	= + (B-A)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(-A) + (-B) = - (A+B)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 (Example 1)</a:t>
            </a:r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Flow-chart</a:t>
            </a:r>
            <a:endParaRPr/>
          </a:p>
        </p:txBody>
      </p:sp>
      <p:sp>
        <p:nvSpPr>
          <p:cNvPr id="189" name="Google Shape;18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270000"/>
            <a:ext cx="5308600" cy="55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 (Example 1)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processor Specification</a:t>
            </a:r>
            <a:endParaRPr/>
          </a:p>
        </p:txBody>
      </p:sp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013" y="2325688"/>
            <a:ext cx="5995987" cy="42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 (Example 1)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Block Diagram </a:t>
            </a:r>
            <a:endParaRPr/>
          </a:p>
        </p:txBody>
      </p:sp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514600"/>
            <a:ext cx="5586413" cy="308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 (Example 1)</a:t>
            </a:r>
            <a:endParaRPr/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State Diagram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609600" y="6324600"/>
            <a:ext cx="80137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transferred to E with a clock pulse that cause the control to go from T</a:t>
            </a:r>
            <a:r>
              <a:rPr b="0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T</a:t>
            </a:r>
            <a:r>
              <a:rPr b="0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351088"/>
            <a:ext cx="5500688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 (Example 1)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of Register transfer</a:t>
            </a:r>
            <a:endParaRPr/>
          </a:p>
        </p:txBody>
      </p:sp>
      <p:sp>
        <p:nvSpPr>
          <p:cNvPr id="222" name="Google Shape;22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338388"/>
            <a:ext cx="6597650" cy="401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 (Example 1)</a:t>
            </a:r>
            <a:endParaRPr/>
          </a:p>
        </p:txBody>
      </p:sp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 of hard-wired control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is easy to use D flip-flop because the next state of D flip-flop is function of D not the present state.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condition for setting a flip-flop  is specified in the state diagram. 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 example-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Flip-flop T</a:t>
            </a:r>
            <a:r>
              <a:rPr baseline="-25000" lang="en-US"/>
              <a:t>2</a:t>
            </a:r>
            <a:r>
              <a:rPr lang="en-US"/>
              <a:t> is set if T</a:t>
            </a:r>
            <a:r>
              <a:rPr baseline="-25000" lang="en-US"/>
              <a:t>1</a:t>
            </a:r>
            <a:r>
              <a:rPr lang="en-US"/>
              <a:t>=1 or T</a:t>
            </a:r>
            <a:r>
              <a:rPr baseline="-25000" lang="en-US"/>
              <a:t>0</a:t>
            </a:r>
            <a:r>
              <a:rPr lang="en-US"/>
              <a:t>=1 and </a:t>
            </a:r>
            <a:r>
              <a:rPr i="1" lang="en-US"/>
              <a:t>q</a:t>
            </a:r>
            <a:r>
              <a:rPr baseline="-25000" i="1" lang="en-US"/>
              <a:t>a</a:t>
            </a:r>
            <a:r>
              <a:rPr lang="en-US"/>
              <a:t>=1; hence,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			</a:t>
            </a:r>
            <a:r>
              <a:rPr i="1" lang="en-US" sz="3200"/>
              <a:t>DT</a:t>
            </a:r>
            <a:r>
              <a:rPr baseline="-25000" i="1" lang="en-US" sz="3200"/>
              <a:t>2</a:t>
            </a:r>
            <a:r>
              <a:rPr i="1" lang="en-US" sz="3200"/>
              <a:t>=q</a:t>
            </a:r>
            <a:r>
              <a:rPr baseline="-25000" i="1" lang="en-US" sz="3200"/>
              <a:t>a</a:t>
            </a:r>
            <a:r>
              <a:rPr i="1" lang="en-US" sz="3200"/>
              <a:t>T</a:t>
            </a:r>
            <a:r>
              <a:rPr baseline="-25000" i="1" lang="en-US" sz="3200"/>
              <a:t>0</a:t>
            </a:r>
            <a:r>
              <a:rPr i="1" lang="en-US" sz="3200"/>
              <a:t>+T</a:t>
            </a:r>
            <a:r>
              <a:rPr baseline="-25000" i="1" lang="en-US" sz="3200"/>
              <a:t>1</a:t>
            </a:r>
            <a:endParaRPr baseline="-25000" i="1"/>
          </a:p>
        </p:txBody>
      </p:sp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computer designed in chapter 9 can be run manually.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Automation is required in algorithmic procedure to achieve the objectives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Most challenging and creative part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The development of algorithm design requires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Understanding the problem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Initial configuration of equipments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 (Example 1)</a:t>
            </a:r>
            <a:endParaRPr/>
          </a:p>
        </p:txBody>
      </p:sp>
      <p:sp>
        <p:nvSpPr>
          <p:cNvPr id="236" name="Google Shape;236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Boolean Function</a:t>
            </a:r>
            <a:endParaRPr/>
          </a:p>
        </p:txBody>
      </p:sp>
      <p:sp>
        <p:nvSpPr>
          <p:cNvPr id="237" name="Google Shape;23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14600"/>
            <a:ext cx="7396163" cy="323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Microprogram Control</a:t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control variables are stored in a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in a ROM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word stored is called microinstruction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microinstruction performs a micro-operation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After executing a micro-operation control must know the next address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microinstruction contains bits  for initiating microoperation and determining next address.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Microprogram Control</a:t>
            </a:r>
            <a:endParaRPr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Consider the same problem</a:t>
            </a:r>
            <a:endParaRPr/>
          </a:p>
        </p:txBody>
      </p:sp>
      <p:sp>
        <p:nvSpPr>
          <p:cNvPr id="252" name="Google Shape;25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2447925"/>
            <a:ext cx="4229100" cy="296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7850" y="2289175"/>
            <a:ext cx="4749800" cy="28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Microprogram Control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State diagram shows that the address sequencing must have the provision for -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loading an external address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Sequencing consecutive address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Choosing between two address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Microprogram Control</a:t>
            </a:r>
            <a:endParaRPr/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457200" y="1600200"/>
            <a:ext cx="4267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Hardware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8 word by 14 bit ROM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439863"/>
            <a:ext cx="4589463" cy="530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3614738"/>
            <a:ext cx="4343400" cy="12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Microprogram Control</a:t>
            </a:r>
            <a:endParaRPr/>
          </a:p>
        </p:txBody>
      </p:sp>
      <p:sp>
        <p:nvSpPr>
          <p:cNvPr id="276" name="Google Shape;276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Micro-program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2286000"/>
            <a:ext cx="7775575" cy="3360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Microprogram Control</a:t>
            </a:r>
            <a:endParaRPr/>
          </a:p>
        </p:txBody>
      </p:sp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Micro-program</a:t>
            </a:r>
            <a:endParaRPr/>
          </a:p>
        </p:txBody>
      </p:sp>
      <p:sp>
        <p:nvSpPr>
          <p:cNvPr id="285" name="Google Shape;285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Google Shape;2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7358063" cy="364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of the Processor Unit</a:t>
            </a:r>
            <a:endParaRPr/>
          </a:p>
        </p:txBody>
      </p: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processor Unit (fig 9.16)</a:t>
            </a:r>
            <a:endParaRPr/>
          </a:p>
        </p:txBody>
      </p:sp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4" name="Google Shape;2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181225"/>
            <a:ext cx="5029200" cy="4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of the Processor Unit</a:t>
            </a:r>
            <a:endParaRPr/>
          </a:p>
        </p:txBody>
      </p:sp>
      <p:sp>
        <p:nvSpPr>
          <p:cNvPr id="300" name="Google Shape;300;p28"/>
          <p:cNvSpPr txBox="1"/>
          <p:nvPr>
            <p:ph idx="1" type="body"/>
          </p:nvPr>
        </p:nvSpPr>
        <p:spPr>
          <a:xfrm>
            <a:off x="457200" y="1600200"/>
            <a:ext cx="3048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Microprogram control of the processor unit</a:t>
            </a:r>
            <a:endParaRPr/>
          </a:p>
        </p:txBody>
      </p:sp>
      <p:sp>
        <p:nvSpPr>
          <p:cNvPr id="301" name="Google Shape;30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2" name="Google Shape;3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213908"/>
            <a:ext cx="4460875" cy="5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of the Processor Unit</a:t>
            </a:r>
            <a:endParaRPr/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Count the number of 1’s presently stored in R</a:t>
            </a:r>
            <a:r>
              <a:rPr baseline="-25000" lang="en-US"/>
              <a:t>1</a:t>
            </a:r>
            <a:r>
              <a:rPr lang="en-US"/>
              <a:t> and set R</a:t>
            </a:r>
            <a:r>
              <a:rPr baseline="-25000" lang="en-US"/>
              <a:t>2</a:t>
            </a:r>
            <a:r>
              <a:rPr lang="en-US"/>
              <a:t> to that number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R</a:t>
            </a:r>
            <a:r>
              <a:rPr baseline="-25000" lang="en-US"/>
              <a:t>1</a:t>
            </a:r>
            <a:r>
              <a:rPr lang="en-US"/>
              <a:t>=00110101 the set R</a:t>
            </a:r>
            <a:r>
              <a:rPr baseline="-25000" lang="en-US"/>
              <a:t>2</a:t>
            </a:r>
            <a:r>
              <a:rPr lang="en-US"/>
              <a:t>=100.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Construct a flow chart of this problem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Microprogram routine starts from address 8</a:t>
            </a:r>
            <a:endParaRPr/>
          </a:p>
        </p:txBody>
      </p:sp>
      <p:sp>
        <p:nvSpPr>
          <p:cNvPr id="309" name="Google Shape;30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Relationship between control and data-processor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388" y="2819400"/>
            <a:ext cx="6499225" cy="37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of the Processor Unit</a:t>
            </a:r>
            <a:endParaRPr/>
          </a:p>
        </p:txBody>
      </p:sp>
      <p:sp>
        <p:nvSpPr>
          <p:cNvPr id="315" name="Google Shape;315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Flow chart for counting 1’s in R1</a:t>
            </a:r>
            <a:endParaRPr baseline="-250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475" y="2108200"/>
            <a:ext cx="2559050" cy="462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of the Processor Unit</a:t>
            </a:r>
            <a:endParaRPr/>
          </a:p>
        </p:txBody>
      </p:sp>
      <p:sp>
        <p:nvSpPr>
          <p:cNvPr id="325" name="Google Shape;325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Symbolic micro program</a:t>
            </a:r>
            <a:endParaRPr/>
          </a:p>
        </p:txBody>
      </p:sp>
      <p:sp>
        <p:nvSpPr>
          <p:cNvPr id="326" name="Google Shape;32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438400"/>
            <a:ext cx="82645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/>
          <p:nvPr/>
        </p:nvSpPr>
        <p:spPr>
          <a:xfrm>
            <a:off x="-55563" y="409575"/>
            <a:ext cx="4313238" cy="7699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250825" y="422275"/>
            <a:ext cx="5326063" cy="67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Processor Unit</a:t>
            </a:r>
            <a:endParaRPr/>
          </a:p>
        </p:txBody>
      </p:sp>
      <p:sp>
        <p:nvSpPr>
          <p:cNvPr id="334" name="Google Shape;334;p32"/>
          <p:cNvSpPr txBox="1"/>
          <p:nvPr/>
        </p:nvSpPr>
        <p:spPr>
          <a:xfrm>
            <a:off x="471488" y="1600200"/>
            <a:ext cx="356076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 with functions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6500" y="0"/>
            <a:ext cx="3960813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8" y="3540125"/>
            <a:ext cx="6964362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of the Processor Unit</a:t>
            </a:r>
            <a:endParaRPr/>
          </a:p>
        </p:txBody>
      </p:sp>
      <p:sp>
        <p:nvSpPr>
          <p:cNvPr id="343" name="Google Shape;34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Binary Microprogram</a:t>
            </a:r>
            <a:endParaRPr/>
          </a:p>
        </p:txBody>
      </p:sp>
      <p:sp>
        <p:nvSpPr>
          <p:cNvPr id="344" name="Google Shape;34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5" name="Google Shape;3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0"/>
            <a:ext cx="7713663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Control, Example2</a:t>
            </a:r>
            <a:endParaRPr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Problem Statement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Design a digital system that multiplies two fixed-point binary numbers in sign magnitude presentation.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</a:t>
            </a:r>
            <a:endParaRPr/>
          </a:p>
        </p:txBody>
      </p:sp>
      <p:sp>
        <p:nvSpPr>
          <p:cNvPr id="352" name="Google Shape;35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3" name="Google Shape;3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925" y="3832225"/>
            <a:ext cx="4021138" cy="28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Control, Example2</a:t>
            </a:r>
            <a:endParaRPr/>
          </a:p>
        </p:txBody>
      </p:sp>
      <p:sp>
        <p:nvSpPr>
          <p:cNvPr id="359" name="Google Shape;359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Equipment configuration</a:t>
            </a:r>
            <a:endParaRPr/>
          </a:p>
        </p:txBody>
      </p:sp>
      <p:sp>
        <p:nvSpPr>
          <p:cNvPr id="360" name="Google Shape;360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1" name="Google Shape;36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90800"/>
            <a:ext cx="7900988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Control, Example2</a:t>
            </a:r>
            <a:endParaRPr/>
          </a:p>
        </p:txBody>
      </p:sp>
      <p:sp>
        <p:nvSpPr>
          <p:cNvPr id="367" name="Google Shape;367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Algorithm</a:t>
            </a:r>
            <a:endParaRPr/>
          </a:p>
        </p:txBody>
      </p:sp>
      <p:sp>
        <p:nvSpPr>
          <p:cNvPr id="368" name="Google Shape;36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9" name="Google Shape;36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500188"/>
            <a:ext cx="41910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Control, Example2</a:t>
            </a:r>
            <a:endParaRPr/>
          </a:p>
        </p:txBody>
      </p:sp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State diagram</a:t>
            </a:r>
            <a:endParaRPr/>
          </a:p>
        </p:txBody>
      </p:sp>
      <p:sp>
        <p:nvSpPr>
          <p:cNvPr id="376" name="Google Shape;37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7" name="Google Shape;3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" y="2565400"/>
            <a:ext cx="6880225" cy="210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762500"/>
            <a:ext cx="4305300" cy="1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Control, Example2</a:t>
            </a:r>
            <a:endParaRPr/>
          </a:p>
        </p:txBody>
      </p:sp>
      <p:sp>
        <p:nvSpPr>
          <p:cNvPr id="384" name="Google Shape;384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processor Specification</a:t>
            </a:r>
            <a:endParaRPr/>
          </a:p>
        </p:txBody>
      </p:sp>
      <p:sp>
        <p:nvSpPr>
          <p:cNvPr id="385" name="Google Shape;38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6" name="Google Shape;3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236788"/>
            <a:ext cx="5080000" cy="454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Control, Example2</a:t>
            </a:r>
            <a:endParaRPr/>
          </a:p>
        </p:txBody>
      </p:sp>
      <p:sp>
        <p:nvSpPr>
          <p:cNvPr id="392" name="Google Shape;392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 of Hardware Control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 sequence register and decoder method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4 states and 2 inputs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Hence, required 2 flip-flops and a 2x4 decoder.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Two JK flip-flops are labeled G1 and G2.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</a:t>
            </a:r>
            <a:endParaRPr/>
          </a:p>
        </p:txBody>
      </p:sp>
      <p:sp>
        <p:nvSpPr>
          <p:cNvPr id="393" name="Google Shape;39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Organization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is a sequential circuit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Can be designed by following the procedure in chapter 6.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practical because of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large number of states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Large number of gates and flip-flops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Specialize methods are needed to design control logic</a:t>
            </a:r>
            <a:endParaRPr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Control, Example2</a:t>
            </a:r>
            <a:endParaRPr/>
          </a:p>
        </p:txBody>
      </p:sp>
      <p:sp>
        <p:nvSpPr>
          <p:cNvPr id="399" name="Google Shape;399;p40"/>
          <p:cNvSpPr txBox="1"/>
          <p:nvPr>
            <p:ph idx="1" type="body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Flip-flop Excitation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JG</a:t>
            </a:r>
            <a:r>
              <a:rPr baseline="-25000" lang="en-US"/>
              <a:t>1</a:t>
            </a:r>
            <a:r>
              <a:rPr lang="en-US"/>
              <a:t>=T</a:t>
            </a:r>
            <a:r>
              <a:rPr baseline="-25000" lang="en-US"/>
              <a:t>0</a:t>
            </a:r>
            <a:r>
              <a:rPr lang="en-US"/>
              <a:t>q</a:t>
            </a:r>
            <a:r>
              <a:rPr baseline="-25000" lang="en-US"/>
              <a:t>m</a:t>
            </a:r>
            <a:r>
              <a:rPr lang="en-US"/>
              <a:t>+T</a:t>
            </a:r>
            <a:r>
              <a:rPr baseline="-25000" lang="en-US"/>
              <a:t>2</a:t>
            </a:r>
            <a:r>
              <a:rPr lang="en-US"/>
              <a:t> 		JG</a:t>
            </a:r>
            <a:r>
              <a:rPr baseline="-25000" lang="en-US"/>
              <a:t>2</a:t>
            </a:r>
            <a:r>
              <a:rPr lang="en-US"/>
              <a:t>=T</a:t>
            </a:r>
            <a:r>
              <a:rPr baseline="-25000" lang="en-US"/>
              <a:t>1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KG</a:t>
            </a:r>
            <a:r>
              <a:rPr baseline="-25000" lang="en-US"/>
              <a:t>1</a:t>
            </a:r>
            <a:r>
              <a:rPr lang="en-US"/>
              <a:t>=1				KG</a:t>
            </a:r>
            <a:r>
              <a:rPr baseline="-25000" lang="en-US"/>
              <a:t>2</a:t>
            </a:r>
            <a:r>
              <a:rPr lang="en-US"/>
              <a:t>=T</a:t>
            </a:r>
            <a:r>
              <a:rPr baseline="-25000" lang="en-US"/>
              <a:t>3</a:t>
            </a:r>
            <a:r>
              <a:rPr lang="en-US"/>
              <a:t>P</a:t>
            </a:r>
            <a:r>
              <a:rPr baseline="-25000" lang="en-US"/>
              <a:t>z</a:t>
            </a:r>
            <a:r>
              <a:rPr lang="en-US"/>
              <a:t> </a:t>
            </a:r>
            <a:endParaRPr/>
          </a:p>
        </p:txBody>
      </p:sp>
      <p:sp>
        <p:nvSpPr>
          <p:cNvPr id="400" name="Google Shape;40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1" name="Google Shape;40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995613"/>
            <a:ext cx="6413500" cy="24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5363" y="1417638"/>
            <a:ext cx="3776662" cy="157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Control, Example2</a:t>
            </a:r>
            <a:endParaRPr/>
          </a:p>
        </p:txBody>
      </p:sp>
      <p:sp>
        <p:nvSpPr>
          <p:cNvPr id="408" name="Google Shape;408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Logic Diagram</a:t>
            </a:r>
            <a:endParaRPr/>
          </a:p>
        </p:txBody>
      </p:sp>
      <p:sp>
        <p:nvSpPr>
          <p:cNvPr id="409" name="Google Shape;40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0" name="Google Shape;4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71713"/>
            <a:ext cx="6999288" cy="43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 Control</a:t>
            </a:r>
            <a:endParaRPr/>
          </a:p>
        </p:txBody>
      </p:sp>
      <p:sp>
        <p:nvSpPr>
          <p:cNvPr id="416" name="Google Shape;416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PLA control for binary multiplayer</a:t>
            </a:r>
            <a:endParaRPr/>
          </a:p>
        </p:txBody>
      </p:sp>
      <p:sp>
        <p:nvSpPr>
          <p:cNvPr id="417" name="Google Shape;417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8" name="Google Shape;4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09800"/>
            <a:ext cx="3124200" cy="19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324350"/>
            <a:ext cx="63246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2386013"/>
            <a:ext cx="3776662" cy="157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Microprogram sequencer</a:t>
            </a:r>
            <a:endParaRPr/>
          </a:p>
        </p:txBody>
      </p:sp>
      <p:sp>
        <p:nvSpPr>
          <p:cNvPr id="426" name="Google Shape;426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typical Microprogram sequencer organization</a:t>
            </a:r>
            <a:endParaRPr/>
          </a:p>
        </p:txBody>
      </p:sp>
      <p:sp>
        <p:nvSpPr>
          <p:cNvPr id="427" name="Google Shape;42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8" name="Google Shape;4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444750"/>
            <a:ext cx="6140450" cy="424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Microprogram sequencer</a:t>
            </a:r>
            <a:endParaRPr/>
          </a:p>
        </p:txBody>
      </p:sp>
      <p:sp>
        <p:nvSpPr>
          <p:cNvPr id="434" name="Google Shape;434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Functional Table of the sequencer</a:t>
            </a:r>
            <a:endParaRPr/>
          </a:p>
        </p:txBody>
      </p:sp>
      <p:sp>
        <p:nvSpPr>
          <p:cNvPr id="435" name="Google Shape;435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6" name="Google Shape;4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86000"/>
            <a:ext cx="6878638" cy="2020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43" name="Google Shape;44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Organization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Four methods of control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flip-flop per state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Sequence register and decoder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PLA control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Microprogram control</a:t>
            </a:r>
            <a:endParaRPr/>
          </a:p>
        </p:txBody>
      </p:sp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Organization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One flip-flop per state Method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8" name="Google Shape;12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243138"/>
            <a:ext cx="3351213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Organization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Sequence register and decoder method</a:t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00" y="2438400"/>
            <a:ext cx="6870700" cy="35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Organization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PLA control</a:t>
            </a:r>
            <a:endParaRPr/>
          </a:p>
        </p:txBody>
      </p:sp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819400"/>
            <a:ext cx="5484813" cy="295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Organization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Microprogram control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743200"/>
            <a:ext cx="66389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2012-06-21T04:14:25Z</dcterms:created>
  <dc:creator>Asaduzzaman</dc:creator>
</cp:coreProperties>
</file>