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38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0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52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9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2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493BDD-8AF7-4CAF-A24E-A200EE724471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98B0D4-31E7-4A74-980B-1917CA49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5A77-E0AF-B0B3-2E79-E59484AB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56032"/>
            <a:ext cx="9418320" cy="4041648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Matlab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F950-59C6-47EE-8FA3-67B1E1ED3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Title: Data Communication Sessional</a:t>
            </a:r>
          </a:p>
          <a:p>
            <a:r>
              <a:rPr lang="en-US"/>
              <a:t>Course Code</a:t>
            </a:r>
            <a:r>
              <a:rPr lang="en-US" dirty="0"/>
              <a:t>: cse-322</a:t>
            </a:r>
          </a:p>
        </p:txBody>
      </p:sp>
    </p:spTree>
    <p:extLst>
      <p:ext uri="{BB962C8B-B14F-4D97-AF65-F5344CB8AC3E}">
        <p14:creationId xmlns:p14="http://schemas.microsoft.com/office/powerpoint/2010/main" val="97685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6752-6778-FEB9-4BEC-B88523DC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6B96D1-F625-68B4-5853-4827AD4B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493009"/>
            <a:ext cx="469392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Here are some common color and line style formats you can use in MATLAB's plot function: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Colors: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Blue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Green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Red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Cyan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Magenta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Yellow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Black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White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1FC641-6312-6936-F5D5-343BF5B0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93009"/>
            <a:ext cx="63550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Line Styles: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Solid line (default)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--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Dashed 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Dotted 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-.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Dash-dot 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Combining Color and Line Style: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You can combine color and line style in a single format string: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b--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Blue dashed 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Red dotted 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g-.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: Green dash-dot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8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08F9-919C-709A-85AB-ED0AE6A51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A530E7-B7B9-E22E-3816-33576156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3" y="15081"/>
            <a:ext cx="9691687" cy="8261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5.Use of subplot[four]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27AE6-0579-05EA-0400-F1F34221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3" y="947956"/>
            <a:ext cx="6865839" cy="5372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69D03-6D3B-6C09-11F5-A10EDC2BDCCA}"/>
              </a:ext>
            </a:extLst>
          </p:cNvPr>
          <p:cNvSpPr txBox="1"/>
          <p:nvPr/>
        </p:nvSpPr>
        <p:spPr>
          <a:xfrm>
            <a:off x="7574280" y="947956"/>
            <a:ext cx="4331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andara" panose="020E0502030303020204" pitchFamily="34" charset="0"/>
              </a:rPr>
              <a:t>Task-</a:t>
            </a:r>
          </a:p>
          <a:p>
            <a:r>
              <a:rPr lang="en-US" sz="2800" dirty="0">
                <a:solidFill>
                  <a:srgbClr val="FFC000"/>
                </a:solidFill>
                <a:latin typeface="Candara" panose="020E0502030303020204" pitchFamily="34" charset="0"/>
              </a:rPr>
              <a:t>Draw 6 analog signal using subplot</a:t>
            </a:r>
          </a:p>
        </p:txBody>
      </p:sp>
    </p:spTree>
    <p:extLst>
      <p:ext uri="{BB962C8B-B14F-4D97-AF65-F5344CB8AC3E}">
        <p14:creationId xmlns:p14="http://schemas.microsoft.com/office/powerpoint/2010/main" val="404051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84160-267B-35A7-AF3C-CD2C227F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C91BC2-7B93-F7B3-7847-14FE7A3B2AA1}"/>
              </a:ext>
            </a:extLst>
          </p:cNvPr>
          <p:cNvSpPr txBox="1"/>
          <p:nvPr/>
        </p:nvSpPr>
        <p:spPr>
          <a:xfrm>
            <a:off x="381000" y="841276"/>
            <a:ext cx="55168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 Time vector</a:t>
            </a:r>
          </a:p>
          <a:p>
            <a:r>
              <a:rPr lang="en-US" dirty="0">
                <a:solidFill>
                  <a:schemeClr val="bg1"/>
                </a:solidFill>
              </a:rPr>
              <a:t>t = 0:0.01:10;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Four different signals</a:t>
            </a:r>
          </a:p>
          <a:p>
            <a:r>
              <a:rPr lang="en-US" dirty="0">
                <a:solidFill>
                  <a:schemeClr val="bg1"/>
                </a:solidFill>
              </a:rPr>
              <a:t>x1 = sin(2*pi*t);</a:t>
            </a:r>
          </a:p>
          <a:p>
            <a:r>
              <a:rPr lang="en-US" dirty="0">
                <a:solidFill>
                  <a:schemeClr val="bg1"/>
                </a:solidFill>
              </a:rPr>
              <a:t>x2 = cos(2*pi*t/2);</a:t>
            </a:r>
          </a:p>
          <a:p>
            <a:r>
              <a:rPr lang="en-US" dirty="0">
                <a:solidFill>
                  <a:schemeClr val="bg1"/>
                </a:solidFill>
              </a:rPr>
              <a:t>x3 = square(2*pi*t);</a:t>
            </a:r>
          </a:p>
          <a:p>
            <a:r>
              <a:rPr lang="en-US" dirty="0">
                <a:solidFill>
                  <a:schemeClr val="bg1"/>
                </a:solidFill>
              </a:rPr>
              <a:t>x4 = sawtooth(2*pi*t);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Create a new figure</a:t>
            </a:r>
          </a:p>
          <a:p>
            <a:r>
              <a:rPr lang="en-US" dirty="0">
                <a:solidFill>
                  <a:schemeClr val="bg1"/>
                </a:solidFill>
              </a:rPr>
              <a:t>figure;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Plot the first signal in the top-left subplot</a:t>
            </a:r>
          </a:p>
          <a:p>
            <a:r>
              <a:rPr lang="en-US" dirty="0">
                <a:solidFill>
                  <a:schemeClr val="bg1"/>
                </a:solidFill>
              </a:rPr>
              <a:t>subplot(2,2,1);</a:t>
            </a:r>
          </a:p>
          <a:p>
            <a:r>
              <a:rPr lang="en-US" dirty="0">
                <a:solidFill>
                  <a:schemeClr val="bg1"/>
                </a:solidFill>
              </a:rPr>
              <a:t>plot(t, x1);</a:t>
            </a:r>
          </a:p>
          <a:p>
            <a:r>
              <a:rPr lang="en-US" dirty="0" err="1">
                <a:solidFill>
                  <a:schemeClr val="bg1"/>
                </a:solidFill>
              </a:rPr>
              <a:t>xlabel</a:t>
            </a:r>
            <a:r>
              <a:rPr lang="en-US" dirty="0">
                <a:solidFill>
                  <a:schemeClr val="bg1"/>
                </a:solidFill>
              </a:rPr>
              <a:t>('Time (s)');</a:t>
            </a:r>
          </a:p>
          <a:p>
            <a:r>
              <a:rPr lang="en-US" dirty="0" err="1">
                <a:solidFill>
                  <a:schemeClr val="bg1"/>
                </a:solidFill>
              </a:rPr>
              <a:t>ylabel</a:t>
            </a:r>
            <a:r>
              <a:rPr lang="en-US" dirty="0">
                <a:solidFill>
                  <a:schemeClr val="bg1"/>
                </a:solidFill>
              </a:rPr>
              <a:t>('Amplitude');</a:t>
            </a:r>
          </a:p>
          <a:p>
            <a:r>
              <a:rPr lang="en-US" dirty="0">
                <a:solidFill>
                  <a:schemeClr val="bg1"/>
                </a:solidFill>
              </a:rPr>
              <a:t>title('Sine Wave');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D8E3C-8691-DDBD-0EFE-E9E61584F8B0}"/>
              </a:ext>
            </a:extLst>
          </p:cNvPr>
          <p:cNvSpPr txBox="1"/>
          <p:nvPr/>
        </p:nvSpPr>
        <p:spPr>
          <a:xfrm>
            <a:off x="5897880" y="702777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 Plot the second signal in the top-right subplot</a:t>
            </a:r>
          </a:p>
          <a:p>
            <a:r>
              <a:rPr lang="en-US" dirty="0">
                <a:solidFill>
                  <a:schemeClr val="bg1"/>
                </a:solidFill>
              </a:rPr>
              <a:t>subplot(2,2,2);</a:t>
            </a:r>
          </a:p>
          <a:p>
            <a:r>
              <a:rPr lang="en-US" dirty="0">
                <a:solidFill>
                  <a:schemeClr val="bg1"/>
                </a:solidFill>
              </a:rPr>
              <a:t>plot(t, x2, 'r--');</a:t>
            </a:r>
          </a:p>
          <a:p>
            <a:r>
              <a:rPr lang="en-US" dirty="0" err="1">
                <a:solidFill>
                  <a:schemeClr val="bg1"/>
                </a:solidFill>
              </a:rPr>
              <a:t>xlabel</a:t>
            </a:r>
            <a:r>
              <a:rPr lang="en-US" dirty="0">
                <a:solidFill>
                  <a:schemeClr val="bg1"/>
                </a:solidFill>
              </a:rPr>
              <a:t>('Time (s)');</a:t>
            </a:r>
          </a:p>
          <a:p>
            <a:r>
              <a:rPr lang="en-US" dirty="0" err="1">
                <a:solidFill>
                  <a:schemeClr val="bg1"/>
                </a:solidFill>
              </a:rPr>
              <a:t>ylabel</a:t>
            </a:r>
            <a:r>
              <a:rPr lang="en-US" dirty="0">
                <a:solidFill>
                  <a:schemeClr val="bg1"/>
                </a:solidFill>
              </a:rPr>
              <a:t>('Amplitude');</a:t>
            </a:r>
          </a:p>
          <a:p>
            <a:r>
              <a:rPr lang="en-US" dirty="0">
                <a:solidFill>
                  <a:schemeClr val="bg1"/>
                </a:solidFill>
              </a:rPr>
              <a:t>title('Cosine Wave');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Plot the third signal in the bottom-left subplot</a:t>
            </a:r>
          </a:p>
          <a:p>
            <a:r>
              <a:rPr lang="en-US" dirty="0">
                <a:solidFill>
                  <a:schemeClr val="bg1"/>
                </a:solidFill>
              </a:rPr>
              <a:t>subplot(2,2,3);</a:t>
            </a:r>
          </a:p>
          <a:p>
            <a:r>
              <a:rPr lang="en-US" dirty="0">
                <a:solidFill>
                  <a:schemeClr val="bg1"/>
                </a:solidFill>
              </a:rPr>
              <a:t>plot(t, x3);</a:t>
            </a:r>
          </a:p>
          <a:p>
            <a:r>
              <a:rPr lang="en-US" dirty="0" err="1">
                <a:solidFill>
                  <a:schemeClr val="bg1"/>
                </a:solidFill>
              </a:rPr>
              <a:t>xlabel</a:t>
            </a:r>
            <a:r>
              <a:rPr lang="en-US" dirty="0">
                <a:solidFill>
                  <a:schemeClr val="bg1"/>
                </a:solidFill>
              </a:rPr>
              <a:t>('Time (s)');</a:t>
            </a:r>
          </a:p>
          <a:p>
            <a:r>
              <a:rPr lang="en-US" dirty="0" err="1">
                <a:solidFill>
                  <a:schemeClr val="bg1"/>
                </a:solidFill>
              </a:rPr>
              <a:t>ylabel</a:t>
            </a:r>
            <a:r>
              <a:rPr lang="en-US" dirty="0">
                <a:solidFill>
                  <a:schemeClr val="bg1"/>
                </a:solidFill>
              </a:rPr>
              <a:t>('Amplitude');</a:t>
            </a:r>
          </a:p>
          <a:p>
            <a:r>
              <a:rPr lang="en-US" dirty="0">
                <a:solidFill>
                  <a:schemeClr val="bg1"/>
                </a:solidFill>
              </a:rPr>
              <a:t>title('Square Wave');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% Plot the fourth signal in the bottom-right subplot</a:t>
            </a:r>
          </a:p>
          <a:p>
            <a:r>
              <a:rPr lang="en-US" dirty="0">
                <a:solidFill>
                  <a:schemeClr val="bg1"/>
                </a:solidFill>
              </a:rPr>
              <a:t>subplot(2,2,4);</a:t>
            </a:r>
          </a:p>
          <a:p>
            <a:r>
              <a:rPr lang="en-US" dirty="0">
                <a:solidFill>
                  <a:schemeClr val="bg1"/>
                </a:solidFill>
              </a:rPr>
              <a:t>plot(t, x4);</a:t>
            </a:r>
          </a:p>
          <a:p>
            <a:r>
              <a:rPr lang="en-US" dirty="0" err="1">
                <a:solidFill>
                  <a:schemeClr val="bg1"/>
                </a:solidFill>
              </a:rPr>
              <a:t>xlabel</a:t>
            </a:r>
            <a:r>
              <a:rPr lang="en-US" dirty="0">
                <a:solidFill>
                  <a:schemeClr val="bg1"/>
                </a:solidFill>
              </a:rPr>
              <a:t>('Time (s)');</a:t>
            </a:r>
          </a:p>
          <a:p>
            <a:r>
              <a:rPr lang="en-US" dirty="0" err="1">
                <a:solidFill>
                  <a:schemeClr val="bg1"/>
                </a:solidFill>
              </a:rPr>
              <a:t>ylabel</a:t>
            </a:r>
            <a:r>
              <a:rPr lang="en-US" dirty="0">
                <a:solidFill>
                  <a:schemeClr val="bg1"/>
                </a:solidFill>
              </a:rPr>
              <a:t>('Amplitude');</a:t>
            </a:r>
          </a:p>
          <a:p>
            <a:r>
              <a:rPr lang="en-US" dirty="0">
                <a:solidFill>
                  <a:schemeClr val="bg1"/>
                </a:solidFill>
              </a:rPr>
              <a:t>title('Sawtooth Wave');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70F3F1-161D-853F-0AB5-9BD74B38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3" y="15081"/>
            <a:ext cx="9691687" cy="82619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Use of subplot[four]</a:t>
            </a:r>
          </a:p>
        </p:txBody>
      </p:sp>
    </p:spTree>
    <p:extLst>
      <p:ext uri="{BB962C8B-B14F-4D97-AF65-F5344CB8AC3E}">
        <p14:creationId xmlns:p14="http://schemas.microsoft.com/office/powerpoint/2010/main" val="364400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870-7EA2-EC82-CF7F-A06393F1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024" y="2443822"/>
            <a:ext cx="9692640" cy="9828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Task: Plot Signals in Different Figure</a:t>
            </a:r>
          </a:p>
        </p:txBody>
      </p:sp>
    </p:spTree>
    <p:extLst>
      <p:ext uri="{BB962C8B-B14F-4D97-AF65-F5344CB8AC3E}">
        <p14:creationId xmlns:p14="http://schemas.microsoft.com/office/powerpoint/2010/main" val="341205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480E-42BE-532F-91DF-E8153F93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39516"/>
            <a:ext cx="9692640" cy="13255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6.Signal Operations: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Addition and Subtraction: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BC33A-13B7-0571-A9E2-04D7C2E0469A}"/>
              </a:ext>
            </a:extLst>
          </p:cNvPr>
          <p:cNvSpPr txBox="1"/>
          <p:nvPr/>
        </p:nvSpPr>
        <p:spPr>
          <a:xfrm>
            <a:off x="1261872" y="1660857"/>
            <a:ext cx="4648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t = 0:0.01:10;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x1 = sin(2*pi*5*t);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x2 = cos(2*pi*3*t);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x3 = x1 + x2;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x4 = x1 - x2;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plot(t,x1,t,x2,t,x3,t,x4);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legend('x1','x2','x1+x2','x1-x2');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241F3-181A-D3ED-D586-2EA6CF2F81C5}"/>
              </a:ext>
            </a:extLst>
          </p:cNvPr>
          <p:cNvSpPr txBox="1"/>
          <p:nvPr/>
        </p:nvSpPr>
        <p:spPr>
          <a:xfrm>
            <a:off x="1261872" y="4534293"/>
            <a:ext cx="918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ndara" panose="020E0502030303020204" pitchFamily="34" charset="0"/>
              </a:rPr>
              <a:t>Task:</a:t>
            </a:r>
          </a:p>
          <a:p>
            <a:r>
              <a:rPr lang="en-US" b="1" dirty="0">
                <a:solidFill>
                  <a:srgbClr val="FFC000"/>
                </a:solidFill>
                <a:latin typeface="Candara" panose="020E0502030303020204" pitchFamily="34" charset="0"/>
              </a:rPr>
              <a:t>1. Draw 1 sine wave, 1 cos wave and 1 addition of these two-wave using subplot</a:t>
            </a:r>
          </a:p>
          <a:p>
            <a:r>
              <a:rPr lang="en-US" b="1" dirty="0">
                <a:solidFill>
                  <a:srgbClr val="FFC000"/>
                </a:solidFill>
                <a:latin typeface="Candara" panose="020E0502030303020204" pitchFamily="34" charset="0"/>
              </a:rPr>
              <a:t>2. Draw 1 sine wave, 1 cos wave and 1 subtract of these two-wave using subplot</a:t>
            </a:r>
          </a:p>
        </p:txBody>
      </p:sp>
    </p:spTree>
    <p:extLst>
      <p:ext uri="{BB962C8B-B14F-4D97-AF65-F5344CB8AC3E}">
        <p14:creationId xmlns:p14="http://schemas.microsoft.com/office/powerpoint/2010/main" val="322668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2A3F-45E1-6AEB-9F18-BC2E5385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48526"/>
            <a:ext cx="9692640" cy="9351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7.Multiplication and Division: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F674B-675B-6055-37A6-9D6B5907CF1E}"/>
              </a:ext>
            </a:extLst>
          </p:cNvPr>
          <p:cNvSpPr txBox="1"/>
          <p:nvPr/>
        </p:nvSpPr>
        <p:spPr>
          <a:xfrm>
            <a:off x="1261872" y="1420151"/>
            <a:ext cx="5751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t = 0:0.01:10;</a:t>
            </a:r>
            <a:endParaRPr 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x1 = sin(2*pi*5*t);</a:t>
            </a:r>
          </a:p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x2 = cos(2*pi*3*t);</a:t>
            </a:r>
          </a:p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x3 = x1 .* x2;</a:t>
            </a:r>
          </a:p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x4 = x1 ./ x2;</a:t>
            </a:r>
          </a:p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plot(t,x1,t,x2,t,x3,t,x4);</a:t>
            </a:r>
          </a:p>
          <a:p>
            <a:r>
              <a:rPr lang="en-US" sz="2400" dirty="0">
                <a:solidFill>
                  <a:schemeClr val="bg1"/>
                </a:solidFill>
                <a:latin typeface="Candara" panose="020E0502030303020204" pitchFamily="34" charset="0"/>
              </a:rPr>
              <a:t>legend('x1','x2','x1*x2','x1/x2');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F80FA-9536-29E4-2F89-A2C9322BABF6}"/>
              </a:ext>
            </a:extLst>
          </p:cNvPr>
          <p:cNvSpPr txBox="1"/>
          <p:nvPr/>
        </p:nvSpPr>
        <p:spPr>
          <a:xfrm>
            <a:off x="1261872" y="4534293"/>
            <a:ext cx="918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ndara" panose="020E0502030303020204" pitchFamily="34" charset="0"/>
              </a:rPr>
              <a:t>Task:</a:t>
            </a:r>
          </a:p>
          <a:p>
            <a:r>
              <a:rPr lang="en-US" b="1" dirty="0">
                <a:solidFill>
                  <a:srgbClr val="FFC000"/>
                </a:solidFill>
                <a:latin typeface="Candara" panose="020E0502030303020204" pitchFamily="34" charset="0"/>
              </a:rPr>
              <a:t>1. Draw 1 sine wave, 1 cos wave and 1 multiplication of these two-wave using subplot</a:t>
            </a:r>
          </a:p>
          <a:p>
            <a:r>
              <a:rPr lang="en-US" b="1" dirty="0">
                <a:solidFill>
                  <a:srgbClr val="FFC000"/>
                </a:solidFill>
                <a:latin typeface="Candara" panose="020E0502030303020204" pitchFamily="34" charset="0"/>
              </a:rPr>
              <a:t>2. Draw 1 sine wave, 1 cos wave and 1 division of these two-wave using subplot</a:t>
            </a:r>
          </a:p>
        </p:txBody>
      </p:sp>
    </p:spTree>
    <p:extLst>
      <p:ext uri="{BB962C8B-B14F-4D97-AF65-F5344CB8AC3E}">
        <p14:creationId xmlns:p14="http://schemas.microsoft.com/office/powerpoint/2010/main" val="35095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00ED-B2CB-BABE-D3AB-FDF8E8B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2" y="56561"/>
            <a:ext cx="9692640" cy="84087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Nunito" pitchFamily="2" charset="0"/>
              </a:rPr>
              <a:t>1.Sinusoidal Signal[analog]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D64D4-D938-BB43-5F16-F3628BDC3B2A}"/>
              </a:ext>
            </a:extLst>
          </p:cNvPr>
          <p:cNvSpPr txBox="1"/>
          <p:nvPr/>
        </p:nvSpPr>
        <p:spPr>
          <a:xfrm>
            <a:off x="187216" y="10673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1" dirty="0">
                <a:solidFill>
                  <a:schemeClr val="bg1"/>
                </a:solidFill>
                <a:effectLst/>
                <a:latin typeface="Nunito" pitchFamily="2" charset="0"/>
              </a:rPr>
              <a:t>y(t) = A sin(2πft+ θ)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ine wave">
            <a:extLst>
              <a:ext uri="{FF2B5EF4-FFF2-40B4-BE49-F238E27FC236}">
                <a16:creationId xmlns:a16="http://schemas.microsoft.com/office/drawing/2014/main" id="{32C626DC-1C21-3091-999C-1100DDFBD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0" r="20763" b="8184"/>
          <a:stretch/>
        </p:blipFill>
        <p:spPr bwMode="auto">
          <a:xfrm>
            <a:off x="187216" y="1679906"/>
            <a:ext cx="4512298" cy="349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67610-3B58-604E-6531-A2544325A0F9}"/>
              </a:ext>
            </a:extLst>
          </p:cNvPr>
          <p:cNvSpPr txBox="1"/>
          <p:nvPr/>
        </p:nvSpPr>
        <p:spPr>
          <a:xfrm>
            <a:off x="6096000" y="1067363"/>
            <a:ext cx="590878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clc</a:t>
            </a:r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; clear all; close all;</a:t>
            </a:r>
          </a:p>
          <a:p>
            <a:endParaRPr lang="en-US" sz="2400" b="0" i="0" u="none" strike="noStrike" baseline="0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Fs = 1000;  </a:t>
            </a: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t = 0:1/Fs:1;  </a:t>
            </a: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f = 5; </a:t>
            </a: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A = 2; </a:t>
            </a:r>
          </a:p>
          <a:p>
            <a:endParaRPr lang="en-US" sz="2400" b="0" i="0" u="none" strike="noStrike" baseline="0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x = A*sin(2*pi*f*t);</a:t>
            </a:r>
          </a:p>
          <a:p>
            <a:endParaRPr lang="en-US" sz="2400" b="0" i="0" u="none" strike="noStrike" baseline="0" dirty="0">
              <a:solidFill>
                <a:schemeClr val="accent1">
                  <a:lumMod val="20000"/>
                  <a:lumOff val="8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plot(</a:t>
            </a:r>
            <a:r>
              <a:rPr lang="en-US" sz="2400" b="0" i="0" u="none" strike="noStrike" baseline="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t,x</a:t>
            </a:r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2400" b="0" i="0" u="none" strike="noStrike" baseline="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xlabel</a:t>
            </a:r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('Time (s)');</a:t>
            </a:r>
          </a:p>
          <a:p>
            <a:r>
              <a:rPr lang="en-US" sz="2400" b="0" i="0" u="none" strike="noStrike" baseline="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ylabel</a:t>
            </a:r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('Amplitude');</a:t>
            </a: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title('Sinusoidal Signal');</a:t>
            </a:r>
          </a:p>
          <a:p>
            <a:r>
              <a:rPr lang="en-US" sz="2400" b="0" i="0" u="none" strike="noStrike" baseline="0" dirty="0">
                <a:solidFill>
                  <a:schemeClr val="accent1">
                    <a:lumMod val="20000"/>
                    <a:lumOff val="80000"/>
                  </a:schemeClr>
                </a:solidFill>
                <a:latin typeface="Courier New" panose="02070309020205020404" pitchFamily="49" charset="0"/>
              </a:rPr>
              <a:t>grid on;</a:t>
            </a:r>
          </a:p>
        </p:txBody>
      </p:sp>
    </p:spTree>
    <p:extLst>
      <p:ext uri="{BB962C8B-B14F-4D97-AF65-F5344CB8AC3E}">
        <p14:creationId xmlns:p14="http://schemas.microsoft.com/office/powerpoint/2010/main" val="380600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8D04-BFFC-F69A-9670-F321E1C79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A6DB4E3-88E1-0983-32C7-B001B8C1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68" y="304800"/>
            <a:ext cx="1120847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In MATLAB, these three commands are used to clear the workspace and command window: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clc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Clears the Command Window, removing all text and output displayed there.  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This is useful for cleaning up the screen and improving readability.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clear all: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Removes all variables from the workspace.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This is helpful when you want to start a new session without any existing variables interfering with your calculations.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close all: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Closes all open figures.  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This is useful when you have multiple figures open and want to clear them all at once.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A52737-6B87-5372-E9CC-8ECD7A7E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68" y="4057354"/>
            <a:ext cx="118039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Parameter Definition: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Fs: Sampling frequency determines how many samples are taken per second.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t: Time vector, created using 0:1/Fs:1, spans from 0 to 1 second with steps of 1/Fs.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f: Frequency of the sinusoidal signal.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A: Amplitude of the sinusoidal signal.</a:t>
            </a:r>
          </a:p>
        </p:txBody>
      </p:sp>
    </p:spTree>
    <p:extLst>
      <p:ext uri="{BB962C8B-B14F-4D97-AF65-F5344CB8AC3E}">
        <p14:creationId xmlns:p14="http://schemas.microsoft.com/office/powerpoint/2010/main" val="384124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7383-C39F-4CA9-991D-1EEBD21A6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595012C-4395-9C2C-3B93-BC2CC958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16" y="463232"/>
            <a:ext cx="116703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Plotting the Signal: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plot(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t,x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): Plots the signal x against time 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xlabel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ylabel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, and title: Add labels to the x-axis, y-axis, and the plot title, respectively.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ndara" panose="020E0502030303020204" pitchFamily="34" charset="0"/>
              </a:rPr>
              <a:t>grid on: Turns on the grid lines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410421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E5F2-63EA-9D62-38DA-FC25CA8D2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37289B-393C-D2B6-6D6B-B74BDC4E1A62}"/>
              </a:ext>
            </a:extLst>
          </p:cNvPr>
          <p:cNvSpPr txBox="1"/>
          <p:nvPr/>
        </p:nvSpPr>
        <p:spPr>
          <a:xfrm>
            <a:off x="557438" y="130817"/>
            <a:ext cx="7039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2. Digital Signal in MATLAB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EA29-3DDA-8F9C-9816-B77AEF14EF25}"/>
              </a:ext>
            </a:extLst>
          </p:cNvPr>
          <p:cNvSpPr txBox="1"/>
          <p:nvPr/>
        </p:nvSpPr>
        <p:spPr>
          <a:xfrm>
            <a:off x="557438" y="769114"/>
            <a:ext cx="4502242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clc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; clear all; close all;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x = [1 0 1 1 0 0 1];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n = 0:length(x)-1;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stem(n, x);</a:t>
            </a:r>
          </a:p>
          <a:p>
            <a:r>
              <a:rPr lang="pt-BR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axis([0 12 0 12]);</a:t>
            </a:r>
          </a:p>
          <a:p>
            <a:endParaRPr lang="en-US" sz="2800" b="0" i="0" u="none" strike="noStrike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r>
              <a:rPr lang="en-US" sz="2800" b="0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xlabel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('Sample Index (n)');</a:t>
            </a:r>
          </a:p>
          <a:p>
            <a:r>
              <a:rPr lang="en-US" sz="2800" b="0" i="0" u="none" strike="noStrike" baseline="0" dirty="0" err="1">
                <a:solidFill>
                  <a:schemeClr val="bg1"/>
                </a:solidFill>
                <a:latin typeface="Candara" panose="020E0502030303020204" pitchFamily="34" charset="0"/>
              </a:rPr>
              <a:t>ylabel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('Amplitude');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title('Digital Signal');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</a:p>
          <a:p>
            <a:r>
              <a:rPr lang="en-US" sz="2800" b="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grid on;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9757E-31CC-093C-FC72-45A3C42A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23" y="769114"/>
            <a:ext cx="6839397" cy="5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9CB09-3697-DC63-1950-F776C0812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9B72793-6A47-511A-BB44-AA955B38CEDE}"/>
              </a:ext>
            </a:extLst>
          </p:cNvPr>
          <p:cNvSpPr txBox="1"/>
          <p:nvPr/>
        </p:nvSpPr>
        <p:spPr>
          <a:xfrm>
            <a:off x="441960" y="152966"/>
            <a:ext cx="109423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  <a:latin typeface="Aptos" panose="020B0004020202020204" pitchFamily="34" charset="0"/>
              </a:rPr>
              <a:t>Defining the Signal: 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We create a vector x to represent the digital signal. Each element in x corresponds to a sample of the signal. Creating the Time Vector: The n vector represents the sample indices, starting from 0.</a:t>
            </a: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  <a:latin typeface="Aptos" panose="020B0004020202020204" pitchFamily="34" charset="0"/>
              </a:rPr>
              <a:t>Plotting the Signal: 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stem(n, x): This command creates a stem plot, where the vertical lines represent the amplitude of each sample at the corresponding time index.</a:t>
            </a: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  <a:latin typeface="Aptos" panose="020B0004020202020204" pitchFamily="34" charset="0"/>
              </a:rPr>
              <a:t>Adding Labels: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xlabel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,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ylabel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, and title are used to label the x-axis, y-axis, and the entire plot, respectively.</a:t>
            </a:r>
          </a:p>
          <a:p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  <a:latin typeface="Aptos" panose="020B0004020202020204" pitchFamily="34" charset="0"/>
              </a:rPr>
              <a:t>Customizing the Plot:</a:t>
            </a:r>
          </a:p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grid on: This command adds a grid to the plot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146364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98C0-D771-70C8-D01D-06B7D214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7A7C-35DA-176E-E470-614D4F1D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-15240"/>
            <a:ext cx="9649968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3.Use of 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58C00-68D0-B9F8-FCE3-CF53A175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288" y="975360"/>
            <a:ext cx="4892464" cy="3863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AE431-B25B-517B-D280-72C94D17C0B8}"/>
              </a:ext>
            </a:extLst>
          </p:cNvPr>
          <p:cNvSpPr txBox="1"/>
          <p:nvPr/>
        </p:nvSpPr>
        <p:spPr>
          <a:xfrm>
            <a:off x="579120" y="975360"/>
            <a:ext cx="6096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clc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; clear all; close all;</a:t>
            </a:r>
          </a:p>
          <a:p>
            <a:r>
              <a:rPr lang="en-US" sz="1600" b="0" i="0" u="none" strike="noStrike" baseline="0" dirty="0">
                <a:solidFill>
                  <a:srgbClr val="FFC000"/>
                </a:solidFill>
                <a:latin typeface="Courier New" panose="02070309020205020404" pitchFamily="49" charset="0"/>
              </a:rPr>
              <a:t>%For analog signal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Fs = 1000; 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t = 0:1/Fs:1; 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f = 5; 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A = 2; 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x = A*sin(2*pi*f*t);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plot(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t,x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xlabel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('Time (s)');</a:t>
            </a:r>
          </a:p>
          <a:p>
            <a:r>
              <a:rPr lang="en-US" sz="16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ylabel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('Amplitude');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title('Sinusoidal Signal');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grid off;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hold on;</a:t>
            </a:r>
          </a:p>
          <a:p>
            <a:r>
              <a:rPr lang="en-US" sz="1600" b="0" i="0" u="none" strike="noStrike" baseline="0" dirty="0">
                <a:solidFill>
                  <a:srgbClr val="FFC000"/>
                </a:solidFill>
                <a:latin typeface="Courier New" panose="02070309020205020404" pitchFamily="49" charset="0"/>
              </a:rPr>
              <a:t>%For digital Signal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x = [1 0 1 1 0 0 1];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n = 0:length(x)-1;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stem(n, x);</a:t>
            </a:r>
          </a:p>
          <a:p>
            <a:r>
              <a:rPr lang="pt-BR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axis([0 10 0 10]);</a:t>
            </a:r>
          </a:p>
          <a:p>
            <a:r>
              <a:rPr lang="en-US" sz="16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xlabel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('Sample Index (n)');</a:t>
            </a:r>
          </a:p>
          <a:p>
            <a:r>
              <a:rPr lang="en-US" sz="16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ylabel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('Y');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title('Digital Signal');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grid on;</a:t>
            </a:r>
          </a:p>
        </p:txBody>
      </p:sp>
    </p:spTree>
    <p:extLst>
      <p:ext uri="{BB962C8B-B14F-4D97-AF65-F5344CB8AC3E}">
        <p14:creationId xmlns:p14="http://schemas.microsoft.com/office/powerpoint/2010/main" val="37930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BB13F-FA14-E723-D9CE-0CE75C04E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403B41-6C91-1655-EBC4-089B39D4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03" y="15081"/>
            <a:ext cx="9691687" cy="82619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4.Use of subplot[two]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A0C06-4A0B-E94B-A5BB-AB1E2A6E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536" y="1173480"/>
            <a:ext cx="4892464" cy="3901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6BD396-58EE-0497-06E8-9088419B37B7}"/>
              </a:ext>
            </a:extLst>
          </p:cNvPr>
          <p:cNvSpPr txBox="1"/>
          <p:nvPr/>
        </p:nvSpPr>
        <p:spPr>
          <a:xfrm>
            <a:off x="286703" y="841276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clc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; clear all; close all;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t = 0:0.01:10;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x1 = sin(2*pi*t);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x2 = cos(2*pi*t/2);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subplot(2,1,1);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plot(t, x1);</a:t>
            </a:r>
          </a:p>
          <a:p>
            <a:r>
              <a:rPr lang="en-US" sz="24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xlabel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('Time (s)');</a:t>
            </a:r>
          </a:p>
          <a:p>
            <a:r>
              <a:rPr lang="en-US" sz="24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ylabel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('Amplitude');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title('Sine Wave');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subplot(2,1,2);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plot(t, x2, 'r--');</a:t>
            </a:r>
          </a:p>
          <a:p>
            <a:r>
              <a:rPr lang="en-US" sz="24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xlabel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('Time (s)');</a:t>
            </a:r>
          </a:p>
          <a:p>
            <a:r>
              <a:rPr lang="en-US" sz="2400" b="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</a:rPr>
              <a:t>ylabel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('Amplitude');</a:t>
            </a:r>
          </a:p>
          <a:p>
            <a:r>
              <a:rPr lang="en-US" sz="2400" b="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</a:rPr>
              <a:t>title('Cosine Wave');</a:t>
            </a:r>
          </a:p>
        </p:txBody>
      </p:sp>
    </p:spTree>
    <p:extLst>
      <p:ext uri="{BB962C8B-B14F-4D97-AF65-F5344CB8AC3E}">
        <p14:creationId xmlns:p14="http://schemas.microsoft.com/office/powerpoint/2010/main" val="241682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18598-48CB-7394-F752-A1D7AA8E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6BDF07-DD29-61BB-5276-C91015D0B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" y="460830"/>
            <a:ext cx="1143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Candara" panose="020E0502030303020204" pitchFamily="34" charset="0"/>
              </a:rPr>
              <a:t>Explanation: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subplot(2,1,1); divides the figure into a 2x1 grid and selects the first subplot.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subplot(2,1,2); selects the second subplot.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The plot commands in each subplot plot the respective signals.</a:t>
            </a:r>
            <a:endParaRPr lang="en-US" altLang="en-US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57E317-E359-C8CA-2DE9-C2BD960A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" y="2262575"/>
            <a:ext cx="114300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plot(t, x2, 'r--');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this MATLAB code,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'r--'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is a format string that specifies the color and line style of the plot.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This specifies the color of the line, which is red.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This specifies the line style, which is a dashed line.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'r--'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tells MATLAB to plot the data with a red dashed line.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DE4B2-0754-1FEC-6D45-D54A844C2D54}"/>
              </a:ext>
            </a:extLst>
          </p:cNvPr>
          <p:cNvSpPr txBox="1"/>
          <p:nvPr/>
        </p:nvSpPr>
        <p:spPr>
          <a:xfrm>
            <a:off x="350520" y="4412011"/>
            <a:ext cx="7513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andara" panose="020E0502030303020204" pitchFamily="34" charset="0"/>
              </a:rPr>
              <a:t>plot(x, y1, 'b--'); % Blue dashed line</a:t>
            </a:r>
          </a:p>
          <a:p>
            <a:r>
              <a:rPr lang="en-US" sz="2400" dirty="0">
                <a:solidFill>
                  <a:srgbClr val="FFC000"/>
                </a:solidFill>
                <a:latin typeface="Candara" panose="020E0502030303020204" pitchFamily="34" charset="0"/>
              </a:rPr>
              <a:t>plot(x, y2, 'r:');  % Red dotted line</a:t>
            </a:r>
          </a:p>
          <a:p>
            <a:r>
              <a:rPr lang="en-US" sz="2400" dirty="0">
                <a:solidFill>
                  <a:srgbClr val="FFC000"/>
                </a:solidFill>
                <a:latin typeface="Candara" panose="020E0502030303020204" pitchFamily="34" charset="0"/>
              </a:rPr>
              <a:t>plot(x, y3, 'g-.'); % Green dash-dot line</a:t>
            </a:r>
          </a:p>
        </p:txBody>
      </p:sp>
    </p:spTree>
    <p:extLst>
      <p:ext uri="{BB962C8B-B14F-4D97-AF65-F5344CB8AC3E}">
        <p14:creationId xmlns:p14="http://schemas.microsoft.com/office/powerpoint/2010/main" val="2584220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</TotalTime>
  <Words>1432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 Unicode MS</vt:lpstr>
      <vt:lpstr>Candara</vt:lpstr>
      <vt:lpstr>Century Schoolbook</vt:lpstr>
      <vt:lpstr>Courier New</vt:lpstr>
      <vt:lpstr>Nunito</vt:lpstr>
      <vt:lpstr>Wingdings 2</vt:lpstr>
      <vt:lpstr>View</vt:lpstr>
      <vt:lpstr>Introduction to Matlab </vt:lpstr>
      <vt:lpstr>1.Sinusoidal Signal[analog]</vt:lpstr>
      <vt:lpstr>PowerPoint Presentation</vt:lpstr>
      <vt:lpstr>PowerPoint Presentation</vt:lpstr>
      <vt:lpstr>PowerPoint Presentation</vt:lpstr>
      <vt:lpstr>PowerPoint Presentation</vt:lpstr>
      <vt:lpstr>3.Use of hold</vt:lpstr>
      <vt:lpstr>4.Use of subplot[two]</vt:lpstr>
      <vt:lpstr>PowerPoint Presentation</vt:lpstr>
      <vt:lpstr>PowerPoint Presentation</vt:lpstr>
      <vt:lpstr>5.Use of subplot[four]</vt:lpstr>
      <vt:lpstr>Use of subplot[four]</vt:lpstr>
      <vt:lpstr>Task: Plot Signals in Different Figure</vt:lpstr>
      <vt:lpstr>6.Signal Operations: Addition and Subtraction:</vt:lpstr>
      <vt:lpstr>7.Multiplication and Division: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Raajokiaa Ritu</dc:creator>
  <cp:lastModifiedBy>Raajokiaa Ritu</cp:lastModifiedBy>
  <cp:revision>2</cp:revision>
  <dcterms:created xsi:type="dcterms:W3CDTF">2024-11-04T17:36:32Z</dcterms:created>
  <dcterms:modified xsi:type="dcterms:W3CDTF">2024-11-05T02:33:17Z</dcterms:modified>
</cp:coreProperties>
</file>