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8" r:id="rId3"/>
    <p:sldId id="267" r:id="rId4"/>
    <p:sldId id="260" r:id="rId5"/>
    <p:sldId id="257" r:id="rId6"/>
    <p:sldId id="272" r:id="rId7"/>
    <p:sldId id="273" r:id="rId8"/>
    <p:sldId id="263" r:id="rId9"/>
    <p:sldId id="261" r:id="rId10"/>
    <p:sldId id="266" r:id="rId11"/>
    <p:sldId id="276" r:id="rId12"/>
    <p:sldId id="274" r:id="rId13"/>
    <p:sldId id="265" r:id="rId14"/>
    <p:sldId id="262" r:id="rId15"/>
    <p:sldId id="275" r:id="rId16"/>
    <p:sldId id="269" r:id="rId17"/>
    <p:sldId id="264"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5D2974D-1E4A-47C1-A12B-5C6FAA7B5135}" type="datetimeFigureOut">
              <a:rPr lang="en-SG" smtClean="0"/>
              <a:t>23/11/2023</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4D4D548-B53F-454E-8411-58C2958A6376}"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36566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2974D-1E4A-47C1-A12B-5C6FAA7B5135}" type="datetimeFigureOut">
              <a:rPr lang="en-SG" smtClean="0"/>
              <a:t>23/11/2023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9472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2974D-1E4A-47C1-A12B-5C6FAA7B5135}" type="datetimeFigureOut">
              <a:rPr lang="en-SG" smtClean="0"/>
              <a:t>23/11/2023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341585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2974D-1E4A-47C1-A12B-5C6FAA7B5135}" type="datetimeFigureOut">
              <a:rPr lang="en-SG" smtClean="0"/>
              <a:t>23/11/2023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195256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2974D-1E4A-47C1-A12B-5C6FAA7B5135}" type="datetimeFigureOut">
              <a:rPr lang="en-SG" smtClean="0"/>
              <a:t>23/11/2023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4D4D548-B53F-454E-8411-58C2958A6376}"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135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D2974D-1E4A-47C1-A12B-5C6FAA7B5135}" type="datetimeFigureOut">
              <a:rPr lang="en-SG" smtClean="0"/>
              <a:t>23/11/2023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168701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D2974D-1E4A-47C1-A12B-5C6FAA7B5135}" type="datetimeFigureOut">
              <a:rPr lang="en-SG" smtClean="0"/>
              <a:t>23/11/2023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259361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2974D-1E4A-47C1-A12B-5C6FAA7B5135}" type="datetimeFigureOut">
              <a:rPr lang="en-SG" smtClean="0"/>
              <a:t>23/11/2023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8563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2974D-1E4A-47C1-A12B-5C6FAA7B5135}" type="datetimeFigureOut">
              <a:rPr lang="en-SG" smtClean="0"/>
              <a:t>23/11/2023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87489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2974D-1E4A-47C1-A12B-5C6FAA7B5135}" type="datetimeFigureOut">
              <a:rPr lang="en-SG" smtClean="0"/>
              <a:t>23/11/2023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265215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2974D-1E4A-47C1-A12B-5C6FAA7B5135}" type="datetimeFigureOut">
              <a:rPr lang="en-SG" smtClean="0"/>
              <a:t>23/11/2023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4D4D548-B53F-454E-8411-58C2958A6376}" type="slidenum">
              <a:rPr lang="en-SG" smtClean="0"/>
              <a:t>‹#›</a:t>
            </a:fld>
            <a:endParaRPr lang="en-SG"/>
          </a:p>
        </p:txBody>
      </p:sp>
    </p:spTree>
    <p:extLst>
      <p:ext uri="{BB962C8B-B14F-4D97-AF65-F5344CB8AC3E}">
        <p14:creationId xmlns:p14="http://schemas.microsoft.com/office/powerpoint/2010/main" val="161367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5D2974D-1E4A-47C1-A12B-5C6FAA7B5135}" type="datetimeFigureOut">
              <a:rPr lang="en-SG" smtClean="0"/>
              <a:t>23/11/2023</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4D4D548-B53F-454E-8411-58C2958A6376}" type="slidenum">
              <a:rPr lang="en-SG" smtClean="0"/>
              <a:t>‹#›</a:t>
            </a:fld>
            <a:endParaRPr lang="en-SG"/>
          </a:p>
        </p:txBody>
      </p:sp>
    </p:spTree>
    <p:extLst>
      <p:ext uri="{BB962C8B-B14F-4D97-AF65-F5344CB8AC3E}">
        <p14:creationId xmlns:p14="http://schemas.microsoft.com/office/powerpoint/2010/main" val="374976467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sk.3schools.in/2022/08/websit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ytechnicalbangla.com/2021/03/www-what-is-www-in-bengali.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fb.com/" TargetMode="External"/><Relationship Id="rId4" Type="http://schemas.openxmlformats.org/officeDocument/2006/relationships/hyperlink" Target="http://www.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n.wikipedia.org/wiki/%E0%A6%95%E0%A6%AE%E0%A7%8D%E0%A6%AA%E0%A6%BF%E0%A6%89%E0%A6%9F%E0%A6%BE%E0%A6%B0_%E0%A6%A8%E0%A7%87%E0%A6%9F%E0%A6%93%E0%A6%AF%E0%A6%BC%E0%A6%BE%E0%A6%B0%E0%A7%8D%E0%A6%95"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bn.wikipedia.org/wiki/%E0%A6%95%E0%A7%8D%E0%A6%B2%E0%A6%BE%E0%A6%AF%E0%A6%BC%E0%A7%87%E0%A6%A8%E0%A7%8D%E0%A6%9F_(%E0%A6%95%E0%A6%AE%E0%A7%8D%E0%A6%AA%E0%A6%BF%E0%A6%89%E0%A6%9F%E0%A6%BF%E0%A6%82)" TargetMode="External"/><Relationship Id="rId4" Type="http://schemas.openxmlformats.org/officeDocument/2006/relationships/hyperlink" Target="https://bn.wikipedia.org/wiki/%E0%A6%B8%E0%A6%BE%E0%A6%B0%E0%A7%8D%E0%A6%AD%E0%A6%BE%E0%A6%B0_(%E0%A6%95%E0%A6%AE%E0%A7%8D%E0%A6%AA%E0%A6%BF%E0%A6%89%E0%A6%9F%E0%A6%BF%E0%A6%8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Web_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sk.3schools.in/2022/08/websit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2C4-D410-FE30-C470-B6C3F4A22703}"/>
              </a:ext>
            </a:extLst>
          </p:cNvPr>
          <p:cNvSpPr>
            <a:spLocks noGrp="1"/>
          </p:cNvSpPr>
          <p:nvPr>
            <p:ph type="ctrTitle"/>
          </p:nvPr>
        </p:nvSpPr>
        <p:spPr>
          <a:xfrm>
            <a:off x="1261872" y="127261"/>
            <a:ext cx="9418320" cy="1745081"/>
          </a:xfrm>
        </p:spPr>
        <p:txBody>
          <a:bodyPr>
            <a:normAutofit/>
          </a:bodyPr>
          <a:lstStyle/>
          <a:p>
            <a:r>
              <a:rPr lang="en-SG" dirty="0"/>
              <a:t>		  </a:t>
            </a:r>
            <a:r>
              <a:rPr lang="en-SG" sz="11500" dirty="0"/>
              <a:t>HTML</a:t>
            </a:r>
            <a:endParaRPr lang="en-SG" dirty="0"/>
          </a:p>
        </p:txBody>
      </p:sp>
      <p:sp>
        <p:nvSpPr>
          <p:cNvPr id="3" name="Subtitle 2">
            <a:extLst>
              <a:ext uri="{FF2B5EF4-FFF2-40B4-BE49-F238E27FC236}">
                <a16:creationId xmlns:a16="http://schemas.microsoft.com/office/drawing/2014/main" id="{6AB8CC77-508E-FEF3-675B-2C48626C6091}"/>
              </a:ext>
            </a:extLst>
          </p:cNvPr>
          <p:cNvSpPr>
            <a:spLocks noGrp="1"/>
          </p:cNvSpPr>
          <p:nvPr>
            <p:ph type="subTitle" idx="1"/>
          </p:nvPr>
        </p:nvSpPr>
        <p:spPr>
          <a:xfrm>
            <a:off x="1870873" y="1872341"/>
            <a:ext cx="9418320" cy="4858397"/>
          </a:xfrm>
        </p:spPr>
        <p:txBody>
          <a:bodyPr>
            <a:normAutofit/>
          </a:bodyPr>
          <a:lstStyle/>
          <a:p>
            <a:r>
              <a:rPr lang="en-SG" dirty="0">
                <a:solidFill>
                  <a:schemeClr val="tx1"/>
                </a:solidFill>
              </a:rPr>
              <a:t>                      </a:t>
            </a:r>
            <a:r>
              <a:rPr lang="en-SG" b="1" dirty="0">
                <a:solidFill>
                  <a:srgbClr val="FFC000"/>
                </a:solidFill>
              </a:rPr>
              <a:t>H</a:t>
            </a:r>
            <a:r>
              <a:rPr lang="en-SG" dirty="0">
                <a:solidFill>
                  <a:schemeClr val="tx1"/>
                </a:solidFill>
              </a:rPr>
              <a:t>yper  </a:t>
            </a:r>
            <a:r>
              <a:rPr lang="en-SG" b="1" dirty="0">
                <a:solidFill>
                  <a:srgbClr val="FFC000"/>
                </a:solidFill>
              </a:rPr>
              <a:t>T</a:t>
            </a:r>
            <a:r>
              <a:rPr lang="en-SG" dirty="0">
                <a:solidFill>
                  <a:schemeClr val="tx1"/>
                </a:solidFill>
              </a:rPr>
              <a:t>ext  </a:t>
            </a:r>
            <a:r>
              <a:rPr lang="en-SG" b="1" dirty="0">
                <a:solidFill>
                  <a:srgbClr val="FFC000"/>
                </a:solidFill>
              </a:rPr>
              <a:t>M</a:t>
            </a:r>
            <a:r>
              <a:rPr lang="en-SG" dirty="0">
                <a:solidFill>
                  <a:schemeClr val="tx1"/>
                </a:solidFill>
              </a:rPr>
              <a:t>arkup  </a:t>
            </a:r>
            <a:r>
              <a:rPr lang="en-SG" b="1" dirty="0">
                <a:solidFill>
                  <a:srgbClr val="FFC000"/>
                </a:solidFill>
              </a:rPr>
              <a:t>L</a:t>
            </a:r>
            <a:r>
              <a:rPr lang="en-SG" dirty="0">
                <a:solidFill>
                  <a:schemeClr val="tx1"/>
                </a:solidFill>
              </a:rPr>
              <a:t>anguage</a:t>
            </a:r>
          </a:p>
          <a:p>
            <a:r>
              <a:rPr lang="en-SG" dirty="0">
                <a:solidFill>
                  <a:schemeClr val="tx1"/>
                </a:solidFill>
              </a:rPr>
              <a:t>H - hyper</a:t>
            </a:r>
          </a:p>
          <a:p>
            <a:r>
              <a:rPr lang="en-SG" dirty="0">
                <a:solidFill>
                  <a:schemeClr val="tx1"/>
                </a:solidFill>
              </a:rPr>
              <a:t>T - text</a:t>
            </a:r>
          </a:p>
          <a:p>
            <a:r>
              <a:rPr lang="en-SG" dirty="0">
                <a:solidFill>
                  <a:schemeClr val="tx1"/>
                </a:solidFill>
              </a:rPr>
              <a:t>M - markup </a:t>
            </a:r>
          </a:p>
          <a:p>
            <a:r>
              <a:rPr lang="en-SG" dirty="0">
                <a:solidFill>
                  <a:schemeClr val="tx1"/>
                </a:solidFill>
              </a:rPr>
              <a:t>L – language</a:t>
            </a:r>
          </a:p>
          <a:p>
            <a:endParaRPr lang="en-SG" dirty="0">
              <a:solidFill>
                <a:schemeClr val="tx1"/>
              </a:solidFill>
            </a:endParaRPr>
          </a:p>
          <a:p>
            <a:r>
              <a:rPr lang="en-SG" sz="2400" b="1" i="0" dirty="0">
                <a:solidFill>
                  <a:schemeClr val="tx1"/>
                </a:solidFill>
                <a:effectLst/>
                <a:latin typeface="Tiro Bangla"/>
              </a:rPr>
              <a:t>“HTML </a:t>
            </a:r>
            <a:r>
              <a:rPr lang="as-IN" sz="2400" b="1" i="0" dirty="0">
                <a:solidFill>
                  <a:schemeClr val="tx1"/>
                </a:solidFill>
                <a:effectLst/>
                <a:latin typeface="Tiro Bangla"/>
              </a:rPr>
              <a:t>হলো কম্পিউটারের এক ভাষা (</a:t>
            </a:r>
            <a:r>
              <a:rPr lang="en-SG" sz="2400" b="1" i="0" dirty="0">
                <a:solidFill>
                  <a:schemeClr val="tx1"/>
                </a:solidFill>
                <a:effectLst/>
                <a:latin typeface="Tiro Bangla"/>
              </a:rPr>
              <a:t>computer language)”, </a:t>
            </a:r>
            <a:r>
              <a:rPr lang="as-IN" sz="2400" b="1" i="0" dirty="0">
                <a:solidFill>
                  <a:schemeClr val="tx1"/>
                </a:solidFill>
                <a:effectLst/>
                <a:latin typeface="Tiro Bangla"/>
              </a:rPr>
              <a:t>যেটাকে </a:t>
            </a:r>
            <a:r>
              <a:rPr lang="en-SG" sz="2400" b="1" i="0" dirty="0">
                <a:solidFill>
                  <a:schemeClr val="tx1"/>
                </a:solidFill>
                <a:effectLst/>
                <a:latin typeface="Tiro Bangla"/>
              </a:rPr>
              <a:t>website </a:t>
            </a:r>
            <a:r>
              <a:rPr lang="as-IN" sz="2400" b="1" i="0" dirty="0">
                <a:solidFill>
                  <a:schemeClr val="tx1"/>
                </a:solidFill>
                <a:effectLst/>
                <a:latin typeface="Tiro Bangla"/>
              </a:rPr>
              <a:t>বা </a:t>
            </a:r>
            <a:r>
              <a:rPr lang="en-SG" sz="2400" b="1" i="0" dirty="0">
                <a:solidFill>
                  <a:schemeClr val="tx1"/>
                </a:solidFill>
                <a:effectLst/>
                <a:latin typeface="Tiro Bangla"/>
              </a:rPr>
              <a:t>webpages </a:t>
            </a:r>
            <a:r>
              <a:rPr lang="as-IN" sz="2400" b="1" i="0" dirty="0">
                <a:solidFill>
                  <a:schemeClr val="tx1"/>
                </a:solidFill>
                <a:effectLst/>
                <a:latin typeface="Tiro Bangla"/>
              </a:rPr>
              <a:t>তৈরি করার জন্য ব্যবহার করা হয়।</a:t>
            </a:r>
            <a:r>
              <a:rPr lang="as-IN" sz="2400" b="0" i="0" dirty="0">
                <a:solidFill>
                  <a:schemeClr val="tx1"/>
                </a:solidFill>
                <a:effectLst/>
                <a:latin typeface="Tiro Bangla"/>
              </a:rPr>
              <a:t>এবং, </a:t>
            </a:r>
            <a:r>
              <a:rPr lang="en-SG" sz="2400" b="0" i="0" dirty="0">
                <a:solidFill>
                  <a:schemeClr val="tx1"/>
                </a:solidFill>
                <a:effectLst/>
                <a:latin typeface="Tiro Bangla"/>
              </a:rPr>
              <a:t>webpages </a:t>
            </a:r>
            <a:r>
              <a:rPr lang="as-IN" sz="2400" b="0" i="0" dirty="0">
                <a:solidFill>
                  <a:schemeClr val="tx1"/>
                </a:solidFill>
                <a:effectLst/>
                <a:latin typeface="Tiro Bangla"/>
              </a:rPr>
              <a:t>গুলোকে রং রূপ দেওয়ার জন্য “</a:t>
            </a:r>
            <a:r>
              <a:rPr lang="en-SG" sz="2400" b="0" i="0" dirty="0">
                <a:solidFill>
                  <a:schemeClr val="tx1"/>
                </a:solidFill>
                <a:effectLst/>
                <a:latin typeface="Tiro Bangla"/>
              </a:rPr>
              <a:t>CSS” </a:t>
            </a:r>
            <a:r>
              <a:rPr lang="as-IN" sz="2400" b="0" i="0" dirty="0">
                <a:solidFill>
                  <a:schemeClr val="tx1"/>
                </a:solidFill>
                <a:effectLst/>
                <a:latin typeface="Tiro Bangla"/>
              </a:rPr>
              <a:t>ব্যবহার করা হয়।</a:t>
            </a:r>
            <a:endParaRPr lang="en-SG" sz="3000" b="1" dirty="0">
              <a:solidFill>
                <a:schemeClr val="tx1"/>
              </a:solidFill>
            </a:endParaRPr>
          </a:p>
        </p:txBody>
      </p:sp>
    </p:spTree>
    <p:extLst>
      <p:ext uri="{BB962C8B-B14F-4D97-AF65-F5344CB8AC3E}">
        <p14:creationId xmlns:p14="http://schemas.microsoft.com/office/powerpoint/2010/main" val="3373055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C709-E3E1-AC27-BBAA-64E5B292F92B}"/>
              </a:ext>
            </a:extLst>
          </p:cNvPr>
          <p:cNvSpPr>
            <a:spLocks noGrp="1"/>
          </p:cNvSpPr>
          <p:nvPr>
            <p:ph type="title"/>
          </p:nvPr>
        </p:nvSpPr>
        <p:spPr/>
        <p:txBody>
          <a:bodyPr>
            <a:normAutofit fontScale="90000"/>
          </a:bodyPr>
          <a:lstStyle/>
          <a:p>
            <a:r>
              <a:rPr lang="en-SG" b="1" dirty="0">
                <a:solidFill>
                  <a:srgbClr val="002060"/>
                </a:solidFill>
              </a:rPr>
              <a:t>9. URL/ Uniform Resource Locator</a:t>
            </a:r>
            <a:br>
              <a:rPr lang="en-SG" b="1" dirty="0">
                <a:solidFill>
                  <a:srgbClr val="002060"/>
                </a:solidFill>
              </a:rPr>
            </a:br>
            <a:r>
              <a:rPr lang="en-SG" b="1" dirty="0">
                <a:solidFill>
                  <a:srgbClr val="002060"/>
                </a:solidFill>
              </a:rPr>
              <a:t>/web-address</a:t>
            </a:r>
          </a:p>
        </p:txBody>
      </p:sp>
      <p:sp>
        <p:nvSpPr>
          <p:cNvPr id="3" name="Content Placeholder 2">
            <a:extLst>
              <a:ext uri="{FF2B5EF4-FFF2-40B4-BE49-F238E27FC236}">
                <a16:creationId xmlns:a16="http://schemas.microsoft.com/office/drawing/2014/main" id="{BA899B74-1F5D-0D5F-B0D8-ECEF7EA3151C}"/>
              </a:ext>
            </a:extLst>
          </p:cNvPr>
          <p:cNvSpPr>
            <a:spLocks noGrp="1"/>
          </p:cNvSpPr>
          <p:nvPr>
            <p:ph idx="1"/>
          </p:nvPr>
        </p:nvSpPr>
        <p:spPr/>
        <p:txBody>
          <a:bodyPr>
            <a:normAutofit/>
          </a:bodyPr>
          <a:lstStyle/>
          <a:p>
            <a:r>
              <a:rPr lang="as-IN" sz="1600" b="1" i="0" dirty="0">
                <a:solidFill>
                  <a:srgbClr val="212121"/>
                </a:solidFill>
                <a:effectLst/>
                <a:latin typeface="Open Sans" panose="020B0606030504020204" pitchFamily="34" charset="0"/>
              </a:rPr>
              <a:t>ইউআরএল বলতে বোঝায়</a:t>
            </a:r>
            <a:r>
              <a:rPr lang="as-IN" sz="1600" b="0" i="0" dirty="0">
                <a:solidFill>
                  <a:srgbClr val="212121"/>
                </a:solidFill>
                <a:effectLst/>
                <a:latin typeface="Open Sans" panose="020B0606030504020204" pitchFamily="34" charset="0"/>
              </a:rPr>
              <a:t> </a:t>
            </a:r>
            <a:r>
              <a:rPr lang="as-IN" sz="1600" b="1" i="0" dirty="0">
                <a:solidFill>
                  <a:srgbClr val="212121"/>
                </a:solidFill>
                <a:effectLst/>
                <a:latin typeface="Open Sans" panose="020B0606030504020204" pitchFamily="34" charset="0"/>
              </a:rPr>
              <a:t>ওয়েবসাইটের এড্রেস </a:t>
            </a:r>
            <a:r>
              <a:rPr lang="as-IN" sz="1600" b="0" i="0" dirty="0">
                <a:solidFill>
                  <a:srgbClr val="212121"/>
                </a:solidFill>
                <a:effectLst/>
                <a:latin typeface="Open Sans" panose="020B0606030504020204" pitchFamily="34" charset="0"/>
              </a:rPr>
              <a:t>বা ঠিকানা</a:t>
            </a:r>
            <a:endParaRPr lang="en-SG" sz="1600" b="0" i="0" dirty="0">
              <a:solidFill>
                <a:srgbClr val="212121"/>
              </a:solidFill>
              <a:effectLst/>
              <a:latin typeface="Open Sans" panose="020B0606030504020204" pitchFamily="34" charset="0"/>
            </a:endParaRPr>
          </a:p>
          <a:p>
            <a:pPr algn="l"/>
            <a:r>
              <a:rPr lang="as-IN" sz="1600" b="0" i="0" dirty="0">
                <a:solidFill>
                  <a:srgbClr val="222222"/>
                </a:solidFill>
                <a:effectLst/>
                <a:latin typeface="Fira Sans" panose="020B0503050000020004" pitchFamily="34" charset="0"/>
              </a:rPr>
              <a:t>প্রতিটি </a:t>
            </a:r>
            <a:r>
              <a:rPr lang="as-IN" sz="1600" b="0" i="0" u="none" strike="noStrike" dirty="0">
                <a:solidFill>
                  <a:srgbClr val="005AF0"/>
                </a:solidFill>
                <a:effectLst/>
                <a:latin typeface="Fira Sans" panose="020B0503050000020004" pitchFamily="34" charset="0"/>
                <a:hlinkClick r:id="rId2"/>
              </a:rPr>
              <a:t>ওয়েবসাইটের</a:t>
            </a:r>
            <a:r>
              <a:rPr lang="as-IN" sz="1600" b="0" i="0" dirty="0">
                <a:solidFill>
                  <a:srgbClr val="222222"/>
                </a:solidFill>
                <a:effectLst/>
                <a:latin typeface="Fira Sans" panose="020B0503050000020004" pitchFamily="34" charset="0"/>
              </a:rPr>
              <a:t> নিজস্ব একটি অ্যাড্রেস থাকে, একে </a:t>
            </a:r>
            <a:r>
              <a:rPr lang="as-IN" sz="1600" b="1" i="0" dirty="0">
                <a:solidFill>
                  <a:srgbClr val="222222"/>
                </a:solidFill>
                <a:effectLst/>
                <a:latin typeface="Fira Sans" panose="020B0503050000020004" pitchFamily="34" charset="0"/>
              </a:rPr>
              <a:t>ওয়েব অ্যাড্রেস</a:t>
            </a:r>
            <a:r>
              <a:rPr lang="as-IN" sz="1600" b="0" i="0" dirty="0">
                <a:solidFill>
                  <a:srgbClr val="222222"/>
                </a:solidFill>
                <a:effectLst/>
                <a:latin typeface="Fira Sans" panose="020B0503050000020004" pitchFamily="34" charset="0"/>
              </a:rPr>
              <a:t> (</a:t>
            </a:r>
            <a:r>
              <a:rPr lang="en-SG" sz="1600" b="0" i="0" dirty="0">
                <a:solidFill>
                  <a:srgbClr val="222222"/>
                </a:solidFill>
                <a:effectLst/>
                <a:latin typeface="Fira Sans" panose="020B0503050000020004" pitchFamily="34" charset="0"/>
              </a:rPr>
              <a:t>Web address) </a:t>
            </a:r>
            <a:r>
              <a:rPr lang="as-IN" sz="1600" b="0" i="0" dirty="0">
                <a:solidFill>
                  <a:srgbClr val="222222"/>
                </a:solidFill>
                <a:effectLst/>
                <a:latin typeface="Fira Sans" panose="020B0503050000020004" pitchFamily="34" charset="0"/>
              </a:rPr>
              <a:t>বা </a:t>
            </a:r>
            <a:r>
              <a:rPr lang="en-SG" sz="1600" b="0" i="0" dirty="0">
                <a:solidFill>
                  <a:srgbClr val="222222"/>
                </a:solidFill>
                <a:effectLst/>
                <a:latin typeface="Fira Sans" panose="020B0503050000020004" pitchFamily="34" charset="0"/>
              </a:rPr>
              <a:t>URL </a:t>
            </a:r>
            <a:r>
              <a:rPr lang="as-IN" sz="1600" b="0" i="0" dirty="0">
                <a:solidFill>
                  <a:srgbClr val="222222"/>
                </a:solidFill>
                <a:effectLst/>
                <a:latin typeface="Fira Sans" panose="020B0503050000020004" pitchFamily="34" charset="0"/>
              </a:rPr>
              <a:t>বলা হয়। যেমন :- </a:t>
            </a:r>
            <a:r>
              <a:rPr lang="en-SG" sz="1600" b="0" i="1" dirty="0">
                <a:solidFill>
                  <a:srgbClr val="222222"/>
                </a:solidFill>
                <a:effectLst/>
                <a:latin typeface="Fira Sans" panose="020B0503050000020004" pitchFamily="34" charset="0"/>
              </a:rPr>
              <a:t>https://www.google.com</a:t>
            </a:r>
            <a:r>
              <a:rPr lang="en-SG" sz="1600" b="0" i="0" dirty="0">
                <a:solidFill>
                  <a:srgbClr val="222222"/>
                </a:solidFill>
                <a:effectLst/>
                <a:latin typeface="Fira Sans" panose="020B0503050000020004" pitchFamily="34" charset="0"/>
              </a:rPr>
              <a:t> </a:t>
            </a:r>
          </a:p>
          <a:p>
            <a:pPr algn="l"/>
            <a:r>
              <a:rPr lang="en-SG" sz="1600" b="0" i="0" dirty="0">
                <a:solidFill>
                  <a:srgbClr val="222222"/>
                </a:solidFill>
                <a:effectLst/>
                <a:latin typeface="Fira Sans" panose="020B0503050000020004" pitchFamily="34" charset="0"/>
              </a:rPr>
              <a:t>URL </a:t>
            </a:r>
            <a:r>
              <a:rPr lang="as-IN" sz="1600" b="0" i="0" dirty="0">
                <a:solidFill>
                  <a:srgbClr val="222222"/>
                </a:solidFill>
                <a:effectLst/>
                <a:latin typeface="Fira Sans" panose="020B0503050000020004" pitchFamily="34" charset="0"/>
              </a:rPr>
              <a:t>এর পূর্ণরূপটি হল </a:t>
            </a:r>
            <a:r>
              <a:rPr lang="en-SG" sz="1600" b="0" i="0" dirty="0">
                <a:solidFill>
                  <a:srgbClr val="222222"/>
                </a:solidFill>
                <a:effectLst/>
                <a:latin typeface="Fira Sans" panose="020B0503050000020004" pitchFamily="34" charset="0"/>
              </a:rPr>
              <a:t>Uniform Resource Locator। </a:t>
            </a:r>
            <a:r>
              <a:rPr lang="as-IN" sz="1600" b="0" i="0" dirty="0">
                <a:solidFill>
                  <a:srgbClr val="222222"/>
                </a:solidFill>
                <a:effectLst/>
                <a:latin typeface="Fira Sans" panose="020B0503050000020004" pitchFamily="34" charset="0"/>
              </a:rPr>
              <a:t>একটি </a:t>
            </a:r>
            <a:r>
              <a:rPr lang="en-SG" sz="1600" b="0" i="0" dirty="0" err="1">
                <a:solidFill>
                  <a:srgbClr val="222222"/>
                </a:solidFill>
                <a:effectLst/>
                <a:latin typeface="Fira Sans" panose="020B0503050000020004" pitchFamily="34" charset="0"/>
              </a:rPr>
              <a:t>url</a:t>
            </a:r>
            <a:r>
              <a:rPr lang="en-SG" sz="1600" b="0" i="0" dirty="0">
                <a:solidFill>
                  <a:srgbClr val="222222"/>
                </a:solidFill>
                <a:effectLst/>
                <a:latin typeface="Fira Sans" panose="020B0503050000020004" pitchFamily="34" charset="0"/>
              </a:rPr>
              <a:t> </a:t>
            </a:r>
            <a:r>
              <a:rPr lang="as-IN" sz="1600" b="0" i="0" dirty="0">
                <a:solidFill>
                  <a:srgbClr val="222222"/>
                </a:solidFill>
                <a:effectLst/>
                <a:latin typeface="Fira Sans" panose="020B0503050000020004" pitchFamily="34" charset="0"/>
              </a:rPr>
              <a:t>সর্বদা </a:t>
            </a:r>
            <a:r>
              <a:rPr lang="en-SG" sz="1600" b="0" i="0" dirty="0">
                <a:solidFill>
                  <a:srgbClr val="222222"/>
                </a:solidFill>
                <a:effectLst/>
                <a:latin typeface="Fira Sans" panose="020B0503050000020004" pitchFamily="34" charset="0"/>
              </a:rPr>
              <a:t>http / https </a:t>
            </a:r>
            <a:r>
              <a:rPr lang="as-IN" sz="1600" b="0" i="0" dirty="0">
                <a:solidFill>
                  <a:srgbClr val="222222"/>
                </a:solidFill>
                <a:effectLst/>
                <a:latin typeface="Fira Sans" panose="020B0503050000020004" pitchFamily="34" charset="0"/>
              </a:rPr>
              <a:t>দিয়ে শুরু হয়। যেটিকে আমরা প্রোটকল বলে থাকি। প্রোটকলের পরে </a:t>
            </a:r>
            <a:r>
              <a:rPr lang="as-IN" sz="1600" b="1" i="0" dirty="0">
                <a:solidFill>
                  <a:srgbClr val="222222"/>
                </a:solidFill>
                <a:effectLst/>
                <a:latin typeface="Fira Sans" panose="020B0503050000020004" pitchFamily="34" charset="0"/>
              </a:rPr>
              <a:t>://</a:t>
            </a:r>
            <a:r>
              <a:rPr lang="as-IN" sz="1600" b="0" i="0" dirty="0">
                <a:solidFill>
                  <a:srgbClr val="222222"/>
                </a:solidFill>
                <a:effectLst/>
                <a:latin typeface="Fira Sans" panose="020B0503050000020004" pitchFamily="34" charset="0"/>
              </a:rPr>
              <a:t> চিহ্ন ব্যবহার করা হয়ে থাকে</a:t>
            </a:r>
          </a:p>
          <a:p>
            <a:endParaRPr lang="en-SG" sz="2800" b="0" i="0" dirty="0">
              <a:solidFill>
                <a:srgbClr val="212121"/>
              </a:solidFill>
              <a:effectLst/>
              <a:latin typeface="Open Sans" panose="020B0606030504020204" pitchFamily="34" charset="0"/>
            </a:endParaRPr>
          </a:p>
          <a:p>
            <a:endParaRPr lang="en-SG" sz="2800" dirty="0"/>
          </a:p>
        </p:txBody>
      </p:sp>
      <p:pic>
        <p:nvPicPr>
          <p:cNvPr id="5" name="Picture 4">
            <a:extLst>
              <a:ext uri="{FF2B5EF4-FFF2-40B4-BE49-F238E27FC236}">
                <a16:creationId xmlns:a16="http://schemas.microsoft.com/office/drawing/2014/main" id="{76D5FC0B-5972-6227-B2FA-22459F05C87E}"/>
              </a:ext>
            </a:extLst>
          </p:cNvPr>
          <p:cNvPicPr>
            <a:picLocks noChangeAspect="1"/>
          </p:cNvPicPr>
          <p:nvPr/>
        </p:nvPicPr>
        <p:blipFill>
          <a:blip r:embed="rId3"/>
          <a:stretch>
            <a:fillRect/>
          </a:stretch>
        </p:blipFill>
        <p:spPr>
          <a:xfrm>
            <a:off x="2630077" y="4004468"/>
            <a:ext cx="5555649" cy="2085912"/>
          </a:xfrm>
          <a:prstGeom prst="rect">
            <a:avLst/>
          </a:prstGeom>
        </p:spPr>
      </p:pic>
    </p:spTree>
    <p:extLst>
      <p:ext uri="{BB962C8B-B14F-4D97-AF65-F5344CB8AC3E}">
        <p14:creationId xmlns:p14="http://schemas.microsoft.com/office/powerpoint/2010/main" val="154040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1E25-D13B-5188-B7CA-A30965113DC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3C31489-6AA3-275D-E7DB-643655CB855B}"/>
              </a:ext>
            </a:extLst>
          </p:cNvPr>
          <p:cNvSpPr>
            <a:spLocks noGrp="1"/>
          </p:cNvSpPr>
          <p:nvPr>
            <p:ph idx="1"/>
          </p:nvPr>
        </p:nvSpPr>
        <p:spPr/>
        <p:txBody>
          <a:bodyPr/>
          <a:lstStyle/>
          <a:p>
            <a:r>
              <a:rPr lang="en-SG" dirty="0"/>
              <a:t>10.</a:t>
            </a:r>
          </a:p>
          <a:p>
            <a:endParaRPr lang="en-SG" dirty="0"/>
          </a:p>
          <a:p>
            <a:pPr marL="0" indent="0">
              <a:buNone/>
            </a:pPr>
            <a:endParaRPr lang="en-SG" dirty="0"/>
          </a:p>
          <a:p>
            <a:pPr algn="l" fontAlgn="base"/>
            <a:r>
              <a:rPr lang="en-SG" dirty="0"/>
              <a:t>11. </a:t>
            </a:r>
            <a:r>
              <a:rPr lang="as-IN" b="0" i="0" dirty="0">
                <a:solidFill>
                  <a:srgbClr val="444444"/>
                </a:solidFill>
                <a:effectLst/>
                <a:latin typeface="Open Sans" panose="020B0606030504020204" pitchFamily="34" charset="0"/>
              </a:rPr>
              <a:t>হাইপারলিংক এর সাহায্যে একটি ওয়েবপেজের সাথে অন্য একটি ওয়েবপেজ বা ডকুমেন্ট সংযোগ করা হয়। </a:t>
            </a:r>
            <a:r>
              <a:rPr lang="en-SG" b="0" i="0" dirty="0">
                <a:solidFill>
                  <a:srgbClr val="444444"/>
                </a:solidFill>
                <a:effectLst/>
                <a:latin typeface="Open Sans" panose="020B0606030504020204" pitchFamily="34" charset="0"/>
              </a:rPr>
              <a:t>HTML </a:t>
            </a:r>
            <a:r>
              <a:rPr lang="as-IN" b="0" i="0" dirty="0">
                <a:solidFill>
                  <a:srgbClr val="444444"/>
                </a:solidFill>
                <a:effectLst/>
                <a:latin typeface="Open Sans" panose="020B0606030504020204" pitchFamily="34" charset="0"/>
              </a:rPr>
              <a:t>এ হাইপারলিংক তৈরি করতে ব্যবহৃত &lt;</a:t>
            </a:r>
            <a:r>
              <a:rPr lang="en-SG" b="0" i="0" dirty="0">
                <a:solidFill>
                  <a:srgbClr val="444444"/>
                </a:solidFill>
                <a:effectLst/>
                <a:latin typeface="Open Sans" panose="020B0606030504020204" pitchFamily="34" charset="0"/>
              </a:rPr>
              <a:t>a&gt; </a:t>
            </a:r>
            <a:r>
              <a:rPr lang="as-IN" b="0" i="0" dirty="0">
                <a:solidFill>
                  <a:srgbClr val="444444"/>
                </a:solidFill>
                <a:effectLst/>
                <a:latin typeface="Open Sans" panose="020B0606030504020204" pitchFamily="34" charset="0"/>
              </a:rPr>
              <a:t>ট্যাগের সিনট্যাক্স &lt;</a:t>
            </a:r>
            <a:r>
              <a:rPr lang="en-SG" b="0" i="0" dirty="0">
                <a:solidFill>
                  <a:srgbClr val="444444"/>
                </a:solidFill>
                <a:effectLst/>
                <a:latin typeface="Open Sans" panose="020B0606030504020204" pitchFamily="34" charset="0"/>
              </a:rPr>
              <a:t>a </a:t>
            </a:r>
            <a:r>
              <a:rPr lang="en-SG" b="0" i="0" dirty="0" err="1">
                <a:solidFill>
                  <a:srgbClr val="444444"/>
                </a:solidFill>
                <a:effectLst/>
                <a:latin typeface="Open Sans" panose="020B0606030504020204" pitchFamily="34" charset="0"/>
              </a:rPr>
              <a:t>href</a:t>
            </a:r>
            <a:r>
              <a:rPr lang="en-SG" b="0" i="0" dirty="0">
                <a:solidFill>
                  <a:srgbClr val="444444"/>
                </a:solidFill>
                <a:effectLst/>
                <a:latin typeface="Open Sans" panose="020B0606030504020204" pitchFamily="34" charset="0"/>
              </a:rPr>
              <a:t>=”</a:t>
            </a:r>
            <a:r>
              <a:rPr lang="en-SG" b="0" i="0" dirty="0" err="1">
                <a:solidFill>
                  <a:srgbClr val="444444"/>
                </a:solidFill>
                <a:effectLst/>
                <a:latin typeface="Open Sans" panose="020B0606030504020204" pitchFamily="34" charset="0"/>
              </a:rPr>
              <a:t>url</a:t>
            </a:r>
            <a:r>
              <a:rPr lang="en-SG" b="0" i="0" dirty="0">
                <a:solidFill>
                  <a:srgbClr val="444444"/>
                </a:solidFill>
                <a:effectLst/>
                <a:latin typeface="Open Sans" panose="020B0606030504020204" pitchFamily="34" charset="0"/>
              </a:rPr>
              <a:t>”&gt; Link Text/Image &lt;/a&gt;।</a:t>
            </a:r>
          </a:p>
          <a:p>
            <a:pPr algn="l" fontAlgn="base"/>
            <a:r>
              <a:rPr lang="as-IN" b="0" i="0" dirty="0">
                <a:solidFill>
                  <a:srgbClr val="444444"/>
                </a:solidFill>
                <a:effectLst/>
                <a:latin typeface="Open Sans" panose="020B0606030504020204" pitchFamily="34" charset="0"/>
              </a:rPr>
              <a:t>যে ডকুমেন্টের সাথে হাইপারলিংক করা হবে, তার </a:t>
            </a:r>
            <a:r>
              <a:rPr lang="en-SG" b="0" i="0" dirty="0" err="1">
                <a:solidFill>
                  <a:srgbClr val="444444"/>
                </a:solidFill>
                <a:effectLst/>
                <a:latin typeface="Open Sans" panose="020B0606030504020204" pitchFamily="34" charset="0"/>
              </a:rPr>
              <a:t>url</a:t>
            </a:r>
            <a:r>
              <a:rPr lang="en-SG" b="0" i="0" dirty="0">
                <a:solidFill>
                  <a:srgbClr val="444444"/>
                </a:solidFill>
                <a:effectLst/>
                <a:latin typeface="Open Sans" panose="020B0606030504020204" pitchFamily="34" charset="0"/>
              </a:rPr>
              <a:t> </a:t>
            </a:r>
            <a:r>
              <a:rPr lang="as-IN" b="0" i="0" dirty="0">
                <a:solidFill>
                  <a:srgbClr val="444444"/>
                </a:solidFill>
                <a:effectLst/>
                <a:latin typeface="Open Sans" panose="020B0606030504020204" pitchFamily="34" charset="0"/>
              </a:rPr>
              <a:t>বা রেফারেন্স &lt;</a:t>
            </a:r>
            <a:r>
              <a:rPr lang="en-SG" b="0" i="0" dirty="0">
                <a:solidFill>
                  <a:srgbClr val="444444"/>
                </a:solidFill>
                <a:effectLst/>
                <a:latin typeface="Open Sans" panose="020B0606030504020204" pitchFamily="34" charset="0"/>
              </a:rPr>
              <a:t>a&gt; </a:t>
            </a:r>
            <a:r>
              <a:rPr lang="as-IN" b="0" i="0" dirty="0">
                <a:solidFill>
                  <a:srgbClr val="444444"/>
                </a:solidFill>
                <a:effectLst/>
                <a:latin typeface="Open Sans" panose="020B0606030504020204" pitchFamily="34" charset="0"/>
              </a:rPr>
              <a:t>ট্যাগে নির্ধারণ করা আবশ্যিক। এক্ষেত্রে </a:t>
            </a:r>
            <a:r>
              <a:rPr lang="en-SG" b="0" i="0" dirty="0" err="1">
                <a:solidFill>
                  <a:srgbClr val="444444"/>
                </a:solidFill>
                <a:effectLst/>
                <a:latin typeface="Open Sans" panose="020B0606030504020204" pitchFamily="34" charset="0"/>
              </a:rPr>
              <a:t>href</a:t>
            </a:r>
            <a:r>
              <a:rPr lang="en-SG" b="0" i="0" dirty="0">
                <a:solidFill>
                  <a:srgbClr val="444444"/>
                </a:solidFill>
                <a:effectLst/>
                <a:latin typeface="Open Sans" panose="020B0606030504020204" pitchFamily="34" charset="0"/>
              </a:rPr>
              <a:t> </a:t>
            </a:r>
            <a:r>
              <a:rPr lang="as-IN" b="0" i="0" dirty="0">
                <a:solidFill>
                  <a:srgbClr val="444444"/>
                </a:solidFill>
                <a:effectLst/>
                <a:latin typeface="Open Sans" panose="020B0606030504020204" pitchFamily="34" charset="0"/>
              </a:rPr>
              <a:t>অ্যাট্রিবিউট এর সাহায্যে রেফারেন্স নির্ধারণ করতে হয়। তাই &lt;</a:t>
            </a:r>
            <a:r>
              <a:rPr lang="en-SG" b="0" i="0" dirty="0">
                <a:solidFill>
                  <a:srgbClr val="444444"/>
                </a:solidFill>
                <a:effectLst/>
                <a:latin typeface="Open Sans" panose="020B0606030504020204" pitchFamily="34" charset="0"/>
              </a:rPr>
              <a:t>a&gt; </a:t>
            </a:r>
            <a:r>
              <a:rPr lang="as-IN" b="0" i="0" dirty="0">
                <a:solidFill>
                  <a:srgbClr val="444444"/>
                </a:solidFill>
                <a:effectLst/>
                <a:latin typeface="Open Sans" panose="020B0606030504020204" pitchFamily="34" charset="0"/>
              </a:rPr>
              <a:t>ট্যাগে </a:t>
            </a:r>
            <a:r>
              <a:rPr lang="en-SG" b="0" i="0" dirty="0" err="1">
                <a:solidFill>
                  <a:srgbClr val="444444"/>
                </a:solidFill>
                <a:effectLst/>
                <a:latin typeface="Open Sans" panose="020B0606030504020204" pitchFamily="34" charset="0"/>
              </a:rPr>
              <a:t>href</a:t>
            </a:r>
            <a:r>
              <a:rPr lang="en-SG" b="0" i="0" dirty="0">
                <a:solidFill>
                  <a:srgbClr val="444444"/>
                </a:solidFill>
                <a:effectLst/>
                <a:latin typeface="Open Sans" panose="020B0606030504020204" pitchFamily="34" charset="0"/>
              </a:rPr>
              <a:t> </a:t>
            </a:r>
            <a:r>
              <a:rPr lang="as-IN" b="0" i="0" dirty="0">
                <a:solidFill>
                  <a:srgbClr val="444444"/>
                </a:solidFill>
                <a:effectLst/>
                <a:latin typeface="Open Sans" panose="020B0606030504020204" pitchFamily="34" charset="0"/>
              </a:rPr>
              <a:t>অ্যাট্রিবিউট আবশ্যিক।</a:t>
            </a:r>
          </a:p>
          <a:p>
            <a:endParaRPr lang="en-SG" dirty="0"/>
          </a:p>
        </p:txBody>
      </p:sp>
      <p:pic>
        <p:nvPicPr>
          <p:cNvPr id="7" name="Picture 6">
            <a:extLst>
              <a:ext uri="{FF2B5EF4-FFF2-40B4-BE49-F238E27FC236}">
                <a16:creationId xmlns:a16="http://schemas.microsoft.com/office/drawing/2014/main" id="{95D407EF-9F71-C3ED-C5C5-E5E876850ADC}"/>
              </a:ext>
            </a:extLst>
          </p:cNvPr>
          <p:cNvPicPr>
            <a:picLocks noChangeAspect="1"/>
          </p:cNvPicPr>
          <p:nvPr/>
        </p:nvPicPr>
        <p:blipFill>
          <a:blip r:embed="rId2"/>
          <a:stretch>
            <a:fillRect/>
          </a:stretch>
        </p:blipFill>
        <p:spPr>
          <a:xfrm>
            <a:off x="1970221" y="1759933"/>
            <a:ext cx="7178662" cy="1188823"/>
          </a:xfrm>
          <a:prstGeom prst="rect">
            <a:avLst/>
          </a:prstGeom>
        </p:spPr>
      </p:pic>
      <p:pic>
        <p:nvPicPr>
          <p:cNvPr id="9" name="Picture 8">
            <a:extLst>
              <a:ext uri="{FF2B5EF4-FFF2-40B4-BE49-F238E27FC236}">
                <a16:creationId xmlns:a16="http://schemas.microsoft.com/office/drawing/2014/main" id="{A9486C7A-15F7-B566-8B09-D5113055968C}"/>
              </a:ext>
            </a:extLst>
          </p:cNvPr>
          <p:cNvPicPr>
            <a:picLocks noChangeAspect="1"/>
          </p:cNvPicPr>
          <p:nvPr/>
        </p:nvPicPr>
        <p:blipFill>
          <a:blip r:embed="rId3"/>
          <a:stretch>
            <a:fillRect/>
          </a:stretch>
        </p:blipFill>
        <p:spPr>
          <a:xfrm>
            <a:off x="1460978" y="5217149"/>
            <a:ext cx="8672835" cy="1457028"/>
          </a:xfrm>
          <a:prstGeom prst="rect">
            <a:avLst/>
          </a:prstGeom>
        </p:spPr>
      </p:pic>
    </p:spTree>
    <p:extLst>
      <p:ext uri="{BB962C8B-B14F-4D97-AF65-F5344CB8AC3E}">
        <p14:creationId xmlns:p14="http://schemas.microsoft.com/office/powerpoint/2010/main" val="65175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343B-4A99-0226-51DA-37B927B69FB4}"/>
              </a:ext>
            </a:extLst>
          </p:cNvPr>
          <p:cNvSpPr>
            <a:spLocks noGrp="1"/>
          </p:cNvSpPr>
          <p:nvPr>
            <p:ph type="title"/>
          </p:nvPr>
        </p:nvSpPr>
        <p:spPr/>
        <p:txBody>
          <a:bodyPr/>
          <a:lstStyle/>
          <a:p>
            <a:r>
              <a:rPr lang="en-SG" dirty="0"/>
              <a:t>12.</a:t>
            </a:r>
          </a:p>
        </p:txBody>
      </p:sp>
      <p:sp>
        <p:nvSpPr>
          <p:cNvPr id="3" name="Content Placeholder 2">
            <a:extLst>
              <a:ext uri="{FF2B5EF4-FFF2-40B4-BE49-F238E27FC236}">
                <a16:creationId xmlns:a16="http://schemas.microsoft.com/office/drawing/2014/main" id="{A5FE909E-87A1-ED26-E727-929F1A483A3D}"/>
              </a:ext>
            </a:extLst>
          </p:cNvPr>
          <p:cNvSpPr>
            <a:spLocks noGrp="1"/>
          </p:cNvSpPr>
          <p:nvPr>
            <p:ph idx="1"/>
          </p:nvPr>
        </p:nvSpPr>
        <p:spPr/>
        <p:txBody>
          <a:bodyPr/>
          <a:lstStyle/>
          <a:p>
            <a:pPr algn="just" fontAlgn="base"/>
            <a:r>
              <a:rPr lang="as-IN" b="0" i="0" dirty="0">
                <a:solidFill>
                  <a:srgbClr val="FF6600"/>
                </a:solidFill>
                <a:effectLst/>
                <a:latin typeface="inherit"/>
              </a:rPr>
              <a:t>ওয়েব পোর্টাল কী?  </a:t>
            </a:r>
            <a:endParaRPr lang="as-IN" b="0" i="0" dirty="0">
              <a:solidFill>
                <a:srgbClr val="555555"/>
              </a:solidFill>
              <a:effectLst/>
              <a:latin typeface="Raleway" pitchFamily="2" charset="0"/>
            </a:endParaRPr>
          </a:p>
          <a:p>
            <a:pPr algn="just" fontAlgn="base"/>
            <a:r>
              <a:rPr lang="as-IN" b="0" i="0" dirty="0">
                <a:solidFill>
                  <a:srgbClr val="444444"/>
                </a:solidFill>
                <a:effectLst/>
                <a:latin typeface="Open Sans" panose="020B0606030504020204" pitchFamily="34" charset="0"/>
              </a:rPr>
              <a:t>ওয়েব পোর্টাল হচ্ছে বিশেষভাবে পরিকল্পিত ওয়েবসাইট যা বিভিন্ন গুরুত্বপূর্ণ তথ্যের লিংকের সমাহার।</a:t>
            </a:r>
          </a:p>
          <a:p>
            <a:pPr algn="just" fontAlgn="base"/>
            <a:r>
              <a:rPr lang="as-IN" b="0" i="0" dirty="0">
                <a:solidFill>
                  <a:srgbClr val="444444"/>
                </a:solidFill>
                <a:effectLst/>
                <a:latin typeface="Open Sans" panose="020B0606030504020204" pitchFamily="34" charset="0"/>
              </a:rPr>
              <a:t>যেমন – </a:t>
            </a:r>
            <a:r>
              <a:rPr lang="en-SG" b="0" i="0" dirty="0">
                <a:solidFill>
                  <a:srgbClr val="444444"/>
                </a:solidFill>
                <a:effectLst/>
                <a:latin typeface="Open Sans" panose="020B0606030504020204" pitchFamily="34" charset="0"/>
              </a:rPr>
              <a:t>www.bangladesh.gov.bd  </a:t>
            </a:r>
            <a:r>
              <a:rPr lang="as-IN" b="0" i="0" dirty="0">
                <a:solidFill>
                  <a:srgbClr val="444444"/>
                </a:solidFill>
                <a:effectLst/>
                <a:latin typeface="Open Sans" panose="020B0606030504020204" pitchFamily="34" charset="0"/>
              </a:rPr>
              <a:t>হচ্ছে একটি ওয়েব পোর্টাল। যেখানে বাংলাদেশের বিভিন্ন গুরুত্বপূর্ণ মন্ত্রণালয়ের তথ্য সংবলিত ওয়েবসাইটের লিংক দেওয়া আছে।</a:t>
            </a:r>
            <a:endParaRPr lang="en-SG" b="0" i="0" dirty="0">
              <a:solidFill>
                <a:srgbClr val="444444"/>
              </a:solidFill>
              <a:effectLst/>
              <a:latin typeface="Open Sans" panose="020B0606030504020204" pitchFamily="34" charset="0"/>
            </a:endParaRPr>
          </a:p>
          <a:p>
            <a:pPr algn="just" fontAlgn="base"/>
            <a:endParaRPr lang="en-SG" dirty="0">
              <a:solidFill>
                <a:srgbClr val="444444"/>
              </a:solidFill>
              <a:latin typeface="Open Sans" panose="020B0606030504020204" pitchFamily="34" charset="0"/>
            </a:endParaRPr>
          </a:p>
          <a:p>
            <a:pPr algn="just" fontAlgn="base"/>
            <a:r>
              <a:rPr lang="en-SG" b="0" i="0" dirty="0">
                <a:solidFill>
                  <a:srgbClr val="202020"/>
                </a:solidFill>
                <a:effectLst/>
                <a:latin typeface="Podda"/>
              </a:rPr>
              <a:t>13. </a:t>
            </a:r>
            <a:r>
              <a:rPr lang="as-IN" b="0" i="0" dirty="0">
                <a:solidFill>
                  <a:srgbClr val="202020"/>
                </a:solidFill>
                <a:effectLst/>
                <a:latin typeface="Podda"/>
              </a:rPr>
              <a:t>ফন্ট প্রোপার্টি হলো – </a:t>
            </a:r>
            <a:r>
              <a:rPr lang="en-SG" b="0" i="0" dirty="0">
                <a:solidFill>
                  <a:srgbClr val="202020"/>
                </a:solidFill>
                <a:effectLst/>
                <a:latin typeface="Podda"/>
              </a:rPr>
              <a:t>Size, Color, </a:t>
            </a:r>
            <a:r>
              <a:rPr lang="as-IN" b="0" i="0" dirty="0">
                <a:solidFill>
                  <a:srgbClr val="202020"/>
                </a:solidFill>
                <a:effectLst/>
                <a:latin typeface="Podda"/>
              </a:rPr>
              <a:t>এবং </a:t>
            </a:r>
            <a:r>
              <a:rPr lang="en-SG" b="0" i="0" dirty="0">
                <a:solidFill>
                  <a:srgbClr val="202020"/>
                </a:solidFill>
                <a:effectLst/>
                <a:latin typeface="Podda"/>
              </a:rPr>
              <a:t>face</a:t>
            </a:r>
            <a:endParaRPr lang="as-IN" b="0" i="0" dirty="0">
              <a:solidFill>
                <a:srgbClr val="444444"/>
              </a:solidFill>
              <a:effectLst/>
              <a:latin typeface="Open Sans" panose="020B0606030504020204" pitchFamily="34" charset="0"/>
            </a:endParaRPr>
          </a:p>
          <a:p>
            <a:endParaRPr lang="en-SG" dirty="0"/>
          </a:p>
        </p:txBody>
      </p:sp>
    </p:spTree>
    <p:extLst>
      <p:ext uri="{BB962C8B-B14F-4D97-AF65-F5344CB8AC3E}">
        <p14:creationId xmlns:p14="http://schemas.microsoft.com/office/powerpoint/2010/main" val="362021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9AB5-B1D2-E40B-81F3-DB352CE67032}"/>
              </a:ext>
            </a:extLst>
          </p:cNvPr>
          <p:cNvSpPr>
            <a:spLocks noGrp="1"/>
          </p:cNvSpPr>
          <p:nvPr>
            <p:ph type="title"/>
          </p:nvPr>
        </p:nvSpPr>
        <p:spPr/>
        <p:txBody>
          <a:bodyPr/>
          <a:lstStyle/>
          <a:p>
            <a:r>
              <a:rPr lang="en-SG" b="1" dirty="0">
                <a:solidFill>
                  <a:schemeClr val="accent5">
                    <a:lumMod val="75000"/>
                  </a:schemeClr>
                </a:solidFill>
              </a:rPr>
              <a:t>14. http/https</a:t>
            </a:r>
          </a:p>
        </p:txBody>
      </p:sp>
      <p:sp>
        <p:nvSpPr>
          <p:cNvPr id="3" name="Content Placeholder 2">
            <a:extLst>
              <a:ext uri="{FF2B5EF4-FFF2-40B4-BE49-F238E27FC236}">
                <a16:creationId xmlns:a16="http://schemas.microsoft.com/office/drawing/2014/main" id="{E318C315-4A0A-7E8D-81C5-CCB55ED21E90}"/>
              </a:ext>
            </a:extLst>
          </p:cNvPr>
          <p:cNvSpPr>
            <a:spLocks noGrp="1"/>
          </p:cNvSpPr>
          <p:nvPr>
            <p:ph idx="1"/>
          </p:nvPr>
        </p:nvSpPr>
        <p:spPr>
          <a:xfrm>
            <a:off x="207390" y="1828800"/>
            <a:ext cx="10972800" cy="4835951"/>
          </a:xfrm>
        </p:spPr>
        <p:txBody>
          <a:bodyPr>
            <a:normAutofit fontScale="47500" lnSpcReduction="20000"/>
          </a:bodyPr>
          <a:lstStyle/>
          <a:p>
            <a:pPr marL="0" indent="0">
              <a:buNone/>
            </a:pPr>
            <a:r>
              <a:rPr lang="en-SG" sz="3200" dirty="0">
                <a:latin typeface="Arial" panose="020B0604020202020204" pitchFamily="34" charset="0"/>
                <a:cs typeface="Arial" panose="020B0604020202020204" pitchFamily="34" charset="0"/>
              </a:rPr>
              <a:t>http:</a:t>
            </a:r>
            <a:r>
              <a:rPr lang="en-SG" sz="3200" b="1" i="0" dirty="0">
                <a:effectLst/>
                <a:latin typeface="Arial" panose="020B0604020202020204" pitchFamily="34" charset="0"/>
                <a:cs typeface="Arial" panose="020B0604020202020204" pitchFamily="34" charset="0"/>
              </a:rPr>
              <a:t>Hypertext transfer protocol</a:t>
            </a:r>
          </a:p>
          <a:p>
            <a:pPr marL="0" indent="0">
              <a:buNone/>
            </a:pPr>
            <a:r>
              <a:rPr lang="en-SG" sz="3200" b="1" dirty="0">
                <a:latin typeface="Arial" panose="020B0604020202020204" pitchFamily="34" charset="0"/>
                <a:cs typeface="Arial" panose="020B0604020202020204" pitchFamily="34" charset="0"/>
              </a:rPr>
              <a:t>https: </a:t>
            </a:r>
            <a:r>
              <a:rPr lang="en-SG" sz="3200" b="1" i="0" dirty="0">
                <a:effectLst/>
                <a:latin typeface="Arial" panose="020B0604020202020204" pitchFamily="34" charset="0"/>
                <a:cs typeface="Arial" panose="020B0604020202020204" pitchFamily="34" charset="0"/>
              </a:rPr>
              <a:t>Hypertext transfer protocol secure</a:t>
            </a:r>
          </a:p>
          <a:p>
            <a:pPr algn="l"/>
            <a:r>
              <a:rPr lang="en-SG" sz="3200" b="1" i="0" dirty="0">
                <a:effectLst/>
                <a:latin typeface="Open Sans" panose="020B0606030504020204" pitchFamily="34" charset="0"/>
              </a:rPr>
              <a:t>Http </a:t>
            </a:r>
            <a:r>
              <a:rPr lang="as-IN" sz="3200" b="1" i="0" dirty="0">
                <a:effectLst/>
                <a:latin typeface="Open Sans" panose="020B0606030504020204" pitchFamily="34" charset="0"/>
              </a:rPr>
              <a:t>কি (</a:t>
            </a:r>
            <a:r>
              <a:rPr lang="en-SG" sz="3200" b="1" i="0" dirty="0">
                <a:effectLst/>
                <a:latin typeface="Open Sans" panose="020B0606030504020204" pitchFamily="34" charset="0"/>
              </a:rPr>
              <a:t>What is Http in </a:t>
            </a:r>
            <a:r>
              <a:rPr lang="en-SG" sz="3200" b="1" i="0" dirty="0" err="1">
                <a:effectLst/>
                <a:latin typeface="Open Sans" panose="020B0606030504020204" pitchFamily="34" charset="0"/>
              </a:rPr>
              <a:t>bengali</a:t>
            </a:r>
            <a:r>
              <a:rPr lang="en-SG" sz="3200" b="1" i="0" dirty="0">
                <a:effectLst/>
                <a:latin typeface="Open Sans" panose="020B0606030504020204" pitchFamily="34" charset="0"/>
              </a:rPr>
              <a:t>)</a:t>
            </a:r>
          </a:p>
          <a:p>
            <a:pPr algn="l"/>
            <a:r>
              <a:rPr lang="en-SG" sz="3200" b="0" i="0" dirty="0">
                <a:solidFill>
                  <a:srgbClr val="212121"/>
                </a:solidFill>
                <a:effectLst/>
                <a:latin typeface="Open Sans" panose="020B0606030504020204" pitchFamily="34" charset="0"/>
              </a:rPr>
              <a:t>Http </a:t>
            </a:r>
            <a:r>
              <a:rPr lang="as-IN" sz="3200" b="0" i="0" dirty="0">
                <a:solidFill>
                  <a:srgbClr val="212121"/>
                </a:solidFill>
                <a:effectLst/>
                <a:latin typeface="Open Sans" panose="020B0606030504020204" pitchFamily="34" charset="0"/>
              </a:rPr>
              <a:t>এর পূর্ণরূপ হল </a:t>
            </a:r>
            <a:r>
              <a:rPr lang="en-SG" sz="3200" b="1" i="0" dirty="0">
                <a:solidFill>
                  <a:srgbClr val="212121"/>
                </a:solidFill>
                <a:effectLst/>
                <a:latin typeface="Open Sans" panose="020B0606030504020204" pitchFamily="34" charset="0"/>
              </a:rPr>
              <a:t>Hypertext Transfer Protocol ( </a:t>
            </a:r>
            <a:r>
              <a:rPr lang="as-IN" sz="3200" b="1" i="0" dirty="0">
                <a:solidFill>
                  <a:srgbClr val="212121"/>
                </a:solidFill>
                <a:effectLst/>
                <a:latin typeface="Open Sans" panose="020B0606030504020204" pitchFamily="34" charset="0"/>
              </a:rPr>
              <a:t>হাইপারটেক্সট ট্রান্সফার প্রোটোকল ) </a:t>
            </a:r>
            <a:r>
              <a:rPr lang="as-IN" sz="3200" b="0" i="0" dirty="0">
                <a:solidFill>
                  <a:srgbClr val="212121"/>
                </a:solidFill>
                <a:effectLst/>
                <a:latin typeface="Open Sans" panose="020B0606030504020204" pitchFamily="34" charset="0"/>
              </a:rPr>
              <a:t>। এইচটিটিপি হচ্ছে ওয়েব ডাটা ট্রান্সফার করার জন্য একটি প্রটোকল অর্থাৎ ওয়েবপেজ ডেটা ট্রান্সমিট করতে এটি সক্ষম হয়। </a:t>
            </a:r>
            <a:r>
              <a:rPr lang="en-SG" sz="3200" b="0" i="0" dirty="0">
                <a:solidFill>
                  <a:srgbClr val="212121"/>
                </a:solidFill>
                <a:effectLst/>
                <a:latin typeface="Open Sans" panose="020B0606030504020204" pitchFamily="34" charset="0"/>
              </a:rPr>
              <a:t>http </a:t>
            </a:r>
            <a:r>
              <a:rPr lang="as-IN" sz="3200" b="0" i="0" dirty="0">
                <a:solidFill>
                  <a:srgbClr val="212121"/>
                </a:solidFill>
                <a:effectLst/>
                <a:latin typeface="Open Sans" panose="020B0606030504020204" pitchFamily="34" charset="0"/>
              </a:rPr>
              <a:t>বিভিন্ন রকম ফটো ভিডিও টেক্সট ইত্যাদি তথ্য ট্রানস্ফার করে করে ।</a:t>
            </a:r>
          </a:p>
          <a:p>
            <a:pPr algn="l"/>
            <a:r>
              <a:rPr lang="en-SG" sz="3200" b="0" i="0" dirty="0">
                <a:solidFill>
                  <a:srgbClr val="212121"/>
                </a:solidFill>
                <a:effectLst/>
                <a:latin typeface="Open Sans" panose="020B0606030504020204" pitchFamily="34" charset="0"/>
              </a:rPr>
              <a:t>http </a:t>
            </a:r>
            <a:r>
              <a:rPr lang="as-IN" sz="3200" b="0" i="0" dirty="0">
                <a:solidFill>
                  <a:srgbClr val="212121"/>
                </a:solidFill>
                <a:effectLst/>
                <a:latin typeface="Open Sans" panose="020B0606030504020204" pitchFamily="34" charset="0"/>
              </a:rPr>
              <a:t>এমন এক ধরনের নেটওয়ার্ক প্রটোকল যা </a:t>
            </a:r>
            <a:r>
              <a:rPr lang="en-SG" sz="3200" b="1" i="0" u="none" strike="noStrike" dirty="0">
                <a:solidFill>
                  <a:srgbClr val="212121"/>
                </a:solidFill>
                <a:effectLst/>
                <a:latin typeface="Open Sans" panose="020B0606030504020204" pitchFamily="34" charset="0"/>
                <a:hlinkClick r:id="rId2"/>
              </a:rPr>
              <a:t>WWW</a:t>
            </a:r>
            <a:r>
              <a:rPr lang="en-SG" sz="3200" b="0" i="0" dirty="0">
                <a:solidFill>
                  <a:srgbClr val="212121"/>
                </a:solidFill>
                <a:effectLst/>
                <a:latin typeface="Open Sans" panose="020B0606030504020204" pitchFamily="34" charset="0"/>
              </a:rPr>
              <a:t> (</a:t>
            </a:r>
            <a:r>
              <a:rPr lang="as-IN" sz="3200" b="0" i="0" dirty="0">
                <a:solidFill>
                  <a:srgbClr val="212121"/>
                </a:solidFill>
                <a:effectLst/>
                <a:latin typeface="Open Sans" panose="020B0606030504020204" pitchFamily="34" charset="0"/>
              </a:rPr>
              <a:t>ওয়ার্ল্ড ওয়াইড ওয়েব) ব্যবহার করেছে। </a:t>
            </a:r>
            <a:r>
              <a:rPr lang="en-SG" sz="3200" b="0" i="0" dirty="0">
                <a:solidFill>
                  <a:srgbClr val="212121"/>
                </a:solidFill>
                <a:effectLst/>
                <a:latin typeface="Open Sans" panose="020B0606030504020204" pitchFamily="34" charset="0"/>
              </a:rPr>
              <a:t>http </a:t>
            </a:r>
            <a:r>
              <a:rPr lang="as-IN" sz="3200" b="0" i="0" dirty="0">
                <a:solidFill>
                  <a:srgbClr val="212121"/>
                </a:solidFill>
                <a:effectLst/>
                <a:latin typeface="Open Sans" panose="020B0606030504020204" pitchFamily="34" charset="0"/>
              </a:rPr>
              <a:t>সার্ভার মূলত একটি ওয়েব হোস্ট বা ওয়েব সার্ভার সফটওয়্যার চালায় । আপনি যখন কোন একটি ওয়েবসাইটে প্রবেশ করতে চান তখন আপনার ব্রাউজার ওয়েব সার্ভারে একটি  আদেশ পাঠায় এবং </a:t>
            </a:r>
            <a:r>
              <a:rPr lang="en-SG" sz="3200" b="0" i="0" dirty="0">
                <a:solidFill>
                  <a:srgbClr val="212121"/>
                </a:solidFill>
                <a:effectLst/>
                <a:latin typeface="Open Sans" panose="020B0606030504020204" pitchFamily="34" charset="0"/>
              </a:rPr>
              <a:t>http </a:t>
            </a:r>
            <a:r>
              <a:rPr lang="as-IN" sz="3200" b="0" i="0" dirty="0">
                <a:solidFill>
                  <a:srgbClr val="212121"/>
                </a:solidFill>
                <a:effectLst/>
                <a:latin typeface="Open Sans" panose="020B0606030504020204" pitchFamily="34" charset="0"/>
              </a:rPr>
              <a:t>সাড়া দেয় তারপর আপনি ওয়েবসাইটটি অ্যাক্সেস করতে পারেন বা খুলতে পারেন।  </a:t>
            </a:r>
          </a:p>
          <a:p>
            <a:pPr algn="l"/>
            <a:r>
              <a:rPr lang="en-SG" sz="3200" b="1" i="0" dirty="0">
                <a:effectLst/>
                <a:latin typeface="Open Sans" panose="020B0606030504020204" pitchFamily="34" charset="0"/>
              </a:rPr>
              <a:t>Https </a:t>
            </a:r>
            <a:r>
              <a:rPr lang="as-IN" sz="3200" b="1" i="0" dirty="0">
                <a:effectLst/>
                <a:latin typeface="Open Sans" panose="020B0606030504020204" pitchFamily="34" charset="0"/>
              </a:rPr>
              <a:t>কি (</a:t>
            </a:r>
            <a:r>
              <a:rPr lang="en-SG" sz="3200" b="1" i="0" dirty="0">
                <a:effectLst/>
                <a:latin typeface="Open Sans" panose="020B0606030504020204" pitchFamily="34" charset="0"/>
              </a:rPr>
              <a:t>What is Https in </a:t>
            </a:r>
            <a:r>
              <a:rPr lang="en-SG" sz="3200" b="1" i="0" dirty="0" err="1">
                <a:effectLst/>
                <a:latin typeface="Open Sans" panose="020B0606030504020204" pitchFamily="34" charset="0"/>
              </a:rPr>
              <a:t>bengali</a:t>
            </a:r>
            <a:r>
              <a:rPr lang="en-SG" sz="3200" b="1" i="0" dirty="0">
                <a:effectLst/>
                <a:latin typeface="Open Sans" panose="020B0606030504020204" pitchFamily="34" charset="0"/>
              </a:rPr>
              <a:t>)</a:t>
            </a:r>
          </a:p>
          <a:p>
            <a:pPr algn="l"/>
            <a:r>
              <a:rPr lang="en-SG" sz="3200" b="0" i="0" dirty="0">
                <a:solidFill>
                  <a:srgbClr val="212121"/>
                </a:solidFill>
                <a:effectLst/>
                <a:latin typeface="Open Sans" panose="020B0606030504020204" pitchFamily="34" charset="0"/>
              </a:rPr>
              <a:t>https </a:t>
            </a:r>
            <a:r>
              <a:rPr lang="as-IN" sz="3200" b="0" i="0" dirty="0">
                <a:solidFill>
                  <a:srgbClr val="212121"/>
                </a:solidFill>
                <a:effectLst/>
                <a:latin typeface="Open Sans" panose="020B0606030504020204" pitchFamily="34" charset="0"/>
              </a:rPr>
              <a:t>এর পূর্ণরূপ হল </a:t>
            </a:r>
            <a:r>
              <a:rPr lang="en-SG" sz="3200" b="1" i="0" dirty="0" err="1">
                <a:solidFill>
                  <a:srgbClr val="212121"/>
                </a:solidFill>
                <a:effectLst/>
                <a:latin typeface="Open Sans" panose="020B0606030504020204" pitchFamily="34" charset="0"/>
              </a:rPr>
              <a:t>Typertext</a:t>
            </a:r>
            <a:r>
              <a:rPr lang="en-SG" sz="3200" b="1" i="0" dirty="0">
                <a:solidFill>
                  <a:srgbClr val="212121"/>
                </a:solidFill>
                <a:effectLst/>
                <a:latin typeface="Open Sans" panose="020B0606030504020204" pitchFamily="34" charset="0"/>
              </a:rPr>
              <a:t> Transfer Protocol Security </a:t>
            </a:r>
            <a:r>
              <a:rPr lang="en-SG" sz="3200" b="0" i="0" dirty="0">
                <a:solidFill>
                  <a:srgbClr val="212121"/>
                </a:solidFill>
                <a:effectLst/>
                <a:latin typeface="Open Sans" panose="020B0606030504020204" pitchFamily="34" charset="0"/>
              </a:rPr>
              <a:t>(</a:t>
            </a:r>
            <a:r>
              <a:rPr lang="as-IN" sz="3200" b="0" i="0" dirty="0">
                <a:solidFill>
                  <a:srgbClr val="212121"/>
                </a:solidFill>
                <a:effectLst/>
                <a:latin typeface="Open Sans" panose="020B0606030504020204" pitchFamily="34" charset="0"/>
              </a:rPr>
              <a:t>হাইপারটেক্সট ট্রান্সফার প্রোটোকল সিকিউরিটি) </a:t>
            </a:r>
            <a:r>
              <a:rPr lang="en-SG" sz="3200" b="0" i="0" dirty="0">
                <a:solidFill>
                  <a:srgbClr val="212121"/>
                </a:solidFill>
                <a:effectLst/>
                <a:latin typeface="Open Sans" panose="020B0606030504020204" pitchFamily="34" charset="0"/>
              </a:rPr>
              <a:t>http </a:t>
            </a:r>
            <a:r>
              <a:rPr lang="as-IN" sz="3200" b="0" i="0" dirty="0">
                <a:solidFill>
                  <a:srgbClr val="212121"/>
                </a:solidFill>
                <a:effectLst/>
                <a:latin typeface="Open Sans" panose="020B0606030504020204" pitchFamily="34" charset="0"/>
              </a:rPr>
              <a:t>এর নিরাপদ সংস্করণ হলো </a:t>
            </a:r>
            <a:r>
              <a:rPr lang="en-SG" sz="3200" b="0" i="0" dirty="0">
                <a:solidFill>
                  <a:srgbClr val="212121"/>
                </a:solidFill>
                <a:effectLst/>
                <a:latin typeface="Open Sans" panose="020B0606030504020204" pitchFamily="34" charset="0"/>
              </a:rPr>
              <a:t>https । </a:t>
            </a:r>
            <a:r>
              <a:rPr lang="as-IN" sz="3200" b="0" i="0" dirty="0">
                <a:solidFill>
                  <a:srgbClr val="212121"/>
                </a:solidFill>
                <a:effectLst/>
                <a:latin typeface="Open Sans" panose="020B0606030504020204" pitchFamily="34" charset="0"/>
              </a:rPr>
              <a:t>এইচটিটিপিএস ওয়েবসাইটের মধ্যে ডাটা ট্রান্সফারে নিরাপত্তা বাড়ানোর জন্য </a:t>
            </a:r>
            <a:r>
              <a:rPr lang="en-SG" sz="3200" b="1" i="0" dirty="0">
                <a:solidFill>
                  <a:srgbClr val="212121"/>
                </a:solidFill>
                <a:effectLst/>
                <a:latin typeface="Open Sans" panose="020B0606030504020204" pitchFamily="34" charset="0"/>
              </a:rPr>
              <a:t>encrypted</a:t>
            </a:r>
            <a:r>
              <a:rPr lang="en-SG" sz="3200" b="0" i="0" dirty="0">
                <a:solidFill>
                  <a:srgbClr val="212121"/>
                </a:solidFill>
                <a:effectLst/>
                <a:latin typeface="Open Sans" panose="020B0606030504020204" pitchFamily="34" charset="0"/>
              </a:rPr>
              <a:t> </a:t>
            </a:r>
            <a:r>
              <a:rPr lang="as-IN" sz="3200" b="0" i="0" dirty="0">
                <a:solidFill>
                  <a:srgbClr val="212121"/>
                </a:solidFill>
                <a:effectLst/>
                <a:latin typeface="Open Sans" panose="020B0606030504020204" pitchFamily="34" charset="0"/>
              </a:rPr>
              <a:t>করে। এর ফলে ক্লায়েন্ট ও সার্ভার এর মধ্যে কোন ব্যাক্তি  ডেটা পড়তে পারে না।  বিশেষ করে ব্যাংক একাউন্ট ইমেইল আরো গুরুত্বপূর্ণ তথ্য </a:t>
            </a:r>
            <a:r>
              <a:rPr lang="en-SG" sz="3200" b="0" i="0" dirty="0">
                <a:solidFill>
                  <a:srgbClr val="212121"/>
                </a:solidFill>
                <a:effectLst/>
                <a:latin typeface="Open Sans" panose="020B0606030504020204" pitchFamily="34" charset="0"/>
              </a:rPr>
              <a:t>secure </a:t>
            </a:r>
            <a:r>
              <a:rPr lang="as-IN" sz="3200" b="0" i="0" dirty="0">
                <a:solidFill>
                  <a:srgbClr val="212121"/>
                </a:solidFill>
                <a:effectLst/>
                <a:latin typeface="Open Sans" panose="020B0606030504020204" pitchFamily="34" charset="0"/>
              </a:rPr>
              <a:t>করে </a:t>
            </a:r>
            <a:r>
              <a:rPr lang="en-SG" sz="3200" b="0" i="0" dirty="0">
                <a:solidFill>
                  <a:srgbClr val="212121"/>
                </a:solidFill>
                <a:effectLst/>
                <a:latin typeface="Open Sans" panose="020B0606030504020204" pitchFamily="34" charset="0"/>
              </a:rPr>
              <a:t>https।</a:t>
            </a:r>
          </a:p>
          <a:p>
            <a:pPr algn="l"/>
            <a:r>
              <a:rPr lang="en-SG" sz="3200" b="0" i="0" dirty="0">
                <a:solidFill>
                  <a:srgbClr val="212121"/>
                </a:solidFill>
                <a:effectLst/>
                <a:latin typeface="Open Sans" panose="020B0606030504020204" pitchFamily="34" charset="0"/>
              </a:rPr>
              <a:t>https </a:t>
            </a:r>
            <a:r>
              <a:rPr lang="as-IN" sz="3200" b="0" i="0" dirty="0">
                <a:solidFill>
                  <a:srgbClr val="212121"/>
                </a:solidFill>
                <a:effectLst/>
                <a:latin typeface="Open Sans" panose="020B0606030504020204" pitchFamily="34" charset="0"/>
              </a:rPr>
              <a:t>প্রটোকল একটি উন্নত </a:t>
            </a:r>
            <a:r>
              <a:rPr lang="en-SG" sz="3200" b="1" i="0" dirty="0">
                <a:solidFill>
                  <a:srgbClr val="212121"/>
                </a:solidFill>
                <a:effectLst/>
                <a:latin typeface="Open Sans" panose="020B0606030504020204" pitchFamily="34" charset="0"/>
              </a:rPr>
              <a:t>SSL</a:t>
            </a:r>
            <a:r>
              <a:rPr lang="en-SG" sz="3200" b="0" i="0" dirty="0">
                <a:solidFill>
                  <a:srgbClr val="212121"/>
                </a:solidFill>
                <a:effectLst/>
                <a:latin typeface="Open Sans" panose="020B0606030504020204" pitchFamily="34" charset="0"/>
              </a:rPr>
              <a:t> (secure sockets layer) </a:t>
            </a:r>
            <a:r>
              <a:rPr lang="as-IN" sz="3200" b="0" i="0" dirty="0">
                <a:solidFill>
                  <a:srgbClr val="212121"/>
                </a:solidFill>
                <a:effectLst/>
                <a:latin typeface="Open Sans" panose="020B0606030504020204" pitchFamily="34" charset="0"/>
              </a:rPr>
              <a:t>সার্টিফিকেট ব্যবহার করে </a:t>
            </a:r>
            <a:r>
              <a:rPr lang="en-SG" sz="3200" b="0" i="0" dirty="0">
                <a:solidFill>
                  <a:srgbClr val="212121"/>
                </a:solidFill>
                <a:effectLst/>
                <a:latin typeface="Open Sans" panose="020B0606030504020204" pitchFamily="34" charset="0"/>
              </a:rPr>
              <a:t>browser </a:t>
            </a:r>
            <a:r>
              <a:rPr lang="as-IN" sz="3200" b="0" i="0" dirty="0">
                <a:solidFill>
                  <a:srgbClr val="212121"/>
                </a:solidFill>
                <a:effectLst/>
                <a:latin typeface="Open Sans" panose="020B0606030504020204" pitchFamily="34" charset="0"/>
              </a:rPr>
              <a:t>এবং </a:t>
            </a:r>
            <a:r>
              <a:rPr lang="en-SG" sz="3200" b="0" i="0" dirty="0" err="1">
                <a:solidFill>
                  <a:srgbClr val="212121"/>
                </a:solidFill>
                <a:effectLst/>
                <a:latin typeface="Open Sans" panose="020B0606030504020204" pitchFamily="34" charset="0"/>
              </a:rPr>
              <a:t>servar</a:t>
            </a:r>
            <a:r>
              <a:rPr lang="en-SG" sz="3200" b="0" i="0" dirty="0">
                <a:solidFill>
                  <a:srgbClr val="212121"/>
                </a:solidFill>
                <a:effectLst/>
                <a:latin typeface="Open Sans" panose="020B0606030504020204" pitchFamily="34" charset="0"/>
              </a:rPr>
              <a:t> </a:t>
            </a:r>
            <a:r>
              <a:rPr lang="as-IN" sz="3200" b="0" i="0" dirty="0">
                <a:solidFill>
                  <a:srgbClr val="212121"/>
                </a:solidFill>
                <a:effectLst/>
                <a:latin typeface="Open Sans" panose="020B0606030504020204" pitchFamily="34" charset="0"/>
              </a:rPr>
              <a:t>এর মধ্যে একটি </a:t>
            </a:r>
            <a:r>
              <a:rPr lang="en-SG" sz="3200" b="0" i="0" dirty="0">
                <a:solidFill>
                  <a:srgbClr val="212121"/>
                </a:solidFill>
                <a:effectLst/>
                <a:latin typeface="Open Sans" panose="020B0606030504020204" pitchFamily="34" charset="0"/>
              </a:rPr>
              <a:t>encrypted </a:t>
            </a:r>
            <a:r>
              <a:rPr lang="as-IN" sz="3200" b="0" i="0" dirty="0">
                <a:solidFill>
                  <a:srgbClr val="212121"/>
                </a:solidFill>
                <a:effectLst/>
                <a:latin typeface="Open Sans" panose="020B0606030504020204" pitchFamily="34" charset="0"/>
              </a:rPr>
              <a:t>ফর্মে তথ্য ট্রানস্ফার করে।</a:t>
            </a:r>
          </a:p>
          <a:p>
            <a:pPr marL="0" indent="0">
              <a:buNone/>
            </a:pPr>
            <a:endParaRPr lang="en-SG"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53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892E-3FBA-78B4-901E-2BD087FE71B9}"/>
              </a:ext>
            </a:extLst>
          </p:cNvPr>
          <p:cNvSpPr>
            <a:spLocks noGrp="1"/>
          </p:cNvSpPr>
          <p:nvPr>
            <p:ph type="title"/>
          </p:nvPr>
        </p:nvSpPr>
        <p:spPr/>
        <p:txBody>
          <a:bodyPr>
            <a:normAutofit/>
          </a:bodyPr>
          <a:lstStyle/>
          <a:p>
            <a:r>
              <a:rPr lang="en-SG" sz="4800" b="1" dirty="0">
                <a:solidFill>
                  <a:srgbClr val="00B050"/>
                </a:solidFill>
              </a:rPr>
              <a:t>15.Domain Name</a:t>
            </a:r>
          </a:p>
        </p:txBody>
      </p:sp>
      <p:pic>
        <p:nvPicPr>
          <p:cNvPr id="5" name="Picture 4">
            <a:extLst>
              <a:ext uri="{FF2B5EF4-FFF2-40B4-BE49-F238E27FC236}">
                <a16:creationId xmlns:a16="http://schemas.microsoft.com/office/drawing/2014/main" id="{F6C88B0B-59DE-5681-E8FE-24F7C4D15316}"/>
              </a:ext>
            </a:extLst>
          </p:cNvPr>
          <p:cNvPicPr>
            <a:picLocks noChangeAspect="1"/>
          </p:cNvPicPr>
          <p:nvPr/>
        </p:nvPicPr>
        <p:blipFill>
          <a:blip r:embed="rId2"/>
          <a:stretch>
            <a:fillRect/>
          </a:stretch>
        </p:blipFill>
        <p:spPr>
          <a:xfrm>
            <a:off x="1261872" y="1828800"/>
            <a:ext cx="9110903" cy="754750"/>
          </a:xfrm>
          <a:prstGeom prst="rect">
            <a:avLst/>
          </a:prstGeom>
        </p:spPr>
      </p:pic>
      <p:sp>
        <p:nvSpPr>
          <p:cNvPr id="8" name="TextBox 7">
            <a:extLst>
              <a:ext uri="{FF2B5EF4-FFF2-40B4-BE49-F238E27FC236}">
                <a16:creationId xmlns:a16="http://schemas.microsoft.com/office/drawing/2014/main" id="{9A502EC6-8C82-7116-7877-BB3B7FF52EC2}"/>
              </a:ext>
            </a:extLst>
          </p:cNvPr>
          <p:cNvSpPr txBox="1"/>
          <p:nvPr/>
        </p:nvSpPr>
        <p:spPr>
          <a:xfrm>
            <a:off x="1261872" y="3265714"/>
            <a:ext cx="8244985" cy="2585323"/>
          </a:xfrm>
          <a:prstGeom prst="rect">
            <a:avLst/>
          </a:prstGeom>
          <a:noFill/>
        </p:spPr>
        <p:txBody>
          <a:bodyPr wrap="square" rtlCol="0">
            <a:spAutoFit/>
          </a:bodyPr>
          <a:lstStyle/>
          <a:p>
            <a:r>
              <a:rPr lang="en-SG" sz="3600" dirty="0">
                <a:hlinkClick r:id="rId3">
                  <a:extLst>
                    <a:ext uri="{A12FA001-AC4F-418D-AE19-62706E023703}">
                      <ahyp:hlinkClr xmlns:ahyp="http://schemas.microsoft.com/office/drawing/2018/hyperlinkcolor" val="tx"/>
                    </a:ext>
                  </a:extLst>
                </a:hlinkClick>
              </a:rPr>
              <a:t>www.facebook.com</a:t>
            </a:r>
            <a:endParaRPr lang="en-SG" sz="3600" dirty="0"/>
          </a:p>
          <a:p>
            <a:r>
              <a:rPr lang="en-SG" sz="3600" dirty="0">
                <a:hlinkClick r:id="rId4">
                  <a:extLst>
                    <a:ext uri="{A12FA001-AC4F-418D-AE19-62706E023703}">
                      <ahyp:hlinkClr xmlns:ahyp="http://schemas.microsoft.com/office/drawing/2018/hyperlinkcolor" val="tx"/>
                    </a:ext>
                  </a:extLst>
                </a:hlinkClick>
              </a:rPr>
              <a:t>www.google.com</a:t>
            </a:r>
            <a:endParaRPr lang="en-SG" sz="3600" dirty="0"/>
          </a:p>
          <a:p>
            <a:r>
              <a:rPr lang="en-SG" sz="3600" dirty="0">
                <a:hlinkClick r:id="rId5">
                  <a:extLst>
                    <a:ext uri="{A12FA001-AC4F-418D-AE19-62706E023703}">
                      <ahyp:hlinkClr xmlns:ahyp="http://schemas.microsoft.com/office/drawing/2018/hyperlinkcolor" val="tx"/>
                    </a:ext>
                  </a:extLst>
                </a:hlinkClick>
              </a:rPr>
              <a:t>www.fb.com</a:t>
            </a:r>
            <a:endParaRPr lang="en-SG" sz="3600" dirty="0"/>
          </a:p>
          <a:p>
            <a:endParaRPr lang="en-SG" sz="3600" dirty="0"/>
          </a:p>
          <a:p>
            <a:endParaRPr lang="en-SG" dirty="0"/>
          </a:p>
        </p:txBody>
      </p:sp>
      <p:pic>
        <p:nvPicPr>
          <p:cNvPr id="12" name="Picture 11">
            <a:extLst>
              <a:ext uri="{FF2B5EF4-FFF2-40B4-BE49-F238E27FC236}">
                <a16:creationId xmlns:a16="http://schemas.microsoft.com/office/drawing/2014/main" id="{0E4EEE93-7DD3-3EAA-B9F3-151ECBD7509E}"/>
              </a:ext>
            </a:extLst>
          </p:cNvPr>
          <p:cNvPicPr>
            <a:picLocks noChangeAspect="1"/>
          </p:cNvPicPr>
          <p:nvPr/>
        </p:nvPicPr>
        <p:blipFill>
          <a:blip r:embed="rId6"/>
          <a:stretch>
            <a:fillRect/>
          </a:stretch>
        </p:blipFill>
        <p:spPr>
          <a:xfrm>
            <a:off x="3215285" y="5214989"/>
            <a:ext cx="5204076" cy="1292662"/>
          </a:xfrm>
          <a:prstGeom prst="rect">
            <a:avLst/>
          </a:prstGeom>
        </p:spPr>
      </p:pic>
    </p:spTree>
    <p:extLst>
      <p:ext uri="{BB962C8B-B14F-4D97-AF65-F5344CB8AC3E}">
        <p14:creationId xmlns:p14="http://schemas.microsoft.com/office/powerpoint/2010/main" val="382111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83D1-BCFF-79F1-4B3E-FC345675D7D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FCD4F348-2617-91E7-A963-33B81C717328}"/>
              </a:ext>
            </a:extLst>
          </p:cNvPr>
          <p:cNvSpPr>
            <a:spLocks noGrp="1"/>
          </p:cNvSpPr>
          <p:nvPr>
            <p:ph idx="1"/>
          </p:nvPr>
        </p:nvSpPr>
        <p:spPr/>
        <p:txBody>
          <a:bodyPr/>
          <a:lstStyle/>
          <a:p>
            <a:r>
              <a:rPr lang="en-SG" sz="1800" b="1" i="0" dirty="0">
                <a:solidFill>
                  <a:schemeClr val="tx1"/>
                </a:solidFill>
                <a:effectLst/>
                <a:latin typeface="Tiro Bangla"/>
              </a:rPr>
              <a:t>16.</a:t>
            </a:r>
            <a:r>
              <a:rPr lang="en-SG" b="0" i="0" dirty="0">
                <a:solidFill>
                  <a:srgbClr val="040C28"/>
                </a:solidFill>
                <a:effectLst/>
                <a:latin typeface="Google Sans"/>
              </a:rPr>
              <a:t> Line Break Tag</a:t>
            </a:r>
            <a:r>
              <a:rPr lang="en-SG" b="0" i="0" dirty="0">
                <a:solidFill>
                  <a:srgbClr val="202124"/>
                </a:solidFill>
                <a:effectLst/>
                <a:latin typeface="Google Sans"/>
              </a:rPr>
              <a:t> (&lt;</a:t>
            </a:r>
            <a:r>
              <a:rPr lang="en-SG" b="0" i="0" dirty="0" err="1">
                <a:solidFill>
                  <a:srgbClr val="040C28"/>
                </a:solidFill>
                <a:effectLst/>
                <a:latin typeface="Google Sans"/>
              </a:rPr>
              <a:t>br</a:t>
            </a:r>
            <a:r>
              <a:rPr lang="en-SG" b="0" i="0" dirty="0">
                <a:solidFill>
                  <a:srgbClr val="202124"/>
                </a:solidFill>
                <a:effectLst/>
                <a:latin typeface="Google Sans"/>
              </a:rPr>
              <a:t>&gt;)</a:t>
            </a:r>
            <a:r>
              <a:rPr lang="as-IN" b="0" i="0" dirty="0">
                <a:solidFill>
                  <a:srgbClr val="202124"/>
                </a:solidFill>
                <a:effectLst/>
                <a:latin typeface="Google Sans"/>
              </a:rPr>
              <a:t>কোন একটি লেখা নতুন লাইন থেকে শুরু করতে লাইনটির আগে &lt;</a:t>
            </a:r>
            <a:r>
              <a:rPr lang="en-SG" b="0" i="0" dirty="0" err="1">
                <a:solidFill>
                  <a:srgbClr val="040C28"/>
                </a:solidFill>
                <a:effectLst/>
                <a:latin typeface="Google Sans"/>
              </a:rPr>
              <a:t>br</a:t>
            </a:r>
            <a:r>
              <a:rPr lang="en-SG" b="0" i="0" dirty="0">
                <a:solidFill>
                  <a:srgbClr val="202124"/>
                </a:solidFill>
                <a:effectLst/>
                <a:latin typeface="Google Sans"/>
              </a:rPr>
              <a:t>&gt; </a:t>
            </a:r>
            <a:r>
              <a:rPr lang="as-IN" b="0" i="0" dirty="0">
                <a:solidFill>
                  <a:srgbClr val="040C28"/>
                </a:solidFill>
                <a:effectLst/>
                <a:latin typeface="Google Sans"/>
              </a:rPr>
              <a:t>ট্যাগ</a:t>
            </a:r>
            <a:r>
              <a:rPr lang="as-IN" b="0" i="0" dirty="0">
                <a:solidFill>
                  <a:srgbClr val="202124"/>
                </a:solidFill>
                <a:effectLst/>
                <a:latin typeface="Google Sans"/>
              </a:rPr>
              <a:t> ব্যবহার করা হয়। আরও সহজ করে বললে – নতুন লাইন তৈরি করতে &lt;</a:t>
            </a:r>
            <a:r>
              <a:rPr lang="en-SG" b="0" i="0" dirty="0" err="1">
                <a:solidFill>
                  <a:srgbClr val="040C28"/>
                </a:solidFill>
                <a:effectLst/>
                <a:latin typeface="Google Sans"/>
              </a:rPr>
              <a:t>br</a:t>
            </a:r>
            <a:r>
              <a:rPr lang="en-SG" b="0" i="0" dirty="0">
                <a:solidFill>
                  <a:srgbClr val="202124"/>
                </a:solidFill>
                <a:effectLst/>
                <a:latin typeface="Google Sans"/>
              </a:rPr>
              <a:t>&gt; </a:t>
            </a:r>
            <a:r>
              <a:rPr lang="as-IN" b="0" i="0" dirty="0">
                <a:solidFill>
                  <a:srgbClr val="040C28"/>
                </a:solidFill>
                <a:effectLst/>
                <a:latin typeface="Google Sans"/>
              </a:rPr>
              <a:t>ট্যাগ</a:t>
            </a:r>
            <a:r>
              <a:rPr lang="as-IN" b="0" i="0" dirty="0">
                <a:solidFill>
                  <a:srgbClr val="202124"/>
                </a:solidFill>
                <a:effectLst/>
                <a:latin typeface="Google Sans"/>
              </a:rPr>
              <a:t> ব্যবহার করা হয়।</a:t>
            </a:r>
            <a:endParaRPr lang="en-SG" sz="1800" b="1" i="0" dirty="0">
              <a:solidFill>
                <a:schemeClr val="tx1"/>
              </a:solidFill>
              <a:effectLst/>
              <a:latin typeface="Tiro Bangla"/>
            </a:endParaRPr>
          </a:p>
          <a:p>
            <a:endParaRPr lang="en-SG" b="1" dirty="0">
              <a:latin typeface="Tiro Bangla"/>
            </a:endParaRPr>
          </a:p>
          <a:p>
            <a:endParaRPr lang="en-SG" sz="1800" b="1" i="0" dirty="0">
              <a:solidFill>
                <a:schemeClr val="tx1"/>
              </a:solidFill>
              <a:effectLst/>
              <a:latin typeface="Tiro Bangla"/>
            </a:endParaRPr>
          </a:p>
          <a:p>
            <a:endParaRPr lang="en-SG" sz="1800" b="1" i="0" dirty="0">
              <a:solidFill>
                <a:schemeClr val="tx1"/>
              </a:solidFill>
              <a:effectLst/>
              <a:latin typeface="Tiro Bangla"/>
            </a:endParaRPr>
          </a:p>
          <a:p>
            <a:r>
              <a:rPr lang="en-SG" sz="1800" b="1" i="0" dirty="0">
                <a:solidFill>
                  <a:schemeClr val="tx1"/>
                </a:solidFill>
                <a:effectLst/>
                <a:latin typeface="Tiro Bangla"/>
              </a:rPr>
              <a:t>17.“HTML </a:t>
            </a:r>
            <a:r>
              <a:rPr lang="as-IN" sz="1800" b="1" i="0" dirty="0">
                <a:solidFill>
                  <a:schemeClr val="tx1"/>
                </a:solidFill>
                <a:effectLst/>
                <a:latin typeface="Tiro Bangla"/>
              </a:rPr>
              <a:t>হলো কম্পিউটারের এক ভাষা (</a:t>
            </a:r>
            <a:r>
              <a:rPr lang="en-SG" sz="1800" b="1" i="0" dirty="0">
                <a:solidFill>
                  <a:schemeClr val="tx1"/>
                </a:solidFill>
                <a:effectLst/>
                <a:latin typeface="Tiro Bangla"/>
              </a:rPr>
              <a:t>computer language)”, </a:t>
            </a:r>
            <a:r>
              <a:rPr lang="as-IN" sz="1800" b="1" i="0" dirty="0">
                <a:solidFill>
                  <a:schemeClr val="tx1"/>
                </a:solidFill>
                <a:effectLst/>
                <a:latin typeface="Tiro Bangla"/>
              </a:rPr>
              <a:t>যেটাকে </a:t>
            </a:r>
            <a:r>
              <a:rPr lang="en-SG" sz="1800" b="1" i="0" dirty="0">
                <a:solidFill>
                  <a:schemeClr val="tx1"/>
                </a:solidFill>
                <a:effectLst/>
                <a:latin typeface="Tiro Bangla"/>
              </a:rPr>
              <a:t>website </a:t>
            </a:r>
            <a:r>
              <a:rPr lang="as-IN" sz="1800" b="1" i="0" dirty="0">
                <a:solidFill>
                  <a:schemeClr val="tx1"/>
                </a:solidFill>
                <a:effectLst/>
                <a:latin typeface="Tiro Bangla"/>
              </a:rPr>
              <a:t>বা </a:t>
            </a:r>
            <a:r>
              <a:rPr lang="en-SG" sz="1800" b="1" i="0" dirty="0">
                <a:solidFill>
                  <a:schemeClr val="tx1"/>
                </a:solidFill>
                <a:effectLst/>
                <a:latin typeface="Tiro Bangla"/>
              </a:rPr>
              <a:t>webpages </a:t>
            </a:r>
            <a:r>
              <a:rPr lang="as-IN" sz="1800" b="1" i="0" dirty="0">
                <a:solidFill>
                  <a:schemeClr val="tx1"/>
                </a:solidFill>
                <a:effectLst/>
                <a:latin typeface="Tiro Bangla"/>
              </a:rPr>
              <a:t>তৈরি করার জন্য ব্যবহার করা হয়।</a:t>
            </a:r>
            <a:r>
              <a:rPr lang="as-IN" sz="1800" b="0" i="0" dirty="0">
                <a:solidFill>
                  <a:schemeClr val="tx1"/>
                </a:solidFill>
                <a:effectLst/>
                <a:latin typeface="Tiro Bangla"/>
              </a:rPr>
              <a:t>এবং, </a:t>
            </a:r>
            <a:r>
              <a:rPr lang="en-SG" sz="1800" b="0" i="0" dirty="0">
                <a:solidFill>
                  <a:schemeClr val="tx1"/>
                </a:solidFill>
                <a:effectLst/>
                <a:latin typeface="Tiro Bangla"/>
              </a:rPr>
              <a:t>webpages </a:t>
            </a:r>
            <a:r>
              <a:rPr lang="as-IN" sz="1800" b="0" i="0" dirty="0">
                <a:solidFill>
                  <a:schemeClr val="tx1"/>
                </a:solidFill>
                <a:effectLst/>
                <a:latin typeface="Tiro Bangla"/>
              </a:rPr>
              <a:t>গুলোকে রং রূপ দেওয়ার জন্য “</a:t>
            </a:r>
            <a:r>
              <a:rPr lang="en-SG" sz="1800" b="0" i="0" dirty="0">
                <a:solidFill>
                  <a:schemeClr val="tx1"/>
                </a:solidFill>
                <a:effectLst/>
                <a:latin typeface="Tiro Bangla"/>
              </a:rPr>
              <a:t>CSS” </a:t>
            </a:r>
            <a:r>
              <a:rPr lang="as-IN" sz="1800" b="0" i="0" dirty="0">
                <a:solidFill>
                  <a:schemeClr val="tx1"/>
                </a:solidFill>
                <a:effectLst/>
                <a:latin typeface="Tiro Bangla"/>
              </a:rPr>
              <a:t>ব্যবহার করা হয়।</a:t>
            </a:r>
            <a:endParaRPr lang="en-SG" sz="2400" b="1" dirty="0">
              <a:solidFill>
                <a:schemeClr val="tx1"/>
              </a:solidFill>
            </a:endParaRPr>
          </a:p>
          <a:p>
            <a:endParaRPr lang="en-SG" dirty="0"/>
          </a:p>
        </p:txBody>
      </p:sp>
    </p:spTree>
    <p:extLst>
      <p:ext uri="{BB962C8B-B14F-4D97-AF65-F5344CB8AC3E}">
        <p14:creationId xmlns:p14="http://schemas.microsoft.com/office/powerpoint/2010/main" val="261086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5FCB-8A8B-2DB6-D36B-B347479539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8A55FC1-1C2E-76D7-EE3E-7DB35A70E5CD}"/>
              </a:ext>
            </a:extLst>
          </p:cNvPr>
          <p:cNvSpPr>
            <a:spLocks noGrp="1"/>
          </p:cNvSpPr>
          <p:nvPr>
            <p:ph idx="1"/>
          </p:nvPr>
        </p:nvSpPr>
        <p:spPr/>
        <p:txBody>
          <a:bodyPr/>
          <a:lstStyle/>
          <a:p>
            <a:r>
              <a:rPr lang="en-SG" dirty="0"/>
              <a:t>18.</a:t>
            </a:r>
          </a:p>
          <a:p>
            <a:endParaRPr lang="en-SG" dirty="0"/>
          </a:p>
          <a:p>
            <a:endParaRPr lang="en-SG" dirty="0"/>
          </a:p>
          <a:p>
            <a:r>
              <a:rPr lang="en-SG" dirty="0"/>
              <a:t>19. </a:t>
            </a:r>
          </a:p>
        </p:txBody>
      </p:sp>
      <p:pic>
        <p:nvPicPr>
          <p:cNvPr id="5" name="Picture 4">
            <a:extLst>
              <a:ext uri="{FF2B5EF4-FFF2-40B4-BE49-F238E27FC236}">
                <a16:creationId xmlns:a16="http://schemas.microsoft.com/office/drawing/2014/main" id="{96A97244-4A60-F4B0-A161-CDBBAC2D9DA8}"/>
              </a:ext>
            </a:extLst>
          </p:cNvPr>
          <p:cNvPicPr>
            <a:picLocks noChangeAspect="1"/>
          </p:cNvPicPr>
          <p:nvPr/>
        </p:nvPicPr>
        <p:blipFill>
          <a:blip r:embed="rId2"/>
          <a:stretch>
            <a:fillRect/>
          </a:stretch>
        </p:blipFill>
        <p:spPr>
          <a:xfrm>
            <a:off x="1825523" y="1828800"/>
            <a:ext cx="4016088" cy="662997"/>
          </a:xfrm>
          <a:prstGeom prst="rect">
            <a:avLst/>
          </a:prstGeom>
        </p:spPr>
      </p:pic>
      <p:pic>
        <p:nvPicPr>
          <p:cNvPr id="7" name="Picture 6">
            <a:extLst>
              <a:ext uri="{FF2B5EF4-FFF2-40B4-BE49-F238E27FC236}">
                <a16:creationId xmlns:a16="http://schemas.microsoft.com/office/drawing/2014/main" id="{9094F0B5-33B8-2359-0C37-EBA02CBAA8FC}"/>
              </a:ext>
            </a:extLst>
          </p:cNvPr>
          <p:cNvPicPr>
            <a:picLocks noChangeAspect="1"/>
          </p:cNvPicPr>
          <p:nvPr/>
        </p:nvPicPr>
        <p:blipFill>
          <a:blip r:embed="rId3"/>
          <a:stretch>
            <a:fillRect/>
          </a:stretch>
        </p:blipFill>
        <p:spPr>
          <a:xfrm>
            <a:off x="1825523" y="3181328"/>
            <a:ext cx="3985605" cy="495343"/>
          </a:xfrm>
          <a:prstGeom prst="rect">
            <a:avLst/>
          </a:prstGeom>
        </p:spPr>
      </p:pic>
      <p:pic>
        <p:nvPicPr>
          <p:cNvPr id="9" name="Picture 8">
            <a:extLst>
              <a:ext uri="{FF2B5EF4-FFF2-40B4-BE49-F238E27FC236}">
                <a16:creationId xmlns:a16="http://schemas.microsoft.com/office/drawing/2014/main" id="{9E0D25A9-9867-8294-35FA-F140A95B3A3D}"/>
              </a:ext>
            </a:extLst>
          </p:cNvPr>
          <p:cNvPicPr>
            <a:picLocks noChangeAspect="1"/>
          </p:cNvPicPr>
          <p:nvPr/>
        </p:nvPicPr>
        <p:blipFill>
          <a:blip r:embed="rId4"/>
          <a:stretch>
            <a:fillRect/>
          </a:stretch>
        </p:blipFill>
        <p:spPr>
          <a:xfrm>
            <a:off x="6009020" y="3143225"/>
            <a:ext cx="4038950" cy="533446"/>
          </a:xfrm>
          <a:prstGeom prst="rect">
            <a:avLst/>
          </a:prstGeom>
        </p:spPr>
      </p:pic>
    </p:spTree>
    <p:extLst>
      <p:ext uri="{BB962C8B-B14F-4D97-AF65-F5344CB8AC3E}">
        <p14:creationId xmlns:p14="http://schemas.microsoft.com/office/powerpoint/2010/main" val="36958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BE37-1CE8-BD52-755F-5D44012D417F}"/>
              </a:ext>
            </a:extLst>
          </p:cNvPr>
          <p:cNvSpPr>
            <a:spLocks noGrp="1"/>
          </p:cNvSpPr>
          <p:nvPr>
            <p:ph type="title"/>
          </p:nvPr>
        </p:nvSpPr>
        <p:spPr/>
        <p:txBody>
          <a:bodyPr>
            <a:normAutofit/>
          </a:bodyPr>
          <a:lstStyle/>
          <a:p>
            <a:r>
              <a:rPr lang="en-SG" sz="6000" b="1" dirty="0">
                <a:solidFill>
                  <a:srgbClr val="C00000"/>
                </a:solidFill>
              </a:rPr>
              <a:t>20.www/w3/w3c</a:t>
            </a:r>
          </a:p>
        </p:txBody>
      </p:sp>
      <p:sp>
        <p:nvSpPr>
          <p:cNvPr id="3" name="Content Placeholder 2">
            <a:extLst>
              <a:ext uri="{FF2B5EF4-FFF2-40B4-BE49-F238E27FC236}">
                <a16:creationId xmlns:a16="http://schemas.microsoft.com/office/drawing/2014/main" id="{D33CCC18-AE3B-8384-C0E5-ABA4BEDE15A3}"/>
              </a:ext>
            </a:extLst>
          </p:cNvPr>
          <p:cNvSpPr>
            <a:spLocks noGrp="1"/>
          </p:cNvSpPr>
          <p:nvPr>
            <p:ph idx="1"/>
          </p:nvPr>
        </p:nvSpPr>
        <p:spPr/>
        <p:txBody>
          <a:bodyPr>
            <a:normAutofit/>
          </a:bodyPr>
          <a:lstStyle/>
          <a:p>
            <a:r>
              <a:rPr lang="en-US" sz="1600" b="1" i="0" dirty="0">
                <a:solidFill>
                  <a:srgbClr val="273239"/>
                </a:solidFill>
                <a:effectLst/>
                <a:latin typeface="Nunito" pitchFamily="2" charset="0"/>
              </a:rPr>
              <a:t>collection of different websites</a:t>
            </a:r>
          </a:p>
          <a:p>
            <a:r>
              <a:rPr lang="as-IN" sz="1600" b="1" dirty="0"/>
              <a:t>বিভিন্ন ওয়েবসাইটের সংগ্রহ</a:t>
            </a:r>
            <a:endParaRPr lang="en-SG" sz="1600" b="1" dirty="0"/>
          </a:p>
          <a:p>
            <a:r>
              <a:rPr lang="as-IN" sz="1600" b="0" i="0" dirty="0">
                <a:solidFill>
                  <a:srgbClr val="444444"/>
                </a:solidFill>
                <a:effectLst/>
                <a:latin typeface="Open Sans" panose="020B0606030504020204" pitchFamily="34" charset="0"/>
              </a:rPr>
              <a:t>ইন্টারনেট ব্যবহার করে ওয়েবসাইট থেকে তথ্য নেওয়ার প্রক্রিয়াকে বলা হয় ওয়েব। ওয়েব কে </a:t>
            </a:r>
            <a:r>
              <a:rPr lang="en-SG" sz="1600" b="0" i="0" dirty="0">
                <a:solidFill>
                  <a:srgbClr val="444444"/>
                </a:solidFill>
                <a:effectLst/>
                <a:latin typeface="Open Sans" panose="020B0606030504020204" pitchFamily="34" charset="0"/>
              </a:rPr>
              <a:t>www (World Wide Web) </a:t>
            </a:r>
            <a:r>
              <a:rPr lang="as-IN" sz="1600" b="0" i="0" dirty="0">
                <a:solidFill>
                  <a:srgbClr val="444444"/>
                </a:solidFill>
                <a:effectLst/>
                <a:latin typeface="Open Sans" panose="020B0606030504020204" pitchFamily="34" charset="0"/>
              </a:rPr>
              <a:t>ও বলা হয়। তিনটি  প্রযুক্তির সমন্বয়ে ওয়েব গড়ে উঠেছে। যথা-</a:t>
            </a:r>
            <a:endParaRPr lang="en-SG" sz="1600" b="0" i="0" dirty="0">
              <a:solidFill>
                <a:srgbClr val="444444"/>
              </a:solidFill>
              <a:effectLst/>
              <a:latin typeface="Open Sans" panose="020B0606030504020204" pitchFamily="34" charset="0"/>
            </a:endParaRPr>
          </a:p>
          <a:p>
            <a:r>
              <a:rPr lang="en-SG" sz="1600" dirty="0">
                <a:solidFill>
                  <a:srgbClr val="444444"/>
                </a:solidFill>
                <a:latin typeface="Open Sans" panose="020B0606030504020204" pitchFamily="34" charset="0"/>
              </a:rPr>
              <a:t>W3c- world wide web consortium</a:t>
            </a:r>
          </a:p>
          <a:p>
            <a:endParaRPr lang="en-SG" sz="1600" b="1" dirty="0"/>
          </a:p>
        </p:txBody>
      </p:sp>
    </p:spTree>
    <p:extLst>
      <p:ext uri="{BB962C8B-B14F-4D97-AF65-F5344CB8AC3E}">
        <p14:creationId xmlns:p14="http://schemas.microsoft.com/office/powerpoint/2010/main" val="3856593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05E7-C0E2-AC38-75D6-9EE41F10D78C}"/>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046B57B-712B-DC7D-9252-8E617EA56D96}"/>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369123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ACBB-3441-93B8-DFD8-C792BEA5D934}"/>
              </a:ext>
            </a:extLst>
          </p:cNvPr>
          <p:cNvSpPr>
            <a:spLocks noGrp="1"/>
          </p:cNvSpPr>
          <p:nvPr>
            <p:ph type="title"/>
          </p:nvPr>
        </p:nvSpPr>
        <p:spPr/>
        <p:txBody>
          <a:bodyPr/>
          <a:lstStyle/>
          <a:p>
            <a:endParaRPr lang="en-SG"/>
          </a:p>
        </p:txBody>
      </p:sp>
      <p:pic>
        <p:nvPicPr>
          <p:cNvPr id="5" name="Content Placeholder 4">
            <a:extLst>
              <a:ext uri="{FF2B5EF4-FFF2-40B4-BE49-F238E27FC236}">
                <a16:creationId xmlns:a16="http://schemas.microsoft.com/office/drawing/2014/main" id="{59B33C99-33A3-98F8-E57F-A5EC5D7B62B5}"/>
              </a:ext>
            </a:extLst>
          </p:cNvPr>
          <p:cNvPicPr>
            <a:picLocks noGrp="1" noChangeAspect="1"/>
          </p:cNvPicPr>
          <p:nvPr>
            <p:ph idx="1"/>
          </p:nvPr>
        </p:nvPicPr>
        <p:blipFill>
          <a:blip r:embed="rId2"/>
          <a:stretch>
            <a:fillRect/>
          </a:stretch>
        </p:blipFill>
        <p:spPr>
          <a:xfrm>
            <a:off x="2393089" y="3173349"/>
            <a:ext cx="4016088" cy="662997"/>
          </a:xfrm>
        </p:spPr>
      </p:pic>
    </p:spTree>
    <p:extLst>
      <p:ext uri="{BB962C8B-B14F-4D97-AF65-F5344CB8AC3E}">
        <p14:creationId xmlns:p14="http://schemas.microsoft.com/office/powerpoint/2010/main" val="142221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0EC86-9517-18B0-AC1C-492E3E859D84}"/>
              </a:ext>
            </a:extLst>
          </p:cNvPr>
          <p:cNvSpPr>
            <a:spLocks noGrp="1"/>
          </p:cNvSpPr>
          <p:nvPr>
            <p:ph idx="1"/>
          </p:nvPr>
        </p:nvSpPr>
        <p:spPr>
          <a:xfrm>
            <a:off x="1261872" y="311085"/>
            <a:ext cx="3677773" cy="6400799"/>
          </a:xfrm>
        </p:spPr>
        <p:txBody>
          <a:bodyPr>
            <a:normAutofit fontScale="92500" lnSpcReduction="10000"/>
          </a:bodyPr>
          <a:lstStyle/>
          <a:p>
            <a:pPr marL="0" indent="0">
              <a:buNone/>
            </a:pPr>
            <a:r>
              <a:rPr lang="en-SG" dirty="0"/>
              <a:t>definition</a:t>
            </a:r>
          </a:p>
          <a:p>
            <a:pPr marL="342900" indent="-342900">
              <a:buFont typeface="+mj-lt"/>
              <a:buAutoNum type="arabicPeriod"/>
            </a:pPr>
            <a:r>
              <a:rPr lang="en-SG" dirty="0"/>
              <a:t>FTP</a:t>
            </a:r>
          </a:p>
          <a:p>
            <a:pPr marL="342900" indent="-342900">
              <a:buFont typeface="+mj-lt"/>
              <a:buAutoNum type="arabicPeriod"/>
            </a:pPr>
            <a:r>
              <a:rPr lang="en-SG" dirty="0"/>
              <a:t>Website </a:t>
            </a:r>
          </a:p>
          <a:p>
            <a:pPr marL="342900" indent="-342900">
              <a:buFont typeface="+mj-lt"/>
              <a:buAutoNum type="arabicPeriod"/>
            </a:pPr>
            <a:r>
              <a:rPr lang="en-SG" dirty="0"/>
              <a:t>Webpage/web document</a:t>
            </a:r>
          </a:p>
          <a:p>
            <a:pPr marL="342900" indent="-342900">
              <a:buFont typeface="+mj-lt"/>
              <a:buAutoNum type="arabicPeriod"/>
            </a:pPr>
            <a:r>
              <a:rPr lang="en-SG" dirty="0"/>
              <a:t>Homepage</a:t>
            </a:r>
          </a:p>
          <a:p>
            <a:pPr marL="342900" indent="-342900">
              <a:buFont typeface="+mj-lt"/>
              <a:buAutoNum type="arabicPeriod"/>
            </a:pPr>
            <a:r>
              <a:rPr lang="en-SG" dirty="0"/>
              <a:t>Server/webserver</a:t>
            </a:r>
          </a:p>
          <a:p>
            <a:pPr marL="342900" indent="-342900">
              <a:buFont typeface="+mj-lt"/>
              <a:buAutoNum type="arabicPeriod"/>
            </a:pPr>
            <a:r>
              <a:rPr lang="en-SG" dirty="0"/>
              <a:t>Browser/web browser</a:t>
            </a:r>
          </a:p>
          <a:p>
            <a:pPr marL="342900" indent="-342900">
              <a:buFont typeface="+mj-lt"/>
              <a:buAutoNum type="arabicPeriod"/>
            </a:pPr>
            <a:r>
              <a:rPr lang="en-SG" dirty="0"/>
              <a:t>Search engine</a:t>
            </a:r>
          </a:p>
          <a:p>
            <a:pPr marL="342900" indent="-342900">
              <a:buFont typeface="+mj-lt"/>
              <a:buAutoNum type="arabicPeriod"/>
            </a:pPr>
            <a:r>
              <a:rPr lang="en-SG" dirty="0"/>
              <a:t>IP address</a:t>
            </a:r>
          </a:p>
          <a:p>
            <a:pPr marL="342900" indent="-342900">
              <a:buFont typeface="+mj-lt"/>
              <a:buAutoNum type="arabicPeriod"/>
            </a:pPr>
            <a:r>
              <a:rPr lang="en-SG" dirty="0"/>
              <a:t>Web address/URL</a:t>
            </a:r>
          </a:p>
          <a:p>
            <a:pPr marL="342900" indent="-342900">
              <a:buFont typeface="+mj-lt"/>
              <a:buAutoNum type="arabicPeriod"/>
            </a:pPr>
            <a:r>
              <a:rPr lang="en-SG" dirty="0"/>
              <a:t>&lt;hr&gt;</a:t>
            </a:r>
          </a:p>
          <a:p>
            <a:pPr marL="342900" indent="-342900">
              <a:buFont typeface="+mj-lt"/>
              <a:buAutoNum type="arabicPeriod"/>
            </a:pPr>
            <a:r>
              <a:rPr lang="en-SG" dirty="0"/>
              <a:t>Hyperlink</a:t>
            </a:r>
          </a:p>
          <a:p>
            <a:pPr marL="342900" indent="-342900">
              <a:buFont typeface="+mj-lt"/>
              <a:buAutoNum type="arabicPeriod"/>
            </a:pPr>
            <a:r>
              <a:rPr lang="en-SG" dirty="0"/>
              <a:t>Web portal</a:t>
            </a:r>
          </a:p>
          <a:p>
            <a:pPr marL="342900" indent="-342900">
              <a:buFont typeface="+mj-lt"/>
              <a:buAutoNum type="arabicPeriod"/>
            </a:pPr>
            <a:r>
              <a:rPr lang="en-SG" dirty="0"/>
              <a:t>Font property</a:t>
            </a:r>
          </a:p>
          <a:p>
            <a:pPr marL="342900" indent="-342900">
              <a:buFont typeface="+mj-lt"/>
              <a:buAutoNum type="arabicPeriod"/>
            </a:pPr>
            <a:r>
              <a:rPr lang="en-SG" dirty="0"/>
              <a:t>http/https</a:t>
            </a:r>
          </a:p>
          <a:p>
            <a:pPr marL="342900" indent="-342900">
              <a:buFont typeface="+mj-lt"/>
              <a:buAutoNum type="arabicPeriod"/>
            </a:pPr>
            <a:endParaRPr lang="en-SG" dirty="0"/>
          </a:p>
          <a:p>
            <a:endParaRPr lang="en-SG" dirty="0"/>
          </a:p>
        </p:txBody>
      </p:sp>
      <p:sp>
        <p:nvSpPr>
          <p:cNvPr id="4" name="Content Placeholder 2">
            <a:extLst>
              <a:ext uri="{FF2B5EF4-FFF2-40B4-BE49-F238E27FC236}">
                <a16:creationId xmlns:a16="http://schemas.microsoft.com/office/drawing/2014/main" id="{C6F5A23A-5AFC-13B7-7D7E-3DA12DE415C5}"/>
              </a:ext>
            </a:extLst>
          </p:cNvPr>
          <p:cNvSpPr txBox="1">
            <a:spLocks/>
          </p:cNvSpPr>
          <p:nvPr/>
        </p:nvSpPr>
        <p:spPr>
          <a:xfrm>
            <a:off x="5139432" y="449346"/>
            <a:ext cx="2895349" cy="64007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SG" dirty="0"/>
              <a:t>15. Domain name </a:t>
            </a:r>
          </a:p>
          <a:p>
            <a:pPr marL="0" indent="0">
              <a:buNone/>
            </a:pPr>
            <a:r>
              <a:rPr lang="en-SG" dirty="0"/>
              <a:t>16. &lt;</a:t>
            </a:r>
            <a:r>
              <a:rPr lang="en-SG" dirty="0" err="1"/>
              <a:t>br</a:t>
            </a:r>
            <a:r>
              <a:rPr lang="en-SG" dirty="0"/>
              <a:t>&gt;</a:t>
            </a:r>
          </a:p>
          <a:p>
            <a:pPr marL="0" indent="0">
              <a:buNone/>
            </a:pPr>
            <a:r>
              <a:rPr lang="en-SG" dirty="0"/>
              <a:t>17. html</a:t>
            </a:r>
          </a:p>
          <a:p>
            <a:pPr marL="0" indent="0">
              <a:buNone/>
            </a:pPr>
            <a:r>
              <a:rPr lang="en-SG" dirty="0"/>
              <a:t>18. Html syntax</a:t>
            </a:r>
          </a:p>
          <a:p>
            <a:pPr marL="0" indent="0">
              <a:buNone/>
            </a:pPr>
            <a:r>
              <a:rPr lang="en-SG" dirty="0"/>
              <a:t>19. tag/html tag</a:t>
            </a:r>
          </a:p>
          <a:p>
            <a:pPr marL="0" indent="0">
              <a:buNone/>
            </a:pPr>
            <a:r>
              <a:rPr lang="en-SG" dirty="0"/>
              <a:t>20. www/w3 / w3c</a:t>
            </a:r>
          </a:p>
          <a:p>
            <a:pPr marL="342900" indent="-342900">
              <a:buFont typeface="+mj-lt"/>
              <a:buAutoNum type="arabicPeriod"/>
            </a:pPr>
            <a:endParaRPr lang="en-SG" dirty="0"/>
          </a:p>
          <a:p>
            <a:pPr marL="342900" indent="-342900">
              <a:buFont typeface="+mj-lt"/>
              <a:buAutoNum type="arabicPeriod"/>
            </a:pPr>
            <a:endParaRPr lang="en-SG" dirty="0"/>
          </a:p>
        </p:txBody>
      </p:sp>
    </p:spTree>
    <p:extLst>
      <p:ext uri="{BB962C8B-B14F-4D97-AF65-F5344CB8AC3E}">
        <p14:creationId xmlns:p14="http://schemas.microsoft.com/office/powerpoint/2010/main" val="199710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le Transfer Protocol (FTP) - CyberHoot">
            <a:extLst>
              <a:ext uri="{FF2B5EF4-FFF2-40B4-BE49-F238E27FC236}">
                <a16:creationId xmlns:a16="http://schemas.microsoft.com/office/drawing/2014/main" id="{C1A25A79-CFD9-9EE7-DD46-4D984AAE36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5094" y="2814928"/>
            <a:ext cx="7249886" cy="370924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310946E-254E-1018-0174-0CF63FCB8EFD}"/>
              </a:ext>
            </a:extLst>
          </p:cNvPr>
          <p:cNvSpPr txBox="1">
            <a:spLocks/>
          </p:cNvSpPr>
          <p:nvPr/>
        </p:nvSpPr>
        <p:spPr>
          <a:xfrm>
            <a:off x="453717" y="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b="1" dirty="0">
                <a:solidFill>
                  <a:srgbClr val="002060"/>
                </a:solidFill>
              </a:rPr>
              <a:t>1. FTP: file transfer protocol</a:t>
            </a:r>
          </a:p>
        </p:txBody>
      </p:sp>
      <p:sp>
        <p:nvSpPr>
          <p:cNvPr id="5" name="Content Placeholder 2">
            <a:extLst>
              <a:ext uri="{FF2B5EF4-FFF2-40B4-BE49-F238E27FC236}">
                <a16:creationId xmlns:a16="http://schemas.microsoft.com/office/drawing/2014/main" id="{354DA48F-22BB-C53D-B4D1-50C35D5BEE1F}"/>
              </a:ext>
            </a:extLst>
          </p:cNvPr>
          <p:cNvSpPr txBox="1">
            <a:spLocks/>
          </p:cNvSpPr>
          <p:nvPr/>
        </p:nvSpPr>
        <p:spPr>
          <a:xfrm>
            <a:off x="594215" y="1653785"/>
            <a:ext cx="9870584" cy="14949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as-IN" sz="2400" b="1" i="0" dirty="0">
                <a:effectLst/>
                <a:latin typeface="Arial" panose="020B0604020202020204" pitchFamily="34" charset="0"/>
              </a:rPr>
              <a:t>একটি স্ট্যান্ডার্ড যোগাযোগ প্রোটোকল যা </a:t>
            </a:r>
            <a:r>
              <a:rPr lang="as-IN" sz="2400" b="1" i="0" u="none" strike="noStrike" dirty="0">
                <a:effectLst/>
                <a:latin typeface="Arial" panose="020B0604020202020204" pitchFamily="34" charset="0"/>
                <a:hlinkClick r:id="rId3" tooltip="কম্পিউটার নেটওয়ার্ক">
                  <a:extLst>
                    <a:ext uri="{A12FA001-AC4F-418D-AE19-62706E023703}">
                      <ahyp:hlinkClr xmlns:ahyp="http://schemas.microsoft.com/office/drawing/2018/hyperlinkcolor" val="tx"/>
                    </a:ext>
                  </a:extLst>
                </a:hlinkClick>
              </a:rPr>
              <a:t>কম্পিউটার</a:t>
            </a:r>
            <a:r>
              <a:rPr lang="en-SG" sz="2400" b="1" i="0" u="none" strike="noStrike" dirty="0">
                <a:effectLst/>
                <a:latin typeface="Arial" panose="020B0604020202020204" pitchFamily="34" charset="0"/>
                <a:hlinkClick r:id="rId3" tooltip="কম্পিউটার নেটওয়ার্ক">
                  <a:extLst>
                    <a:ext uri="{A12FA001-AC4F-418D-AE19-62706E023703}">
                      <ahyp:hlinkClr xmlns:ahyp="http://schemas.microsoft.com/office/drawing/2018/hyperlinkcolor" val="tx"/>
                    </a:ext>
                  </a:extLst>
                </a:hlinkClick>
              </a:rPr>
              <a:t> </a:t>
            </a:r>
            <a:r>
              <a:rPr lang="as-IN" sz="2400" b="1" i="0" u="none" strike="noStrike" dirty="0">
                <a:effectLst/>
                <a:latin typeface="Arial" panose="020B0604020202020204" pitchFamily="34" charset="0"/>
                <a:hlinkClick r:id="rId3" tooltip="কম্পিউটার নেটওয়ার্ক">
                  <a:extLst>
                    <a:ext uri="{A12FA001-AC4F-418D-AE19-62706E023703}">
                      <ahyp:hlinkClr xmlns:ahyp="http://schemas.microsoft.com/office/drawing/2018/hyperlinkcolor" val="tx"/>
                    </a:ext>
                  </a:extLst>
                </a:hlinkClick>
              </a:rPr>
              <a:t>নেটওয়ার্কে</a:t>
            </a:r>
            <a:r>
              <a:rPr lang="as-IN" sz="2400" b="1" i="0" dirty="0">
                <a:effectLst/>
                <a:latin typeface="Arial" panose="020B0604020202020204" pitchFamily="34" charset="0"/>
              </a:rPr>
              <a:t> একটি </a:t>
            </a:r>
            <a:r>
              <a:rPr lang="as-IN" sz="2400" b="1" i="0" u="sng" dirty="0">
                <a:effectLst/>
                <a:latin typeface="Arial" panose="020B0604020202020204" pitchFamily="34" charset="0"/>
                <a:hlinkClick r:id="rId4" tooltip="সার্ভার (কম্পিউটিং)">
                  <a:extLst>
                    <a:ext uri="{A12FA001-AC4F-418D-AE19-62706E023703}">
                      <ahyp:hlinkClr xmlns:ahyp="http://schemas.microsoft.com/office/drawing/2018/hyperlinkcolor" val="tx"/>
                    </a:ext>
                  </a:extLst>
                </a:hlinkClick>
              </a:rPr>
              <a:t>সার্ভার</a:t>
            </a:r>
            <a:r>
              <a:rPr lang="as-IN" sz="2400" b="1" i="0" dirty="0">
                <a:effectLst/>
                <a:latin typeface="Arial" panose="020B0604020202020204" pitchFamily="34" charset="0"/>
              </a:rPr>
              <a:t> থেকে </a:t>
            </a:r>
            <a:r>
              <a:rPr lang="as-IN" sz="2400" b="1" i="0" u="none" strike="noStrike" dirty="0">
                <a:effectLst/>
                <a:latin typeface="Arial" panose="020B0604020202020204" pitchFamily="34" charset="0"/>
                <a:hlinkClick r:id="rId5" tooltip="ক্লায়েন্ট (কম্পিউটিং)">
                  <a:extLst>
                    <a:ext uri="{A12FA001-AC4F-418D-AE19-62706E023703}">
                      <ahyp:hlinkClr xmlns:ahyp="http://schemas.microsoft.com/office/drawing/2018/hyperlinkcolor" val="tx"/>
                    </a:ext>
                  </a:extLst>
                </a:hlinkClick>
              </a:rPr>
              <a:t>ক্লায়েন্ট কম্পিউটারে</a:t>
            </a:r>
            <a:r>
              <a:rPr lang="as-IN" sz="2400" b="1" i="0" dirty="0">
                <a:effectLst/>
                <a:latin typeface="Arial" panose="020B0604020202020204" pitchFamily="34" charset="0"/>
              </a:rPr>
              <a:t> ফাইল স্থানান্তরের জন্য ব্যবহৃত হয়।</a:t>
            </a:r>
            <a:endParaRPr lang="en-SG"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690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7628-C624-ADD8-FEEC-187D7888A6A1}"/>
              </a:ext>
            </a:extLst>
          </p:cNvPr>
          <p:cNvSpPr>
            <a:spLocks noGrp="1"/>
          </p:cNvSpPr>
          <p:nvPr>
            <p:ph type="title"/>
          </p:nvPr>
        </p:nvSpPr>
        <p:spPr/>
        <p:txBody>
          <a:bodyPr/>
          <a:lstStyle/>
          <a:p>
            <a:r>
              <a:rPr lang="en-SG" b="1" dirty="0">
                <a:solidFill>
                  <a:srgbClr val="C00000"/>
                </a:solidFill>
              </a:rPr>
              <a:t>2. Website</a:t>
            </a:r>
            <a:r>
              <a:rPr lang="en-SG" dirty="0"/>
              <a:t> </a:t>
            </a:r>
          </a:p>
        </p:txBody>
      </p:sp>
      <p:sp>
        <p:nvSpPr>
          <p:cNvPr id="3" name="Content Placeholder 2">
            <a:extLst>
              <a:ext uri="{FF2B5EF4-FFF2-40B4-BE49-F238E27FC236}">
                <a16:creationId xmlns:a16="http://schemas.microsoft.com/office/drawing/2014/main" id="{6A8696CC-4AA4-D389-735B-FDE6F8BC2F42}"/>
              </a:ext>
            </a:extLst>
          </p:cNvPr>
          <p:cNvSpPr>
            <a:spLocks noGrp="1"/>
          </p:cNvSpPr>
          <p:nvPr>
            <p:ph idx="1"/>
          </p:nvPr>
        </p:nvSpPr>
        <p:spPr/>
        <p:txBody>
          <a:bodyPr/>
          <a:lstStyle/>
          <a:p>
            <a:r>
              <a:rPr lang="as-IN" b="0" i="0" dirty="0">
                <a:solidFill>
                  <a:srgbClr val="3A3A3A"/>
                </a:solidFill>
                <a:effectLst/>
                <a:latin typeface="Tiro Bangla"/>
              </a:rPr>
              <a:t>অনেক গুলি </a:t>
            </a:r>
            <a:r>
              <a:rPr lang="en-SG" b="0" i="0" dirty="0">
                <a:solidFill>
                  <a:srgbClr val="3A3A3A"/>
                </a:solidFill>
                <a:effectLst/>
                <a:latin typeface="Tiro Bangla"/>
              </a:rPr>
              <a:t>web page </a:t>
            </a:r>
            <a:r>
              <a:rPr lang="as-IN" b="0" i="0" dirty="0">
                <a:solidFill>
                  <a:srgbClr val="3A3A3A"/>
                </a:solidFill>
                <a:effectLst/>
                <a:latin typeface="Tiro Bangla"/>
              </a:rPr>
              <a:t>এর একটি মিশ্রণ বা </a:t>
            </a:r>
            <a:r>
              <a:rPr lang="en-SG" b="0" i="0" dirty="0">
                <a:solidFill>
                  <a:srgbClr val="3A3A3A"/>
                </a:solidFill>
                <a:effectLst/>
                <a:latin typeface="Tiro Bangla"/>
              </a:rPr>
              <a:t>collection.</a:t>
            </a:r>
          </a:p>
          <a:p>
            <a:r>
              <a:rPr lang="as-IN" b="0" i="0" dirty="0">
                <a:solidFill>
                  <a:srgbClr val="3A3A3A"/>
                </a:solidFill>
                <a:effectLst/>
                <a:latin typeface="Tiro Bangla"/>
              </a:rPr>
              <a:t>যেকোনো ওয়েবসাইটের প্রথম পেজ বা পাতা, যাকে আমরা “</a:t>
            </a:r>
            <a:r>
              <a:rPr lang="en-SG" b="1" i="0" dirty="0">
                <a:solidFill>
                  <a:srgbClr val="FF6600"/>
                </a:solidFill>
                <a:effectLst/>
                <a:latin typeface="Tiro Bangla"/>
              </a:rPr>
              <a:t>home page</a:t>
            </a:r>
            <a:r>
              <a:rPr lang="en-SG" b="0" i="0" dirty="0">
                <a:solidFill>
                  <a:srgbClr val="3A3A3A"/>
                </a:solidFill>
                <a:effectLst/>
                <a:latin typeface="Tiro Bangla"/>
              </a:rPr>
              <a:t>” </a:t>
            </a:r>
            <a:r>
              <a:rPr lang="as-IN" b="0" i="0" dirty="0">
                <a:solidFill>
                  <a:srgbClr val="3A3A3A"/>
                </a:solidFill>
                <a:effectLst/>
                <a:latin typeface="Tiro Bangla"/>
              </a:rPr>
              <a:t>বলি সেটা একটি ওয়েবসাইটের প্রধান (</a:t>
            </a:r>
            <a:r>
              <a:rPr lang="en-SG" b="0" i="0" dirty="0">
                <a:solidFill>
                  <a:srgbClr val="3A3A3A"/>
                </a:solidFill>
                <a:effectLst/>
                <a:latin typeface="Tiro Bangla"/>
              </a:rPr>
              <a:t>main) </a:t>
            </a:r>
            <a:r>
              <a:rPr lang="as-IN" b="0" i="0" dirty="0">
                <a:solidFill>
                  <a:srgbClr val="3A3A3A"/>
                </a:solidFill>
                <a:effectLst/>
                <a:latin typeface="Tiro Bangla"/>
              </a:rPr>
              <a:t>ওয়েবপেজ।</a:t>
            </a:r>
            <a:endParaRPr lang="en-SG" b="0" i="0" dirty="0">
              <a:solidFill>
                <a:srgbClr val="3A3A3A"/>
              </a:solidFill>
              <a:effectLst/>
              <a:latin typeface="Tiro Bangla"/>
            </a:endParaRPr>
          </a:p>
          <a:p>
            <a:r>
              <a:rPr lang="as-IN" b="0" i="0" dirty="0">
                <a:solidFill>
                  <a:srgbClr val="3A3A3A"/>
                </a:solidFill>
                <a:effectLst/>
                <a:latin typeface="Tiro Bangla"/>
              </a:rPr>
              <a:t>এবং, ওয়েবসাইটের হোমপেজ থেকে “</a:t>
            </a:r>
            <a:r>
              <a:rPr lang="en-SG" b="1" i="0" dirty="0">
                <a:solidFill>
                  <a:srgbClr val="3A3A3A"/>
                </a:solidFill>
                <a:effectLst/>
                <a:latin typeface="Tiro Bangla"/>
              </a:rPr>
              <a:t>hyperlink</a:t>
            </a:r>
            <a:r>
              <a:rPr lang="en-SG" b="0" i="0" dirty="0">
                <a:solidFill>
                  <a:srgbClr val="3A3A3A"/>
                </a:solidFill>
                <a:effectLst/>
                <a:latin typeface="Tiro Bangla"/>
              </a:rPr>
              <a:t>” </a:t>
            </a:r>
            <a:r>
              <a:rPr lang="as-IN" b="0" i="0" dirty="0">
                <a:solidFill>
                  <a:srgbClr val="3A3A3A"/>
                </a:solidFill>
                <a:effectLst/>
                <a:latin typeface="Tiro Bangla"/>
              </a:rPr>
              <a:t>গুলিতে ক্লিক করে, ওয়েবসাইটের ভেতরে থাকা অন্যান্য </a:t>
            </a:r>
            <a:r>
              <a:rPr lang="en-SG" b="1" i="0" dirty="0">
                <a:solidFill>
                  <a:srgbClr val="3A3A3A"/>
                </a:solidFill>
                <a:effectLst/>
                <a:latin typeface="Tiro Bangla"/>
              </a:rPr>
              <a:t>web page</a:t>
            </a:r>
            <a:r>
              <a:rPr lang="en-SG" b="0" i="0" dirty="0">
                <a:solidFill>
                  <a:srgbClr val="3A3A3A"/>
                </a:solidFill>
                <a:effectLst/>
                <a:latin typeface="Tiro Bangla"/>
              </a:rPr>
              <a:t> </a:t>
            </a:r>
            <a:r>
              <a:rPr lang="as-IN" b="0" i="0" dirty="0">
                <a:solidFill>
                  <a:srgbClr val="3A3A3A"/>
                </a:solidFill>
                <a:effectLst/>
                <a:latin typeface="Tiro Bangla"/>
              </a:rPr>
              <a:t>গুলিতে আমরা যেতে পারি।</a:t>
            </a:r>
            <a:endParaRPr lang="en-SG" dirty="0"/>
          </a:p>
        </p:txBody>
      </p:sp>
      <p:pic>
        <p:nvPicPr>
          <p:cNvPr id="5" name="Picture 4">
            <a:extLst>
              <a:ext uri="{FF2B5EF4-FFF2-40B4-BE49-F238E27FC236}">
                <a16:creationId xmlns:a16="http://schemas.microsoft.com/office/drawing/2014/main" id="{3ADBD393-B7C2-2A6A-619D-3B454E8575FA}"/>
              </a:ext>
            </a:extLst>
          </p:cNvPr>
          <p:cNvPicPr>
            <a:picLocks noChangeAspect="1"/>
          </p:cNvPicPr>
          <p:nvPr/>
        </p:nvPicPr>
        <p:blipFill>
          <a:blip r:embed="rId2"/>
          <a:stretch>
            <a:fillRect/>
          </a:stretch>
        </p:blipFill>
        <p:spPr>
          <a:xfrm>
            <a:off x="421182" y="3751507"/>
            <a:ext cx="10859441" cy="2880610"/>
          </a:xfrm>
          <a:prstGeom prst="rect">
            <a:avLst/>
          </a:prstGeom>
        </p:spPr>
      </p:pic>
    </p:spTree>
    <p:extLst>
      <p:ext uri="{BB962C8B-B14F-4D97-AF65-F5344CB8AC3E}">
        <p14:creationId xmlns:p14="http://schemas.microsoft.com/office/powerpoint/2010/main" val="7167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BB6C-8B80-D899-91B8-207359125624}"/>
              </a:ext>
            </a:extLst>
          </p:cNvPr>
          <p:cNvSpPr>
            <a:spLocks noGrp="1"/>
          </p:cNvSpPr>
          <p:nvPr>
            <p:ph type="title"/>
          </p:nvPr>
        </p:nvSpPr>
        <p:spPr>
          <a:xfrm>
            <a:off x="145143" y="365760"/>
            <a:ext cx="11175999" cy="664754"/>
          </a:xfrm>
        </p:spPr>
        <p:txBody>
          <a:bodyPr>
            <a:noAutofit/>
          </a:bodyPr>
          <a:lstStyle/>
          <a:p>
            <a:pPr marL="571500" indent="-571500">
              <a:buFont typeface="Wingdings" panose="05000000000000000000" pitchFamily="2" charset="2"/>
              <a:buChar char="§"/>
            </a:pPr>
            <a:r>
              <a:rPr lang="en-SG" sz="3200" b="1" i="0" dirty="0">
                <a:solidFill>
                  <a:srgbClr val="002060"/>
                </a:solidFill>
                <a:effectLst/>
                <a:latin typeface="Hind Siliguri" panose="020B0502040204020203" pitchFamily="2" charset="0"/>
              </a:rPr>
              <a:t>3. </a:t>
            </a:r>
            <a:r>
              <a:rPr lang="as-IN" sz="3200" b="1" i="0" dirty="0">
                <a:solidFill>
                  <a:srgbClr val="002060"/>
                </a:solidFill>
                <a:effectLst/>
                <a:latin typeface="Hind Siliguri" panose="020B0502040204020203" pitchFamily="2" charset="0"/>
              </a:rPr>
              <a:t>ওয়েব পেজ</a:t>
            </a:r>
            <a:r>
              <a:rPr lang="en-SG" sz="3200" b="1" i="0" dirty="0">
                <a:solidFill>
                  <a:srgbClr val="002060"/>
                </a:solidFill>
                <a:effectLst/>
                <a:latin typeface="Hind Siliguri" panose="020B0502040204020203" pitchFamily="2" charset="0"/>
              </a:rPr>
              <a:t> /Web Page/ </a:t>
            </a:r>
            <a:r>
              <a:rPr lang="as-IN" sz="3200" b="1" i="0" dirty="0">
                <a:solidFill>
                  <a:srgbClr val="002060"/>
                </a:solidFill>
                <a:effectLst/>
                <a:latin typeface="Open Sans" panose="020B0606030504020204" pitchFamily="34" charset="0"/>
              </a:rPr>
              <a:t>ওয়েব ডকুমেন্ট</a:t>
            </a:r>
            <a:r>
              <a:rPr lang="en-SG" sz="3200" b="1" i="0" dirty="0">
                <a:solidFill>
                  <a:srgbClr val="002060"/>
                </a:solidFill>
                <a:effectLst/>
                <a:latin typeface="Open Sans" panose="020B0606030504020204" pitchFamily="34" charset="0"/>
              </a:rPr>
              <a:t>/web document</a:t>
            </a:r>
            <a:endParaRPr lang="en-SG" sz="3200" b="1" dirty="0">
              <a:solidFill>
                <a:srgbClr val="002060"/>
              </a:solidFill>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A2AB9785-8A41-10C0-5535-D55C88C4B645}"/>
              </a:ext>
            </a:extLst>
          </p:cNvPr>
          <p:cNvSpPr>
            <a:spLocks noGrp="1"/>
          </p:cNvSpPr>
          <p:nvPr>
            <p:ph idx="1"/>
          </p:nvPr>
        </p:nvSpPr>
        <p:spPr>
          <a:xfrm>
            <a:off x="290285" y="1132114"/>
            <a:ext cx="11030857" cy="5725886"/>
          </a:xfrm>
        </p:spPr>
        <p:txBody>
          <a:bodyPr>
            <a:normAutofit lnSpcReduction="10000"/>
          </a:bodyPr>
          <a:lstStyle/>
          <a:p>
            <a:r>
              <a:rPr lang="en-SG" sz="3200" b="1" i="0" u="none" strike="noStrike" dirty="0">
                <a:effectLst/>
                <a:latin typeface="Tiro Bangla"/>
                <a:hlinkClick r:id="rId2"/>
              </a:rPr>
              <a:t>Webpage</a:t>
            </a:r>
            <a:r>
              <a:rPr lang="en-SG" sz="3200" b="0" i="0" dirty="0">
                <a:solidFill>
                  <a:srgbClr val="3A3A3A"/>
                </a:solidFill>
                <a:effectLst/>
                <a:latin typeface="Tiro Bangla"/>
              </a:rPr>
              <a:t> </a:t>
            </a:r>
            <a:r>
              <a:rPr lang="as-IN" sz="3200" b="0" i="0" dirty="0">
                <a:solidFill>
                  <a:srgbClr val="3A3A3A"/>
                </a:solidFill>
                <a:effectLst/>
                <a:latin typeface="Tiro Bangla"/>
              </a:rPr>
              <a:t>বা </a:t>
            </a:r>
            <a:r>
              <a:rPr lang="en-SG" sz="3200" b="0" i="0" dirty="0">
                <a:solidFill>
                  <a:srgbClr val="3A3A3A"/>
                </a:solidFill>
                <a:effectLst/>
                <a:latin typeface="Tiro Bangla"/>
              </a:rPr>
              <a:t>Web page </a:t>
            </a:r>
            <a:r>
              <a:rPr lang="as-IN" sz="3200" b="0" i="0" dirty="0">
                <a:solidFill>
                  <a:srgbClr val="3A3A3A"/>
                </a:solidFill>
                <a:effectLst/>
                <a:latin typeface="Tiro Bangla"/>
              </a:rPr>
              <a:t>হলো এমন একটি </a:t>
            </a:r>
            <a:r>
              <a:rPr lang="en-SG" sz="3200" b="0" i="0" dirty="0">
                <a:solidFill>
                  <a:srgbClr val="3A3A3A"/>
                </a:solidFill>
                <a:effectLst/>
                <a:latin typeface="Tiro Bangla"/>
              </a:rPr>
              <a:t>document, </a:t>
            </a:r>
            <a:r>
              <a:rPr lang="as-IN" sz="3200" b="0" i="0" dirty="0">
                <a:solidFill>
                  <a:srgbClr val="3A3A3A"/>
                </a:solidFill>
                <a:effectLst/>
                <a:latin typeface="Tiro Bangla"/>
              </a:rPr>
              <a:t>যেটা সাধারণে  </a:t>
            </a:r>
            <a:r>
              <a:rPr lang="en-SG" sz="3200" b="1" i="0" dirty="0">
                <a:solidFill>
                  <a:srgbClr val="3A3A3A"/>
                </a:solidFill>
                <a:effectLst/>
                <a:latin typeface="Tiro Bangla"/>
              </a:rPr>
              <a:t>HTML </a:t>
            </a:r>
            <a:r>
              <a:rPr lang="as-IN" sz="3200" b="0" i="0" dirty="0">
                <a:solidFill>
                  <a:srgbClr val="3A3A3A"/>
                </a:solidFill>
                <a:effectLst/>
                <a:latin typeface="Tiro Bangla"/>
              </a:rPr>
              <a:t>এর মাধ্যমে তৈরি করা হয়।</a:t>
            </a:r>
            <a:endParaRPr lang="en-SG" sz="3200" b="0" i="0" dirty="0">
              <a:solidFill>
                <a:srgbClr val="3A3A3A"/>
              </a:solidFill>
              <a:effectLst/>
              <a:latin typeface="Tiro Bangla"/>
            </a:endParaRPr>
          </a:p>
          <a:p>
            <a:r>
              <a:rPr lang="as-IN" sz="3200" b="0" i="0" dirty="0">
                <a:solidFill>
                  <a:srgbClr val="3A3A3A"/>
                </a:solidFill>
                <a:effectLst/>
                <a:latin typeface="Tiro Bangla"/>
              </a:rPr>
              <a:t>যেকোনো ওয়েবসাইটের একটি </a:t>
            </a:r>
            <a:r>
              <a:rPr lang="en-SG" sz="3200" b="1" i="0" dirty="0">
                <a:solidFill>
                  <a:srgbClr val="3A3A3A"/>
                </a:solidFill>
                <a:effectLst/>
                <a:latin typeface="Tiro Bangla"/>
              </a:rPr>
              <a:t>single page</a:t>
            </a:r>
            <a:r>
              <a:rPr lang="en-SG" sz="3200" b="0" i="0" dirty="0">
                <a:solidFill>
                  <a:srgbClr val="3A3A3A"/>
                </a:solidFill>
                <a:effectLst/>
                <a:latin typeface="Tiro Bangla"/>
              </a:rPr>
              <a:t> </a:t>
            </a:r>
            <a:r>
              <a:rPr lang="as-IN" sz="3200" b="0" i="0" dirty="0">
                <a:solidFill>
                  <a:srgbClr val="3A3A3A"/>
                </a:solidFill>
                <a:effectLst/>
                <a:latin typeface="Tiro Bangla"/>
              </a:rPr>
              <a:t>কেই বলা হয় </a:t>
            </a:r>
            <a:r>
              <a:rPr lang="en-SG" sz="3200" b="0" i="0" dirty="0">
                <a:solidFill>
                  <a:srgbClr val="3A3A3A"/>
                </a:solidFill>
                <a:effectLst/>
                <a:latin typeface="Tiro Bangla"/>
              </a:rPr>
              <a:t>web page </a:t>
            </a:r>
            <a:r>
              <a:rPr lang="as-IN" sz="3200" b="0" i="0" dirty="0">
                <a:solidFill>
                  <a:srgbClr val="3A3A3A"/>
                </a:solidFill>
                <a:effectLst/>
                <a:latin typeface="Tiro Bangla"/>
              </a:rPr>
              <a:t>বা </a:t>
            </a:r>
            <a:r>
              <a:rPr lang="en-SG" sz="3200" b="0" i="0" dirty="0">
                <a:solidFill>
                  <a:srgbClr val="3A3A3A"/>
                </a:solidFill>
                <a:effectLst/>
                <a:latin typeface="Tiro Bangla"/>
              </a:rPr>
              <a:t>webpage.</a:t>
            </a:r>
          </a:p>
          <a:p>
            <a:r>
              <a:rPr lang="as-IN" sz="3200" b="0" i="0" dirty="0">
                <a:solidFill>
                  <a:srgbClr val="3A3A3A"/>
                </a:solidFill>
                <a:effectLst/>
                <a:latin typeface="Tiro Bangla"/>
              </a:rPr>
              <a:t>একটি ওয়েবপেজে অনেক রকমের তথ্য যেমন, </a:t>
            </a:r>
            <a:r>
              <a:rPr lang="en-SG" sz="3200" b="0" i="0" dirty="0">
                <a:solidFill>
                  <a:srgbClr val="3A3A3A"/>
                </a:solidFill>
                <a:effectLst/>
                <a:latin typeface="Tiro Bangla"/>
              </a:rPr>
              <a:t>text, graphics, audio, video </a:t>
            </a:r>
            <a:r>
              <a:rPr lang="as-IN" sz="3200" b="0" i="0" dirty="0">
                <a:solidFill>
                  <a:srgbClr val="3A3A3A"/>
                </a:solidFill>
                <a:effectLst/>
                <a:latin typeface="Tiro Bangla"/>
              </a:rPr>
              <a:t>এবং </a:t>
            </a:r>
            <a:r>
              <a:rPr lang="en-SG" sz="3200" b="0" i="0" dirty="0">
                <a:solidFill>
                  <a:srgbClr val="3A3A3A"/>
                </a:solidFill>
                <a:effectLst/>
                <a:latin typeface="Tiro Bangla"/>
              </a:rPr>
              <a:t>hyper links </a:t>
            </a:r>
            <a:r>
              <a:rPr lang="as-IN" sz="3200" b="0" i="0" dirty="0">
                <a:solidFill>
                  <a:srgbClr val="3A3A3A"/>
                </a:solidFill>
                <a:effectLst/>
                <a:latin typeface="Tiro Bangla"/>
              </a:rPr>
              <a:t>থাকতে পারে।</a:t>
            </a:r>
            <a:endParaRPr lang="en-SG" sz="3200" b="0" i="0" dirty="0">
              <a:solidFill>
                <a:srgbClr val="3A3A3A"/>
              </a:solidFill>
              <a:effectLst/>
              <a:latin typeface="Tiro Bangla"/>
            </a:endParaRPr>
          </a:p>
          <a:p>
            <a:pPr algn="l"/>
            <a:r>
              <a:rPr lang="en-SG" sz="3200" dirty="0">
                <a:solidFill>
                  <a:srgbClr val="FF0000"/>
                </a:solidFill>
                <a:latin typeface="Tiro Bangla"/>
              </a:rPr>
              <a:t>4.</a:t>
            </a:r>
            <a:r>
              <a:rPr lang="en-SG" sz="3200" b="1" i="0" dirty="0">
                <a:solidFill>
                  <a:srgbClr val="FF0000"/>
                </a:solidFill>
                <a:effectLst/>
                <a:latin typeface="-apple-system"/>
              </a:rPr>
              <a:t> Home Page </a:t>
            </a:r>
            <a:r>
              <a:rPr lang="as-IN" sz="3200" b="1" i="0" dirty="0">
                <a:solidFill>
                  <a:srgbClr val="FF0000"/>
                </a:solidFill>
                <a:effectLst/>
                <a:latin typeface="-apple-system"/>
              </a:rPr>
              <a:t>কি?</a:t>
            </a:r>
          </a:p>
          <a:p>
            <a:pPr algn="l"/>
            <a:r>
              <a:rPr lang="as-IN" sz="3200" b="0" i="0" dirty="0">
                <a:solidFill>
                  <a:srgbClr val="222222"/>
                </a:solidFill>
                <a:effectLst/>
                <a:latin typeface="-apple-system"/>
              </a:rPr>
              <a:t>কোনো ওয়েবপেজ বা ওয়েবসাইট এর সামনের পেজ কে হোম পেজ বলা হয়। কোনো ওয়েবসাইট বা ব্লগ, নির্দিষ্ট </a:t>
            </a:r>
            <a:r>
              <a:rPr lang="en-SG" sz="3200" b="0" i="0" dirty="0">
                <a:solidFill>
                  <a:srgbClr val="222222"/>
                </a:solidFill>
                <a:effectLst/>
                <a:latin typeface="-apple-system"/>
              </a:rPr>
              <a:t>URL </a:t>
            </a:r>
            <a:r>
              <a:rPr lang="as-IN" sz="3200" b="0" i="0" dirty="0">
                <a:solidFill>
                  <a:srgbClr val="222222"/>
                </a:solidFill>
                <a:effectLst/>
                <a:latin typeface="-apple-system"/>
              </a:rPr>
              <a:t>দ্বারা খোলার পর যে পেজটি খুলে আসে তাকে হোমপেজ বলে। এটি হলো কোনো ওয়েব পেজ এর </a:t>
            </a:r>
            <a:r>
              <a:rPr lang="en-SG" sz="3200" b="1" i="0" dirty="0">
                <a:solidFill>
                  <a:srgbClr val="222222"/>
                </a:solidFill>
                <a:effectLst/>
                <a:latin typeface="-apple-system"/>
              </a:rPr>
              <a:t>Main </a:t>
            </a:r>
            <a:r>
              <a:rPr lang="as-IN" sz="3200" b="1" i="0" dirty="0">
                <a:solidFill>
                  <a:srgbClr val="222222"/>
                </a:solidFill>
                <a:effectLst/>
                <a:latin typeface="-apple-system"/>
              </a:rPr>
              <a:t>পেজ বা প্রধান পেজ।</a:t>
            </a:r>
            <a:endParaRPr lang="as-IN" sz="3200" b="0" i="0" dirty="0">
              <a:solidFill>
                <a:srgbClr val="222222"/>
              </a:solidFill>
              <a:effectLst/>
              <a:latin typeface="-apple-system"/>
            </a:endParaRPr>
          </a:p>
          <a:p>
            <a:endParaRPr lang="en-SG" sz="3200" dirty="0"/>
          </a:p>
        </p:txBody>
      </p:sp>
    </p:spTree>
    <p:extLst>
      <p:ext uri="{BB962C8B-B14F-4D97-AF65-F5344CB8AC3E}">
        <p14:creationId xmlns:p14="http://schemas.microsoft.com/office/powerpoint/2010/main" val="421403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C40F-DD62-FB77-EE6C-C541EF02E2C9}"/>
              </a:ext>
            </a:extLst>
          </p:cNvPr>
          <p:cNvSpPr>
            <a:spLocks noGrp="1"/>
          </p:cNvSpPr>
          <p:nvPr>
            <p:ph type="title"/>
          </p:nvPr>
        </p:nvSpPr>
        <p:spPr>
          <a:xfrm>
            <a:off x="1261872" y="365760"/>
            <a:ext cx="9692640" cy="642908"/>
          </a:xfrm>
        </p:spPr>
        <p:txBody>
          <a:bodyPr>
            <a:normAutofit fontScale="90000"/>
          </a:bodyPr>
          <a:lstStyle/>
          <a:p>
            <a:r>
              <a:rPr lang="en-SG" dirty="0"/>
              <a:t>5. server/web-server</a:t>
            </a:r>
          </a:p>
        </p:txBody>
      </p:sp>
      <p:sp>
        <p:nvSpPr>
          <p:cNvPr id="3" name="Content Placeholder 2">
            <a:extLst>
              <a:ext uri="{FF2B5EF4-FFF2-40B4-BE49-F238E27FC236}">
                <a16:creationId xmlns:a16="http://schemas.microsoft.com/office/drawing/2014/main" id="{B9502730-0ACC-AD41-443C-4BD4C240344C}"/>
              </a:ext>
            </a:extLst>
          </p:cNvPr>
          <p:cNvSpPr>
            <a:spLocks noGrp="1"/>
          </p:cNvSpPr>
          <p:nvPr>
            <p:ph idx="1"/>
          </p:nvPr>
        </p:nvSpPr>
        <p:spPr>
          <a:xfrm>
            <a:off x="1237488" y="914401"/>
            <a:ext cx="8595360" cy="2639504"/>
          </a:xfrm>
        </p:spPr>
        <p:txBody>
          <a:bodyPr>
            <a:normAutofit/>
          </a:bodyPr>
          <a:lstStyle/>
          <a:p>
            <a:pPr algn="l"/>
            <a:r>
              <a:rPr lang="as-IN" sz="1600" b="0" i="0" dirty="0">
                <a:solidFill>
                  <a:srgbClr val="222222"/>
                </a:solidFill>
                <a:effectLst/>
                <a:latin typeface="Fira Sans" panose="020F0502020204030204" pitchFamily="34" charset="0"/>
              </a:rPr>
              <a:t>ওয়েবপেজ বা </a:t>
            </a:r>
            <a:r>
              <a:rPr lang="as-IN" sz="1600" b="0" i="0" u="none" strike="noStrike" dirty="0">
                <a:solidFill>
                  <a:srgbClr val="005AF0"/>
                </a:solidFill>
                <a:effectLst/>
                <a:latin typeface="Fira Sans" panose="020F0502020204030204" pitchFamily="34" charset="0"/>
                <a:hlinkClick r:id="rId2"/>
              </a:rPr>
              <a:t>ওয়েব সাইট</a:t>
            </a:r>
            <a:r>
              <a:rPr lang="as-IN" sz="1600" b="0" i="0" dirty="0">
                <a:solidFill>
                  <a:srgbClr val="222222"/>
                </a:solidFill>
                <a:effectLst/>
                <a:latin typeface="Fira Sans" panose="020F0502020204030204" pitchFamily="34" charset="0"/>
              </a:rPr>
              <a:t> গুলি বিশেষ ধরনের কম্পিউটারে সঞ্চিত থাকে। এগুলিকে </a:t>
            </a:r>
            <a:r>
              <a:rPr lang="as-IN" sz="1600" b="1" i="0" dirty="0">
                <a:solidFill>
                  <a:srgbClr val="222222"/>
                </a:solidFill>
                <a:effectLst/>
                <a:latin typeface="Fira Sans" panose="020F0502020204030204" pitchFamily="34" charset="0"/>
              </a:rPr>
              <a:t>ওয়েব সার্ভার</a:t>
            </a:r>
            <a:r>
              <a:rPr lang="as-IN" sz="1600" b="0" i="0" dirty="0">
                <a:solidFill>
                  <a:srgbClr val="222222"/>
                </a:solidFill>
                <a:effectLst/>
                <a:latin typeface="Fira Sans" panose="020F0502020204030204" pitchFamily="34" charset="0"/>
              </a:rPr>
              <a:t> (</a:t>
            </a:r>
            <a:r>
              <a:rPr lang="en-SG" sz="1600" b="0" i="0" dirty="0">
                <a:solidFill>
                  <a:srgbClr val="222222"/>
                </a:solidFill>
                <a:effectLst/>
                <a:latin typeface="Fira Sans" panose="020F0502020204030204" pitchFamily="34" charset="0"/>
              </a:rPr>
              <a:t>Web server) </a:t>
            </a:r>
            <a:r>
              <a:rPr lang="as-IN" sz="1600" b="0" i="0" dirty="0">
                <a:solidFill>
                  <a:srgbClr val="222222"/>
                </a:solidFill>
                <a:effectLst/>
                <a:latin typeface="Fira Sans" panose="020F0502020204030204" pitchFamily="34" charset="0"/>
              </a:rPr>
              <a:t>বলা হয়। ওয়েব সার্ভারে সঞ্চিত তথ্যগুলি দেখার জন্য আমরা যে সফটওয়্যারগুলো ব্যবহার করে থাকি তাদের </a:t>
            </a:r>
            <a:r>
              <a:rPr lang="as-IN" sz="1600" b="1" i="0" dirty="0">
                <a:solidFill>
                  <a:srgbClr val="222222"/>
                </a:solidFill>
                <a:effectLst/>
                <a:latin typeface="Fira Sans" panose="020F0502020204030204" pitchFamily="34" charset="0"/>
              </a:rPr>
              <a:t>ওয়েব ব্রাউজার</a:t>
            </a:r>
            <a:r>
              <a:rPr lang="as-IN" sz="1600" b="0" i="0" dirty="0">
                <a:solidFill>
                  <a:srgbClr val="222222"/>
                </a:solidFill>
                <a:effectLst/>
                <a:latin typeface="Fira Sans" panose="020F0502020204030204" pitchFamily="34" charset="0"/>
              </a:rPr>
              <a:t> (</a:t>
            </a:r>
            <a:r>
              <a:rPr lang="en-SG" sz="1600" b="0" i="0" dirty="0">
                <a:solidFill>
                  <a:srgbClr val="222222"/>
                </a:solidFill>
                <a:effectLst/>
                <a:latin typeface="Fira Sans" panose="020F0502020204030204" pitchFamily="34" charset="0"/>
              </a:rPr>
              <a:t>Web browser) </a:t>
            </a:r>
            <a:r>
              <a:rPr lang="as-IN" sz="1600" b="0" i="0" dirty="0">
                <a:solidFill>
                  <a:srgbClr val="222222"/>
                </a:solidFill>
                <a:effectLst/>
                <a:latin typeface="Fira Sans" panose="020F0502020204030204" pitchFamily="34" charset="0"/>
              </a:rPr>
              <a:t>বলা হয়। যেমন - </a:t>
            </a:r>
            <a:r>
              <a:rPr lang="en-SG" sz="1600" b="0" i="0" dirty="0">
                <a:solidFill>
                  <a:srgbClr val="222222"/>
                </a:solidFill>
                <a:effectLst/>
                <a:latin typeface="Fira Sans" panose="020F0502020204030204" pitchFamily="34" charset="0"/>
              </a:rPr>
              <a:t>Google chrome, Firefox </a:t>
            </a:r>
            <a:r>
              <a:rPr lang="as-IN" sz="1600" b="0" i="0" dirty="0">
                <a:solidFill>
                  <a:srgbClr val="222222"/>
                </a:solidFill>
                <a:effectLst/>
                <a:latin typeface="Fira Sans" panose="020F0502020204030204" pitchFamily="34" charset="0"/>
              </a:rPr>
              <a:t>ইত্যাদি। </a:t>
            </a:r>
          </a:p>
          <a:p>
            <a:pPr algn="l"/>
            <a:r>
              <a:rPr lang="as-IN" sz="1600" b="1" i="0" dirty="0">
                <a:solidFill>
                  <a:srgbClr val="222222"/>
                </a:solidFill>
                <a:effectLst/>
                <a:latin typeface="Fira Sans" panose="020F0502020204030204" pitchFamily="34" charset="0"/>
              </a:rPr>
              <a:t>ওয়েব সার্ভার </a:t>
            </a:r>
            <a:r>
              <a:rPr lang="as-IN" sz="1600" b="0" i="0" dirty="0">
                <a:solidFill>
                  <a:srgbClr val="222222"/>
                </a:solidFill>
                <a:effectLst/>
                <a:latin typeface="Fira Sans" panose="020F0502020204030204" pitchFamily="34" charset="0"/>
              </a:rPr>
              <a:t>হল একটি কম্পিউটার যা ইন্টারনেটে ওয়েবসাইটগুলি হোস্ট করে। এটি ওয়েবসাইটের ফাইলগুলি সংরক্ষণ করে এবং যখন ব্যবহারকারীরা সেই ওয়েবসাইটগুলিতে যান তখন সেগুলি প্রদান করে।</a:t>
            </a:r>
          </a:p>
          <a:p>
            <a:r>
              <a:rPr lang="as-IN" sz="1600" b="0" i="0" dirty="0">
                <a:solidFill>
                  <a:srgbClr val="222222"/>
                </a:solidFill>
                <a:effectLst/>
                <a:latin typeface="Fira Sans" panose="020B0503050000020004" pitchFamily="34" charset="0"/>
              </a:rPr>
              <a:t>বিশ্বের সবচেয়ে জনপ্রিয় ওয়েব সার্ভারের মধ্যে রয়েছে অ্যামাজন ওয়েব সার্ভিসেস (</a:t>
            </a:r>
            <a:r>
              <a:rPr lang="en-SG" sz="1600" b="0" i="0" dirty="0">
                <a:solidFill>
                  <a:srgbClr val="222222"/>
                </a:solidFill>
                <a:effectLst/>
                <a:latin typeface="Fira Sans" panose="020B0503050000020004" pitchFamily="34" charset="0"/>
              </a:rPr>
              <a:t>AWS), </a:t>
            </a:r>
            <a:r>
              <a:rPr lang="as-IN" sz="1600" b="0" i="0" dirty="0">
                <a:solidFill>
                  <a:srgbClr val="222222"/>
                </a:solidFill>
                <a:effectLst/>
                <a:latin typeface="Fira Sans" panose="020B0503050000020004" pitchFamily="34" charset="0"/>
              </a:rPr>
              <a:t>গুগল ক্লাউড প্ল্যাটফর্ম, এবং মাইক্রোসফ্ট অ্যাজুর।</a:t>
            </a:r>
            <a:endParaRPr lang="en-SG" sz="1600" dirty="0"/>
          </a:p>
        </p:txBody>
      </p:sp>
      <p:sp>
        <p:nvSpPr>
          <p:cNvPr id="4" name="Title 1">
            <a:extLst>
              <a:ext uri="{FF2B5EF4-FFF2-40B4-BE49-F238E27FC236}">
                <a16:creationId xmlns:a16="http://schemas.microsoft.com/office/drawing/2014/main" id="{0A07F3B5-4B3D-31BE-CF49-41B70FD7C165}"/>
              </a:ext>
            </a:extLst>
          </p:cNvPr>
          <p:cNvSpPr txBox="1">
            <a:spLocks/>
          </p:cNvSpPr>
          <p:nvPr/>
        </p:nvSpPr>
        <p:spPr>
          <a:xfrm>
            <a:off x="1027773" y="3781092"/>
            <a:ext cx="9692640" cy="64290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6. browser/web-browser</a:t>
            </a:r>
          </a:p>
        </p:txBody>
      </p:sp>
      <p:sp>
        <p:nvSpPr>
          <p:cNvPr id="5" name="Content Placeholder 2">
            <a:extLst>
              <a:ext uri="{FF2B5EF4-FFF2-40B4-BE49-F238E27FC236}">
                <a16:creationId xmlns:a16="http://schemas.microsoft.com/office/drawing/2014/main" id="{699E8F74-CED5-0D2B-FED7-16609B38B6B4}"/>
              </a:ext>
            </a:extLst>
          </p:cNvPr>
          <p:cNvSpPr txBox="1">
            <a:spLocks/>
          </p:cNvSpPr>
          <p:nvPr/>
        </p:nvSpPr>
        <p:spPr>
          <a:xfrm>
            <a:off x="1342754" y="4441910"/>
            <a:ext cx="8595360" cy="127073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as-IN" sz="1600" dirty="0">
                <a:solidFill>
                  <a:srgbClr val="222222"/>
                </a:solidFill>
                <a:latin typeface="Fira Sans" panose="020F0502020204030204" pitchFamily="34" charset="0"/>
              </a:rPr>
              <a:t>ওয়েব সার্ভারে সঞ্চিত তথ্যগুলি দেখার জন্য আমরা যে সফটওয়্যারগুলো ব্যবহার করে থাকি তাদের </a:t>
            </a:r>
            <a:r>
              <a:rPr lang="as-IN" sz="1600" b="1" dirty="0">
                <a:solidFill>
                  <a:srgbClr val="222222"/>
                </a:solidFill>
                <a:latin typeface="Fira Sans" panose="020F0502020204030204" pitchFamily="34" charset="0"/>
              </a:rPr>
              <a:t>ওয়েব ব্রাউজার</a:t>
            </a:r>
            <a:r>
              <a:rPr lang="as-IN" sz="1600" dirty="0">
                <a:solidFill>
                  <a:srgbClr val="222222"/>
                </a:solidFill>
                <a:latin typeface="Fira Sans" panose="020F0502020204030204" pitchFamily="34" charset="0"/>
              </a:rPr>
              <a:t> (</a:t>
            </a:r>
            <a:r>
              <a:rPr lang="en-SG" sz="1600" dirty="0">
                <a:solidFill>
                  <a:srgbClr val="222222"/>
                </a:solidFill>
                <a:latin typeface="Fira Sans" panose="020F0502020204030204" pitchFamily="34" charset="0"/>
              </a:rPr>
              <a:t>Web browser) </a:t>
            </a:r>
            <a:r>
              <a:rPr lang="as-IN" sz="1600" dirty="0">
                <a:solidFill>
                  <a:srgbClr val="222222"/>
                </a:solidFill>
                <a:latin typeface="Fira Sans" panose="020F0502020204030204" pitchFamily="34" charset="0"/>
              </a:rPr>
              <a:t>বলা হয়। যেমন - </a:t>
            </a:r>
            <a:r>
              <a:rPr lang="en-SG" sz="1600" dirty="0">
                <a:solidFill>
                  <a:srgbClr val="222222"/>
                </a:solidFill>
                <a:latin typeface="Fira Sans" panose="020F0502020204030204" pitchFamily="34" charset="0"/>
              </a:rPr>
              <a:t>Google chrome, Firefox </a:t>
            </a:r>
            <a:r>
              <a:rPr lang="as-IN" sz="1600" dirty="0">
                <a:solidFill>
                  <a:srgbClr val="222222"/>
                </a:solidFill>
                <a:latin typeface="Fira Sans" panose="020F0502020204030204" pitchFamily="34" charset="0"/>
              </a:rPr>
              <a:t>ইত্যাদি।</a:t>
            </a:r>
            <a:endParaRPr lang="en-SG" sz="1600" dirty="0">
              <a:solidFill>
                <a:srgbClr val="222222"/>
              </a:solidFill>
              <a:latin typeface="Fira Sans" panose="020F0502020204030204" pitchFamily="34" charset="0"/>
            </a:endParaRPr>
          </a:p>
          <a:p>
            <a:r>
              <a:rPr lang="as-IN" sz="1600" b="1" i="0" dirty="0">
                <a:solidFill>
                  <a:srgbClr val="222222"/>
                </a:solidFill>
                <a:effectLst/>
                <a:latin typeface="Fira Sans" panose="020B0503050000020004" pitchFamily="34" charset="0"/>
              </a:rPr>
              <a:t>ওয়েব ব্রাউজার </a:t>
            </a:r>
            <a:r>
              <a:rPr lang="as-IN" sz="1600" b="0" i="0" dirty="0">
                <a:solidFill>
                  <a:srgbClr val="222222"/>
                </a:solidFill>
                <a:effectLst/>
                <a:latin typeface="Fira Sans" panose="020B0503050000020004" pitchFamily="34" charset="0"/>
              </a:rPr>
              <a:t>হল একটি অ্যাপ্লিকেশন যা ব্যবহারকারীদের ওয়েবসাইটগুলি ব্রাউজ করতে দেয়। এটি ওয়েব সার্ভারের সাথে যোগাযোগ করে এবং ওয়েবসাইটের ফাইলগুলি ডাউনলোড করে।</a:t>
            </a:r>
            <a:r>
              <a:rPr lang="as-IN" sz="1600" dirty="0">
                <a:solidFill>
                  <a:srgbClr val="222222"/>
                </a:solidFill>
                <a:latin typeface="Fira Sans" panose="020F0502020204030204" pitchFamily="34" charset="0"/>
              </a:rPr>
              <a:t> </a:t>
            </a:r>
          </a:p>
        </p:txBody>
      </p:sp>
    </p:spTree>
    <p:extLst>
      <p:ext uri="{BB962C8B-B14F-4D97-AF65-F5344CB8AC3E}">
        <p14:creationId xmlns:p14="http://schemas.microsoft.com/office/powerpoint/2010/main" val="294788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11E0-35BC-5C19-0133-DB158946BDC8}"/>
              </a:ext>
            </a:extLst>
          </p:cNvPr>
          <p:cNvSpPr>
            <a:spLocks noGrp="1"/>
          </p:cNvSpPr>
          <p:nvPr>
            <p:ph type="title"/>
          </p:nvPr>
        </p:nvSpPr>
        <p:spPr/>
        <p:txBody>
          <a:bodyPr/>
          <a:lstStyle/>
          <a:p>
            <a:r>
              <a:rPr lang="en-SG" dirty="0"/>
              <a:t>7. Search engine</a:t>
            </a:r>
          </a:p>
        </p:txBody>
      </p:sp>
      <p:sp>
        <p:nvSpPr>
          <p:cNvPr id="3" name="Content Placeholder 2">
            <a:extLst>
              <a:ext uri="{FF2B5EF4-FFF2-40B4-BE49-F238E27FC236}">
                <a16:creationId xmlns:a16="http://schemas.microsoft.com/office/drawing/2014/main" id="{2A3FABBC-69AB-EEAB-5541-22CFB06F4C62}"/>
              </a:ext>
            </a:extLst>
          </p:cNvPr>
          <p:cNvSpPr>
            <a:spLocks noGrp="1"/>
          </p:cNvSpPr>
          <p:nvPr>
            <p:ph idx="1"/>
          </p:nvPr>
        </p:nvSpPr>
        <p:spPr/>
        <p:txBody>
          <a:bodyPr/>
          <a:lstStyle/>
          <a:p>
            <a:r>
              <a:rPr lang="en-SG" dirty="0"/>
              <a:t>6.</a:t>
            </a:r>
            <a:r>
              <a:rPr lang="en-SG" b="0" i="0" dirty="0">
                <a:solidFill>
                  <a:srgbClr val="212121"/>
                </a:solidFill>
                <a:effectLst/>
                <a:latin typeface="Hind Siliguri" panose="02000000000000000000" pitchFamily="2" charset="0"/>
              </a:rPr>
              <a:t> Search Engine </a:t>
            </a:r>
            <a:r>
              <a:rPr lang="as-IN" b="0" i="0" dirty="0">
                <a:solidFill>
                  <a:srgbClr val="212121"/>
                </a:solidFill>
                <a:effectLst/>
                <a:latin typeface="Hind Siliguri" panose="02000000000000000000" pitchFamily="2" charset="0"/>
              </a:rPr>
              <a:t>হলো একটি প্রোগ্রাম যা বিশ্বের বিভিন্ন ওয়েবসাইটের তথ্য সংগ্রহ করে রাখে এবং কোনো ইউজার যখন কিওয়ার্ড  দিয়ে সার্চ করে তখন সেই  কিওয়ার্ড সম্পর্কিত তথ্য ডাটাবেস থেকে ওয়েব সাইটে লিংক প্রদান করে। অর্থাৎ সার্চ ইঞ্জিন বলতে একটি নির্দিষ্ট প্রোগ্রামকে  বোঝায় যা নির্দিষ্ট শব্দ বা কিওয়ার্ডের ভিত্তিতে তার ডাটাবেসে সংরক্ষিত বিভিন্ন তথ্য একটি শ্রেণিবদ্ধ তালিকা তৈরি করে ইউজারদের প্রদর্শন করে। যেমনঃ গুগল, ইয়াহু, বিং, ইয়ান্ডেক্স ইত্যাদি।</a:t>
            </a:r>
            <a:r>
              <a:rPr lang="en-SG" dirty="0"/>
              <a:t> </a:t>
            </a:r>
          </a:p>
        </p:txBody>
      </p:sp>
      <p:pic>
        <p:nvPicPr>
          <p:cNvPr id="7" name="Picture 6">
            <a:extLst>
              <a:ext uri="{FF2B5EF4-FFF2-40B4-BE49-F238E27FC236}">
                <a16:creationId xmlns:a16="http://schemas.microsoft.com/office/drawing/2014/main" id="{689938B7-9F6B-DD41-2E78-D7FF68262CEB}"/>
              </a:ext>
            </a:extLst>
          </p:cNvPr>
          <p:cNvPicPr>
            <a:picLocks noChangeAspect="1"/>
          </p:cNvPicPr>
          <p:nvPr/>
        </p:nvPicPr>
        <p:blipFill>
          <a:blip r:embed="rId2"/>
          <a:stretch>
            <a:fillRect/>
          </a:stretch>
        </p:blipFill>
        <p:spPr>
          <a:xfrm>
            <a:off x="1589188" y="3638676"/>
            <a:ext cx="3970364" cy="731583"/>
          </a:xfrm>
          <a:prstGeom prst="rect">
            <a:avLst/>
          </a:prstGeom>
        </p:spPr>
      </p:pic>
    </p:spTree>
    <p:extLst>
      <p:ext uri="{BB962C8B-B14F-4D97-AF65-F5344CB8AC3E}">
        <p14:creationId xmlns:p14="http://schemas.microsoft.com/office/powerpoint/2010/main" val="113147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8A61FA-D931-0EFC-FCF5-24469B398C62}"/>
              </a:ext>
            </a:extLst>
          </p:cNvPr>
          <p:cNvPicPr>
            <a:picLocks noGrp="1" noChangeAspect="1"/>
          </p:cNvPicPr>
          <p:nvPr>
            <p:ph idx="1"/>
          </p:nvPr>
        </p:nvPicPr>
        <p:blipFill>
          <a:blip r:embed="rId2"/>
          <a:stretch>
            <a:fillRect/>
          </a:stretch>
        </p:blipFill>
        <p:spPr>
          <a:xfrm>
            <a:off x="232704" y="287065"/>
            <a:ext cx="11726592" cy="3141935"/>
          </a:xfrm>
        </p:spPr>
      </p:pic>
      <p:pic>
        <p:nvPicPr>
          <p:cNvPr id="7" name="Picture 6">
            <a:extLst>
              <a:ext uri="{FF2B5EF4-FFF2-40B4-BE49-F238E27FC236}">
                <a16:creationId xmlns:a16="http://schemas.microsoft.com/office/drawing/2014/main" id="{9AA149A1-0087-9E07-0937-A9DF7C5E37AE}"/>
              </a:ext>
            </a:extLst>
          </p:cNvPr>
          <p:cNvPicPr>
            <a:picLocks noChangeAspect="1"/>
          </p:cNvPicPr>
          <p:nvPr/>
        </p:nvPicPr>
        <p:blipFill>
          <a:blip r:embed="rId3"/>
          <a:stretch>
            <a:fillRect/>
          </a:stretch>
        </p:blipFill>
        <p:spPr>
          <a:xfrm>
            <a:off x="123810" y="3570106"/>
            <a:ext cx="11835485" cy="3000829"/>
          </a:xfrm>
          <a:prstGeom prst="rect">
            <a:avLst/>
          </a:prstGeom>
        </p:spPr>
      </p:pic>
    </p:spTree>
    <p:extLst>
      <p:ext uri="{BB962C8B-B14F-4D97-AF65-F5344CB8AC3E}">
        <p14:creationId xmlns:p14="http://schemas.microsoft.com/office/powerpoint/2010/main" val="43941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ECCB-F6A4-CCFC-ABE4-FD1A17374F1C}"/>
              </a:ext>
            </a:extLst>
          </p:cNvPr>
          <p:cNvSpPr>
            <a:spLocks noGrp="1"/>
          </p:cNvSpPr>
          <p:nvPr>
            <p:ph type="title"/>
          </p:nvPr>
        </p:nvSpPr>
        <p:spPr>
          <a:xfrm>
            <a:off x="304800" y="365760"/>
            <a:ext cx="10649712" cy="1325562"/>
          </a:xfrm>
        </p:spPr>
        <p:txBody>
          <a:bodyPr>
            <a:normAutofit/>
          </a:bodyPr>
          <a:lstStyle/>
          <a:p>
            <a:r>
              <a:rPr lang="en-SG" b="1" dirty="0">
                <a:solidFill>
                  <a:srgbClr val="3A6CAB"/>
                </a:solidFill>
                <a:latin typeface="nunito sans" pitchFamily="2" charset="0"/>
              </a:rPr>
              <a:t>8</a:t>
            </a:r>
            <a:r>
              <a:rPr lang="en-SG" b="1" i="0" dirty="0">
                <a:solidFill>
                  <a:srgbClr val="3A6CAB"/>
                </a:solidFill>
                <a:effectLst/>
                <a:latin typeface="nunito sans" pitchFamily="2" charset="0"/>
              </a:rPr>
              <a:t>. IP (Internet Protocol) </a:t>
            </a:r>
            <a:r>
              <a:rPr lang="en-SG" b="1" i="0" dirty="0">
                <a:solidFill>
                  <a:srgbClr val="000000"/>
                </a:solidFill>
                <a:effectLst/>
                <a:latin typeface="nunito sans" pitchFamily="2" charset="0"/>
              </a:rPr>
              <a:t> Address </a:t>
            </a:r>
            <a:r>
              <a:rPr lang="as-IN" b="1" i="0" dirty="0">
                <a:solidFill>
                  <a:srgbClr val="000000"/>
                </a:solidFill>
                <a:effectLst/>
                <a:latin typeface="nunito sans" pitchFamily="2" charset="0"/>
              </a:rPr>
              <a:t>কি</a:t>
            </a:r>
            <a:r>
              <a:rPr lang="en-SG" b="1" i="0" dirty="0">
                <a:solidFill>
                  <a:srgbClr val="000000"/>
                </a:solidFill>
                <a:effectLst/>
                <a:latin typeface="nunito sans" pitchFamily="2" charset="0"/>
              </a:rPr>
              <a:t>?</a:t>
            </a:r>
            <a:br>
              <a:rPr lang="as-IN" b="1" i="0" dirty="0">
                <a:solidFill>
                  <a:srgbClr val="3A6CAB"/>
                </a:solidFill>
                <a:effectLst/>
                <a:latin typeface="nunito sans" pitchFamily="2" charset="0"/>
              </a:rPr>
            </a:br>
            <a:endParaRPr lang="en-SG" dirty="0"/>
          </a:p>
        </p:txBody>
      </p:sp>
      <p:sp>
        <p:nvSpPr>
          <p:cNvPr id="3" name="Content Placeholder 2">
            <a:extLst>
              <a:ext uri="{FF2B5EF4-FFF2-40B4-BE49-F238E27FC236}">
                <a16:creationId xmlns:a16="http://schemas.microsoft.com/office/drawing/2014/main" id="{512ADA58-C278-D9F8-1F5F-FECAD0E8B661}"/>
              </a:ext>
            </a:extLst>
          </p:cNvPr>
          <p:cNvSpPr>
            <a:spLocks noGrp="1"/>
          </p:cNvSpPr>
          <p:nvPr>
            <p:ph idx="1"/>
          </p:nvPr>
        </p:nvSpPr>
        <p:spPr>
          <a:xfrm>
            <a:off x="304800" y="1828800"/>
            <a:ext cx="9552432" cy="4351337"/>
          </a:xfrm>
        </p:spPr>
        <p:txBody>
          <a:bodyPr>
            <a:normAutofit/>
          </a:bodyPr>
          <a:lstStyle/>
          <a:p>
            <a:r>
              <a:rPr lang="as-IN" sz="2400" b="1" i="0" dirty="0">
                <a:effectLst/>
                <a:latin typeface="nunito sans" pitchFamily="2" charset="0"/>
              </a:rPr>
              <a:t>ইন্টারনেটের সাথে সংযুক্ত প্রতিটি কম্পিউটারের</a:t>
            </a:r>
            <a:r>
              <a:rPr lang="en-SG" sz="2400" b="1" i="0" dirty="0">
                <a:effectLst/>
                <a:latin typeface="nunito sans" pitchFamily="2" charset="0"/>
              </a:rPr>
              <a:t>(network)</a:t>
            </a:r>
            <a:r>
              <a:rPr lang="as-IN" sz="2400" b="1" i="0" dirty="0">
                <a:effectLst/>
                <a:latin typeface="nunito sans" pitchFamily="2" charset="0"/>
              </a:rPr>
              <a:t> একটি ঠিকানা থাকে এ ঠিকানাকে বলা হয় আইপি অ্যাড্রেস (</a:t>
            </a:r>
            <a:r>
              <a:rPr lang="en-SG" sz="2400" b="1" i="0" dirty="0">
                <a:effectLst/>
                <a:latin typeface="nunito sans" pitchFamily="2" charset="0"/>
              </a:rPr>
              <a:t>IP Address)।</a:t>
            </a:r>
          </a:p>
          <a:p>
            <a:pPr algn="l" fontAlgn="base"/>
            <a:r>
              <a:rPr lang="en-SG" sz="2400" b="1" i="0" dirty="0">
                <a:effectLst/>
                <a:latin typeface="Tiro Bangla"/>
              </a:rPr>
              <a:t>IP address </a:t>
            </a:r>
            <a:r>
              <a:rPr lang="as-IN" sz="2400" b="1" i="0" dirty="0">
                <a:effectLst/>
                <a:latin typeface="Tiro Bangla"/>
              </a:rPr>
              <a:t>এর ভার্সন (</a:t>
            </a:r>
            <a:r>
              <a:rPr lang="en-SG" sz="2400" b="1" i="0" dirty="0">
                <a:effectLst/>
                <a:latin typeface="Tiro Bangla"/>
              </a:rPr>
              <a:t>version) </a:t>
            </a:r>
            <a:r>
              <a:rPr lang="as-IN" sz="2400" b="1" i="0" dirty="0">
                <a:effectLst/>
                <a:latin typeface="Tiro Bangla"/>
              </a:rPr>
              <a:t>মূলত দুটি রয়েছে।</a:t>
            </a:r>
          </a:p>
          <a:p>
            <a:pPr algn="l" fontAlgn="base">
              <a:buFont typeface="Arial" panose="020B0604020202020204" pitchFamily="34" charset="0"/>
              <a:buChar char="•"/>
            </a:pPr>
            <a:r>
              <a:rPr lang="en-SG" sz="2400" b="1" i="0" dirty="0">
                <a:effectLst/>
                <a:latin typeface="Tiro Bangla"/>
              </a:rPr>
              <a:t>IPv4</a:t>
            </a:r>
          </a:p>
          <a:p>
            <a:pPr algn="l" fontAlgn="base">
              <a:buFont typeface="Arial" panose="020B0604020202020204" pitchFamily="34" charset="0"/>
              <a:buChar char="•"/>
            </a:pPr>
            <a:r>
              <a:rPr lang="en-SG" sz="2400" b="1" i="0" dirty="0">
                <a:effectLst/>
                <a:latin typeface="Tiro Bangla"/>
              </a:rPr>
              <a:t>IPv6</a:t>
            </a:r>
          </a:p>
          <a:p>
            <a:pPr algn="l" fontAlgn="base">
              <a:buFont typeface="Arial" panose="020B0604020202020204" pitchFamily="34" charset="0"/>
              <a:buChar char="•"/>
            </a:pPr>
            <a:endParaRPr lang="en-SG" sz="2400" b="1" dirty="0">
              <a:latin typeface="Tiro Bangla"/>
            </a:endParaRPr>
          </a:p>
          <a:p>
            <a:pPr algn="l" fontAlgn="base">
              <a:buFont typeface="Arial" panose="020B0604020202020204" pitchFamily="34" charset="0"/>
              <a:buChar char="•"/>
            </a:pPr>
            <a:endParaRPr lang="en-SG" sz="2400" b="1" i="0" dirty="0">
              <a:effectLst/>
              <a:latin typeface="Tiro Bangla"/>
            </a:endParaRPr>
          </a:p>
          <a:p>
            <a:pPr algn="l" fontAlgn="base">
              <a:buFont typeface="Arial" panose="020B0604020202020204" pitchFamily="34" charset="0"/>
              <a:buChar char="•"/>
            </a:pPr>
            <a:r>
              <a:rPr lang="en-SG" sz="2400" b="1" dirty="0">
                <a:latin typeface="Tiro Bangla"/>
              </a:rPr>
              <a:t>IP address of Google: </a:t>
            </a:r>
            <a:r>
              <a:rPr lang="en-SG" sz="2400" b="0" i="0" dirty="0">
                <a:solidFill>
                  <a:srgbClr val="040C28"/>
                </a:solidFill>
                <a:effectLst/>
                <a:latin typeface="Google Sans"/>
              </a:rPr>
              <a:t>8.8.8.8 and 8.8.4.4</a:t>
            </a:r>
            <a:endParaRPr lang="en-SG" sz="2400" b="1" dirty="0">
              <a:latin typeface="Tiro Bangla"/>
            </a:endParaRPr>
          </a:p>
          <a:p>
            <a:pPr algn="l" fontAlgn="base">
              <a:buFont typeface="Arial" panose="020B0604020202020204" pitchFamily="34" charset="0"/>
              <a:buChar char="•"/>
            </a:pPr>
            <a:endParaRPr lang="en-SG" sz="2400" b="1" i="0" dirty="0">
              <a:effectLst/>
              <a:latin typeface="Tiro Bangla"/>
            </a:endParaRPr>
          </a:p>
          <a:p>
            <a:endParaRPr lang="en-SG" sz="2400" b="1" dirty="0"/>
          </a:p>
        </p:txBody>
      </p:sp>
      <p:pic>
        <p:nvPicPr>
          <p:cNvPr id="7" name="Picture 6">
            <a:extLst>
              <a:ext uri="{FF2B5EF4-FFF2-40B4-BE49-F238E27FC236}">
                <a16:creationId xmlns:a16="http://schemas.microsoft.com/office/drawing/2014/main" id="{3730DEC2-FCB4-6A8D-D5C8-44D811A382DE}"/>
              </a:ext>
            </a:extLst>
          </p:cNvPr>
          <p:cNvPicPr>
            <a:picLocks noChangeAspect="1"/>
          </p:cNvPicPr>
          <p:nvPr/>
        </p:nvPicPr>
        <p:blipFill>
          <a:blip r:embed="rId2"/>
          <a:stretch>
            <a:fillRect/>
          </a:stretch>
        </p:blipFill>
        <p:spPr>
          <a:xfrm>
            <a:off x="1850129" y="4040996"/>
            <a:ext cx="6000562" cy="1226782"/>
          </a:xfrm>
          <a:prstGeom prst="rect">
            <a:avLst/>
          </a:prstGeom>
        </p:spPr>
      </p:pic>
      <p:pic>
        <p:nvPicPr>
          <p:cNvPr id="9" name="Picture 8">
            <a:extLst>
              <a:ext uri="{FF2B5EF4-FFF2-40B4-BE49-F238E27FC236}">
                <a16:creationId xmlns:a16="http://schemas.microsoft.com/office/drawing/2014/main" id="{63DBDED0-8C8E-F4B8-B143-54D691B9E411}"/>
              </a:ext>
            </a:extLst>
          </p:cNvPr>
          <p:cNvPicPr>
            <a:picLocks noChangeAspect="1"/>
          </p:cNvPicPr>
          <p:nvPr/>
        </p:nvPicPr>
        <p:blipFill>
          <a:blip r:embed="rId3"/>
          <a:stretch>
            <a:fillRect/>
          </a:stretch>
        </p:blipFill>
        <p:spPr>
          <a:xfrm>
            <a:off x="1274604" y="3076121"/>
            <a:ext cx="8710103" cy="944336"/>
          </a:xfrm>
          <a:prstGeom prst="rect">
            <a:avLst/>
          </a:prstGeom>
        </p:spPr>
      </p:pic>
    </p:spTree>
    <p:extLst>
      <p:ext uri="{BB962C8B-B14F-4D97-AF65-F5344CB8AC3E}">
        <p14:creationId xmlns:p14="http://schemas.microsoft.com/office/powerpoint/2010/main" val="28078445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153</TotalTime>
  <Words>1198</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19</vt:i4>
      </vt:variant>
    </vt:vector>
  </HeadingPairs>
  <TitlesOfParts>
    <vt:vector size="36" baseType="lpstr">
      <vt:lpstr>-apple-system</vt:lpstr>
      <vt:lpstr>Arial</vt:lpstr>
      <vt:lpstr>Century Schoolbook</vt:lpstr>
      <vt:lpstr>Fira Sans</vt:lpstr>
      <vt:lpstr>Google Sans</vt:lpstr>
      <vt:lpstr>Hind Siliguri</vt:lpstr>
      <vt:lpstr>inherit</vt:lpstr>
      <vt:lpstr>Nunito</vt:lpstr>
      <vt:lpstr>nunito sans</vt:lpstr>
      <vt:lpstr>Open Sans</vt:lpstr>
      <vt:lpstr>Podda</vt:lpstr>
      <vt:lpstr>Raleway</vt:lpstr>
      <vt:lpstr>SutonnyMJ</vt:lpstr>
      <vt:lpstr>Tiro Bangla</vt:lpstr>
      <vt:lpstr>Wingdings</vt:lpstr>
      <vt:lpstr>Wingdings 2</vt:lpstr>
      <vt:lpstr>View</vt:lpstr>
      <vt:lpstr>    HTML</vt:lpstr>
      <vt:lpstr>PowerPoint Presentation</vt:lpstr>
      <vt:lpstr>PowerPoint Presentation</vt:lpstr>
      <vt:lpstr>2. Website </vt:lpstr>
      <vt:lpstr>3. ওয়েব পেজ /Web Page/ ওয়েব ডকুমেন্ট/web document</vt:lpstr>
      <vt:lpstr>5. server/web-server</vt:lpstr>
      <vt:lpstr>7. Search engine</vt:lpstr>
      <vt:lpstr>PowerPoint Presentation</vt:lpstr>
      <vt:lpstr>8. IP (Internet Protocol)  Address কি? </vt:lpstr>
      <vt:lpstr>9. URL/ Uniform Resource Locator /web-address</vt:lpstr>
      <vt:lpstr>PowerPoint Presentation</vt:lpstr>
      <vt:lpstr>12.</vt:lpstr>
      <vt:lpstr>14. http/https</vt:lpstr>
      <vt:lpstr>15.Domain Name</vt:lpstr>
      <vt:lpstr>PowerPoint Presentation</vt:lpstr>
      <vt:lpstr>PowerPoint Presentation</vt:lpstr>
      <vt:lpstr>20.www/w3/w3c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HTML</dc:title>
  <dc:creator>Raajokiaa Ritu</dc:creator>
  <cp:lastModifiedBy>Raajokiaa Ritu</cp:lastModifiedBy>
  <cp:revision>27</cp:revision>
  <dcterms:created xsi:type="dcterms:W3CDTF">2023-11-12T05:58:25Z</dcterms:created>
  <dcterms:modified xsi:type="dcterms:W3CDTF">2023-11-23T09:44:07Z</dcterms:modified>
</cp:coreProperties>
</file>