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65" r:id="rId6"/>
    <p:sldId id="271" r:id="rId7"/>
    <p:sldId id="266" r:id="rId8"/>
    <p:sldId id="268" r:id="rId9"/>
    <p:sldId id="269" r:id="rId10"/>
    <p:sldId id="270" r:id="rId11"/>
    <p:sldId id="267" r:id="rId12"/>
    <p:sldId id="263"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65A3548-AD53-4583-A132-23E54856C846}" type="datetimeFigureOut">
              <a:rPr lang="en-SG" smtClean="0"/>
              <a:t>12/1/2024</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AE4432D-48DB-40F6-9422-F5BA6A228AE9}"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171385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5A3548-AD53-4583-A132-23E54856C846}" type="datetimeFigureOut">
              <a:rPr lang="en-SG" smtClean="0"/>
              <a:t>12/1/2024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AE4432D-48DB-40F6-9422-F5BA6A228AE9}" type="slidenum">
              <a:rPr lang="en-SG" smtClean="0"/>
              <a:t>‹#›</a:t>
            </a:fld>
            <a:endParaRPr lang="en-SG"/>
          </a:p>
        </p:txBody>
      </p:sp>
    </p:spTree>
    <p:extLst>
      <p:ext uri="{BB962C8B-B14F-4D97-AF65-F5344CB8AC3E}">
        <p14:creationId xmlns:p14="http://schemas.microsoft.com/office/powerpoint/2010/main" val="3218897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5A3548-AD53-4583-A132-23E54856C846}" type="datetimeFigureOut">
              <a:rPr lang="en-SG" smtClean="0"/>
              <a:t>12/1/2024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AE4432D-48DB-40F6-9422-F5BA6A228AE9}" type="slidenum">
              <a:rPr lang="en-SG" smtClean="0"/>
              <a:t>‹#›</a:t>
            </a:fld>
            <a:endParaRPr lang="en-SG"/>
          </a:p>
        </p:txBody>
      </p:sp>
    </p:spTree>
    <p:extLst>
      <p:ext uri="{BB962C8B-B14F-4D97-AF65-F5344CB8AC3E}">
        <p14:creationId xmlns:p14="http://schemas.microsoft.com/office/powerpoint/2010/main" val="3379043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5A3548-AD53-4583-A132-23E54856C846}" type="datetimeFigureOut">
              <a:rPr lang="en-SG" smtClean="0"/>
              <a:t>12/1/2024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AE4432D-48DB-40F6-9422-F5BA6A228AE9}" type="slidenum">
              <a:rPr lang="en-SG" smtClean="0"/>
              <a:t>‹#›</a:t>
            </a:fld>
            <a:endParaRPr lang="en-SG"/>
          </a:p>
        </p:txBody>
      </p:sp>
    </p:spTree>
    <p:extLst>
      <p:ext uri="{BB962C8B-B14F-4D97-AF65-F5344CB8AC3E}">
        <p14:creationId xmlns:p14="http://schemas.microsoft.com/office/powerpoint/2010/main" val="967570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5A3548-AD53-4583-A132-23E54856C846}" type="datetimeFigureOut">
              <a:rPr lang="en-SG" smtClean="0"/>
              <a:t>12/1/2024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AE4432D-48DB-40F6-9422-F5BA6A228AE9}"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94458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5A3548-AD53-4583-A132-23E54856C846}" type="datetimeFigureOut">
              <a:rPr lang="en-SG" smtClean="0"/>
              <a:t>12/1/2024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AE4432D-48DB-40F6-9422-F5BA6A228AE9}" type="slidenum">
              <a:rPr lang="en-SG" smtClean="0"/>
              <a:t>‹#›</a:t>
            </a:fld>
            <a:endParaRPr lang="en-SG"/>
          </a:p>
        </p:txBody>
      </p:sp>
    </p:spTree>
    <p:extLst>
      <p:ext uri="{BB962C8B-B14F-4D97-AF65-F5344CB8AC3E}">
        <p14:creationId xmlns:p14="http://schemas.microsoft.com/office/powerpoint/2010/main" val="2152837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5A3548-AD53-4583-A132-23E54856C846}" type="datetimeFigureOut">
              <a:rPr lang="en-SG" smtClean="0"/>
              <a:t>12/1/2024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AAE4432D-48DB-40F6-9422-F5BA6A228AE9}" type="slidenum">
              <a:rPr lang="en-SG" smtClean="0"/>
              <a:t>‹#›</a:t>
            </a:fld>
            <a:endParaRPr lang="en-SG"/>
          </a:p>
        </p:txBody>
      </p:sp>
    </p:spTree>
    <p:extLst>
      <p:ext uri="{BB962C8B-B14F-4D97-AF65-F5344CB8AC3E}">
        <p14:creationId xmlns:p14="http://schemas.microsoft.com/office/powerpoint/2010/main" val="688135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5A3548-AD53-4583-A132-23E54856C846}" type="datetimeFigureOut">
              <a:rPr lang="en-SG" smtClean="0"/>
              <a:t>12/1/2024</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AAE4432D-48DB-40F6-9422-F5BA6A228AE9}" type="slidenum">
              <a:rPr lang="en-SG" smtClean="0"/>
              <a:t>‹#›</a:t>
            </a:fld>
            <a:endParaRPr lang="en-SG"/>
          </a:p>
        </p:txBody>
      </p:sp>
    </p:spTree>
    <p:extLst>
      <p:ext uri="{BB962C8B-B14F-4D97-AF65-F5344CB8AC3E}">
        <p14:creationId xmlns:p14="http://schemas.microsoft.com/office/powerpoint/2010/main" val="2744828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5A3548-AD53-4583-A132-23E54856C846}" type="datetimeFigureOut">
              <a:rPr lang="en-SG" smtClean="0"/>
              <a:t>12/1/2024</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AAE4432D-48DB-40F6-9422-F5BA6A228AE9}" type="slidenum">
              <a:rPr lang="en-SG" smtClean="0"/>
              <a:t>‹#›</a:t>
            </a:fld>
            <a:endParaRPr lang="en-SG"/>
          </a:p>
        </p:txBody>
      </p:sp>
    </p:spTree>
    <p:extLst>
      <p:ext uri="{BB962C8B-B14F-4D97-AF65-F5344CB8AC3E}">
        <p14:creationId xmlns:p14="http://schemas.microsoft.com/office/powerpoint/2010/main" val="1123416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5A3548-AD53-4583-A132-23E54856C846}" type="datetimeFigureOut">
              <a:rPr lang="en-SG" smtClean="0"/>
              <a:t>12/1/2024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AE4432D-48DB-40F6-9422-F5BA6A228AE9}" type="slidenum">
              <a:rPr lang="en-SG" smtClean="0"/>
              <a:t>‹#›</a:t>
            </a:fld>
            <a:endParaRPr lang="en-SG"/>
          </a:p>
        </p:txBody>
      </p:sp>
    </p:spTree>
    <p:extLst>
      <p:ext uri="{BB962C8B-B14F-4D97-AF65-F5344CB8AC3E}">
        <p14:creationId xmlns:p14="http://schemas.microsoft.com/office/powerpoint/2010/main" val="1008161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5A3548-AD53-4583-A132-23E54856C846}" type="datetimeFigureOut">
              <a:rPr lang="en-SG" smtClean="0"/>
              <a:t>12/1/2024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AE4432D-48DB-40F6-9422-F5BA6A228AE9}" type="slidenum">
              <a:rPr lang="en-SG" smtClean="0"/>
              <a:t>‹#›</a:t>
            </a:fld>
            <a:endParaRPr lang="en-SG"/>
          </a:p>
        </p:txBody>
      </p:sp>
    </p:spTree>
    <p:extLst>
      <p:ext uri="{BB962C8B-B14F-4D97-AF65-F5344CB8AC3E}">
        <p14:creationId xmlns:p14="http://schemas.microsoft.com/office/powerpoint/2010/main" val="1190368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65A3548-AD53-4583-A132-23E54856C846}" type="datetimeFigureOut">
              <a:rPr lang="en-SG" smtClean="0"/>
              <a:t>12/1/2024</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AE4432D-48DB-40F6-9422-F5BA6A228AE9}" type="slidenum">
              <a:rPr lang="en-SG" smtClean="0"/>
              <a:t>‹#›</a:t>
            </a:fld>
            <a:endParaRPr lang="en-SG"/>
          </a:p>
        </p:txBody>
      </p:sp>
    </p:spTree>
    <p:extLst>
      <p:ext uri="{BB962C8B-B14F-4D97-AF65-F5344CB8AC3E}">
        <p14:creationId xmlns:p14="http://schemas.microsoft.com/office/powerpoint/2010/main" val="26257459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ask-ans.com/32428/"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nagorikvoice.com/4945/" TargetMode="External"/><Relationship Id="rId2" Type="http://schemas.openxmlformats.org/officeDocument/2006/relationships/hyperlink" Target="https://nagorikvoice.com/15725/" TargetMode="External"/><Relationship Id="rId1" Type="http://schemas.openxmlformats.org/officeDocument/2006/relationships/slideLayout" Target="../slideLayouts/slideLayout2.xml"/><Relationship Id="rId4" Type="http://schemas.openxmlformats.org/officeDocument/2006/relationships/hyperlink" Target="https://www.ask-ans.com/32428/"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nagorikvoice.com/1572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Domain_nam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66.220.159.25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nagorikvoice.com/494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A7E88-847F-89C5-E9ED-932EEF90F53C}"/>
              </a:ext>
            </a:extLst>
          </p:cNvPr>
          <p:cNvSpPr>
            <a:spLocks noGrp="1"/>
          </p:cNvSpPr>
          <p:nvPr>
            <p:ph type="ctrTitle"/>
          </p:nvPr>
        </p:nvSpPr>
        <p:spPr>
          <a:xfrm>
            <a:off x="1282048" y="1321235"/>
            <a:ext cx="10105532" cy="3279046"/>
          </a:xfrm>
        </p:spPr>
        <p:txBody>
          <a:bodyPr>
            <a:noAutofit/>
          </a:bodyPr>
          <a:lstStyle/>
          <a:p>
            <a:r>
              <a:rPr lang="en-SG" sz="16200" b="1" dirty="0">
                <a:solidFill>
                  <a:srgbClr val="92D050"/>
                </a:solidFill>
              </a:rPr>
              <a:t>Html - (</a:t>
            </a:r>
            <a:r>
              <a:rPr lang="en-SG" sz="16200" b="1" dirty="0">
                <a:solidFill>
                  <a:srgbClr val="92D050"/>
                </a:solidFill>
                <a:latin typeface="SutonnyMJ" pitchFamily="2" charset="0"/>
                <a:cs typeface="SutonnyMJ" pitchFamily="2" charset="0"/>
              </a:rPr>
              <a:t>L</a:t>
            </a:r>
            <a:r>
              <a:rPr lang="en-SG" sz="16200" b="1" dirty="0">
                <a:solidFill>
                  <a:srgbClr val="92D050"/>
                </a:solidFill>
              </a:rPr>
              <a:t>)</a:t>
            </a:r>
          </a:p>
        </p:txBody>
      </p:sp>
    </p:spTree>
    <p:extLst>
      <p:ext uri="{BB962C8B-B14F-4D97-AF65-F5344CB8AC3E}">
        <p14:creationId xmlns:p14="http://schemas.microsoft.com/office/powerpoint/2010/main" val="270953960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D76D6F-1678-E69F-B607-3D3B85A25A5C}"/>
              </a:ext>
            </a:extLst>
          </p:cNvPr>
          <p:cNvSpPr>
            <a:spLocks noGrp="1"/>
          </p:cNvSpPr>
          <p:nvPr>
            <p:ph idx="1"/>
          </p:nvPr>
        </p:nvSpPr>
        <p:spPr>
          <a:xfrm>
            <a:off x="188536" y="188536"/>
            <a:ext cx="10850252" cy="6297105"/>
          </a:xfrm>
        </p:spPr>
        <p:txBody>
          <a:bodyPr>
            <a:normAutofit lnSpcReduction="10000"/>
          </a:bodyPr>
          <a:lstStyle/>
          <a:p>
            <a:pPr marL="0" indent="0" fontAlgn="base">
              <a:lnSpc>
                <a:spcPct val="100000"/>
              </a:lnSpc>
              <a:buNone/>
            </a:pPr>
            <a:r>
              <a:rPr lang="en-SG" sz="1600" b="1" dirty="0">
                <a:solidFill>
                  <a:srgbClr val="C00000"/>
                </a:solidFill>
                <a:latin typeface="Aptos" panose="020B0004020202020204" pitchFamily="34" charset="0"/>
              </a:rPr>
              <a:t>19. HTML</a:t>
            </a:r>
            <a:r>
              <a:rPr lang="en-SG" sz="1600" b="1" dirty="0">
                <a:solidFill>
                  <a:srgbClr val="C00000"/>
                </a:solidFill>
                <a:latin typeface="SutonnyMJ" pitchFamily="2" charset="0"/>
              </a:rPr>
              <a:t> Gi †</a:t>
            </a:r>
            <a:r>
              <a:rPr lang="en-SG" sz="1600" b="1" dirty="0" err="1">
                <a:solidFill>
                  <a:srgbClr val="C00000"/>
                </a:solidFill>
                <a:latin typeface="SutonnyMJ" pitchFamily="2" charset="0"/>
              </a:rPr>
              <a:t>gŠwjK</a:t>
            </a:r>
            <a:r>
              <a:rPr lang="en-SG" sz="1600" b="1" dirty="0">
                <a:solidFill>
                  <a:srgbClr val="C00000"/>
                </a:solidFill>
                <a:latin typeface="SutonnyMJ" pitchFamily="2" charset="0"/>
              </a:rPr>
              <a:t> </a:t>
            </a:r>
            <a:r>
              <a:rPr lang="en-SG" sz="1600" b="1" dirty="0" err="1">
                <a:solidFill>
                  <a:srgbClr val="C00000"/>
                </a:solidFill>
                <a:latin typeface="SutonnyMJ" pitchFamily="2" charset="0"/>
              </a:rPr>
              <a:t>MVb</a:t>
            </a:r>
            <a:r>
              <a:rPr lang="en-SG" sz="1600" b="1" dirty="0">
                <a:solidFill>
                  <a:srgbClr val="C00000"/>
                </a:solidFill>
                <a:latin typeface="SutonnyMJ" pitchFamily="2" charset="0"/>
              </a:rPr>
              <a:t> </a:t>
            </a:r>
            <a:r>
              <a:rPr lang="en-SG" sz="1600" b="1" dirty="0" err="1">
                <a:solidFill>
                  <a:srgbClr val="C00000"/>
                </a:solidFill>
                <a:latin typeface="SutonnyMJ" pitchFamily="2" charset="0"/>
              </a:rPr>
              <a:t>D`vniYmn</a:t>
            </a:r>
            <a:r>
              <a:rPr lang="en-SG" sz="1600" b="1" dirty="0">
                <a:solidFill>
                  <a:srgbClr val="C00000"/>
                </a:solidFill>
                <a:latin typeface="SutonnyMJ" pitchFamily="2" charset="0"/>
              </a:rPr>
              <a:t> †</a:t>
            </a:r>
            <a:r>
              <a:rPr lang="en-SG" sz="1600" b="1" dirty="0" err="1">
                <a:solidFill>
                  <a:srgbClr val="C00000"/>
                </a:solidFill>
                <a:latin typeface="SutonnyMJ" pitchFamily="2" charset="0"/>
              </a:rPr>
              <a:t>jL</a:t>
            </a:r>
            <a:r>
              <a:rPr lang="en-SG" sz="1600" b="1" dirty="0">
                <a:solidFill>
                  <a:srgbClr val="C00000"/>
                </a:solidFill>
                <a:latin typeface="SutonnyMJ" pitchFamily="2" charset="0"/>
              </a:rPr>
              <a:t>|</a:t>
            </a:r>
          </a:p>
          <a:p>
            <a:pPr marL="0" indent="0" fontAlgn="base">
              <a:lnSpc>
                <a:spcPct val="100000"/>
              </a:lnSpc>
              <a:buNone/>
            </a:pPr>
            <a:r>
              <a:rPr lang="en-SG" sz="1600" b="1" dirty="0">
                <a:solidFill>
                  <a:srgbClr val="C00000"/>
                </a:solidFill>
                <a:latin typeface="Aptos" panose="020B0004020202020204" pitchFamily="34" charset="0"/>
              </a:rPr>
              <a:t>DOCTYPE</a:t>
            </a:r>
            <a:r>
              <a:rPr lang="en-SG" sz="1600" b="1" dirty="0">
                <a:latin typeface="Aptos" panose="020B0004020202020204" pitchFamily="34" charset="0"/>
              </a:rPr>
              <a:t> =  document type</a:t>
            </a:r>
            <a:endParaRPr lang="en-SG" sz="1600" dirty="0">
              <a:latin typeface="Aptos" panose="020B0004020202020204" pitchFamily="34" charset="0"/>
            </a:endParaRPr>
          </a:p>
          <a:p>
            <a:pPr marL="0" indent="0" fontAlgn="base">
              <a:lnSpc>
                <a:spcPct val="100000"/>
              </a:lnSpc>
              <a:buNone/>
            </a:pPr>
            <a:r>
              <a:rPr lang="en-SG" sz="1600" b="0" i="0" dirty="0">
                <a:effectLst/>
                <a:latin typeface="Aptos" panose="020B0004020202020204" pitchFamily="34" charset="0"/>
              </a:rPr>
              <a:t>&lt;html&gt;…..&lt;/html&gt; = </a:t>
            </a:r>
          </a:p>
          <a:p>
            <a:pPr marL="0" indent="0" fontAlgn="base">
              <a:lnSpc>
                <a:spcPct val="100000"/>
              </a:lnSpc>
              <a:buNone/>
            </a:pPr>
            <a:r>
              <a:rPr lang="en-SG" sz="1600" dirty="0">
                <a:latin typeface="Aptos" panose="020B0004020202020204" pitchFamily="34" charset="0"/>
              </a:rPr>
              <a:t>&lt;head&gt;….&lt;/head&gt; = </a:t>
            </a:r>
          </a:p>
          <a:p>
            <a:pPr marL="0" indent="0" fontAlgn="base">
              <a:lnSpc>
                <a:spcPct val="100000"/>
              </a:lnSpc>
              <a:buNone/>
            </a:pPr>
            <a:r>
              <a:rPr lang="en-SG" sz="1600" b="0" i="0" dirty="0">
                <a:effectLst/>
                <a:latin typeface="Aptos" panose="020B0004020202020204" pitchFamily="34" charset="0"/>
              </a:rPr>
              <a:t>&lt;title&gt;……&lt;/title&gt; = </a:t>
            </a:r>
          </a:p>
          <a:p>
            <a:pPr marL="0" indent="0" fontAlgn="base">
              <a:lnSpc>
                <a:spcPct val="100000"/>
              </a:lnSpc>
              <a:buNone/>
            </a:pPr>
            <a:r>
              <a:rPr lang="en-SG" sz="1600" b="0" i="0" dirty="0">
                <a:effectLst/>
                <a:latin typeface="Aptos" panose="020B0004020202020204" pitchFamily="34" charset="0"/>
              </a:rPr>
              <a:t>&lt;body&gt;……&lt;/body&gt; = </a:t>
            </a:r>
          </a:p>
          <a:p>
            <a:pPr marL="0" indent="0" fontAlgn="base">
              <a:lnSpc>
                <a:spcPct val="100000"/>
              </a:lnSpc>
              <a:buNone/>
            </a:pPr>
            <a:endParaRPr lang="en-SG" sz="1600" b="0" i="0" dirty="0">
              <a:effectLst/>
              <a:latin typeface="Aptos" panose="020B0004020202020204" pitchFamily="34" charset="0"/>
            </a:endParaRPr>
          </a:p>
          <a:p>
            <a:pPr marL="0" indent="0" fontAlgn="base">
              <a:lnSpc>
                <a:spcPct val="100000"/>
              </a:lnSpc>
              <a:buNone/>
            </a:pPr>
            <a:r>
              <a:rPr lang="en-SG" sz="1600" b="0" i="0" u="sng" dirty="0">
                <a:effectLst/>
                <a:latin typeface="Aptos" panose="020B0004020202020204" pitchFamily="34" charset="0"/>
              </a:rPr>
              <a:t>Examples:-</a:t>
            </a:r>
          </a:p>
          <a:p>
            <a:pPr marL="0" indent="0" fontAlgn="base">
              <a:lnSpc>
                <a:spcPct val="100000"/>
              </a:lnSpc>
              <a:buNone/>
            </a:pPr>
            <a:r>
              <a:rPr lang="en-SG" sz="1600" b="0" i="0" dirty="0">
                <a:effectLst/>
                <a:latin typeface="Source Sans Pro" panose="020B0503030403020204" pitchFamily="34" charset="0"/>
              </a:rPr>
              <a:t>&lt;!DOCTYPE html&gt;</a:t>
            </a:r>
            <a:br>
              <a:rPr lang="en-SG" sz="1600" dirty="0"/>
            </a:br>
            <a:r>
              <a:rPr lang="en-SG" sz="1600" b="0" i="0" dirty="0">
                <a:effectLst/>
                <a:latin typeface="Source Sans Pro" panose="020B0503030403020204" pitchFamily="34" charset="0"/>
              </a:rPr>
              <a:t>&lt;html&gt;</a:t>
            </a:r>
            <a:endParaRPr lang="en-SG" sz="1600" dirty="0"/>
          </a:p>
          <a:p>
            <a:pPr marL="0" indent="0" fontAlgn="base">
              <a:lnSpc>
                <a:spcPct val="100000"/>
              </a:lnSpc>
              <a:buNone/>
            </a:pPr>
            <a:r>
              <a:rPr lang="en-SG" sz="1600" b="0" i="0" dirty="0">
                <a:effectLst/>
                <a:latin typeface="Source Sans Pro" panose="020B0503030403020204" pitchFamily="34" charset="0"/>
              </a:rPr>
              <a:t>&lt;head&gt;</a:t>
            </a:r>
            <a:br>
              <a:rPr lang="en-SG" sz="1600" dirty="0"/>
            </a:br>
            <a:r>
              <a:rPr lang="en-SG" sz="1600" dirty="0"/>
              <a:t>   </a:t>
            </a:r>
            <a:r>
              <a:rPr lang="en-SG" sz="1600" b="0" i="0" dirty="0">
                <a:effectLst/>
                <a:latin typeface="Source Sans Pro" panose="020B0503030403020204" pitchFamily="34" charset="0"/>
              </a:rPr>
              <a:t>&lt;title&gt;learn html&lt;/title&gt;</a:t>
            </a:r>
            <a:br>
              <a:rPr lang="en-SG" sz="1600" dirty="0"/>
            </a:br>
            <a:r>
              <a:rPr lang="en-SG" sz="1600" b="0" i="0" dirty="0">
                <a:effectLst/>
                <a:latin typeface="Source Sans Pro" panose="020B0503030403020204" pitchFamily="34" charset="0"/>
              </a:rPr>
              <a:t>&lt;/head&gt;</a:t>
            </a:r>
            <a:br>
              <a:rPr lang="en-SG" sz="1600" dirty="0"/>
            </a:br>
            <a:r>
              <a:rPr lang="en-SG" sz="1600" b="0" i="0" dirty="0">
                <a:effectLst/>
                <a:latin typeface="Source Sans Pro" panose="020B0503030403020204" pitchFamily="34" charset="0"/>
              </a:rPr>
              <a:t>&lt;body&gt;</a:t>
            </a:r>
            <a:br>
              <a:rPr lang="en-SG" sz="1600" dirty="0"/>
            </a:br>
            <a:r>
              <a:rPr lang="en-SG" sz="1600" dirty="0"/>
              <a:t>   </a:t>
            </a:r>
            <a:r>
              <a:rPr lang="en-SG" sz="1600" b="0" i="0" dirty="0">
                <a:effectLst/>
                <a:latin typeface="Source Sans Pro" panose="020B0503030403020204" pitchFamily="34" charset="0"/>
              </a:rPr>
              <a:t>&lt;h1&gt;Welcome to html&lt;/h1&gt;</a:t>
            </a:r>
            <a:br>
              <a:rPr lang="en-SG" sz="1600" dirty="0"/>
            </a:br>
            <a:r>
              <a:rPr lang="en-SG" sz="1600" dirty="0"/>
              <a:t>   </a:t>
            </a:r>
            <a:r>
              <a:rPr lang="en-SG" sz="1600" b="0" i="0" dirty="0">
                <a:effectLst/>
                <a:latin typeface="Source Sans Pro" panose="020B0503030403020204" pitchFamily="34" charset="0"/>
              </a:rPr>
              <a:t>&lt;p&gt;html in chapter-4. &lt;/p&gt;</a:t>
            </a:r>
            <a:br>
              <a:rPr lang="en-SG" sz="1600" dirty="0"/>
            </a:br>
            <a:r>
              <a:rPr lang="en-SG" sz="1600" b="0" i="0" dirty="0">
                <a:effectLst/>
                <a:latin typeface="Source Sans Pro" panose="020B0503030403020204" pitchFamily="34" charset="0"/>
              </a:rPr>
              <a:t>&lt;/body&gt;</a:t>
            </a:r>
            <a:br>
              <a:rPr lang="en-SG" sz="1600" dirty="0"/>
            </a:br>
            <a:r>
              <a:rPr lang="en-SG" sz="1600" b="0" i="0" dirty="0">
                <a:effectLst/>
                <a:latin typeface="Source Sans Pro" panose="020B0503030403020204" pitchFamily="34" charset="0"/>
              </a:rPr>
              <a:t>&lt;/html&gt;</a:t>
            </a:r>
            <a:endParaRPr lang="en-SG" sz="1600" dirty="0"/>
          </a:p>
        </p:txBody>
      </p:sp>
    </p:spTree>
    <p:extLst>
      <p:ext uri="{BB962C8B-B14F-4D97-AF65-F5344CB8AC3E}">
        <p14:creationId xmlns:p14="http://schemas.microsoft.com/office/powerpoint/2010/main" val="301954367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D9AB1C-12DF-1260-98E6-B80D966D6729}"/>
              </a:ext>
            </a:extLst>
          </p:cNvPr>
          <p:cNvSpPr>
            <a:spLocks noGrp="1"/>
          </p:cNvSpPr>
          <p:nvPr>
            <p:ph idx="1"/>
          </p:nvPr>
        </p:nvSpPr>
        <p:spPr>
          <a:xfrm>
            <a:off x="203199" y="261257"/>
            <a:ext cx="10914743" cy="6415313"/>
          </a:xfrm>
        </p:spPr>
        <p:txBody>
          <a:bodyPr>
            <a:normAutofit lnSpcReduction="10000"/>
          </a:bodyPr>
          <a:lstStyle/>
          <a:p>
            <a:pPr algn="just" fontAlgn="base"/>
            <a:r>
              <a:rPr lang="en-SG" b="1" i="0" dirty="0">
                <a:solidFill>
                  <a:srgbClr val="990033"/>
                </a:solidFill>
                <a:effectLst/>
                <a:latin typeface="inherit"/>
              </a:rPr>
              <a:t>20.</a:t>
            </a:r>
            <a:r>
              <a:rPr lang="bn-IN" b="1" i="0" dirty="0">
                <a:solidFill>
                  <a:srgbClr val="990033"/>
                </a:solidFill>
                <a:effectLst/>
                <a:latin typeface="inherit"/>
              </a:rPr>
              <a:t>ওয়েবপেজ ডিজাইনে </a:t>
            </a:r>
            <a:r>
              <a:rPr lang="en-SG" b="1" i="0" dirty="0">
                <a:solidFill>
                  <a:srgbClr val="990033"/>
                </a:solidFill>
                <a:effectLst/>
                <a:latin typeface="inherit"/>
              </a:rPr>
              <a:t>HTML </a:t>
            </a:r>
            <a:r>
              <a:rPr lang="bn-IN" b="1" i="0" dirty="0">
                <a:solidFill>
                  <a:srgbClr val="990033"/>
                </a:solidFill>
                <a:effectLst/>
                <a:latin typeface="inherit"/>
              </a:rPr>
              <a:t>এর গুরুত্ব ব্যাখ্যা কর।</a:t>
            </a:r>
            <a:endParaRPr lang="en-SG" b="1" i="0" dirty="0">
              <a:solidFill>
                <a:srgbClr val="990033"/>
              </a:solidFill>
              <a:effectLst/>
              <a:latin typeface="inherit"/>
            </a:endParaRPr>
          </a:p>
          <a:p>
            <a:pPr algn="just" fontAlgn="base"/>
            <a:r>
              <a:rPr lang="en-SG" b="0" i="0" dirty="0">
                <a:effectLst/>
                <a:latin typeface="Open Sans" panose="020B0606030504020204" pitchFamily="34" charset="0"/>
              </a:rPr>
              <a:t>HTML </a:t>
            </a:r>
            <a:r>
              <a:rPr lang="bn-IN" b="0" i="0" dirty="0">
                <a:effectLst/>
                <a:latin typeface="Open Sans" panose="020B0606030504020204" pitchFamily="34" charset="0"/>
              </a:rPr>
              <a:t>এর পূর্ণরূপ </a:t>
            </a:r>
            <a:r>
              <a:rPr lang="en-SG" b="0" i="0" dirty="0">
                <a:effectLst/>
                <a:latin typeface="Open Sans" panose="020B0606030504020204" pitchFamily="34" charset="0"/>
              </a:rPr>
              <a:t>Hyper Text Markup Language </a:t>
            </a:r>
            <a:r>
              <a:rPr lang="bn-IN" b="0" i="0" dirty="0">
                <a:effectLst/>
                <a:latin typeface="Open Sans" panose="020B0606030504020204" pitchFamily="34" charset="0"/>
              </a:rPr>
              <a:t>যা কতগুলো মার্কআপ ট্যাগের সমষ্টি। এই ভাষা ব্যবহার করে ওয়েবপেজের লে-আউট ডিজাইন বা মূল কাঠামো তৈরি করা হয়।</a:t>
            </a:r>
          </a:p>
          <a:p>
            <a:pPr algn="just" fontAlgn="base"/>
            <a:r>
              <a:rPr lang="en-SG" b="0" i="0" dirty="0">
                <a:effectLst/>
                <a:latin typeface="Open Sans" panose="020B0606030504020204" pitchFamily="34" charset="0"/>
              </a:rPr>
              <a:t>HTML </a:t>
            </a:r>
            <a:r>
              <a:rPr lang="bn-IN" b="0" i="0" dirty="0">
                <a:effectLst/>
                <a:latin typeface="Open Sans" panose="020B0606030504020204" pitchFamily="34" charset="0"/>
              </a:rPr>
              <a:t>ইউজার ফ্রেন্ডলি ওপেন টেকনোলজি, এর সিনটেক্স সহজ, কেস ইন-সেনসিটিভ এবং যেকোনো টেক্সট এডিটরে কোড লেখা যায়। </a:t>
            </a:r>
            <a:r>
              <a:rPr lang="en-SG" b="0" i="0" dirty="0">
                <a:effectLst/>
                <a:latin typeface="Open Sans" panose="020B0606030504020204" pitchFamily="34" charset="0"/>
              </a:rPr>
              <a:t>HTML </a:t>
            </a:r>
            <a:r>
              <a:rPr lang="bn-IN" b="0" i="0" dirty="0">
                <a:effectLst/>
                <a:latin typeface="Open Sans" panose="020B0606030504020204" pitchFamily="34" charset="0"/>
              </a:rPr>
              <a:t>দ্বারা তৈরি ওয়েবপেজ সকল ব্রাউজার সাপোর্ট করে। এ সুবিধাগুলো থাকার কারণেই ওয়েবপেজ ডিজাইনে </a:t>
            </a:r>
            <a:r>
              <a:rPr lang="en-SG" b="0" i="0" dirty="0">
                <a:effectLst/>
                <a:latin typeface="Open Sans" panose="020B0606030504020204" pitchFamily="34" charset="0"/>
              </a:rPr>
              <a:t>HTML </a:t>
            </a:r>
            <a:r>
              <a:rPr lang="bn-IN" b="0" i="0" dirty="0">
                <a:effectLst/>
                <a:latin typeface="Open Sans" panose="020B0606030504020204" pitchFamily="34" charset="0"/>
              </a:rPr>
              <a:t>গুরুত্বপূর্ণ।</a:t>
            </a:r>
            <a:endParaRPr lang="en-SG" b="0" i="0" dirty="0">
              <a:effectLst/>
              <a:latin typeface="Open Sans" panose="020B0606030504020204" pitchFamily="34" charset="0"/>
            </a:endParaRPr>
          </a:p>
          <a:p>
            <a:pPr algn="just" fontAlgn="base"/>
            <a:r>
              <a:rPr lang="bn-IN" b="0" i="0" dirty="0">
                <a:effectLst/>
                <a:latin typeface="Bangla_font"/>
              </a:rPr>
              <a:t>ওয়েবপেজ লেখার জন্য সবচেয়ে বেশি ব্যবহৃত ল্যাংগুয়েজ হলো এইচটিএমএল। এটি ব্যবহার করা সহজ। ওয়েব ব্রাউজার ব্যতীত ওয়েবপেজকে প্রদর্শন করা যায় না। ওয়েব ব্রাউজার কেবলমাত্র </a:t>
            </a:r>
            <a:r>
              <a:rPr lang="en-SG" b="1" i="0" dirty="0">
                <a:effectLst/>
                <a:latin typeface="Bangla_font"/>
              </a:rPr>
              <a:t>HTML </a:t>
            </a:r>
            <a:r>
              <a:rPr lang="bn-IN" b="0" i="0" dirty="0">
                <a:effectLst/>
                <a:latin typeface="Bangla_font"/>
              </a:rPr>
              <a:t>কে শনাক্ত করতে পারে। এ সমস্ত কারণেই ওয়েবপেজ ডিজাইনে </a:t>
            </a:r>
            <a:r>
              <a:rPr lang="en-SG" b="0" i="0" dirty="0">
                <a:effectLst/>
                <a:latin typeface="Bangla_font"/>
              </a:rPr>
              <a:t>html </a:t>
            </a:r>
            <a:r>
              <a:rPr lang="bn-IN" b="0" i="0" dirty="0">
                <a:effectLst/>
                <a:latin typeface="Bangla_font"/>
              </a:rPr>
              <a:t>গুরুত্বপূর্ণ।</a:t>
            </a:r>
            <a:endParaRPr lang="en-SG" b="0" i="0" dirty="0">
              <a:effectLst/>
              <a:latin typeface="Bangla_font"/>
            </a:endParaRPr>
          </a:p>
          <a:p>
            <a:pPr algn="just" fontAlgn="base"/>
            <a:r>
              <a:rPr lang="en-SG" b="1" i="0" dirty="0">
                <a:solidFill>
                  <a:srgbClr val="FF0000"/>
                </a:solidFill>
                <a:effectLst/>
                <a:latin typeface="inherit"/>
              </a:rPr>
              <a:t>21.HTML </a:t>
            </a:r>
            <a:r>
              <a:rPr lang="bn-IN" b="1" i="0" dirty="0">
                <a:solidFill>
                  <a:srgbClr val="FF0000"/>
                </a:solidFill>
                <a:effectLst/>
                <a:latin typeface="inherit"/>
              </a:rPr>
              <a:t>ব্যবহারের সুবিধা বর্ণনা কর।</a:t>
            </a:r>
            <a:endParaRPr lang="bn-IN" b="1" i="0" dirty="0">
              <a:solidFill>
                <a:srgbClr val="FF0000"/>
              </a:solidFill>
              <a:effectLst/>
              <a:latin typeface="Raleway" pitchFamily="2" charset="0"/>
            </a:endParaRPr>
          </a:p>
          <a:p>
            <a:pPr algn="just" fontAlgn="base">
              <a:buFont typeface="Arial" panose="020B0604020202020204" pitchFamily="34" charset="0"/>
              <a:buChar char="•"/>
            </a:pPr>
            <a:r>
              <a:rPr lang="bn-IN" sz="1800" b="0" i="0" dirty="0">
                <a:effectLst/>
                <a:latin typeface="inherit"/>
              </a:rPr>
              <a:t>১। যেকোন ওয়েবপেইজের টেমপ্লেট তৈরি করা যায়।</a:t>
            </a:r>
          </a:p>
          <a:p>
            <a:pPr algn="just" fontAlgn="base">
              <a:buFont typeface="Arial" panose="020B0604020202020204" pitchFamily="34" charset="0"/>
              <a:buChar char="•"/>
            </a:pPr>
            <a:r>
              <a:rPr lang="bn-IN" sz="1800" b="0" i="0" dirty="0">
                <a:effectLst/>
                <a:latin typeface="inherit"/>
              </a:rPr>
              <a:t>২। এটি একটি ইউজার ফ্রেন্ডলি ওপেন টেকনোলজি।</a:t>
            </a:r>
          </a:p>
          <a:p>
            <a:pPr algn="just" fontAlgn="base">
              <a:buFont typeface="Arial" panose="020B0604020202020204" pitchFamily="34" charset="0"/>
              <a:buChar char="•"/>
            </a:pPr>
            <a:r>
              <a:rPr lang="bn-IN" sz="1800" b="0" i="0" dirty="0">
                <a:effectLst/>
                <a:latin typeface="inherit"/>
              </a:rPr>
              <a:t>৩। অধিকাংশ ব্রাউজার সাপোর্ট করে।</a:t>
            </a:r>
          </a:p>
          <a:p>
            <a:pPr algn="just" fontAlgn="base">
              <a:buFont typeface="Arial" panose="020B0604020202020204" pitchFamily="34" charset="0"/>
              <a:buChar char="•"/>
            </a:pPr>
            <a:r>
              <a:rPr lang="bn-IN" sz="1800" b="0" i="0" dirty="0">
                <a:effectLst/>
                <a:latin typeface="inherit"/>
              </a:rPr>
              <a:t>৪। সিনটেক্স সহজ তাই </a:t>
            </a:r>
            <a:r>
              <a:rPr lang="en-SG" sz="1800" b="0" i="0" dirty="0">
                <a:effectLst/>
                <a:latin typeface="inherit"/>
              </a:rPr>
              <a:t>HTML </a:t>
            </a:r>
            <a:r>
              <a:rPr lang="bn-IN" sz="1800" b="0" i="0" dirty="0">
                <a:effectLst/>
                <a:latin typeface="inherit"/>
              </a:rPr>
              <a:t>শেখা সহজ।</a:t>
            </a:r>
          </a:p>
          <a:p>
            <a:pPr algn="just" fontAlgn="base">
              <a:buFont typeface="Arial" panose="020B0604020202020204" pitchFamily="34" charset="0"/>
              <a:buChar char="•"/>
            </a:pPr>
            <a:r>
              <a:rPr lang="bn-IN" sz="1800" b="0" i="0" dirty="0">
                <a:effectLst/>
                <a:latin typeface="inherit"/>
              </a:rPr>
              <a:t>৫। যেকোনো টেক্সট এডিটরে কোড লেখা যায়।</a:t>
            </a:r>
          </a:p>
          <a:p>
            <a:pPr algn="just" fontAlgn="base">
              <a:buFont typeface="Arial" panose="020B0604020202020204" pitchFamily="34" charset="0"/>
              <a:buChar char="•"/>
            </a:pPr>
            <a:r>
              <a:rPr lang="bn-IN" sz="1800" b="0" i="0" dirty="0">
                <a:effectLst/>
                <a:latin typeface="inherit"/>
              </a:rPr>
              <a:t>৬। ওয়েবপেইজের সাইজ কম হওয়াতে হোস্টিং স্পেস কম লাগে, অর্থাৎ খরচ কম হয়।</a:t>
            </a:r>
          </a:p>
          <a:p>
            <a:pPr algn="just" fontAlgn="base">
              <a:buFont typeface="Arial" panose="020B0604020202020204" pitchFamily="34" charset="0"/>
              <a:buChar char="•"/>
            </a:pPr>
            <a:r>
              <a:rPr lang="bn-IN" sz="1800" b="0" i="0" dirty="0">
                <a:effectLst/>
                <a:latin typeface="inherit"/>
              </a:rPr>
              <a:t>৭। </a:t>
            </a:r>
            <a:r>
              <a:rPr lang="en-SG" sz="1800" b="0" i="0" dirty="0">
                <a:effectLst/>
                <a:latin typeface="inherit"/>
              </a:rPr>
              <a:t>HTML </a:t>
            </a:r>
            <a:r>
              <a:rPr lang="bn-IN" sz="1800" b="0" i="0" dirty="0">
                <a:effectLst/>
                <a:latin typeface="inherit"/>
              </a:rPr>
              <a:t>কোন কেস সেনসিটিভ ভাষা নয়।</a:t>
            </a:r>
          </a:p>
          <a:p>
            <a:pPr algn="just" fontAlgn="base"/>
            <a:endParaRPr lang="bn-IN" b="0" i="0" dirty="0">
              <a:solidFill>
                <a:srgbClr val="000000"/>
              </a:solidFill>
              <a:effectLst/>
              <a:latin typeface="Bangla_font"/>
            </a:endParaRPr>
          </a:p>
          <a:p>
            <a:pPr algn="just"/>
            <a:endParaRPr lang="en-SG" dirty="0"/>
          </a:p>
        </p:txBody>
      </p:sp>
    </p:spTree>
    <p:extLst>
      <p:ext uri="{BB962C8B-B14F-4D97-AF65-F5344CB8AC3E}">
        <p14:creationId xmlns:p14="http://schemas.microsoft.com/office/powerpoint/2010/main" val="359527536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23FE809-FC61-CC17-1F16-79E26199704E}"/>
              </a:ext>
            </a:extLst>
          </p:cNvPr>
          <p:cNvSpPr txBox="1"/>
          <p:nvPr/>
        </p:nvSpPr>
        <p:spPr>
          <a:xfrm>
            <a:off x="275771" y="145143"/>
            <a:ext cx="10551886" cy="4524315"/>
          </a:xfrm>
          <a:prstGeom prst="rect">
            <a:avLst/>
          </a:prstGeom>
          <a:noFill/>
        </p:spPr>
        <p:txBody>
          <a:bodyPr wrap="square">
            <a:spAutoFit/>
          </a:bodyPr>
          <a:lstStyle/>
          <a:p>
            <a:pPr algn="just"/>
            <a:r>
              <a:rPr lang="en-SG" b="1" i="0" dirty="0">
                <a:solidFill>
                  <a:srgbClr val="000000"/>
                </a:solidFill>
                <a:effectLst/>
                <a:latin typeface="Bangla_font"/>
              </a:rPr>
              <a:t>22.</a:t>
            </a:r>
            <a:r>
              <a:rPr lang="bn-IN" b="1" i="0" dirty="0">
                <a:solidFill>
                  <a:srgbClr val="000000"/>
                </a:solidFill>
                <a:effectLst/>
                <a:latin typeface="Bangla_font"/>
              </a:rPr>
              <a:t>‘প্রতিনিয়ত পরিবর্তনশীল তথ্যের ওয়েবসাইট’ – ব্যাখ্যা কর।</a:t>
            </a:r>
            <a:endParaRPr lang="bn-IN" b="0" i="0" dirty="0">
              <a:solidFill>
                <a:srgbClr val="000000"/>
              </a:solidFill>
              <a:effectLst/>
              <a:latin typeface="Bangla_font"/>
            </a:endParaRPr>
          </a:p>
          <a:p>
            <a:pPr algn="just"/>
            <a:r>
              <a:rPr lang="bn-IN" b="0" i="0" dirty="0">
                <a:solidFill>
                  <a:srgbClr val="000000"/>
                </a:solidFill>
                <a:effectLst/>
                <a:latin typeface="Bangla_font"/>
              </a:rPr>
              <a:t>প্রতিনিয়ত পরিবর্তনশীল ওয়েবসাইট হলো ডাইনামিক ওয়েবসাইট। যে সকল ওয়েবসাইটের ডেটার মান ওয়েব পেইজ লোডিং বা চালু হয়ার পর পরিবর্তন করা যায় তাকে ডাইনামিক ওয়েবসাইট বলে। যে সকল ওয়েবপেইজে আপডেট তথ্য প্রদর্শন করে অর্থাৎ পরিবর্তিত তথ্য প্রদর্শন করে সে সকল ওয়েবপেইজকে ডাইনামিক ওয়েবপেইজ বলে।  যেমন— ক্রিকেট লাইভ স্কোর ইত্যাদি। ডাইনামিক ওয়েবপেজে ব্যবহারকারীর ইনপুট নেয়া এবং নির্ধারিত ব্যবহারকারীর জন্য নির্ধারিত পেইজ প্রদর্শনের জন্য ডেটাবেজ ব্যবহার করা হয়। ডেটাবেজ ব্যবহার করে ডাইনামিক ওয়েবপেজকে সর্বশেষ আপডেটকৃত তথ্য দিয়ে পরিবর্তন করা যায় বিধায় এই ধরনের ওয়েবপেজকে প্রতিনিয়ত পরিবর্তনশীল তথ্যের ওয়েবসাইট বলা হয়। সাধারণত </a:t>
            </a:r>
            <a:r>
              <a:rPr lang="en-SG" b="1" i="0" dirty="0">
                <a:solidFill>
                  <a:srgbClr val="000000"/>
                </a:solidFill>
                <a:effectLst/>
                <a:latin typeface="Bangla_font"/>
              </a:rPr>
              <a:t>PHP, ASP, JSP</a:t>
            </a:r>
            <a:r>
              <a:rPr lang="en-SG" b="0" i="0" dirty="0">
                <a:solidFill>
                  <a:srgbClr val="000000"/>
                </a:solidFill>
                <a:effectLst/>
                <a:latin typeface="Bangla_font"/>
              </a:rPr>
              <a:t> </a:t>
            </a:r>
            <a:r>
              <a:rPr lang="bn-IN" b="0" i="0" dirty="0">
                <a:solidFill>
                  <a:srgbClr val="000000"/>
                </a:solidFill>
                <a:effectLst/>
                <a:latin typeface="Bangla_font"/>
              </a:rPr>
              <a:t>ভাষা ব্যবহার করে ডাইনামিক ওয়েবপেজ তৈরি করা হয়।</a:t>
            </a:r>
            <a:endParaRPr lang="en-SG" b="0" i="0" dirty="0">
              <a:solidFill>
                <a:srgbClr val="000000"/>
              </a:solidFill>
              <a:effectLst/>
              <a:latin typeface="Bangla_font"/>
            </a:endParaRPr>
          </a:p>
          <a:p>
            <a:pPr algn="just"/>
            <a:r>
              <a:rPr lang="en-SG" b="1" i="0" u="none" strike="noStrike" dirty="0">
                <a:solidFill>
                  <a:srgbClr val="FFFFFF"/>
                </a:solidFill>
                <a:effectLst/>
                <a:latin typeface="Podda"/>
                <a:hlinkClick r:id="rId2"/>
              </a:rPr>
              <a:t>23.</a:t>
            </a:r>
            <a:r>
              <a:rPr lang="bn-IN" b="1" i="0" u="none" strike="noStrike" dirty="0">
                <a:solidFill>
                  <a:srgbClr val="FFFFFF"/>
                </a:solidFill>
                <a:effectLst/>
                <a:latin typeface="Podda"/>
                <a:hlinkClick r:id="rId2"/>
              </a:rPr>
              <a:t>আলোর গতিতে ডেটা স্থানান্তর ব্যাখ্যা কর?</a:t>
            </a:r>
            <a:endParaRPr lang="bn-IN" b="1" i="0" dirty="0">
              <a:solidFill>
                <a:srgbClr val="FFFFFF"/>
              </a:solidFill>
              <a:effectLst/>
              <a:latin typeface="Podda"/>
            </a:endParaRPr>
          </a:p>
          <a:p>
            <a:pPr algn="just"/>
            <a:r>
              <a:rPr lang="bn-IN" b="0" i="0" dirty="0">
                <a:solidFill>
                  <a:srgbClr val="202020"/>
                </a:solidFill>
                <a:effectLst/>
                <a:latin typeface="Podda"/>
              </a:rPr>
              <a:t>অপটিক্যাল ফাইবার দিয়ে আলোর গতিতে ডেটা স্থানান্তর হয়। অপটিক্যাল ফাইবার হলো অত্যন্ত সরু এক ধরণের কাঁচের তন্তু। এতে ইলেকট্রিক সিগন্যালের পরিবর্তে আলোক বা লাইট সিগন্যাল ট্রান্সমিট করে এবং এতে আলোর পূর্ন অভ্যন্তরীণ প্রতিফলন পদ্ধতিতে ডেটা উৎস থেকে গন্তব্যে গমন করে। ইলেকট্রিসিটির মতো আলোক সংকেত বাইরে ছড়িয়ে পড়ে না বলে এতে অপচয় কম হয় এবং এটি বিদ্যুৎ চৌম্বক প্রভাব হতে মুক্ত। ফলে এ । ক্যাবল দিয়ে </a:t>
            </a:r>
            <a:r>
              <a:rPr lang="en-SG" b="0" i="0" dirty="0">
                <a:solidFill>
                  <a:srgbClr val="202020"/>
                </a:solidFill>
                <a:effectLst/>
                <a:latin typeface="Podda"/>
              </a:rPr>
              <a:t>Gbps </a:t>
            </a:r>
            <a:r>
              <a:rPr lang="bn-IN" b="0" i="0" dirty="0">
                <a:solidFill>
                  <a:srgbClr val="202020"/>
                </a:solidFill>
                <a:effectLst/>
                <a:latin typeface="Podda"/>
              </a:rPr>
              <a:t>রেঞ্জ বা তার চেয়ে বেশি গতিতে ডেটা ট্রান্সফার করতে পারে।</a:t>
            </a:r>
            <a:endParaRPr lang="en-SG" dirty="0">
              <a:solidFill>
                <a:srgbClr val="202020"/>
              </a:solidFill>
              <a:latin typeface="Podda"/>
            </a:endParaRPr>
          </a:p>
          <a:p>
            <a:pPr algn="just"/>
            <a:endParaRPr lang="bn-IN" b="0" i="0" dirty="0">
              <a:solidFill>
                <a:srgbClr val="000000"/>
              </a:solidFill>
              <a:effectLst/>
              <a:latin typeface="Bangla_font"/>
            </a:endParaRPr>
          </a:p>
        </p:txBody>
      </p:sp>
      <p:pic>
        <p:nvPicPr>
          <p:cNvPr id="1026" name="Picture 2" descr="Web Server and Its Type - GeeksforGeeks">
            <a:extLst>
              <a:ext uri="{FF2B5EF4-FFF2-40B4-BE49-F238E27FC236}">
                <a16:creationId xmlns:a16="http://schemas.microsoft.com/office/drawing/2014/main" id="{59400847-8668-DD17-B370-870B7071E5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1548" y="4669457"/>
            <a:ext cx="5416010" cy="1769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79114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4E8F73-F0C3-537E-9F1D-B7B45CEB98DB}"/>
              </a:ext>
            </a:extLst>
          </p:cNvPr>
          <p:cNvSpPr txBox="1"/>
          <p:nvPr/>
        </p:nvSpPr>
        <p:spPr>
          <a:xfrm>
            <a:off x="121229" y="4669304"/>
            <a:ext cx="11081209" cy="2031325"/>
          </a:xfrm>
          <a:prstGeom prst="rect">
            <a:avLst/>
          </a:prstGeom>
          <a:noFill/>
        </p:spPr>
        <p:txBody>
          <a:bodyPr wrap="square">
            <a:spAutoFit/>
          </a:bodyPr>
          <a:lstStyle/>
          <a:p>
            <a:pPr algn="just"/>
            <a:r>
              <a:rPr lang="en-SG" b="1" i="0" dirty="0">
                <a:solidFill>
                  <a:srgbClr val="212121"/>
                </a:solidFill>
                <a:effectLst/>
                <a:latin typeface="Georgia" panose="02040502050405020303" pitchFamily="18" charset="0"/>
              </a:rPr>
              <a:t>25. </a:t>
            </a:r>
            <a:r>
              <a:rPr lang="bn-IN" b="1" i="0" dirty="0">
                <a:solidFill>
                  <a:srgbClr val="212121"/>
                </a:solidFill>
                <a:effectLst/>
                <a:latin typeface="Georgia" panose="02040502050405020303" pitchFamily="18" charset="0"/>
              </a:rPr>
              <a:t>হোস্টিং</a:t>
            </a:r>
            <a:r>
              <a:rPr lang="bn-IN" b="1" dirty="0">
                <a:effectLst/>
                <a:latin typeface="Georgia" panose="02040502050405020303" pitchFamily="18" charset="0"/>
              </a:rPr>
              <a:t> ওয়েবসাইট পাবলিশিং এর একটি গুরুত্বপূর্ণ ধাপ ব্যাখ্যা কর</a:t>
            </a:r>
          </a:p>
          <a:p>
            <a:pPr algn="just"/>
            <a:r>
              <a:rPr lang="bn-IN" b="1" i="0" u="sng" dirty="0">
                <a:solidFill>
                  <a:srgbClr val="212121"/>
                </a:solidFill>
                <a:effectLst/>
                <a:latin typeface="Georgia" panose="02040502050405020303" pitchFamily="18" charset="0"/>
              </a:rPr>
              <a:t>উত্তর: </a:t>
            </a:r>
            <a:r>
              <a:rPr lang="bn-IN" b="0" i="0" dirty="0">
                <a:solidFill>
                  <a:srgbClr val="212121"/>
                </a:solidFill>
                <a:effectLst/>
                <a:latin typeface="Georgia" panose="02040502050405020303" pitchFamily="18" charset="0"/>
              </a:rPr>
              <a:t>ওয়েব হোস্টিং হলো কোন ওয়েবসাইটকে নির্দিষ্ট কোনো সার্ভারে স্থাপন এবং উক্ত ওয়েবসাইটটির যাবতীয় কার্যক্রম পরিচালনার জন্য প্রয়োজনীয় অবকাঠামোগত সুবিধা প্রদান করা। ওয়েব হোস্টিং ওয়েব সাইট পাবলিশিং এর জন্য একটি গুরুত্বপূর্ণ ধাপ।</a:t>
            </a:r>
          </a:p>
          <a:p>
            <a:pPr algn="just"/>
            <a:r>
              <a:rPr lang="bn-IN" b="0" i="0" dirty="0">
                <a:solidFill>
                  <a:srgbClr val="212121"/>
                </a:solidFill>
                <a:effectLst/>
                <a:latin typeface="Georgia" panose="02040502050405020303" pitchFamily="18" charset="0"/>
              </a:rPr>
              <a:t>ওয়েবপেজটি নির্ভরযোগ্য কোনো সার্ভারে ভাড়ার বিনিময়ে রাখতে হবে । ইন্টারনেটে ওয়েবপেজটি যে সার্ভারে রাখা হবে তার জন্য একটি ঠিকানা থাকে। এটিকে ইউআরএল বা ওয়েব অ্যাড্রেস বলে। ওয়েবে একজনের জন্য যে নাম থাকবে তা অন্য আর কারো জন্য থাকতে পারবে না।</a:t>
            </a:r>
          </a:p>
        </p:txBody>
      </p:sp>
      <p:sp>
        <p:nvSpPr>
          <p:cNvPr id="7" name="Rectangle 2">
            <a:extLst>
              <a:ext uri="{FF2B5EF4-FFF2-40B4-BE49-F238E27FC236}">
                <a16:creationId xmlns:a16="http://schemas.microsoft.com/office/drawing/2014/main" id="{01A67FEF-AFC5-0BCA-32AE-C5896F401882}"/>
              </a:ext>
            </a:extLst>
          </p:cNvPr>
          <p:cNvSpPr>
            <a:spLocks noChangeArrowheads="1"/>
          </p:cNvSpPr>
          <p:nvPr/>
        </p:nvSpPr>
        <p:spPr bwMode="auto">
          <a:xfrm>
            <a:off x="251072" y="16789"/>
            <a:ext cx="10821521" cy="46525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SG" altLang="en-US" sz="2600" b="1" i="0" u="none" strike="noStrike" cap="none" normalizeH="0" baseline="0" dirty="0">
                <a:ln>
                  <a:noFill/>
                </a:ln>
                <a:solidFill>
                  <a:srgbClr val="222222"/>
                </a:solidFill>
                <a:effectLst/>
                <a:latin typeface="-apple-system"/>
                <a:cs typeface="Vrinda" panose="020B0502040204020203" pitchFamily="34" charset="0"/>
              </a:rPr>
              <a:t>24. </a:t>
            </a:r>
            <a:r>
              <a:rPr kumimoji="0" lang="bn-IN" altLang="en-US" sz="2600" b="1" i="0" u="none" strike="noStrike" cap="none" normalizeH="0" baseline="0" dirty="0">
                <a:ln>
                  <a:noFill/>
                </a:ln>
                <a:solidFill>
                  <a:srgbClr val="222222"/>
                </a:solidFill>
                <a:effectLst/>
                <a:latin typeface="-apple-system"/>
                <a:cs typeface="Vrinda" panose="020B0502040204020203" pitchFamily="34" charset="0"/>
              </a:rPr>
              <a:t>ওয়েব হোস্টিং যে কারণে গুরুত্বপূর্ণ</a:t>
            </a:r>
            <a:r>
              <a:rPr kumimoji="0" lang="en-US" altLang="en-US" sz="2600" b="1" i="0" u="none" strike="noStrike" cap="none" normalizeH="0" baseline="0" dirty="0">
                <a:ln>
                  <a:noFill/>
                </a:ln>
                <a:solidFill>
                  <a:srgbClr val="222222"/>
                </a:solidFill>
                <a:effectLst/>
                <a:latin typeface="-apple-system"/>
                <a:cs typeface="Vrinda" panose="020B0502040204020203" pitchFamily="34" charset="0"/>
              </a:rPr>
              <a:t> </a:t>
            </a:r>
            <a:endParaRPr kumimoji="0" lang="en-US" altLang="en-US" sz="2600" b="0" i="0" u="none" strike="noStrike" cap="none" normalizeH="0" baseline="0" dirty="0">
              <a:ln>
                <a:noFill/>
              </a:ln>
              <a:solidFill>
                <a:srgbClr val="222222"/>
              </a:solidFill>
              <a:effectLst/>
              <a:latin typeface="-apple-system"/>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bn-IN" altLang="en-US" sz="1600" b="0" i="0" u="none" strike="noStrike" cap="none" normalizeH="0" baseline="0" dirty="0">
                <a:ln>
                  <a:noFill/>
                </a:ln>
                <a:effectLst/>
                <a:latin typeface="-apple-system"/>
              </a:rPr>
              <a:t>ওয়েব হোস্টিং ঘটে যখন একটি ওয়েবসাইট তৈরি করা ফাইলগুলি স্থানীয় কম্পিউটার থেকে একটি ওয়েব সার্ভারে আপলোড করা হয়। সার্ভারের সংস্থানগুলি </a:t>
            </a:r>
            <a:r>
              <a:rPr kumimoji="0" lang="en-US" altLang="en-US" sz="1600" b="0" i="0" u="none" strike="noStrike" cap="none" normalizeH="0" baseline="0" dirty="0">
                <a:ln>
                  <a:noFill/>
                </a:ln>
                <a:effectLst/>
                <a:latin typeface="-apple-system"/>
              </a:rPr>
              <a:t>RAM, </a:t>
            </a:r>
            <a:r>
              <a:rPr kumimoji="0" lang="bn-IN" altLang="en-US" sz="1600" b="0" i="0" u="none" strike="noStrike" cap="none" normalizeH="0" baseline="0" dirty="0">
                <a:ln>
                  <a:noFill/>
                </a:ln>
                <a:effectLst/>
                <a:latin typeface="-apple-system"/>
              </a:rPr>
              <a:t>হার্ড ড্রাইভ স্পেস এবং ব্যান্ডউইথ ইত্যাদি ব্যবহার করে ওয়েবসাইটগুলিতে বরাদ্দ করা হয়।</a:t>
            </a:r>
            <a:endParaRPr kumimoji="0" lang="en-US" altLang="en-US" sz="10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bn-IN" altLang="en-US" sz="1600" b="0" i="0" u="none" strike="noStrike" cap="none" normalizeH="0" baseline="0" dirty="0">
                <a:ln>
                  <a:noFill/>
                </a:ln>
                <a:effectLst/>
                <a:latin typeface="-apple-system"/>
              </a:rPr>
              <a:t>নির্বাচিত হোস্টিং পরিকল্পনার ধরনের উপর নির্ভর করে সার্ভার সম্পদের বিভাজন পরিবর্তিত হয়।</a:t>
            </a:r>
            <a:r>
              <a:rPr kumimoji="0" lang="en-US" altLang="en-US" sz="1600" b="0" i="0" u="none" strike="noStrike" cap="none" normalizeH="0" baseline="0" dirty="0">
                <a:ln>
                  <a:noFill/>
                </a:ln>
                <a:effectLst/>
                <a:latin typeface="-apple-system"/>
              </a:rPr>
              <a:t>  </a:t>
            </a:r>
            <a:r>
              <a:rPr kumimoji="0" lang="bn-IN" altLang="en-US" sz="1600" b="0" i="0" u="none" strike="noStrike" cap="none" normalizeH="0" baseline="0" dirty="0">
                <a:ln>
                  <a:noFill/>
                </a:ln>
                <a:effectLst/>
                <a:latin typeface="-apple-system"/>
              </a:rPr>
              <a:t>উপযুক্ত হোস্টিং পরিকল্পনা করতে আপনাকে প্রথমে পরিকল্পনাগুলির মধ্যে পার্থক্য করতে হবে। আপনি কিভাবে সিদ্ধান্ত নেবেন কোন ধরনের অফিস স্পেস আপনার প্রয়োজনের জন্য সঠিক</a:t>
            </a:r>
            <a:r>
              <a:rPr kumimoji="0" lang="en-US" altLang="en-US" sz="1600" b="0" i="0" u="none" strike="noStrike" cap="none" normalizeH="0" baseline="0" dirty="0">
                <a:ln>
                  <a:noFill/>
                </a:ln>
                <a:effectLst/>
                <a:latin typeface="-apple-system"/>
              </a:rPr>
              <a:t>? </a:t>
            </a:r>
            <a:r>
              <a:rPr kumimoji="0" lang="bn-IN" altLang="en-US" sz="1600" b="0" i="0" u="none" strike="noStrike" cap="none" normalizeH="0" baseline="0" dirty="0">
                <a:ln>
                  <a:noFill/>
                </a:ln>
                <a:effectLst/>
                <a:latin typeface="-apple-system"/>
              </a:rPr>
              <a:t>একটি ওপেন কো</a:t>
            </a:r>
            <a:r>
              <a:rPr kumimoji="0" lang="en-US" altLang="en-US" sz="1600" b="0" i="0" u="none" strike="noStrike" cap="none" normalizeH="0" baseline="0" dirty="0">
                <a:ln>
                  <a:noFill/>
                </a:ln>
                <a:effectLst/>
                <a:latin typeface="-apple-system"/>
              </a:rPr>
              <a:t>-</a:t>
            </a:r>
            <a:r>
              <a:rPr kumimoji="0" lang="bn-IN" altLang="en-US" sz="1600" b="0" i="0" u="none" strike="noStrike" cap="none" normalizeH="0" baseline="0" dirty="0">
                <a:ln>
                  <a:noFill/>
                </a:ln>
                <a:effectLst/>
                <a:latin typeface="-apple-system"/>
              </a:rPr>
              <a:t>ওয়ার্কিং স্পেসে একটি ওয়ার্কস্টেশন যথেষ্ট</a:t>
            </a:r>
            <a:r>
              <a:rPr kumimoji="0" lang="en-US" altLang="en-US" sz="1600" b="0" i="0" u="none" strike="noStrike" cap="none" normalizeH="0" baseline="0" dirty="0">
                <a:ln>
                  <a:noFill/>
                </a:ln>
                <a:effectLst/>
                <a:latin typeface="-apple-system"/>
              </a:rPr>
              <a:t>, </a:t>
            </a:r>
            <a:r>
              <a:rPr kumimoji="0" lang="bn-IN" altLang="en-US" sz="1600" b="0" i="0" u="none" strike="noStrike" cap="none" normalizeH="0" baseline="0" dirty="0">
                <a:ln>
                  <a:noFill/>
                </a:ln>
                <a:effectLst/>
                <a:latin typeface="-apple-system"/>
              </a:rPr>
              <a:t>নাকি একটি ব্যবসা কেন্দ্রের মধ্যে একটি অফিস। আপনার কি দ্রুত ব্যবসা প্রসারিত করার ইচ্ছা আছে বা প্রচুর লোকের আসা এবং যাওয়ার আশা আছে</a:t>
            </a:r>
            <a:r>
              <a:rPr kumimoji="0" lang="en-US" altLang="en-US" sz="1600" b="0" i="0" u="none" strike="noStrike" cap="none" normalizeH="0" baseline="0" dirty="0">
                <a:ln>
                  <a:noFill/>
                </a:ln>
                <a:effectLst/>
                <a:latin typeface="-apple-system"/>
              </a:rPr>
              <a:t>? </a:t>
            </a:r>
            <a:r>
              <a:rPr kumimoji="0" lang="bn-IN" altLang="en-US" sz="1600" b="0" i="0" u="none" strike="noStrike" cap="none" normalizeH="0" baseline="0" dirty="0">
                <a:ln>
                  <a:noFill/>
                </a:ln>
                <a:effectLst/>
                <a:latin typeface="-apple-system"/>
              </a:rPr>
              <a:t>আপনি যে অফিসটি ব্যবহার করেন তার স্টাইল ছাড়াও অন্যান্য বিবেচনা রয়েছে। রুমগুলি অ্যাক্সেস করা কতটা সহজ</a:t>
            </a:r>
            <a:r>
              <a:rPr kumimoji="0" lang="en-US" altLang="en-US" sz="1600" b="0" i="0" u="none" strike="noStrike" cap="none" normalizeH="0" baseline="0" dirty="0">
                <a:ln>
                  <a:noFill/>
                </a:ln>
                <a:effectLst/>
                <a:latin typeface="-apple-system"/>
              </a:rPr>
              <a:t>, </a:t>
            </a:r>
            <a:r>
              <a:rPr kumimoji="0" lang="bn-IN" altLang="en-US" sz="1600" b="0" i="0" u="none" strike="noStrike" cap="none" normalizeH="0" baseline="0" dirty="0">
                <a:ln>
                  <a:noFill/>
                </a:ln>
                <a:effectLst/>
                <a:latin typeface="-apple-system"/>
              </a:rPr>
              <a:t>তারা কোন ফাংশনগুলি অফার করে </a:t>
            </a:r>
            <a:r>
              <a:rPr kumimoji="0" lang="en-US" altLang="en-US" sz="1600" b="0" i="0" u="none" strike="noStrike" cap="none" normalizeH="0" baseline="0" dirty="0">
                <a:ln>
                  <a:noFill/>
                </a:ln>
                <a:effectLst/>
                <a:latin typeface="-apple-system"/>
              </a:rPr>
              <a:t>(</a:t>
            </a:r>
            <a:r>
              <a:rPr kumimoji="0" lang="bn-IN" altLang="en-US" sz="1600" b="0" i="0" u="none" strike="noStrike" cap="none" normalizeH="0" baseline="0" dirty="0">
                <a:ln>
                  <a:noFill/>
                </a:ln>
                <a:effectLst/>
                <a:latin typeface="-apple-system"/>
              </a:rPr>
              <a:t>অতিরিক্ত যেমন একটি হোয়াইটবোর্ড</a:t>
            </a:r>
            <a:r>
              <a:rPr kumimoji="0" lang="en-US" altLang="en-US" sz="1600" b="0" i="0" u="none" strike="noStrike" cap="none" normalizeH="0" baseline="0" dirty="0">
                <a:ln>
                  <a:noFill/>
                </a:ln>
                <a:effectLst/>
                <a:latin typeface="-apple-system"/>
              </a:rPr>
              <a:t>, </a:t>
            </a:r>
            <a:r>
              <a:rPr kumimoji="0" lang="bn-IN" altLang="en-US" sz="1600" b="0" i="0" u="none" strike="noStrike" cap="none" normalizeH="0" baseline="0" dirty="0">
                <a:ln>
                  <a:noFill/>
                </a:ln>
                <a:effectLst/>
                <a:latin typeface="-apple-system"/>
              </a:rPr>
              <a:t>উচ্চ</a:t>
            </a:r>
            <a:r>
              <a:rPr kumimoji="0" lang="en-US" altLang="en-US" sz="1600" b="0" i="0" u="none" strike="noStrike" cap="none" normalizeH="0" baseline="0" dirty="0">
                <a:ln>
                  <a:noFill/>
                </a:ln>
                <a:effectLst/>
                <a:latin typeface="-apple-system"/>
              </a:rPr>
              <a:t>-</a:t>
            </a:r>
            <a:r>
              <a:rPr kumimoji="0" lang="bn-IN" altLang="en-US" sz="1600" b="0" i="0" u="none" strike="noStrike" cap="none" normalizeH="0" baseline="0" dirty="0">
                <a:ln>
                  <a:noFill/>
                </a:ln>
                <a:effectLst/>
                <a:latin typeface="-apple-system"/>
              </a:rPr>
              <a:t>গতির ইন্টারনেট এবং অন্যান্য সুবিধা</a:t>
            </a:r>
            <a:r>
              <a:rPr kumimoji="0" lang="en-US" altLang="en-US" sz="1600" b="0" i="0" u="none" strike="noStrike" cap="none" normalizeH="0" baseline="0" dirty="0">
                <a:ln>
                  <a:noFill/>
                </a:ln>
                <a:effectLst/>
                <a:latin typeface="-apple-system"/>
              </a:rPr>
              <a:t>), </a:t>
            </a:r>
            <a:r>
              <a:rPr kumimoji="0" lang="bn-IN" altLang="en-US" sz="1600" b="0" i="0" u="none" strike="noStrike" cap="none" normalizeH="0" baseline="0" dirty="0">
                <a:ln>
                  <a:noFill/>
                </a:ln>
                <a:effectLst/>
                <a:latin typeface="-apple-system"/>
              </a:rPr>
              <a:t>এবং সেগুলি কোথায় অবস্থিত এবং সামগ্রিক খরচ৷ এই বিবেচনাগুলি আপনার প্রয়োজনীয়তা নির্ধারণ করবে এবং কোন ধরনের</a:t>
            </a:r>
            <a:r>
              <a:rPr kumimoji="0" lang="en-US" altLang="en-US" sz="1600" b="0" i="0" u="none" strike="noStrike" cap="none" normalizeH="0" baseline="0" dirty="0">
                <a:ln>
                  <a:noFill/>
                </a:ln>
                <a:effectLst/>
                <a:latin typeface="-apple-system"/>
              </a:rPr>
              <a:t>.  </a:t>
            </a:r>
            <a:r>
              <a:rPr kumimoji="0" lang="bn-IN" altLang="en-US" sz="1600" b="0" i="0" u="none" strike="noStrike" cap="none" normalizeH="0" baseline="0" dirty="0">
                <a:ln>
                  <a:noFill/>
                </a:ln>
                <a:effectLst/>
                <a:latin typeface="-apple-system"/>
              </a:rPr>
              <a:t>অফিস আপনার জন্য সঠিক তা নির্ধারণ করতে সহায়তা করবে।</a:t>
            </a:r>
            <a:endParaRPr kumimoji="0" lang="en-SG" altLang="en-US" sz="1600" b="0" i="0" u="none" strike="noStrike" cap="none" normalizeH="0" baseline="0" dirty="0">
              <a:ln>
                <a:noFill/>
              </a:ln>
              <a:effectLst/>
              <a:latin typeface="-apple-system"/>
            </a:endParaRPr>
          </a:p>
          <a:p>
            <a:pPr algn="just"/>
            <a:r>
              <a:rPr lang="bn-IN" b="1" dirty="0">
                <a:latin typeface="Georgia" panose="02040502050405020303" pitchFamily="18" charset="0"/>
              </a:rPr>
              <a:t>হোস্টিং কেন প্রয়োজন বুঝিয়ে লেখ</a:t>
            </a:r>
          </a:p>
          <a:p>
            <a:pPr algn="just"/>
            <a:r>
              <a:rPr lang="bn-IN" b="1" u="sng" dirty="0">
                <a:solidFill>
                  <a:srgbClr val="212121"/>
                </a:solidFill>
                <a:latin typeface="Georgia" panose="02040502050405020303" pitchFamily="18" charset="0"/>
              </a:rPr>
              <a:t>উত্তর: </a:t>
            </a:r>
            <a:r>
              <a:rPr lang="bn-IN" dirty="0">
                <a:solidFill>
                  <a:srgbClr val="212121"/>
                </a:solidFill>
                <a:latin typeface="Georgia" panose="02040502050405020303" pitchFamily="18" charset="0"/>
              </a:rPr>
              <a:t>ইন্টারনেটে ওয়েবের ফাইলগুলো কোনো সার্ভারে রাখাকে ওয়েব হোস্টিং বলে । হোস্টিং হচ্ছে মূলত অনলাইনে ওয়েবসাইট আপলোড করার সার্ভার বা কম্পিউটারের হার্ডডিস্কের জায়গা। · অর্থাৎ এই জায়গাতে ওয়েবপেইজ বা ওয়েবসাইট অনলাইনে রাখা হয়। ওয়েবপেইজ বা ওয়েবসাইট অনলাইনে রাখা না হলে ওয়েবপেইজ বা ওয়েবসাইট দেখা যায় না। আর ওয়েবসাইট অনলাইনে রাখাকে ওয়েবসাইট পাবলিশিং বলে। সুতরাং ওয়েবসাইট ইন্টারনেটে পাবলিশ করার জন্য হোস্টিং প্রয়োজন ।</a:t>
            </a:r>
            <a:endParaRPr kumimoji="0" lang="en-US" altLang="en-US" sz="1800" b="0" i="0" u="none" strike="noStrike" cap="none" normalizeH="0" baseline="0" dirty="0">
              <a:ln>
                <a:noFill/>
              </a:ln>
              <a:effectLst/>
            </a:endParaRPr>
          </a:p>
        </p:txBody>
      </p:sp>
      <p:sp>
        <p:nvSpPr>
          <p:cNvPr id="9" name="Content Placeholder 2">
            <a:extLst>
              <a:ext uri="{FF2B5EF4-FFF2-40B4-BE49-F238E27FC236}">
                <a16:creationId xmlns:a16="http://schemas.microsoft.com/office/drawing/2014/main" id="{A138D4CE-5047-75FB-D225-75BC0C8A90B7}"/>
              </a:ext>
            </a:extLst>
          </p:cNvPr>
          <p:cNvSpPr txBox="1">
            <a:spLocks/>
          </p:cNvSpPr>
          <p:nvPr/>
        </p:nvSpPr>
        <p:spPr>
          <a:xfrm>
            <a:off x="121229" y="2017337"/>
            <a:ext cx="8595360" cy="209275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SG" dirty="0"/>
          </a:p>
        </p:txBody>
      </p:sp>
    </p:spTree>
    <p:extLst>
      <p:ext uri="{BB962C8B-B14F-4D97-AF65-F5344CB8AC3E}">
        <p14:creationId xmlns:p14="http://schemas.microsoft.com/office/powerpoint/2010/main" val="337949317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9CD5B6-3112-D90C-5DB0-F49BA0094602}"/>
              </a:ext>
            </a:extLst>
          </p:cNvPr>
          <p:cNvSpPr>
            <a:spLocks noGrp="1"/>
          </p:cNvSpPr>
          <p:nvPr>
            <p:ph idx="1"/>
          </p:nvPr>
        </p:nvSpPr>
        <p:spPr>
          <a:xfrm>
            <a:off x="223294" y="197556"/>
            <a:ext cx="10938192" cy="6523756"/>
          </a:xfrm>
        </p:spPr>
        <p:txBody>
          <a:bodyPr numCol="2">
            <a:normAutofit lnSpcReduction="10000"/>
          </a:bodyPr>
          <a:lstStyle/>
          <a:p>
            <a:pPr marL="0" indent="0">
              <a:buNone/>
            </a:pPr>
            <a:r>
              <a:rPr kumimoji="0" lang="en-SG" altLang="en-US" i="0" strike="noStrike" cap="none" normalizeH="0" baseline="0" dirty="0">
                <a:ln>
                  <a:noFill/>
                </a:ln>
                <a:effectLst/>
                <a:latin typeface="Arial" panose="020B0604020202020204" pitchFamily="34" charset="0"/>
              </a:rPr>
              <a:t>1</a:t>
            </a:r>
            <a:r>
              <a:rPr kumimoji="0" lang="en-SG" altLang="en-US" sz="1700" i="0" strike="noStrike" cap="none" normalizeH="0" baseline="0" dirty="0">
                <a:ln>
                  <a:noFill/>
                </a:ln>
                <a:effectLst/>
                <a:latin typeface="Arial" panose="020B0604020202020204" pitchFamily="34" charset="0"/>
              </a:rPr>
              <a:t>. </a:t>
            </a:r>
            <a:r>
              <a:rPr kumimoji="0" lang="bn-IN" altLang="en-US" sz="1700" i="0" strike="noStrike" cap="none" normalizeH="0" baseline="0" dirty="0">
                <a:ln>
                  <a:noFill/>
                </a:ln>
                <a:effectLst/>
                <a:latin typeface="Arial" panose="020B0604020202020204" pitchFamily="34" charset="0"/>
              </a:rPr>
              <a:t>ওয়েব</a:t>
            </a:r>
            <a:r>
              <a:rPr kumimoji="0" lang="en-SG" altLang="en-US" sz="1700" i="0" strike="noStrike" cap="none" normalizeH="0" baseline="0" dirty="0">
                <a:ln>
                  <a:noFill/>
                </a:ln>
                <a:effectLst/>
                <a:latin typeface="Josefin Sans" pitchFamily="2" charset="0"/>
                <a:hlinkClick r:id="rId2" tooltip="Permalink to: ওয়েবসাইট স্ট্রাকচার (Website structure) কাকে বলে?">
                  <a:extLst>
                    <a:ext uri="{A12FA001-AC4F-418D-AE19-62706E023703}">
                      <ahyp:hlinkClr xmlns:ahyp="http://schemas.microsoft.com/office/drawing/2018/hyperlinkcolor" val="tx"/>
                    </a:ext>
                  </a:extLst>
                </a:hlinkClick>
              </a:rPr>
              <a:t> </a:t>
            </a:r>
            <a:r>
              <a:rPr kumimoji="0" lang="bn-IN" altLang="en-US" sz="1700" i="0" strike="noStrike" cap="none" normalizeH="0" baseline="0" dirty="0">
                <a:ln>
                  <a:noFill/>
                </a:ln>
                <a:effectLst/>
                <a:latin typeface="Josefin Sans" pitchFamily="2" charset="0"/>
                <a:hlinkClick r:id="rId2" tooltip="Permalink to: ওয়েবসাইট স্ট্রাকচার (Website structure) কাকে বলে?">
                  <a:extLst>
                    <a:ext uri="{A12FA001-AC4F-418D-AE19-62706E023703}">
                      <ahyp:hlinkClr xmlns:ahyp="http://schemas.microsoft.com/office/drawing/2018/hyperlinkcolor" val="tx"/>
                    </a:ext>
                  </a:extLst>
                </a:hlinkClick>
              </a:rPr>
              <a:t>স্ট্রাকচার </a:t>
            </a:r>
            <a:r>
              <a:rPr kumimoji="0" lang="en-US" altLang="en-US" sz="1700" i="0" strike="noStrike" cap="none" normalizeH="0" baseline="0" dirty="0">
                <a:ln>
                  <a:noFill/>
                </a:ln>
                <a:effectLst/>
                <a:latin typeface="Josefin Sans" pitchFamily="2" charset="0"/>
                <a:hlinkClick r:id="rId2" tooltip="Permalink to: ওয়েবসাইট স্ট্রাকচার (Website structure) কাকে বলে?">
                  <a:extLst>
                    <a:ext uri="{A12FA001-AC4F-418D-AE19-62706E023703}">
                      <ahyp:hlinkClr xmlns:ahyp="http://schemas.microsoft.com/office/drawing/2018/hyperlinkcolor" val="tx"/>
                    </a:ext>
                  </a:extLst>
                </a:hlinkClick>
              </a:rPr>
              <a:t>(Website structure) </a:t>
            </a:r>
            <a:r>
              <a:rPr kumimoji="0" lang="bn-IN" altLang="en-US" sz="1700" i="0" strike="noStrike" cap="none" normalizeH="0" baseline="0" dirty="0">
                <a:ln>
                  <a:noFill/>
                </a:ln>
                <a:effectLst/>
                <a:latin typeface="Josefin Sans" pitchFamily="2" charset="0"/>
                <a:hlinkClick r:id="rId2" tooltip="Permalink to: ওয়েবসাইট স্ট্রাকচার (Website structure) কাকে বলে?">
                  <a:extLst>
                    <a:ext uri="{A12FA001-AC4F-418D-AE19-62706E023703}">
                      <ahyp:hlinkClr xmlns:ahyp="http://schemas.microsoft.com/office/drawing/2018/hyperlinkcolor" val="tx"/>
                    </a:ext>
                  </a:extLst>
                </a:hlinkClick>
              </a:rPr>
              <a:t>কাকে বলে</a:t>
            </a:r>
            <a:r>
              <a:rPr kumimoji="0" lang="en-US" altLang="en-US" sz="1700" i="0" strike="noStrike" cap="none" normalizeH="0" baseline="0" dirty="0">
                <a:ln>
                  <a:noFill/>
                </a:ln>
                <a:effectLst/>
                <a:latin typeface="Josefin Sans" pitchFamily="2" charset="0"/>
                <a:hlinkClick r:id="rId2" tooltip="Permalink to: ওয়েবসাইট স্ট্রাকচার (Website structure) কাকে বলে?">
                  <a:extLst>
                    <a:ext uri="{A12FA001-AC4F-418D-AE19-62706E023703}">
                      <ahyp:hlinkClr xmlns:ahyp="http://schemas.microsoft.com/office/drawing/2018/hyperlinkcolor" val="tx"/>
                    </a:ext>
                  </a:extLst>
                </a:hlinkClick>
              </a:rPr>
              <a:t>?</a:t>
            </a:r>
            <a:endParaRPr lang="en-SG" sz="1700" dirty="0">
              <a:latin typeface="SutonnyMJ" pitchFamily="2" charset="0"/>
            </a:endParaRPr>
          </a:p>
          <a:p>
            <a:pPr marL="0" indent="0">
              <a:buNone/>
            </a:pPr>
            <a:r>
              <a:rPr lang="en-SG" dirty="0">
                <a:solidFill>
                  <a:srgbClr val="0070C0"/>
                </a:solidFill>
                <a:latin typeface="Arial" panose="020B0604020202020204" pitchFamily="34" charset="0"/>
              </a:rPr>
              <a:t>2. </a:t>
            </a:r>
            <a:r>
              <a:rPr lang="en-SG" dirty="0" err="1">
                <a:solidFill>
                  <a:srgbClr val="0070C0"/>
                </a:solidFill>
                <a:latin typeface="SutonnyMJ" pitchFamily="2" charset="0"/>
              </a:rPr>
              <a:t>I‡qemvBU</a:t>
            </a:r>
            <a:r>
              <a:rPr lang="en-SG" dirty="0">
                <a:solidFill>
                  <a:srgbClr val="0070C0"/>
                </a:solidFill>
                <a:latin typeface="SutonnyMJ" pitchFamily="2" charset="0"/>
              </a:rPr>
              <a:t> I </a:t>
            </a:r>
            <a:r>
              <a:rPr lang="en-SG" dirty="0" err="1">
                <a:solidFill>
                  <a:srgbClr val="0070C0"/>
                </a:solidFill>
                <a:latin typeface="SutonnyMJ" pitchFamily="2" charset="0"/>
              </a:rPr>
              <a:t>I‡qe‡cBR</a:t>
            </a:r>
            <a:r>
              <a:rPr lang="en-SG" dirty="0">
                <a:solidFill>
                  <a:srgbClr val="0070C0"/>
                </a:solidFill>
                <a:latin typeface="SutonnyMJ" pitchFamily="2" charset="0"/>
              </a:rPr>
              <a:t> GK </a:t>
            </a:r>
            <a:r>
              <a:rPr lang="en-SG" dirty="0" err="1">
                <a:solidFill>
                  <a:srgbClr val="0070C0"/>
                </a:solidFill>
                <a:latin typeface="SutonnyMJ" pitchFamily="2" charset="0"/>
              </a:rPr>
              <a:t>bq</a:t>
            </a:r>
            <a:r>
              <a:rPr lang="en-SG" dirty="0">
                <a:solidFill>
                  <a:srgbClr val="0070C0"/>
                </a:solidFill>
                <a:latin typeface="SutonnyMJ" pitchFamily="2" charset="0"/>
              </a:rPr>
              <a:t>- </a:t>
            </a:r>
            <a:r>
              <a:rPr lang="en-SG" dirty="0" err="1">
                <a:solidFill>
                  <a:srgbClr val="0070C0"/>
                </a:solidFill>
                <a:latin typeface="SutonnyMJ" pitchFamily="2" charset="0"/>
              </a:rPr>
              <a:t>e¨vL¨v</a:t>
            </a:r>
            <a:r>
              <a:rPr lang="en-SG" dirty="0">
                <a:solidFill>
                  <a:srgbClr val="0070C0"/>
                </a:solidFill>
                <a:latin typeface="SutonnyMJ" pitchFamily="2" charset="0"/>
              </a:rPr>
              <a:t> Ki|</a:t>
            </a:r>
          </a:p>
          <a:p>
            <a:pPr marL="0" indent="0">
              <a:buNone/>
            </a:pPr>
            <a:r>
              <a:rPr lang="en-SG" dirty="0">
                <a:solidFill>
                  <a:srgbClr val="0070C0"/>
                </a:solidFill>
                <a:latin typeface="Arial" panose="020B0604020202020204" pitchFamily="34" charset="0"/>
              </a:rPr>
              <a:t>3. </a:t>
            </a:r>
            <a:r>
              <a:rPr lang="en-SG" dirty="0" err="1">
                <a:solidFill>
                  <a:srgbClr val="0070C0"/>
                </a:solidFill>
                <a:latin typeface="SutonnyMJ" pitchFamily="2" charset="0"/>
              </a:rPr>
              <a:t>ÒI‡qe</a:t>
            </a:r>
            <a:r>
              <a:rPr lang="en-SG" dirty="0">
                <a:solidFill>
                  <a:srgbClr val="0070C0"/>
                </a:solidFill>
                <a:latin typeface="SutonnyMJ" pitchFamily="2" charset="0"/>
              </a:rPr>
              <a:t> </a:t>
            </a:r>
            <a:r>
              <a:rPr lang="en-SG" dirty="0" err="1">
                <a:solidFill>
                  <a:srgbClr val="0070C0"/>
                </a:solidFill>
                <a:latin typeface="SutonnyMJ" pitchFamily="2" charset="0"/>
              </a:rPr>
              <a:t>eªvDRvi</a:t>
            </a:r>
            <a:r>
              <a:rPr lang="en-SG" dirty="0">
                <a:solidFill>
                  <a:srgbClr val="0070C0"/>
                </a:solidFill>
                <a:latin typeface="SutonnyMJ" pitchFamily="2" charset="0"/>
              </a:rPr>
              <a:t> I </a:t>
            </a:r>
            <a:r>
              <a:rPr lang="en-SG" dirty="0" err="1">
                <a:solidFill>
                  <a:srgbClr val="0070C0"/>
                </a:solidFill>
                <a:latin typeface="SutonnyMJ" pitchFamily="2" charset="0"/>
              </a:rPr>
              <a:t>mvP</a:t>
            </a:r>
            <a:r>
              <a:rPr lang="en-SG" dirty="0">
                <a:solidFill>
                  <a:srgbClr val="0070C0"/>
                </a:solidFill>
                <a:latin typeface="SutonnyMJ" pitchFamily="2" charset="0"/>
              </a:rPr>
              <a:t>© </a:t>
            </a:r>
            <a:r>
              <a:rPr lang="en-SG" dirty="0" err="1">
                <a:solidFill>
                  <a:srgbClr val="0070C0"/>
                </a:solidFill>
                <a:latin typeface="SutonnyMJ" pitchFamily="2" charset="0"/>
              </a:rPr>
              <a:t>BwÄb</a:t>
            </a:r>
            <a:r>
              <a:rPr lang="en-SG" dirty="0">
                <a:solidFill>
                  <a:srgbClr val="0070C0"/>
                </a:solidFill>
                <a:latin typeface="SutonnyMJ" pitchFamily="2" charset="0"/>
              </a:rPr>
              <a:t> GK </a:t>
            </a:r>
            <a:r>
              <a:rPr lang="en-SG" dirty="0" err="1">
                <a:solidFill>
                  <a:srgbClr val="0070C0"/>
                </a:solidFill>
                <a:latin typeface="SutonnyMJ" pitchFamily="2" charset="0"/>
              </a:rPr>
              <a:t>bqÓ</a:t>
            </a:r>
            <a:r>
              <a:rPr lang="en-SG" dirty="0">
                <a:solidFill>
                  <a:srgbClr val="0070C0"/>
                </a:solidFill>
                <a:latin typeface="SutonnyMJ" pitchFamily="2" charset="0"/>
              </a:rPr>
              <a:t>- </a:t>
            </a:r>
            <a:r>
              <a:rPr lang="en-SG" dirty="0" err="1">
                <a:solidFill>
                  <a:srgbClr val="0070C0"/>
                </a:solidFill>
                <a:latin typeface="SutonnyMJ" pitchFamily="2" charset="0"/>
              </a:rPr>
              <a:t>e¨vL¨v</a:t>
            </a:r>
            <a:r>
              <a:rPr lang="en-SG" dirty="0">
                <a:solidFill>
                  <a:srgbClr val="0070C0"/>
                </a:solidFill>
                <a:latin typeface="SutonnyMJ" pitchFamily="2" charset="0"/>
              </a:rPr>
              <a:t> Ki| </a:t>
            </a:r>
          </a:p>
          <a:p>
            <a:pPr marL="0" indent="0">
              <a:buNone/>
            </a:pPr>
            <a:r>
              <a:rPr lang="en-SG" dirty="0">
                <a:solidFill>
                  <a:srgbClr val="0070C0"/>
                </a:solidFill>
                <a:latin typeface="Arial" panose="020B0604020202020204" pitchFamily="34" charset="0"/>
              </a:rPr>
              <a:t>4. </a:t>
            </a:r>
            <a:r>
              <a:rPr lang="it-IT" dirty="0">
                <a:solidFill>
                  <a:srgbClr val="0070C0"/>
                </a:solidFill>
                <a:latin typeface="SutonnyMJ" pitchFamily="2" charset="0"/>
              </a:rPr>
              <a:t>I‡qe †cB‡Ri mv‡_ eªvDRv‡ii m¤úK© e¨vL¨v Ki|</a:t>
            </a:r>
            <a:endParaRPr lang="en-SG" dirty="0">
              <a:solidFill>
                <a:srgbClr val="0070C0"/>
              </a:solidFill>
              <a:latin typeface="SutonnyMJ" pitchFamily="2" charset="0"/>
            </a:endParaRPr>
          </a:p>
          <a:p>
            <a:pPr marL="0" indent="0">
              <a:buNone/>
            </a:pPr>
            <a:r>
              <a:rPr lang="en-SG" dirty="0">
                <a:highlight>
                  <a:srgbClr val="FFFF00"/>
                </a:highlight>
                <a:latin typeface="Arial" panose="020B0604020202020204" pitchFamily="34" charset="0"/>
              </a:rPr>
              <a:t>5. </a:t>
            </a:r>
            <a:r>
              <a:rPr lang="en-SG" dirty="0">
                <a:highlight>
                  <a:srgbClr val="FFFF00"/>
                </a:highlight>
                <a:latin typeface="Aptos" panose="020B0004020202020204" pitchFamily="34" charset="0"/>
              </a:rPr>
              <a:t>Domain </a:t>
            </a:r>
            <a:r>
              <a:rPr lang="en-SG" dirty="0">
                <a:highlight>
                  <a:srgbClr val="FFFF00"/>
                </a:highlight>
                <a:latin typeface="SutonnyMJ" pitchFamily="2" charset="0"/>
              </a:rPr>
              <a:t>Kx? </a:t>
            </a:r>
            <a:r>
              <a:rPr lang="en-SG" dirty="0" err="1">
                <a:highlight>
                  <a:srgbClr val="FFFF00"/>
                </a:highlight>
                <a:latin typeface="SutonnyMJ" pitchFamily="2" charset="0"/>
              </a:rPr>
              <a:t>e¨vL¨v</a:t>
            </a:r>
            <a:r>
              <a:rPr lang="en-SG" dirty="0">
                <a:highlight>
                  <a:srgbClr val="FFFF00"/>
                </a:highlight>
                <a:latin typeface="SutonnyMJ" pitchFamily="2" charset="0"/>
              </a:rPr>
              <a:t> Ki|</a:t>
            </a:r>
          </a:p>
          <a:p>
            <a:pPr marL="0" indent="0">
              <a:buNone/>
            </a:pPr>
            <a:r>
              <a:rPr lang="en-SG" dirty="0">
                <a:highlight>
                  <a:srgbClr val="FFFF00"/>
                </a:highlight>
                <a:latin typeface="Arial" panose="020B0604020202020204" pitchFamily="34" charset="0"/>
              </a:rPr>
              <a:t>6. </a:t>
            </a:r>
            <a:r>
              <a:rPr lang="en-SG" dirty="0">
                <a:highlight>
                  <a:srgbClr val="FFFF00"/>
                </a:highlight>
                <a:latin typeface="SutonnyMJ" pitchFamily="2" charset="0"/>
              </a:rPr>
              <a:t>†</a:t>
            </a:r>
            <a:r>
              <a:rPr lang="en-SG" dirty="0" err="1">
                <a:highlight>
                  <a:srgbClr val="FFFF00"/>
                </a:highlight>
                <a:latin typeface="SutonnyMJ" pitchFamily="2" charset="0"/>
              </a:rPr>
              <a:t>Wv‡gBb</a:t>
            </a:r>
            <a:r>
              <a:rPr lang="en-SG" dirty="0">
                <a:highlight>
                  <a:srgbClr val="FFFF00"/>
                </a:highlight>
                <a:latin typeface="SutonnyMJ" pitchFamily="2" charset="0"/>
              </a:rPr>
              <a:t> †</a:t>
            </a:r>
            <a:r>
              <a:rPr lang="en-SG" dirty="0" err="1">
                <a:highlight>
                  <a:srgbClr val="FFFF00"/>
                </a:highlight>
                <a:latin typeface="SutonnyMJ" pitchFamily="2" charset="0"/>
              </a:rPr>
              <a:t>bBg</a:t>
            </a:r>
            <a:r>
              <a:rPr lang="en-SG" dirty="0">
                <a:highlight>
                  <a:srgbClr val="FFFF00"/>
                </a:highlight>
                <a:latin typeface="SutonnyMJ" pitchFamily="2" charset="0"/>
              </a:rPr>
              <a:t> Gi ¸</a:t>
            </a:r>
            <a:r>
              <a:rPr lang="en-SG" dirty="0" err="1">
                <a:highlight>
                  <a:srgbClr val="FFFF00"/>
                </a:highlight>
                <a:latin typeface="SutonnyMJ" pitchFamily="2" charset="0"/>
              </a:rPr>
              <a:t>iæZ</a:t>
            </a:r>
            <a:r>
              <a:rPr lang="en-SG" dirty="0">
                <a:highlight>
                  <a:srgbClr val="FFFF00"/>
                </a:highlight>
                <a:latin typeface="SutonnyMJ" pitchFamily="2" charset="0"/>
              </a:rPr>
              <a:t>¡ </a:t>
            </a:r>
            <a:r>
              <a:rPr lang="en-SG" dirty="0" err="1">
                <a:highlight>
                  <a:srgbClr val="FFFF00"/>
                </a:highlight>
                <a:latin typeface="SutonnyMJ" pitchFamily="2" charset="0"/>
              </a:rPr>
              <a:t>e¨vL¨v</a:t>
            </a:r>
            <a:r>
              <a:rPr lang="en-SG" dirty="0">
                <a:highlight>
                  <a:srgbClr val="FFFF00"/>
                </a:highlight>
                <a:latin typeface="SutonnyMJ" pitchFamily="2" charset="0"/>
              </a:rPr>
              <a:t> Ki|</a:t>
            </a:r>
          </a:p>
          <a:p>
            <a:pPr marL="0" indent="0">
              <a:buNone/>
            </a:pPr>
            <a:r>
              <a:rPr lang="en-SG" dirty="0">
                <a:highlight>
                  <a:srgbClr val="FFFF00"/>
                </a:highlight>
                <a:latin typeface="Arial" panose="020B0604020202020204" pitchFamily="34" charset="0"/>
              </a:rPr>
              <a:t>7. </a:t>
            </a:r>
            <a:r>
              <a:rPr lang="en-SG" dirty="0">
                <a:highlight>
                  <a:srgbClr val="FFFF00"/>
                </a:highlight>
                <a:latin typeface="SutonnyMJ" pitchFamily="2" charset="0"/>
              </a:rPr>
              <a:t>†</a:t>
            </a:r>
            <a:r>
              <a:rPr lang="en-SG" dirty="0" err="1">
                <a:highlight>
                  <a:srgbClr val="FFFF00"/>
                </a:highlight>
                <a:latin typeface="SutonnyMJ" pitchFamily="2" charset="0"/>
              </a:rPr>
              <a:t>Wv‡gBb</a:t>
            </a:r>
            <a:r>
              <a:rPr lang="en-SG" dirty="0">
                <a:highlight>
                  <a:srgbClr val="FFFF00"/>
                </a:highlight>
                <a:latin typeface="SutonnyMJ" pitchFamily="2" charset="0"/>
              </a:rPr>
              <a:t> †</a:t>
            </a:r>
            <a:r>
              <a:rPr lang="en-SG" dirty="0" err="1">
                <a:highlight>
                  <a:srgbClr val="FFFF00"/>
                </a:highlight>
                <a:latin typeface="SutonnyMJ" pitchFamily="2" charset="0"/>
              </a:rPr>
              <a:t>bg</a:t>
            </a:r>
            <a:r>
              <a:rPr lang="en-SG" dirty="0">
                <a:highlight>
                  <a:srgbClr val="FFFF00"/>
                </a:highlight>
                <a:latin typeface="SutonnyMJ" pitchFamily="2" charset="0"/>
              </a:rPr>
              <a:t> </a:t>
            </a:r>
            <a:r>
              <a:rPr lang="en-SG" dirty="0" err="1">
                <a:highlight>
                  <a:srgbClr val="FFFF00"/>
                </a:highlight>
                <a:latin typeface="SutonnyMJ" pitchFamily="2" charset="0"/>
              </a:rPr>
              <a:t>AwØZxq</a:t>
            </a:r>
            <a:r>
              <a:rPr lang="en-SG" dirty="0">
                <a:highlight>
                  <a:srgbClr val="FFFF00"/>
                </a:highlight>
                <a:latin typeface="SutonnyMJ" pitchFamily="2" charset="0"/>
              </a:rPr>
              <a:t>- </a:t>
            </a:r>
            <a:r>
              <a:rPr lang="en-SG" dirty="0" err="1">
                <a:highlight>
                  <a:srgbClr val="FFFF00"/>
                </a:highlight>
                <a:latin typeface="SutonnyMJ" pitchFamily="2" charset="0"/>
              </a:rPr>
              <a:t>e¨vL¨v</a:t>
            </a:r>
            <a:r>
              <a:rPr lang="en-SG" dirty="0">
                <a:highlight>
                  <a:srgbClr val="FFFF00"/>
                </a:highlight>
                <a:latin typeface="SutonnyMJ" pitchFamily="2" charset="0"/>
              </a:rPr>
              <a:t> Ki|</a:t>
            </a:r>
            <a:endParaRPr lang="en-SG" dirty="0">
              <a:highlight>
                <a:srgbClr val="FFFF00"/>
              </a:highlight>
              <a:latin typeface="Arial" panose="020B0604020202020204" pitchFamily="34" charset="0"/>
            </a:endParaRPr>
          </a:p>
          <a:p>
            <a:pPr marL="0" indent="0">
              <a:buNone/>
            </a:pPr>
            <a:r>
              <a:rPr lang="en-SG" i="0" dirty="0">
                <a:effectLst/>
                <a:highlight>
                  <a:srgbClr val="FFFF00"/>
                </a:highlight>
                <a:latin typeface="Arial" panose="020B0604020202020204" pitchFamily="34" charset="0"/>
              </a:rPr>
              <a:t>8. </a:t>
            </a:r>
            <a:r>
              <a:rPr lang="bn-IN" i="0" dirty="0">
                <a:effectLst/>
                <a:highlight>
                  <a:srgbClr val="FFFF00"/>
                </a:highlight>
                <a:latin typeface="inherit"/>
              </a:rPr>
              <a:t>ডোমেইন নেইমে </a:t>
            </a:r>
            <a:r>
              <a:rPr lang="en-SG" i="0" dirty="0">
                <a:effectLst/>
                <a:highlight>
                  <a:srgbClr val="FFFF00"/>
                </a:highlight>
                <a:latin typeface="inherit"/>
              </a:rPr>
              <a:t>WWW </a:t>
            </a:r>
            <a:r>
              <a:rPr lang="bn-IN" i="0" dirty="0">
                <a:effectLst/>
                <a:highlight>
                  <a:srgbClr val="FFFF00"/>
                </a:highlight>
                <a:latin typeface="inherit"/>
              </a:rPr>
              <a:t>থাকে কেন? ব্যাখ্যা কর।</a:t>
            </a:r>
            <a:endParaRPr lang="en-SG" dirty="0">
              <a:highlight>
                <a:srgbClr val="FFFF00"/>
              </a:highlight>
              <a:latin typeface="inherit"/>
            </a:endParaRPr>
          </a:p>
          <a:p>
            <a:pPr marL="0" indent="0">
              <a:buNone/>
            </a:pPr>
            <a:r>
              <a:rPr lang="en-SG" i="0" dirty="0">
                <a:effectLst/>
                <a:highlight>
                  <a:srgbClr val="FFFF00"/>
                </a:highlight>
                <a:latin typeface="Arial" panose="020B0604020202020204" pitchFamily="34" charset="0"/>
              </a:rPr>
              <a:t>9. </a:t>
            </a:r>
            <a:r>
              <a:rPr lang="bn-IN" i="0" dirty="0">
                <a:effectLst/>
                <a:highlight>
                  <a:srgbClr val="FFFF00"/>
                </a:highlight>
                <a:latin typeface="-apple-system"/>
              </a:rPr>
              <a:t>ডোমেইন নেম রেজিস্ট্রেশন করতে হয় কেন?</a:t>
            </a:r>
            <a:endParaRPr lang="en-SG" i="0" dirty="0">
              <a:effectLst/>
              <a:highlight>
                <a:srgbClr val="FFFF00"/>
              </a:highlight>
              <a:latin typeface="-apple-system"/>
            </a:endParaRPr>
          </a:p>
          <a:p>
            <a:pPr marL="0" indent="0">
              <a:buNone/>
            </a:pPr>
            <a:r>
              <a:rPr lang="en-SG" i="0" dirty="0">
                <a:effectLst/>
                <a:highlight>
                  <a:srgbClr val="FFFF00"/>
                </a:highlight>
                <a:latin typeface="Arial" panose="020B0604020202020204" pitchFamily="34" charset="0"/>
              </a:rPr>
              <a:t>10. </a:t>
            </a:r>
            <a:r>
              <a:rPr lang="en-SG" i="0" dirty="0">
                <a:effectLst/>
                <a:highlight>
                  <a:srgbClr val="FFFF00"/>
                </a:highlight>
                <a:latin typeface="Bangla_font"/>
              </a:rPr>
              <a:t>“www.magoinfo.com”- </a:t>
            </a:r>
            <a:r>
              <a:rPr lang="bn-IN" i="0" dirty="0">
                <a:effectLst/>
                <a:highlight>
                  <a:srgbClr val="FFFF00"/>
                </a:highlight>
                <a:latin typeface="Bangla_font"/>
              </a:rPr>
              <a:t>’ – ব্যাখ্যা কর।</a:t>
            </a:r>
            <a:endParaRPr lang="en-SG" dirty="0">
              <a:highlight>
                <a:srgbClr val="FFFF00"/>
              </a:highlight>
              <a:latin typeface="SutonnyMJ" pitchFamily="2" charset="0"/>
            </a:endParaRPr>
          </a:p>
          <a:p>
            <a:pPr marL="0" indent="0">
              <a:buNone/>
            </a:pPr>
            <a:r>
              <a:rPr lang="en-SG" dirty="0">
                <a:highlight>
                  <a:srgbClr val="FFFF00"/>
                </a:highlight>
                <a:latin typeface="Arial" panose="020B0604020202020204" pitchFamily="34" charset="0"/>
              </a:rPr>
              <a:t>11. </a:t>
            </a:r>
            <a:r>
              <a:rPr lang="en-SG" dirty="0" err="1">
                <a:highlight>
                  <a:srgbClr val="FFFF00"/>
                </a:highlight>
                <a:latin typeface="SutonnyMJ" pitchFamily="2" charset="0"/>
              </a:rPr>
              <a:t>ÒAvBwc</a:t>
            </a:r>
            <a:r>
              <a:rPr lang="en-SG" dirty="0">
                <a:highlight>
                  <a:srgbClr val="FFFF00"/>
                </a:highlight>
                <a:latin typeface="SutonnyMJ" pitchFamily="2" charset="0"/>
              </a:rPr>
              <a:t> </a:t>
            </a:r>
            <a:r>
              <a:rPr lang="en-SG" dirty="0" err="1">
                <a:highlight>
                  <a:srgbClr val="FFFF00"/>
                </a:highlight>
                <a:latin typeface="SutonnyMJ" pitchFamily="2" charset="0"/>
              </a:rPr>
              <a:t>wVKvbv</a:t>
            </a:r>
            <a:r>
              <a:rPr lang="en-SG" dirty="0">
                <a:highlight>
                  <a:srgbClr val="FFFF00"/>
                </a:highlight>
                <a:latin typeface="SutonnyMJ" pitchFamily="2" charset="0"/>
              </a:rPr>
              <a:t> </a:t>
            </a:r>
            <a:r>
              <a:rPr lang="en-SG" dirty="0" err="1">
                <a:highlight>
                  <a:srgbClr val="FFFF00"/>
                </a:highlight>
                <a:latin typeface="SutonnyMJ" pitchFamily="2" charset="0"/>
              </a:rPr>
              <a:t>n‡”Q</a:t>
            </a:r>
            <a:r>
              <a:rPr lang="en-SG" dirty="0">
                <a:highlight>
                  <a:srgbClr val="FFFF00"/>
                </a:highlight>
                <a:latin typeface="SutonnyMJ" pitchFamily="2" charset="0"/>
              </a:rPr>
              <a:t> †</a:t>
            </a:r>
            <a:r>
              <a:rPr lang="en-SG" dirty="0" err="1">
                <a:highlight>
                  <a:srgbClr val="FFFF00"/>
                </a:highlight>
                <a:latin typeface="SutonnyMJ" pitchFamily="2" charset="0"/>
              </a:rPr>
              <a:t>Wv‡gBb</a:t>
            </a:r>
            <a:r>
              <a:rPr lang="en-SG" dirty="0">
                <a:highlight>
                  <a:srgbClr val="FFFF00"/>
                </a:highlight>
                <a:latin typeface="SutonnyMJ" pitchFamily="2" charset="0"/>
              </a:rPr>
              <a:t> †</a:t>
            </a:r>
            <a:r>
              <a:rPr lang="en-SG" dirty="0" err="1">
                <a:highlight>
                  <a:srgbClr val="FFFF00"/>
                </a:highlight>
                <a:latin typeface="SutonnyMJ" pitchFamily="2" charset="0"/>
              </a:rPr>
              <a:t>bBg</a:t>
            </a:r>
            <a:r>
              <a:rPr lang="en-SG" dirty="0">
                <a:highlight>
                  <a:srgbClr val="FFFF00"/>
                </a:highlight>
                <a:latin typeface="SutonnyMJ" pitchFamily="2" charset="0"/>
              </a:rPr>
              <a:t> Gi </a:t>
            </a:r>
            <a:r>
              <a:rPr lang="en-SG" dirty="0" err="1">
                <a:highlight>
                  <a:srgbClr val="FFFF00"/>
                </a:highlight>
                <a:latin typeface="SutonnyMJ" pitchFamily="2" charset="0"/>
              </a:rPr>
              <a:t>MvwYwZK</a:t>
            </a:r>
            <a:r>
              <a:rPr lang="en-SG" dirty="0">
                <a:highlight>
                  <a:srgbClr val="FFFF00"/>
                </a:highlight>
                <a:latin typeface="SutonnyMJ" pitchFamily="2" charset="0"/>
              </a:rPr>
              <a:t> </a:t>
            </a:r>
            <a:r>
              <a:rPr lang="en-SG" dirty="0" err="1">
                <a:highlight>
                  <a:srgbClr val="FFFF00"/>
                </a:highlight>
                <a:latin typeface="SutonnyMJ" pitchFamily="2" charset="0"/>
              </a:rPr>
              <a:t>iƒcÓ</a:t>
            </a:r>
            <a:r>
              <a:rPr lang="en-SG" dirty="0">
                <a:highlight>
                  <a:srgbClr val="FFFF00"/>
                </a:highlight>
                <a:latin typeface="SutonnyMJ" pitchFamily="2" charset="0"/>
              </a:rPr>
              <a:t>- </a:t>
            </a:r>
            <a:r>
              <a:rPr lang="en-SG" dirty="0" err="1">
                <a:highlight>
                  <a:srgbClr val="FFFF00"/>
                </a:highlight>
                <a:latin typeface="SutonnyMJ" pitchFamily="2" charset="0"/>
              </a:rPr>
              <a:t>e¨vL¨v</a:t>
            </a:r>
            <a:r>
              <a:rPr lang="en-SG" dirty="0">
                <a:highlight>
                  <a:srgbClr val="FFFF00"/>
                </a:highlight>
                <a:latin typeface="SutonnyMJ" pitchFamily="2" charset="0"/>
              </a:rPr>
              <a:t> Ki|</a:t>
            </a:r>
          </a:p>
          <a:p>
            <a:pPr marL="0" indent="0">
              <a:buNone/>
            </a:pPr>
            <a:r>
              <a:rPr lang="en-SG" dirty="0">
                <a:highlight>
                  <a:srgbClr val="FFFF00"/>
                </a:highlight>
              </a:rPr>
              <a:t>12. </a:t>
            </a:r>
            <a:r>
              <a:rPr lang="en-SG" dirty="0" err="1">
                <a:highlight>
                  <a:srgbClr val="FFFF00"/>
                </a:highlight>
              </a:rPr>
              <a:t>ip</a:t>
            </a:r>
            <a:r>
              <a:rPr lang="en-SG" dirty="0" err="1">
                <a:highlight>
                  <a:srgbClr val="FFFF00"/>
                </a:highlight>
                <a:latin typeface="SutonnyMJ" pitchFamily="2" charset="0"/>
              </a:rPr>
              <a:t>-A¨v‡W</a:t>
            </a:r>
            <a:r>
              <a:rPr lang="en-SG" dirty="0">
                <a:highlight>
                  <a:srgbClr val="FFFF00"/>
                </a:highlight>
                <a:latin typeface="SutonnyMJ" pitchFamily="2" charset="0"/>
              </a:rPr>
              <a:t>ª‡mi †</a:t>
            </a:r>
            <a:r>
              <a:rPr lang="en-SG" dirty="0" err="1">
                <a:highlight>
                  <a:srgbClr val="FFFF00"/>
                </a:highlight>
                <a:latin typeface="SutonnyMJ" pitchFamily="2" charset="0"/>
              </a:rPr>
              <a:t>P‡q</a:t>
            </a:r>
            <a:r>
              <a:rPr lang="en-SG" dirty="0">
                <a:highlight>
                  <a:srgbClr val="FFFF00"/>
                </a:highlight>
                <a:latin typeface="SutonnyMJ" pitchFamily="2" charset="0"/>
              </a:rPr>
              <a:t> †</a:t>
            </a:r>
            <a:r>
              <a:rPr lang="en-SG" dirty="0" err="1">
                <a:highlight>
                  <a:srgbClr val="FFFF00"/>
                </a:highlight>
                <a:latin typeface="SutonnyMJ" pitchFamily="2" charset="0"/>
              </a:rPr>
              <a:t>Wv‡gBb</a:t>
            </a:r>
            <a:r>
              <a:rPr lang="en-SG" dirty="0">
                <a:highlight>
                  <a:srgbClr val="FFFF00"/>
                </a:highlight>
                <a:latin typeface="SutonnyMJ" pitchFamily="2" charset="0"/>
              </a:rPr>
              <a:t> †</a:t>
            </a:r>
            <a:r>
              <a:rPr lang="en-SG" dirty="0" err="1">
                <a:highlight>
                  <a:srgbClr val="FFFF00"/>
                </a:highlight>
                <a:latin typeface="SutonnyMJ" pitchFamily="2" charset="0"/>
              </a:rPr>
              <a:t>bg</a:t>
            </a:r>
            <a:r>
              <a:rPr lang="en-SG" dirty="0">
                <a:highlight>
                  <a:srgbClr val="FFFF00"/>
                </a:highlight>
                <a:latin typeface="SutonnyMJ" pitchFamily="2" charset="0"/>
              </a:rPr>
              <a:t> </a:t>
            </a:r>
            <a:r>
              <a:rPr lang="en-SG" dirty="0" err="1">
                <a:highlight>
                  <a:srgbClr val="FFFF00"/>
                </a:highlight>
                <a:latin typeface="SutonnyMJ" pitchFamily="2" charset="0"/>
              </a:rPr>
              <a:t>e¨envi</a:t>
            </a:r>
            <a:r>
              <a:rPr lang="en-SG" dirty="0">
                <a:highlight>
                  <a:srgbClr val="FFFF00"/>
                </a:highlight>
                <a:latin typeface="SutonnyMJ" pitchFamily="2" charset="0"/>
              </a:rPr>
              <a:t> Kiv </a:t>
            </a:r>
            <a:r>
              <a:rPr lang="en-SG" dirty="0" err="1">
                <a:highlight>
                  <a:srgbClr val="FFFF00"/>
                </a:highlight>
                <a:latin typeface="SutonnyMJ" pitchFamily="2" charset="0"/>
              </a:rPr>
              <a:t>myweavRbK</a:t>
            </a:r>
            <a:r>
              <a:rPr lang="en-SG" dirty="0">
                <a:highlight>
                  <a:srgbClr val="FFFF00"/>
                </a:highlight>
                <a:latin typeface="SutonnyMJ" pitchFamily="2" charset="0"/>
              </a:rPr>
              <a:t>- </a:t>
            </a:r>
            <a:r>
              <a:rPr lang="en-SG" dirty="0" err="1">
                <a:highlight>
                  <a:srgbClr val="FFFF00"/>
                </a:highlight>
                <a:latin typeface="SutonnyMJ" pitchFamily="2" charset="0"/>
              </a:rPr>
              <a:t>e¨vL¨v</a:t>
            </a:r>
            <a:r>
              <a:rPr lang="en-SG" dirty="0">
                <a:highlight>
                  <a:srgbClr val="FFFF00"/>
                </a:highlight>
                <a:latin typeface="SutonnyMJ" pitchFamily="2" charset="0"/>
              </a:rPr>
              <a:t> Ki|</a:t>
            </a:r>
          </a:p>
          <a:p>
            <a:pPr marL="0" indent="0">
              <a:buNone/>
            </a:pPr>
            <a:r>
              <a:rPr lang="en-SG" dirty="0">
                <a:highlight>
                  <a:srgbClr val="FFFF00"/>
                </a:highlight>
                <a:latin typeface="Arial" panose="020B0604020202020204" pitchFamily="34" charset="0"/>
              </a:rPr>
              <a:t>13. </a:t>
            </a:r>
            <a:r>
              <a:rPr lang="en-SG" dirty="0" err="1">
                <a:highlight>
                  <a:srgbClr val="FFFF00"/>
                </a:highlight>
                <a:latin typeface="SutonnyMJ" pitchFamily="2" charset="0"/>
              </a:rPr>
              <a:t>AvB.wc</a:t>
            </a:r>
            <a:r>
              <a:rPr lang="en-SG" dirty="0">
                <a:highlight>
                  <a:srgbClr val="FFFF00"/>
                </a:highlight>
                <a:latin typeface="SutonnyMJ" pitchFamily="2" charset="0"/>
              </a:rPr>
              <a:t> </a:t>
            </a:r>
            <a:r>
              <a:rPr lang="en-SG" dirty="0" err="1">
                <a:highlight>
                  <a:srgbClr val="FFFF00"/>
                </a:highlight>
                <a:latin typeface="SutonnyMJ" pitchFamily="2" charset="0"/>
              </a:rPr>
              <a:t>A¨v‡Wªm</a:t>
            </a:r>
            <a:r>
              <a:rPr lang="en-SG" dirty="0">
                <a:highlight>
                  <a:srgbClr val="FFFF00"/>
                </a:highlight>
                <a:latin typeface="SutonnyMJ" pitchFamily="2" charset="0"/>
              </a:rPr>
              <a:t> w`‡</a:t>
            </a:r>
            <a:r>
              <a:rPr lang="en-SG" dirty="0" err="1">
                <a:highlight>
                  <a:srgbClr val="FFFF00"/>
                </a:highlight>
                <a:latin typeface="SutonnyMJ" pitchFamily="2" charset="0"/>
              </a:rPr>
              <a:t>qI</a:t>
            </a:r>
            <a:r>
              <a:rPr lang="en-SG" dirty="0">
                <a:highlight>
                  <a:srgbClr val="FFFF00"/>
                </a:highlight>
                <a:latin typeface="SutonnyMJ" pitchFamily="2" charset="0"/>
              </a:rPr>
              <a:t> </a:t>
            </a:r>
            <a:r>
              <a:rPr lang="en-SG" dirty="0" err="1">
                <a:highlight>
                  <a:srgbClr val="FFFF00"/>
                </a:highlight>
                <a:latin typeface="SutonnyMJ" pitchFamily="2" charset="0"/>
              </a:rPr>
              <a:t>I‡qemvBU</a:t>
            </a:r>
            <a:r>
              <a:rPr lang="en-SG" dirty="0">
                <a:highlight>
                  <a:srgbClr val="FFFF00"/>
                </a:highlight>
                <a:latin typeface="SutonnyMJ" pitchFamily="2" charset="0"/>
              </a:rPr>
              <a:t> </a:t>
            </a:r>
            <a:r>
              <a:rPr lang="en-SG" dirty="0" err="1">
                <a:highlight>
                  <a:srgbClr val="FFFF00"/>
                </a:highlight>
                <a:latin typeface="SutonnyMJ" pitchFamily="2" charset="0"/>
              </a:rPr>
              <a:t>wfwRU</a:t>
            </a:r>
            <a:r>
              <a:rPr lang="en-SG" dirty="0">
                <a:highlight>
                  <a:srgbClr val="FFFF00"/>
                </a:highlight>
                <a:latin typeface="SutonnyMJ" pitchFamily="2" charset="0"/>
              </a:rPr>
              <a:t> Kiv m¤¢e </a:t>
            </a:r>
            <a:r>
              <a:rPr lang="en-SG" dirty="0" err="1">
                <a:highlight>
                  <a:srgbClr val="FFFF00"/>
                </a:highlight>
                <a:latin typeface="SutonnyMJ" pitchFamily="2" charset="0"/>
              </a:rPr>
              <a:t>Kxfv‡e</a:t>
            </a:r>
            <a:r>
              <a:rPr lang="en-SG" dirty="0">
                <a:highlight>
                  <a:srgbClr val="FFFF00"/>
                </a:highlight>
                <a:latin typeface="SutonnyMJ" pitchFamily="2" charset="0"/>
              </a:rPr>
              <a:t> </a:t>
            </a:r>
            <a:r>
              <a:rPr lang="en-SG" dirty="0" err="1">
                <a:highlight>
                  <a:srgbClr val="FFFF00"/>
                </a:highlight>
                <a:latin typeface="SutonnyMJ" pitchFamily="2" charset="0"/>
              </a:rPr>
              <a:t>e¨vL¨v</a:t>
            </a:r>
            <a:r>
              <a:rPr lang="en-SG" dirty="0">
                <a:highlight>
                  <a:srgbClr val="FFFF00"/>
                </a:highlight>
                <a:latin typeface="SutonnyMJ" pitchFamily="2" charset="0"/>
              </a:rPr>
              <a:t> Ki| </a:t>
            </a:r>
          </a:p>
          <a:p>
            <a:pPr marL="0" indent="0">
              <a:buNone/>
            </a:pPr>
            <a:endParaRPr lang="en-SG" dirty="0">
              <a:highlight>
                <a:srgbClr val="FFFF00"/>
              </a:highlight>
              <a:latin typeface="SutonnyMJ" pitchFamily="2" charset="0"/>
            </a:endParaRPr>
          </a:p>
          <a:p>
            <a:pPr marL="0" indent="0">
              <a:buNone/>
            </a:pPr>
            <a:r>
              <a:rPr lang="en-SG" dirty="0">
                <a:solidFill>
                  <a:srgbClr val="7030A0"/>
                </a:solidFill>
                <a:latin typeface="Arial" panose="020B0604020202020204" pitchFamily="34" charset="0"/>
              </a:rPr>
              <a:t>14. </a:t>
            </a:r>
            <a:r>
              <a:rPr lang="en-SG" dirty="0" err="1">
                <a:solidFill>
                  <a:srgbClr val="7030A0"/>
                </a:solidFill>
                <a:latin typeface="SutonnyMJ" pitchFamily="2" charset="0"/>
              </a:rPr>
              <a:t>nvBcviwjs‡Ki</a:t>
            </a:r>
            <a:r>
              <a:rPr lang="en-SG" dirty="0">
                <a:solidFill>
                  <a:srgbClr val="7030A0"/>
                </a:solidFill>
                <a:latin typeface="SutonnyMJ" pitchFamily="2" charset="0"/>
              </a:rPr>
              <a:t> </a:t>
            </a:r>
            <a:r>
              <a:rPr lang="en-SG" dirty="0" err="1">
                <a:solidFill>
                  <a:srgbClr val="7030A0"/>
                </a:solidFill>
                <a:latin typeface="SutonnyMJ" pitchFamily="2" charset="0"/>
              </a:rPr>
              <a:t>myweav</a:t>
            </a:r>
            <a:r>
              <a:rPr lang="en-SG" dirty="0">
                <a:solidFill>
                  <a:srgbClr val="7030A0"/>
                </a:solidFill>
                <a:latin typeface="SutonnyMJ" pitchFamily="2" charset="0"/>
              </a:rPr>
              <a:t> Kx?</a:t>
            </a:r>
          </a:p>
          <a:p>
            <a:pPr marL="0" indent="0">
              <a:buNone/>
            </a:pPr>
            <a:r>
              <a:rPr lang="en-SG" dirty="0">
                <a:solidFill>
                  <a:srgbClr val="7030A0"/>
                </a:solidFill>
                <a:latin typeface="Arial" panose="020B0604020202020204" pitchFamily="34" charset="0"/>
              </a:rPr>
              <a:t>15. </a:t>
            </a:r>
            <a:r>
              <a:rPr lang="en-SG" dirty="0" err="1">
                <a:solidFill>
                  <a:srgbClr val="7030A0"/>
                </a:solidFill>
                <a:latin typeface="SutonnyMJ" pitchFamily="2" charset="0"/>
              </a:rPr>
              <a:t>nvBcviwjsK</a:t>
            </a:r>
            <a:r>
              <a:rPr lang="en-SG" dirty="0">
                <a:solidFill>
                  <a:srgbClr val="7030A0"/>
                </a:solidFill>
                <a:latin typeface="SutonnyMJ" pitchFamily="2" charset="0"/>
              </a:rPr>
              <a:t> </a:t>
            </a:r>
            <a:r>
              <a:rPr lang="en-SG" dirty="0" err="1">
                <a:solidFill>
                  <a:srgbClr val="7030A0"/>
                </a:solidFill>
                <a:latin typeface="SutonnyMJ" pitchFamily="2" charset="0"/>
              </a:rPr>
              <a:t>U¨v‡Mi</a:t>
            </a:r>
            <a:r>
              <a:rPr lang="en-SG" dirty="0">
                <a:solidFill>
                  <a:srgbClr val="7030A0"/>
                </a:solidFill>
                <a:latin typeface="SutonnyMJ" pitchFamily="2" charset="0"/>
              </a:rPr>
              <a:t> </a:t>
            </a:r>
            <a:r>
              <a:rPr lang="en-SG" dirty="0" err="1">
                <a:solidFill>
                  <a:srgbClr val="7030A0"/>
                </a:solidFill>
                <a:latin typeface="SutonnyMJ" pitchFamily="2" charset="0"/>
              </a:rPr>
              <a:t>Avewk¨K</a:t>
            </a:r>
            <a:r>
              <a:rPr lang="en-SG" dirty="0">
                <a:solidFill>
                  <a:srgbClr val="7030A0"/>
                </a:solidFill>
                <a:latin typeface="SutonnyMJ" pitchFamily="2" charset="0"/>
              </a:rPr>
              <a:t> </a:t>
            </a:r>
            <a:r>
              <a:rPr lang="en-SG" dirty="0" err="1">
                <a:solidFill>
                  <a:srgbClr val="7030A0"/>
                </a:solidFill>
                <a:latin typeface="SutonnyMJ" pitchFamily="2" charset="0"/>
              </a:rPr>
              <a:t>A¨vwUªweDUwU</a:t>
            </a:r>
            <a:r>
              <a:rPr lang="en-SG" dirty="0">
                <a:solidFill>
                  <a:srgbClr val="7030A0"/>
                </a:solidFill>
                <a:latin typeface="SutonnyMJ" pitchFamily="2" charset="0"/>
              </a:rPr>
              <a:t> </a:t>
            </a:r>
            <a:r>
              <a:rPr lang="en-SG" dirty="0" err="1">
                <a:solidFill>
                  <a:srgbClr val="7030A0"/>
                </a:solidFill>
                <a:latin typeface="SutonnyMJ" pitchFamily="2" charset="0"/>
              </a:rPr>
              <a:t>e¨vL¨v</a:t>
            </a:r>
            <a:r>
              <a:rPr lang="en-SG" dirty="0">
                <a:solidFill>
                  <a:srgbClr val="7030A0"/>
                </a:solidFill>
                <a:latin typeface="SutonnyMJ" pitchFamily="2" charset="0"/>
              </a:rPr>
              <a:t> Ki|</a:t>
            </a:r>
          </a:p>
          <a:p>
            <a:pPr marL="0" indent="0">
              <a:buNone/>
            </a:pPr>
            <a:r>
              <a:rPr lang="en-SG" i="0" dirty="0">
                <a:solidFill>
                  <a:srgbClr val="7030A0"/>
                </a:solidFill>
                <a:effectLst/>
                <a:latin typeface="inherit"/>
              </a:rPr>
              <a:t>16. </a:t>
            </a:r>
            <a:r>
              <a:rPr lang="bn-IN" sz="1700" i="0" dirty="0">
                <a:solidFill>
                  <a:srgbClr val="7030A0"/>
                </a:solidFill>
                <a:effectLst/>
                <a:latin typeface="inherit"/>
              </a:rPr>
              <a:t>ওয়েবপেজে হাইপারলিংক একটি গুরুত্বপূর্ণ উপাদান-ব্যাখ্যা কর</a:t>
            </a:r>
            <a:r>
              <a:rPr lang="bn-IN" sz="1900" i="0" dirty="0">
                <a:solidFill>
                  <a:srgbClr val="7030A0"/>
                </a:solidFill>
                <a:effectLst/>
                <a:latin typeface="inherit"/>
              </a:rPr>
              <a:t>।</a:t>
            </a:r>
            <a:endParaRPr lang="en-SG" sz="1900" i="0" dirty="0">
              <a:solidFill>
                <a:srgbClr val="7030A0"/>
              </a:solidFill>
              <a:effectLst/>
              <a:latin typeface="inherit"/>
            </a:endParaRPr>
          </a:p>
          <a:p>
            <a:pPr marL="0" indent="0">
              <a:buNone/>
            </a:pPr>
            <a:r>
              <a:rPr lang="en-SG" i="0" u="none" strike="noStrike" dirty="0">
                <a:effectLst/>
                <a:latin typeface="arial" panose="020B0604020202020204" pitchFamily="34" charset="0"/>
                <a:hlinkClick r:id="rId3">
                  <a:extLst>
                    <a:ext uri="{A12FA001-AC4F-418D-AE19-62706E023703}">
                      <ahyp:hlinkClr xmlns:ahyp="http://schemas.microsoft.com/office/drawing/2018/hyperlinkcolor" val="tx"/>
                    </a:ext>
                  </a:extLst>
                </a:hlinkClick>
              </a:rPr>
              <a:t>17. </a:t>
            </a:r>
            <a:r>
              <a:rPr lang="en-SG" i="0" u="none" strike="noStrike" dirty="0" err="1">
                <a:effectLst/>
                <a:latin typeface="arial" panose="020B0604020202020204" pitchFamily="34" charset="0"/>
                <a:hlinkClick r:id="rId3">
                  <a:extLst>
                    <a:ext uri="{A12FA001-AC4F-418D-AE19-62706E023703}">
                      <ahyp:hlinkClr xmlns:ahyp="http://schemas.microsoft.com/office/drawing/2018/hyperlinkcolor" val="tx"/>
                    </a:ext>
                  </a:extLst>
                </a:hlinkClick>
              </a:rPr>
              <a:t>Img</a:t>
            </a:r>
            <a:r>
              <a:rPr lang="en-SG" i="0" u="none" strike="noStrike" dirty="0">
                <a:effectLst/>
                <a:latin typeface="arial" panose="020B0604020202020204" pitchFamily="34" charset="0"/>
                <a:hlinkClick r:id="rId3">
                  <a:extLst>
                    <a:ext uri="{A12FA001-AC4F-418D-AE19-62706E023703}">
                      <ahyp:hlinkClr xmlns:ahyp="http://schemas.microsoft.com/office/drawing/2018/hyperlinkcolor" val="tx"/>
                    </a:ext>
                  </a:extLst>
                </a:hlinkClick>
              </a:rPr>
              <a:t> </a:t>
            </a:r>
            <a:r>
              <a:rPr lang="bn-IN" i="0" u="none" strike="noStrike" dirty="0">
                <a:effectLst/>
                <a:latin typeface="arial" panose="020B0604020202020204" pitchFamily="34" charset="0"/>
                <a:hlinkClick r:id="rId3">
                  <a:extLst>
                    <a:ext uri="{A12FA001-AC4F-418D-AE19-62706E023703}">
                      <ahyp:hlinkClr xmlns:ahyp="http://schemas.microsoft.com/office/drawing/2018/hyperlinkcolor" val="tx"/>
                    </a:ext>
                  </a:extLst>
                </a:hlinkClick>
              </a:rPr>
              <a:t>ট্যাগ কি? ব্যাখ্যা করো।</a:t>
            </a:r>
          </a:p>
          <a:p>
            <a:pPr marL="0" indent="0">
              <a:buNone/>
            </a:pPr>
            <a:r>
              <a:rPr lang="en-SG" i="0" dirty="0">
                <a:effectLst/>
                <a:latin typeface="Raleway" pitchFamily="2" charset="0"/>
              </a:rPr>
              <a:t>18. &lt;font&gt; </a:t>
            </a:r>
            <a:r>
              <a:rPr lang="bn-IN" i="0" dirty="0">
                <a:effectLst/>
                <a:latin typeface="Raleway" pitchFamily="2" charset="0"/>
              </a:rPr>
              <a:t>ট্যাগের অ্যাট্রিবিউটসমূহ ব্যাখ্যা কর।</a:t>
            </a:r>
            <a:endParaRPr lang="en-SG" i="0" dirty="0">
              <a:effectLst/>
              <a:latin typeface="Raleway" pitchFamily="2" charset="0"/>
            </a:endParaRPr>
          </a:p>
          <a:p>
            <a:pPr marL="0" indent="0">
              <a:buNone/>
            </a:pPr>
            <a:r>
              <a:rPr lang="en-SG" dirty="0">
                <a:highlight>
                  <a:srgbClr val="00FFFF"/>
                </a:highlight>
                <a:latin typeface="Aptos" panose="020B0004020202020204" pitchFamily="34" charset="0"/>
              </a:rPr>
              <a:t>19. HTML</a:t>
            </a:r>
            <a:r>
              <a:rPr lang="en-SG" dirty="0">
                <a:highlight>
                  <a:srgbClr val="00FFFF"/>
                </a:highlight>
                <a:latin typeface="SutonnyMJ" pitchFamily="2" charset="0"/>
              </a:rPr>
              <a:t> Gi †</a:t>
            </a:r>
            <a:r>
              <a:rPr lang="en-SG" dirty="0" err="1">
                <a:highlight>
                  <a:srgbClr val="00FFFF"/>
                </a:highlight>
                <a:latin typeface="SutonnyMJ" pitchFamily="2" charset="0"/>
              </a:rPr>
              <a:t>gŠwjK</a:t>
            </a:r>
            <a:r>
              <a:rPr lang="en-SG" dirty="0">
                <a:highlight>
                  <a:srgbClr val="00FFFF"/>
                </a:highlight>
                <a:latin typeface="SutonnyMJ" pitchFamily="2" charset="0"/>
              </a:rPr>
              <a:t> </a:t>
            </a:r>
            <a:r>
              <a:rPr lang="en-SG" dirty="0" err="1">
                <a:highlight>
                  <a:srgbClr val="00FFFF"/>
                </a:highlight>
                <a:latin typeface="SutonnyMJ" pitchFamily="2" charset="0"/>
              </a:rPr>
              <a:t>MVb</a:t>
            </a:r>
            <a:r>
              <a:rPr lang="en-SG" dirty="0">
                <a:highlight>
                  <a:srgbClr val="00FFFF"/>
                </a:highlight>
                <a:latin typeface="SutonnyMJ" pitchFamily="2" charset="0"/>
              </a:rPr>
              <a:t> </a:t>
            </a:r>
            <a:r>
              <a:rPr lang="en-SG" dirty="0" err="1">
                <a:highlight>
                  <a:srgbClr val="00FFFF"/>
                </a:highlight>
                <a:latin typeface="SutonnyMJ" pitchFamily="2" charset="0"/>
              </a:rPr>
              <a:t>D`vniYmn</a:t>
            </a:r>
            <a:r>
              <a:rPr lang="en-SG" dirty="0">
                <a:highlight>
                  <a:srgbClr val="00FFFF"/>
                </a:highlight>
                <a:latin typeface="SutonnyMJ" pitchFamily="2" charset="0"/>
              </a:rPr>
              <a:t> †</a:t>
            </a:r>
            <a:r>
              <a:rPr lang="en-SG" dirty="0" err="1">
                <a:highlight>
                  <a:srgbClr val="00FFFF"/>
                </a:highlight>
                <a:latin typeface="SutonnyMJ" pitchFamily="2" charset="0"/>
              </a:rPr>
              <a:t>jL</a:t>
            </a:r>
            <a:r>
              <a:rPr lang="en-SG" dirty="0">
                <a:highlight>
                  <a:srgbClr val="00FFFF"/>
                </a:highlight>
                <a:latin typeface="SutonnyMJ" pitchFamily="2" charset="0"/>
              </a:rPr>
              <a:t>|</a:t>
            </a:r>
            <a:endParaRPr lang="en-SG" dirty="0">
              <a:highlight>
                <a:srgbClr val="00FFFF"/>
              </a:highlight>
              <a:latin typeface="Aptos" panose="020B0004020202020204" pitchFamily="34" charset="0"/>
            </a:endParaRPr>
          </a:p>
          <a:p>
            <a:pPr marL="0" indent="0">
              <a:buNone/>
            </a:pPr>
            <a:r>
              <a:rPr lang="en-SG" sz="1700" i="0" dirty="0">
                <a:effectLst/>
                <a:highlight>
                  <a:srgbClr val="00FFFF"/>
                </a:highlight>
                <a:latin typeface="inherit"/>
              </a:rPr>
              <a:t>20. </a:t>
            </a:r>
            <a:r>
              <a:rPr lang="bn-IN" sz="1700" i="0" dirty="0">
                <a:effectLst/>
                <a:highlight>
                  <a:srgbClr val="00FFFF"/>
                </a:highlight>
                <a:latin typeface="inherit"/>
              </a:rPr>
              <a:t>ওয়েবপেইজ ডিজাইনে </a:t>
            </a:r>
            <a:r>
              <a:rPr lang="en-SG" sz="1700" i="0" dirty="0">
                <a:effectLst/>
                <a:highlight>
                  <a:srgbClr val="00FFFF"/>
                </a:highlight>
                <a:latin typeface="inherit"/>
              </a:rPr>
              <a:t>HTML </a:t>
            </a:r>
            <a:r>
              <a:rPr lang="bn-IN" sz="1700" i="0" dirty="0">
                <a:effectLst/>
                <a:highlight>
                  <a:srgbClr val="00FFFF"/>
                </a:highlight>
                <a:latin typeface="inherit"/>
              </a:rPr>
              <a:t>এর গুরুত্ব ব্যাখ্যা কর।</a:t>
            </a:r>
            <a:endParaRPr lang="en-SG" sz="1700" i="0" dirty="0">
              <a:effectLst/>
              <a:highlight>
                <a:srgbClr val="00FFFF"/>
              </a:highlight>
              <a:latin typeface="inherit"/>
            </a:endParaRPr>
          </a:p>
          <a:p>
            <a:pPr marL="0" indent="0">
              <a:buNone/>
            </a:pPr>
            <a:r>
              <a:rPr lang="en-SG" sz="1700" i="0" dirty="0">
                <a:effectLst/>
                <a:highlight>
                  <a:srgbClr val="00FFFF"/>
                </a:highlight>
                <a:latin typeface="inherit"/>
              </a:rPr>
              <a:t>21. HTML </a:t>
            </a:r>
            <a:r>
              <a:rPr lang="bn-IN" sz="1700" i="0" dirty="0">
                <a:effectLst/>
                <a:highlight>
                  <a:srgbClr val="00FFFF"/>
                </a:highlight>
                <a:latin typeface="inherit"/>
              </a:rPr>
              <a:t>ব্যবহারের সুবিধা বর্ণনা কর।</a:t>
            </a:r>
            <a:endParaRPr lang="en-SG" sz="1700" dirty="0">
              <a:highlight>
                <a:srgbClr val="00FFFF"/>
              </a:highlight>
              <a:latin typeface="Raleway" pitchFamily="2" charset="0"/>
            </a:endParaRPr>
          </a:p>
          <a:p>
            <a:pPr marL="0" indent="0">
              <a:buNone/>
            </a:pPr>
            <a:r>
              <a:rPr lang="en-SG" sz="1700" i="0" dirty="0">
                <a:effectLst/>
                <a:latin typeface="Bangla_font"/>
              </a:rPr>
              <a:t>22. </a:t>
            </a:r>
            <a:r>
              <a:rPr lang="bn-IN" sz="1700" i="0" dirty="0">
                <a:effectLst/>
                <a:latin typeface="Bangla_font"/>
              </a:rPr>
              <a:t>‘প্রতিনিয়ত পরিবর্তনশীল তথ্যের ওয়েবসাইট’ – ব্যাখ্যা কর।</a:t>
            </a:r>
            <a:endParaRPr lang="en-SG" sz="1700" i="0" dirty="0">
              <a:effectLst/>
              <a:latin typeface="Bangla_font"/>
            </a:endParaRPr>
          </a:p>
          <a:p>
            <a:pPr marL="0" indent="0">
              <a:buNone/>
            </a:pPr>
            <a:r>
              <a:rPr lang="en-SG" sz="1700" i="0" strike="noStrike" dirty="0">
                <a:effectLst/>
                <a:latin typeface="Podda"/>
                <a:hlinkClick r:id="rId4">
                  <a:extLst>
                    <a:ext uri="{A12FA001-AC4F-418D-AE19-62706E023703}">
                      <ahyp:hlinkClr xmlns:ahyp="http://schemas.microsoft.com/office/drawing/2018/hyperlinkcolor" val="tx"/>
                    </a:ext>
                  </a:extLst>
                </a:hlinkClick>
              </a:rPr>
              <a:t>23. </a:t>
            </a:r>
            <a:r>
              <a:rPr lang="bn-IN" sz="1700" i="0" strike="noStrike" dirty="0">
                <a:effectLst/>
                <a:latin typeface="Podda"/>
                <a:hlinkClick r:id="rId4">
                  <a:extLst>
                    <a:ext uri="{A12FA001-AC4F-418D-AE19-62706E023703}">
                      <ahyp:hlinkClr xmlns:ahyp="http://schemas.microsoft.com/office/drawing/2018/hyperlinkcolor" val="tx"/>
                    </a:ext>
                  </a:extLst>
                </a:hlinkClick>
              </a:rPr>
              <a:t>আলোর গতিতে ডেটা স্থানান্তর ব্যাখ্যা কর?</a:t>
            </a:r>
            <a:endParaRPr lang="bn-IN" sz="1700" i="0" dirty="0">
              <a:effectLst/>
              <a:latin typeface="Podda"/>
            </a:endParaRPr>
          </a:p>
          <a:p>
            <a:pPr marL="0" indent="0">
              <a:buNone/>
            </a:pPr>
            <a:r>
              <a:rPr lang="en-SG" b="1" dirty="0">
                <a:solidFill>
                  <a:schemeClr val="accent5">
                    <a:lumMod val="50000"/>
                  </a:schemeClr>
                </a:solidFill>
                <a:latin typeface="Aptos" panose="020B0004020202020204" pitchFamily="34" charset="0"/>
                <a:cs typeface="SutonnyMJ" pitchFamily="2" charset="0"/>
              </a:rPr>
              <a:t>24. </a:t>
            </a:r>
            <a:r>
              <a:rPr lang="en-SG" b="1" dirty="0">
                <a:solidFill>
                  <a:schemeClr val="accent5">
                    <a:lumMod val="50000"/>
                  </a:schemeClr>
                </a:solidFill>
                <a:latin typeface="SutonnyMJ" pitchFamily="2" charset="0"/>
                <a:cs typeface="SutonnyMJ" pitchFamily="2" charset="0"/>
              </a:rPr>
              <a:t>†</a:t>
            </a:r>
            <a:r>
              <a:rPr lang="en-SG" b="1" dirty="0" err="1">
                <a:solidFill>
                  <a:schemeClr val="accent5">
                    <a:lumMod val="50000"/>
                  </a:schemeClr>
                </a:solidFill>
                <a:latin typeface="SutonnyMJ" pitchFamily="2" charset="0"/>
                <a:cs typeface="SutonnyMJ" pitchFamily="2" charset="0"/>
              </a:rPr>
              <a:t>nvw÷s</a:t>
            </a:r>
            <a:r>
              <a:rPr lang="en-SG" b="1" dirty="0">
                <a:solidFill>
                  <a:schemeClr val="accent5">
                    <a:lumMod val="50000"/>
                  </a:schemeClr>
                </a:solidFill>
                <a:latin typeface="SutonnyMJ" pitchFamily="2" charset="0"/>
                <a:cs typeface="SutonnyMJ" pitchFamily="2" charset="0"/>
              </a:rPr>
              <a:t> †</a:t>
            </a:r>
            <a:r>
              <a:rPr lang="en-SG" b="1" dirty="0" err="1">
                <a:solidFill>
                  <a:schemeClr val="accent5">
                    <a:lumMod val="50000"/>
                  </a:schemeClr>
                </a:solidFill>
                <a:latin typeface="SutonnyMJ" pitchFamily="2" charset="0"/>
                <a:cs typeface="SutonnyMJ" pitchFamily="2" charset="0"/>
              </a:rPr>
              <a:t>Kb</a:t>
            </a:r>
            <a:r>
              <a:rPr lang="en-SG" b="1" dirty="0">
                <a:solidFill>
                  <a:schemeClr val="accent5">
                    <a:lumMod val="50000"/>
                  </a:schemeClr>
                </a:solidFill>
                <a:latin typeface="SutonnyMJ" pitchFamily="2" charset="0"/>
                <a:cs typeface="SutonnyMJ" pitchFamily="2" charset="0"/>
              </a:rPr>
              <a:t> </a:t>
            </a:r>
            <a:r>
              <a:rPr lang="en-SG" b="1" dirty="0" err="1">
                <a:solidFill>
                  <a:schemeClr val="accent5">
                    <a:lumMod val="50000"/>
                  </a:schemeClr>
                </a:solidFill>
                <a:latin typeface="SutonnyMJ" pitchFamily="2" charset="0"/>
                <a:cs typeface="SutonnyMJ" pitchFamily="2" charset="0"/>
              </a:rPr>
              <a:t>cÖ‡qvRb</a:t>
            </a:r>
            <a:r>
              <a:rPr lang="en-SG" b="1" dirty="0">
                <a:solidFill>
                  <a:schemeClr val="accent5">
                    <a:lumMod val="50000"/>
                  </a:schemeClr>
                </a:solidFill>
                <a:latin typeface="SutonnyMJ" pitchFamily="2" charset="0"/>
                <a:cs typeface="SutonnyMJ" pitchFamily="2" charset="0"/>
              </a:rPr>
              <a:t> </a:t>
            </a:r>
            <a:r>
              <a:rPr lang="en-SG" b="1" dirty="0" err="1">
                <a:solidFill>
                  <a:schemeClr val="accent5">
                    <a:lumMod val="50000"/>
                  </a:schemeClr>
                </a:solidFill>
                <a:latin typeface="SutonnyMJ" pitchFamily="2" charset="0"/>
                <a:cs typeface="SutonnyMJ" pitchFamily="2" charset="0"/>
              </a:rPr>
              <a:t>eywS‡q</a:t>
            </a:r>
            <a:r>
              <a:rPr lang="en-SG" b="1" dirty="0">
                <a:solidFill>
                  <a:schemeClr val="accent5">
                    <a:lumMod val="50000"/>
                  </a:schemeClr>
                </a:solidFill>
                <a:latin typeface="SutonnyMJ" pitchFamily="2" charset="0"/>
                <a:cs typeface="SutonnyMJ" pitchFamily="2" charset="0"/>
              </a:rPr>
              <a:t> </a:t>
            </a:r>
            <a:r>
              <a:rPr lang="en-SG" b="1" dirty="0" err="1">
                <a:solidFill>
                  <a:schemeClr val="accent5">
                    <a:lumMod val="50000"/>
                  </a:schemeClr>
                </a:solidFill>
                <a:latin typeface="SutonnyMJ" pitchFamily="2" charset="0"/>
                <a:cs typeface="SutonnyMJ" pitchFamily="2" charset="0"/>
              </a:rPr>
              <a:t>wjL</a:t>
            </a:r>
            <a:r>
              <a:rPr lang="en-SG" b="1" dirty="0">
                <a:solidFill>
                  <a:schemeClr val="accent5">
                    <a:lumMod val="50000"/>
                  </a:schemeClr>
                </a:solidFill>
                <a:latin typeface="SutonnyMJ" pitchFamily="2" charset="0"/>
                <a:cs typeface="SutonnyMJ" pitchFamily="2" charset="0"/>
              </a:rPr>
              <a:t> /</a:t>
            </a:r>
            <a:r>
              <a:rPr lang="pt-BR" b="1" dirty="0">
                <a:solidFill>
                  <a:schemeClr val="accent5">
                    <a:lumMod val="50000"/>
                  </a:schemeClr>
                </a:solidFill>
                <a:latin typeface="Aptos" panose="020B0004020202020204" pitchFamily="34" charset="0"/>
                <a:cs typeface="SutonnyMJ" pitchFamily="2" charset="0"/>
              </a:rPr>
              <a:t> </a:t>
            </a:r>
            <a:r>
              <a:rPr lang="pt-BR" b="1" dirty="0">
                <a:solidFill>
                  <a:schemeClr val="accent5">
                    <a:lumMod val="50000"/>
                  </a:schemeClr>
                </a:solidFill>
                <a:latin typeface="SutonnyMJ" pitchFamily="2" charset="0"/>
                <a:cs typeface="SutonnyMJ" pitchFamily="2" charset="0"/>
              </a:rPr>
              <a:t>I‡qe †nvw÷s ¸iæZ¡c~Y©- e¨vL¨v Ki/ </a:t>
            </a:r>
            <a:r>
              <a:rPr lang="en-SG" b="1" dirty="0" err="1">
                <a:solidFill>
                  <a:schemeClr val="accent5">
                    <a:lumMod val="50000"/>
                  </a:schemeClr>
                </a:solidFill>
                <a:latin typeface="SutonnyMJ" pitchFamily="2" charset="0"/>
                <a:cs typeface="SutonnyMJ" pitchFamily="2" charset="0"/>
              </a:rPr>
              <a:t>I‡qe‡cR</a:t>
            </a:r>
            <a:r>
              <a:rPr lang="en-SG" b="1" dirty="0">
                <a:solidFill>
                  <a:schemeClr val="accent5">
                    <a:lumMod val="50000"/>
                  </a:schemeClr>
                </a:solidFill>
                <a:latin typeface="SutonnyMJ" pitchFamily="2" charset="0"/>
                <a:cs typeface="SutonnyMJ" pitchFamily="2" charset="0"/>
              </a:rPr>
              <a:t> †</a:t>
            </a:r>
            <a:r>
              <a:rPr lang="en-SG" b="1" dirty="0" err="1">
                <a:solidFill>
                  <a:schemeClr val="accent5">
                    <a:lumMod val="50000"/>
                  </a:schemeClr>
                </a:solidFill>
                <a:latin typeface="SutonnyMJ" pitchFamily="2" charset="0"/>
                <a:cs typeface="SutonnyMJ" pitchFamily="2" charset="0"/>
              </a:rPr>
              <a:t>nvw÷s</a:t>
            </a:r>
            <a:r>
              <a:rPr lang="en-SG" b="1" dirty="0">
                <a:solidFill>
                  <a:schemeClr val="accent5">
                    <a:lumMod val="50000"/>
                  </a:schemeClr>
                </a:solidFill>
                <a:latin typeface="SutonnyMJ" pitchFamily="2" charset="0"/>
                <a:cs typeface="SutonnyMJ" pitchFamily="2" charset="0"/>
              </a:rPr>
              <a:t> </a:t>
            </a:r>
            <a:r>
              <a:rPr lang="en-SG" b="1" dirty="0" err="1">
                <a:solidFill>
                  <a:schemeClr val="accent5">
                    <a:lumMod val="50000"/>
                  </a:schemeClr>
                </a:solidFill>
                <a:latin typeface="SutonnyMJ" pitchFamily="2" charset="0"/>
                <a:cs typeface="SutonnyMJ" pitchFamily="2" charset="0"/>
              </a:rPr>
              <a:t>Ki‡Z</a:t>
            </a:r>
            <a:r>
              <a:rPr lang="en-SG" b="1" dirty="0">
                <a:solidFill>
                  <a:schemeClr val="accent5">
                    <a:lumMod val="50000"/>
                  </a:schemeClr>
                </a:solidFill>
                <a:latin typeface="SutonnyMJ" pitchFamily="2" charset="0"/>
                <a:cs typeface="SutonnyMJ" pitchFamily="2" charset="0"/>
              </a:rPr>
              <a:t> nq †</a:t>
            </a:r>
            <a:r>
              <a:rPr lang="en-SG" b="1" dirty="0" err="1">
                <a:solidFill>
                  <a:schemeClr val="accent5">
                    <a:lumMod val="50000"/>
                  </a:schemeClr>
                </a:solidFill>
                <a:latin typeface="SutonnyMJ" pitchFamily="2" charset="0"/>
                <a:cs typeface="SutonnyMJ" pitchFamily="2" charset="0"/>
              </a:rPr>
              <a:t>Kb</a:t>
            </a:r>
            <a:r>
              <a:rPr lang="en-SG" b="1" dirty="0">
                <a:solidFill>
                  <a:schemeClr val="accent5">
                    <a:lumMod val="50000"/>
                  </a:schemeClr>
                </a:solidFill>
                <a:latin typeface="SutonnyMJ" pitchFamily="2" charset="0"/>
                <a:cs typeface="SutonnyMJ" pitchFamily="2" charset="0"/>
              </a:rPr>
              <a:t>? </a:t>
            </a:r>
            <a:r>
              <a:rPr lang="en-SG" b="1" dirty="0" err="1">
                <a:solidFill>
                  <a:schemeClr val="accent5">
                    <a:lumMod val="50000"/>
                  </a:schemeClr>
                </a:solidFill>
                <a:latin typeface="SutonnyMJ" pitchFamily="2" charset="0"/>
                <a:cs typeface="SutonnyMJ" pitchFamily="2" charset="0"/>
              </a:rPr>
              <a:t>e¨vL¨v</a:t>
            </a:r>
            <a:r>
              <a:rPr lang="en-SG" b="1" dirty="0">
                <a:solidFill>
                  <a:schemeClr val="accent5">
                    <a:lumMod val="50000"/>
                  </a:schemeClr>
                </a:solidFill>
                <a:latin typeface="SutonnyMJ" pitchFamily="2" charset="0"/>
                <a:cs typeface="SutonnyMJ" pitchFamily="2" charset="0"/>
              </a:rPr>
              <a:t> Ki|</a:t>
            </a:r>
            <a:r>
              <a:rPr lang="pt-BR" b="1" dirty="0">
                <a:solidFill>
                  <a:schemeClr val="accent5">
                    <a:lumMod val="50000"/>
                  </a:schemeClr>
                </a:solidFill>
                <a:latin typeface="SutonnyMJ" pitchFamily="2" charset="0"/>
                <a:cs typeface="SutonnyMJ" pitchFamily="2" charset="0"/>
              </a:rPr>
              <a:t> </a:t>
            </a:r>
          </a:p>
          <a:p>
            <a:pPr marL="0" indent="0">
              <a:buNone/>
            </a:pPr>
            <a:r>
              <a:rPr lang="en-SG" b="1" dirty="0">
                <a:solidFill>
                  <a:schemeClr val="accent5">
                    <a:lumMod val="50000"/>
                  </a:schemeClr>
                </a:solidFill>
                <a:latin typeface="Aptos" panose="020B0004020202020204" pitchFamily="34" charset="0"/>
                <a:cs typeface="SutonnyMJ" pitchFamily="2" charset="0"/>
              </a:rPr>
              <a:t>25. </a:t>
            </a:r>
            <a:r>
              <a:rPr lang="en-SG" b="1" dirty="0">
                <a:solidFill>
                  <a:schemeClr val="accent5">
                    <a:lumMod val="50000"/>
                  </a:schemeClr>
                </a:solidFill>
                <a:latin typeface="SutonnyMJ" pitchFamily="2" charset="0"/>
                <a:cs typeface="SutonnyMJ" pitchFamily="2" charset="0"/>
              </a:rPr>
              <a:t>†</a:t>
            </a:r>
            <a:r>
              <a:rPr lang="en-SG" b="1" dirty="0" err="1">
                <a:solidFill>
                  <a:schemeClr val="accent5">
                    <a:lumMod val="50000"/>
                  </a:schemeClr>
                </a:solidFill>
                <a:latin typeface="SutonnyMJ" pitchFamily="2" charset="0"/>
                <a:cs typeface="SutonnyMJ" pitchFamily="2" charset="0"/>
              </a:rPr>
              <a:t>nvw÷s</a:t>
            </a:r>
            <a:r>
              <a:rPr lang="en-SG" b="1" dirty="0">
                <a:solidFill>
                  <a:schemeClr val="accent5">
                    <a:lumMod val="50000"/>
                  </a:schemeClr>
                </a:solidFill>
                <a:latin typeface="SutonnyMJ" pitchFamily="2" charset="0"/>
                <a:cs typeface="SutonnyMJ" pitchFamily="2" charset="0"/>
              </a:rPr>
              <a:t> </a:t>
            </a:r>
            <a:r>
              <a:rPr lang="en-SG" b="1" dirty="0" err="1">
                <a:solidFill>
                  <a:schemeClr val="accent5">
                    <a:lumMod val="50000"/>
                  </a:schemeClr>
                </a:solidFill>
                <a:latin typeface="SutonnyMJ" pitchFamily="2" charset="0"/>
                <a:cs typeface="SutonnyMJ" pitchFamily="2" charset="0"/>
              </a:rPr>
              <a:t>I‡qemvBU</a:t>
            </a:r>
            <a:r>
              <a:rPr lang="en-SG" b="1" dirty="0">
                <a:solidFill>
                  <a:schemeClr val="accent5">
                    <a:lumMod val="50000"/>
                  </a:schemeClr>
                </a:solidFill>
                <a:latin typeface="SutonnyMJ" pitchFamily="2" charset="0"/>
                <a:cs typeface="SutonnyMJ" pitchFamily="2" charset="0"/>
              </a:rPr>
              <a:t> </a:t>
            </a:r>
            <a:r>
              <a:rPr lang="en-SG" b="1" dirty="0" err="1">
                <a:solidFill>
                  <a:schemeClr val="accent5">
                    <a:lumMod val="50000"/>
                  </a:schemeClr>
                </a:solidFill>
                <a:latin typeface="SutonnyMJ" pitchFamily="2" charset="0"/>
                <a:cs typeface="SutonnyMJ" pitchFamily="2" charset="0"/>
              </a:rPr>
              <a:t>cvewjwks</a:t>
            </a:r>
            <a:r>
              <a:rPr lang="en-SG" b="1" dirty="0">
                <a:solidFill>
                  <a:schemeClr val="accent5">
                    <a:lumMod val="50000"/>
                  </a:schemeClr>
                </a:solidFill>
                <a:latin typeface="SutonnyMJ" pitchFamily="2" charset="0"/>
                <a:cs typeface="SutonnyMJ" pitchFamily="2" charset="0"/>
              </a:rPr>
              <a:t> Gi </a:t>
            </a:r>
            <a:r>
              <a:rPr lang="en-SG" b="1" dirty="0" err="1">
                <a:solidFill>
                  <a:schemeClr val="accent5">
                    <a:lumMod val="50000"/>
                  </a:schemeClr>
                </a:solidFill>
                <a:latin typeface="SutonnyMJ" pitchFamily="2" charset="0"/>
                <a:cs typeface="SutonnyMJ" pitchFamily="2" charset="0"/>
              </a:rPr>
              <a:t>GKwU</a:t>
            </a:r>
            <a:r>
              <a:rPr lang="en-SG" b="1" dirty="0">
                <a:solidFill>
                  <a:schemeClr val="accent5">
                    <a:lumMod val="50000"/>
                  </a:schemeClr>
                </a:solidFill>
                <a:latin typeface="SutonnyMJ" pitchFamily="2" charset="0"/>
                <a:cs typeface="SutonnyMJ" pitchFamily="2" charset="0"/>
              </a:rPr>
              <a:t> ¸</a:t>
            </a:r>
            <a:r>
              <a:rPr lang="en-SG" b="1" dirty="0" err="1">
                <a:solidFill>
                  <a:schemeClr val="accent5">
                    <a:lumMod val="50000"/>
                  </a:schemeClr>
                </a:solidFill>
                <a:latin typeface="SutonnyMJ" pitchFamily="2" charset="0"/>
                <a:cs typeface="SutonnyMJ" pitchFamily="2" charset="0"/>
              </a:rPr>
              <a:t>iæZ¡c~Y</a:t>
            </a:r>
            <a:r>
              <a:rPr lang="en-SG" b="1" dirty="0">
                <a:solidFill>
                  <a:schemeClr val="accent5">
                    <a:lumMod val="50000"/>
                  </a:schemeClr>
                </a:solidFill>
                <a:latin typeface="SutonnyMJ" pitchFamily="2" charset="0"/>
                <a:cs typeface="SutonnyMJ" pitchFamily="2" charset="0"/>
              </a:rPr>
              <a:t>© </a:t>
            </a:r>
            <a:r>
              <a:rPr lang="en-SG" b="1" dirty="0" err="1">
                <a:solidFill>
                  <a:schemeClr val="accent5">
                    <a:lumMod val="50000"/>
                  </a:schemeClr>
                </a:solidFill>
                <a:latin typeface="SutonnyMJ" pitchFamily="2" charset="0"/>
                <a:cs typeface="SutonnyMJ" pitchFamily="2" charset="0"/>
              </a:rPr>
              <a:t>avce¨vL¨v</a:t>
            </a:r>
            <a:r>
              <a:rPr lang="en-SG" b="1" dirty="0">
                <a:solidFill>
                  <a:schemeClr val="accent5">
                    <a:lumMod val="50000"/>
                  </a:schemeClr>
                </a:solidFill>
                <a:latin typeface="SutonnyMJ" pitchFamily="2" charset="0"/>
                <a:cs typeface="SutonnyMJ" pitchFamily="2" charset="0"/>
              </a:rPr>
              <a:t> Ki|</a:t>
            </a:r>
            <a:endParaRPr lang="pt-BR" b="1" dirty="0">
              <a:solidFill>
                <a:schemeClr val="accent5">
                  <a:lumMod val="50000"/>
                </a:schemeClr>
              </a:solidFill>
              <a:latin typeface="SutonnyMJ" pitchFamily="2" charset="0"/>
              <a:cs typeface="SutonnyMJ" pitchFamily="2" charset="0"/>
            </a:endParaRPr>
          </a:p>
          <a:p>
            <a:pPr marL="0" indent="0">
              <a:buNone/>
            </a:pPr>
            <a:endParaRPr lang="en-SG" dirty="0">
              <a:latin typeface="Aptos" panose="020B0004020202020204" pitchFamily="34" charset="0"/>
            </a:endParaRPr>
          </a:p>
          <a:p>
            <a:pPr marL="0" indent="0">
              <a:buNone/>
            </a:pPr>
            <a:endParaRPr lang="bn-IN" i="0" dirty="0">
              <a:effectLst/>
              <a:latin typeface="inherit"/>
            </a:endParaRPr>
          </a:p>
          <a:p>
            <a:pPr marL="0" indent="0">
              <a:buNone/>
            </a:pPr>
            <a:endParaRPr lang="en-SG" sz="500" dirty="0">
              <a:latin typeface="SutonnyMJ" pitchFamily="2" charset="0"/>
              <a:cs typeface="SutonnyMJ" pitchFamily="2" charset="0"/>
            </a:endParaRPr>
          </a:p>
        </p:txBody>
      </p:sp>
    </p:spTree>
    <p:extLst>
      <p:ext uri="{BB962C8B-B14F-4D97-AF65-F5344CB8AC3E}">
        <p14:creationId xmlns:p14="http://schemas.microsoft.com/office/powerpoint/2010/main" val="137965964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786F26-E2DE-B957-C09A-F381D4B40389}"/>
              </a:ext>
            </a:extLst>
          </p:cNvPr>
          <p:cNvSpPr txBox="1"/>
          <p:nvPr/>
        </p:nvSpPr>
        <p:spPr>
          <a:xfrm>
            <a:off x="292231" y="254524"/>
            <a:ext cx="10869105" cy="6232475"/>
          </a:xfrm>
          <a:prstGeom prst="rect">
            <a:avLst/>
          </a:prstGeom>
          <a:noFill/>
        </p:spPr>
        <p:txBody>
          <a:bodyPr wrap="square">
            <a:spAutoFit/>
          </a:bodyPr>
          <a:lstStyle/>
          <a:p>
            <a:pPr algn="just" eaLnBrk="0" fontAlgn="base" hangingPunct="0">
              <a:lnSpc>
                <a:spcPct val="100000"/>
              </a:lnSpc>
              <a:spcBef>
                <a:spcPct val="0"/>
              </a:spcBef>
              <a:spcAft>
                <a:spcPct val="0"/>
              </a:spcAft>
              <a:buClrTx/>
              <a:buSzTx/>
            </a:pPr>
            <a:r>
              <a:rPr kumimoji="0" lang="en-SG" altLang="en-US" sz="1900" b="1" i="0" strike="noStrike" cap="none" normalizeH="0" baseline="0" dirty="0">
                <a:ln>
                  <a:noFill/>
                </a:ln>
                <a:solidFill>
                  <a:srgbClr val="C00000"/>
                </a:solidFill>
                <a:effectLst/>
                <a:latin typeface="Arial" panose="020B0604020202020204" pitchFamily="34" charset="0"/>
                <a:cs typeface="Vrinda" panose="020B0502040204020203" pitchFamily="34" charset="0"/>
              </a:rPr>
              <a:t>1. </a:t>
            </a:r>
            <a:r>
              <a:rPr kumimoji="0" lang="bn-IN" altLang="en-US" sz="1900" b="1" i="0" strike="noStrike" cap="none" normalizeH="0" baseline="0" dirty="0">
                <a:ln>
                  <a:noFill/>
                </a:ln>
                <a:solidFill>
                  <a:srgbClr val="C00000"/>
                </a:solidFill>
                <a:effectLst/>
                <a:latin typeface="Arial" panose="020B0604020202020204" pitchFamily="34" charset="0"/>
                <a:cs typeface="Vrinda" panose="020B0502040204020203" pitchFamily="34" charset="0"/>
              </a:rPr>
              <a:t>ওয়েব</a:t>
            </a:r>
            <a:r>
              <a:rPr kumimoji="0" lang="en-SG" altLang="en-US" sz="1900" b="1" i="0" strike="noStrike" cap="none" normalizeH="0" baseline="0" dirty="0">
                <a:ln>
                  <a:noFill/>
                </a:ln>
                <a:solidFill>
                  <a:srgbClr val="C00000"/>
                </a:solidFill>
                <a:effectLst/>
                <a:latin typeface="Josefin Sans" pitchFamily="2" charset="0"/>
                <a:cs typeface="Vrinda" panose="020B0502040204020203" pitchFamily="34" charset="0"/>
                <a:hlinkClick r:id="rId2" tooltip="Permalink to: ওয়েবসাইট স্ট্রাকচার (Website structure) কাকে বলে?">
                  <a:extLst>
                    <a:ext uri="{A12FA001-AC4F-418D-AE19-62706E023703}">
                      <ahyp:hlinkClr xmlns:ahyp="http://schemas.microsoft.com/office/drawing/2018/hyperlinkcolor" val="tx"/>
                    </a:ext>
                  </a:extLst>
                </a:hlinkClick>
              </a:rPr>
              <a:t> </a:t>
            </a:r>
            <a:r>
              <a:rPr kumimoji="0" lang="bn-IN" altLang="en-US" sz="1900" b="1" i="0" strike="noStrike" cap="none" normalizeH="0" baseline="0" dirty="0">
                <a:ln>
                  <a:noFill/>
                </a:ln>
                <a:solidFill>
                  <a:srgbClr val="C00000"/>
                </a:solidFill>
                <a:effectLst/>
                <a:latin typeface="Josefin Sans" pitchFamily="2" charset="0"/>
                <a:cs typeface="Vrinda" panose="020B0502040204020203" pitchFamily="34" charset="0"/>
                <a:hlinkClick r:id="rId2" tooltip="Permalink to: ওয়েবসাইট স্ট্রাকচার (Website structure) কাকে বলে?">
                  <a:extLst>
                    <a:ext uri="{A12FA001-AC4F-418D-AE19-62706E023703}">
                      <ahyp:hlinkClr xmlns:ahyp="http://schemas.microsoft.com/office/drawing/2018/hyperlinkcolor" val="tx"/>
                    </a:ext>
                  </a:extLst>
                </a:hlinkClick>
              </a:rPr>
              <a:t>স্ট্রাকচার</a:t>
            </a:r>
            <a:r>
              <a:rPr kumimoji="0" lang="en-SG" altLang="en-US" sz="1900" b="1" i="0" strike="noStrike" cap="none" normalizeH="0" baseline="0" dirty="0">
                <a:ln>
                  <a:noFill/>
                </a:ln>
                <a:solidFill>
                  <a:srgbClr val="C00000"/>
                </a:solidFill>
                <a:effectLst/>
                <a:latin typeface="Josefin Sans" pitchFamily="2" charset="0"/>
                <a:cs typeface="Vrinda" panose="020B0502040204020203" pitchFamily="34" charset="0"/>
                <a:hlinkClick r:id="rId2" tooltip="Permalink to: ওয়েবসাইট স্ট্রাকচার (Website structure) কাকে বলে?">
                  <a:extLst>
                    <a:ext uri="{A12FA001-AC4F-418D-AE19-62706E023703}">
                      <ahyp:hlinkClr xmlns:ahyp="http://schemas.microsoft.com/office/drawing/2018/hyperlinkcolor" val="tx"/>
                    </a:ext>
                  </a:extLst>
                </a:hlinkClick>
              </a:rPr>
              <a:t>/</a:t>
            </a:r>
            <a:r>
              <a:rPr kumimoji="0" lang="bn-IN" altLang="en-US" sz="1900" b="1" i="0" u="none" strike="noStrike" cap="none" normalizeH="0" baseline="0" dirty="0">
                <a:ln>
                  <a:noFill/>
                </a:ln>
                <a:effectLst/>
                <a:latin typeface="Arial" panose="020B0604020202020204" pitchFamily="34" charset="0"/>
                <a:cs typeface="Vrinda" panose="020B0502040204020203" pitchFamily="34" charset="0"/>
              </a:rPr>
              <a:t> কাঠামো</a:t>
            </a:r>
            <a:r>
              <a:rPr kumimoji="0" lang="bn-IN" altLang="en-US" sz="1900" b="1" i="0" strike="noStrike" cap="none" normalizeH="0" baseline="0" dirty="0">
                <a:ln>
                  <a:noFill/>
                </a:ln>
                <a:solidFill>
                  <a:srgbClr val="C00000"/>
                </a:solidFill>
                <a:effectLst/>
                <a:latin typeface="Josefin Sans" pitchFamily="2" charset="0"/>
                <a:cs typeface="Vrinda" panose="020B0502040204020203" pitchFamily="34" charset="0"/>
                <a:hlinkClick r:id="rId2" tooltip="Permalink to: ওয়েবসাইট স্ট্রাকচার (Website structure) কাকে বলে?">
                  <a:extLst>
                    <a:ext uri="{A12FA001-AC4F-418D-AE19-62706E023703}">
                      <ahyp:hlinkClr xmlns:ahyp="http://schemas.microsoft.com/office/drawing/2018/hyperlinkcolor" val="tx"/>
                    </a:ext>
                  </a:extLst>
                </a:hlinkClick>
              </a:rPr>
              <a:t> </a:t>
            </a:r>
            <a:r>
              <a:rPr kumimoji="0" lang="en-US" altLang="en-US" sz="1900" b="1" i="0" strike="noStrike" cap="none" normalizeH="0" baseline="0" dirty="0">
                <a:ln>
                  <a:noFill/>
                </a:ln>
                <a:solidFill>
                  <a:srgbClr val="C00000"/>
                </a:solidFill>
                <a:effectLst/>
                <a:latin typeface="Josefin Sans" pitchFamily="2" charset="0"/>
                <a:cs typeface="Vrinda" panose="020B0502040204020203" pitchFamily="34" charset="0"/>
                <a:hlinkClick r:id="rId2" tooltip="Permalink to: ওয়েবসাইট স্ট্রাকচার (Website structure) কাকে বলে?">
                  <a:extLst>
                    <a:ext uri="{A12FA001-AC4F-418D-AE19-62706E023703}">
                      <ahyp:hlinkClr xmlns:ahyp="http://schemas.microsoft.com/office/drawing/2018/hyperlinkcolor" val="tx"/>
                    </a:ext>
                  </a:extLst>
                </a:hlinkClick>
              </a:rPr>
              <a:t>(Website structure) </a:t>
            </a:r>
            <a:r>
              <a:rPr kumimoji="0" lang="bn-IN" altLang="en-US" sz="1900" b="1" i="0" strike="noStrike" cap="none" normalizeH="0" baseline="0" dirty="0">
                <a:ln>
                  <a:noFill/>
                </a:ln>
                <a:solidFill>
                  <a:srgbClr val="C00000"/>
                </a:solidFill>
                <a:effectLst/>
                <a:latin typeface="Josefin Sans" pitchFamily="2" charset="0"/>
                <a:cs typeface="Vrinda" panose="020B0502040204020203" pitchFamily="34" charset="0"/>
                <a:hlinkClick r:id="rId2" tooltip="Permalink to: ওয়েবসাইট স্ট্রাকচার (Website structure) কাকে বলে?">
                  <a:extLst>
                    <a:ext uri="{A12FA001-AC4F-418D-AE19-62706E023703}">
                      <ahyp:hlinkClr xmlns:ahyp="http://schemas.microsoft.com/office/drawing/2018/hyperlinkcolor" val="tx"/>
                    </a:ext>
                  </a:extLst>
                </a:hlinkClick>
              </a:rPr>
              <a:t>কাকে বলে</a:t>
            </a:r>
            <a:r>
              <a:rPr kumimoji="0" lang="en-US" altLang="en-US" sz="1900" b="1" i="0" strike="noStrike" cap="none" normalizeH="0" baseline="0" dirty="0">
                <a:ln>
                  <a:noFill/>
                </a:ln>
                <a:solidFill>
                  <a:srgbClr val="C00000"/>
                </a:solidFill>
                <a:effectLst/>
                <a:latin typeface="Josefin Sans" pitchFamily="2" charset="0"/>
                <a:cs typeface="Vrinda" panose="020B0502040204020203" pitchFamily="34" charset="0"/>
                <a:hlinkClick r:id="rId2" tooltip="Permalink to: ওয়েবসাইট স্ট্রাকচার (Website structure) কাকে বলে?">
                  <a:extLst>
                    <a:ext uri="{A12FA001-AC4F-418D-AE19-62706E023703}">
                      <ahyp:hlinkClr xmlns:ahyp="http://schemas.microsoft.com/office/drawing/2018/hyperlinkcolor" val="tx"/>
                    </a:ext>
                  </a:extLst>
                </a:hlinkClick>
              </a:rPr>
              <a:t>?</a:t>
            </a:r>
            <a:endParaRPr kumimoji="0" lang="en-US" altLang="en-US" sz="1900" b="1" i="0" strike="noStrike" cap="none" normalizeH="0" baseline="0" dirty="0">
              <a:ln>
                <a:noFill/>
              </a:ln>
              <a:solidFill>
                <a:srgbClr val="C00000"/>
              </a:solidFill>
              <a:effectLst/>
              <a:latin typeface="Josefin Sans" pitchFamily="2" charset="0"/>
            </a:endParaRPr>
          </a:p>
          <a:p>
            <a:pPr algn="just" eaLnBrk="0" fontAlgn="base" hangingPunct="0">
              <a:lnSpc>
                <a:spcPct val="100000"/>
              </a:lnSpc>
              <a:spcBef>
                <a:spcPct val="0"/>
              </a:spcBef>
              <a:spcAft>
                <a:spcPct val="0"/>
              </a:spcAft>
              <a:buClrTx/>
              <a:buSzTx/>
            </a:pPr>
            <a:r>
              <a:rPr kumimoji="0" lang="bn-IN" altLang="en-US" sz="1900" b="0" i="0" u="none" strike="noStrike" cap="none" normalizeH="0" baseline="0" dirty="0">
                <a:ln>
                  <a:noFill/>
                </a:ln>
                <a:effectLst/>
                <a:latin typeface="Arial" panose="020B0604020202020204" pitchFamily="34" charset="0"/>
                <a:cs typeface="Vrinda" panose="020B0502040204020203" pitchFamily="34" charset="0"/>
              </a:rPr>
              <a:t>ওয়েবসাইটের অন্তর্গত বিভিন্ন পেইজগুলো কিভাবে সাজানো থাকবে তাই হলো ওয়েবসাইটের স্ট্রাকচার </a:t>
            </a:r>
            <a:r>
              <a:rPr kumimoji="0" lang="en-US" altLang="en-US" sz="1900" b="0" i="0" u="none" strike="noStrike" cap="none" normalizeH="0" baseline="0" dirty="0">
                <a:ln>
                  <a:noFill/>
                </a:ln>
                <a:effectLst/>
                <a:latin typeface="Arial" panose="020B0604020202020204" pitchFamily="34" charset="0"/>
                <a:cs typeface="Vrinda" panose="020B0502040204020203" pitchFamily="34" charset="0"/>
              </a:rPr>
              <a:t>(Website structure)</a:t>
            </a:r>
            <a:r>
              <a:rPr kumimoji="0" lang="hi-IN" altLang="en-US" sz="1900" b="0" i="0" u="none" strike="noStrike" cap="none" normalizeH="0" baseline="0" dirty="0">
                <a:ln>
                  <a:noFill/>
                </a:ln>
                <a:effectLst/>
                <a:latin typeface="Arial" panose="020B0604020202020204" pitchFamily="34" charset="0"/>
                <a:cs typeface="Vrinda" panose="020B0502040204020203" pitchFamily="34" charset="0"/>
              </a:rPr>
              <a:t>। </a:t>
            </a:r>
            <a:r>
              <a:rPr kumimoji="0" lang="bn-IN" altLang="en-US" sz="1900" b="0" i="0" u="none" strike="noStrike" cap="none" normalizeH="0" baseline="0" dirty="0">
                <a:ln>
                  <a:noFill/>
                </a:ln>
                <a:effectLst/>
                <a:latin typeface="Arial" panose="020B0604020202020204" pitchFamily="34" charset="0"/>
                <a:cs typeface="Vrinda" panose="020B0502040204020203" pitchFamily="34" charset="0"/>
              </a:rPr>
              <a:t>অর্থাৎ যে অবকাঠামোতে একটি ওয়েবসাইটের সকল তথ্য উপস্থাপন করা হয় তাকে</a:t>
            </a:r>
            <a:r>
              <a:rPr kumimoji="0" lang="en-US" altLang="en-US" sz="1900" b="0" i="0" u="none" strike="noStrike" cap="none" normalizeH="0" baseline="0" dirty="0">
                <a:ln>
                  <a:noFill/>
                </a:ln>
                <a:effectLst/>
                <a:latin typeface="Arial" panose="020B0604020202020204" pitchFamily="34" charset="0"/>
                <a:cs typeface="Vrinda" panose="020B0502040204020203" pitchFamily="34" charset="0"/>
              </a:rPr>
              <a:t> </a:t>
            </a:r>
            <a:r>
              <a:rPr kumimoji="0" lang="bn-IN" altLang="en-US" sz="1900" b="1" i="0" u="none" strike="noStrike" cap="none" normalizeH="0" baseline="0" dirty="0">
                <a:ln>
                  <a:noFill/>
                </a:ln>
                <a:effectLst/>
                <a:latin typeface="Arial" panose="020B0604020202020204" pitchFamily="34" charset="0"/>
                <a:cs typeface="Vrinda" panose="020B0502040204020203" pitchFamily="34" charset="0"/>
              </a:rPr>
              <a:t>ওয়েবসাইটের স্ট্রাকচার</a:t>
            </a:r>
            <a:r>
              <a:rPr kumimoji="0" lang="en-US" altLang="en-US" sz="1900" b="0" i="0" u="none" strike="noStrike" cap="none" normalizeH="0" baseline="0" dirty="0">
                <a:ln>
                  <a:noFill/>
                </a:ln>
                <a:effectLst/>
                <a:latin typeface="Arial" panose="020B0604020202020204" pitchFamily="34" charset="0"/>
              </a:rPr>
              <a:t> </a:t>
            </a:r>
            <a:r>
              <a:rPr kumimoji="0" lang="bn-IN" altLang="en-US" sz="1900" b="0" i="0" u="none" strike="noStrike" cap="none" normalizeH="0" baseline="0" dirty="0">
                <a:ln>
                  <a:noFill/>
                </a:ln>
                <a:effectLst/>
                <a:latin typeface="Arial" panose="020B0604020202020204" pitchFamily="34" charset="0"/>
                <a:cs typeface="Vrinda" panose="020B0502040204020203" pitchFamily="34" charset="0"/>
              </a:rPr>
              <a:t>বা</a:t>
            </a:r>
            <a:r>
              <a:rPr kumimoji="0" lang="en-US" altLang="en-US" sz="1900" b="0" i="0" u="none" strike="noStrike" cap="none" normalizeH="0" baseline="0" dirty="0">
                <a:ln>
                  <a:noFill/>
                </a:ln>
                <a:effectLst/>
                <a:latin typeface="Arial" panose="020B0604020202020204" pitchFamily="34" charset="0"/>
              </a:rPr>
              <a:t> </a:t>
            </a:r>
            <a:r>
              <a:rPr kumimoji="0" lang="bn-IN" altLang="en-US" sz="1900" b="1" i="0" u="none" strike="noStrike" cap="none" normalizeH="0" baseline="0" dirty="0">
                <a:ln>
                  <a:noFill/>
                </a:ln>
                <a:effectLst/>
                <a:latin typeface="Arial" panose="020B0604020202020204" pitchFamily="34" charset="0"/>
                <a:cs typeface="Vrinda" panose="020B0502040204020203" pitchFamily="34" charset="0"/>
              </a:rPr>
              <a:t>কাঠামো</a:t>
            </a:r>
            <a:r>
              <a:rPr kumimoji="0" lang="en-US" altLang="en-US" sz="1900" b="0" i="0" u="none" strike="noStrike" cap="none" normalizeH="0" baseline="0" dirty="0">
                <a:ln>
                  <a:noFill/>
                </a:ln>
                <a:effectLst/>
                <a:latin typeface="Arial" panose="020B0604020202020204" pitchFamily="34" charset="0"/>
              </a:rPr>
              <a:t> </a:t>
            </a:r>
            <a:r>
              <a:rPr kumimoji="0" lang="bn-IN" altLang="en-US" sz="1900" b="0" i="0" u="none" strike="noStrike" cap="none" normalizeH="0" baseline="0" dirty="0">
                <a:ln>
                  <a:noFill/>
                </a:ln>
                <a:effectLst/>
                <a:latin typeface="Arial" panose="020B0604020202020204" pitchFamily="34" charset="0"/>
                <a:cs typeface="Vrinda" panose="020B0502040204020203" pitchFamily="34" charset="0"/>
              </a:rPr>
              <a:t>বলে।</a:t>
            </a:r>
            <a:endParaRPr kumimoji="0" lang="en-US" altLang="en-US" sz="1900" b="0" i="0" u="none" strike="noStrike" cap="none" normalizeH="0" baseline="0" dirty="0">
              <a:ln>
                <a:noFill/>
              </a:ln>
              <a:effectLst/>
              <a:latin typeface="Arial" panose="020B0604020202020204" pitchFamily="34" charset="0"/>
            </a:endParaRPr>
          </a:p>
          <a:p>
            <a:pPr algn="just" eaLnBrk="0" fontAlgn="base" hangingPunct="0">
              <a:lnSpc>
                <a:spcPct val="100000"/>
              </a:lnSpc>
              <a:spcBef>
                <a:spcPct val="0"/>
              </a:spcBef>
              <a:spcAft>
                <a:spcPct val="0"/>
              </a:spcAft>
              <a:buClrTx/>
              <a:buSzTx/>
            </a:pPr>
            <a:r>
              <a:rPr kumimoji="0" lang="bn-IN" altLang="en-US" sz="1900" b="0" i="0" u="none" strike="noStrike" cap="none" normalizeH="0" baseline="0" dirty="0">
                <a:ln>
                  <a:noFill/>
                </a:ln>
                <a:effectLst/>
                <a:latin typeface="Arial" panose="020B0604020202020204" pitchFamily="34" charset="0"/>
                <a:cs typeface="Vrinda" panose="020B0502040204020203" pitchFamily="34" charset="0"/>
              </a:rPr>
              <a:t>একটি ওয়েবসাইটের কাঠামোতে বিভিন্ন ধরনের পেইজ থাকতে পারে। তাদের মধ্যে অন্যতম হলো</a:t>
            </a:r>
            <a:r>
              <a:rPr kumimoji="0" lang="en-US" altLang="en-US" sz="1900" b="0" i="0" u="none" strike="noStrike" cap="none" normalizeH="0" baseline="0" dirty="0">
                <a:ln>
                  <a:noFill/>
                </a:ln>
                <a:effectLst/>
                <a:latin typeface="Arial" panose="020B0604020202020204" pitchFamily="34" charset="0"/>
                <a:cs typeface="Vrinda" panose="020B0502040204020203" pitchFamily="34" charset="0"/>
              </a:rPr>
              <a:t>– </a:t>
            </a:r>
            <a:r>
              <a:rPr kumimoji="0" lang="bn-IN" altLang="en-US" sz="1900" b="0" i="0" u="none" strike="noStrike" cap="none" normalizeH="0" baseline="0" dirty="0">
                <a:ln>
                  <a:noFill/>
                </a:ln>
                <a:effectLst/>
                <a:latin typeface="Arial" panose="020B0604020202020204" pitchFamily="34" charset="0"/>
                <a:cs typeface="Vrinda" panose="020B0502040204020203" pitchFamily="34" charset="0"/>
              </a:rPr>
              <a:t>হোম পেইজ </a:t>
            </a:r>
            <a:r>
              <a:rPr kumimoji="0" lang="en-US" altLang="en-US" sz="1900" b="0" i="0" u="none" strike="noStrike" cap="none" normalizeH="0" baseline="0" dirty="0">
                <a:ln>
                  <a:noFill/>
                </a:ln>
                <a:effectLst/>
                <a:latin typeface="Arial" panose="020B0604020202020204" pitchFamily="34" charset="0"/>
                <a:cs typeface="Vrinda" panose="020B0502040204020203" pitchFamily="34" charset="0"/>
              </a:rPr>
              <a:t>(Home Page), </a:t>
            </a:r>
            <a:r>
              <a:rPr kumimoji="0" lang="bn-IN" altLang="en-US" sz="1900" b="0" i="0" u="none" strike="noStrike" cap="none" normalizeH="0" baseline="0" dirty="0">
                <a:ln>
                  <a:noFill/>
                </a:ln>
                <a:effectLst/>
                <a:latin typeface="Arial" panose="020B0604020202020204" pitchFamily="34" charset="0"/>
                <a:cs typeface="Vrinda" panose="020B0502040204020203" pitchFamily="34" charset="0"/>
              </a:rPr>
              <a:t>মূল ধারার পেইজ </a:t>
            </a:r>
            <a:r>
              <a:rPr kumimoji="0" lang="en-US" altLang="en-US" sz="1900" b="0" i="0" u="none" strike="noStrike" cap="none" normalizeH="0" baseline="0" dirty="0">
                <a:ln>
                  <a:noFill/>
                </a:ln>
                <a:effectLst/>
                <a:latin typeface="Arial" panose="020B0604020202020204" pitchFamily="34" charset="0"/>
                <a:cs typeface="Vrinda" panose="020B0502040204020203" pitchFamily="34" charset="0"/>
              </a:rPr>
              <a:t>(Main Section Page) </a:t>
            </a:r>
            <a:r>
              <a:rPr kumimoji="0" lang="bn-IN" altLang="en-US" sz="1900" b="0" i="0" u="none" strike="noStrike" cap="none" normalizeH="0" baseline="0" dirty="0">
                <a:ln>
                  <a:noFill/>
                </a:ln>
                <a:effectLst/>
                <a:latin typeface="Arial" panose="020B0604020202020204" pitchFamily="34" charset="0"/>
                <a:cs typeface="Vrinda" panose="020B0502040204020203" pitchFamily="34" charset="0"/>
              </a:rPr>
              <a:t>এবং উপধারার পেইজ </a:t>
            </a:r>
            <a:r>
              <a:rPr kumimoji="0" lang="en-US" altLang="en-US" sz="1900" b="0" i="0" u="none" strike="noStrike" cap="none" normalizeH="0" baseline="0" dirty="0">
                <a:ln>
                  <a:noFill/>
                </a:ln>
                <a:effectLst/>
                <a:latin typeface="Arial" panose="020B0604020202020204" pitchFamily="34" charset="0"/>
                <a:cs typeface="Vrinda" panose="020B0502040204020203" pitchFamily="34" charset="0"/>
              </a:rPr>
              <a:t>(Subsection Page)</a:t>
            </a:r>
            <a:r>
              <a:rPr kumimoji="0" lang="hi-IN" altLang="en-US" sz="1900" b="0" i="0" u="none" strike="noStrike" cap="none" normalizeH="0" baseline="0" dirty="0">
                <a:ln>
                  <a:noFill/>
                </a:ln>
                <a:effectLst/>
                <a:latin typeface="Arial" panose="020B0604020202020204" pitchFamily="34" charset="0"/>
                <a:cs typeface="Vrinda" panose="020B0502040204020203" pitchFamily="34" charset="0"/>
              </a:rPr>
              <a:t>।</a:t>
            </a:r>
            <a:endParaRPr kumimoji="0" lang="en-SG" altLang="en-US" sz="1900" b="0" i="0" u="none" strike="noStrike" cap="none" normalizeH="0" baseline="0" dirty="0">
              <a:ln>
                <a:noFill/>
              </a:ln>
              <a:effectLst/>
              <a:latin typeface="Arial" panose="020B0604020202020204" pitchFamily="34" charset="0"/>
              <a:cs typeface="Vrinda" panose="020B0502040204020203" pitchFamily="34" charset="0"/>
            </a:endParaRPr>
          </a:p>
          <a:p>
            <a:pPr algn="just" eaLnBrk="0" fontAlgn="base" hangingPunct="0">
              <a:lnSpc>
                <a:spcPct val="100000"/>
              </a:lnSpc>
              <a:spcBef>
                <a:spcPct val="0"/>
              </a:spcBef>
              <a:spcAft>
                <a:spcPct val="0"/>
              </a:spcAft>
              <a:buClrTx/>
              <a:buSzTx/>
            </a:pPr>
            <a:endParaRPr lang="en-SG" sz="1900" b="1" i="0" dirty="0">
              <a:effectLst/>
              <a:latin typeface="inherit"/>
            </a:endParaRPr>
          </a:p>
          <a:p>
            <a:pPr algn="just"/>
            <a:r>
              <a:rPr lang="en-SG" sz="1900" b="1" i="0" dirty="0">
                <a:solidFill>
                  <a:srgbClr val="C00000"/>
                </a:solidFill>
                <a:effectLst/>
                <a:latin typeface="inherit"/>
              </a:rPr>
              <a:t>2. </a:t>
            </a:r>
            <a:r>
              <a:rPr lang="bn-IN" sz="1900" b="1" i="0" dirty="0">
                <a:solidFill>
                  <a:srgbClr val="C00000"/>
                </a:solidFill>
                <a:effectLst/>
                <a:latin typeface="inherit"/>
              </a:rPr>
              <a:t>ওয়েবসাইট ও ওয়েবপেজ এক নয় – ব্যাখ্যা কর।</a:t>
            </a:r>
            <a:endParaRPr lang="bn-IN" sz="1900" b="1" i="0" dirty="0">
              <a:solidFill>
                <a:srgbClr val="C00000"/>
              </a:solidFill>
              <a:effectLst/>
              <a:latin typeface="Raleway" pitchFamily="2" charset="0"/>
            </a:endParaRPr>
          </a:p>
          <a:p>
            <a:pPr algn="just" fontAlgn="base"/>
            <a:r>
              <a:rPr lang="bn-IN" sz="1900" b="0" i="0" dirty="0">
                <a:effectLst/>
                <a:latin typeface="Open Sans" panose="020B0606030504020204" pitchFamily="34" charset="0"/>
              </a:rPr>
              <a:t>ওয়েবপেজ হলো </a:t>
            </a:r>
            <a:r>
              <a:rPr lang="en-SG" sz="1900" b="0" i="0" dirty="0">
                <a:effectLst/>
                <a:latin typeface="Open Sans" panose="020B0606030504020204" pitchFamily="34" charset="0"/>
              </a:rPr>
              <a:t>HTML </a:t>
            </a:r>
            <a:r>
              <a:rPr lang="bn-IN" sz="1900" b="0" i="0" dirty="0">
                <a:effectLst/>
                <a:latin typeface="Open Sans" panose="020B0606030504020204" pitchFamily="34" charset="0"/>
              </a:rPr>
              <a:t>দ্বারা তৈরি ডকুমেন্ট যার মাধ্যমে টেক্সট, ছবি, ফাইল, অডিও, ভিডিও, এনিমেশন, হাইপারলিংক  ইত্যাদি ইন্টারনেটে প্রদর্শন ও কমিউনিকেশন করা হয়। অপরদিকে, একই ডোমেইনের অধীনে সার্ভারে রাখা পরস্পর সংযুক্ত এক বা একধিক ওয়েবপেজের সমষ্টিকে ওয়েবসাইট বলে।</a:t>
            </a:r>
          </a:p>
          <a:p>
            <a:pPr algn="just" fontAlgn="base"/>
            <a:r>
              <a:rPr lang="bn-IN" sz="1900" b="0" i="0" dirty="0">
                <a:effectLst/>
                <a:latin typeface="Open Sans" panose="020B0606030504020204" pitchFamily="34" charset="0"/>
              </a:rPr>
              <a:t>অর্থাৎ একটি ওয়েবসাইটে একাধিক ওয়েবপেজ পরস্পর সংযুক্ত থাকে। তাই বলা যায়, ওয়েবসাইট ও ওয়েবপেজ এক নয়।</a:t>
            </a:r>
            <a:endParaRPr lang="en-SG" sz="1900" b="0" i="0" dirty="0">
              <a:effectLst/>
              <a:latin typeface="Open Sans" panose="020B0606030504020204" pitchFamily="34" charset="0"/>
            </a:endParaRPr>
          </a:p>
          <a:p>
            <a:pPr algn="just" fontAlgn="base"/>
            <a:endParaRPr lang="en-SG" sz="1900" dirty="0">
              <a:latin typeface="Open Sans" panose="020B0606030504020204" pitchFamily="34" charset="0"/>
            </a:endParaRPr>
          </a:p>
          <a:p>
            <a:pPr algn="just" fontAlgn="base"/>
            <a:r>
              <a:rPr lang="en-SG" sz="1900" b="1" i="0" dirty="0">
                <a:solidFill>
                  <a:srgbClr val="C00000"/>
                </a:solidFill>
                <a:effectLst/>
                <a:latin typeface="Raleway" pitchFamily="2" charset="0"/>
              </a:rPr>
              <a:t>3. </a:t>
            </a:r>
            <a:r>
              <a:rPr lang="bn-IN" sz="1900" b="1" i="0" dirty="0">
                <a:solidFill>
                  <a:srgbClr val="C00000"/>
                </a:solidFill>
                <a:effectLst/>
                <a:latin typeface="Raleway" pitchFamily="2" charset="0"/>
              </a:rPr>
              <a:t>ওয়েব ব্রাউজার ও সার্চ ইঞ্জিন এক নয় – ব্যাখ্যা কর।</a:t>
            </a:r>
          </a:p>
          <a:p>
            <a:pPr algn="just" fontAlgn="base"/>
            <a:r>
              <a:rPr lang="bn-IN" sz="1900" b="0" i="0" dirty="0">
                <a:effectLst/>
                <a:latin typeface="Open Sans" panose="020B0606030504020204" pitchFamily="34" charset="0"/>
              </a:rPr>
              <a:t>যে অ্যাপ্লিকেশন সফটওয়্যার এর সাহায্যে সার্ভারে সংরক্ষিত ওয়েবপেজগুলো ব্রাউজ করা বা একসেস করা যায় তাকে ওয়েব ব্রাউজার বলে। অপরদিকে, সার্চ ইঞ্জিন হল এমন একটি সফটওয়্যার যা ব্যবহারকারীর দেয়া কীওয়ার্ডগুলোর জন্য ওয়েবপেজ অনুসন্ধান করে এবং সেইসব কীওয়ার্ড ধারণকারী ওয়েবপেজগুলো ফলাফল হিসেবে উপস্থাপন করে।</a:t>
            </a:r>
          </a:p>
          <a:p>
            <a:pPr algn="just" fontAlgn="base"/>
            <a:r>
              <a:rPr lang="bn-IN" sz="1900" b="0" i="0" dirty="0">
                <a:effectLst/>
                <a:latin typeface="Open Sans" panose="020B0606030504020204" pitchFamily="34" charset="0"/>
              </a:rPr>
              <a:t>সার্চ ইঞ্জিন এর সাহায্যে ওয়েব কনটেন্ট খোজা হয়, অপরদিকে ওয়েব ব্রাউজারের মাধ্যমে ওয়েব কনটেন্ট দেখা বা ব্রাউজ করা হয়। তাই সার্চ ইঞ্জিন ও ওয়েব ব্রাউজার একে অপরের সাথে সম্পর্কিত হলে এক নয়।</a:t>
            </a:r>
          </a:p>
        </p:txBody>
      </p:sp>
    </p:spTree>
    <p:extLst>
      <p:ext uri="{BB962C8B-B14F-4D97-AF65-F5344CB8AC3E}">
        <p14:creationId xmlns:p14="http://schemas.microsoft.com/office/powerpoint/2010/main" val="17111484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2B4E27-1DE7-363C-1814-3A862AB86600}"/>
              </a:ext>
            </a:extLst>
          </p:cNvPr>
          <p:cNvSpPr>
            <a:spLocks noGrp="1"/>
          </p:cNvSpPr>
          <p:nvPr>
            <p:ph idx="1"/>
          </p:nvPr>
        </p:nvSpPr>
        <p:spPr>
          <a:xfrm>
            <a:off x="188536" y="169683"/>
            <a:ext cx="10944520" cy="6165130"/>
          </a:xfrm>
        </p:spPr>
        <p:txBody>
          <a:bodyPr>
            <a:normAutofit fontScale="92500" lnSpcReduction="10000"/>
          </a:bodyPr>
          <a:lstStyle/>
          <a:p>
            <a:pPr algn="just"/>
            <a:r>
              <a:rPr lang="en-SG" b="1" i="0" dirty="0">
                <a:solidFill>
                  <a:srgbClr val="C00000"/>
                </a:solidFill>
                <a:effectLst/>
                <a:latin typeface="Raleway" pitchFamily="2" charset="0"/>
              </a:rPr>
              <a:t>4. </a:t>
            </a:r>
            <a:r>
              <a:rPr lang="bn-IN" b="1" i="0" dirty="0">
                <a:solidFill>
                  <a:srgbClr val="C00000"/>
                </a:solidFill>
                <a:effectLst/>
                <a:latin typeface="Raleway" pitchFamily="2" charset="0"/>
              </a:rPr>
              <a:t>ওয়েবপেজের সাথে ব্রাউজারের সম্পর্ক ব্যাখ্যা কর।</a:t>
            </a:r>
          </a:p>
          <a:p>
            <a:pPr algn="just"/>
            <a:r>
              <a:rPr lang="bn-IN" b="0" i="0" dirty="0">
                <a:effectLst/>
                <a:latin typeface="Open Sans" panose="020B0606030504020204" pitchFamily="34" charset="0"/>
              </a:rPr>
              <a:t>ওয়েবপেজ হলো </a:t>
            </a:r>
            <a:r>
              <a:rPr lang="en-SG" b="0" i="0" dirty="0">
                <a:effectLst/>
                <a:latin typeface="Open Sans" panose="020B0606030504020204" pitchFamily="34" charset="0"/>
              </a:rPr>
              <a:t>HTML </a:t>
            </a:r>
            <a:r>
              <a:rPr lang="bn-IN" b="0" i="0" dirty="0">
                <a:effectLst/>
                <a:latin typeface="Open Sans" panose="020B0606030504020204" pitchFamily="34" charset="0"/>
              </a:rPr>
              <a:t>দ্বারা তৈরি ডকুমেন্ট যার মাধ্যমে টেক্সট, ছবি, ফাইল, অডিও, ভিডিও, এনিমেশন, হাইপারলিংক  ইত্যাদি ইন্টারনেটে প্রদর্শন ও কমিউনিকেশন করা হয়। যে অ্যাপ্লিকেশন সফটওয়্যার এর সাহায্যে সার্ভারে সংরক্ষিত ওয়েবপেজগুলো ব্রাউজ করা বা একসেস করা যায় তাকে ওয়েব ব্রাউজার বলে।</a:t>
            </a:r>
            <a:endParaRPr lang="en-SG" b="0" i="0" dirty="0">
              <a:effectLst/>
              <a:latin typeface="Open Sans" panose="020B0606030504020204" pitchFamily="34" charset="0"/>
            </a:endParaRPr>
          </a:p>
          <a:p>
            <a:pPr algn="just"/>
            <a:r>
              <a:rPr lang="bn-IN" b="0" i="0" dirty="0">
                <a:effectLst/>
                <a:latin typeface="Open Sans" panose="020B0606030504020204" pitchFamily="34" charset="0"/>
              </a:rPr>
              <a:t>যেকোন ইন্টারনেট ব্যবহারকারী ব্রাউজারের সাহায্যে সার্ভারে সংরক্ষিত ওয়েবপেজগুলো দেখতে পারে। এছাড়া ওয়েব ব্রাউজার একজন ব্যবহারকারীকে দ্রুত এবং সহজে ওয়েবপেজের সাথে তথ্য আদান-প্রদানে সাহায্য করে। তাই ওয়েবপেজ ও ব্রাউজার একে অপরের সাথে </a:t>
            </a:r>
            <a:r>
              <a:rPr lang="bn-IN" b="0" i="0" dirty="0">
                <a:solidFill>
                  <a:srgbClr val="444444"/>
                </a:solidFill>
                <a:effectLst/>
                <a:latin typeface="Open Sans" panose="020B0606030504020204" pitchFamily="34" charset="0"/>
              </a:rPr>
              <a:t>সম্পর্কিত।</a:t>
            </a:r>
            <a:endParaRPr lang="en-SG" b="0" i="0" dirty="0">
              <a:solidFill>
                <a:srgbClr val="444444"/>
              </a:solidFill>
              <a:effectLst/>
              <a:latin typeface="Open Sans" panose="020B0606030504020204" pitchFamily="34" charset="0"/>
            </a:endParaRPr>
          </a:p>
          <a:p>
            <a:pPr algn="just"/>
            <a:r>
              <a:rPr lang="en-SG" b="1" dirty="0">
                <a:solidFill>
                  <a:srgbClr val="C00000"/>
                </a:solidFill>
                <a:latin typeface="Tiro Bangla"/>
              </a:rPr>
              <a:t>5. Domain </a:t>
            </a:r>
            <a:r>
              <a:rPr lang="bn-IN" b="1" dirty="0">
                <a:solidFill>
                  <a:srgbClr val="C00000"/>
                </a:solidFill>
                <a:latin typeface="Tiro Bangla"/>
              </a:rPr>
              <a:t>কি ?</a:t>
            </a:r>
            <a:r>
              <a:rPr lang="bn-IN" b="1" dirty="0">
                <a:solidFill>
                  <a:srgbClr val="C00000"/>
                </a:solidFill>
                <a:latin typeface="Raleway" pitchFamily="2" charset="0"/>
              </a:rPr>
              <a:t> – ব্যাখ্যা কর।</a:t>
            </a:r>
          </a:p>
          <a:p>
            <a:pPr algn="just" fontAlgn="base"/>
            <a:r>
              <a:rPr lang="en-SG" dirty="0">
                <a:latin typeface="Tiro Bangla"/>
                <a:hlinkClick r:id="rId2">
                  <a:extLst>
                    <a:ext uri="{A12FA001-AC4F-418D-AE19-62706E023703}">
                      <ahyp:hlinkClr xmlns:ahyp="http://schemas.microsoft.com/office/drawing/2018/hyperlinkcolor" val="tx"/>
                    </a:ext>
                  </a:extLst>
                </a:hlinkClick>
              </a:rPr>
              <a:t>Domain name</a:t>
            </a:r>
            <a:r>
              <a:rPr lang="en-SG" dirty="0">
                <a:latin typeface="Tiro Bangla"/>
              </a:rPr>
              <a:t> </a:t>
            </a:r>
            <a:r>
              <a:rPr lang="bn-IN" dirty="0">
                <a:latin typeface="Tiro Bangla"/>
              </a:rPr>
              <a:t>বা </a:t>
            </a:r>
            <a:r>
              <a:rPr lang="en-SG" dirty="0">
                <a:latin typeface="Tiro Bangla"/>
              </a:rPr>
              <a:t>DNS (</a:t>
            </a:r>
            <a:r>
              <a:rPr lang="en-SG" b="1" dirty="0">
                <a:latin typeface="Tiro Bangla"/>
              </a:rPr>
              <a:t>Domain naming system)</a:t>
            </a:r>
            <a:r>
              <a:rPr lang="en-SG" dirty="0">
                <a:latin typeface="Tiro Bangla"/>
              </a:rPr>
              <a:t> </a:t>
            </a:r>
            <a:r>
              <a:rPr lang="bn-IN" dirty="0">
                <a:latin typeface="Tiro Bangla"/>
              </a:rPr>
              <a:t>এমন একটি নামকরণ যার দ্বারা আমরা ইন্টারনেটের এই বিশাল দুনিয়াতে যেকোনো একটি ওয়েবসাইটকে সনাক্ত (</a:t>
            </a:r>
            <a:r>
              <a:rPr lang="en-SG" dirty="0">
                <a:latin typeface="Tiro Bangla"/>
              </a:rPr>
              <a:t>identify) </a:t>
            </a:r>
            <a:r>
              <a:rPr lang="bn-IN" dirty="0">
                <a:latin typeface="Tiro Bangla"/>
              </a:rPr>
              <a:t>করতে পারি। ইন্টারনেটে থাকা সব ধরণের ওয়েবসাইট, একটি </a:t>
            </a:r>
            <a:r>
              <a:rPr lang="en-SG" b="1" dirty="0">
                <a:latin typeface="Tiro Bangla"/>
              </a:rPr>
              <a:t>IP Address</a:t>
            </a:r>
            <a:r>
              <a:rPr lang="en-SG" dirty="0">
                <a:latin typeface="Tiro Bangla"/>
              </a:rPr>
              <a:t> </a:t>
            </a:r>
            <a:r>
              <a:rPr lang="bn-IN" dirty="0">
                <a:latin typeface="Tiro Bangla"/>
              </a:rPr>
              <a:t>এর সাথে সংযুক্ত (</a:t>
            </a:r>
            <a:r>
              <a:rPr lang="en-SG" dirty="0">
                <a:latin typeface="Tiro Bangla"/>
              </a:rPr>
              <a:t>connected) </a:t>
            </a:r>
            <a:r>
              <a:rPr lang="bn-IN" dirty="0">
                <a:latin typeface="Tiro Bangla"/>
              </a:rPr>
              <a:t>থাকে।</a:t>
            </a:r>
          </a:p>
          <a:p>
            <a:pPr algn="just" fontAlgn="base"/>
            <a:r>
              <a:rPr lang="bn-IN" dirty="0">
                <a:latin typeface="Tiro Bangla"/>
              </a:rPr>
              <a:t>এবং, এই </a:t>
            </a:r>
            <a:r>
              <a:rPr lang="en-SG" b="1" dirty="0">
                <a:latin typeface="Tiro Bangla"/>
              </a:rPr>
              <a:t>IP address (Internet Protocol Address)</a:t>
            </a:r>
            <a:r>
              <a:rPr lang="en-SG" dirty="0">
                <a:latin typeface="Tiro Bangla"/>
              </a:rPr>
              <a:t> </a:t>
            </a:r>
            <a:r>
              <a:rPr lang="bn-IN" dirty="0">
                <a:latin typeface="Tiro Bangla"/>
              </a:rPr>
              <a:t>এমন একটি সাংখ্যিক ঠিকানা, যে আপনার ব্যবহার করা ইন্টারনেট ব্রউজারকে (</a:t>
            </a:r>
            <a:r>
              <a:rPr lang="en-SG" b="1" dirty="0">
                <a:latin typeface="Tiro Bangla"/>
              </a:rPr>
              <a:t>Internet browser</a:t>
            </a:r>
            <a:r>
              <a:rPr lang="en-SG" dirty="0">
                <a:latin typeface="Tiro Bangla"/>
              </a:rPr>
              <a:t>) </a:t>
            </a:r>
            <a:r>
              <a:rPr lang="bn-IN" dirty="0">
                <a:latin typeface="Tiro Bangla"/>
              </a:rPr>
              <a:t>বলেন যে ওয়েবসাইটটি ইন্টারনেটের কোন সার্ভার (</a:t>
            </a:r>
            <a:r>
              <a:rPr lang="en-SG" dirty="0">
                <a:latin typeface="Tiro Bangla"/>
              </a:rPr>
              <a:t>server) </a:t>
            </a:r>
            <a:r>
              <a:rPr lang="bn-IN" dirty="0">
                <a:latin typeface="Tiro Bangla"/>
              </a:rPr>
              <a:t>এবং জায়গায় (</a:t>
            </a:r>
            <a:r>
              <a:rPr lang="en-SG" dirty="0">
                <a:latin typeface="Tiro Bangla"/>
              </a:rPr>
              <a:t>location) </a:t>
            </a:r>
            <a:r>
              <a:rPr lang="bn-IN" dirty="0">
                <a:latin typeface="Tiro Bangla"/>
              </a:rPr>
              <a:t>হোস্ট করা আছে।যখনি আমরা আমাদের ওয়েব ব্রাউজারে (</a:t>
            </a:r>
            <a:r>
              <a:rPr lang="en-SG" b="1" dirty="0">
                <a:latin typeface="Tiro Bangla"/>
              </a:rPr>
              <a:t>web browser</a:t>
            </a:r>
            <a:r>
              <a:rPr lang="en-SG" dirty="0">
                <a:latin typeface="Tiro Bangla"/>
              </a:rPr>
              <a:t>) </a:t>
            </a:r>
            <a:r>
              <a:rPr lang="bn-IN" dirty="0">
                <a:latin typeface="Tiro Bangla"/>
              </a:rPr>
              <a:t>কোনো ওয়েবসাইটের ডোমেইন নাম লিখে সার্চ (</a:t>
            </a:r>
            <a:r>
              <a:rPr lang="en-SG" dirty="0">
                <a:latin typeface="Tiro Bangla"/>
              </a:rPr>
              <a:t>search) </a:t>
            </a:r>
            <a:r>
              <a:rPr lang="bn-IN" dirty="0">
                <a:latin typeface="Tiro Bangla"/>
              </a:rPr>
              <a:t>করি, তখন সেই ডোমেইন নেম ওয়েবসাইটের সার্ভারের (</a:t>
            </a:r>
            <a:r>
              <a:rPr lang="en-SG" dirty="0">
                <a:latin typeface="Tiro Bangla"/>
              </a:rPr>
              <a:t>server) </a:t>
            </a:r>
            <a:r>
              <a:rPr lang="bn-IN" dirty="0">
                <a:latin typeface="Tiro Bangla"/>
              </a:rPr>
              <a:t>আসল </a:t>
            </a:r>
            <a:r>
              <a:rPr lang="en-SG" dirty="0">
                <a:latin typeface="Tiro Bangla"/>
              </a:rPr>
              <a:t>IP address </a:t>
            </a:r>
            <a:r>
              <a:rPr lang="bn-IN" dirty="0">
                <a:latin typeface="Tiro Bangla"/>
              </a:rPr>
              <a:t>কে পয়েন্ট (</a:t>
            </a:r>
            <a:r>
              <a:rPr lang="en-SG" dirty="0">
                <a:latin typeface="Tiro Bangla"/>
              </a:rPr>
              <a:t>point) </a:t>
            </a:r>
            <a:r>
              <a:rPr lang="bn-IN" dirty="0">
                <a:latin typeface="Tiro Bangla"/>
              </a:rPr>
              <a:t>করেন।</a:t>
            </a:r>
          </a:p>
          <a:p>
            <a:pPr algn="just"/>
            <a:r>
              <a:rPr lang="en-SG" b="1" dirty="0">
                <a:solidFill>
                  <a:srgbClr val="C00000"/>
                </a:solidFill>
                <a:latin typeface="-apple-system"/>
              </a:rPr>
              <a:t>6. </a:t>
            </a:r>
            <a:r>
              <a:rPr lang="bn-IN" b="1" dirty="0">
                <a:solidFill>
                  <a:srgbClr val="C00000"/>
                </a:solidFill>
                <a:latin typeface="-apple-system"/>
              </a:rPr>
              <a:t>ডোমেইন নেমের গুরুত্ব কি? </a:t>
            </a:r>
            <a:endParaRPr lang="en-SG" b="1" dirty="0">
              <a:solidFill>
                <a:srgbClr val="C00000"/>
              </a:solidFill>
              <a:latin typeface="-apple-system"/>
            </a:endParaRPr>
          </a:p>
          <a:p>
            <a:pPr algn="just"/>
            <a:r>
              <a:rPr lang="bn-IN" dirty="0">
                <a:latin typeface="-apple-system"/>
              </a:rPr>
              <a:t>ডোমেইন মূলত অনলাইনে আপনার প্রতিষ্ঠান, ব্যবসাকে মনে রাখার একটি সহজ উপায় বহন করে থাকে। ব্রাউজার ডোমেইন নেম বুঝে না সে বুঝে আইপি এড্রেস। কিন্তু অন্যে কেউ কি আপনার সাইটের আইপি এড্রেস মনে রাখতে পারবে? পারবে না। তাই আপনার সাইটিকে যদি কেউ খুঁজে পেতে চায় তাহলে সে ব্যক্তি আপনার সাইটটিকে অনলাইনে খুঁজে পেতে সে যদি ডোমেইন নেমটি ব্যবহার করে তাহলে খুব সহজেই আপনার ওয়েবসাইটি খুঁজে পাবে। আমরা বলতে পারি, অনলাইনে আপনার ব্যবসায়িক নামকে রিপ্রেজেন্ট করে কোম্পানির ডোমেইন নামটি।</a:t>
            </a:r>
          </a:p>
          <a:p>
            <a:pPr marL="0" indent="0" algn="just">
              <a:buNone/>
            </a:pPr>
            <a:endParaRPr lang="en-SG" dirty="0"/>
          </a:p>
        </p:txBody>
      </p:sp>
    </p:spTree>
    <p:extLst>
      <p:ext uri="{BB962C8B-B14F-4D97-AF65-F5344CB8AC3E}">
        <p14:creationId xmlns:p14="http://schemas.microsoft.com/office/powerpoint/2010/main" val="328101100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8E45D2-007F-891A-7301-09D82DD31B5D}"/>
              </a:ext>
            </a:extLst>
          </p:cNvPr>
          <p:cNvSpPr>
            <a:spLocks noGrp="1"/>
          </p:cNvSpPr>
          <p:nvPr>
            <p:ph idx="1"/>
          </p:nvPr>
        </p:nvSpPr>
        <p:spPr>
          <a:xfrm>
            <a:off x="188536" y="160256"/>
            <a:ext cx="10906812" cy="6532775"/>
          </a:xfrm>
        </p:spPr>
        <p:txBody>
          <a:bodyPr>
            <a:normAutofit fontScale="92500"/>
          </a:bodyPr>
          <a:lstStyle/>
          <a:p>
            <a:pPr algn="just"/>
            <a:r>
              <a:rPr lang="en-SG" b="1" i="0" dirty="0">
                <a:solidFill>
                  <a:srgbClr val="C00000"/>
                </a:solidFill>
                <a:effectLst/>
                <a:latin typeface="Raleway" pitchFamily="2" charset="0"/>
              </a:rPr>
              <a:t>7. </a:t>
            </a:r>
            <a:r>
              <a:rPr lang="bn-IN" b="1" i="0" dirty="0">
                <a:solidFill>
                  <a:srgbClr val="C00000"/>
                </a:solidFill>
                <a:effectLst/>
                <a:latin typeface="Raleway" pitchFamily="2" charset="0"/>
              </a:rPr>
              <a:t>ডোমেইন নেম অদ্বিতীয় – ব্যাখ্যা কর।</a:t>
            </a:r>
          </a:p>
          <a:p>
            <a:pPr algn="just"/>
            <a:r>
              <a:rPr lang="bn-IN" b="0" i="0" dirty="0">
                <a:effectLst/>
                <a:latin typeface="Open Sans" panose="020B0606030504020204" pitchFamily="34" charset="0"/>
              </a:rPr>
              <a:t>ডোমেইন নেম হচ্ছে একটি স্বতন্ত্র বা অদ্বিতীয় টেক্সট অ্যাড্রেস যা আই.পি. অ্যাড্রেস কে প্রতিনিধিত্ব করে। প্রতিটি ওয়েবসাইটের একটি স্বতন্ত্র ডোমেইন নেম থাকে।</a:t>
            </a:r>
            <a:endParaRPr lang="en-SG" b="0" i="0" dirty="0">
              <a:effectLst/>
              <a:latin typeface="Open Sans" panose="020B0606030504020204" pitchFamily="34" charset="0"/>
            </a:endParaRPr>
          </a:p>
          <a:p>
            <a:pPr algn="just"/>
            <a:r>
              <a:rPr lang="bn-IN" b="0" i="0" dirty="0">
                <a:effectLst/>
                <a:latin typeface="Open Sans" panose="020B0606030504020204" pitchFamily="34" charset="0"/>
              </a:rPr>
              <a:t>ইন্টারনেট ব্যবহারকারীরা ডোমেইন নেম ব্যবহার করে ওয়েবসাইট খুজে পায়। এক্ষেত্রে একাধিক ওয়েবসাইটের ডোমেইন নেম একই </a:t>
            </a:r>
            <a:r>
              <a:rPr lang="bn-IN" b="0" i="0" dirty="0">
                <a:solidFill>
                  <a:srgbClr val="444444"/>
                </a:solidFill>
                <a:effectLst/>
                <a:latin typeface="Open Sans" panose="020B0606030504020204" pitchFamily="34" charset="0"/>
              </a:rPr>
              <a:t>হলে নির্দিষ্ট ওয়েবসাইট খুজে পাওয়া যাবে না। তাই প্রতিটি ওয়েবসাইটের ডোমেইন নেম অদ্বিতীয় হয়।</a:t>
            </a:r>
            <a:endParaRPr lang="en-SG" b="0" i="0" dirty="0">
              <a:solidFill>
                <a:srgbClr val="444444"/>
              </a:solidFill>
              <a:effectLst/>
              <a:latin typeface="Open Sans" panose="020B0606030504020204" pitchFamily="34" charset="0"/>
            </a:endParaRPr>
          </a:p>
          <a:p>
            <a:pPr algn="just"/>
            <a:r>
              <a:rPr lang="en-SG" b="1" i="0" dirty="0">
                <a:solidFill>
                  <a:srgbClr val="990033"/>
                </a:solidFill>
                <a:effectLst/>
                <a:latin typeface="inherit"/>
              </a:rPr>
              <a:t>8. </a:t>
            </a:r>
            <a:r>
              <a:rPr lang="bn-IN" b="1" i="0" dirty="0">
                <a:solidFill>
                  <a:srgbClr val="990033"/>
                </a:solidFill>
                <a:effectLst/>
                <a:latin typeface="inherit"/>
              </a:rPr>
              <a:t>ডোমেইন নেইমে </a:t>
            </a:r>
            <a:r>
              <a:rPr lang="en-SG" b="1" i="0" dirty="0">
                <a:solidFill>
                  <a:srgbClr val="990033"/>
                </a:solidFill>
                <a:effectLst/>
                <a:latin typeface="inherit"/>
              </a:rPr>
              <a:t>WWW </a:t>
            </a:r>
            <a:r>
              <a:rPr lang="bn-IN" b="1" i="0" dirty="0">
                <a:solidFill>
                  <a:srgbClr val="990033"/>
                </a:solidFill>
                <a:effectLst/>
                <a:latin typeface="inherit"/>
              </a:rPr>
              <a:t>থাকে কেন? ব্যাখ্যা কর।</a:t>
            </a:r>
            <a:endParaRPr lang="bn-IN" b="1" i="0" dirty="0">
              <a:solidFill>
                <a:srgbClr val="990033"/>
              </a:solidFill>
              <a:effectLst/>
              <a:latin typeface="Raleway" pitchFamily="2" charset="0"/>
            </a:endParaRPr>
          </a:p>
          <a:p>
            <a:pPr algn="just" fontAlgn="base"/>
            <a:r>
              <a:rPr lang="bn-IN" b="0" i="0" dirty="0">
                <a:effectLst/>
                <a:highlight>
                  <a:srgbClr val="FFFF00"/>
                </a:highlight>
                <a:latin typeface="Georgia" panose="02040502050405020303" pitchFamily="18" charset="0"/>
              </a:rPr>
              <a:t>উত্তর: </a:t>
            </a:r>
            <a:r>
              <a:rPr lang="bn-IN" b="0" i="0" dirty="0">
                <a:effectLst/>
                <a:latin typeface="Open Sans" panose="020B0606030504020204" pitchFamily="34" charset="0"/>
              </a:rPr>
              <a:t>ডোমেইন নেম হচ্ছে একটি ওয়েবসাইটের স্বতন্ত্র বা অদ্বিতীয় টেক্সট অ্যাড্রেস যা আইপি অ্যাড্রেস কে প্রতিনিধিত্ব করে। </a:t>
            </a:r>
            <a:r>
              <a:rPr lang="en-SG" b="0" i="0" dirty="0">
                <a:effectLst/>
                <a:latin typeface="Open Sans" panose="020B0606030504020204" pitchFamily="34" charset="0"/>
              </a:rPr>
              <a:t>WWW </a:t>
            </a:r>
            <a:r>
              <a:rPr lang="bn-IN" b="0" i="0" dirty="0">
                <a:effectLst/>
                <a:latin typeface="Open Sans" panose="020B0606030504020204" pitchFamily="34" charset="0"/>
              </a:rPr>
              <a:t>এর পূর্ণরুপ </a:t>
            </a:r>
            <a:r>
              <a:rPr lang="en-SG" b="0" i="0" dirty="0">
                <a:effectLst/>
                <a:latin typeface="Open Sans" panose="020B0606030504020204" pitchFamily="34" charset="0"/>
              </a:rPr>
              <a:t>World Wide Web।</a:t>
            </a:r>
          </a:p>
          <a:p>
            <a:pPr algn="just" fontAlgn="base"/>
            <a:r>
              <a:rPr lang="bn-IN" b="0" i="0" dirty="0">
                <a:effectLst/>
                <a:latin typeface="Open Sans" panose="020B0606030504020204" pitchFamily="34" charset="0"/>
              </a:rPr>
              <a:t>তিনটি  প্রযুক্তি </a:t>
            </a:r>
            <a:r>
              <a:rPr lang="en-SG" b="0" i="0" dirty="0">
                <a:effectLst/>
                <a:latin typeface="Open Sans" panose="020B0606030504020204" pitchFamily="34" charset="0"/>
              </a:rPr>
              <a:t>HTML, </a:t>
            </a:r>
            <a:r>
              <a:rPr lang="bn-IN" b="0" i="0" dirty="0">
                <a:effectLst/>
                <a:latin typeface="Open Sans" panose="020B0606030504020204" pitchFamily="34" charset="0"/>
              </a:rPr>
              <a:t>প্রোটোকল এবং ওয়েব ব্রাউজার এর সমন্বয়ে </a:t>
            </a:r>
            <a:r>
              <a:rPr lang="en-SG" b="0" i="0" dirty="0">
                <a:effectLst/>
                <a:latin typeface="Open Sans" panose="020B0606030504020204" pitchFamily="34" charset="0"/>
              </a:rPr>
              <a:t>www </a:t>
            </a:r>
            <a:r>
              <a:rPr lang="bn-IN" b="0" i="0" dirty="0">
                <a:effectLst/>
                <a:latin typeface="Open Sans" panose="020B0606030504020204" pitchFamily="34" charset="0"/>
              </a:rPr>
              <a:t>বা ওয়েব গড়ে উঠেছে। প্রতিটি ডোমেইন নেমে </a:t>
            </a:r>
            <a:r>
              <a:rPr lang="en-SG" b="0" i="0" dirty="0">
                <a:effectLst/>
                <a:latin typeface="Open Sans" panose="020B0606030504020204" pitchFamily="34" charset="0"/>
              </a:rPr>
              <a:t>WWW </a:t>
            </a:r>
            <a:r>
              <a:rPr lang="bn-IN" b="0" i="0" dirty="0">
                <a:effectLst/>
                <a:latin typeface="Open Sans" panose="020B0606030504020204" pitchFamily="34" charset="0"/>
              </a:rPr>
              <a:t>থাকে, যা নির্দেশ করে </a:t>
            </a:r>
            <a:r>
              <a:rPr lang="bn-IN" b="1" i="0" dirty="0">
                <a:effectLst/>
                <a:latin typeface="Open Sans" panose="020B0606030504020204" pitchFamily="34" charset="0"/>
              </a:rPr>
              <a:t>ওয়েবসাইটটি বিশ্বের যেকোন প্রান্ত থেকে যেকোন সময় অ্যাক্সেস করা যায়</a:t>
            </a:r>
            <a:r>
              <a:rPr lang="bn-IN" b="0" i="0" dirty="0">
                <a:effectLst/>
                <a:latin typeface="Open Sans" panose="020B0606030504020204" pitchFamily="34" charset="0"/>
              </a:rPr>
              <a:t>।</a:t>
            </a:r>
          </a:p>
          <a:p>
            <a:pPr algn="just"/>
            <a:r>
              <a:rPr lang="en-SG" b="1" i="0" dirty="0">
                <a:solidFill>
                  <a:srgbClr val="990033"/>
                </a:solidFill>
                <a:effectLst/>
                <a:latin typeface="-apple-system"/>
              </a:rPr>
              <a:t>9. </a:t>
            </a:r>
            <a:r>
              <a:rPr lang="bn-IN" b="1" i="0" dirty="0">
                <a:solidFill>
                  <a:srgbClr val="990033"/>
                </a:solidFill>
                <a:effectLst/>
                <a:latin typeface="-apple-system"/>
              </a:rPr>
              <a:t>ডোমেইন নেম রেজিস্ট্রেশন করতে হয় কেন?</a:t>
            </a:r>
          </a:p>
          <a:p>
            <a:pPr algn="just"/>
            <a:r>
              <a:rPr lang="bn-IN" b="0" i="0" dirty="0">
                <a:effectLst/>
                <a:highlight>
                  <a:srgbClr val="FFFF00"/>
                </a:highlight>
                <a:latin typeface="Georgia" panose="02040502050405020303" pitchFamily="18" charset="0"/>
              </a:rPr>
              <a:t>উত্তর: </a:t>
            </a:r>
            <a:r>
              <a:rPr lang="bn-IN" b="0" i="0" dirty="0">
                <a:effectLst/>
                <a:latin typeface="Georgia" panose="02040502050405020303" pitchFamily="18" charset="0"/>
              </a:rPr>
              <a:t>আইপি অ্যাড্রেসকে সহজে ব্যবহার করার জন্য ইংরেজি অক্ষরের কোনো একটি নাম ব্যবহার করা হয়। ক্যারেক্টার ফর্মে দেওয়া কম্পিউটারে এরূপ নামই ডোমেইন নেম। প্রতিটি ডোমেইন নেম ইউনিক এবং এর সাথে একটি ইউনিক আইপি অ্যাড্রেস বরাদ্দ করা হয়েছে। একটি ডোমেইন নেইম সার্ভারে রেজিস্ট্রেডডশন করলে তা সারা বিশ্বে অদ্বিতীয় নামে চিহ্নিত হয় এবং একটি নির্দিষ্ট সময় পর্যন্ত ঐ অ্যাড্রেসটি আর অন্য কেউ ব্যবহার করতে পারে না। এ কারণে ডোমেইন নেইম রেজিস্ট্রেশন করতে হয়।</a:t>
            </a:r>
            <a:endParaRPr lang="en-SG" b="0" i="0" dirty="0">
              <a:effectLst/>
              <a:latin typeface="Georgia" panose="02040502050405020303" pitchFamily="18" charset="0"/>
            </a:endParaRPr>
          </a:p>
          <a:p>
            <a:pPr algn="just"/>
            <a:r>
              <a:rPr lang="bn-IN" b="0" i="0" dirty="0">
                <a:effectLst/>
                <a:latin typeface="Segoe UI" panose="020B0502040204020203" pitchFamily="34" charset="0"/>
              </a:rPr>
              <a:t>ডোমেইন নাম বলতে সাধারনভাবে কোন একটা ওয়েবসাইটের নামকে বোঝায়। প্রত্যেক ওয়েবসাইটের একটি নির্দিষ্ট আইপি অ্যাড্রেস (</a:t>
            </a:r>
            <a:r>
              <a:rPr lang="en-SG" b="0" i="0" dirty="0">
                <a:effectLst/>
                <a:latin typeface="Segoe UI" panose="020B0502040204020203" pitchFamily="34" charset="0"/>
              </a:rPr>
              <a:t>IP Address) </a:t>
            </a:r>
            <a:r>
              <a:rPr lang="bn-IN" b="0" i="0" dirty="0">
                <a:effectLst/>
                <a:latin typeface="Segoe UI" panose="020B0502040204020203" pitchFamily="34" charset="0"/>
              </a:rPr>
              <a:t>থাকে। যেমনঃ </a:t>
            </a:r>
            <a:r>
              <a:rPr lang="bn-IN" b="0" i="0" u="none" strike="noStrike" dirty="0">
                <a:effectLst/>
                <a:latin typeface="Segoe UI" panose="020B0502040204020203" pitchFamily="34" charset="0"/>
                <a:hlinkClick r:id="rId2">
                  <a:extLst>
                    <a:ext uri="{A12FA001-AC4F-418D-AE19-62706E023703}">
                      <ahyp:hlinkClr xmlns:ahyp="http://schemas.microsoft.com/office/drawing/2018/hyperlinkcolor" val="tx"/>
                    </a:ext>
                  </a:extLst>
                </a:hlinkClick>
              </a:rPr>
              <a:t>66.220.159.255</a:t>
            </a:r>
            <a:r>
              <a:rPr lang="bn-IN" b="0" i="0" dirty="0">
                <a:effectLst/>
                <a:latin typeface="Segoe UI" panose="020B0502040204020203" pitchFamily="34" charset="0"/>
              </a:rPr>
              <a:t>. সাধারণত আইপি অ্যাড্রেস দিয়ে ওয়েবসাইট মনে রাখা কষ্টসাধ্য। তাই মনে রাখার সুবিধার জন্য আইপি অ্যাড্রেসের পরিবর্তে ডোমেইন নাম ব্যবহার করা হয় বা রেজিস্ট্রেশন করতে হয়।</a:t>
            </a:r>
            <a:endParaRPr lang="en-SG" b="0" i="0" dirty="0">
              <a:effectLst/>
              <a:latin typeface="Segoe UI" panose="020B0502040204020203" pitchFamily="34" charset="0"/>
            </a:endParaRPr>
          </a:p>
          <a:p>
            <a:pPr algn="just"/>
            <a:endParaRPr lang="en-SG" dirty="0"/>
          </a:p>
        </p:txBody>
      </p:sp>
    </p:spTree>
    <p:extLst>
      <p:ext uri="{BB962C8B-B14F-4D97-AF65-F5344CB8AC3E}">
        <p14:creationId xmlns:p14="http://schemas.microsoft.com/office/powerpoint/2010/main" val="67851144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2E34B0-A4C1-9AA6-91F6-4F28C8C7AAFD}"/>
              </a:ext>
            </a:extLst>
          </p:cNvPr>
          <p:cNvSpPr>
            <a:spLocks noGrp="1"/>
          </p:cNvSpPr>
          <p:nvPr>
            <p:ph idx="1"/>
          </p:nvPr>
        </p:nvSpPr>
        <p:spPr>
          <a:xfrm>
            <a:off x="226243" y="254524"/>
            <a:ext cx="10737130" cy="6363092"/>
          </a:xfrm>
        </p:spPr>
        <p:txBody>
          <a:bodyPr/>
          <a:lstStyle/>
          <a:p>
            <a:r>
              <a:rPr lang="en-SG" sz="1800" i="0" dirty="0">
                <a:effectLst/>
                <a:latin typeface="Arial" panose="020B0604020202020204" pitchFamily="34" charset="0"/>
              </a:rPr>
              <a:t>10. </a:t>
            </a:r>
            <a:r>
              <a:rPr lang="en-SG" sz="1800" i="0" dirty="0">
                <a:effectLst/>
                <a:latin typeface="Bangla_font"/>
              </a:rPr>
              <a:t>“www.magoinfo.com”- </a:t>
            </a:r>
            <a:r>
              <a:rPr lang="bn-IN" sz="1800" i="0" dirty="0">
                <a:effectLst/>
                <a:latin typeface="Bangla_font"/>
              </a:rPr>
              <a:t>’ – ব্যাখ্যা কর।</a:t>
            </a:r>
            <a:endParaRPr lang="en-SG" sz="1800" dirty="0">
              <a:latin typeface="SutonnyMJ" pitchFamily="2" charset="0"/>
            </a:endParaRPr>
          </a:p>
          <a:p>
            <a:endParaRPr lang="en-SG" dirty="0"/>
          </a:p>
        </p:txBody>
      </p:sp>
      <p:pic>
        <p:nvPicPr>
          <p:cNvPr id="1026" name="Picture 2" descr="Different Types Of Domains And Best Practices For SEO - Moz">
            <a:extLst>
              <a:ext uri="{FF2B5EF4-FFF2-40B4-BE49-F238E27FC236}">
                <a16:creationId xmlns:a16="http://schemas.microsoft.com/office/drawing/2014/main" id="{E0AC502A-A070-E4F8-251F-014BBA6BFE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464" y="749693"/>
            <a:ext cx="6973133" cy="286077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omains and Domain Names: What They Are and 10+ Examples">
            <a:extLst>
              <a:ext uri="{FF2B5EF4-FFF2-40B4-BE49-F238E27FC236}">
                <a16:creationId xmlns:a16="http://schemas.microsoft.com/office/drawing/2014/main" id="{CF3C497B-AD05-8BA4-1F7E-A553ECE5FF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5457" b="23793"/>
          <a:stretch/>
        </p:blipFill>
        <p:spPr bwMode="auto">
          <a:xfrm>
            <a:off x="593888" y="3704733"/>
            <a:ext cx="7326437" cy="2281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35124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F0103-4333-98CB-041F-B61C624175CD}"/>
              </a:ext>
            </a:extLst>
          </p:cNvPr>
          <p:cNvSpPr>
            <a:spLocks noGrp="1"/>
          </p:cNvSpPr>
          <p:nvPr>
            <p:ph idx="1"/>
          </p:nvPr>
        </p:nvSpPr>
        <p:spPr>
          <a:xfrm>
            <a:off x="246743" y="203200"/>
            <a:ext cx="10842171" cy="6444343"/>
          </a:xfrm>
        </p:spPr>
        <p:txBody>
          <a:bodyPr>
            <a:normAutofit lnSpcReduction="10000"/>
          </a:bodyPr>
          <a:lstStyle/>
          <a:p>
            <a:pPr algn="just"/>
            <a:r>
              <a:rPr lang="en-SG" b="1" i="0" dirty="0">
                <a:solidFill>
                  <a:srgbClr val="FF0000"/>
                </a:solidFill>
                <a:effectLst/>
                <a:latin typeface="Raleway" pitchFamily="2" charset="0"/>
              </a:rPr>
              <a:t>11. IP </a:t>
            </a:r>
            <a:r>
              <a:rPr lang="bn-IN" b="1" i="0" dirty="0">
                <a:solidFill>
                  <a:srgbClr val="FF0000"/>
                </a:solidFill>
                <a:effectLst/>
                <a:latin typeface="Raleway" pitchFamily="2" charset="0"/>
              </a:rPr>
              <a:t>ঠিকানা হচ্ছে ডোমেইন নেম এর গাণিতিক রুপ – ব্যাখ্যা কর।</a:t>
            </a:r>
          </a:p>
          <a:p>
            <a:pPr algn="just" fontAlgn="base"/>
            <a:r>
              <a:rPr lang="bn-IN" b="0" i="0" dirty="0">
                <a:effectLst/>
                <a:latin typeface="Open Sans" panose="020B0606030504020204" pitchFamily="34" charset="0"/>
              </a:rPr>
              <a:t>ইন্টারনেট বা নেটওয়ার্কে যুক্ত প্রতিটি যন্ত্রের একটি স্বতন্ত্র বা অদ্বিতীয় সংখ্যাসূচক অ্যাড্রেস থাকে, যাকে </a:t>
            </a:r>
            <a:r>
              <a:rPr lang="en-SG" b="0" i="0" dirty="0">
                <a:effectLst/>
                <a:latin typeface="Open Sans" panose="020B0606030504020204" pitchFamily="34" charset="0"/>
              </a:rPr>
              <a:t>IP (Internet Protocol) </a:t>
            </a:r>
            <a:r>
              <a:rPr lang="bn-IN" b="0" i="0" dirty="0">
                <a:effectLst/>
                <a:latin typeface="Open Sans" panose="020B0606030504020204" pitchFamily="34" charset="0"/>
              </a:rPr>
              <a:t>অ্যাড্রেস বলা হয়। অপরদিকে ডোমেইন নেম হচ্ছে একটি ওয়েবসাইটের স্বতন্ত্র বা অদ্বিতীয় টেক্সট অ্যাড্রেস যা আইপি অ্যাড্রেস কে প্রতিনিধিত্ব করে।</a:t>
            </a:r>
          </a:p>
          <a:p>
            <a:pPr algn="just" fontAlgn="base"/>
            <a:r>
              <a:rPr lang="bn-IN" b="0" i="0" dirty="0">
                <a:effectLst/>
                <a:latin typeface="Open Sans" panose="020B0606030504020204" pitchFamily="34" charset="0"/>
              </a:rPr>
              <a:t>একটি ওয়েবসাইট ব্রাউজ করার সময় ডোমেইন নেম ব্যবহার করা হলেও </a:t>
            </a:r>
            <a:r>
              <a:rPr lang="en-SG" b="0" i="0" dirty="0">
                <a:effectLst/>
                <a:latin typeface="Open Sans" panose="020B0606030504020204" pitchFamily="34" charset="0"/>
              </a:rPr>
              <a:t>DNS </a:t>
            </a:r>
            <a:r>
              <a:rPr lang="bn-IN" b="0" i="0" dirty="0">
                <a:effectLst/>
                <a:latin typeface="Open Sans" panose="020B0606030504020204" pitchFamily="34" charset="0"/>
              </a:rPr>
              <a:t>সার্ভারের সাহায্যে তা সংখ্যাসূচক </a:t>
            </a:r>
            <a:r>
              <a:rPr lang="en-SG" b="0" i="0" dirty="0">
                <a:effectLst/>
                <a:latin typeface="Open Sans" panose="020B0606030504020204" pitchFamily="34" charset="0"/>
              </a:rPr>
              <a:t>IP </a:t>
            </a:r>
            <a:r>
              <a:rPr lang="bn-IN" b="0" i="0" dirty="0">
                <a:effectLst/>
                <a:latin typeface="Open Sans" panose="020B0606030504020204" pitchFamily="34" charset="0"/>
              </a:rPr>
              <a:t>অ্যাড্রেসে রুপান্তরিত হয় এবং সার্ভার থেকে তথ্য এনে ব্রাউজারে প্রদর্শন করে। তাই বলা যায়, </a:t>
            </a:r>
            <a:r>
              <a:rPr lang="en-SG" b="0" i="0" dirty="0">
                <a:effectLst/>
                <a:latin typeface="Open Sans" panose="020B0606030504020204" pitchFamily="34" charset="0"/>
              </a:rPr>
              <a:t>IP </a:t>
            </a:r>
            <a:r>
              <a:rPr lang="bn-IN" b="0" i="0" dirty="0">
                <a:effectLst/>
                <a:latin typeface="Open Sans" panose="020B0606030504020204" pitchFamily="34" charset="0"/>
              </a:rPr>
              <a:t>ঠিকানা হচ্ছে ডোমেইন নেম এর গাণিতিক রুপ।</a:t>
            </a:r>
          </a:p>
          <a:p>
            <a:pPr algn="just" fontAlgn="base"/>
            <a:r>
              <a:rPr lang="en-SG" b="1" i="0" dirty="0">
                <a:solidFill>
                  <a:srgbClr val="FF0000"/>
                </a:solidFill>
                <a:effectLst/>
                <a:latin typeface="Raleway" pitchFamily="2" charset="0"/>
              </a:rPr>
              <a:t>12. IP </a:t>
            </a:r>
            <a:r>
              <a:rPr lang="bn-IN" b="1" i="0" dirty="0">
                <a:solidFill>
                  <a:srgbClr val="FF0000"/>
                </a:solidFill>
                <a:effectLst/>
                <a:latin typeface="Raleway" pitchFamily="2" charset="0"/>
              </a:rPr>
              <a:t>অ্যাড্রেসের চেয়ে ডোমেইন নেম ব্যবহার সুবিধাজনক – ব্যাখ্যা কর।</a:t>
            </a:r>
          </a:p>
          <a:p>
            <a:pPr algn="just" fontAlgn="base"/>
            <a:r>
              <a:rPr lang="bn-IN" b="0" i="0" dirty="0">
                <a:effectLst/>
                <a:latin typeface="Open Sans" panose="020B0606030504020204" pitchFamily="34" charset="0"/>
              </a:rPr>
              <a:t>ইন্টারনেট বা নেটওয়ার্কে যুক্ত প্রতিটি যন্ত্রের একটি স্বতন্ত্র বা অদ্বিতীয় সংখ্যাসূচক অ্যাড্রেস থাকে, যাকে </a:t>
            </a:r>
            <a:r>
              <a:rPr lang="en-SG" b="0" i="0" dirty="0">
                <a:effectLst/>
                <a:latin typeface="Open Sans" panose="020B0606030504020204" pitchFamily="34" charset="0"/>
              </a:rPr>
              <a:t>IP (Internet Protocol) </a:t>
            </a:r>
            <a:r>
              <a:rPr lang="bn-IN" b="0" i="0" dirty="0">
                <a:effectLst/>
                <a:latin typeface="Open Sans" panose="020B0606030504020204" pitchFamily="34" charset="0"/>
              </a:rPr>
              <a:t>অ্যাড্রেস বলা হয়। অপরদিকে ডোমেইন নেম হচ্ছে একটি ওয়েবসাইটের স্বতন্ত্র বা অদ্বিতীয় টেক্সট অ্যাড্রেস যা আইপি অ্যাড্রেস কে প্রতিনিধিত্ব করে।</a:t>
            </a:r>
          </a:p>
          <a:p>
            <a:pPr algn="just" fontAlgn="base"/>
            <a:r>
              <a:rPr lang="en-SG" b="0" i="0" dirty="0">
                <a:effectLst/>
                <a:latin typeface="Open Sans" panose="020B0606030504020204" pitchFamily="34" charset="0"/>
              </a:rPr>
              <a:t>IP </a:t>
            </a:r>
            <a:r>
              <a:rPr lang="bn-IN" b="0" i="0" dirty="0">
                <a:effectLst/>
                <a:latin typeface="Open Sans" panose="020B0606030504020204" pitchFamily="34" charset="0"/>
              </a:rPr>
              <a:t>অ্যাড্রেস সংখ্যাসূচক অ্যাড্রেস হওয়ায় একাধিক </a:t>
            </a:r>
            <a:r>
              <a:rPr lang="en-SG" b="0" i="0" dirty="0">
                <a:effectLst/>
                <a:latin typeface="Open Sans" panose="020B0606030504020204" pitchFamily="34" charset="0"/>
              </a:rPr>
              <a:t>IP </a:t>
            </a:r>
            <a:r>
              <a:rPr lang="bn-IN" b="0" i="0" dirty="0">
                <a:effectLst/>
                <a:latin typeface="Open Sans" panose="020B0606030504020204" pitchFamily="34" charset="0"/>
              </a:rPr>
              <a:t>অ্যাড্রেস মনে রাখা কষ্টকর। কিন্তু ডোমেইন নেম টেক্সট অ্যাড্রেস হওয়ায় মনে রাখা সহজ। তাই বলা যায় </a:t>
            </a:r>
            <a:r>
              <a:rPr lang="en-SG" b="0" i="0" dirty="0">
                <a:effectLst/>
                <a:latin typeface="Open Sans" panose="020B0606030504020204" pitchFamily="34" charset="0"/>
              </a:rPr>
              <a:t>IP </a:t>
            </a:r>
            <a:r>
              <a:rPr lang="bn-IN" b="0" i="0" dirty="0">
                <a:effectLst/>
                <a:latin typeface="Open Sans" panose="020B0606030504020204" pitchFamily="34" charset="0"/>
              </a:rPr>
              <a:t>অ্যাড্রেসের  চেয়ে ডোমেইন নেম ব্যবহার সুবিধাজনক।</a:t>
            </a:r>
          </a:p>
          <a:p>
            <a:pPr algn="just"/>
            <a:r>
              <a:rPr lang="en-SG" sz="1600" b="1" i="0" dirty="0">
                <a:solidFill>
                  <a:srgbClr val="FF0000"/>
                </a:solidFill>
                <a:effectLst/>
                <a:latin typeface="Verdana" panose="020B0604030504040204" pitchFamily="34" charset="0"/>
              </a:rPr>
              <a:t>13. </a:t>
            </a:r>
            <a:r>
              <a:rPr lang="bn-IN" sz="1800" b="1" i="0" dirty="0">
                <a:solidFill>
                  <a:srgbClr val="FF0000"/>
                </a:solidFill>
                <a:effectLst/>
                <a:latin typeface="Verdana" panose="020B0604030504040204" pitchFamily="34" charset="0"/>
              </a:rPr>
              <a:t>আই. পি অ্যাড্রেস দিয়েও ওয়েবসাইট ভিজিট করা সম্ভব কীভাবে ব্যাখ্যা কর ।</a:t>
            </a:r>
            <a:endParaRPr lang="en-SG" sz="1800" b="1" i="0" dirty="0">
              <a:solidFill>
                <a:srgbClr val="FF0000"/>
              </a:solidFill>
              <a:effectLst/>
              <a:latin typeface="Verdana" panose="020B0604030504040204" pitchFamily="34" charset="0"/>
            </a:endParaRPr>
          </a:p>
          <a:p>
            <a:pPr algn="just"/>
            <a:r>
              <a:rPr lang="bn-IN" b="0" i="0" dirty="0">
                <a:effectLst/>
                <a:latin typeface="Verdana" panose="020B0604030504040204" pitchFamily="34" charset="0"/>
              </a:rPr>
              <a:t>উত্তর : </a:t>
            </a:r>
            <a:r>
              <a:rPr lang="en-SG" b="0" i="0" dirty="0">
                <a:effectLst/>
                <a:latin typeface="Verdana" panose="020B0604030504040204" pitchFamily="34" charset="0"/>
              </a:rPr>
              <a:t>Domain Name </a:t>
            </a:r>
            <a:r>
              <a:rPr lang="bn-IN" b="0" i="0" dirty="0">
                <a:effectLst/>
                <a:latin typeface="Verdana" panose="020B0604030504040204" pitchFamily="34" charset="0"/>
              </a:rPr>
              <a:t>এবং আইপি অ্যাড্রেস একটি অপরটির পরিপূরক । সুতরাং আইপি অ্যাড্রেস দিয়েও ওয়েবসাইট ভিজিট করা সম্ভব । </a:t>
            </a:r>
            <a:r>
              <a:rPr lang="en-SG" b="0" i="0" dirty="0">
                <a:effectLst/>
                <a:latin typeface="Verdana" panose="020B0604030504040204" pitchFamily="34" charset="0"/>
              </a:rPr>
              <a:t>IP Address </a:t>
            </a:r>
            <a:r>
              <a:rPr lang="bn-IN" b="0" i="0" dirty="0">
                <a:effectLst/>
                <a:latin typeface="Verdana" panose="020B0604030504040204" pitchFamily="34" charset="0"/>
              </a:rPr>
              <a:t>এর জন্য ব্যবহৃত বড় সংখ্যা মনে রাখা কষ্টকর । তাই </a:t>
            </a:r>
            <a:r>
              <a:rPr lang="en-SG" b="0" i="0" dirty="0">
                <a:effectLst/>
                <a:latin typeface="Verdana" panose="020B0604030504040204" pitchFamily="34" charset="0"/>
              </a:rPr>
              <a:t>IP Address </a:t>
            </a:r>
            <a:r>
              <a:rPr lang="bn-IN" b="0" i="0" dirty="0">
                <a:effectLst/>
                <a:latin typeface="Verdana" panose="020B0604030504040204" pitchFamily="34" charset="0"/>
              </a:rPr>
              <a:t>কে সহজে ব্যবহার করার জন্য ইংরেজি অক্ষরের কোনো নাম ব্যবহার করা হয় । ক্যারেক্টার ফর্মে দেওয়া কম্পিউটারের এরূপ নামকে </a:t>
            </a:r>
            <a:r>
              <a:rPr lang="en-SG" b="0" i="0" dirty="0">
                <a:effectLst/>
                <a:latin typeface="Verdana" panose="020B0604030504040204" pitchFamily="34" charset="0"/>
              </a:rPr>
              <a:t>Domain Name </a:t>
            </a:r>
            <a:r>
              <a:rPr lang="bn-IN" b="0" i="0" dirty="0">
                <a:effectLst/>
                <a:latin typeface="Verdana" panose="020B0604030504040204" pitchFamily="34" charset="0"/>
              </a:rPr>
              <a:t>বলে । যেমন ওয়েব সাইট ভিজিটের জন্য ডোমেইন নেইম </a:t>
            </a:r>
            <a:r>
              <a:rPr lang="en-SG" b="0" i="0" dirty="0">
                <a:effectLst/>
                <a:latin typeface="Verdana" panose="020B0604030504040204" pitchFamily="34" charset="0"/>
              </a:rPr>
              <a:t>www.google.com </a:t>
            </a:r>
            <a:r>
              <a:rPr lang="bn-IN" b="0" i="0" dirty="0">
                <a:effectLst/>
                <a:latin typeface="Verdana" panose="020B0604030504040204" pitchFamily="34" charset="0"/>
              </a:rPr>
              <a:t>এর পরিবর্তে এর </a:t>
            </a:r>
            <a:r>
              <a:rPr lang="en-SG" b="0" i="0" dirty="0">
                <a:effectLst/>
                <a:latin typeface="Verdana" panose="020B0604030504040204" pitchFamily="34" charset="0"/>
              </a:rPr>
              <a:t>IP Address 216.58.216.164 </a:t>
            </a:r>
            <a:r>
              <a:rPr lang="bn-IN" b="0" i="0" dirty="0">
                <a:effectLst/>
                <a:latin typeface="Verdana" panose="020B0604030504040204" pitchFamily="34" charset="0"/>
              </a:rPr>
              <a:t>ব্যবহার করা হলে একই সাইট প্রদর্শিত হবে ।</a:t>
            </a:r>
            <a:endParaRPr lang="en-SG" dirty="0"/>
          </a:p>
        </p:txBody>
      </p:sp>
    </p:spTree>
    <p:extLst>
      <p:ext uri="{BB962C8B-B14F-4D97-AF65-F5344CB8AC3E}">
        <p14:creationId xmlns:p14="http://schemas.microsoft.com/office/powerpoint/2010/main" val="56689694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D79166-7291-A393-2C5A-081CE7AD273F}"/>
              </a:ext>
            </a:extLst>
          </p:cNvPr>
          <p:cNvSpPr>
            <a:spLocks noGrp="1"/>
          </p:cNvSpPr>
          <p:nvPr>
            <p:ph idx="1"/>
          </p:nvPr>
        </p:nvSpPr>
        <p:spPr>
          <a:xfrm>
            <a:off x="232229" y="217714"/>
            <a:ext cx="10885714" cy="6429829"/>
          </a:xfrm>
        </p:spPr>
        <p:txBody>
          <a:bodyPr>
            <a:normAutofit/>
          </a:bodyPr>
          <a:lstStyle/>
          <a:p>
            <a:pPr algn="just" fontAlgn="base"/>
            <a:r>
              <a:rPr lang="en-SG" b="1" i="0" dirty="0">
                <a:solidFill>
                  <a:srgbClr val="FF0000"/>
                </a:solidFill>
                <a:effectLst/>
                <a:latin typeface="inherit"/>
              </a:rPr>
              <a:t>14. </a:t>
            </a:r>
            <a:r>
              <a:rPr lang="bn-IN" b="1" i="0" dirty="0">
                <a:solidFill>
                  <a:srgbClr val="FF0000"/>
                </a:solidFill>
                <a:effectLst/>
                <a:latin typeface="inherit"/>
              </a:rPr>
              <a:t>হাইপারলিঙ্ক কী–ব্যাখ্যা কর</a:t>
            </a:r>
            <a:r>
              <a:rPr lang="bn-IN" b="1" i="0" dirty="0">
                <a:solidFill>
                  <a:srgbClr val="444444"/>
                </a:solidFill>
                <a:effectLst/>
                <a:latin typeface="inherit"/>
              </a:rPr>
              <a:t>।</a:t>
            </a:r>
            <a:endParaRPr lang="bn-IN" b="0" i="0" dirty="0">
              <a:solidFill>
                <a:srgbClr val="444444"/>
              </a:solidFill>
              <a:effectLst/>
              <a:latin typeface="Open Sans" panose="020B0606030504020204" pitchFamily="34" charset="0"/>
            </a:endParaRPr>
          </a:p>
          <a:p>
            <a:pPr algn="just" fontAlgn="base"/>
            <a:r>
              <a:rPr lang="bn-IN" b="0" i="0" dirty="0">
                <a:effectLst/>
                <a:latin typeface="Open Sans" panose="020B0606030504020204" pitchFamily="34" charset="0"/>
              </a:rPr>
              <a:t>হাইপারলিঙ্ক এর মাধ্যমে একটি ওয়েবপেইজের সাথে অন্য একটি ওয়েবপেইজ/ওয়েবসাইট/ডকুমেন্টের সংযোগ করা হয়। </a:t>
            </a:r>
            <a:r>
              <a:rPr lang="en-SG" b="0" i="0" dirty="0">
                <a:effectLst/>
                <a:latin typeface="Open Sans" panose="020B0606030504020204" pitchFamily="34" charset="0"/>
              </a:rPr>
              <a:t>HTML </a:t>
            </a:r>
            <a:r>
              <a:rPr lang="bn-IN" b="0" i="0" dirty="0">
                <a:effectLst/>
                <a:latin typeface="Open Sans" panose="020B0606030504020204" pitchFamily="34" charset="0"/>
              </a:rPr>
              <a:t>এ এঙ্কর (&lt;</a:t>
            </a:r>
            <a:r>
              <a:rPr lang="en-SG" b="0" i="0" dirty="0">
                <a:effectLst/>
                <a:latin typeface="Open Sans" panose="020B0606030504020204" pitchFamily="34" charset="0"/>
              </a:rPr>
              <a:t>a&gt; &lt;/a&gt;) </a:t>
            </a:r>
            <a:r>
              <a:rPr lang="bn-IN" b="0" i="0" dirty="0">
                <a:effectLst/>
                <a:latin typeface="Open Sans" panose="020B0606030504020204" pitchFamily="34" charset="0"/>
              </a:rPr>
              <a:t>ট্যাগ ব্যবহার করে হাইপারলিংক করা হয়। ওয়েবসাইটের প্রতিটি স্বতন্ত্র ফাইলের সাথে হোমপেইজ বা অন্যান্য পেইজের সংযোগ দেওয়া হয় লিংক বা হাইপারলিঙ্ক এর সাহায্যে। হাইপারলিঙ্ক সাধারণত তিন ধরণের। যথাঃ গ্লোবাল হাইপারলিঙ্ক, লোকাল হাইপারলিঙ্ক, ইন্টারনাল হাইপারলিঙ্ক।</a:t>
            </a:r>
          </a:p>
          <a:p>
            <a:pPr algn="just" fontAlgn="base"/>
            <a:r>
              <a:rPr lang="bn-IN" b="0" i="0" dirty="0">
                <a:effectLst/>
                <a:latin typeface="Open Sans" panose="020B0606030504020204" pitchFamily="34" charset="0"/>
              </a:rPr>
              <a:t>উদাহরণঃ- &lt;</a:t>
            </a:r>
            <a:r>
              <a:rPr lang="en-SG" b="0" i="0" dirty="0">
                <a:effectLst/>
                <a:latin typeface="Open Sans" panose="020B0606030504020204" pitchFamily="34" charset="0"/>
              </a:rPr>
              <a:t>a </a:t>
            </a:r>
            <a:r>
              <a:rPr lang="en-SG" b="0" i="0" dirty="0" err="1">
                <a:effectLst/>
                <a:latin typeface="Open Sans" panose="020B0606030504020204" pitchFamily="34" charset="0"/>
              </a:rPr>
              <a:t>href</a:t>
            </a:r>
            <a:r>
              <a:rPr lang="en-SG" b="0" i="0" dirty="0">
                <a:effectLst/>
                <a:latin typeface="Open Sans" panose="020B0606030504020204" pitchFamily="34" charset="0"/>
              </a:rPr>
              <a:t>= “https://www.edupointbd.com”&gt;Go to </a:t>
            </a:r>
            <a:r>
              <a:rPr lang="en-SG" b="0" i="0" dirty="0" err="1">
                <a:effectLst/>
                <a:latin typeface="Open Sans" panose="020B0606030504020204" pitchFamily="34" charset="0"/>
              </a:rPr>
              <a:t>EduPointBD</a:t>
            </a:r>
            <a:r>
              <a:rPr lang="en-SG" b="0" i="0" dirty="0">
                <a:effectLst/>
                <a:latin typeface="Open Sans" panose="020B0606030504020204" pitchFamily="34" charset="0"/>
              </a:rPr>
              <a:t>&lt;a&gt;</a:t>
            </a:r>
          </a:p>
          <a:p>
            <a:pPr algn="just" fontAlgn="base"/>
            <a:r>
              <a:rPr lang="en-SG" b="1" i="0" dirty="0">
                <a:solidFill>
                  <a:srgbClr val="FF0000"/>
                </a:solidFill>
                <a:effectLst/>
                <a:latin typeface="Raleway" pitchFamily="2" charset="0"/>
              </a:rPr>
              <a:t>15. </a:t>
            </a:r>
            <a:r>
              <a:rPr lang="bn-IN" b="1" i="0" dirty="0">
                <a:solidFill>
                  <a:srgbClr val="FF0000"/>
                </a:solidFill>
                <a:effectLst/>
                <a:latin typeface="Raleway" pitchFamily="2" charset="0"/>
              </a:rPr>
              <a:t>হাইপারলিংক ট্যাগের আবশ্যিক অ্যাট্রিবিউটটি ব্যাখ্যা কর।</a:t>
            </a:r>
          </a:p>
          <a:p>
            <a:pPr algn="just" fontAlgn="base"/>
            <a:r>
              <a:rPr lang="bn-IN" b="0" i="0" dirty="0">
                <a:effectLst/>
                <a:latin typeface="Open Sans" panose="020B0606030504020204" pitchFamily="34" charset="0"/>
              </a:rPr>
              <a:t>হাইপারলিংক এর সাহায্যে একটি ওয়েবপেজের সাথে অন্য একটি ওয়েবপেজ বা ডকুমেন্ট সংযোগ করা হয়। </a:t>
            </a:r>
            <a:r>
              <a:rPr lang="en-SG" b="0" i="0" dirty="0">
                <a:effectLst/>
                <a:latin typeface="Open Sans" panose="020B0606030504020204" pitchFamily="34" charset="0"/>
              </a:rPr>
              <a:t>HTML </a:t>
            </a:r>
            <a:r>
              <a:rPr lang="bn-IN" b="0" i="0" dirty="0">
                <a:effectLst/>
                <a:latin typeface="Open Sans" panose="020B0606030504020204" pitchFamily="34" charset="0"/>
              </a:rPr>
              <a:t>এ হাইপারলিংক তৈরি করতে ব্যবহৃত &lt;</a:t>
            </a:r>
            <a:r>
              <a:rPr lang="en-SG" b="0" i="0" dirty="0">
                <a:effectLst/>
                <a:latin typeface="Open Sans" panose="020B0606030504020204" pitchFamily="34" charset="0"/>
              </a:rPr>
              <a:t>a&gt; </a:t>
            </a:r>
            <a:r>
              <a:rPr lang="bn-IN" b="0" i="0" dirty="0">
                <a:effectLst/>
                <a:latin typeface="Open Sans" panose="020B0606030504020204" pitchFamily="34" charset="0"/>
              </a:rPr>
              <a:t>ট্যাগের সিনট্যাক্স &lt;</a:t>
            </a:r>
            <a:r>
              <a:rPr lang="en-SG" b="0" i="0" dirty="0">
                <a:effectLst/>
                <a:latin typeface="Open Sans" panose="020B0606030504020204" pitchFamily="34" charset="0"/>
              </a:rPr>
              <a:t>a </a:t>
            </a:r>
            <a:r>
              <a:rPr lang="en-SG" b="0" i="0" dirty="0" err="1">
                <a:effectLst/>
                <a:latin typeface="Open Sans" panose="020B0606030504020204" pitchFamily="34" charset="0"/>
              </a:rPr>
              <a:t>href</a:t>
            </a:r>
            <a:r>
              <a:rPr lang="en-SG" b="0" i="0" dirty="0">
                <a:effectLst/>
                <a:latin typeface="Open Sans" panose="020B0606030504020204" pitchFamily="34" charset="0"/>
              </a:rPr>
              <a:t>=”</a:t>
            </a:r>
            <a:r>
              <a:rPr lang="en-SG" b="0" i="0" dirty="0" err="1">
                <a:effectLst/>
                <a:latin typeface="Open Sans" panose="020B0606030504020204" pitchFamily="34" charset="0"/>
              </a:rPr>
              <a:t>url</a:t>
            </a:r>
            <a:r>
              <a:rPr lang="en-SG" b="0" i="0" dirty="0">
                <a:effectLst/>
                <a:latin typeface="Open Sans" panose="020B0606030504020204" pitchFamily="34" charset="0"/>
              </a:rPr>
              <a:t>”&gt; Link Text/Image &lt;/a&gt;।</a:t>
            </a:r>
          </a:p>
          <a:p>
            <a:pPr algn="just" fontAlgn="base"/>
            <a:r>
              <a:rPr lang="bn-IN" b="0" i="0" dirty="0">
                <a:effectLst/>
                <a:latin typeface="Open Sans" panose="020B0606030504020204" pitchFamily="34" charset="0"/>
              </a:rPr>
              <a:t>যে ডকুমেন্টের সাথে হাইপারলিংক করা হবে, তার </a:t>
            </a:r>
            <a:r>
              <a:rPr lang="en-SG" b="0" i="0" dirty="0" err="1">
                <a:effectLst/>
                <a:latin typeface="Open Sans" panose="020B0606030504020204" pitchFamily="34" charset="0"/>
              </a:rPr>
              <a:t>url</a:t>
            </a:r>
            <a:r>
              <a:rPr lang="en-SG" b="0" i="0" dirty="0">
                <a:effectLst/>
                <a:latin typeface="Open Sans" panose="020B0606030504020204" pitchFamily="34" charset="0"/>
              </a:rPr>
              <a:t> </a:t>
            </a:r>
            <a:r>
              <a:rPr lang="bn-IN" b="0" i="0" dirty="0">
                <a:effectLst/>
                <a:latin typeface="Open Sans" panose="020B0606030504020204" pitchFamily="34" charset="0"/>
              </a:rPr>
              <a:t>বা রেফারেন্স &lt;</a:t>
            </a:r>
            <a:r>
              <a:rPr lang="en-SG" b="0" i="0" dirty="0">
                <a:effectLst/>
                <a:latin typeface="Open Sans" panose="020B0606030504020204" pitchFamily="34" charset="0"/>
              </a:rPr>
              <a:t>a&gt; </a:t>
            </a:r>
            <a:r>
              <a:rPr lang="bn-IN" b="0" i="0" dirty="0">
                <a:effectLst/>
                <a:latin typeface="Open Sans" panose="020B0606030504020204" pitchFamily="34" charset="0"/>
              </a:rPr>
              <a:t>ট্যাগে নির্ধারণ করা আবশ্যিক। এক্ষেত্রে </a:t>
            </a:r>
            <a:r>
              <a:rPr lang="en-SG" b="0" i="0" dirty="0" err="1">
                <a:effectLst/>
                <a:latin typeface="Open Sans" panose="020B0606030504020204" pitchFamily="34" charset="0"/>
              </a:rPr>
              <a:t>href</a:t>
            </a:r>
            <a:r>
              <a:rPr lang="en-SG" b="0" i="0" dirty="0">
                <a:effectLst/>
                <a:latin typeface="Open Sans" panose="020B0606030504020204" pitchFamily="34" charset="0"/>
              </a:rPr>
              <a:t> </a:t>
            </a:r>
            <a:r>
              <a:rPr lang="bn-IN" b="0" i="0" dirty="0">
                <a:effectLst/>
                <a:latin typeface="Open Sans" panose="020B0606030504020204" pitchFamily="34" charset="0"/>
              </a:rPr>
              <a:t>অ্যাট্রিবিউট এর সাহায্যে রেফারেন্স নির্ধারণ করতে হয়। তাই &lt;</a:t>
            </a:r>
            <a:r>
              <a:rPr lang="en-SG" b="0" i="0" dirty="0">
                <a:effectLst/>
                <a:latin typeface="Open Sans" panose="020B0606030504020204" pitchFamily="34" charset="0"/>
              </a:rPr>
              <a:t>a&gt; </a:t>
            </a:r>
            <a:r>
              <a:rPr lang="bn-IN" b="0" i="0" dirty="0">
                <a:effectLst/>
                <a:latin typeface="Open Sans" panose="020B0606030504020204" pitchFamily="34" charset="0"/>
              </a:rPr>
              <a:t>ট্যাগে </a:t>
            </a:r>
            <a:r>
              <a:rPr lang="en-SG" b="0" i="0" dirty="0" err="1">
                <a:effectLst/>
                <a:latin typeface="Open Sans" panose="020B0606030504020204" pitchFamily="34" charset="0"/>
              </a:rPr>
              <a:t>href</a:t>
            </a:r>
            <a:r>
              <a:rPr lang="en-SG" b="0" i="0" dirty="0">
                <a:effectLst/>
                <a:latin typeface="Open Sans" panose="020B0606030504020204" pitchFamily="34" charset="0"/>
              </a:rPr>
              <a:t> </a:t>
            </a:r>
            <a:r>
              <a:rPr lang="bn-IN" b="0" i="0" dirty="0">
                <a:effectLst/>
                <a:latin typeface="Open Sans" panose="020B0606030504020204" pitchFamily="34" charset="0"/>
              </a:rPr>
              <a:t>অ্যাট্রিবিউট আবশ্যিক।</a:t>
            </a:r>
            <a:endParaRPr lang="en-SG" b="1" i="0" dirty="0">
              <a:effectLst/>
              <a:latin typeface="inherit"/>
            </a:endParaRPr>
          </a:p>
          <a:p>
            <a:pPr algn="just" fontAlgn="base"/>
            <a:r>
              <a:rPr lang="en-SG" b="1" i="0" dirty="0">
                <a:solidFill>
                  <a:srgbClr val="FF0000"/>
                </a:solidFill>
                <a:effectLst/>
                <a:latin typeface="inherit"/>
              </a:rPr>
              <a:t>16. </a:t>
            </a:r>
            <a:r>
              <a:rPr lang="bn-IN" b="1" i="0" dirty="0">
                <a:solidFill>
                  <a:srgbClr val="FF0000"/>
                </a:solidFill>
                <a:effectLst/>
                <a:latin typeface="inherit"/>
              </a:rPr>
              <a:t>ওয়েবপেজে হাইপারলিংক একটি গুরুত্বপূর্ণ উপাদান-ব্যাখ্যা কর।</a:t>
            </a:r>
            <a:endParaRPr lang="bn-IN" b="1" i="0" dirty="0">
              <a:solidFill>
                <a:srgbClr val="FF0000"/>
              </a:solidFill>
              <a:effectLst/>
              <a:latin typeface="Raleway" pitchFamily="2" charset="0"/>
            </a:endParaRPr>
          </a:p>
          <a:p>
            <a:pPr algn="just" fontAlgn="base"/>
            <a:r>
              <a:rPr lang="bn-IN" b="0" i="0" dirty="0">
                <a:effectLst/>
                <a:latin typeface="Open Sans" panose="020B0606030504020204" pitchFamily="34" charset="0"/>
              </a:rPr>
              <a:t>হাইপারলিংক এর মাধ্যমে একটি ওয়েবপেজের সাথে অন্য একটি ওয়েবপেজ বা ডকুমেন্ট সংযোগ করা হয়। </a:t>
            </a:r>
            <a:r>
              <a:rPr lang="en-SG" b="0" i="0" dirty="0">
                <a:effectLst/>
                <a:latin typeface="Open Sans" panose="020B0606030504020204" pitchFamily="34" charset="0"/>
              </a:rPr>
              <a:t>HTML </a:t>
            </a:r>
            <a:r>
              <a:rPr lang="bn-IN" b="0" i="0" dirty="0">
                <a:effectLst/>
                <a:latin typeface="Open Sans" panose="020B0606030504020204" pitchFamily="34" charset="0"/>
              </a:rPr>
              <a:t>এ &lt;</a:t>
            </a:r>
            <a:r>
              <a:rPr lang="en-SG" b="0" i="0" dirty="0">
                <a:effectLst/>
                <a:latin typeface="Open Sans" panose="020B0606030504020204" pitchFamily="34" charset="0"/>
              </a:rPr>
              <a:t>a&gt; </a:t>
            </a:r>
            <a:r>
              <a:rPr lang="bn-IN" b="0" i="0" dirty="0">
                <a:effectLst/>
                <a:latin typeface="Open Sans" panose="020B0606030504020204" pitchFamily="34" charset="0"/>
              </a:rPr>
              <a:t>ট্যাগ ব্যবহার করে হাইপারলিংক করা হয়।</a:t>
            </a:r>
          </a:p>
          <a:p>
            <a:pPr algn="just" fontAlgn="base"/>
            <a:r>
              <a:rPr lang="bn-IN" b="0" i="0" dirty="0">
                <a:effectLst/>
                <a:latin typeface="Open Sans" panose="020B0606030504020204" pitchFamily="34" charset="0"/>
              </a:rPr>
              <a:t>হাইপারলিংক এর সাহায্যে একই ওয়েবসাইটের বিভিন্ন ওয়েবপেজের সাথে, ভিন্ন কোনো ওয়েবসাইটের সাথে এবং একই ওয়েবপেজের বিভিন্ন সেকশনের সাথে লিংক করা যায়। ফলে ওয়েবপেজগুলো দ্রুত ব্রাউজ করা যায়। তাই ওয়েবপেজে হাইপারলিংক একটি গুরুত্বপূর্ণ উপাদান।</a:t>
            </a:r>
          </a:p>
          <a:p>
            <a:pPr algn="just"/>
            <a:endParaRPr lang="en-SG" dirty="0"/>
          </a:p>
        </p:txBody>
      </p:sp>
    </p:spTree>
    <p:extLst>
      <p:ext uri="{BB962C8B-B14F-4D97-AF65-F5344CB8AC3E}">
        <p14:creationId xmlns:p14="http://schemas.microsoft.com/office/powerpoint/2010/main" val="414533277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827E4D-3B9A-DD47-8C2E-1DEBB4E26681}"/>
              </a:ext>
            </a:extLst>
          </p:cNvPr>
          <p:cNvSpPr>
            <a:spLocks noGrp="1"/>
          </p:cNvSpPr>
          <p:nvPr>
            <p:ph idx="1"/>
          </p:nvPr>
        </p:nvSpPr>
        <p:spPr>
          <a:xfrm>
            <a:off x="216843" y="159657"/>
            <a:ext cx="10930127" cy="6473372"/>
          </a:xfrm>
        </p:spPr>
        <p:txBody>
          <a:bodyPr>
            <a:normAutofit lnSpcReduction="10000"/>
          </a:bodyPr>
          <a:lstStyle/>
          <a:p>
            <a:pPr algn="just"/>
            <a:r>
              <a:rPr lang="en-SG" b="1" i="0" u="none" strike="noStrike" dirty="0">
                <a:solidFill>
                  <a:srgbClr val="FF0000"/>
                </a:solidFill>
                <a:effectLst/>
                <a:latin typeface="arial" panose="020B0604020202020204" pitchFamily="34" charset="0"/>
                <a:hlinkClick r:id="rId2">
                  <a:extLst>
                    <a:ext uri="{A12FA001-AC4F-418D-AE19-62706E023703}">
                      <ahyp:hlinkClr xmlns:ahyp="http://schemas.microsoft.com/office/drawing/2018/hyperlinkcolor" val="tx"/>
                    </a:ext>
                  </a:extLst>
                </a:hlinkClick>
              </a:rPr>
              <a:t>17. </a:t>
            </a:r>
            <a:r>
              <a:rPr lang="en-SG" b="1" i="0" u="none" strike="noStrike" dirty="0" err="1">
                <a:solidFill>
                  <a:srgbClr val="FF0000"/>
                </a:solidFill>
                <a:effectLst/>
                <a:latin typeface="arial" panose="020B0604020202020204" pitchFamily="34" charset="0"/>
                <a:hlinkClick r:id="rId2">
                  <a:extLst>
                    <a:ext uri="{A12FA001-AC4F-418D-AE19-62706E023703}">
                      <ahyp:hlinkClr xmlns:ahyp="http://schemas.microsoft.com/office/drawing/2018/hyperlinkcolor" val="tx"/>
                    </a:ext>
                  </a:extLst>
                </a:hlinkClick>
              </a:rPr>
              <a:t>Img</a:t>
            </a:r>
            <a:r>
              <a:rPr lang="en-SG" b="1" i="0" u="none" strike="noStrike" dirty="0">
                <a:solidFill>
                  <a:srgbClr val="FF0000"/>
                </a:solidFill>
                <a:effectLst/>
                <a:latin typeface="arial" panose="020B0604020202020204" pitchFamily="34" charset="0"/>
                <a:hlinkClick r:id="rId2">
                  <a:extLst>
                    <a:ext uri="{A12FA001-AC4F-418D-AE19-62706E023703}">
                      <ahyp:hlinkClr xmlns:ahyp="http://schemas.microsoft.com/office/drawing/2018/hyperlinkcolor" val="tx"/>
                    </a:ext>
                  </a:extLst>
                </a:hlinkClick>
              </a:rPr>
              <a:t> </a:t>
            </a:r>
            <a:r>
              <a:rPr lang="bn-IN" b="1" i="0" u="none" strike="noStrike" dirty="0">
                <a:solidFill>
                  <a:srgbClr val="FF0000"/>
                </a:solidFill>
                <a:effectLst/>
                <a:latin typeface="arial" panose="020B0604020202020204" pitchFamily="34" charset="0"/>
                <a:hlinkClick r:id="rId2">
                  <a:extLst>
                    <a:ext uri="{A12FA001-AC4F-418D-AE19-62706E023703}">
                      <ahyp:hlinkClr xmlns:ahyp="http://schemas.microsoft.com/office/drawing/2018/hyperlinkcolor" val="tx"/>
                    </a:ext>
                  </a:extLst>
                </a:hlinkClick>
              </a:rPr>
              <a:t>ট্যাগ কি? ব্যাখ্যা করো।</a:t>
            </a:r>
          </a:p>
          <a:p>
            <a:pPr algn="just"/>
            <a:r>
              <a:rPr lang="bn-IN" b="0" i="0" dirty="0">
                <a:solidFill>
                  <a:srgbClr val="222222"/>
                </a:solidFill>
                <a:effectLst/>
                <a:latin typeface="Verdana" panose="020B0604030504040204" pitchFamily="34" charset="0"/>
              </a:rPr>
              <a:t>উত্তর: একটি ওয়েব পেইজের গুরুত্বপূর্ণ উপাদানসমূহের একটি হচ্ছে ইমেজ। একটি ওয়েব পেইজকে সুন্দর ও আকর্ষণীয় করে তোলারক জন্য ব্যানারসহ ইমেজ বা চিত্র যুক্ত করতে হয়। </a:t>
            </a:r>
            <a:r>
              <a:rPr lang="en-SG" b="0" i="0" dirty="0">
                <a:solidFill>
                  <a:srgbClr val="222222"/>
                </a:solidFill>
                <a:effectLst/>
                <a:latin typeface="Verdana" panose="020B0604030504040204" pitchFamily="34" charset="0"/>
              </a:rPr>
              <a:t>HTML  </a:t>
            </a:r>
            <a:r>
              <a:rPr lang="bn-IN" b="0" i="0" dirty="0">
                <a:solidFill>
                  <a:srgbClr val="222222"/>
                </a:solidFill>
                <a:effectLst/>
                <a:latin typeface="Verdana" panose="020B0604030504040204" pitchFamily="34" charset="0"/>
              </a:rPr>
              <a:t>পেইজে &lt;</a:t>
            </a:r>
            <a:r>
              <a:rPr lang="en-SG" b="0" i="0" dirty="0" err="1">
                <a:solidFill>
                  <a:srgbClr val="222222"/>
                </a:solidFill>
                <a:effectLst/>
                <a:latin typeface="Verdana" panose="020B0604030504040204" pitchFamily="34" charset="0"/>
              </a:rPr>
              <a:t>img</a:t>
            </a:r>
            <a:r>
              <a:rPr lang="en-SG" b="0" i="0" dirty="0">
                <a:solidFill>
                  <a:srgbClr val="222222"/>
                </a:solidFill>
                <a:effectLst/>
                <a:latin typeface="Verdana" panose="020B0604030504040204" pitchFamily="34" charset="0"/>
              </a:rPr>
              <a:t>&gt; </a:t>
            </a:r>
            <a:r>
              <a:rPr lang="bn-IN" b="0" i="0" dirty="0">
                <a:solidFill>
                  <a:srgbClr val="222222"/>
                </a:solidFill>
                <a:effectLst/>
                <a:latin typeface="Verdana" panose="020B0604030504040204" pitchFamily="34" charset="0"/>
              </a:rPr>
              <a:t>ট্যাগ দ্বারা নির্ধারণ করা হয়। &lt;</a:t>
            </a:r>
            <a:r>
              <a:rPr lang="en-SG" b="0" i="0" dirty="0" err="1">
                <a:solidFill>
                  <a:srgbClr val="222222"/>
                </a:solidFill>
                <a:effectLst/>
                <a:latin typeface="Verdana" panose="020B0604030504040204" pitchFamily="34" charset="0"/>
              </a:rPr>
              <a:t>img</a:t>
            </a:r>
            <a:r>
              <a:rPr lang="en-SG" b="0" i="0" dirty="0">
                <a:solidFill>
                  <a:srgbClr val="222222"/>
                </a:solidFill>
                <a:effectLst/>
                <a:latin typeface="Verdana" panose="020B0604030504040204" pitchFamily="34" charset="0"/>
              </a:rPr>
              <a:t>&gt; </a:t>
            </a:r>
            <a:r>
              <a:rPr lang="bn-IN" b="0" i="0" dirty="0">
                <a:solidFill>
                  <a:srgbClr val="222222"/>
                </a:solidFill>
                <a:effectLst/>
                <a:latin typeface="Verdana" panose="020B0604030504040204" pitchFamily="34" charset="0"/>
              </a:rPr>
              <a:t>ট্যাগটি শূন্য অর্থাৎ এটি কেবল অ্যাট্রিবিউট বহন করে এবং এর কোনো </a:t>
            </a:r>
            <a:r>
              <a:rPr lang="en-SG" b="0" i="0" dirty="0">
                <a:solidFill>
                  <a:srgbClr val="222222"/>
                </a:solidFill>
                <a:effectLst/>
                <a:latin typeface="Verdana" panose="020B0604030504040204" pitchFamily="34" charset="0"/>
              </a:rPr>
              <a:t>closing </a:t>
            </a:r>
            <a:r>
              <a:rPr lang="bn-IN" b="0" i="0" dirty="0">
                <a:solidFill>
                  <a:srgbClr val="222222"/>
                </a:solidFill>
                <a:effectLst/>
                <a:latin typeface="Verdana" panose="020B0604030504040204" pitchFamily="34" charset="0"/>
              </a:rPr>
              <a:t>ট্যাগ নেই। পেইজে কোনো চিত্র বা ইমেজ ব্যবহার করতে হলে </a:t>
            </a:r>
            <a:r>
              <a:rPr lang="en-SG" b="0" i="0" dirty="0" err="1">
                <a:solidFill>
                  <a:srgbClr val="222222"/>
                </a:solidFill>
                <a:effectLst/>
                <a:latin typeface="Verdana" panose="020B0604030504040204" pitchFamily="34" charset="0"/>
              </a:rPr>
              <a:t>src</a:t>
            </a:r>
            <a:r>
              <a:rPr lang="en-SG" b="0" i="0" dirty="0">
                <a:solidFill>
                  <a:srgbClr val="222222"/>
                </a:solidFill>
                <a:effectLst/>
                <a:latin typeface="Verdana" panose="020B0604030504040204" pitchFamily="34" charset="0"/>
              </a:rPr>
              <a:t> (source) </a:t>
            </a:r>
            <a:r>
              <a:rPr lang="bn-IN" b="0" i="0" dirty="0">
                <a:solidFill>
                  <a:srgbClr val="222222"/>
                </a:solidFill>
                <a:effectLst/>
                <a:latin typeface="Verdana" panose="020B0604030504040204" pitchFamily="34" charset="0"/>
              </a:rPr>
              <a:t>অ্যাট্রিবিউট ব্যবহার করতে হবে।</a:t>
            </a:r>
            <a:endParaRPr lang="en-SG" b="0" i="0" dirty="0">
              <a:solidFill>
                <a:srgbClr val="222222"/>
              </a:solidFill>
              <a:effectLst/>
              <a:latin typeface="Verdana" panose="020B0604030504040204" pitchFamily="34" charset="0"/>
            </a:endParaRPr>
          </a:p>
          <a:p>
            <a:pPr algn="just"/>
            <a:r>
              <a:rPr lang="bn-IN" b="0" i="0" dirty="0">
                <a:solidFill>
                  <a:srgbClr val="222222"/>
                </a:solidFill>
                <a:effectLst/>
                <a:latin typeface="Hind Siliguri" panose="02000000000000000000" pitchFamily="2" charset="0"/>
              </a:rPr>
              <a:t>এইচটিএমএল এ ইমেজ কে প্রদর্শন বা ডিফাইন করার হয় &lt;</a:t>
            </a:r>
            <a:r>
              <a:rPr lang="en-SG" b="0" i="0" dirty="0" err="1">
                <a:solidFill>
                  <a:srgbClr val="222222"/>
                </a:solidFill>
                <a:effectLst/>
                <a:latin typeface="Hind Siliguri" panose="02000000000000000000" pitchFamily="2" charset="0"/>
              </a:rPr>
              <a:t>img</a:t>
            </a:r>
            <a:r>
              <a:rPr lang="en-SG" b="0" i="0" dirty="0">
                <a:solidFill>
                  <a:srgbClr val="222222"/>
                </a:solidFill>
                <a:effectLst/>
                <a:latin typeface="Hind Siliguri" panose="02000000000000000000" pitchFamily="2" charset="0"/>
              </a:rPr>
              <a:t>&gt; </a:t>
            </a:r>
            <a:r>
              <a:rPr lang="bn-IN" b="0" i="0" dirty="0">
                <a:solidFill>
                  <a:srgbClr val="222222"/>
                </a:solidFill>
                <a:effectLst/>
                <a:latin typeface="Hind Siliguri" panose="02000000000000000000" pitchFamily="2" charset="0"/>
              </a:rPr>
              <a:t>ট্যাগ ব্যবহার করে। এটি একটি খালি বা </a:t>
            </a:r>
            <a:r>
              <a:rPr lang="en-SG" b="0" i="0" dirty="0">
                <a:solidFill>
                  <a:srgbClr val="222222"/>
                </a:solidFill>
                <a:effectLst/>
                <a:latin typeface="Hind Siliguri" panose="02000000000000000000" pitchFamily="2" charset="0"/>
              </a:rPr>
              <a:t>empty </a:t>
            </a:r>
            <a:r>
              <a:rPr lang="bn-IN" b="0" i="0" dirty="0">
                <a:solidFill>
                  <a:srgbClr val="222222"/>
                </a:solidFill>
                <a:effectLst/>
                <a:latin typeface="Hind Siliguri" panose="02000000000000000000" pitchFamily="2" charset="0"/>
              </a:rPr>
              <a:t>ট্যাগ অর্থাৎ এর কোন শেষ ট্যাগ নেই, সুধু এট্রিবিউট আছে। ওয়েব পেজে ইমেজ প্রদর্শন করার জন্য আপনাকে </a:t>
            </a:r>
            <a:r>
              <a:rPr lang="en-SG" b="0" i="0" dirty="0" err="1">
                <a:solidFill>
                  <a:srgbClr val="222222"/>
                </a:solidFill>
                <a:effectLst/>
                <a:latin typeface="Hind Siliguri" panose="02000000000000000000" pitchFamily="2" charset="0"/>
              </a:rPr>
              <a:t>src</a:t>
            </a:r>
            <a:r>
              <a:rPr lang="en-SG" b="0" i="0" dirty="0">
                <a:solidFill>
                  <a:srgbClr val="222222"/>
                </a:solidFill>
                <a:effectLst/>
                <a:latin typeface="Hind Siliguri" panose="02000000000000000000" pitchFamily="2" charset="0"/>
              </a:rPr>
              <a:t> </a:t>
            </a:r>
            <a:r>
              <a:rPr lang="bn-IN" b="0" i="0" dirty="0">
                <a:solidFill>
                  <a:srgbClr val="222222"/>
                </a:solidFill>
                <a:effectLst/>
                <a:latin typeface="Hind Siliguri" panose="02000000000000000000" pitchFamily="2" charset="0"/>
              </a:rPr>
              <a:t>এট্রিবিউট ব্যবহার করতে হবে। </a:t>
            </a:r>
            <a:r>
              <a:rPr lang="en-SG" b="0" i="0" dirty="0" err="1">
                <a:solidFill>
                  <a:srgbClr val="222222"/>
                </a:solidFill>
                <a:effectLst/>
                <a:latin typeface="Hind Siliguri" panose="02000000000000000000" pitchFamily="2" charset="0"/>
              </a:rPr>
              <a:t>src</a:t>
            </a:r>
            <a:r>
              <a:rPr lang="en-SG" b="0" i="0" dirty="0">
                <a:solidFill>
                  <a:srgbClr val="222222"/>
                </a:solidFill>
                <a:effectLst/>
                <a:latin typeface="Hind Siliguri" panose="02000000000000000000" pitchFamily="2" charset="0"/>
              </a:rPr>
              <a:t> </a:t>
            </a:r>
            <a:r>
              <a:rPr lang="bn-IN" b="0" i="0" dirty="0">
                <a:solidFill>
                  <a:srgbClr val="222222"/>
                </a:solidFill>
                <a:effectLst/>
                <a:latin typeface="Hind Siliguri" panose="02000000000000000000" pitchFamily="2" charset="0"/>
              </a:rPr>
              <a:t>হল ‘</a:t>
            </a:r>
            <a:r>
              <a:rPr lang="en-SG" b="0" i="0" dirty="0">
                <a:solidFill>
                  <a:srgbClr val="222222"/>
                </a:solidFill>
                <a:effectLst/>
                <a:latin typeface="Hind Siliguri" panose="02000000000000000000" pitchFamily="2" charset="0"/>
              </a:rPr>
              <a:t>source’ </a:t>
            </a:r>
            <a:r>
              <a:rPr lang="bn-IN" b="0" i="0" dirty="0">
                <a:solidFill>
                  <a:srgbClr val="222222"/>
                </a:solidFill>
                <a:effectLst/>
                <a:latin typeface="Hind Siliguri" panose="02000000000000000000" pitchFamily="2" charset="0"/>
              </a:rPr>
              <a:t>এর সংক্ষিপ্ত রূপ। </a:t>
            </a:r>
            <a:r>
              <a:rPr lang="en-SG" b="0" i="0" dirty="0" err="1">
                <a:solidFill>
                  <a:srgbClr val="222222"/>
                </a:solidFill>
                <a:effectLst/>
                <a:latin typeface="Hind Siliguri" panose="02000000000000000000" pitchFamily="2" charset="0"/>
              </a:rPr>
              <a:t>src</a:t>
            </a:r>
            <a:r>
              <a:rPr lang="en-SG" b="0" i="0" dirty="0">
                <a:solidFill>
                  <a:srgbClr val="222222"/>
                </a:solidFill>
                <a:effectLst/>
                <a:latin typeface="Hind Siliguri" panose="02000000000000000000" pitchFamily="2" charset="0"/>
              </a:rPr>
              <a:t> </a:t>
            </a:r>
            <a:r>
              <a:rPr lang="bn-IN" b="0" i="0" dirty="0">
                <a:solidFill>
                  <a:srgbClr val="222222"/>
                </a:solidFill>
                <a:effectLst/>
                <a:latin typeface="Hind Siliguri" panose="02000000000000000000" pitchFamily="2" charset="0"/>
              </a:rPr>
              <a:t>এট্রিবিউটের মান হল যে ইমেজ টি আপনি প্রদর্শন করতে চাচ্ছেন তার </a:t>
            </a:r>
            <a:r>
              <a:rPr lang="en-SG" b="0" i="0" dirty="0" err="1">
                <a:solidFill>
                  <a:srgbClr val="222222"/>
                </a:solidFill>
                <a:effectLst/>
                <a:latin typeface="Hind Siliguri" panose="02000000000000000000" pitchFamily="2" charset="0"/>
              </a:rPr>
              <a:t>url</a:t>
            </a:r>
            <a:r>
              <a:rPr lang="en-SG" b="0" i="0" dirty="0">
                <a:solidFill>
                  <a:srgbClr val="222222"/>
                </a:solidFill>
                <a:effectLst/>
                <a:latin typeface="Hind Siliguri" panose="02000000000000000000" pitchFamily="2" charset="0"/>
              </a:rPr>
              <a:t> </a:t>
            </a:r>
            <a:r>
              <a:rPr lang="bn-IN" b="0" i="0" dirty="0">
                <a:solidFill>
                  <a:srgbClr val="222222"/>
                </a:solidFill>
                <a:effectLst/>
                <a:latin typeface="Hind Siliguri" panose="02000000000000000000" pitchFamily="2" charset="0"/>
              </a:rPr>
              <a:t>বা ঠিকানা অর্থাৎ ইমেজ টি কোথায় সংরক্ষিত আছে তার ঠিকানা। নিছে এর সিনট্যাক্স দেখুন।</a:t>
            </a:r>
            <a:endParaRPr lang="en-SG" b="0" i="0" dirty="0">
              <a:solidFill>
                <a:srgbClr val="222222"/>
              </a:solidFill>
              <a:effectLst/>
              <a:latin typeface="Hind Siliguri" panose="02000000000000000000" pitchFamily="2" charset="0"/>
            </a:endParaRPr>
          </a:p>
          <a:p>
            <a:pPr algn="just"/>
            <a:r>
              <a:rPr kumimoji="0" lang="en-US" altLang="en-US" sz="1800" b="0" i="0" u="none" strike="noStrike" cap="none" normalizeH="0" baseline="0" dirty="0">
                <a:ln>
                  <a:noFill/>
                </a:ln>
                <a:effectLst/>
                <a:latin typeface="Menlo"/>
              </a:rPr>
              <a:t>&lt;</a:t>
            </a:r>
            <a:r>
              <a:rPr kumimoji="0" lang="en-US" altLang="en-US" sz="1800" b="0" i="0" u="none" strike="noStrike" cap="none" normalizeH="0" baseline="0" dirty="0" err="1">
                <a:ln>
                  <a:noFill/>
                </a:ln>
                <a:effectLst/>
                <a:latin typeface="Menlo"/>
              </a:rPr>
              <a:t>img</a:t>
            </a:r>
            <a:r>
              <a:rPr kumimoji="0" lang="en-US" altLang="en-US" sz="1800" b="0" i="0" u="none" strike="noStrike" cap="none" normalizeH="0" baseline="0" dirty="0">
                <a:ln>
                  <a:noFill/>
                </a:ln>
                <a:effectLst/>
                <a:latin typeface="Menlo"/>
              </a:rPr>
              <a:t> </a:t>
            </a:r>
            <a:r>
              <a:rPr kumimoji="0" lang="en-US" altLang="en-US" sz="1800" b="0" i="0" u="none" strike="noStrike" cap="none" normalizeH="0" baseline="0" dirty="0" err="1">
                <a:ln>
                  <a:noFill/>
                </a:ln>
                <a:effectLst/>
                <a:latin typeface="Menlo"/>
              </a:rPr>
              <a:t>src</a:t>
            </a:r>
            <a:r>
              <a:rPr kumimoji="0" lang="en-US" altLang="en-US" sz="1800" b="0" i="0" u="none" strike="noStrike" cap="none" normalizeH="0" baseline="0" dirty="0">
                <a:ln>
                  <a:noFill/>
                </a:ln>
                <a:effectLst/>
                <a:latin typeface="Menlo"/>
              </a:rPr>
              <a:t>="</a:t>
            </a:r>
            <a:r>
              <a:rPr kumimoji="0" lang="en-US" altLang="en-US" sz="1800" b="0" i="0" u="none" strike="noStrike" cap="none" normalizeH="0" baseline="0" dirty="0" err="1">
                <a:ln>
                  <a:noFill/>
                </a:ln>
                <a:effectLst/>
                <a:latin typeface="Menlo"/>
              </a:rPr>
              <a:t>image_name.formate</a:t>
            </a:r>
            <a:r>
              <a:rPr kumimoji="0" lang="en-US" altLang="en-US" sz="1800" b="0" i="0" u="none" strike="noStrike" cap="none" normalizeH="0" baseline="0" dirty="0">
                <a:ln>
                  <a:noFill/>
                </a:ln>
                <a:effectLst/>
                <a:latin typeface="Menlo"/>
              </a:rPr>
              <a:t>"/&gt;</a:t>
            </a:r>
            <a:r>
              <a:rPr kumimoji="0" lang="en-US" altLang="en-US" sz="1600" b="0" i="0" u="none" strike="noStrike" cap="none" normalizeH="0" baseline="0" dirty="0">
                <a:ln>
                  <a:noFill/>
                </a:ln>
                <a:effectLst/>
              </a:rPr>
              <a:t> </a:t>
            </a:r>
            <a:endParaRPr lang="en-SG" b="0" i="0" dirty="0">
              <a:effectLst/>
              <a:latin typeface="Hind Siliguri" panose="02000000000000000000" pitchFamily="2" charset="0"/>
            </a:endParaRPr>
          </a:p>
          <a:p>
            <a:pPr algn="just"/>
            <a:r>
              <a:rPr kumimoji="0" lang="en-US" altLang="en-US" sz="900" b="0" i="0" u="none" strike="noStrike" cap="none" normalizeH="0" baseline="0" dirty="0">
                <a:ln>
                  <a:noFill/>
                </a:ln>
                <a:effectLst/>
                <a:latin typeface="Menlo"/>
              </a:rPr>
              <a:t>&lt;</a:t>
            </a:r>
            <a:r>
              <a:rPr kumimoji="0" lang="en-US" altLang="en-US" b="0" i="0" u="none" strike="noStrike" cap="none" normalizeH="0" baseline="0" dirty="0">
                <a:ln>
                  <a:noFill/>
                </a:ln>
                <a:effectLst/>
                <a:latin typeface="Menlo"/>
              </a:rPr>
              <a:t>body&gt; &lt;</a:t>
            </a:r>
            <a:r>
              <a:rPr kumimoji="0" lang="en-US" altLang="en-US" b="0" i="0" u="none" strike="noStrike" cap="none" normalizeH="0" baseline="0" dirty="0" err="1">
                <a:ln>
                  <a:noFill/>
                </a:ln>
                <a:effectLst/>
                <a:latin typeface="Menlo"/>
              </a:rPr>
              <a:t>img</a:t>
            </a:r>
            <a:r>
              <a:rPr kumimoji="0" lang="en-US" altLang="en-US" b="0" i="0" u="none" strike="noStrike" cap="none" normalizeH="0" baseline="0" dirty="0">
                <a:ln>
                  <a:noFill/>
                </a:ln>
                <a:effectLst/>
                <a:latin typeface="Menlo"/>
              </a:rPr>
              <a:t> </a:t>
            </a:r>
            <a:r>
              <a:rPr kumimoji="0" lang="en-US" altLang="en-US" b="0" i="0" u="none" strike="noStrike" cap="none" normalizeH="0" baseline="0" dirty="0" err="1">
                <a:ln>
                  <a:noFill/>
                </a:ln>
                <a:effectLst/>
                <a:latin typeface="Menlo"/>
              </a:rPr>
              <a:t>src</a:t>
            </a:r>
            <a:r>
              <a:rPr kumimoji="0" lang="en-US" altLang="en-US" b="0" i="0" u="none" strike="noStrike" cap="none" normalizeH="0" baseline="0" dirty="0">
                <a:ln>
                  <a:noFill/>
                </a:ln>
                <a:effectLst/>
                <a:latin typeface="Menlo"/>
              </a:rPr>
              <a:t>="flower.jpg" /&gt; &lt;/body&gt;</a:t>
            </a:r>
            <a:r>
              <a:rPr kumimoji="0" lang="en-US" altLang="en-US" sz="1600" b="0" i="0" u="none" strike="noStrike" cap="none" normalizeH="0" baseline="0" dirty="0">
                <a:ln>
                  <a:noFill/>
                </a:ln>
                <a:effectLst/>
              </a:rPr>
              <a:t> </a:t>
            </a:r>
          </a:p>
          <a:p>
            <a:pPr algn="just" fontAlgn="base"/>
            <a:r>
              <a:rPr lang="en-SG" b="1" i="0" dirty="0">
                <a:solidFill>
                  <a:srgbClr val="FF0000"/>
                </a:solidFill>
                <a:effectLst/>
                <a:latin typeface="Raleway" pitchFamily="2" charset="0"/>
              </a:rPr>
              <a:t>18. &lt;font&gt; </a:t>
            </a:r>
            <a:r>
              <a:rPr lang="bn-IN" b="1" i="0" dirty="0">
                <a:solidFill>
                  <a:srgbClr val="FF0000"/>
                </a:solidFill>
                <a:effectLst/>
                <a:latin typeface="Raleway" pitchFamily="2" charset="0"/>
              </a:rPr>
              <a:t>ট্যাগের অ্যাট্রিবিউটসমূহ ব্যাখ্যা কর।</a:t>
            </a:r>
          </a:p>
          <a:p>
            <a:pPr algn="just" fontAlgn="base"/>
            <a:r>
              <a:rPr lang="bn-IN" b="0" i="0" dirty="0">
                <a:effectLst/>
                <a:latin typeface="Open Sans" panose="020B0606030504020204" pitchFamily="34" charset="0"/>
              </a:rPr>
              <a:t>&lt;</a:t>
            </a:r>
            <a:r>
              <a:rPr lang="en-SG" b="0" i="0" dirty="0">
                <a:effectLst/>
                <a:latin typeface="Open Sans" panose="020B0606030504020204" pitchFamily="34" charset="0"/>
              </a:rPr>
              <a:t>font&gt; </a:t>
            </a:r>
            <a:r>
              <a:rPr lang="bn-IN" b="0" i="0" dirty="0">
                <a:effectLst/>
                <a:latin typeface="Open Sans" panose="020B0606030504020204" pitchFamily="34" charset="0"/>
              </a:rPr>
              <a:t>ট্যাগের অ্যাট্রিবিউট </a:t>
            </a:r>
            <a:r>
              <a:rPr lang="en-SG" b="0" i="0" dirty="0">
                <a:effectLst/>
                <a:latin typeface="Open Sans" panose="020B0606030504020204" pitchFamily="34" charset="0"/>
              </a:rPr>
              <a:t>color, face, size </a:t>
            </a:r>
            <a:r>
              <a:rPr lang="bn-IN" b="0" i="0" dirty="0">
                <a:effectLst/>
                <a:latin typeface="Open Sans" panose="020B0606030504020204" pitchFamily="34" charset="0"/>
              </a:rPr>
              <a:t>ব্যবহার করে টেক্সটের রং, ফন্ট ও সাইজ পরিবর্তন করা যায়।</a:t>
            </a:r>
          </a:p>
          <a:p>
            <a:pPr algn="just" fontAlgn="base"/>
            <a:r>
              <a:rPr lang="en-SG" b="0" i="0" dirty="0">
                <a:effectLst/>
                <a:latin typeface="Open Sans" panose="020B0606030504020204" pitchFamily="34" charset="0"/>
              </a:rPr>
              <a:t>color </a:t>
            </a:r>
            <a:r>
              <a:rPr lang="bn-IN" b="0" i="0" dirty="0">
                <a:effectLst/>
                <a:latin typeface="Open Sans" panose="020B0606030504020204" pitchFamily="34" charset="0"/>
              </a:rPr>
              <a:t>অ্যাট্রিবিউটের সাহায্যে টেক্সট এর কালার নির্ধারণ করা যায়। যেমন: </a:t>
            </a:r>
            <a:r>
              <a:rPr lang="en-SG" b="0" i="0" dirty="0">
                <a:effectLst/>
                <a:latin typeface="Open Sans" panose="020B0606030504020204" pitchFamily="34" charset="0"/>
              </a:rPr>
              <a:t>color =“red”।</a:t>
            </a:r>
          </a:p>
          <a:p>
            <a:pPr algn="just" fontAlgn="base"/>
            <a:r>
              <a:rPr lang="en-SG" b="0" i="0" dirty="0">
                <a:effectLst/>
                <a:latin typeface="Open Sans" panose="020B0606030504020204" pitchFamily="34" charset="0"/>
              </a:rPr>
              <a:t>face </a:t>
            </a:r>
            <a:r>
              <a:rPr lang="bn-IN" b="0" i="0" dirty="0">
                <a:effectLst/>
                <a:latin typeface="Open Sans" panose="020B0606030504020204" pitchFamily="34" charset="0"/>
              </a:rPr>
              <a:t>অ্যাট্রিবিউটের সাহায্যে টেক্সট এর ফন্ট নির্ধারণ করা যায়।  যেমন: </a:t>
            </a:r>
            <a:r>
              <a:rPr lang="en-SG" b="0" i="0" dirty="0">
                <a:effectLst/>
                <a:latin typeface="Open Sans" panose="020B0606030504020204" pitchFamily="34" charset="0"/>
              </a:rPr>
              <a:t>face=“Arial”, face=“Times New Roman” </a:t>
            </a:r>
            <a:r>
              <a:rPr lang="bn-IN" b="0" i="0" dirty="0">
                <a:effectLst/>
                <a:latin typeface="Open Sans" panose="020B0606030504020204" pitchFamily="34" charset="0"/>
              </a:rPr>
              <a:t>ইত্যাদি।</a:t>
            </a:r>
          </a:p>
          <a:p>
            <a:pPr algn="just" fontAlgn="base"/>
            <a:r>
              <a:rPr lang="en-SG" b="0" i="0" dirty="0">
                <a:effectLst/>
                <a:latin typeface="Open Sans" panose="020B0606030504020204" pitchFamily="34" charset="0"/>
              </a:rPr>
              <a:t>size </a:t>
            </a:r>
            <a:r>
              <a:rPr lang="bn-IN" b="0" i="0" dirty="0">
                <a:effectLst/>
                <a:latin typeface="Open Sans" panose="020B0606030504020204" pitchFamily="34" charset="0"/>
              </a:rPr>
              <a:t>অ্যাট্রিবিউটের সাহায্যে টেক্সট এর সাইজ নির্ধারণ করা যায়। যেমন: </a:t>
            </a:r>
            <a:r>
              <a:rPr lang="en-SG" b="0" i="0" dirty="0">
                <a:effectLst/>
                <a:latin typeface="Open Sans" panose="020B0606030504020204" pitchFamily="34" charset="0"/>
              </a:rPr>
              <a:t>size=“18”।</a:t>
            </a:r>
            <a:endParaRPr kumimoji="0" lang="en-US" altLang="en-US" sz="1800" b="0" i="0" u="none" strike="noStrike" cap="none" normalizeH="0" baseline="0" dirty="0">
              <a:ln>
                <a:noFill/>
              </a:ln>
              <a:effectLst/>
              <a:latin typeface="Arial" panose="020B0604020202020204" pitchFamily="34" charset="0"/>
            </a:endParaRPr>
          </a:p>
          <a:p>
            <a:pPr algn="just"/>
            <a:endParaRPr lang="en-SG" dirty="0"/>
          </a:p>
        </p:txBody>
      </p:sp>
    </p:spTree>
    <p:extLst>
      <p:ext uri="{BB962C8B-B14F-4D97-AF65-F5344CB8AC3E}">
        <p14:creationId xmlns:p14="http://schemas.microsoft.com/office/powerpoint/2010/main" val="603831331"/>
      </p:ext>
    </p:extLst>
  </p:cSld>
  <p:clrMapOvr>
    <a:masterClrMapping/>
  </p:clrMapOvr>
  <p:transition spd="slow">
    <p:push dir="u"/>
  </p:transition>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290</TotalTime>
  <Words>2969</Words>
  <Application>Microsoft Office PowerPoint</Application>
  <PresentationFormat>Widescreen</PresentationFormat>
  <Paragraphs>118</Paragraphs>
  <Slides>13</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13</vt:i4>
      </vt:variant>
    </vt:vector>
  </HeadingPairs>
  <TitlesOfParts>
    <vt:vector size="34" baseType="lpstr">
      <vt:lpstr>-apple-system</vt:lpstr>
      <vt:lpstr>Aptos</vt:lpstr>
      <vt:lpstr>Arial</vt:lpstr>
      <vt:lpstr>Arial</vt:lpstr>
      <vt:lpstr>Bangla_font</vt:lpstr>
      <vt:lpstr>Century Schoolbook</vt:lpstr>
      <vt:lpstr>Georgia</vt:lpstr>
      <vt:lpstr>Hind Siliguri</vt:lpstr>
      <vt:lpstr>inherit</vt:lpstr>
      <vt:lpstr>Josefin Sans</vt:lpstr>
      <vt:lpstr>Menlo</vt:lpstr>
      <vt:lpstr>Open Sans</vt:lpstr>
      <vt:lpstr>Podda</vt:lpstr>
      <vt:lpstr>Raleway</vt:lpstr>
      <vt:lpstr>Segoe UI</vt:lpstr>
      <vt:lpstr>Source Sans Pro</vt:lpstr>
      <vt:lpstr>SutonnyMJ</vt:lpstr>
      <vt:lpstr>Tiro Bangla</vt:lpstr>
      <vt:lpstr>Verdana</vt:lpstr>
      <vt:lpstr>Wingdings 2</vt:lpstr>
      <vt:lpstr>View</vt:lpstr>
      <vt:lpstr>Html - (L)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Raajokiaa Ritu</dc:creator>
  <cp:lastModifiedBy>Raajokiaa Ritu</cp:lastModifiedBy>
  <cp:revision>67</cp:revision>
  <dcterms:created xsi:type="dcterms:W3CDTF">2023-11-24T08:01:19Z</dcterms:created>
  <dcterms:modified xsi:type="dcterms:W3CDTF">2024-01-12T18:24:56Z</dcterms:modified>
</cp:coreProperties>
</file>