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60" r:id="rId5"/>
    <p:sldId id="262"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3D2493-61DE-4B88-862C-DBFA43AA8566}" type="datetimeFigureOut">
              <a:rPr lang="en-SG" smtClean="0"/>
              <a:t>12/1/2024</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8A5B95-D5F5-470E-B353-5D76B60701AF}" type="slidenum">
              <a:rPr lang="en-SG" smtClean="0"/>
              <a:t>‹#›</a:t>
            </a:fld>
            <a:endParaRPr lang="en-SG"/>
          </a:p>
        </p:txBody>
      </p:sp>
    </p:spTree>
    <p:extLst>
      <p:ext uri="{BB962C8B-B14F-4D97-AF65-F5344CB8AC3E}">
        <p14:creationId xmlns:p14="http://schemas.microsoft.com/office/powerpoint/2010/main" val="3963153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58A5B95-D5F5-470E-B353-5D76B60701AF}" type="slidenum">
              <a:rPr lang="en-SG" smtClean="0"/>
              <a:t>1</a:t>
            </a:fld>
            <a:endParaRPr lang="en-SG"/>
          </a:p>
        </p:txBody>
      </p:sp>
    </p:spTree>
    <p:extLst>
      <p:ext uri="{BB962C8B-B14F-4D97-AF65-F5344CB8AC3E}">
        <p14:creationId xmlns:p14="http://schemas.microsoft.com/office/powerpoint/2010/main" val="2819567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40381E4-4F7C-40EC-A16F-796837FA08B4}" type="datetimeFigureOut">
              <a:rPr lang="en-SG" smtClean="0"/>
              <a:t>12/1/2024</a:t>
            </a:fld>
            <a:endParaRPr lang="en-SG"/>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SG"/>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B1338AC-A9A1-44BE-A713-724CBCE5783E}"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2076742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0381E4-4F7C-40EC-A16F-796837FA08B4}" type="datetimeFigureOut">
              <a:rPr lang="en-SG" smtClean="0"/>
              <a:t>12/1/2024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B1338AC-A9A1-44BE-A713-724CBCE5783E}" type="slidenum">
              <a:rPr lang="en-SG" smtClean="0"/>
              <a:t>‹#›</a:t>
            </a:fld>
            <a:endParaRPr lang="en-SG"/>
          </a:p>
        </p:txBody>
      </p:sp>
    </p:spTree>
    <p:extLst>
      <p:ext uri="{BB962C8B-B14F-4D97-AF65-F5344CB8AC3E}">
        <p14:creationId xmlns:p14="http://schemas.microsoft.com/office/powerpoint/2010/main" val="2545851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0381E4-4F7C-40EC-A16F-796837FA08B4}" type="datetimeFigureOut">
              <a:rPr lang="en-SG" smtClean="0"/>
              <a:t>12/1/2024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B1338AC-A9A1-44BE-A713-724CBCE5783E}" type="slidenum">
              <a:rPr lang="en-SG" smtClean="0"/>
              <a:t>‹#›</a:t>
            </a:fld>
            <a:endParaRPr lang="en-SG"/>
          </a:p>
        </p:txBody>
      </p:sp>
    </p:spTree>
    <p:extLst>
      <p:ext uri="{BB962C8B-B14F-4D97-AF65-F5344CB8AC3E}">
        <p14:creationId xmlns:p14="http://schemas.microsoft.com/office/powerpoint/2010/main" val="2087280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0381E4-4F7C-40EC-A16F-796837FA08B4}" type="datetimeFigureOut">
              <a:rPr lang="en-SG" smtClean="0"/>
              <a:t>12/1/2024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B1338AC-A9A1-44BE-A713-724CBCE5783E}" type="slidenum">
              <a:rPr lang="en-SG" smtClean="0"/>
              <a:t>‹#›</a:t>
            </a:fld>
            <a:endParaRPr lang="en-SG"/>
          </a:p>
        </p:txBody>
      </p:sp>
    </p:spTree>
    <p:extLst>
      <p:ext uri="{BB962C8B-B14F-4D97-AF65-F5344CB8AC3E}">
        <p14:creationId xmlns:p14="http://schemas.microsoft.com/office/powerpoint/2010/main" val="377463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381E4-4F7C-40EC-A16F-796837FA08B4}" type="datetimeFigureOut">
              <a:rPr lang="en-SG" smtClean="0"/>
              <a:t>12/1/2024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B1338AC-A9A1-44BE-A713-724CBCE5783E}"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45077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0381E4-4F7C-40EC-A16F-796837FA08B4}" type="datetimeFigureOut">
              <a:rPr lang="en-SG" smtClean="0"/>
              <a:t>12/1/2024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B1338AC-A9A1-44BE-A713-724CBCE5783E}" type="slidenum">
              <a:rPr lang="en-SG" smtClean="0"/>
              <a:t>‹#›</a:t>
            </a:fld>
            <a:endParaRPr lang="en-SG"/>
          </a:p>
        </p:txBody>
      </p:sp>
    </p:spTree>
    <p:extLst>
      <p:ext uri="{BB962C8B-B14F-4D97-AF65-F5344CB8AC3E}">
        <p14:creationId xmlns:p14="http://schemas.microsoft.com/office/powerpoint/2010/main" val="4263258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0381E4-4F7C-40EC-A16F-796837FA08B4}" type="datetimeFigureOut">
              <a:rPr lang="en-SG" smtClean="0"/>
              <a:t>12/1/2024</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AB1338AC-A9A1-44BE-A713-724CBCE5783E}" type="slidenum">
              <a:rPr lang="en-SG" smtClean="0"/>
              <a:t>‹#›</a:t>
            </a:fld>
            <a:endParaRPr lang="en-SG"/>
          </a:p>
        </p:txBody>
      </p:sp>
    </p:spTree>
    <p:extLst>
      <p:ext uri="{BB962C8B-B14F-4D97-AF65-F5344CB8AC3E}">
        <p14:creationId xmlns:p14="http://schemas.microsoft.com/office/powerpoint/2010/main" val="482988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0381E4-4F7C-40EC-A16F-796837FA08B4}" type="datetimeFigureOut">
              <a:rPr lang="en-SG" smtClean="0"/>
              <a:t>12/1/2024</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AB1338AC-A9A1-44BE-A713-724CBCE5783E}" type="slidenum">
              <a:rPr lang="en-SG" smtClean="0"/>
              <a:t>‹#›</a:t>
            </a:fld>
            <a:endParaRPr lang="en-SG"/>
          </a:p>
        </p:txBody>
      </p:sp>
    </p:spTree>
    <p:extLst>
      <p:ext uri="{BB962C8B-B14F-4D97-AF65-F5344CB8AC3E}">
        <p14:creationId xmlns:p14="http://schemas.microsoft.com/office/powerpoint/2010/main" val="1438267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0381E4-4F7C-40EC-A16F-796837FA08B4}" type="datetimeFigureOut">
              <a:rPr lang="en-SG" smtClean="0"/>
              <a:t>12/1/2024</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AB1338AC-A9A1-44BE-A713-724CBCE5783E}" type="slidenum">
              <a:rPr lang="en-SG" smtClean="0"/>
              <a:t>‹#›</a:t>
            </a:fld>
            <a:endParaRPr lang="en-SG"/>
          </a:p>
        </p:txBody>
      </p:sp>
    </p:spTree>
    <p:extLst>
      <p:ext uri="{BB962C8B-B14F-4D97-AF65-F5344CB8AC3E}">
        <p14:creationId xmlns:p14="http://schemas.microsoft.com/office/powerpoint/2010/main" val="3539177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0381E4-4F7C-40EC-A16F-796837FA08B4}" type="datetimeFigureOut">
              <a:rPr lang="en-SG" smtClean="0"/>
              <a:t>12/1/2024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B1338AC-A9A1-44BE-A713-724CBCE5783E}" type="slidenum">
              <a:rPr lang="en-SG" smtClean="0"/>
              <a:t>‹#›</a:t>
            </a:fld>
            <a:endParaRPr lang="en-SG"/>
          </a:p>
        </p:txBody>
      </p:sp>
    </p:spTree>
    <p:extLst>
      <p:ext uri="{BB962C8B-B14F-4D97-AF65-F5344CB8AC3E}">
        <p14:creationId xmlns:p14="http://schemas.microsoft.com/office/powerpoint/2010/main" val="3908743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0381E4-4F7C-40EC-A16F-796837FA08B4}" type="datetimeFigureOut">
              <a:rPr lang="en-SG" smtClean="0"/>
              <a:t>12/1/2024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B1338AC-A9A1-44BE-A713-724CBCE5783E}" type="slidenum">
              <a:rPr lang="en-SG" smtClean="0"/>
              <a:t>‹#›</a:t>
            </a:fld>
            <a:endParaRPr lang="en-SG"/>
          </a:p>
        </p:txBody>
      </p:sp>
    </p:spTree>
    <p:extLst>
      <p:ext uri="{BB962C8B-B14F-4D97-AF65-F5344CB8AC3E}">
        <p14:creationId xmlns:p14="http://schemas.microsoft.com/office/powerpoint/2010/main" val="3662582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40381E4-4F7C-40EC-A16F-796837FA08B4}" type="datetimeFigureOut">
              <a:rPr lang="en-SG" smtClean="0"/>
              <a:t>12/1/2024</a:t>
            </a:fld>
            <a:endParaRPr lang="en-SG"/>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SG"/>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B1338AC-A9A1-44BE-A713-724CBCE5783E}" type="slidenum">
              <a:rPr lang="en-SG" smtClean="0"/>
              <a:t>‹#›</a:t>
            </a:fld>
            <a:endParaRPr lang="en-SG"/>
          </a:p>
        </p:txBody>
      </p:sp>
    </p:spTree>
    <p:extLst>
      <p:ext uri="{BB962C8B-B14F-4D97-AF65-F5344CB8AC3E}">
        <p14:creationId xmlns:p14="http://schemas.microsoft.com/office/powerpoint/2010/main" val="23674333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6791C-5ADD-59CA-EE6F-39A77B0C998A}"/>
              </a:ext>
            </a:extLst>
          </p:cNvPr>
          <p:cNvSpPr>
            <a:spLocks noGrp="1"/>
          </p:cNvSpPr>
          <p:nvPr>
            <p:ph type="ctrTitle"/>
          </p:nvPr>
        </p:nvSpPr>
        <p:spPr>
          <a:xfrm>
            <a:off x="443059" y="683538"/>
            <a:ext cx="11547835" cy="3030623"/>
          </a:xfrm>
        </p:spPr>
        <p:txBody>
          <a:bodyPr/>
          <a:lstStyle/>
          <a:p>
            <a:r>
              <a:rPr lang="en-SG" dirty="0">
                <a:solidFill>
                  <a:srgbClr val="FFC000"/>
                </a:solidFill>
              </a:rPr>
              <a:t>Website Types &amp; Structure</a:t>
            </a:r>
          </a:p>
        </p:txBody>
      </p:sp>
    </p:spTree>
    <p:extLst>
      <p:ext uri="{BB962C8B-B14F-4D97-AF65-F5344CB8AC3E}">
        <p14:creationId xmlns:p14="http://schemas.microsoft.com/office/powerpoint/2010/main" val="1360279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AE0CA-7F88-CE93-860B-855CE867146B}"/>
              </a:ext>
            </a:extLst>
          </p:cNvPr>
          <p:cNvSpPr>
            <a:spLocks noGrp="1"/>
          </p:cNvSpPr>
          <p:nvPr>
            <p:ph type="title"/>
          </p:nvPr>
        </p:nvSpPr>
        <p:spPr>
          <a:xfrm>
            <a:off x="164592" y="157503"/>
            <a:ext cx="9692640" cy="520360"/>
          </a:xfrm>
        </p:spPr>
        <p:txBody>
          <a:bodyPr>
            <a:normAutofit fontScale="90000"/>
          </a:bodyPr>
          <a:lstStyle/>
          <a:p>
            <a:r>
              <a:rPr lang="en-SG" dirty="0"/>
              <a:t>1.Types of Website	</a:t>
            </a:r>
          </a:p>
        </p:txBody>
      </p:sp>
      <p:sp>
        <p:nvSpPr>
          <p:cNvPr id="3" name="Content Placeholder 2">
            <a:extLst>
              <a:ext uri="{FF2B5EF4-FFF2-40B4-BE49-F238E27FC236}">
                <a16:creationId xmlns:a16="http://schemas.microsoft.com/office/drawing/2014/main" id="{B52521F9-8065-4875-7BE4-7D19350B4843}"/>
              </a:ext>
            </a:extLst>
          </p:cNvPr>
          <p:cNvSpPr>
            <a:spLocks noGrp="1"/>
          </p:cNvSpPr>
          <p:nvPr>
            <p:ph idx="1"/>
          </p:nvPr>
        </p:nvSpPr>
        <p:spPr>
          <a:xfrm>
            <a:off x="164592" y="848411"/>
            <a:ext cx="4718492" cy="5788925"/>
          </a:xfrm>
        </p:spPr>
        <p:txBody>
          <a:bodyPr>
            <a:normAutofit lnSpcReduction="10000"/>
          </a:bodyPr>
          <a:lstStyle/>
          <a:p>
            <a:pPr algn="just"/>
            <a:r>
              <a:rPr lang="bn-IN" dirty="0"/>
              <a:t>গঠন বৈচিত্রের ওপর ভিত্তি করে ওয়েবসাইটকে সাধারণত দুইদুভাবে ভাগ করা যায়। </a:t>
            </a:r>
            <a:endParaRPr lang="en-SG" dirty="0"/>
          </a:p>
          <a:p>
            <a:pPr algn="just"/>
            <a:r>
              <a:rPr lang="bn-IN" dirty="0"/>
              <a:t>যথা- ১। স্ট্যাটিক ওয়েবসাইট ২। ডাইনামিক ওয়েবসাইট </a:t>
            </a:r>
            <a:endParaRPr lang="en-SG" dirty="0"/>
          </a:p>
          <a:p>
            <a:pPr algn="just"/>
            <a:r>
              <a:rPr lang="bn-IN" dirty="0">
                <a:highlight>
                  <a:srgbClr val="FFFF00"/>
                </a:highlight>
              </a:rPr>
              <a:t>স্ট্যাটিক ওয়েবসাইটঃ </a:t>
            </a:r>
            <a:r>
              <a:rPr lang="bn-IN" dirty="0"/>
              <a:t>যে সকল ওয়েবসাইটের কনটেন্ট ওয়েবসাইট চালুঅবস্থায় পরিবর্তনর্ত করা যায় না। অর্থা ৎর্থা কোড পরিবর্তনর্ত না করে কনটেন্ট যুক্ত, ডিলিট এবং আপডেট করা যায় না তাকে স্ট্যাটিক ওয়েবসাইট বলে। স্ট্যাটিক ওয়েবসাইট শুধু</a:t>
            </a:r>
            <a:r>
              <a:rPr lang="en-SG" dirty="0"/>
              <a:t>HTML </a:t>
            </a:r>
            <a:r>
              <a:rPr lang="bn-IN" dirty="0"/>
              <a:t>এবং </a:t>
            </a:r>
            <a:r>
              <a:rPr lang="en-SG" dirty="0"/>
              <a:t>CSS </a:t>
            </a:r>
            <a:r>
              <a:rPr lang="bn-IN" dirty="0"/>
              <a:t>দিয়েই তৈরি করা যায়। </a:t>
            </a:r>
            <a:endParaRPr lang="en-SG" dirty="0"/>
          </a:p>
          <a:p>
            <a:pPr algn="just"/>
            <a:r>
              <a:rPr lang="bn-IN" dirty="0">
                <a:highlight>
                  <a:srgbClr val="FFFF00"/>
                </a:highlight>
              </a:rPr>
              <a:t>ডাইনামিক ওয়েবসাইটঃ </a:t>
            </a:r>
            <a:r>
              <a:rPr lang="bn-IN" dirty="0"/>
              <a:t>যে সকল ওয়েবসাইটের কনটেন্ট ওয়েবসাইট চালুঅবস্থায় পরিবর্তনর্ত করা যায়। অর্থা ৎর্থা কোড পরিবর্তনর্ত না করেই কনটেন্ট যুক্ত, ডিলিট এবং আপডে ট করা যায় তাকে ডাইনামিক ওয়েবসাইট বলে। ডাইনামিক ওয়েবসাইট তৈরি করার জন্য </a:t>
            </a:r>
            <a:r>
              <a:rPr lang="en-SG" dirty="0"/>
              <a:t>HTML,CSS </a:t>
            </a:r>
            <a:r>
              <a:rPr lang="bn-IN" dirty="0"/>
              <a:t>এর সাথে স্ক্রিপ্টিং ভাষা যেমন- </a:t>
            </a:r>
            <a:r>
              <a:rPr lang="en-SG" dirty="0"/>
              <a:t>PHP </a:t>
            </a:r>
            <a:r>
              <a:rPr lang="bn-IN" dirty="0"/>
              <a:t>বা </a:t>
            </a:r>
            <a:r>
              <a:rPr lang="en-SG" dirty="0" err="1"/>
              <a:t>ASP.Net</a:t>
            </a:r>
            <a:r>
              <a:rPr lang="en-SG" dirty="0"/>
              <a:t> </a:t>
            </a:r>
            <a:r>
              <a:rPr lang="bn-IN" dirty="0"/>
              <a:t>ইত্যাদি এবং এর সাথে ডেটাবেজ যেমন- </a:t>
            </a:r>
            <a:r>
              <a:rPr lang="en-SG" dirty="0"/>
              <a:t>MySQL </a:t>
            </a:r>
            <a:r>
              <a:rPr lang="bn-IN" dirty="0"/>
              <a:t>বা </a:t>
            </a:r>
            <a:r>
              <a:rPr lang="en-SG" dirty="0"/>
              <a:t>SQL </a:t>
            </a:r>
            <a:r>
              <a:rPr lang="bn-IN" dirty="0"/>
              <a:t>ইত্যাদি ব্যবহার করা হয়। </a:t>
            </a:r>
            <a:endParaRPr lang="en-SG" dirty="0"/>
          </a:p>
        </p:txBody>
      </p:sp>
      <p:pic>
        <p:nvPicPr>
          <p:cNvPr id="5" name="Picture 4">
            <a:extLst>
              <a:ext uri="{FF2B5EF4-FFF2-40B4-BE49-F238E27FC236}">
                <a16:creationId xmlns:a16="http://schemas.microsoft.com/office/drawing/2014/main" id="{E1DFBA45-1D1C-ED33-7086-BA3682423130}"/>
              </a:ext>
            </a:extLst>
          </p:cNvPr>
          <p:cNvPicPr>
            <a:picLocks noChangeAspect="1"/>
          </p:cNvPicPr>
          <p:nvPr/>
        </p:nvPicPr>
        <p:blipFill>
          <a:blip r:embed="rId2"/>
          <a:stretch>
            <a:fillRect/>
          </a:stretch>
        </p:blipFill>
        <p:spPr>
          <a:xfrm>
            <a:off x="4883084" y="848411"/>
            <a:ext cx="7308916" cy="5161178"/>
          </a:xfrm>
          <a:prstGeom prst="rect">
            <a:avLst/>
          </a:prstGeom>
        </p:spPr>
      </p:pic>
    </p:spTree>
    <p:extLst>
      <p:ext uri="{BB962C8B-B14F-4D97-AF65-F5344CB8AC3E}">
        <p14:creationId xmlns:p14="http://schemas.microsoft.com/office/powerpoint/2010/main" val="2426040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D845D7-7473-19F1-6F5F-F27BE50914E4}"/>
              </a:ext>
            </a:extLst>
          </p:cNvPr>
          <p:cNvSpPr>
            <a:spLocks noGrp="1"/>
          </p:cNvSpPr>
          <p:nvPr>
            <p:ph idx="1"/>
          </p:nvPr>
        </p:nvSpPr>
        <p:spPr>
          <a:xfrm>
            <a:off x="131975" y="94268"/>
            <a:ext cx="11114300" cy="6085869"/>
          </a:xfrm>
        </p:spPr>
        <p:txBody>
          <a:bodyPr>
            <a:normAutofit/>
          </a:bodyPr>
          <a:lstStyle/>
          <a:p>
            <a:pPr algn="l"/>
            <a:r>
              <a:rPr lang="bn-IN" sz="2000" b="1" i="0" dirty="0">
                <a:effectLst/>
                <a:highlight>
                  <a:srgbClr val="FFFF00"/>
                </a:highlight>
                <a:latin typeface="Source Sans Pro" panose="020B0503030403020204" pitchFamily="34" charset="0"/>
              </a:rPr>
              <a:t>ওয়েবসাইটের কাঠামো:</a:t>
            </a:r>
          </a:p>
          <a:p>
            <a:pPr marL="0" indent="0" algn="l">
              <a:buNone/>
            </a:pPr>
            <a:r>
              <a:rPr lang="bn-IN" b="0" i="0" dirty="0">
                <a:effectLst/>
                <a:latin typeface="Source Sans Pro" panose="020B0503030403020204" pitchFamily="34" charset="0"/>
              </a:rPr>
              <a:t>যে অবকাঠামোতে একটি ওয়েবসাইটের সব তথ্য উপস্থাপন করা হয়, তাকে ওয়েবসাইটের কাঠামো বলা হয়। ওয়েবসাইটের কাঠামো তিনটি অংশে বিভক্ত। যথা:</a:t>
            </a:r>
            <a:endParaRPr lang="en-SG" dirty="0">
              <a:latin typeface="Source Sans Pro" panose="020B0503030403020204" pitchFamily="34" charset="0"/>
            </a:endParaRPr>
          </a:p>
          <a:p>
            <a:pPr marL="0" indent="0" algn="l">
              <a:buNone/>
            </a:pPr>
            <a:r>
              <a:rPr lang="bn-IN" b="1" i="0" dirty="0">
                <a:effectLst/>
                <a:highlight>
                  <a:srgbClr val="FFFF00"/>
                </a:highlight>
                <a:latin typeface="Source Sans Pro" panose="020B0503030403020204" pitchFamily="34" charset="0"/>
              </a:rPr>
              <a:t>১. হোমপেজ: </a:t>
            </a:r>
            <a:r>
              <a:rPr lang="bn-IN" b="0" i="0" dirty="0">
                <a:effectLst/>
                <a:latin typeface="Source Sans Pro" panose="020B0503030403020204" pitchFamily="34" charset="0"/>
              </a:rPr>
              <a:t>হোমপেজ ব্রাউজার শুরুতে লোড করে। হোমপেজ হলো একধরনের সূচি। এই পেজে মূল প্রোগ্রাম, ব্যানার, অ্যানিমেশন যুক্ত থাকে। এখানে মেন্যু তৈরি করে অন্যান্য পেজের সঙ্গে যুক্ত করা থাকে।</a:t>
            </a:r>
          </a:p>
          <a:p>
            <a:pPr marL="0" indent="0" algn="l">
              <a:buNone/>
            </a:pPr>
            <a:r>
              <a:rPr lang="bn-IN" b="1" i="0" dirty="0">
                <a:effectLst/>
                <a:highlight>
                  <a:srgbClr val="FFFF00"/>
                </a:highlight>
                <a:latin typeface="Source Sans Pro" panose="020B0503030403020204" pitchFamily="34" charset="0"/>
              </a:rPr>
              <a:t>২. মূল সেকশন বা মূল ধারার পেজ: </a:t>
            </a:r>
            <a:r>
              <a:rPr lang="bn-IN" b="0" i="0" dirty="0">
                <a:effectLst/>
                <a:latin typeface="Source Sans Pro" panose="020B0503030403020204" pitchFamily="34" charset="0"/>
              </a:rPr>
              <a:t>হোমপেজের পরের ওয়েবপেজগুলোকে মূল সেকশন বলে। মূল সেকশন কয়েকটি পেজ নিয়ে গঠিত হয়।</a:t>
            </a:r>
          </a:p>
          <a:p>
            <a:pPr marL="0" indent="0" algn="l">
              <a:buNone/>
            </a:pPr>
            <a:r>
              <a:rPr lang="bn-IN" b="1" i="0" dirty="0">
                <a:effectLst/>
                <a:highlight>
                  <a:srgbClr val="FFFF00"/>
                </a:highlight>
                <a:latin typeface="Source Sans Pro" panose="020B0503030403020204" pitchFamily="34" charset="0"/>
              </a:rPr>
              <a:t>৩. উপ-সেকশন বা উপধারার পেজ: </a:t>
            </a:r>
            <a:r>
              <a:rPr lang="bn-IN" b="0" i="0" dirty="0">
                <a:effectLst/>
                <a:latin typeface="Source Sans Pro" panose="020B0503030403020204" pitchFamily="34" charset="0"/>
              </a:rPr>
              <a:t>মূল সেকশন আবার অনেকগুলো পেজের সঙ্গে যুক্ত। হোমপেজ থেকে মূল সেকশন এবং মূল সেকশন থেকে উপ-সেকশনে পেজের সংখ্যা বৃদ্ধি পেতে থাকে এবং লেখার পরিমাণও বাড়তে থাকে।</a:t>
            </a:r>
          </a:p>
          <a:p>
            <a:pPr algn="l"/>
            <a:endParaRPr lang="bn-IN" b="0" i="0" dirty="0">
              <a:effectLst/>
              <a:latin typeface="Source Sans Pro" panose="020B0503030403020204" pitchFamily="34" charset="0"/>
            </a:endParaRPr>
          </a:p>
          <a:p>
            <a:endParaRPr lang="en-SG" dirty="0"/>
          </a:p>
        </p:txBody>
      </p:sp>
      <p:pic>
        <p:nvPicPr>
          <p:cNvPr id="2050" name="Picture 2" descr="webpage layout">
            <a:extLst>
              <a:ext uri="{FF2B5EF4-FFF2-40B4-BE49-F238E27FC236}">
                <a16:creationId xmlns:a16="http://schemas.microsoft.com/office/drawing/2014/main" id="{F295E8EB-F36D-B9AF-1A35-65C9DD19EE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9125" y="3695305"/>
            <a:ext cx="5557150" cy="30684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9128B29-38F9-C50B-F25F-68331EA5A5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380" t="12073" r="7342" b="6957"/>
          <a:stretch/>
        </p:blipFill>
        <p:spPr bwMode="auto">
          <a:xfrm>
            <a:off x="455430" y="3695306"/>
            <a:ext cx="5068677" cy="3068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064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777CE4-FD16-16FE-4B10-6E02918AF0CF}"/>
              </a:ext>
            </a:extLst>
          </p:cNvPr>
          <p:cNvSpPr>
            <a:spLocks noGrp="1"/>
          </p:cNvSpPr>
          <p:nvPr>
            <p:ph idx="1"/>
          </p:nvPr>
        </p:nvSpPr>
        <p:spPr>
          <a:xfrm>
            <a:off x="122548" y="94268"/>
            <a:ext cx="4986780" cy="6570483"/>
          </a:xfrm>
        </p:spPr>
        <p:txBody>
          <a:bodyPr/>
          <a:lstStyle/>
          <a:p>
            <a:pPr algn="l"/>
            <a:r>
              <a:rPr lang="bn-IN" b="0" i="0" dirty="0">
                <a:effectLst/>
                <a:latin typeface="Source Sans Pro" panose="020B0503030403020204" pitchFamily="34" charset="0"/>
              </a:rPr>
              <a:t>উপরিউক্ত পেজগুলো বিভিন্নভাবে সাজানো থাকতে পারে। ওয়েবসাইটের বৈশিষ্ট্য অনুসারে তার বিভিন্ন পেজগুলো নিম্নোক্ত চারভাবে সাজানো যেতে পারে। যেমন:</a:t>
            </a:r>
          </a:p>
          <a:p>
            <a:pPr algn="l">
              <a:buFont typeface="+mj-lt"/>
              <a:buAutoNum type="arabicPeriod"/>
            </a:pPr>
            <a:r>
              <a:rPr lang="bn-IN" b="0" i="0" dirty="0">
                <a:effectLst/>
                <a:latin typeface="Source Sans Pro" panose="020B0503030403020204" pitchFamily="34" charset="0"/>
              </a:rPr>
              <a:t>ট্রি বা হায়ারারকিক্যাল</a:t>
            </a:r>
          </a:p>
          <a:p>
            <a:pPr algn="l">
              <a:buFont typeface="+mj-lt"/>
              <a:buAutoNum type="arabicPeriod"/>
            </a:pPr>
            <a:r>
              <a:rPr lang="bn-IN" b="0" i="0" dirty="0">
                <a:effectLst/>
                <a:latin typeface="Source Sans Pro" panose="020B0503030403020204" pitchFamily="34" charset="0"/>
              </a:rPr>
              <a:t>ওয়েব লিংকড বা নেটওয়ার্ক</a:t>
            </a:r>
          </a:p>
          <a:p>
            <a:pPr algn="l">
              <a:buFont typeface="+mj-lt"/>
              <a:buAutoNum type="arabicPeriod"/>
            </a:pPr>
            <a:r>
              <a:rPr lang="bn-IN" b="0" i="0" dirty="0">
                <a:effectLst/>
                <a:latin typeface="Source Sans Pro" panose="020B0503030403020204" pitchFamily="34" charset="0"/>
              </a:rPr>
              <a:t>সিকুয়েন্সিয়াল বা লিনিয়ার</a:t>
            </a:r>
          </a:p>
          <a:p>
            <a:pPr algn="l">
              <a:buFont typeface="+mj-lt"/>
              <a:buAutoNum type="arabicPeriod"/>
            </a:pPr>
            <a:r>
              <a:rPr lang="bn-IN" b="0" i="0" dirty="0">
                <a:effectLst/>
                <a:latin typeface="Source Sans Pro" panose="020B0503030403020204" pitchFamily="34" charset="0"/>
              </a:rPr>
              <a:t>হাইব্রিড বা কম্বিনেশন</a:t>
            </a:r>
          </a:p>
          <a:p>
            <a:pPr algn="l" fontAlgn="base"/>
            <a:r>
              <a:rPr lang="bn-IN" b="0" i="0" dirty="0">
                <a:effectLst/>
                <a:highlight>
                  <a:srgbClr val="FFFF00"/>
                </a:highlight>
                <a:latin typeface="Roboto Slab" pitchFamily="2" charset="0"/>
              </a:rPr>
              <a:t>ট্রি/হায়ারার্কিক্যাল কাঠামোঃ</a:t>
            </a:r>
          </a:p>
          <a:p>
            <a:pPr algn="just" fontAlgn="base"/>
            <a:r>
              <a:rPr lang="bn-IN" b="0" i="0" dirty="0">
                <a:effectLst/>
                <a:latin typeface="Roboto Slab" pitchFamily="2" charset="0"/>
              </a:rPr>
              <a:t>এই কাঠামোতে একটি হোম পেইজ থাকে এবং অন্যান্য পেইজ গুলো হোম পেইজের  সাথে যুক্ত থাকে, এদেরকে সাব-পেইজ বলে। সাব-পেইজ গুলোর সাথে আরও অন্যান্য পেইজ যুক্ত থাকে। কাঠামোটি দেখতে ট্রি এর মত বলে এই কাঠামোকে ট্রি কাঠামো বলে। ওয়েবসাইট কাঠামোগুলোর মধ্যে ট্রি কাঠামো সবচেয়ে সহজ ও জনপ্রিয়। এই ধরণের কাঠামোতে হোম পেইজে মেনু এবং সাব-মেনু তৈরি করা থাকে।</a:t>
            </a:r>
            <a:endParaRPr lang="en-SG" b="0" i="0" dirty="0">
              <a:effectLst/>
              <a:latin typeface="Roboto Slab" pitchFamily="2" charset="0"/>
            </a:endParaRPr>
          </a:p>
          <a:p>
            <a:pPr algn="just" fontAlgn="base"/>
            <a:r>
              <a:rPr lang="en-SG" dirty="0">
                <a:latin typeface="Roboto Slab" pitchFamily="2" charset="0"/>
              </a:rPr>
              <a:t>Example- </a:t>
            </a:r>
            <a:r>
              <a:rPr lang="en-SG" dirty="0" err="1">
                <a:latin typeface="Roboto Slab" pitchFamily="2" charset="0"/>
              </a:rPr>
              <a:t>facebook</a:t>
            </a:r>
            <a:endParaRPr lang="bn-IN" b="0" i="0" dirty="0">
              <a:effectLst/>
              <a:latin typeface="Roboto Slab" pitchFamily="2" charset="0"/>
            </a:endParaRPr>
          </a:p>
          <a:p>
            <a:endParaRPr lang="en-SG" dirty="0"/>
          </a:p>
        </p:txBody>
      </p:sp>
      <p:pic>
        <p:nvPicPr>
          <p:cNvPr id="6" name="Picture 4">
            <a:extLst>
              <a:ext uri="{FF2B5EF4-FFF2-40B4-BE49-F238E27FC236}">
                <a16:creationId xmlns:a16="http://schemas.microsoft.com/office/drawing/2014/main" id="{780ED960-C9ED-D613-FC47-534B070B9A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7459" y="867266"/>
            <a:ext cx="6096000" cy="36480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A057A88-08C5-687D-7FD1-7AB7BF07B7F5}"/>
              </a:ext>
            </a:extLst>
          </p:cNvPr>
          <p:cNvSpPr txBox="1"/>
          <p:nvPr/>
        </p:nvSpPr>
        <p:spPr>
          <a:xfrm>
            <a:off x="6947554" y="4792686"/>
            <a:ext cx="2535811" cy="369332"/>
          </a:xfrm>
          <a:prstGeom prst="rect">
            <a:avLst/>
          </a:prstGeom>
          <a:noFill/>
        </p:spPr>
        <p:txBody>
          <a:bodyPr wrap="square">
            <a:spAutoFit/>
          </a:bodyPr>
          <a:lstStyle/>
          <a:p>
            <a:pPr algn="l" fontAlgn="base"/>
            <a:r>
              <a:rPr lang="bn-IN" b="0" i="0" dirty="0">
                <a:effectLst/>
                <a:highlight>
                  <a:srgbClr val="FFFF00"/>
                </a:highlight>
                <a:latin typeface="Roboto Slab" pitchFamily="2" charset="0"/>
              </a:rPr>
              <a:t>ট্রি/হায়ারার্কিক্যাল কাঠামো</a:t>
            </a:r>
          </a:p>
        </p:txBody>
      </p:sp>
    </p:spTree>
    <p:extLst>
      <p:ext uri="{BB962C8B-B14F-4D97-AF65-F5344CB8AC3E}">
        <p14:creationId xmlns:p14="http://schemas.microsoft.com/office/powerpoint/2010/main" val="1371620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51D93E-9099-959B-7223-A247F32E2062}"/>
              </a:ext>
            </a:extLst>
          </p:cNvPr>
          <p:cNvSpPr>
            <a:spLocks noGrp="1"/>
          </p:cNvSpPr>
          <p:nvPr>
            <p:ph idx="1"/>
          </p:nvPr>
        </p:nvSpPr>
        <p:spPr>
          <a:xfrm>
            <a:off x="169682" y="150830"/>
            <a:ext cx="8031636" cy="2026762"/>
          </a:xfrm>
        </p:spPr>
        <p:txBody>
          <a:bodyPr/>
          <a:lstStyle/>
          <a:p>
            <a:r>
              <a:rPr lang="bn-IN" b="0" i="0" dirty="0">
                <a:effectLst/>
                <a:highlight>
                  <a:srgbClr val="FFFF00"/>
                </a:highlight>
                <a:latin typeface="Roboto Slab" pitchFamily="2" charset="0"/>
              </a:rPr>
              <a:t>নেটওয়ার্ক/ ওয়েব লিঙ্কড কাঠামোঃ</a:t>
            </a:r>
            <a:br>
              <a:rPr lang="bn-IN" dirty="0"/>
            </a:br>
            <a:r>
              <a:rPr lang="bn-IN" b="0" i="0" dirty="0">
                <a:effectLst/>
                <a:latin typeface="Roboto Slab" pitchFamily="2" charset="0"/>
              </a:rPr>
              <a:t>এই কাঠামোতে সবগুলো ওয়েবপেইজের সাথেই সবগুলোর সরাসরি লিংক থাকে । অর্থাৎ একটি হোম পেইজের সাথে যেমন অন্যান্য পেইজের লিংক থাকে, তেমন প্রতিটি পেইজ আবার তাদের নিজেদের সাথেও  লিংক থাকে। এই কাঠামোতে ফ্রেম ব্যবহার করা হয় যাতে ফ্রেমের মধ্যে অন্যান্য পেইজের লিংক মেনু আকারে উপস্থাপন করা যায়। এই ফ্রেমটি সাধারণত স্থির থাকে এবং কোন একটি লিংক সিলেক্ট করলে ঐ পেইজটি বড় ফ্রেমের মধ্যে দেখায়।</a:t>
            </a:r>
          </a:p>
          <a:p>
            <a:endParaRPr lang="en-SG" dirty="0"/>
          </a:p>
        </p:txBody>
      </p:sp>
      <p:pic>
        <p:nvPicPr>
          <p:cNvPr id="53" name="Picture 52">
            <a:extLst>
              <a:ext uri="{FF2B5EF4-FFF2-40B4-BE49-F238E27FC236}">
                <a16:creationId xmlns:a16="http://schemas.microsoft.com/office/drawing/2014/main" id="{CEC9CB26-9B40-BD44-047E-296B454F27C9}"/>
              </a:ext>
            </a:extLst>
          </p:cNvPr>
          <p:cNvPicPr>
            <a:picLocks noChangeAspect="1"/>
          </p:cNvPicPr>
          <p:nvPr/>
        </p:nvPicPr>
        <p:blipFill rotWithShape="1">
          <a:blip r:embed="rId2"/>
          <a:srcRect l="10321" t="11331" r="13013" b="12182"/>
          <a:stretch/>
        </p:blipFill>
        <p:spPr>
          <a:xfrm>
            <a:off x="8201317" y="0"/>
            <a:ext cx="3073139" cy="2290713"/>
          </a:xfrm>
          <a:prstGeom prst="rect">
            <a:avLst/>
          </a:prstGeom>
        </p:spPr>
      </p:pic>
      <p:sp>
        <p:nvSpPr>
          <p:cNvPr id="54" name="Content Placeholder 2">
            <a:extLst>
              <a:ext uri="{FF2B5EF4-FFF2-40B4-BE49-F238E27FC236}">
                <a16:creationId xmlns:a16="http://schemas.microsoft.com/office/drawing/2014/main" id="{358CBAD8-87B8-B7A3-EEAC-E78BD0E085A2}"/>
              </a:ext>
            </a:extLst>
          </p:cNvPr>
          <p:cNvSpPr txBox="1">
            <a:spLocks/>
          </p:cNvSpPr>
          <p:nvPr/>
        </p:nvSpPr>
        <p:spPr>
          <a:xfrm>
            <a:off x="169681" y="2994920"/>
            <a:ext cx="11359299" cy="2215299"/>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bn-IN" dirty="0">
                <a:highlight>
                  <a:srgbClr val="FFFF00"/>
                </a:highlight>
                <a:latin typeface="Roboto Slab" pitchFamily="2" charset="0"/>
              </a:rPr>
              <a:t>লিনিয়ার/ সিকুয়েন্সিয়াল কাঠামোঃ</a:t>
            </a:r>
            <a:br>
              <a:rPr lang="bn-IN" dirty="0"/>
            </a:br>
            <a:r>
              <a:rPr lang="bn-IN" dirty="0">
                <a:latin typeface="Roboto Slab" pitchFamily="2" charset="0"/>
              </a:rPr>
              <a:t>যখন কোন ওয়েবসাইটের বিভিন্ন পেইজগুলো একটি নির্দিষ্ট ক্রমানুসারে একে অপরের সাথে সংযুক্ত থাকে তখন ঐ ওয়েবসাইটের কাঠামোকে লিনিয়ার/ সিকুয়েন্স কাঠামো বলে। কোন পেইজের পর কোন পেইজে যাওয়া যাবে তা ওয়েবপেইজের ডিজাইনার ঠিক করে থাকে। পেইজগুলোতে </a:t>
            </a:r>
            <a:r>
              <a:rPr lang="en-SG" dirty="0">
                <a:latin typeface="Roboto Slab" pitchFamily="2" charset="0"/>
              </a:rPr>
              <a:t>Next, </a:t>
            </a:r>
            <a:r>
              <a:rPr lang="en-SG" dirty="0">
                <a:latin typeface="Times" panose="02020603050405020304" pitchFamily="18" charset="0"/>
              </a:rPr>
              <a:t>Previous</a:t>
            </a:r>
            <a:r>
              <a:rPr lang="en-SG" dirty="0">
                <a:latin typeface="Roboto Slab" pitchFamily="2" charset="0"/>
              </a:rPr>
              <a:t>, </a:t>
            </a:r>
            <a:r>
              <a:rPr lang="en-SG" dirty="0">
                <a:latin typeface="Times" panose="02020603050405020304" pitchFamily="18" charset="0"/>
              </a:rPr>
              <a:t>first</a:t>
            </a:r>
            <a:r>
              <a:rPr lang="en-SG" dirty="0">
                <a:latin typeface="Roboto Slab" pitchFamily="2" charset="0"/>
              </a:rPr>
              <a:t> </a:t>
            </a:r>
            <a:r>
              <a:rPr lang="bn-IN" dirty="0">
                <a:latin typeface="Roboto Slab" pitchFamily="2" charset="0"/>
              </a:rPr>
              <a:t>ও </a:t>
            </a:r>
            <a:r>
              <a:rPr lang="en-SG" dirty="0">
                <a:latin typeface="Roboto Slab" pitchFamily="2" charset="0"/>
              </a:rPr>
              <a:t>last </a:t>
            </a:r>
            <a:r>
              <a:rPr lang="bn-IN" dirty="0">
                <a:latin typeface="Roboto Slab" pitchFamily="2" charset="0"/>
              </a:rPr>
              <a:t>ইত্যাদি লিংকের মাধ্যমে </a:t>
            </a:r>
            <a:r>
              <a:rPr lang="en-SG" dirty="0">
                <a:latin typeface="Roboto Slab" pitchFamily="2" charset="0"/>
              </a:rPr>
              <a:t>Visitor </a:t>
            </a:r>
            <a:r>
              <a:rPr lang="bn-IN" dirty="0">
                <a:latin typeface="Roboto Slab" pitchFamily="2" charset="0"/>
              </a:rPr>
              <a:t>প্রতিটি পেইজ দেখতে পারে। কোন বই যদি ওয়েবসাইটের মাধ্যমে পড়ার ব্যবস্থা করা হয় তখন এই ধরণের কাঠামো ব্যবহৃত হয়।</a:t>
            </a:r>
            <a:endParaRPr lang="en-SG" dirty="0">
              <a:latin typeface="Roboto Slab" pitchFamily="2" charset="0"/>
            </a:endParaRPr>
          </a:p>
          <a:p>
            <a:r>
              <a:rPr lang="en-SG" dirty="0">
                <a:latin typeface="Roboto Slab" pitchFamily="2" charset="0"/>
              </a:rPr>
              <a:t>Example- </a:t>
            </a:r>
            <a:r>
              <a:rPr lang="en-SG" dirty="0" err="1">
                <a:latin typeface="Roboto Slab" pitchFamily="2" charset="0"/>
              </a:rPr>
              <a:t>youtube</a:t>
            </a:r>
            <a:endParaRPr lang="bn-IN" dirty="0">
              <a:latin typeface="Roboto Slab" pitchFamily="2" charset="0"/>
            </a:endParaRPr>
          </a:p>
          <a:p>
            <a:endParaRPr lang="en-SG" dirty="0"/>
          </a:p>
        </p:txBody>
      </p:sp>
      <p:pic>
        <p:nvPicPr>
          <p:cNvPr id="55" name="Picture 2">
            <a:extLst>
              <a:ext uri="{FF2B5EF4-FFF2-40B4-BE49-F238E27FC236}">
                <a16:creationId xmlns:a16="http://schemas.microsoft.com/office/drawing/2014/main" id="{8AA56991-142D-D5CE-A304-4FFC4902BD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6298" y="4492444"/>
            <a:ext cx="5766063" cy="1955056"/>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0E980567-C6AB-2577-532F-230CB992188E}"/>
              </a:ext>
            </a:extLst>
          </p:cNvPr>
          <p:cNvSpPr txBox="1"/>
          <p:nvPr/>
        </p:nvSpPr>
        <p:spPr>
          <a:xfrm>
            <a:off x="8201317" y="2350412"/>
            <a:ext cx="3327663" cy="369332"/>
          </a:xfrm>
          <a:prstGeom prst="rect">
            <a:avLst/>
          </a:prstGeom>
          <a:noFill/>
        </p:spPr>
        <p:txBody>
          <a:bodyPr wrap="square">
            <a:spAutoFit/>
          </a:bodyPr>
          <a:lstStyle/>
          <a:p>
            <a:r>
              <a:rPr lang="bn-IN" b="0" i="0" dirty="0">
                <a:effectLst/>
                <a:latin typeface="Roboto Slab" pitchFamily="2" charset="0"/>
              </a:rPr>
              <a:t>নেটওয়ার্ক/ ওয়েব লিঙ্কড কাঠামো</a:t>
            </a:r>
            <a:endParaRPr lang="en-SG" dirty="0"/>
          </a:p>
        </p:txBody>
      </p:sp>
      <p:sp>
        <p:nvSpPr>
          <p:cNvPr id="59" name="TextBox 58">
            <a:extLst>
              <a:ext uri="{FF2B5EF4-FFF2-40B4-BE49-F238E27FC236}">
                <a16:creationId xmlns:a16="http://schemas.microsoft.com/office/drawing/2014/main" id="{0CBE288B-AEB9-5FE0-C853-90DAF3EC15DD}"/>
              </a:ext>
            </a:extLst>
          </p:cNvPr>
          <p:cNvSpPr txBox="1"/>
          <p:nvPr/>
        </p:nvSpPr>
        <p:spPr>
          <a:xfrm>
            <a:off x="4240880" y="6337838"/>
            <a:ext cx="3216897" cy="369332"/>
          </a:xfrm>
          <a:prstGeom prst="rect">
            <a:avLst/>
          </a:prstGeom>
          <a:noFill/>
        </p:spPr>
        <p:txBody>
          <a:bodyPr wrap="square">
            <a:spAutoFit/>
          </a:bodyPr>
          <a:lstStyle/>
          <a:p>
            <a:r>
              <a:rPr lang="bn-IN" dirty="0">
                <a:latin typeface="Roboto Slab" pitchFamily="2" charset="0"/>
              </a:rPr>
              <a:t>লিনিয়ার/ সিকুয়েন্সিয়াল কাঠামো</a:t>
            </a:r>
            <a:endParaRPr lang="en-SG" dirty="0"/>
          </a:p>
        </p:txBody>
      </p:sp>
    </p:spTree>
    <p:extLst>
      <p:ext uri="{BB962C8B-B14F-4D97-AF65-F5344CB8AC3E}">
        <p14:creationId xmlns:p14="http://schemas.microsoft.com/office/powerpoint/2010/main" val="717801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C66A1A-36C3-C1A2-E6C9-132D3F5D35F6}"/>
              </a:ext>
            </a:extLst>
          </p:cNvPr>
          <p:cNvSpPr>
            <a:spLocks noGrp="1"/>
          </p:cNvSpPr>
          <p:nvPr>
            <p:ph idx="1"/>
          </p:nvPr>
        </p:nvSpPr>
        <p:spPr>
          <a:xfrm>
            <a:off x="235670" y="235670"/>
            <a:ext cx="10953946" cy="5944467"/>
          </a:xfrm>
        </p:spPr>
        <p:txBody>
          <a:bodyPr/>
          <a:lstStyle/>
          <a:p>
            <a:r>
              <a:rPr lang="bn-IN" b="0" i="0" dirty="0">
                <a:effectLst/>
                <a:highlight>
                  <a:srgbClr val="FFFF00"/>
                </a:highlight>
                <a:latin typeface="Roboto Slab" pitchFamily="2" charset="0"/>
              </a:rPr>
              <a:t>কম্বিনেশনাল/ হাইব্রিড কাঠামোঃ</a:t>
            </a:r>
            <a:br>
              <a:rPr lang="bn-IN" dirty="0"/>
            </a:br>
            <a:r>
              <a:rPr lang="bn-IN" b="0" i="0" dirty="0">
                <a:effectLst/>
                <a:latin typeface="Roboto Slab" pitchFamily="2" charset="0"/>
              </a:rPr>
              <a:t>যে ওয়েবসাইটের পেইজগুলো একাধিক ভিন্ন কাঠামো দ্বারা একে-অপরের সাথে সংযুক্ত থাকে, তাকে কম্বিনেশনাল বা হাইব্রিড কাঠামো বলে। অধিকাংশ ওয়েবসাইটের কাঠামো হাইব্রিড হয়ে থাকে।</a:t>
            </a:r>
            <a:endParaRPr lang="en-SG" b="0" i="0" dirty="0">
              <a:effectLst/>
              <a:latin typeface="Roboto Slab" pitchFamily="2" charset="0"/>
            </a:endParaRPr>
          </a:p>
          <a:p>
            <a:r>
              <a:rPr lang="en-SG" dirty="0">
                <a:latin typeface="Roboto Slab" pitchFamily="2" charset="0"/>
              </a:rPr>
              <a:t>Example:-google (Tree + Linear structure)</a:t>
            </a:r>
            <a:endParaRPr lang="bn-IN" b="0" i="0" dirty="0">
              <a:effectLst/>
              <a:latin typeface="Roboto Slab" pitchFamily="2" charset="0"/>
            </a:endParaRPr>
          </a:p>
          <a:p>
            <a:endParaRPr lang="en-SG" dirty="0"/>
          </a:p>
        </p:txBody>
      </p:sp>
      <p:pic>
        <p:nvPicPr>
          <p:cNvPr id="4" name="Picture 2">
            <a:extLst>
              <a:ext uri="{FF2B5EF4-FFF2-40B4-BE49-F238E27FC236}">
                <a16:creationId xmlns:a16="http://schemas.microsoft.com/office/drawing/2014/main" id="{3EFA86F4-52D7-D79B-E434-B81F0E4B4E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4643" y="1758647"/>
            <a:ext cx="6096000" cy="37147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047EE21-5D8F-DE26-752B-26BF7997D675}"/>
              </a:ext>
            </a:extLst>
          </p:cNvPr>
          <p:cNvSpPr txBox="1"/>
          <p:nvPr/>
        </p:nvSpPr>
        <p:spPr>
          <a:xfrm>
            <a:off x="4173717" y="5642101"/>
            <a:ext cx="3226324" cy="369332"/>
          </a:xfrm>
          <a:prstGeom prst="rect">
            <a:avLst/>
          </a:prstGeom>
          <a:noFill/>
        </p:spPr>
        <p:txBody>
          <a:bodyPr wrap="square">
            <a:spAutoFit/>
          </a:bodyPr>
          <a:lstStyle/>
          <a:p>
            <a:r>
              <a:rPr lang="bn-IN" b="0" i="0" dirty="0">
                <a:effectLst/>
                <a:latin typeface="Roboto Slab" pitchFamily="2" charset="0"/>
              </a:rPr>
              <a:t>কম্বিনেশনাল/ হাইব্রিড কাঠামো</a:t>
            </a:r>
            <a:endParaRPr lang="en-SG" dirty="0"/>
          </a:p>
        </p:txBody>
      </p:sp>
    </p:spTree>
    <p:extLst>
      <p:ext uri="{BB962C8B-B14F-4D97-AF65-F5344CB8AC3E}">
        <p14:creationId xmlns:p14="http://schemas.microsoft.com/office/powerpoint/2010/main" val="3386735824"/>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34</TotalTime>
  <Words>573</Words>
  <Application>Microsoft Office PowerPoint</Application>
  <PresentationFormat>Widescreen</PresentationFormat>
  <Paragraphs>29</Paragraphs>
  <Slides>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Century Schoolbook</vt:lpstr>
      <vt:lpstr>Roboto Slab</vt:lpstr>
      <vt:lpstr>Source Sans Pro</vt:lpstr>
      <vt:lpstr>Times</vt:lpstr>
      <vt:lpstr>Wingdings 2</vt:lpstr>
      <vt:lpstr>View</vt:lpstr>
      <vt:lpstr>Website Types &amp; Structure</vt:lpstr>
      <vt:lpstr>1.Types of Website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Raajokiaa Ritu</dc:creator>
  <cp:lastModifiedBy>Raajokiaa Ritu</cp:lastModifiedBy>
  <cp:revision>16</cp:revision>
  <dcterms:created xsi:type="dcterms:W3CDTF">2024-01-12T08:39:16Z</dcterms:created>
  <dcterms:modified xsi:type="dcterms:W3CDTF">2024-01-12T09:13:44Z</dcterms:modified>
</cp:coreProperties>
</file>