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14" r:id="rId4"/>
    <p:sldId id="259" r:id="rId5"/>
    <p:sldId id="310" r:id="rId6"/>
    <p:sldId id="260" r:id="rId7"/>
    <p:sldId id="261" r:id="rId8"/>
    <p:sldId id="266" r:id="rId9"/>
    <p:sldId id="267" r:id="rId10"/>
    <p:sldId id="262" r:id="rId11"/>
    <p:sldId id="311" r:id="rId12"/>
    <p:sldId id="263" r:id="rId13"/>
    <p:sldId id="264" r:id="rId14"/>
    <p:sldId id="268" r:id="rId15"/>
    <p:sldId id="269" r:id="rId16"/>
    <p:sldId id="313" r:id="rId17"/>
    <p:sldId id="312" r:id="rId18"/>
    <p:sldId id="315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6" r:id="rId54"/>
    <p:sldId id="304" r:id="rId55"/>
    <p:sldId id="305" r:id="rId56"/>
    <p:sldId id="307" r:id="rId57"/>
    <p:sldId id="308" r:id="rId58"/>
    <p:sldId id="30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4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3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5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0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75E2-739C-4BA9-A67B-D299ECD33911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C11F-7350-4045-A23F-2CBAC0E28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meenakshi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ajax_getscript.asp" TargetMode="External"/><Relationship Id="rId2" Type="http://schemas.openxmlformats.org/officeDocument/2006/relationships/hyperlink" Target="https://www.w3schools.com/jquery/ajax_ge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Internet and Web Programming </a:t>
            </a:r>
            <a:br>
              <a:rPr lang="en-IN" dirty="0" smtClean="0"/>
            </a:br>
            <a:r>
              <a:rPr lang="en-IN" dirty="0" smtClean="0"/>
              <a:t>Module </a:t>
            </a:r>
            <a:r>
              <a:rPr lang="en-IN" smtClean="0"/>
              <a:t>-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 S P Meenakshi</a:t>
            </a:r>
          </a:p>
          <a:p>
            <a:r>
              <a:rPr lang="en-IN" dirty="0" smtClean="0">
                <a:hlinkClick r:id="rId2"/>
              </a:rPr>
              <a:t>spmeenakshi@vit.ac.in</a:t>
            </a:r>
            <a:endParaRPr lang="en-IN" dirty="0" smtClean="0"/>
          </a:p>
          <a:p>
            <a:r>
              <a:rPr lang="en-IN" dirty="0" smtClean="0"/>
              <a:t>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functions and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589430"/>
          </a:xfrm>
        </p:spPr>
        <p:txBody>
          <a:bodyPr>
            <a:normAutofit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can be kept as external file stored as myscript.js</a:t>
            </a:r>
          </a:p>
          <a:p>
            <a:r>
              <a:rPr lang="en-IN" dirty="0"/>
              <a:t>f</a:t>
            </a:r>
            <a:r>
              <a:rPr lang="en-IN" dirty="0" smtClean="0"/>
              <a:t>unction </a:t>
            </a:r>
            <a:r>
              <a:rPr lang="en-IN" dirty="0" err="1" smtClean="0"/>
              <a:t>myfunction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d</a:t>
            </a:r>
            <a:r>
              <a:rPr lang="en-IN" dirty="0" err="1" smtClean="0"/>
              <a:t>ocument.getElementById</a:t>
            </a:r>
            <a:r>
              <a:rPr lang="en-IN" dirty="0" smtClean="0"/>
              <a:t>(“demo”).</a:t>
            </a:r>
            <a:r>
              <a:rPr lang="en-IN" dirty="0" err="1" smtClean="0"/>
              <a:t>style.display</a:t>
            </a:r>
            <a:r>
              <a:rPr lang="en-IN" dirty="0" smtClean="0"/>
              <a:t>=“block”;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r>
              <a:rPr lang="en-IN" dirty="0" smtClean="0"/>
              <a:t>The external file called using the script tag in the html document</a:t>
            </a:r>
          </a:p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=myscript.js&gt;</a:t>
            </a:r>
          </a:p>
          <a:p>
            <a:pPr marL="0" indent="0">
              <a:buNone/>
            </a:pPr>
            <a:r>
              <a:rPr lang="en-IN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90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functions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External </a:t>
            </a:r>
            <a:r>
              <a:rPr lang="en-IN" dirty="0" err="1"/>
              <a:t>javascripts</a:t>
            </a:r>
            <a:r>
              <a:rPr lang="en-IN" dirty="0"/>
              <a:t> files cannot contain &lt;script&gt; tag</a:t>
            </a:r>
          </a:p>
          <a:p>
            <a:r>
              <a:rPr lang="en-IN" dirty="0"/>
              <a:t>Placing scripts in external files separate html and code</a:t>
            </a:r>
          </a:p>
          <a:p>
            <a:r>
              <a:rPr lang="en-IN" dirty="0"/>
              <a:t>Separation makes it to read and maintain</a:t>
            </a:r>
          </a:p>
          <a:p>
            <a:r>
              <a:rPr lang="en-IN" dirty="0"/>
              <a:t>Cached java script also speed up page loads</a:t>
            </a:r>
          </a:p>
          <a:p>
            <a:r>
              <a:rPr lang="en-IN" dirty="0"/>
              <a:t>To include several scripts to a page, use many script tags</a:t>
            </a:r>
          </a:p>
          <a:p>
            <a:r>
              <a:rPr lang="en-IN" dirty="0"/>
              <a:t>External script can be referenced using, whole </a:t>
            </a:r>
            <a:r>
              <a:rPr lang="en-IN" dirty="0" err="1"/>
              <a:t>url</a:t>
            </a:r>
            <a:r>
              <a:rPr lang="en-IN" dirty="0"/>
              <a:t>, with file path, without file path</a:t>
            </a:r>
          </a:p>
          <a:p>
            <a:r>
              <a:rPr lang="en-IN" dirty="0"/>
              <a:t>Full </a:t>
            </a:r>
            <a:r>
              <a:rPr lang="en-IN" dirty="0" err="1"/>
              <a:t>url</a:t>
            </a:r>
            <a:r>
              <a:rPr lang="en-IN" dirty="0"/>
              <a:t> is referenced as</a:t>
            </a:r>
          </a:p>
          <a:p>
            <a:r>
              <a:rPr lang="en-IN" dirty="0"/>
              <a:t>&lt;script </a:t>
            </a:r>
            <a:r>
              <a:rPr lang="en-IN" dirty="0" err="1"/>
              <a:t>src</a:t>
            </a:r>
            <a:r>
              <a:rPr lang="en-IN" dirty="0"/>
              <a:t>="https://www.w3schools.com/js/myScript.js"&gt;&lt;/script&gt;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51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Display possibilities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can display data in different ways</a:t>
            </a:r>
          </a:p>
          <a:p>
            <a:r>
              <a:rPr lang="en-IN" dirty="0" smtClean="0"/>
              <a:t>Writing into an html element using </a:t>
            </a:r>
            <a:r>
              <a:rPr lang="en-IN" dirty="0" err="1" smtClean="0"/>
              <a:t>innerHTML</a:t>
            </a:r>
            <a:endParaRPr lang="en-IN" dirty="0" smtClean="0"/>
          </a:p>
          <a:p>
            <a:r>
              <a:rPr lang="en-IN" dirty="0" smtClean="0"/>
              <a:t>Writing into the  html document using </a:t>
            </a:r>
            <a:r>
              <a:rPr lang="en-IN" dirty="0" err="1" smtClean="0"/>
              <a:t>document.write</a:t>
            </a:r>
            <a:r>
              <a:rPr lang="en-IN" dirty="0" smtClean="0"/>
              <a:t>()</a:t>
            </a:r>
          </a:p>
          <a:p>
            <a:r>
              <a:rPr lang="en-IN" dirty="0"/>
              <a:t>&lt;script&gt;</a:t>
            </a:r>
            <a:br>
              <a:rPr lang="en-IN" dirty="0"/>
            </a:br>
            <a:r>
              <a:rPr lang="en-IN" dirty="0" err="1"/>
              <a:t>document.write</a:t>
            </a:r>
            <a:r>
              <a:rPr lang="en-IN" dirty="0"/>
              <a:t>(5 + 6);</a:t>
            </a:r>
            <a:br>
              <a:rPr lang="en-IN" dirty="0"/>
            </a:br>
            <a:r>
              <a:rPr lang="en-IN" dirty="0"/>
              <a:t>&lt;/script&gt;</a:t>
            </a:r>
            <a:endParaRPr lang="en-IN" dirty="0" smtClean="0"/>
          </a:p>
          <a:p>
            <a:r>
              <a:rPr lang="en-IN" dirty="0" smtClean="0"/>
              <a:t>Writing into an alert box using </a:t>
            </a:r>
            <a:r>
              <a:rPr lang="en-IN" dirty="0" err="1" smtClean="0"/>
              <a:t>window.alert</a:t>
            </a:r>
            <a:r>
              <a:rPr lang="en-IN" dirty="0" smtClean="0"/>
              <a:t>()</a:t>
            </a:r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window.alert</a:t>
            </a:r>
            <a:r>
              <a:rPr lang="en-IN" dirty="0"/>
              <a:t>(5 + 6);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Writing into the browser console, using console.log()</a:t>
            </a:r>
          </a:p>
          <a:p>
            <a:r>
              <a:rPr lang="en-IN" dirty="0"/>
              <a:t>&lt;script&gt;</a:t>
            </a:r>
            <a:br>
              <a:rPr lang="en-IN" dirty="0"/>
            </a:br>
            <a:r>
              <a:rPr lang="en-IN" dirty="0"/>
              <a:t>console.log(5 + 6);</a:t>
            </a:r>
            <a:br>
              <a:rPr lang="en-IN" dirty="0"/>
            </a:br>
            <a:r>
              <a:rPr lang="en-IN" dirty="0"/>
              <a:t>&lt;/script&gt;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0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statement and keywords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712634" y="1783004"/>
          <a:ext cx="6766732" cy="4436580"/>
        </p:xfrm>
        <a:graphic>
          <a:graphicData uri="http://schemas.openxmlformats.org/drawingml/2006/table">
            <a:tbl>
              <a:tblPr/>
              <a:tblGrid>
                <a:gridCol w="3383366"/>
                <a:gridCol w="3383366"/>
              </a:tblGrid>
              <a:tr h="346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Keyword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var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Declares a variable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let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Declares a block variable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const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Declares a block constant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6864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if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Marks a block of statements to be executed on a condition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64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switch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Marks a block of statements to be executed in different cases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6864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for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Marks a block of statements to be executed in a loop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function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Declares a function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return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Exits a function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64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try</a:t>
                      </a:r>
                    </a:p>
                  </a:txBody>
                  <a:tcPr marL="123618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61809" marR="61809" marT="61809" marB="618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IN" dirty="0" err="1" smtClean="0"/>
              <a:t>If,for,switch</a:t>
            </a:r>
            <a:r>
              <a:rPr lang="en-IN" dirty="0" smtClean="0"/>
              <a:t>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6" y="1017431"/>
            <a:ext cx="10400763" cy="56151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dirty="0"/>
              <a:t> if(y&lt;10){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 smtClean="0"/>
              <a:t>  </a:t>
            </a:r>
            <a:r>
              <a:rPr lang="en-US" dirty="0"/>
              <a:t>console.log("y less than 10");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else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{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console.log("y greater than 10");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endParaRPr lang="en-US" dirty="0" smtClean="0"/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IN" dirty="0"/>
              <a:t>   {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IN" dirty="0"/>
              <a:t>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IN" dirty="0"/>
              <a:t>   </a:t>
            </a:r>
            <a:r>
              <a:rPr lang="en-IN" dirty="0" smtClean="0"/>
              <a:t>}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endParaRPr lang="en-IN" dirty="0" smtClean="0"/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dirty="0"/>
              <a:t>switch(a)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{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  case 5: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      console.log(" Case 5");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      break;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  default: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      console.log("Case default");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      break;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</a:pPr>
            <a:r>
              <a:rPr lang="en-US" dirty="0"/>
              <a:t>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914401"/>
            <a:ext cx="10515600" cy="5589430"/>
          </a:xfrm>
        </p:spPr>
        <p:txBody>
          <a:bodyPr>
            <a:normAutofit/>
          </a:bodyPr>
          <a:lstStyle/>
          <a:p>
            <a:r>
              <a:rPr lang="en-IN" dirty="0" smtClean="0"/>
              <a:t>Array is a special variable to hold more than one values</a:t>
            </a:r>
          </a:p>
          <a:p>
            <a:r>
              <a:rPr lang="en-IN" dirty="0" err="1" smtClean="0"/>
              <a:t>const</a:t>
            </a:r>
            <a:r>
              <a:rPr lang="en-IN" dirty="0" smtClean="0"/>
              <a:t> person =[“Ram”, “</a:t>
            </a:r>
            <a:r>
              <a:rPr lang="en-IN" dirty="0" err="1" smtClean="0"/>
              <a:t>Lakshman</a:t>
            </a:r>
            <a:r>
              <a:rPr lang="en-IN" dirty="0" smtClean="0"/>
              <a:t>”,”</a:t>
            </a:r>
            <a:r>
              <a:rPr lang="en-IN" dirty="0" err="1" smtClean="0"/>
              <a:t>Sita</a:t>
            </a:r>
            <a:r>
              <a:rPr lang="en-IN" dirty="0" smtClean="0"/>
              <a:t>”];</a:t>
            </a:r>
          </a:p>
          <a:p>
            <a:r>
              <a:rPr lang="en-IN" dirty="0" smtClean="0"/>
              <a:t>To access each element use indexing i.e. person[0]</a:t>
            </a:r>
          </a:p>
          <a:p>
            <a:r>
              <a:rPr lang="en-IN" dirty="0" smtClean="0"/>
              <a:t>Each </a:t>
            </a:r>
            <a:r>
              <a:rPr lang="en-IN" dirty="0" smtClean="0"/>
              <a:t>element can be accessed using names </a:t>
            </a:r>
            <a:r>
              <a:rPr lang="en-IN" dirty="0" err="1" smtClean="0"/>
              <a:t>i.e</a:t>
            </a:r>
            <a:r>
              <a:rPr lang="en-IN" dirty="0" smtClean="0"/>
              <a:t>, person.person1</a:t>
            </a:r>
          </a:p>
          <a:p>
            <a:r>
              <a:rPr lang="en-IN" dirty="0" err="1" smtClean="0"/>
              <a:t>Builtin</a:t>
            </a:r>
            <a:r>
              <a:rPr lang="en-IN" dirty="0" smtClean="0"/>
              <a:t> array properties – length</a:t>
            </a:r>
          </a:p>
          <a:p>
            <a:r>
              <a:rPr lang="en-IN" dirty="0" err="1" smtClean="0"/>
              <a:t>Builtin</a:t>
            </a:r>
            <a:r>
              <a:rPr lang="en-IN" dirty="0" smtClean="0"/>
              <a:t> array methods – </a:t>
            </a:r>
            <a:r>
              <a:rPr lang="en-IN" dirty="0" err="1" smtClean="0"/>
              <a:t>foreach</a:t>
            </a:r>
            <a:r>
              <a:rPr lang="en-IN" dirty="0" smtClean="0"/>
              <a:t>() , pop(), push(), </a:t>
            </a:r>
            <a:r>
              <a:rPr lang="en-IN" dirty="0" err="1" smtClean="0"/>
              <a:t>toString</a:t>
            </a:r>
            <a:r>
              <a:rPr lang="en-IN" dirty="0" smtClean="0"/>
              <a:t>(), join(), shift(), </a:t>
            </a:r>
            <a:r>
              <a:rPr lang="en-IN" dirty="0" err="1" smtClean="0"/>
              <a:t>unshift</a:t>
            </a:r>
            <a:r>
              <a:rPr lang="en-IN" dirty="0" smtClean="0"/>
              <a:t>(),</a:t>
            </a:r>
            <a:r>
              <a:rPr lang="en-IN" dirty="0" err="1" smtClean="0"/>
              <a:t>concat</a:t>
            </a:r>
            <a:r>
              <a:rPr lang="en-IN" dirty="0" smtClean="0"/>
              <a:t>(), splice(), slice(), reverse(), sort()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</a:t>
            </a:r>
            <a:r>
              <a:rPr lang="en-US" b="1" dirty="0" smtClean="0"/>
              <a:t>indexes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3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– Number indexed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Arrays are special kinds of objects.</a:t>
            </a:r>
          </a:p>
          <a:p>
            <a:r>
              <a:rPr lang="en-US" dirty="0"/>
              <a:t>Because of this, </a:t>
            </a:r>
            <a:r>
              <a:rPr lang="en-US" dirty="0" smtClean="0"/>
              <a:t>it </a:t>
            </a:r>
            <a:r>
              <a:rPr lang="en-US" dirty="0"/>
              <a:t>can have variables of different types in the same Array.</a:t>
            </a:r>
          </a:p>
          <a:p>
            <a:r>
              <a:rPr lang="en-US" dirty="0" smtClean="0"/>
              <a:t>We can </a:t>
            </a:r>
            <a:r>
              <a:rPr lang="en-US" dirty="0"/>
              <a:t>have objects in an </a:t>
            </a:r>
            <a:r>
              <a:rPr lang="en-US" dirty="0" smtClean="0"/>
              <a:t>Array , </a:t>
            </a:r>
            <a:r>
              <a:rPr lang="en-US" dirty="0"/>
              <a:t>functions in an </a:t>
            </a:r>
            <a:r>
              <a:rPr lang="en-US" dirty="0" smtClean="0"/>
              <a:t>Array and arrays </a:t>
            </a:r>
            <a:r>
              <a:rPr lang="en-US" dirty="0"/>
              <a:t>in an </a:t>
            </a:r>
            <a:r>
              <a:rPr lang="en-US" dirty="0" smtClean="0"/>
              <a:t>Array</a:t>
            </a:r>
          </a:p>
          <a:p>
            <a:r>
              <a:rPr lang="en-US" dirty="0" err="1"/>
              <a:t>myArray</a:t>
            </a:r>
            <a:r>
              <a:rPr lang="en-US" dirty="0"/>
              <a:t>[0] = </a:t>
            </a:r>
            <a:r>
              <a:rPr lang="en-US" dirty="0" err="1"/>
              <a:t>Date.now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myArray</a:t>
            </a:r>
            <a:r>
              <a:rPr lang="en-US" dirty="0"/>
              <a:t>[1] = </a:t>
            </a:r>
            <a:r>
              <a:rPr lang="en-US" dirty="0" err="1"/>
              <a:t>myFunction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myArray</a:t>
            </a:r>
            <a:r>
              <a:rPr lang="en-US" dirty="0"/>
              <a:t>[2] = </a:t>
            </a:r>
            <a:r>
              <a:rPr lang="en-US" dirty="0" err="1"/>
              <a:t>myCars</a:t>
            </a:r>
            <a:r>
              <a:rPr lang="en-US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07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– named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Array </a:t>
            </a:r>
            <a:r>
              <a:rPr lang="en-IN" dirty="0" smtClean="0"/>
              <a:t>object elements </a:t>
            </a:r>
            <a:r>
              <a:rPr lang="en-IN" dirty="0"/>
              <a:t>can be stored as name value pair</a:t>
            </a:r>
          </a:p>
          <a:p>
            <a:r>
              <a:rPr lang="en-IN" dirty="0" err="1"/>
              <a:t>const</a:t>
            </a:r>
            <a:r>
              <a:rPr lang="en-IN" dirty="0"/>
              <a:t> person={person1:”Ram”, person2:”Lakshman”,person3:”Sita</a:t>
            </a:r>
            <a:r>
              <a:rPr lang="en-IN" dirty="0" smtClean="0"/>
              <a:t>”}</a:t>
            </a:r>
          </a:p>
          <a:p>
            <a:r>
              <a:rPr lang="en-IN" dirty="0"/>
              <a:t>m</a:t>
            </a:r>
            <a:r>
              <a:rPr lang="en-IN" dirty="0" smtClean="0"/>
              <a:t>ap is similar to array object</a:t>
            </a:r>
          </a:p>
          <a:p>
            <a:r>
              <a:rPr lang="en-IN" dirty="0" err="1" smtClean="0"/>
              <a:t>map.set</a:t>
            </a:r>
            <a:r>
              <a:rPr lang="en-IN" dirty="0" smtClean="0"/>
              <a:t>(“person1”,”Ram”);</a:t>
            </a:r>
          </a:p>
          <a:p>
            <a:r>
              <a:rPr lang="en-IN" dirty="0" err="1"/>
              <a:t>m</a:t>
            </a:r>
            <a:r>
              <a:rPr lang="en-IN" dirty="0" err="1" smtClean="0"/>
              <a:t>ap.set</a:t>
            </a:r>
            <a:r>
              <a:rPr lang="en-IN" dirty="0" smtClean="0"/>
              <a:t>(“person2”,”lakshman”);</a:t>
            </a:r>
          </a:p>
          <a:p>
            <a:r>
              <a:rPr lang="en-IN" dirty="0" smtClean="0"/>
              <a:t>Map;</a:t>
            </a:r>
          </a:p>
          <a:p>
            <a:endParaRPr lang="en-IN" dirty="0" smtClean="0"/>
          </a:p>
          <a:p>
            <a:r>
              <a:rPr lang="en-US" b="1" dirty="0"/>
              <a:t>new array() constructor to create an empty array i.e. </a:t>
            </a:r>
            <a:r>
              <a:rPr lang="en-US" b="1" dirty="0" err="1"/>
              <a:t>const</a:t>
            </a:r>
            <a:r>
              <a:rPr lang="en-US" b="1" dirty="0"/>
              <a:t> person=new array();</a:t>
            </a:r>
          </a:p>
          <a:p>
            <a:r>
              <a:rPr lang="en-US" b="1" dirty="0" err="1"/>
              <a:t>typeof</a:t>
            </a:r>
            <a:r>
              <a:rPr lang="en-US" b="1" dirty="0"/>
              <a:t> , </a:t>
            </a:r>
            <a:r>
              <a:rPr lang="en-US" b="1" dirty="0" err="1"/>
              <a:t>instanceof</a:t>
            </a:r>
            <a:r>
              <a:rPr lang="en-US" b="1" dirty="0"/>
              <a:t> operators to know the type of the variable </a:t>
            </a:r>
            <a:r>
              <a:rPr lang="en-US" b="1" dirty="0" err="1"/>
              <a:t>i.e</a:t>
            </a:r>
            <a:r>
              <a:rPr lang="en-US" b="1" dirty="0"/>
              <a:t> Array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58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the </a:t>
            </a:r>
            <a:r>
              <a:rPr lang="en-IN" dirty="0" err="1" smtClean="0"/>
              <a:t>codesnippets</a:t>
            </a:r>
            <a:r>
              <a:rPr lang="en-IN" dirty="0" smtClean="0"/>
              <a:t> using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numeric indexed array using income values</a:t>
            </a:r>
          </a:p>
          <a:p>
            <a:r>
              <a:rPr lang="en-IN" dirty="0" smtClean="0"/>
              <a:t>Add two income values</a:t>
            </a:r>
          </a:p>
          <a:p>
            <a:r>
              <a:rPr lang="en-IN" dirty="0" smtClean="0"/>
              <a:t>Remove two income values</a:t>
            </a:r>
          </a:p>
          <a:p>
            <a:r>
              <a:rPr lang="en-IN" dirty="0" smtClean="0"/>
              <a:t>Arrange the values in ascending and </a:t>
            </a:r>
            <a:r>
              <a:rPr lang="en-IN" dirty="0" err="1" smtClean="0"/>
              <a:t>decending</a:t>
            </a:r>
            <a:r>
              <a:rPr lang="en-IN" dirty="0" smtClean="0"/>
              <a:t> order</a:t>
            </a:r>
          </a:p>
          <a:p>
            <a:r>
              <a:rPr lang="en-IN" dirty="0" smtClean="0"/>
              <a:t>Create a </a:t>
            </a:r>
            <a:r>
              <a:rPr lang="en-IN" dirty="0" err="1" smtClean="0"/>
              <a:t>higherincome</a:t>
            </a:r>
            <a:r>
              <a:rPr lang="en-IN" dirty="0" smtClean="0"/>
              <a:t> array by checking the condition &gt;50000</a:t>
            </a:r>
          </a:p>
          <a:p>
            <a:r>
              <a:rPr lang="en-IN" dirty="0" smtClean="0"/>
              <a:t>Create a numeric indexed string valued array using fruit names</a:t>
            </a:r>
          </a:p>
          <a:p>
            <a:r>
              <a:rPr lang="en-IN" dirty="0" smtClean="0"/>
              <a:t>Display the fruits array in html page as ordered list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28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Document Object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6" y="1043190"/>
            <a:ext cx="10515600" cy="5718218"/>
          </a:xfrm>
        </p:spPr>
        <p:txBody>
          <a:bodyPr>
            <a:normAutofit/>
          </a:bodyPr>
          <a:lstStyle/>
          <a:p>
            <a:r>
              <a:rPr lang="en-US" sz="2000" dirty="0"/>
              <a:t>Document Object Model (DOM) is a platform and language-neutral interface that allows programs and scripts to dynamically access and update the content, structure, and style of a document</a:t>
            </a:r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dirty="0"/>
              <a:t>the HTML DOM, JavaScript can access and change all the elements of </a:t>
            </a:r>
            <a:r>
              <a:rPr lang="en-US" sz="2000" dirty="0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HTML </a:t>
            </a:r>
            <a:r>
              <a:rPr lang="en-US" sz="2000" dirty="0" smtClean="0"/>
              <a:t>document</a:t>
            </a:r>
          </a:p>
          <a:p>
            <a:r>
              <a:rPr lang="en-US" sz="2000" dirty="0"/>
              <a:t>When a web page is loaded, the browser </a:t>
            </a:r>
            <a:r>
              <a:rPr lang="en-US" sz="2000" dirty="0" smtClean="0"/>
              <a:t>creates </a:t>
            </a:r>
            <a:r>
              <a:rPr lang="en-US" sz="2000" dirty="0"/>
              <a:t> </a:t>
            </a:r>
            <a:r>
              <a:rPr lang="en-US" sz="2000" b="1" dirty="0"/>
              <a:t>D</a:t>
            </a:r>
            <a:r>
              <a:rPr lang="en-US" sz="2000" dirty="0"/>
              <a:t>ocument </a:t>
            </a:r>
            <a:r>
              <a:rPr lang="en-US" sz="2000" b="1" dirty="0"/>
              <a:t>O</a:t>
            </a:r>
            <a:r>
              <a:rPr lang="en-US" sz="2000" dirty="0"/>
              <a:t>bject </a:t>
            </a:r>
            <a:r>
              <a:rPr lang="en-US" sz="2000" b="1" dirty="0"/>
              <a:t>M</a:t>
            </a:r>
            <a:r>
              <a:rPr lang="en-US" sz="2000" dirty="0"/>
              <a:t>odel of the </a:t>
            </a:r>
            <a:r>
              <a:rPr lang="en-US" sz="2000" dirty="0" smtClean="0"/>
              <a:t>page as tree of objects.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With the object model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gets all the power to create dynamic pages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4" y="3171488"/>
            <a:ext cx="7124231" cy="24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side processing and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Introduction</a:t>
            </a:r>
          </a:p>
          <a:p>
            <a:r>
              <a:rPr lang="en-IN" dirty="0" smtClean="0"/>
              <a:t>Functions</a:t>
            </a:r>
          </a:p>
          <a:p>
            <a:r>
              <a:rPr lang="en-IN" dirty="0" smtClean="0"/>
              <a:t>Arrays</a:t>
            </a:r>
          </a:p>
          <a:p>
            <a:r>
              <a:rPr lang="en-IN" dirty="0" smtClean="0"/>
              <a:t>DOM</a:t>
            </a:r>
          </a:p>
          <a:p>
            <a:r>
              <a:rPr lang="en-IN" dirty="0" smtClean="0"/>
              <a:t>Built-in objects</a:t>
            </a:r>
          </a:p>
          <a:p>
            <a:r>
              <a:rPr lang="en-IN" dirty="0" smtClean="0"/>
              <a:t>Regular expression</a:t>
            </a:r>
          </a:p>
          <a:p>
            <a:r>
              <a:rPr lang="en-IN" dirty="0" smtClean="0"/>
              <a:t>Exception</a:t>
            </a:r>
          </a:p>
          <a:p>
            <a:r>
              <a:rPr lang="en-IN" dirty="0" smtClean="0"/>
              <a:t>Event handling</a:t>
            </a:r>
          </a:p>
          <a:p>
            <a:r>
              <a:rPr lang="en-IN" dirty="0" smtClean="0"/>
              <a:t>Validation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IN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001377"/>
            <a:ext cx="10515600" cy="573427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HTML DOM is a standard for how to get, change, add, or delete HTML elements</a:t>
            </a:r>
            <a:r>
              <a:rPr lang="en-US" b="1" dirty="0" smtClean="0"/>
              <a:t>. </a:t>
            </a:r>
            <a:r>
              <a:rPr lang="en-US" dirty="0" smtClean="0"/>
              <a:t>DOM </a:t>
            </a:r>
            <a:r>
              <a:rPr lang="en-US" dirty="0"/>
              <a:t>defines:</a:t>
            </a:r>
          </a:p>
          <a:p>
            <a:pPr lvl="1"/>
            <a:r>
              <a:rPr lang="en-US" dirty="0"/>
              <a:t>The HTML elements as </a:t>
            </a:r>
            <a:r>
              <a:rPr lang="en-US" b="1" dirty="0"/>
              <a:t>objects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of all HTML elements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methods</a:t>
            </a:r>
            <a:r>
              <a:rPr lang="en-US" dirty="0"/>
              <a:t> to access all HTML elements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events</a:t>
            </a:r>
            <a:r>
              <a:rPr lang="en-US" dirty="0"/>
              <a:t> for all HTML elements</a:t>
            </a:r>
          </a:p>
          <a:p>
            <a:r>
              <a:rPr lang="en-US" dirty="0" smtClean="0"/>
              <a:t>JavaScript </a:t>
            </a:r>
            <a:r>
              <a:rPr lang="en-US" dirty="0"/>
              <a:t>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73" y="0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Document Object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881582"/>
            <a:ext cx="10748493" cy="4952547"/>
          </a:xfrm>
        </p:spPr>
        <p:txBody>
          <a:bodyPr/>
          <a:lstStyle/>
          <a:p>
            <a:r>
              <a:rPr lang="en-US" sz="2400" dirty="0" smtClean="0"/>
              <a:t>Using HTML </a:t>
            </a:r>
            <a:r>
              <a:rPr lang="en-US" sz="2400" dirty="0"/>
              <a:t>DOM </a:t>
            </a:r>
            <a:r>
              <a:rPr lang="en-US" sz="2400" dirty="0" smtClean="0"/>
              <a:t>methods, </a:t>
            </a:r>
            <a:r>
              <a:rPr lang="en-US" sz="2400" b="1" dirty="0" smtClean="0"/>
              <a:t>actions</a:t>
            </a:r>
            <a:r>
              <a:rPr lang="en-US" sz="2400" dirty="0"/>
              <a:t> </a:t>
            </a:r>
            <a:r>
              <a:rPr lang="en-US" sz="2400" dirty="0" smtClean="0"/>
              <a:t> can be performed on </a:t>
            </a:r>
            <a:r>
              <a:rPr lang="en-US" sz="2400" dirty="0"/>
              <a:t>HTML </a:t>
            </a:r>
            <a:r>
              <a:rPr lang="en-US" sz="2400" dirty="0" smtClean="0"/>
              <a:t>Elements.</a:t>
            </a:r>
            <a:endParaRPr lang="en-US" sz="2400" dirty="0"/>
          </a:p>
          <a:p>
            <a:r>
              <a:rPr lang="en-US" sz="2400" dirty="0" smtClean="0"/>
              <a:t>Using HTML </a:t>
            </a:r>
            <a:r>
              <a:rPr lang="en-US" sz="2400" dirty="0"/>
              <a:t>DOM </a:t>
            </a:r>
            <a:r>
              <a:rPr lang="en-US" sz="2400" dirty="0" smtClean="0"/>
              <a:t>properties,</a:t>
            </a:r>
            <a:r>
              <a:rPr lang="en-US" sz="2400" dirty="0"/>
              <a:t> </a:t>
            </a:r>
            <a:r>
              <a:rPr lang="en-US" sz="2400" b="1" dirty="0"/>
              <a:t>values</a:t>
            </a:r>
            <a:r>
              <a:rPr lang="en-US" sz="2400" dirty="0"/>
              <a:t> </a:t>
            </a:r>
            <a:r>
              <a:rPr lang="en-US" sz="2400" dirty="0" smtClean="0"/>
              <a:t>of </a:t>
            </a:r>
            <a:r>
              <a:rPr lang="en-US" sz="2400" dirty="0"/>
              <a:t>HTML </a:t>
            </a:r>
            <a:r>
              <a:rPr lang="en-US" sz="2400" dirty="0" smtClean="0"/>
              <a:t>Elements </a:t>
            </a:r>
            <a:r>
              <a:rPr lang="en-US" sz="2400" dirty="0"/>
              <a:t>can </a:t>
            </a:r>
            <a:r>
              <a:rPr lang="en-US" sz="2400" dirty="0" smtClean="0"/>
              <a:t>be set </a:t>
            </a:r>
            <a:r>
              <a:rPr lang="en-US" sz="2400" dirty="0"/>
              <a:t>or </a:t>
            </a:r>
            <a:r>
              <a:rPr lang="en-US" sz="2400" dirty="0" smtClean="0"/>
              <a:t>changed.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programming interface is the properties and methods of each object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Applying </a:t>
            </a:r>
            <a:r>
              <a:rPr lang="en-IN" sz="2400" dirty="0" err="1" smtClean="0"/>
              <a:t>getElementById</a:t>
            </a:r>
            <a:r>
              <a:rPr lang="en-IN" sz="2400" dirty="0" smtClean="0"/>
              <a:t> – method, </a:t>
            </a:r>
            <a:r>
              <a:rPr lang="en-IN" sz="2400" dirty="0" err="1" smtClean="0"/>
              <a:t>innerHTML</a:t>
            </a:r>
            <a:r>
              <a:rPr lang="en-IN" sz="2400" dirty="0" smtClean="0"/>
              <a:t> – property, an element content can be modified</a:t>
            </a:r>
          </a:p>
          <a:p>
            <a:r>
              <a:rPr lang="en-IN" sz="2400" dirty="0" smtClean="0"/>
              <a:t>Various methods to access HTML elements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98856"/>
              </p:ext>
            </p:extLst>
          </p:nvPr>
        </p:nvGraphicFramePr>
        <p:xfrm>
          <a:off x="1216531" y="3667517"/>
          <a:ext cx="8342262" cy="1706880"/>
        </p:xfrm>
        <a:graphic>
          <a:graphicData uri="http://schemas.openxmlformats.org/drawingml/2006/table">
            <a:tbl>
              <a:tblPr/>
              <a:tblGrid>
                <a:gridCol w="4166292"/>
                <a:gridCol w="417597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document.getElementById(</a:t>
                      </a:r>
                      <a:r>
                        <a:rPr lang="en-IN" i="1">
                          <a:effectLst/>
                        </a:rPr>
                        <a:t>id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 element by element 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document.getElementsByTagName</a:t>
                      </a:r>
                      <a:r>
                        <a:rPr lang="en-IN" dirty="0">
                          <a:effectLst/>
                        </a:rPr>
                        <a:t>(</a:t>
                      </a:r>
                      <a:r>
                        <a:rPr lang="en-IN" i="1" dirty="0">
                          <a:effectLst/>
                        </a:rPr>
                        <a:t>name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elements by tag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effectLst/>
                        </a:rPr>
                        <a:t>document.getElementsByClassName</a:t>
                      </a:r>
                      <a:r>
                        <a:rPr lang="en-IN" dirty="0" smtClean="0">
                          <a:effectLst/>
                        </a:rPr>
                        <a:t>(</a:t>
                      </a:r>
                      <a:r>
                        <a:rPr lang="en-IN" i="1" dirty="0" err="1" smtClean="0">
                          <a:effectLst/>
                        </a:rPr>
                        <a:t>nam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elements by class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2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64664"/>
            <a:ext cx="10515600" cy="6474808"/>
          </a:xfrm>
        </p:spPr>
        <p:txBody>
          <a:bodyPr/>
          <a:lstStyle/>
          <a:p>
            <a:r>
              <a:rPr lang="en-IN" dirty="0" smtClean="0"/>
              <a:t>Changing the HTML elements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Adding and deleting HTML elements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36326"/>
              </p:ext>
            </p:extLst>
          </p:nvPr>
        </p:nvGraphicFramePr>
        <p:xfrm>
          <a:off x="1188803" y="619263"/>
          <a:ext cx="9292630" cy="2560320"/>
        </p:xfrm>
        <a:graphic>
          <a:graphicData uri="http://schemas.openxmlformats.org/drawingml/2006/table">
            <a:tbl>
              <a:tblPr/>
              <a:tblGrid>
                <a:gridCol w="4640925"/>
                <a:gridCol w="4651705"/>
              </a:tblGrid>
              <a:tr h="37702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027"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 err="1">
                          <a:effectLst/>
                        </a:rPr>
                        <a:t>element</a:t>
                      </a:r>
                      <a:r>
                        <a:rPr lang="en-IN" dirty="0" err="1">
                          <a:effectLst/>
                        </a:rPr>
                        <a:t>.innerHTML</a:t>
                      </a:r>
                      <a:r>
                        <a:rPr lang="en-IN" dirty="0">
                          <a:effectLst/>
                        </a:rPr>
                        <a:t> =  </a:t>
                      </a:r>
                      <a:r>
                        <a:rPr lang="en-IN" i="1" dirty="0">
                          <a:effectLst/>
                        </a:rPr>
                        <a:t>new html content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 the inner HTML 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96295"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 err="1">
                          <a:effectLst/>
                        </a:rPr>
                        <a:t>element</a:t>
                      </a:r>
                      <a:r>
                        <a:rPr lang="en-IN" dirty="0" err="1">
                          <a:effectLst/>
                        </a:rPr>
                        <a:t>.</a:t>
                      </a:r>
                      <a:r>
                        <a:rPr lang="en-IN" i="1" dirty="0" err="1">
                          <a:effectLst/>
                        </a:rPr>
                        <a:t>attribute</a:t>
                      </a:r>
                      <a:r>
                        <a:rPr lang="en-IN" i="1" dirty="0">
                          <a:effectLst/>
                        </a:rPr>
                        <a:t> = new value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027"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 err="1">
                          <a:effectLst/>
                        </a:rPr>
                        <a:t>element</a:t>
                      </a:r>
                      <a:r>
                        <a:rPr lang="en-IN" dirty="0" err="1">
                          <a:effectLst/>
                        </a:rPr>
                        <a:t>.style.</a:t>
                      </a:r>
                      <a:r>
                        <a:rPr lang="en-IN" i="1" dirty="0" err="1">
                          <a:effectLst/>
                        </a:rPr>
                        <a:t>property</a:t>
                      </a:r>
                      <a:r>
                        <a:rPr lang="en-IN" i="1" dirty="0">
                          <a:effectLst/>
                        </a:rPr>
                        <a:t> = new style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Change the style 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702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295"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 err="1">
                          <a:effectLst/>
                        </a:rPr>
                        <a:t>element</a:t>
                      </a:r>
                      <a:r>
                        <a:rPr lang="en-IN" dirty="0" err="1">
                          <a:effectLst/>
                        </a:rPr>
                        <a:t>.setAttribute</a:t>
                      </a:r>
                      <a:r>
                        <a:rPr lang="en-IN" i="1" dirty="0">
                          <a:effectLst/>
                        </a:rPr>
                        <a:t>(attribute, value)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4632"/>
              </p:ext>
            </p:extLst>
          </p:nvPr>
        </p:nvGraphicFramePr>
        <p:xfrm>
          <a:off x="1164245" y="3957506"/>
          <a:ext cx="9550977" cy="2560320"/>
        </p:xfrm>
        <a:graphic>
          <a:graphicData uri="http://schemas.openxmlformats.org/drawingml/2006/table">
            <a:tbl>
              <a:tblPr/>
              <a:tblGrid>
                <a:gridCol w="4769948"/>
                <a:gridCol w="478102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document.createElement(</a:t>
                      </a:r>
                      <a:r>
                        <a:rPr lang="en-IN" i="1">
                          <a:effectLst/>
                        </a:rPr>
                        <a:t>element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Create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document.removeChild</a:t>
                      </a:r>
                      <a:r>
                        <a:rPr lang="en-IN" dirty="0">
                          <a:effectLst/>
                        </a:rPr>
                        <a:t>(</a:t>
                      </a:r>
                      <a:r>
                        <a:rPr lang="en-IN" i="1" dirty="0">
                          <a:effectLst/>
                        </a:rPr>
                        <a:t>element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Remove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document.appendChild(</a:t>
                      </a:r>
                      <a:r>
                        <a:rPr lang="en-IN" i="1">
                          <a:effectLst/>
                        </a:rPr>
                        <a:t>element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document.replaceChild(</a:t>
                      </a:r>
                      <a:r>
                        <a:rPr lang="en-IN" i="1">
                          <a:effectLst/>
                        </a:rPr>
                        <a:t>new, old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Replace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document.write(</a:t>
                      </a:r>
                      <a:r>
                        <a:rPr lang="en-IN" i="1">
                          <a:effectLst/>
                        </a:rPr>
                        <a:t>text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Write into the HTML output stream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5015" y="3634182"/>
            <a:ext cx="139585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1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318796"/>
            <a:ext cx="10800008" cy="6236549"/>
          </a:xfrm>
        </p:spPr>
        <p:txBody>
          <a:bodyPr/>
          <a:lstStyle/>
          <a:p>
            <a:r>
              <a:rPr lang="en-IN" dirty="0" smtClean="0"/>
              <a:t>Adding Event Handlers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Finding HTML objects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7818"/>
              </p:ext>
            </p:extLst>
          </p:nvPr>
        </p:nvGraphicFramePr>
        <p:xfrm>
          <a:off x="779418" y="874042"/>
          <a:ext cx="9465480" cy="1127760"/>
        </p:xfrm>
        <a:graphic>
          <a:graphicData uri="http://schemas.openxmlformats.org/drawingml/2006/table">
            <a:tbl>
              <a:tblPr/>
              <a:tblGrid>
                <a:gridCol w="4727249"/>
                <a:gridCol w="4738231"/>
              </a:tblGrid>
              <a:tr h="39049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153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document.getElementById(</a:t>
                      </a:r>
                      <a:r>
                        <a:rPr lang="en-IN" i="1">
                          <a:effectLst/>
                        </a:rPr>
                        <a:t>id</a:t>
                      </a:r>
                      <a:r>
                        <a:rPr lang="en-IN">
                          <a:effectLst/>
                        </a:rPr>
                        <a:t>).onclick = function(){</a:t>
                      </a:r>
                      <a:r>
                        <a:rPr lang="en-IN" i="1">
                          <a:effectLst/>
                        </a:rPr>
                        <a:t>code</a:t>
                      </a:r>
                      <a:r>
                        <a:rPr lang="en-IN">
                          <a:effectLst/>
                        </a:rPr>
                        <a:t>}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Adding event handler code to an </a:t>
                      </a:r>
                      <a:r>
                        <a:rPr lang="en-US" dirty="0" err="1">
                          <a:effectLst/>
                        </a:rPr>
                        <a:t>onclick</a:t>
                      </a:r>
                      <a:r>
                        <a:rPr lang="en-US" dirty="0">
                          <a:effectLst/>
                        </a:rPr>
                        <a:t>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9418" y="8740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44092"/>
              </p:ext>
            </p:extLst>
          </p:nvPr>
        </p:nvGraphicFramePr>
        <p:xfrm>
          <a:off x="806249" y="2841631"/>
          <a:ext cx="10366419" cy="3713713"/>
        </p:xfrm>
        <a:graphic>
          <a:graphicData uri="http://schemas.openxmlformats.org/drawingml/2006/table">
            <a:tbl>
              <a:tblPr/>
              <a:tblGrid>
                <a:gridCol w="3455473"/>
                <a:gridCol w="3455473"/>
                <a:gridCol w="3455473"/>
              </a:tblGrid>
              <a:tr h="37042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Property</a:t>
                      </a: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Description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DOM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document.anchors</a:t>
                      </a:r>
                      <a:endParaRPr lang="en-IN" sz="1200" dirty="0">
                        <a:effectLst/>
                      </a:endParaRP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all &lt;a&gt; elements that have a name attribute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document.baseURI</a:t>
                      </a:r>
                      <a:endParaRPr lang="en-IN" sz="1200" dirty="0">
                        <a:effectLst/>
                      </a:endParaRP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absolute base URI of the document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3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document.body</a:t>
                      </a: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Returns the &lt;body&gt; element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1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document.doctype</a:t>
                      </a:r>
                      <a:endParaRPr lang="en-IN" sz="1200" dirty="0">
                        <a:effectLst/>
                      </a:endParaRP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Returns the document's </a:t>
                      </a:r>
                      <a:r>
                        <a:rPr lang="en-IN" sz="1200" dirty="0" err="1">
                          <a:effectLst/>
                        </a:rPr>
                        <a:t>doctype</a:t>
                      </a:r>
                      <a:endParaRPr lang="en-IN" sz="1200" dirty="0">
                        <a:effectLst/>
                      </a:endParaRP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3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document.documentElement</a:t>
                      </a: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Returns the &lt;html&gt; element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document.documentMode</a:t>
                      </a: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mode used by the browser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3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document.documentURI</a:t>
                      </a: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URI of the document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3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17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document.domain</a:t>
                      </a:r>
                    </a:p>
                  </a:txBody>
                  <a:tcPr marL="92582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domain name of the document server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1</a:t>
                      </a:r>
                    </a:p>
                  </a:txBody>
                  <a:tcPr marL="46291" marR="46291" marT="46291" marB="462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4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365126"/>
            <a:ext cx="10735614" cy="832610"/>
          </a:xfrm>
        </p:spPr>
        <p:txBody>
          <a:bodyPr/>
          <a:lstStyle/>
          <a:p>
            <a:r>
              <a:rPr lang="en-IN" dirty="0" smtClean="0"/>
              <a:t>DOM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93" y="1023872"/>
            <a:ext cx="10515600" cy="5782613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const</a:t>
            </a:r>
            <a:r>
              <a:rPr lang="en-IN" dirty="0"/>
              <a:t> element = </a:t>
            </a:r>
            <a:r>
              <a:rPr lang="en-IN" dirty="0" err="1"/>
              <a:t>document.getElementsByTagName</a:t>
            </a:r>
            <a:r>
              <a:rPr lang="en-IN" dirty="0"/>
              <a:t>("p</a:t>
            </a:r>
            <a:r>
              <a:rPr lang="en-IN" dirty="0" smtClean="0"/>
              <a:t>");</a:t>
            </a:r>
          </a:p>
          <a:p>
            <a:r>
              <a:rPr lang="en-IN" dirty="0" err="1"/>
              <a:t>const</a:t>
            </a:r>
            <a:r>
              <a:rPr lang="en-IN" dirty="0"/>
              <a:t> x = </a:t>
            </a:r>
            <a:r>
              <a:rPr lang="en-IN" dirty="0" err="1"/>
              <a:t>document.forms</a:t>
            </a:r>
            <a:r>
              <a:rPr lang="en-IN" dirty="0"/>
              <a:t>["frm1</a:t>
            </a:r>
            <a:r>
              <a:rPr lang="en-IN" dirty="0" smtClean="0"/>
              <a:t>"];</a:t>
            </a:r>
          </a:p>
          <a:p>
            <a:pPr marL="0" indent="0">
              <a:buNone/>
            </a:pPr>
            <a:r>
              <a:rPr lang="en-IN" dirty="0" smtClean="0"/>
              <a:t> let</a:t>
            </a:r>
            <a:r>
              <a:rPr lang="en-IN" dirty="0"/>
              <a:t> text = "";</a:t>
            </a:r>
            <a:br>
              <a:rPr lang="en-IN" dirty="0"/>
            </a:br>
            <a:r>
              <a:rPr lang="en-IN" dirty="0"/>
              <a:t>for (let </a:t>
            </a:r>
            <a:r>
              <a:rPr lang="en-IN" dirty="0" err="1"/>
              <a:t>i</a:t>
            </a:r>
            <a:r>
              <a:rPr lang="en-IN" dirty="0"/>
              <a:t> = 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x.length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  <a:br>
              <a:rPr lang="en-IN" dirty="0"/>
            </a:br>
            <a:r>
              <a:rPr lang="en-IN" dirty="0"/>
              <a:t>  text += </a:t>
            </a:r>
            <a:r>
              <a:rPr lang="en-IN" dirty="0" err="1"/>
              <a:t>x.elements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].value + 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r>
              <a:rPr lang="en-IN" dirty="0" smtClean="0"/>
              <a:t>Form validation using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err="1"/>
              <a:t>validateForm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fname</a:t>
            </a:r>
            <a:r>
              <a:rPr lang="en-US" dirty="0"/>
              <a:t>"].value;</a:t>
            </a:r>
            <a:br>
              <a:rPr lang="en-US" dirty="0"/>
            </a:br>
            <a:r>
              <a:rPr lang="en-US" dirty="0"/>
              <a:t>  if (x == "") {</a:t>
            </a:r>
            <a:br>
              <a:rPr lang="en-US" dirty="0"/>
            </a:br>
            <a:r>
              <a:rPr lang="en-US" dirty="0"/>
              <a:t>    alert("Name must be filled out");</a:t>
            </a:r>
            <a:br>
              <a:rPr lang="en-US" dirty="0"/>
            </a:br>
            <a:r>
              <a:rPr lang="en-US" dirty="0"/>
              <a:t>    return false;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IN" dirty="0"/>
              <a:t>&lt;form name="</a:t>
            </a:r>
            <a:r>
              <a:rPr lang="en-IN" dirty="0" err="1"/>
              <a:t>myForm</a:t>
            </a:r>
            <a:r>
              <a:rPr lang="en-IN" dirty="0"/>
              <a:t>" action="/</a:t>
            </a:r>
            <a:r>
              <a:rPr lang="en-IN" dirty="0" err="1"/>
              <a:t>action_page.php</a:t>
            </a:r>
            <a:r>
              <a:rPr lang="en-IN" dirty="0"/>
              <a:t>" </a:t>
            </a:r>
            <a:r>
              <a:rPr lang="en-IN" b="1" dirty="0" err="1"/>
              <a:t>onsubmit</a:t>
            </a:r>
            <a:r>
              <a:rPr lang="en-IN" b="1" dirty="0"/>
              <a:t>="return </a:t>
            </a:r>
            <a:r>
              <a:rPr lang="en-IN" b="1" dirty="0" err="1"/>
              <a:t>validateForm</a:t>
            </a:r>
            <a:r>
              <a:rPr lang="en-IN" b="1" dirty="0"/>
              <a:t>()"</a:t>
            </a:r>
            <a:r>
              <a:rPr lang="en-IN" dirty="0"/>
              <a:t> method="post"&gt;</a:t>
            </a:r>
            <a:br>
              <a:rPr lang="en-IN" dirty="0"/>
            </a:br>
            <a:r>
              <a:rPr lang="en-IN" dirty="0"/>
              <a:t>Name: &lt;input type="text" name="</a:t>
            </a:r>
            <a:r>
              <a:rPr lang="en-IN" dirty="0" err="1"/>
              <a:t>fname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&lt;input type="submit" value="Submit"&gt;</a:t>
            </a:r>
            <a:br>
              <a:rPr lang="en-IN" dirty="0"/>
            </a:br>
            <a:r>
              <a:rPr lang="en-IN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631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Built-in-objects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7896" y="1287388"/>
            <a:ext cx="7639784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In JavaScript, almost "everything" is an object.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Booleans can be objects (if defined with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keyword)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Numbers can be objects (if defined with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keyword)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Strings can be objects (if defined with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keyword)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Dates are always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Maths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are always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Regular expressions are always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Arrays are always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Functions are always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Objects are always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Primitives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2138" y="1690688"/>
            <a:ext cx="736458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JavaScript defines 5 types of primitive data types: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string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number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</a:rPr>
              <a:t>boolean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null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Undefined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dirty="0"/>
              <a:t>Primitive values are immutable </a:t>
            </a:r>
            <a:endParaRPr lang="en-IN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A </a:t>
            </a:r>
            <a:r>
              <a:rPr lang="en-US" b="1" dirty="0"/>
              <a:t>primitive value</a:t>
            </a:r>
            <a:r>
              <a:rPr lang="en-US" dirty="0"/>
              <a:t> is a value that has </a:t>
            </a:r>
            <a:r>
              <a:rPr lang="en-US" dirty="0" smtClean="0"/>
              <a:t>no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 </a:t>
            </a:r>
            <a:r>
              <a:rPr lang="en-US" dirty="0"/>
              <a:t>properties or methods.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5" y="901522"/>
            <a:ext cx="10515600" cy="5473520"/>
          </a:xfrm>
        </p:spPr>
        <p:txBody>
          <a:bodyPr/>
          <a:lstStyle/>
          <a:p>
            <a:r>
              <a:rPr lang="en-IN" dirty="0" smtClean="0"/>
              <a:t>Objects are variables contain single/many values</a:t>
            </a:r>
          </a:p>
          <a:p>
            <a:r>
              <a:rPr lang="en-US" dirty="0"/>
              <a:t>Object values are written as </a:t>
            </a:r>
            <a:r>
              <a:rPr lang="en-US" b="1" dirty="0"/>
              <a:t>name : value</a:t>
            </a:r>
            <a:r>
              <a:rPr lang="en-US" dirty="0"/>
              <a:t> pairs (name and value separated by a colon</a:t>
            </a:r>
            <a:r>
              <a:rPr lang="en-US" dirty="0" smtClean="0"/>
              <a:t>)</a:t>
            </a:r>
          </a:p>
          <a:p>
            <a:r>
              <a:rPr lang="en-IN" dirty="0"/>
              <a:t>let person = "John Doe</a:t>
            </a:r>
            <a:r>
              <a:rPr lang="en-IN" dirty="0" smtClean="0"/>
              <a:t>"; /single value</a:t>
            </a:r>
          </a:p>
          <a:p>
            <a:r>
              <a:rPr lang="en-US" dirty="0"/>
              <a:t>let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r>
              <a:rPr lang="en-US" dirty="0"/>
              <a:t>A JavaScript object is a collection of </a:t>
            </a:r>
            <a:r>
              <a:rPr lang="en-US" b="1" dirty="0"/>
              <a:t>named </a:t>
            </a:r>
            <a:r>
              <a:rPr lang="en-US" b="1" dirty="0" smtClean="0"/>
              <a:t>values</a:t>
            </a:r>
          </a:p>
          <a:p>
            <a:r>
              <a:rPr lang="en-IN" dirty="0" smtClean="0"/>
              <a:t>It is common practice to declare Objects with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 smtClean="0"/>
              <a:t>keyward</a:t>
            </a:r>
            <a:endParaRPr lang="en-IN" dirty="0" smtClean="0"/>
          </a:p>
          <a:p>
            <a:r>
              <a:rPr lang="en-US" dirty="0"/>
              <a:t>The named values, in JavaScript objects, are called </a:t>
            </a:r>
            <a:r>
              <a:rPr lang="en-US" b="1" dirty="0"/>
              <a:t>properties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75124"/>
              </p:ext>
            </p:extLst>
          </p:nvPr>
        </p:nvGraphicFramePr>
        <p:xfrm>
          <a:off x="838200" y="5202893"/>
          <a:ext cx="8342261" cy="1280160"/>
        </p:xfrm>
        <a:graphic>
          <a:graphicData uri="http://schemas.openxmlformats.org/drawingml/2006/table">
            <a:tbl>
              <a:tblPr/>
              <a:tblGrid>
                <a:gridCol w="1666427"/>
                <a:gridCol w="667583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firstName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lastName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Doe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10400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Objects </a:t>
            </a:r>
            <a:r>
              <a:rPr lang="en-US" dirty="0"/>
              <a:t>written as name value pairs </a:t>
            </a:r>
            <a:r>
              <a:rPr lang="en-IN" dirty="0" smtClean="0"/>
              <a:t>in </a:t>
            </a:r>
            <a:r>
              <a:rPr lang="en-IN" dirty="0" err="1" smtClean="0"/>
              <a:t>javascript</a:t>
            </a:r>
            <a:r>
              <a:rPr lang="en-IN" dirty="0" smtClean="0"/>
              <a:t> are similar to </a:t>
            </a:r>
            <a:r>
              <a:rPr lang="en-US" dirty="0"/>
              <a:t>Dictionaries in </a:t>
            </a:r>
            <a:r>
              <a:rPr lang="en-US" dirty="0" smtClean="0"/>
              <a:t>Python and Hash </a:t>
            </a:r>
            <a:r>
              <a:rPr lang="en-US" dirty="0"/>
              <a:t>tables in C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Objects Methods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Object properties can be both primitive values, other objects, and functions.</a:t>
            </a:r>
          </a:p>
          <a:p>
            <a:r>
              <a:rPr lang="en-US" dirty="0"/>
              <a:t>An </a:t>
            </a:r>
            <a:r>
              <a:rPr lang="en-US" b="1" dirty="0"/>
              <a:t>object method</a:t>
            </a:r>
            <a:r>
              <a:rPr lang="en-US" dirty="0"/>
              <a:t> is an object property containing a </a:t>
            </a:r>
            <a:r>
              <a:rPr lang="en-US" b="1" dirty="0"/>
              <a:t>function definition</a:t>
            </a:r>
            <a:r>
              <a:rPr lang="en-US" dirty="0"/>
              <a:t>.</a:t>
            </a:r>
          </a:p>
          <a:p>
            <a:r>
              <a:rPr lang="en-US" dirty="0"/>
              <a:t>JavaScript objects are containers for named values, called properties and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Objects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89244"/>
            <a:ext cx="10353541" cy="5624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There are different ways to create new objects: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Create a single object, using an object literal.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Create a single object, with the keyword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Define an object constructor, and then create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objects of the constructed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Create an object using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</a:rPr>
              <a:t>Object.create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dirty="0"/>
              <a:t>An object literal is a list of </a:t>
            </a:r>
            <a:r>
              <a:rPr lang="en-US" dirty="0" err="1"/>
              <a:t>name:value</a:t>
            </a:r>
            <a:r>
              <a:rPr lang="en-US" dirty="0"/>
              <a:t> pairs (like age:50) inside curly braces {}.</a:t>
            </a:r>
          </a:p>
          <a:p>
            <a:r>
              <a:rPr lang="en-US" dirty="0"/>
              <a:t>The following example creates a new JavaScript object with four properties: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68" y="-291698"/>
            <a:ext cx="10515600" cy="1325563"/>
          </a:xfrm>
        </p:spPr>
        <p:txBody>
          <a:bodyPr/>
          <a:lstStyle/>
          <a:p>
            <a:r>
              <a:rPr lang="en-IN" dirty="0" smtClean="0"/>
              <a:t>Scripting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439"/>
            <a:ext cx="10515600" cy="5476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Scripting languages can perform different actions within a particular runtime </a:t>
            </a:r>
            <a:r>
              <a:rPr lang="en-US" dirty="0" smtClean="0"/>
              <a:t>environment.</a:t>
            </a:r>
          </a:p>
          <a:p>
            <a:r>
              <a:rPr lang="en-US" dirty="0" smtClean="0"/>
              <a:t>Task </a:t>
            </a:r>
            <a:r>
              <a:rPr lang="en-US" dirty="0"/>
              <a:t>such as automating </a:t>
            </a:r>
            <a:r>
              <a:rPr lang="en-US" dirty="0" smtClean="0"/>
              <a:t>code </a:t>
            </a:r>
            <a:r>
              <a:rPr lang="en-US" dirty="0"/>
              <a:t>execution, enhancing the functionality of the parent software, performing configurations, extracting data from data sets, and others</a:t>
            </a:r>
            <a:r>
              <a:rPr lang="en-US" dirty="0" smtClean="0"/>
              <a:t>.</a:t>
            </a:r>
          </a:p>
          <a:p>
            <a:r>
              <a:rPr lang="en-US" dirty="0"/>
              <a:t>Scripting languages can come about in two ways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 runtime environment can introduce its own scripting language, such as Bash for the GNU operating system or VBA for Microsoft Office applications.</a:t>
            </a:r>
          </a:p>
          <a:p>
            <a:r>
              <a:rPr lang="en-US" dirty="0"/>
              <a:t>A runtime environment can adopt an existing scripting language, for instance, MongoDB’s mongo shell has been built around JavaScript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ometimes </a:t>
            </a:r>
            <a:r>
              <a:rPr lang="en-US" dirty="0"/>
              <a:t>it’s the scripting language that exists first and it gives birth to its own parent </a:t>
            </a:r>
            <a:r>
              <a:rPr lang="en-US" dirty="0" smtClean="0"/>
              <a:t>platform.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b="1" dirty="0"/>
              <a:t>Node.js</a:t>
            </a:r>
            <a:r>
              <a:rPr lang="en-US" dirty="0"/>
              <a:t>, a backend runtime environment that was created to allow web developers to use JavaScript not just on the frontend but also on the backend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60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2741"/>
            <a:ext cx="10515600" cy="4351338"/>
          </a:xfrm>
        </p:spPr>
        <p:txBody>
          <a:bodyPr/>
          <a:lstStyle/>
          <a:p>
            <a:r>
              <a:rPr lang="en-IN" dirty="0" smtClean="0"/>
              <a:t>Creating objects using new keyword</a:t>
            </a:r>
          </a:p>
          <a:p>
            <a:r>
              <a:rPr lang="en-IN" dirty="0" smtClean="0"/>
              <a:t>The following example creates new object the</a:t>
            </a:r>
            <a:r>
              <a:rPr lang="en-IN" dirty="0"/>
              <a:t>n assign four properties</a:t>
            </a:r>
          </a:p>
          <a:p>
            <a:r>
              <a:rPr lang="en-IN" dirty="0" err="1" smtClean="0"/>
              <a:t>const</a:t>
            </a:r>
            <a:r>
              <a:rPr lang="en-IN" dirty="0"/>
              <a:t> person = new Object();</a:t>
            </a:r>
            <a:br>
              <a:rPr lang="en-IN" dirty="0"/>
            </a:br>
            <a:r>
              <a:rPr lang="en-IN" dirty="0" err="1"/>
              <a:t>person.firstName</a:t>
            </a:r>
            <a:r>
              <a:rPr lang="en-IN" dirty="0"/>
              <a:t> = "John";</a:t>
            </a:r>
            <a:br>
              <a:rPr lang="en-IN" dirty="0"/>
            </a:br>
            <a:r>
              <a:rPr lang="en-IN" dirty="0" err="1"/>
              <a:t>person.lastName</a:t>
            </a:r>
            <a:r>
              <a:rPr lang="en-IN" dirty="0"/>
              <a:t> = "Doe";</a:t>
            </a:r>
            <a:br>
              <a:rPr lang="en-IN" dirty="0"/>
            </a:br>
            <a:r>
              <a:rPr lang="en-IN" dirty="0" err="1"/>
              <a:t>person.age</a:t>
            </a:r>
            <a:r>
              <a:rPr lang="en-IN" dirty="0"/>
              <a:t> = 50;</a:t>
            </a:r>
            <a:br>
              <a:rPr lang="en-IN" dirty="0"/>
            </a:br>
            <a:r>
              <a:rPr lang="en-IN" dirty="0" err="1"/>
              <a:t>person.eyeColor</a:t>
            </a:r>
            <a:r>
              <a:rPr lang="en-IN" dirty="0"/>
              <a:t> = "blue</a:t>
            </a:r>
            <a:r>
              <a:rPr lang="en-IN" dirty="0" smtClean="0"/>
              <a:t>";</a:t>
            </a:r>
          </a:p>
          <a:p>
            <a:r>
              <a:rPr lang="en-IN" dirty="0" smtClean="0"/>
              <a:t>Objects are addressed by reference and not by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8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More on </a:t>
            </a:r>
            <a:r>
              <a:rPr lang="en-IN" dirty="0" err="1" smtClean="0"/>
              <a:t>Javascript</a:t>
            </a:r>
            <a:r>
              <a:rPr lang="en-IN" dirty="0" smtClean="0"/>
              <a:t>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9" y="975620"/>
            <a:ext cx="10515600" cy="54251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Properties are the values associated with a JavaScript object.</a:t>
            </a:r>
          </a:p>
          <a:p>
            <a:r>
              <a:rPr lang="en-US" dirty="0"/>
              <a:t>A JavaScript object is a collection of unordered properties.</a:t>
            </a:r>
          </a:p>
          <a:p>
            <a:r>
              <a:rPr lang="en-US" dirty="0"/>
              <a:t>Properties can usually be changed, added, and deleted, but some are read only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Accessing </a:t>
            </a:r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 properties</a:t>
            </a:r>
          </a:p>
          <a:p>
            <a:r>
              <a:rPr lang="en-IN" i="1" dirty="0" err="1"/>
              <a:t>objectName.property</a:t>
            </a:r>
            <a:r>
              <a:rPr lang="en-IN" i="1" dirty="0"/>
              <a:t>      </a:t>
            </a:r>
            <a:r>
              <a:rPr lang="en-IN" dirty="0"/>
              <a:t>// </a:t>
            </a:r>
            <a:r>
              <a:rPr lang="en-IN" dirty="0" err="1" smtClean="0"/>
              <a:t>person.age</a:t>
            </a:r>
            <a:endParaRPr lang="en-IN" dirty="0" smtClean="0"/>
          </a:p>
          <a:p>
            <a:r>
              <a:rPr lang="en-IN" i="1" dirty="0" err="1"/>
              <a:t>objectName</a:t>
            </a:r>
            <a:r>
              <a:rPr lang="en-IN" dirty="0"/>
              <a:t>["</a:t>
            </a:r>
            <a:r>
              <a:rPr lang="en-IN" i="1" dirty="0"/>
              <a:t>property</a:t>
            </a:r>
            <a:r>
              <a:rPr lang="en-IN" dirty="0"/>
              <a:t>"]   // person["age</a:t>
            </a:r>
            <a:r>
              <a:rPr lang="en-IN" dirty="0" smtClean="0"/>
              <a:t>"]</a:t>
            </a:r>
          </a:p>
          <a:p>
            <a:r>
              <a:rPr lang="en-IN" i="1" dirty="0" err="1"/>
              <a:t>objectName</a:t>
            </a:r>
            <a:r>
              <a:rPr lang="en-IN" dirty="0"/>
              <a:t>[</a:t>
            </a:r>
            <a:r>
              <a:rPr lang="en-IN" i="1" dirty="0"/>
              <a:t>expression</a:t>
            </a:r>
            <a:r>
              <a:rPr lang="en-IN" dirty="0"/>
              <a:t>]   // x = "age"; person[x</a:t>
            </a:r>
            <a:r>
              <a:rPr lang="en-IN" dirty="0" smtClean="0"/>
              <a:t>]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for … in statement loops through the properties of  an object</a:t>
            </a:r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fname</a:t>
            </a:r>
            <a:r>
              <a:rPr lang="en-US" dirty="0"/>
              <a:t>:" John",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lname</a:t>
            </a:r>
            <a:r>
              <a:rPr lang="en-US" dirty="0"/>
              <a:t>:" Doe",</a:t>
            </a:r>
            <a:br>
              <a:rPr lang="en-US" dirty="0"/>
            </a:br>
            <a:r>
              <a:rPr lang="en-US" dirty="0"/>
              <a:t>  age: 25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(let x in person) {</a:t>
            </a:r>
            <a:br>
              <a:rPr lang="en-US" dirty="0"/>
            </a:br>
            <a:r>
              <a:rPr lang="en-US" dirty="0"/>
              <a:t>  txt += person[x];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add new properties to an existing object by simply giving it a value</a:t>
            </a:r>
            <a:r>
              <a:rPr lang="en-US" dirty="0" smtClean="0"/>
              <a:t>.</a:t>
            </a:r>
          </a:p>
          <a:p>
            <a:r>
              <a:rPr lang="en-IN" dirty="0" err="1"/>
              <a:t>person.nationality</a:t>
            </a:r>
            <a:r>
              <a:rPr lang="en-IN" dirty="0"/>
              <a:t> = "English";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3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772"/>
            <a:ext cx="10515600" cy="4351338"/>
          </a:xfrm>
        </p:spPr>
        <p:txBody>
          <a:bodyPr/>
          <a:lstStyle/>
          <a:p>
            <a:r>
              <a:rPr lang="en-IN" dirty="0"/>
              <a:t>delete </a:t>
            </a:r>
            <a:r>
              <a:rPr lang="en-IN" dirty="0" err="1"/>
              <a:t>person.age</a:t>
            </a:r>
            <a:r>
              <a:rPr lang="en-IN" dirty="0" smtClean="0"/>
              <a:t>; // to delete a property</a:t>
            </a:r>
          </a:p>
          <a:p>
            <a:r>
              <a:rPr lang="en-IN" dirty="0" smtClean="0"/>
              <a:t>Values in object may be another object</a:t>
            </a:r>
          </a:p>
          <a:p>
            <a:r>
              <a:rPr lang="en-US" dirty="0"/>
              <a:t>All properties have a name. In addition they also have a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5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More on </a:t>
            </a:r>
            <a:r>
              <a:rPr lang="en-IN" dirty="0" err="1" smtClean="0"/>
              <a:t>Javascript</a:t>
            </a:r>
            <a:r>
              <a:rPr lang="en-IN" dirty="0" smtClean="0"/>
              <a:t> Methods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2755" y="828566"/>
            <a:ext cx="1030968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JavaScript,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keyword refers to an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Which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object depends on how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being invoked (used or called).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16990"/>
              </p:ext>
            </p:extLst>
          </p:nvPr>
        </p:nvGraphicFramePr>
        <p:xfrm>
          <a:off x="362755" y="1724928"/>
          <a:ext cx="8342262" cy="1706880"/>
        </p:xfrm>
        <a:graphic>
          <a:graphicData uri="http://schemas.openxmlformats.org/drawingml/2006/table">
            <a:tbl>
              <a:tblPr/>
              <a:tblGrid>
                <a:gridCol w="834226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a function, this refers to the </a:t>
                      </a:r>
                      <a:r>
                        <a:rPr lang="en-US" b="1" dirty="0">
                          <a:effectLst/>
                        </a:rPr>
                        <a:t>global object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a function, in strict mode, this is undefined.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an event, this refers to the </a:t>
                      </a:r>
                      <a:r>
                        <a:rPr lang="en-US" b="1" dirty="0">
                          <a:effectLst/>
                        </a:rPr>
                        <a:t>element</a:t>
                      </a:r>
                      <a:r>
                        <a:rPr lang="en-US" dirty="0">
                          <a:effectLst/>
                        </a:rPr>
                        <a:t> that received the event.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Methods like call(), apply(), and bind() can refer this to </a:t>
                      </a:r>
                      <a:r>
                        <a:rPr lang="en-US" b="1" dirty="0">
                          <a:effectLst/>
                        </a:rPr>
                        <a:t>any object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2755" y="3497173"/>
            <a:ext cx="9940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JavaScript methods are actions that can be performed on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JavaScript </a:t>
            </a:r>
            <a:r>
              <a:rPr lang="en-US" sz="2400" b="1" dirty="0">
                <a:solidFill>
                  <a:srgbClr val="000000"/>
                </a:solidFill>
              </a:rPr>
              <a:t>method</a:t>
            </a:r>
            <a:r>
              <a:rPr lang="en-US" sz="2400" dirty="0">
                <a:solidFill>
                  <a:srgbClr val="000000"/>
                </a:solidFill>
              </a:rPr>
              <a:t> is a property containing a </a:t>
            </a:r>
            <a:r>
              <a:rPr lang="en-US" sz="2400" b="1" dirty="0">
                <a:solidFill>
                  <a:srgbClr val="000000"/>
                </a:solidFill>
              </a:rPr>
              <a:t>function definition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4654"/>
              </p:ext>
            </p:extLst>
          </p:nvPr>
        </p:nvGraphicFramePr>
        <p:xfrm>
          <a:off x="362755" y="4274851"/>
          <a:ext cx="8342261" cy="2560320"/>
        </p:xfrm>
        <a:graphic>
          <a:graphicData uri="http://schemas.openxmlformats.org/drawingml/2006/table">
            <a:tbl>
              <a:tblPr/>
              <a:tblGrid>
                <a:gridCol w="1666427"/>
                <a:gridCol w="667583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firstName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lastName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Doe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age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eyeColor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fullName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function() {return </a:t>
                      </a:r>
                      <a:r>
                        <a:rPr lang="en-IN" dirty="0" err="1">
                          <a:effectLst/>
                        </a:rPr>
                        <a:t>this.firstName</a:t>
                      </a:r>
                      <a:r>
                        <a:rPr lang="en-IN" dirty="0">
                          <a:effectLst/>
                        </a:rPr>
                        <a:t> + " " + </a:t>
                      </a:r>
                      <a:r>
                        <a:rPr lang="en-IN" dirty="0" err="1">
                          <a:effectLst/>
                        </a:rPr>
                        <a:t>this.lastName</a:t>
                      </a:r>
                      <a:r>
                        <a:rPr lang="en-IN" dirty="0">
                          <a:effectLst/>
                        </a:rPr>
                        <a:t>;}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IN" dirty="0"/>
              <a:t>More on </a:t>
            </a:r>
            <a:r>
              <a:rPr lang="en-IN" dirty="0" err="1"/>
              <a:t>Javascript</a:t>
            </a:r>
            <a:r>
              <a:rPr lang="en-IN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22031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Methods are functions stored as object properties</a:t>
            </a:r>
            <a:r>
              <a:rPr lang="en-US" dirty="0" smtClean="0"/>
              <a:t>.</a:t>
            </a:r>
          </a:p>
          <a:p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b="1" dirty="0"/>
              <a:t>person</a:t>
            </a:r>
            <a:r>
              <a:rPr lang="en-IN" dirty="0"/>
              <a:t> = {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firstName</a:t>
            </a:r>
            <a:r>
              <a:rPr lang="en-IN" dirty="0"/>
              <a:t>: "John",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lastName</a:t>
            </a:r>
            <a:r>
              <a:rPr lang="en-IN" dirty="0"/>
              <a:t>: "Doe",</a:t>
            </a:r>
            <a:br>
              <a:rPr lang="en-IN" dirty="0"/>
            </a:br>
            <a:r>
              <a:rPr lang="en-IN" dirty="0"/>
              <a:t>  id: 5566,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fullName</a:t>
            </a:r>
            <a:r>
              <a:rPr lang="en-IN" dirty="0"/>
              <a:t>: function() {</a:t>
            </a:r>
            <a:br>
              <a:rPr lang="en-IN" dirty="0"/>
            </a:br>
            <a:r>
              <a:rPr lang="en-IN" dirty="0"/>
              <a:t>    return </a:t>
            </a:r>
            <a:r>
              <a:rPr lang="en-IN" b="1" dirty="0" err="1"/>
              <a:t>this</a:t>
            </a:r>
            <a:r>
              <a:rPr lang="en-IN" dirty="0" err="1"/>
              <a:t>.firstName</a:t>
            </a:r>
            <a:r>
              <a:rPr lang="en-IN" dirty="0"/>
              <a:t> + " " + </a:t>
            </a:r>
            <a:r>
              <a:rPr lang="en-IN" b="1" dirty="0" err="1"/>
              <a:t>this</a:t>
            </a:r>
            <a:r>
              <a:rPr lang="en-IN" dirty="0" err="1"/>
              <a:t>.lastName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 smtClean="0"/>
              <a:t>};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Accessing object methods</a:t>
            </a:r>
          </a:p>
          <a:p>
            <a:r>
              <a:rPr lang="en-IN" i="1" dirty="0" err="1"/>
              <a:t>objectName.methodName</a:t>
            </a:r>
            <a:r>
              <a:rPr lang="en-IN" i="1" dirty="0" smtClean="0"/>
              <a:t>()</a:t>
            </a:r>
          </a:p>
          <a:p>
            <a:r>
              <a:rPr lang="en-IN" dirty="0"/>
              <a:t>name = </a:t>
            </a:r>
            <a:r>
              <a:rPr lang="en-IN" dirty="0" err="1"/>
              <a:t>person.fullName</a:t>
            </a:r>
            <a:r>
              <a:rPr lang="en-IN" dirty="0" smtClean="0"/>
              <a:t>();</a:t>
            </a:r>
          </a:p>
          <a:p>
            <a:r>
              <a:rPr lang="en-US" dirty="0"/>
              <a:t>If you access the </a:t>
            </a:r>
            <a:r>
              <a:rPr lang="en-US" dirty="0" err="1"/>
              <a:t>fullName</a:t>
            </a:r>
            <a:r>
              <a:rPr lang="en-US" dirty="0"/>
              <a:t> </a:t>
            </a:r>
            <a:r>
              <a:rPr lang="en-US" b="1" dirty="0"/>
              <a:t>property</a:t>
            </a:r>
            <a:r>
              <a:rPr lang="en-US" dirty="0"/>
              <a:t>, without (), it will return the </a:t>
            </a:r>
            <a:r>
              <a:rPr lang="en-US" b="1" dirty="0"/>
              <a:t>function definition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IN" dirty="0"/>
              <a:t>More on </a:t>
            </a:r>
            <a:r>
              <a:rPr lang="en-IN" dirty="0" err="1"/>
              <a:t>Javascript</a:t>
            </a:r>
            <a:r>
              <a:rPr lang="en-IN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31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Adding a method to the object</a:t>
            </a:r>
          </a:p>
          <a:p>
            <a:r>
              <a:rPr lang="en-US" dirty="0"/>
              <a:t>person.name = function () {</a:t>
            </a:r>
            <a:br>
              <a:rPr lang="en-US" dirty="0"/>
            </a:br>
            <a:r>
              <a:rPr lang="en-US" dirty="0"/>
              <a:t>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Built-in-methods</a:t>
            </a:r>
          </a:p>
          <a:p>
            <a:r>
              <a:rPr lang="en-US" dirty="0"/>
              <a:t>l</a:t>
            </a:r>
            <a:r>
              <a:rPr lang="en-US" dirty="0" smtClean="0"/>
              <a:t>et message=“First string object”;</a:t>
            </a:r>
          </a:p>
          <a:p>
            <a:r>
              <a:rPr lang="en-US" dirty="0" smtClean="0"/>
              <a:t>Let x=</a:t>
            </a:r>
            <a:r>
              <a:rPr lang="en-US" dirty="0" err="1" smtClean="0"/>
              <a:t>message.toUpperCase</a:t>
            </a:r>
            <a:r>
              <a:rPr lang="en-US" dirty="0" smtClean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Built-in-Objects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/>
          </a:bodyPr>
          <a:lstStyle/>
          <a:p>
            <a:r>
              <a:rPr lang="en-US" dirty="0"/>
              <a:t>JavaScript also has four built-in objects: </a:t>
            </a:r>
            <a:r>
              <a:rPr lang="en-US" b="1" dirty="0"/>
              <a:t>Array, Date, Math, and String</a:t>
            </a:r>
            <a:r>
              <a:rPr lang="en-US" dirty="0"/>
              <a:t>. </a:t>
            </a:r>
          </a:p>
          <a:p>
            <a:r>
              <a:rPr lang="en-US" dirty="0"/>
              <a:t>Each object has special-purpose properties and methods associated with it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Array object</a:t>
            </a:r>
          </a:p>
          <a:p>
            <a:r>
              <a:rPr lang="en-IN" dirty="0" err="1"/>
              <a:t>const</a:t>
            </a:r>
            <a:r>
              <a:rPr lang="en-IN" dirty="0"/>
              <a:t> person =[“Ram”, “</a:t>
            </a:r>
            <a:r>
              <a:rPr lang="en-IN" dirty="0" err="1"/>
              <a:t>Lakshman</a:t>
            </a:r>
            <a:r>
              <a:rPr lang="en-IN" dirty="0"/>
              <a:t>”,”</a:t>
            </a:r>
            <a:r>
              <a:rPr lang="en-IN" dirty="0" err="1"/>
              <a:t>Sita</a:t>
            </a:r>
            <a:r>
              <a:rPr lang="en-IN" dirty="0"/>
              <a:t>”];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Builtin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array methods </a:t>
            </a:r>
            <a:r>
              <a:rPr lang="en-IN" dirty="0"/>
              <a:t>– </a:t>
            </a:r>
            <a:r>
              <a:rPr lang="en-IN" dirty="0" err="1"/>
              <a:t>foreach</a:t>
            </a:r>
            <a:r>
              <a:rPr lang="en-IN" dirty="0"/>
              <a:t>() , pop(), push(), </a:t>
            </a:r>
            <a:r>
              <a:rPr lang="en-IN" dirty="0" err="1"/>
              <a:t>toString</a:t>
            </a:r>
            <a:r>
              <a:rPr lang="en-IN" dirty="0"/>
              <a:t>(), join(), shift(), </a:t>
            </a:r>
            <a:r>
              <a:rPr lang="en-IN" dirty="0" err="1"/>
              <a:t>unshift</a:t>
            </a:r>
            <a:r>
              <a:rPr lang="en-IN" dirty="0"/>
              <a:t>(),</a:t>
            </a:r>
            <a:r>
              <a:rPr lang="en-IN" dirty="0" err="1"/>
              <a:t>concat</a:t>
            </a:r>
            <a:r>
              <a:rPr lang="en-IN" dirty="0"/>
              <a:t>(), splice(), slice(), reverse(), sort</a:t>
            </a:r>
            <a:r>
              <a:rPr lang="en-IN" dirty="0" smtClean="0"/>
              <a:t>()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Date object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date_obj</a:t>
            </a:r>
            <a:r>
              <a:rPr lang="en-US" dirty="0" smtClean="0"/>
              <a:t> = new Date(January 1 1996)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Built-in-Objects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44769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Date Methods</a:t>
            </a:r>
          </a:p>
          <a:p>
            <a:r>
              <a:rPr lang="en-US" dirty="0" err="1" smtClean="0"/>
              <a:t>getHours</a:t>
            </a:r>
            <a:r>
              <a:rPr lang="en-US" dirty="0"/>
              <a:t>() - Returns the hour</a:t>
            </a:r>
          </a:p>
          <a:p>
            <a:r>
              <a:rPr lang="en-US" dirty="0" err="1"/>
              <a:t>getMinutes</a:t>
            </a:r>
            <a:r>
              <a:rPr lang="en-US" dirty="0"/>
              <a:t>() - Returns the minutes</a:t>
            </a:r>
          </a:p>
          <a:p>
            <a:r>
              <a:rPr lang="en-US" dirty="0" err="1"/>
              <a:t>getSeconds</a:t>
            </a:r>
            <a:r>
              <a:rPr lang="en-US" dirty="0"/>
              <a:t>() - Returns the seconds</a:t>
            </a:r>
          </a:p>
          <a:p>
            <a:r>
              <a:rPr lang="en-US" dirty="0" err="1"/>
              <a:t>getYear</a:t>
            </a:r>
            <a:r>
              <a:rPr lang="en-US" dirty="0"/>
              <a:t>() - Returns the year ("96" is 1996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Math Object</a:t>
            </a:r>
          </a:p>
          <a:p>
            <a:r>
              <a:rPr lang="en-US" dirty="0"/>
              <a:t>The Math object is static, so </a:t>
            </a:r>
            <a:r>
              <a:rPr lang="en-US" dirty="0" smtClean="0"/>
              <a:t>no  </a:t>
            </a:r>
            <a:r>
              <a:rPr lang="en-US" dirty="0"/>
              <a:t>need to create a new Math object in order to use it.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access the properties and method of the Math object, </a:t>
            </a:r>
            <a:r>
              <a:rPr lang="en-US" dirty="0" smtClean="0"/>
              <a:t> </a:t>
            </a:r>
            <a:r>
              <a:rPr lang="en-US" dirty="0"/>
              <a:t>specify the Math object, along with the method or </a:t>
            </a:r>
            <a:r>
              <a:rPr lang="en-US" dirty="0" smtClean="0"/>
              <a:t>property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pi=</a:t>
            </a:r>
            <a:r>
              <a:rPr lang="en-US" dirty="0" err="1" smtClean="0"/>
              <a:t>Math.PI</a:t>
            </a:r>
            <a:r>
              <a:rPr lang="en-US" dirty="0" smtClean="0"/>
              <a:t>;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pieRound</a:t>
            </a:r>
            <a:r>
              <a:rPr lang="en-US" dirty="0" smtClean="0"/>
              <a:t>=</a:t>
            </a:r>
            <a:r>
              <a:rPr lang="en-US" dirty="0" err="1" smtClean="0"/>
              <a:t>Math.round</a:t>
            </a:r>
            <a:r>
              <a:rPr lang="en-US" dirty="0" smtClean="0"/>
              <a:t>(pi);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Built-in-Objects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94" y="949166"/>
            <a:ext cx="10515600" cy="4351338"/>
          </a:xfrm>
        </p:spPr>
        <p:txBody>
          <a:bodyPr/>
          <a:lstStyle/>
          <a:p>
            <a:r>
              <a:rPr lang="en-IN" dirty="0" smtClean="0"/>
              <a:t>Math Properties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Math Methods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88700"/>
              </p:ext>
            </p:extLst>
          </p:nvPr>
        </p:nvGraphicFramePr>
        <p:xfrm>
          <a:off x="838200" y="1601472"/>
          <a:ext cx="8447468" cy="2171700"/>
        </p:xfrm>
        <a:graphic>
          <a:graphicData uri="http://schemas.openxmlformats.org/drawingml/2006/table">
            <a:tbl>
              <a:tblPr/>
              <a:tblGrid>
                <a:gridCol w="4223734"/>
                <a:gridCol w="4223734"/>
              </a:tblGrid>
              <a:tr h="321073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E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Euler's constant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073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LN2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natural logarithm of 2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1073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LN10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natural logarithm of 10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073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LOG2E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base 2 logarithm of e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1073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LOG10E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base 10 logarithm of e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86610"/>
              </p:ext>
            </p:extLst>
          </p:nvPr>
        </p:nvGraphicFramePr>
        <p:xfrm>
          <a:off x="838200" y="4480656"/>
          <a:ext cx="9284864" cy="2544600"/>
        </p:xfrm>
        <a:graphic>
          <a:graphicData uri="http://schemas.openxmlformats.org/drawingml/2006/table">
            <a:tbl>
              <a:tblPr/>
              <a:tblGrid>
                <a:gridCol w="4642432"/>
                <a:gridCol w="4642432"/>
              </a:tblGrid>
              <a:tr h="542805"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ceil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Returns the least integer greater than or equal to a number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352"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cos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Returns the cosine of a number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2805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exp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Returns e (Euler's constant) to the power of a number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805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floor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Returns the greatest integer less than or equal to its argument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2805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log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Returns the natural logarithm (base e) of a number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Built-in-Objects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1117287"/>
            <a:ext cx="10427594" cy="5322150"/>
          </a:xfrm>
        </p:spPr>
        <p:txBody>
          <a:bodyPr/>
          <a:lstStyle/>
          <a:p>
            <a:r>
              <a:rPr lang="en-IN" dirty="0" smtClean="0"/>
              <a:t>String Object</a:t>
            </a:r>
          </a:p>
          <a:p>
            <a:r>
              <a:rPr lang="en-US" dirty="0"/>
              <a:t> </a:t>
            </a:r>
            <a:r>
              <a:rPr lang="en-US" dirty="0" smtClean="0"/>
              <a:t>New </a:t>
            </a:r>
            <a:r>
              <a:rPr lang="en-US" dirty="0"/>
              <a:t>string objects are created implicitly using a variable assignment</a:t>
            </a:r>
            <a:r>
              <a:rPr lang="en-US" dirty="0" smtClean="0"/>
              <a:t>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mystring</a:t>
            </a:r>
            <a:r>
              <a:rPr lang="en-US" dirty="0" smtClean="0"/>
              <a:t>=“</a:t>
            </a:r>
            <a:r>
              <a:rPr lang="en-US" dirty="0" err="1" smtClean="0"/>
              <a:t>newstring</a:t>
            </a:r>
            <a:r>
              <a:rPr lang="en-US" dirty="0" smtClean="0"/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 P</a:t>
            </a:r>
            <a:r>
              <a:rPr lang="en-US" dirty="0" smtClean="0">
                <a:solidFill>
                  <a:srgbClr val="FF0000"/>
                </a:solidFill>
              </a:rPr>
              <a:t>roperties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80235"/>
              </p:ext>
            </p:extLst>
          </p:nvPr>
        </p:nvGraphicFramePr>
        <p:xfrm>
          <a:off x="1779431" y="4169415"/>
          <a:ext cx="5905500" cy="2040086"/>
        </p:xfrm>
        <a:graphic>
          <a:graphicData uri="http://schemas.openxmlformats.org/drawingml/2006/table">
            <a:tbl>
              <a:tblPr/>
              <a:tblGrid>
                <a:gridCol w="2952750"/>
                <a:gridCol w="2952750"/>
              </a:tblGrid>
              <a:tr h="343717"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big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Sets text to big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3717"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blink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Sets text to blinking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717"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bold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Sets text to bold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6566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charAt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Returns the character at a specified position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717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fixed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Sets text in fixed-pitch font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434885"/>
          </a:xfrm>
        </p:spPr>
        <p:txBody>
          <a:bodyPr>
            <a:normAutofit/>
          </a:bodyPr>
          <a:lstStyle/>
          <a:p>
            <a:r>
              <a:rPr lang="en-IN" dirty="0" smtClean="0"/>
              <a:t>HTML – to define the content of the web pages</a:t>
            </a:r>
          </a:p>
          <a:p>
            <a:r>
              <a:rPr lang="en-IN" dirty="0" smtClean="0"/>
              <a:t>CSS – to specify the layout of the web pages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– to program the behaviour of the web pages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38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regular expression is a sequence of characters that forms a </a:t>
            </a:r>
            <a:r>
              <a:rPr lang="en-US" b="1" dirty="0"/>
              <a:t>search pattern</a:t>
            </a:r>
            <a:r>
              <a:rPr lang="en-US" dirty="0"/>
              <a:t>.</a:t>
            </a:r>
          </a:p>
          <a:p>
            <a:r>
              <a:rPr lang="en-US" dirty="0"/>
              <a:t>When you search for data in a text, you can use this search pattern to describe what you are searching for.</a:t>
            </a:r>
          </a:p>
          <a:p>
            <a:r>
              <a:rPr lang="en-US" dirty="0"/>
              <a:t>A regular expression can be a single character, or a more complicated pattern.</a:t>
            </a:r>
          </a:p>
          <a:p>
            <a:r>
              <a:rPr lang="en-US" dirty="0"/>
              <a:t>Regular expressions can be used to perform all types of </a:t>
            </a:r>
            <a:r>
              <a:rPr lang="en-US" b="1" dirty="0"/>
              <a:t>text search</a:t>
            </a:r>
            <a:r>
              <a:rPr lang="en-US" dirty="0"/>
              <a:t> and </a:t>
            </a:r>
            <a:r>
              <a:rPr lang="en-US" b="1" dirty="0"/>
              <a:t>text replace</a:t>
            </a:r>
            <a:r>
              <a:rPr lang="en-US" dirty="0"/>
              <a:t> 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/pattern/modifier</a:t>
            </a:r>
          </a:p>
          <a:p>
            <a:r>
              <a:rPr lang="en-US" b="1" dirty="0"/>
              <a:t>/w3schools/</a:t>
            </a:r>
            <a:r>
              <a:rPr lang="en-US" b="1" dirty="0" err="1"/>
              <a:t>i</a:t>
            </a:r>
            <a:r>
              <a:rPr lang="en-US" dirty="0"/>
              <a:t>  is a regular expression.</a:t>
            </a:r>
          </a:p>
          <a:p>
            <a:r>
              <a:rPr lang="en-US" b="1" dirty="0"/>
              <a:t>w3schools</a:t>
            </a:r>
            <a:r>
              <a:rPr lang="en-US" dirty="0"/>
              <a:t>  is a pattern (to be used in a search).</a:t>
            </a:r>
          </a:p>
          <a:p>
            <a:r>
              <a:rPr lang="en-US" b="1" dirty="0" err="1"/>
              <a:t>i</a:t>
            </a:r>
            <a:r>
              <a:rPr lang="en-US" dirty="0"/>
              <a:t>  is a modifier (modifies the search to be case-insensitive).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4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211"/>
          </a:xfrm>
        </p:spPr>
        <p:txBody>
          <a:bodyPr/>
          <a:lstStyle/>
          <a:p>
            <a:r>
              <a:rPr lang="en-IN" dirty="0" smtClean="0"/>
              <a:t>Regular Expressions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7374" y="1166336"/>
            <a:ext cx="1121642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JavaScript, regular expressions are often used with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two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string methods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search()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replace()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search()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uses an expression to search for a match,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and returns the position of the match.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replace()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returns a modified string where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pattern is replaced.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+mn-lt"/>
              </a:rPr>
              <a:t>let text="Hello world";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+mn-lt"/>
              </a:rPr>
              <a:t>let x=</a:t>
            </a:r>
            <a:r>
              <a:rPr lang="en-US" altLang="en-US" sz="2400" dirty="0" err="1">
                <a:latin typeface="+mn-lt"/>
              </a:rPr>
              <a:t>text.search</a:t>
            </a:r>
            <a:r>
              <a:rPr lang="en-US" altLang="en-US" sz="2400" dirty="0">
                <a:latin typeface="+mn-lt"/>
              </a:rPr>
              <a:t>("world");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let x=</a:t>
            </a:r>
            <a:r>
              <a:rPr lang="en-US" altLang="en-US" sz="1800" dirty="0" err="1"/>
              <a:t>text.search</a:t>
            </a:r>
            <a:r>
              <a:rPr lang="en-US" altLang="en-US" sz="1800" dirty="0"/>
              <a:t>(/world/</a:t>
            </a:r>
            <a:r>
              <a:rPr lang="en-US" altLang="en-US" sz="1800" dirty="0" err="1"/>
              <a:t>i</a:t>
            </a:r>
            <a:r>
              <a:rPr lang="en-US" altLang="en-US" sz="1800" dirty="0" smtClean="0"/>
              <a:t>)   -&gt; using regular expression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let y=</a:t>
            </a:r>
            <a:r>
              <a:rPr lang="en-US" altLang="en-US" sz="1800" dirty="0" err="1"/>
              <a:t>text.replace</a:t>
            </a:r>
            <a:r>
              <a:rPr lang="en-US" altLang="en-US" sz="1800" dirty="0"/>
              <a:t>(/world/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"Globe</a:t>
            </a:r>
            <a:r>
              <a:rPr lang="en-US" altLang="en-US" sz="1800" dirty="0" smtClean="0"/>
              <a:t>");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let text = "\</a:t>
            </a:r>
            <a:r>
              <a:rPr lang="en-US" altLang="en-US" sz="1800" dirty="0" err="1"/>
              <a:t>nIs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\</a:t>
            </a:r>
            <a:r>
              <a:rPr lang="en-US" altLang="en-US" sz="1800" dirty="0" err="1"/>
              <a:t>nis</a:t>
            </a:r>
            <a:r>
              <a:rPr lang="en-US" altLang="en-US" sz="1800" dirty="0"/>
              <a:t> it?";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let result = </a:t>
            </a:r>
            <a:r>
              <a:rPr lang="en-US" altLang="en-US" sz="1800" dirty="0" err="1"/>
              <a:t>text.match</a:t>
            </a:r>
            <a:r>
              <a:rPr lang="en-US" altLang="en-US" sz="1800" dirty="0"/>
              <a:t>(/^is/m);</a:t>
            </a:r>
            <a:endParaRPr lang="en-US" altLang="en-US" sz="18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17195"/>
              </p:ext>
            </p:extLst>
          </p:nvPr>
        </p:nvGraphicFramePr>
        <p:xfrm>
          <a:off x="5994593" y="3243828"/>
          <a:ext cx="5087688" cy="2529840"/>
        </p:xfrm>
        <a:graphic>
          <a:graphicData uri="http://schemas.openxmlformats.org/drawingml/2006/table">
            <a:tbl>
              <a:tblPr/>
              <a:tblGrid>
                <a:gridCol w="1833115"/>
                <a:gridCol w="325457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Modifier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Perform case-insensitive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Perform a global match (find all matches rather than stopping after the first match)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Perform multiline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2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79" y="10061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795315"/>
            <a:ext cx="10515600" cy="4351338"/>
          </a:xfrm>
        </p:spPr>
        <p:txBody>
          <a:bodyPr/>
          <a:lstStyle/>
          <a:p>
            <a:r>
              <a:rPr lang="en-US" b="1" dirty="0"/>
              <a:t>Brackets</a:t>
            </a:r>
            <a:r>
              <a:rPr lang="en-US" dirty="0"/>
              <a:t> are used to find a range of characters</a:t>
            </a:r>
            <a:r>
              <a:rPr lang="en-US" dirty="0" smtClean="0"/>
              <a:t>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b="1" dirty="0" err="1"/>
              <a:t>Metacharacters</a:t>
            </a:r>
            <a:r>
              <a:rPr lang="en-US" dirty="0"/>
              <a:t> are characters with a special meaning</a:t>
            </a:r>
            <a:r>
              <a:rPr lang="en-US" dirty="0" smtClean="0"/>
              <a:t>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93282"/>
              </p:ext>
            </p:extLst>
          </p:nvPr>
        </p:nvGraphicFramePr>
        <p:xfrm>
          <a:off x="722290" y="1508803"/>
          <a:ext cx="7596045" cy="1706880"/>
        </p:xfrm>
        <a:graphic>
          <a:graphicData uri="http://schemas.openxmlformats.org/drawingml/2006/table">
            <a:tbl>
              <a:tblPr/>
              <a:tblGrid>
                <a:gridCol w="1833115"/>
                <a:gridCol w="576293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Expression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[abc]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of the characters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[0-9]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of the digits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(</a:t>
                      </a:r>
                      <a:r>
                        <a:rPr lang="en-IN" dirty="0" err="1">
                          <a:effectLst/>
                        </a:rPr>
                        <a:t>x|y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of the alternatives separated with 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21994"/>
              </p:ext>
            </p:extLst>
          </p:nvPr>
        </p:nvGraphicFramePr>
        <p:xfrm>
          <a:off x="722290" y="3861049"/>
          <a:ext cx="9454166" cy="2862063"/>
        </p:xfrm>
        <a:graphic>
          <a:graphicData uri="http://schemas.openxmlformats.org/drawingml/2006/table">
            <a:tbl>
              <a:tblPr/>
              <a:tblGrid>
                <a:gridCol w="2100330"/>
                <a:gridCol w="735383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Metacharacter</a:t>
                      </a:r>
                      <a:endParaRPr lang="en-IN" sz="2400" dirty="0">
                        <a:effectLst/>
                      </a:endParaRPr>
                    </a:p>
                  </a:txBody>
                  <a:tcPr marL="57864" marR="28932" marT="28932" marB="289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Description</a:t>
                      </a:r>
                    </a:p>
                  </a:txBody>
                  <a:tcPr marL="28932" marR="28932" marT="28932" marB="289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19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\d</a:t>
                      </a:r>
                    </a:p>
                  </a:txBody>
                  <a:tcPr marL="57864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Find a digit</a:t>
                      </a:r>
                    </a:p>
                  </a:txBody>
                  <a:tcPr marL="28932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5373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\s</a:t>
                      </a:r>
                    </a:p>
                  </a:txBody>
                  <a:tcPr marL="57864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Find a whitespace character</a:t>
                      </a:r>
                    </a:p>
                  </a:txBody>
                  <a:tcPr marL="28932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180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\b</a:t>
                      </a:r>
                    </a:p>
                  </a:txBody>
                  <a:tcPr marL="57864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Find a match at the beginning of a word like this: \</a:t>
                      </a:r>
                      <a:r>
                        <a:rPr lang="en-US" sz="2400" dirty="0" err="1">
                          <a:effectLst/>
                        </a:rPr>
                        <a:t>bWORD</a:t>
                      </a:r>
                      <a:r>
                        <a:rPr lang="en-US" sz="2400" dirty="0">
                          <a:effectLst/>
                        </a:rPr>
                        <a:t>, or at the end of a word like this: WORD\b</a:t>
                      </a:r>
                    </a:p>
                  </a:txBody>
                  <a:tcPr marL="28932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1911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\</a:t>
                      </a:r>
                      <a:r>
                        <a:rPr lang="en-IN" sz="2400" dirty="0" err="1">
                          <a:effectLst/>
                        </a:rPr>
                        <a:t>uxxxx</a:t>
                      </a:r>
                      <a:endParaRPr lang="en-IN" sz="2400" dirty="0">
                        <a:effectLst/>
                      </a:endParaRPr>
                    </a:p>
                  </a:txBody>
                  <a:tcPr marL="57864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Find the Unicode character specified by the hexadecimal number </a:t>
                      </a:r>
                      <a:r>
                        <a:rPr lang="en-US" sz="2400" dirty="0" err="1">
                          <a:effectLst/>
                        </a:rPr>
                        <a:t>xxxx</a:t>
                      </a:r>
                      <a:endParaRPr lang="en-US" sz="2400" dirty="0">
                        <a:effectLst/>
                      </a:endParaRPr>
                    </a:p>
                  </a:txBody>
                  <a:tcPr marL="28932" marR="28932" marT="28932" marB="2893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40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Quantifiers</a:t>
            </a:r>
            <a:r>
              <a:rPr lang="en-IN" dirty="0"/>
              <a:t> define quantities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test() method is a regular expression method</a:t>
            </a:r>
          </a:p>
          <a:p>
            <a:r>
              <a:rPr lang="en-IN" dirty="0" smtClean="0"/>
              <a:t>It searches a string for a pattern, and returns true or false depending on the result</a:t>
            </a:r>
          </a:p>
          <a:p>
            <a:r>
              <a:rPr lang="en-US" dirty="0" err="1"/>
              <a:t>const</a:t>
            </a:r>
            <a:r>
              <a:rPr lang="en-US" dirty="0"/>
              <a:t> pattern=/e/</a:t>
            </a:r>
          </a:p>
          <a:p>
            <a:r>
              <a:rPr lang="en-US" dirty="0"/>
              <a:t>z=</a:t>
            </a:r>
            <a:r>
              <a:rPr lang="en-US" dirty="0" err="1"/>
              <a:t>pattern.test</a:t>
            </a:r>
            <a:r>
              <a:rPr lang="en-US" dirty="0"/>
              <a:t>("There is a trigger");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26055"/>
              </p:ext>
            </p:extLst>
          </p:nvPr>
        </p:nvGraphicFramePr>
        <p:xfrm>
          <a:off x="965915" y="1619562"/>
          <a:ext cx="9994005" cy="2043132"/>
        </p:xfrm>
        <a:graphic>
          <a:graphicData uri="http://schemas.openxmlformats.org/drawingml/2006/table">
            <a:tbl>
              <a:tblPr/>
              <a:tblGrid>
                <a:gridCol w="1927421"/>
                <a:gridCol w="8066584"/>
              </a:tblGrid>
              <a:tr h="15625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Quantifier</a:t>
                      </a:r>
                    </a:p>
                  </a:txBody>
                  <a:tcPr marL="60101" marR="30051" marT="30051" marB="300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Description</a:t>
                      </a:r>
                    </a:p>
                  </a:txBody>
                  <a:tcPr marL="30051" marR="30051" marT="30051" marB="300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92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n+</a:t>
                      </a:r>
                    </a:p>
                  </a:txBody>
                  <a:tcPr marL="60101" marR="30051" marT="30051" marB="300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Matches any string that contains at least one 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30051" marR="30051" marT="30051" marB="300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9570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n*</a:t>
                      </a:r>
                    </a:p>
                  </a:txBody>
                  <a:tcPr marL="60101" marR="30051" marT="30051" marB="300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Matches any string that contains zero or more occurrences of 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30051" marR="30051" marT="30051" marB="300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570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n?</a:t>
                      </a:r>
                    </a:p>
                  </a:txBody>
                  <a:tcPr marL="60101" marR="30051" marT="30051" marB="300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Matches any string that contains zero or one occurrences of 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30051" marR="30051" marT="30051" marB="300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 Expressions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4560" y="1690688"/>
            <a:ext cx="1065445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exec()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is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RegExp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expression method.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 searches a string for a specified pattern, and returns the found text as an object.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 no match is found, it returns an empty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(null)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object.</a:t>
            </a:r>
          </a:p>
          <a:p>
            <a:pPr>
              <a:lnSpc>
                <a:spcPct val="10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 pattern=/trig/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z=</a:t>
            </a:r>
            <a:r>
              <a:rPr lang="en-US" altLang="en-US" sz="2400" dirty="0" err="1">
                <a:solidFill>
                  <a:srgbClr val="000000"/>
                </a:solidFill>
                <a:latin typeface="+mn-lt"/>
              </a:rPr>
              <a:t>pattern.exec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("There is a trigger");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7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668" y="145213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When an error occurs, JavaScript will normally stop and generate an error message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The technical term for this is: JavaScript will </a:t>
            </a:r>
            <a:r>
              <a:rPr lang="en-US" sz="2600" b="1" dirty="0"/>
              <a:t>throw an exception (throw an error</a:t>
            </a:r>
            <a:r>
              <a:rPr lang="en-US" sz="2600" b="1" dirty="0" smtClean="0"/>
              <a:t>)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JavaScript will actually create an </a:t>
            </a:r>
            <a:r>
              <a:rPr lang="en-US" sz="2600" b="1" dirty="0"/>
              <a:t>Error object</a:t>
            </a:r>
            <a:r>
              <a:rPr lang="en-US" sz="2600" dirty="0"/>
              <a:t> with two properties: </a:t>
            </a:r>
            <a:r>
              <a:rPr lang="en-US" sz="2600" b="1" dirty="0"/>
              <a:t>name</a:t>
            </a:r>
            <a:r>
              <a:rPr lang="en-US" sz="2600" dirty="0"/>
              <a:t> and </a:t>
            </a:r>
            <a:r>
              <a:rPr lang="en-US" sz="2600" b="1" dirty="0"/>
              <a:t>message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Using throw statement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solidFill>
                  <a:srgbClr val="000000"/>
                </a:solidFill>
              </a:rPr>
              <a:t>The </a:t>
            </a:r>
            <a:r>
              <a:rPr lang="en-US" altLang="en-US" sz="2600" dirty="0">
                <a:solidFill>
                  <a:srgbClr val="DC143C"/>
                </a:solidFill>
              </a:rPr>
              <a:t>throw</a:t>
            </a:r>
            <a:r>
              <a:rPr lang="en-US" altLang="en-US" sz="2600" dirty="0">
                <a:solidFill>
                  <a:srgbClr val="000000"/>
                </a:solidFill>
              </a:rPr>
              <a:t> statement allows you to create a custom error.</a:t>
            </a:r>
            <a:endParaRPr lang="en-US" altLang="en-US" sz="2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solidFill>
                  <a:srgbClr val="000000"/>
                </a:solidFill>
              </a:rPr>
              <a:t>Technically you can </a:t>
            </a:r>
            <a:r>
              <a:rPr lang="en-US" altLang="en-US" sz="2600" b="1" dirty="0">
                <a:solidFill>
                  <a:srgbClr val="000000"/>
                </a:solidFill>
              </a:rPr>
              <a:t>throw an exception (throw an error)</a:t>
            </a:r>
            <a:r>
              <a:rPr lang="en-US" altLang="en-US" sz="2600" dirty="0">
                <a:solidFill>
                  <a:srgbClr val="000000"/>
                </a:solidFill>
              </a:rPr>
              <a:t>.</a:t>
            </a:r>
            <a:endParaRPr lang="en-US" altLang="en-US" sz="2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solidFill>
                  <a:srgbClr val="000000"/>
                </a:solidFill>
              </a:rPr>
              <a:t>The exception can be a JavaScript </a:t>
            </a:r>
            <a:r>
              <a:rPr lang="en-US" altLang="en-US" sz="2600" dirty="0">
                <a:solidFill>
                  <a:srgbClr val="DC143C"/>
                </a:solidFill>
              </a:rPr>
              <a:t>String</a:t>
            </a:r>
            <a:r>
              <a:rPr lang="en-US" altLang="en-US" sz="2600" dirty="0">
                <a:solidFill>
                  <a:srgbClr val="000000"/>
                </a:solidFill>
              </a:rPr>
              <a:t>, a </a:t>
            </a:r>
            <a:r>
              <a:rPr lang="en-US" altLang="en-US" sz="2600" dirty="0">
                <a:solidFill>
                  <a:srgbClr val="DC143C"/>
                </a:solidFill>
              </a:rPr>
              <a:t>Number</a:t>
            </a:r>
            <a:r>
              <a:rPr lang="en-US" altLang="en-US" sz="2600" dirty="0">
                <a:solidFill>
                  <a:srgbClr val="000000"/>
                </a:solidFill>
              </a:rPr>
              <a:t>, a </a:t>
            </a:r>
            <a:r>
              <a:rPr lang="en-US" altLang="en-US" sz="2600" dirty="0">
                <a:solidFill>
                  <a:srgbClr val="DC143C"/>
                </a:solidFill>
              </a:rPr>
              <a:t>Boolean</a:t>
            </a:r>
            <a:r>
              <a:rPr lang="en-US" altLang="en-US" sz="2600" dirty="0">
                <a:solidFill>
                  <a:srgbClr val="000000"/>
                </a:solidFill>
              </a:rPr>
              <a:t> or an </a:t>
            </a:r>
            <a:r>
              <a:rPr lang="en-US" altLang="en-US" sz="2600" dirty="0">
                <a:solidFill>
                  <a:srgbClr val="DC143C"/>
                </a:solidFill>
              </a:rPr>
              <a:t>Object</a:t>
            </a:r>
            <a:r>
              <a:rPr lang="en-US" altLang="en-US" sz="2600" dirty="0" smtClean="0">
                <a:solidFill>
                  <a:srgbClr val="000000"/>
                </a:solidFill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solidFill>
                  <a:srgbClr val="000000"/>
                </a:solidFill>
              </a:rPr>
              <a:t>If you use </a:t>
            </a:r>
            <a:r>
              <a:rPr lang="en-US" altLang="en-US" sz="2600" dirty="0">
                <a:solidFill>
                  <a:srgbClr val="DC143C"/>
                </a:solidFill>
              </a:rPr>
              <a:t>throw</a:t>
            </a:r>
            <a:r>
              <a:rPr lang="en-US" altLang="en-US" sz="2600" dirty="0">
                <a:solidFill>
                  <a:srgbClr val="000000"/>
                </a:solidFill>
              </a:rPr>
              <a:t> together with </a:t>
            </a:r>
            <a:r>
              <a:rPr lang="en-US" altLang="en-US" sz="2600" dirty="0">
                <a:solidFill>
                  <a:srgbClr val="DC143C"/>
                </a:solidFill>
              </a:rPr>
              <a:t>try</a:t>
            </a:r>
            <a:r>
              <a:rPr lang="en-US" altLang="en-US" sz="2600" dirty="0">
                <a:solidFill>
                  <a:srgbClr val="000000"/>
                </a:solidFill>
              </a:rPr>
              <a:t> and </a:t>
            </a:r>
            <a:r>
              <a:rPr lang="en-US" altLang="en-US" sz="2600" dirty="0">
                <a:solidFill>
                  <a:srgbClr val="DC143C"/>
                </a:solidFill>
              </a:rPr>
              <a:t>catch</a:t>
            </a:r>
            <a:r>
              <a:rPr lang="en-US" altLang="en-US" sz="2600" dirty="0">
                <a:solidFill>
                  <a:srgbClr val="000000"/>
                </a:solidFill>
              </a:rPr>
              <a:t>, you can control program flow and generate </a:t>
            </a:r>
            <a:r>
              <a:rPr lang="en-US" altLang="en-US" sz="2600" dirty="0">
                <a:solidFill>
                  <a:srgbClr val="FF0000"/>
                </a:solidFill>
              </a:rPr>
              <a:t>custom error </a:t>
            </a:r>
            <a:r>
              <a:rPr lang="en-US" altLang="en-US" sz="2600" dirty="0" smtClean="0">
                <a:solidFill>
                  <a:srgbClr val="FF0000"/>
                </a:solidFill>
              </a:rPr>
              <a:t>messages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 smtClean="0">
                <a:solidFill>
                  <a:srgbClr val="000000"/>
                </a:solidFill>
              </a:rPr>
              <a:t>Ex : throw “Error text”; throw 500;</a:t>
            </a:r>
            <a:endParaRPr lang="en-US" altLang="en-US" sz="2600" dirty="0"/>
          </a:p>
          <a:p>
            <a:endParaRPr lang="en-US" sz="2600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79204"/>
            <a:ext cx="235962" cy="815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040013"/>
            <a:ext cx="10515600" cy="5489575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Example</a:t>
            </a:r>
          </a:p>
          <a:p>
            <a:r>
              <a:rPr lang="en-IN" dirty="0"/>
              <a:t>&lt;p id="p1" &gt;Some Text&lt;/p&gt;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/>
              <a:t>alert("A text change");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message=</a:t>
            </a:r>
            <a:r>
              <a:rPr lang="en-IN" dirty="0" err="1"/>
              <a:t>document.getElementById</a:t>
            </a:r>
            <a:r>
              <a:rPr lang="en-IN" dirty="0"/>
              <a:t>("p1");</a:t>
            </a:r>
          </a:p>
          <a:p>
            <a:pPr marL="0" indent="0">
              <a:buNone/>
            </a:pPr>
            <a:r>
              <a:rPr lang="en-IN" dirty="0"/>
              <a:t>try{</a:t>
            </a:r>
          </a:p>
          <a:p>
            <a:pPr marL="0" indent="0">
              <a:buNone/>
            </a:pPr>
            <a:r>
              <a:rPr lang="en-IN" dirty="0"/>
              <a:t>x=</a:t>
            </a:r>
            <a:r>
              <a:rPr lang="en-IN" dirty="0" err="1"/>
              <a:t>document.getElementById</a:t>
            </a:r>
            <a:r>
              <a:rPr lang="en-IN" dirty="0"/>
              <a:t>("p1").</a:t>
            </a:r>
            <a:r>
              <a:rPr lang="en-IN" dirty="0" err="1"/>
              <a:t>innerHTML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if(x=="")</a:t>
            </a:r>
          </a:p>
          <a:p>
            <a:pPr marL="0" indent="0">
              <a:buNone/>
            </a:pPr>
            <a:r>
              <a:rPr lang="en-IN" dirty="0"/>
              <a:t>throw "Text Empty";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throw 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catch(err)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message.innerHTML</a:t>
            </a:r>
            <a:r>
              <a:rPr lang="en-IN" dirty="0"/>
              <a:t>="The error message: " + err;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162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Exceptions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7942" y="1041023"/>
            <a:ext cx="11340862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finally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 lets you execute code, after try and catch, regardless of the result: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dirty="0"/>
              <a:t>try {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i="1" dirty="0"/>
              <a:t>Block of code to try</a:t>
            </a:r>
            <a:br>
              <a:rPr lang="en-US" sz="2400" i="1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catch(</a:t>
            </a:r>
            <a:r>
              <a:rPr lang="en-US" sz="2400" i="1" dirty="0"/>
              <a:t>err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i="1" dirty="0"/>
              <a:t>Block of code to handle errors</a:t>
            </a:r>
            <a:br>
              <a:rPr lang="en-US" sz="2400" i="1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finally {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i="1" dirty="0"/>
              <a:t>Block of code to be executed regardless of the try / catch result</a:t>
            </a:r>
            <a:br>
              <a:rPr lang="en-US" sz="2400" i="1" dirty="0"/>
            </a:b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Javascript</a:t>
            </a:r>
            <a:r>
              <a:rPr lang="en-US" sz="2400" dirty="0" smtClean="0">
                <a:solidFill>
                  <a:srgbClr val="FF0000"/>
                </a:solidFill>
              </a:rPr>
              <a:t> error object</a:t>
            </a:r>
          </a:p>
          <a:p>
            <a:r>
              <a:rPr lang="en-US" sz="2400" dirty="0"/>
              <a:t>JavaScript has a built in error object that provides error </a:t>
            </a:r>
            <a:r>
              <a:rPr lang="en-US" sz="2400" dirty="0" smtClean="0"/>
              <a:t>information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when an error occurs.</a:t>
            </a:r>
          </a:p>
          <a:p>
            <a:r>
              <a:rPr lang="en-US" sz="2400" dirty="0"/>
              <a:t>The error object provides two useful properties: name and message.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3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83" y="883929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Error object properties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Error Name values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32699"/>
              </p:ext>
            </p:extLst>
          </p:nvPr>
        </p:nvGraphicFramePr>
        <p:xfrm>
          <a:off x="826394" y="1489329"/>
          <a:ext cx="8342262" cy="1280160"/>
        </p:xfrm>
        <a:graphic>
          <a:graphicData uri="http://schemas.openxmlformats.org/drawingml/2006/table">
            <a:tbl>
              <a:tblPr/>
              <a:tblGrid>
                <a:gridCol w="4171131"/>
                <a:gridCol w="417113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or returns an error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message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or returns an error message (a string)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5786" y="1673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2356"/>
              </p:ext>
            </p:extLst>
          </p:nvPr>
        </p:nvGraphicFramePr>
        <p:xfrm>
          <a:off x="634749" y="3224196"/>
          <a:ext cx="8342262" cy="2987040"/>
        </p:xfrm>
        <a:graphic>
          <a:graphicData uri="http://schemas.openxmlformats.org/drawingml/2006/table">
            <a:tbl>
              <a:tblPr/>
              <a:tblGrid>
                <a:gridCol w="4171131"/>
                <a:gridCol w="417113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Error 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EvalError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error has occurred in the eval() function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RangeError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number "out of range"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ReferenceError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illegal reference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SyntaxError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syntax error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TypeError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type error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URIError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An error in </a:t>
                      </a:r>
                      <a:r>
                        <a:rPr lang="en-US" dirty="0" err="1">
                          <a:effectLst/>
                        </a:rPr>
                        <a:t>encodeURI</a:t>
                      </a:r>
                      <a:r>
                        <a:rPr lang="en-US" dirty="0">
                          <a:effectLst/>
                        </a:rPr>
                        <a:t>() has occurred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40" y="1323348"/>
            <a:ext cx="10515600" cy="4987299"/>
          </a:xfrm>
        </p:spPr>
        <p:txBody>
          <a:bodyPr>
            <a:noAutofit/>
          </a:bodyPr>
          <a:lstStyle/>
          <a:p>
            <a:r>
              <a:rPr lang="en-IN" sz="1600" dirty="0" smtClean="0"/>
              <a:t>Reference Error Example</a:t>
            </a:r>
          </a:p>
          <a:p>
            <a:r>
              <a:rPr lang="en-IN" sz="1600" dirty="0"/>
              <a:t>&lt;p id="p1" &gt;Some Text&lt;/p&gt;</a:t>
            </a:r>
          </a:p>
          <a:p>
            <a:pPr marL="0" indent="0">
              <a:buNone/>
            </a:pPr>
            <a:r>
              <a:rPr lang="en-IN" sz="1600" dirty="0" smtClean="0"/>
              <a:t> &lt;</a:t>
            </a:r>
            <a:r>
              <a:rPr lang="en-IN" sz="1600" dirty="0"/>
              <a:t>script&gt;</a:t>
            </a:r>
          </a:p>
          <a:p>
            <a:pPr marL="0" indent="0">
              <a:buNone/>
            </a:pPr>
            <a:r>
              <a:rPr lang="en-IN" sz="1600" dirty="0" smtClean="0"/>
              <a:t> alert</a:t>
            </a:r>
            <a:r>
              <a:rPr lang="en-IN" sz="1600" dirty="0"/>
              <a:t>("A text change");</a:t>
            </a:r>
          </a:p>
          <a:p>
            <a:pPr mar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x=5;</a:t>
            </a:r>
          </a:p>
          <a:p>
            <a:pPr mar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message=</a:t>
            </a:r>
            <a:r>
              <a:rPr lang="en-IN" sz="1600" dirty="0" err="1"/>
              <a:t>document.getElementById</a:t>
            </a:r>
            <a:r>
              <a:rPr lang="en-IN" sz="1600" dirty="0"/>
              <a:t>("p1");</a:t>
            </a:r>
          </a:p>
          <a:p>
            <a:pPr marL="0" indent="0">
              <a:buNone/>
            </a:pPr>
            <a:r>
              <a:rPr lang="en-IN" sz="1600" dirty="0"/>
              <a:t>try{</a:t>
            </a:r>
          </a:p>
          <a:p>
            <a:pPr marL="0" indent="0">
              <a:buNone/>
            </a:pPr>
            <a:r>
              <a:rPr lang="en-IN" sz="1600" dirty="0"/>
              <a:t>x=y+1;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catch(err)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err="1"/>
              <a:t>message.innerHTML</a:t>
            </a:r>
            <a:r>
              <a:rPr lang="en-IN" sz="1600" dirty="0"/>
              <a:t>="The error message: " + err.name + "&lt;</a:t>
            </a:r>
            <a:r>
              <a:rPr lang="en-IN" sz="1600" dirty="0" err="1"/>
              <a:t>br</a:t>
            </a:r>
            <a:r>
              <a:rPr lang="en-IN" sz="1600" dirty="0"/>
              <a:t>&gt; " + </a:t>
            </a:r>
            <a:r>
              <a:rPr lang="en-IN" sz="1600" dirty="0" err="1"/>
              <a:t>err.message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78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 dirty="0" err="1"/>
              <a:t>javascript</a:t>
            </a:r>
            <a:r>
              <a:rPr lang="en-IN" dirty="0"/>
              <a:t> can do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>
            <a:normAutofit/>
          </a:bodyPr>
          <a:lstStyle/>
          <a:p>
            <a:r>
              <a:rPr lang="en-IN" dirty="0" smtClean="0"/>
              <a:t>Change </a:t>
            </a:r>
            <a:r>
              <a:rPr lang="en-IN" dirty="0"/>
              <a:t>the content of html element</a:t>
            </a:r>
          </a:p>
          <a:p>
            <a:pPr lvl="1"/>
            <a:r>
              <a:rPr lang="en-IN" dirty="0" err="1"/>
              <a:t>getElementById</a:t>
            </a:r>
            <a:r>
              <a:rPr lang="en-IN" dirty="0"/>
              <a:t> – is </a:t>
            </a:r>
            <a:r>
              <a:rPr lang="en-IN" dirty="0" err="1"/>
              <a:t>javascript</a:t>
            </a:r>
            <a:r>
              <a:rPr lang="en-IN" dirty="0"/>
              <a:t> html method</a:t>
            </a:r>
          </a:p>
          <a:p>
            <a:pPr lvl="1"/>
            <a:r>
              <a:rPr lang="en-IN" dirty="0"/>
              <a:t>Using the method , html element named “demo” content changed 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(“demo”).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=“Change the text”;</a:t>
            </a:r>
          </a:p>
          <a:p>
            <a:pPr lvl="1"/>
            <a:r>
              <a:rPr lang="en-IN" dirty="0"/>
              <a:t>Accepts single and double quotes</a:t>
            </a:r>
          </a:p>
          <a:p>
            <a:r>
              <a:rPr lang="en-IN" dirty="0" err="1"/>
              <a:t>Javascript</a:t>
            </a:r>
            <a:r>
              <a:rPr lang="en-IN" dirty="0"/>
              <a:t> can change HTML attribute values – image </a:t>
            </a:r>
            <a:r>
              <a:rPr lang="en-IN" dirty="0" err="1"/>
              <a:t>src</a:t>
            </a:r>
            <a:r>
              <a:rPr lang="en-IN" dirty="0"/>
              <a:t> attribute change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id=image1 src=“pic_pulboff.gif style=“height:100px;width=100px;”&gt;</a:t>
            </a:r>
          </a:p>
          <a:p>
            <a:r>
              <a:rPr lang="en-IN" dirty="0"/>
              <a:t>&lt;button </a:t>
            </a:r>
            <a:r>
              <a:rPr lang="en-IN" dirty="0" err="1">
                <a:solidFill>
                  <a:srgbClr val="FF0000"/>
                </a:solidFill>
              </a:rPr>
              <a:t>onclick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(“image1”).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=“pic_pulbon.gif”</a:t>
            </a:r>
            <a:r>
              <a:rPr lang="en-IN" dirty="0"/>
              <a:t>&gt; Turn on the light&lt;/button&gt;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4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068946"/>
            <a:ext cx="10696977" cy="5108017"/>
          </a:xfrm>
        </p:spPr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r>
              <a:rPr lang="en-US" dirty="0"/>
              <a:t>When JavaScript 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/>
              <a:t>An HTML web page has finished loading</a:t>
            </a:r>
          </a:p>
          <a:p>
            <a:r>
              <a:rPr lang="en-US" dirty="0"/>
              <a:t>An HTML input field was changed</a:t>
            </a:r>
          </a:p>
          <a:p>
            <a:r>
              <a:rPr lang="en-US" dirty="0"/>
              <a:t>An HTML button was clicked</a:t>
            </a:r>
          </a:p>
          <a:p>
            <a:r>
              <a:rPr lang="en-US" dirty="0" smtClean="0"/>
              <a:t>JavaScript </a:t>
            </a:r>
            <a:r>
              <a:rPr lang="en-US" dirty="0"/>
              <a:t>lets you execute code when events are detected</a:t>
            </a:r>
            <a:r>
              <a:rPr lang="en-US" dirty="0" smtClean="0"/>
              <a:t>.</a:t>
            </a:r>
          </a:p>
          <a:p>
            <a:r>
              <a:rPr lang="en-US" dirty="0"/>
              <a:t>HTML allows event handler attributes, 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Javascript</a:t>
            </a:r>
            <a:r>
              <a:rPr lang="en-IN" dirty="0"/>
              <a:t>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81" y="859709"/>
            <a:ext cx="10515600" cy="5579727"/>
          </a:xfrm>
        </p:spPr>
        <p:txBody>
          <a:bodyPr/>
          <a:lstStyle/>
          <a:p>
            <a:r>
              <a:rPr lang="en-IN" dirty="0" smtClean="0"/>
              <a:t>Syntax : for </a:t>
            </a:r>
            <a:r>
              <a:rPr lang="en-IN" dirty="0" err="1" smtClean="0"/>
              <a:t>javascript</a:t>
            </a:r>
            <a:r>
              <a:rPr lang="en-IN" dirty="0" smtClean="0"/>
              <a:t> event handler</a:t>
            </a:r>
          </a:p>
          <a:p>
            <a:r>
              <a:rPr lang="en-IN" dirty="0" smtClean="0"/>
              <a:t>&lt;element attribute=“</a:t>
            </a:r>
            <a:r>
              <a:rPr lang="en-IN" dirty="0" err="1" smtClean="0"/>
              <a:t>javascript</a:t>
            </a:r>
            <a:r>
              <a:rPr lang="en-IN" dirty="0" smtClean="0"/>
              <a:t> code”&gt;</a:t>
            </a:r>
          </a:p>
          <a:p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this.innerHTML</a:t>
            </a:r>
            <a:r>
              <a:rPr lang="en-US" dirty="0" smtClean="0"/>
              <a:t> </a:t>
            </a:r>
            <a:r>
              <a:rPr lang="en-US" dirty="0"/>
              <a:t>= Date()"&gt;The time is?&lt;/button</a:t>
            </a:r>
            <a:r>
              <a:rPr lang="en-US" dirty="0" smtClean="0"/>
              <a:t>&gt; //event handling using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displayDate</a:t>
            </a:r>
            <a:r>
              <a:rPr lang="en-US" dirty="0"/>
              <a:t>()"&gt;The time is?&lt;/button</a:t>
            </a:r>
            <a:r>
              <a:rPr lang="en-US" dirty="0" smtClean="0"/>
              <a:t>&gt; // event handling using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fuctions</a:t>
            </a:r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19303"/>
              </p:ext>
            </p:extLst>
          </p:nvPr>
        </p:nvGraphicFramePr>
        <p:xfrm>
          <a:off x="1023348" y="3804677"/>
          <a:ext cx="8342262" cy="2346960"/>
        </p:xfrm>
        <a:graphic>
          <a:graphicData uri="http://schemas.openxmlformats.org/drawingml/2006/table">
            <a:tbl>
              <a:tblPr/>
              <a:tblGrid>
                <a:gridCol w="4171131"/>
                <a:gridCol w="417113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Event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onchange</a:t>
                      </a:r>
                      <a:endParaRPr lang="en-IN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 HTML element has been changed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onclick</a:t>
                      </a:r>
                      <a:endParaRPr lang="en-IN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user clicks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onmouseover</a:t>
                      </a:r>
                      <a:endParaRPr lang="en-IN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user moves the mouse over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onmouseout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onkeydown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user pushes a keyboard 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onload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8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Event Handlers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9" y="1168801"/>
            <a:ext cx="10515600" cy="51032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Event handlers can be used to handle and verify user input, user actions, and browser actions:</a:t>
            </a:r>
          </a:p>
          <a:p>
            <a:r>
              <a:rPr lang="en-US" dirty="0"/>
              <a:t>Things that should be done every time a page loads</a:t>
            </a:r>
          </a:p>
          <a:p>
            <a:r>
              <a:rPr lang="en-US" dirty="0"/>
              <a:t>Things that should be done when the page is closed</a:t>
            </a:r>
          </a:p>
          <a:p>
            <a:r>
              <a:rPr lang="en-US" dirty="0"/>
              <a:t>Action that should be performed when a user clicks a button</a:t>
            </a:r>
          </a:p>
          <a:p>
            <a:r>
              <a:rPr lang="en-US" dirty="0"/>
              <a:t>Content that should be verified when a user inputs </a:t>
            </a:r>
            <a:r>
              <a:rPr lang="en-US" dirty="0" smtClean="0"/>
              <a:t>data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bigImg</a:t>
            </a:r>
            <a:r>
              <a:rPr lang="en-US" dirty="0"/>
              <a:t>(this)" </a:t>
            </a:r>
            <a:r>
              <a:rPr lang="en-US" dirty="0" err="1"/>
              <a:t>onmouseout</a:t>
            </a:r>
            <a:r>
              <a:rPr lang="en-US" dirty="0"/>
              <a:t>="</a:t>
            </a:r>
            <a:r>
              <a:rPr lang="en-US" dirty="0" err="1"/>
              <a:t>normalImg</a:t>
            </a:r>
            <a:r>
              <a:rPr lang="en-US" dirty="0"/>
              <a:t>(this)" border="0" </a:t>
            </a:r>
            <a:r>
              <a:rPr lang="en-US" dirty="0" err="1"/>
              <a:t>src</a:t>
            </a:r>
            <a:r>
              <a:rPr lang="en-US" dirty="0"/>
              <a:t>="smiley.gif" alt="Smiley" width="32" height="32"&gt;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bigImg</a:t>
            </a:r>
            <a:r>
              <a:rPr lang="en-IN" dirty="0"/>
              <a:t>(x) {</a:t>
            </a:r>
          </a:p>
          <a:p>
            <a:r>
              <a:rPr lang="en-IN" dirty="0"/>
              <a:t>  </a:t>
            </a:r>
            <a:r>
              <a:rPr lang="en-IN" dirty="0" err="1"/>
              <a:t>x.style.height</a:t>
            </a:r>
            <a:r>
              <a:rPr lang="en-IN" dirty="0"/>
              <a:t> = "64px";</a:t>
            </a:r>
          </a:p>
          <a:p>
            <a:r>
              <a:rPr lang="en-IN" dirty="0"/>
              <a:t>  </a:t>
            </a:r>
            <a:r>
              <a:rPr lang="en-IN" dirty="0" err="1"/>
              <a:t>x.style.width</a:t>
            </a:r>
            <a:r>
              <a:rPr lang="en-IN" dirty="0"/>
              <a:t> = "64px";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normalImg</a:t>
            </a:r>
            <a:r>
              <a:rPr lang="en-IN" dirty="0"/>
              <a:t>(x) {</a:t>
            </a:r>
          </a:p>
          <a:p>
            <a:r>
              <a:rPr lang="en-IN" dirty="0"/>
              <a:t>  </a:t>
            </a:r>
            <a:r>
              <a:rPr lang="en-IN" dirty="0" err="1"/>
              <a:t>x.style.height</a:t>
            </a:r>
            <a:r>
              <a:rPr lang="en-IN" dirty="0"/>
              <a:t> = "32px";</a:t>
            </a:r>
          </a:p>
          <a:p>
            <a:r>
              <a:rPr lang="en-IN" dirty="0"/>
              <a:t>  </a:t>
            </a:r>
            <a:r>
              <a:rPr lang="en-IN" dirty="0" err="1"/>
              <a:t>x.style.width</a:t>
            </a:r>
            <a:r>
              <a:rPr lang="en-IN" dirty="0"/>
              <a:t> = "32px";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063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Validation using </a:t>
            </a:r>
            <a:r>
              <a:rPr lang="en-IN" dirty="0" err="1" smtClean="0"/>
              <a:t>javascripts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validation is the process of ensuring that user input is clean, correct, and useful.</a:t>
            </a:r>
          </a:p>
          <a:p>
            <a:r>
              <a:rPr lang="en-US" dirty="0"/>
              <a:t>V</a:t>
            </a:r>
            <a:r>
              <a:rPr lang="en-US" dirty="0" smtClean="0"/>
              <a:t>alidation </a:t>
            </a:r>
            <a:r>
              <a:rPr lang="en-US" dirty="0"/>
              <a:t>tasks are:</a:t>
            </a:r>
          </a:p>
          <a:p>
            <a:pPr lvl="1"/>
            <a:r>
              <a:rPr lang="en-US" dirty="0"/>
              <a:t>has the user filled in all required fields?</a:t>
            </a:r>
          </a:p>
          <a:p>
            <a:pPr lvl="1"/>
            <a:r>
              <a:rPr lang="en-US" dirty="0"/>
              <a:t>has the user entered a valid date?</a:t>
            </a:r>
          </a:p>
          <a:p>
            <a:pPr lvl="1"/>
            <a:r>
              <a:rPr lang="en-US" dirty="0"/>
              <a:t>has the user entered text in a numeric field?</a:t>
            </a:r>
          </a:p>
          <a:p>
            <a:r>
              <a:rPr lang="en-US" dirty="0"/>
              <a:t>Most often, the purpose of data validation is to ensure correct user input.</a:t>
            </a:r>
          </a:p>
          <a:p>
            <a:r>
              <a:rPr lang="en-US" dirty="0"/>
              <a:t>Validation can be defined by many different methods, and deployed in many different ways.</a:t>
            </a:r>
          </a:p>
          <a:p>
            <a:r>
              <a:rPr lang="en-US" b="1" dirty="0"/>
              <a:t>Server side validation</a:t>
            </a:r>
            <a:r>
              <a:rPr lang="en-US" dirty="0"/>
              <a:t> is performed by a web server, after input has been sent to the server.</a:t>
            </a:r>
          </a:p>
          <a:p>
            <a:r>
              <a:rPr lang="en-US" b="1" dirty="0"/>
              <a:t>Client side validation</a:t>
            </a:r>
            <a:r>
              <a:rPr lang="en-US" dirty="0"/>
              <a:t> is performed by a web browser, before input is sent to a web server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1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form 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Form validation</a:t>
            </a:r>
          </a:p>
          <a:p>
            <a:r>
              <a:rPr lang="en-IN" dirty="0"/>
              <a:t>function </a:t>
            </a:r>
            <a:r>
              <a:rPr lang="en-IN" dirty="0" err="1"/>
              <a:t>validateForm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let x=</a:t>
            </a:r>
            <a:r>
              <a:rPr lang="en-IN" dirty="0" err="1"/>
              <a:t>document.forms</a:t>
            </a:r>
            <a:r>
              <a:rPr lang="en-IN" dirty="0"/>
              <a:t>["</a:t>
            </a:r>
            <a:r>
              <a:rPr lang="en-IN" dirty="0" err="1"/>
              <a:t>myform</a:t>
            </a:r>
            <a:r>
              <a:rPr lang="en-IN" dirty="0"/>
              <a:t>"]["name"].value;</a:t>
            </a:r>
          </a:p>
          <a:p>
            <a:r>
              <a:rPr lang="en-IN" dirty="0"/>
              <a:t>if(x=="")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alert("Name field is empty");</a:t>
            </a:r>
          </a:p>
          <a:p>
            <a:r>
              <a:rPr lang="en-IN" dirty="0"/>
              <a:t>return false;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&lt;form name="</a:t>
            </a:r>
            <a:r>
              <a:rPr lang="en-IN" dirty="0" err="1"/>
              <a:t>myform</a:t>
            </a:r>
            <a:r>
              <a:rPr lang="en-IN" dirty="0"/>
              <a:t>" action="/</a:t>
            </a:r>
            <a:r>
              <a:rPr lang="en-IN" dirty="0" err="1"/>
              <a:t>action_page.php</a:t>
            </a:r>
            <a:r>
              <a:rPr lang="en-IN" dirty="0"/>
              <a:t>" </a:t>
            </a:r>
            <a:r>
              <a:rPr lang="en-IN" dirty="0" err="1"/>
              <a:t>onsubmit</a:t>
            </a:r>
            <a:r>
              <a:rPr lang="en-IN" dirty="0"/>
              <a:t>="return </a:t>
            </a:r>
            <a:r>
              <a:rPr lang="en-IN" dirty="0" err="1"/>
              <a:t>validateForm</a:t>
            </a:r>
            <a:r>
              <a:rPr lang="en-IN" dirty="0"/>
              <a:t>()" method="post" &gt;</a:t>
            </a:r>
          </a:p>
          <a:p>
            <a:r>
              <a:rPr lang="en-IN" dirty="0"/>
              <a:t>&lt;label for="in1"&gt;Name&lt;/label&gt;</a:t>
            </a:r>
          </a:p>
          <a:p>
            <a:r>
              <a:rPr lang="en-IN" dirty="0"/>
              <a:t>&lt;input type="text" id="in1" name="name" &gt;</a:t>
            </a:r>
          </a:p>
          <a:p>
            <a:r>
              <a:rPr lang="en-IN" dirty="0"/>
              <a:t>&lt;input type="submit" value="Submit"&gt;</a:t>
            </a:r>
          </a:p>
          <a:p>
            <a:r>
              <a:rPr lang="en-IN" dirty="0"/>
              <a:t>&lt;/form&gt;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9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automatic  form validation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400" dirty="0"/>
              <a:t>HTML form validation can be performed automatically by the </a:t>
            </a:r>
            <a:r>
              <a:rPr lang="en-US" sz="2400" dirty="0" smtClean="0"/>
              <a:t>browser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 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form field (</a:t>
            </a:r>
            <a:r>
              <a:rPr lang="en-US" alt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fname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) is empty, the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required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attribute prevents this form from being </a:t>
            </a: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submitted</a:t>
            </a: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/>
              <a:t>&lt;input type="text" name="</a:t>
            </a:r>
            <a:r>
              <a:rPr lang="en-US" sz="2400" dirty="0" err="1"/>
              <a:t>fname</a:t>
            </a:r>
            <a:r>
              <a:rPr lang="en-US" sz="2400" dirty="0"/>
              <a:t>" </a:t>
            </a:r>
            <a:r>
              <a:rPr lang="en-US" sz="2400" b="1" dirty="0"/>
              <a:t>required</a:t>
            </a:r>
            <a:r>
              <a:rPr lang="en-US" sz="2400" dirty="0"/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4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constraint 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/>
          <a:lstStyle/>
          <a:p>
            <a:r>
              <a:rPr lang="en-IN" sz="2000" dirty="0"/>
              <a:t>HTML5 introduced a new HTML validation concept called </a:t>
            </a:r>
            <a:r>
              <a:rPr lang="en-IN" sz="2000" b="1" dirty="0"/>
              <a:t>constraint validation</a:t>
            </a:r>
            <a:r>
              <a:rPr lang="en-IN" sz="2000" dirty="0"/>
              <a:t>.</a:t>
            </a:r>
          </a:p>
          <a:p>
            <a:r>
              <a:rPr lang="en-IN" sz="2000" dirty="0"/>
              <a:t>HTML constraint validation is based on:</a:t>
            </a:r>
          </a:p>
          <a:p>
            <a:pPr lvl="1"/>
            <a:r>
              <a:rPr lang="en-IN" sz="2000" dirty="0"/>
              <a:t>Constraint validation </a:t>
            </a:r>
            <a:r>
              <a:rPr lang="en-IN" sz="2000" b="1" dirty="0"/>
              <a:t>HTML</a:t>
            </a:r>
            <a:r>
              <a:rPr lang="en-IN" sz="2000" dirty="0"/>
              <a:t> </a:t>
            </a:r>
            <a:r>
              <a:rPr lang="en-IN" sz="2000" b="1" dirty="0"/>
              <a:t>Input Attributes</a:t>
            </a:r>
            <a:endParaRPr lang="en-IN" sz="2000" dirty="0"/>
          </a:p>
          <a:p>
            <a:pPr lvl="1"/>
            <a:r>
              <a:rPr lang="en-IN" sz="2000" dirty="0"/>
              <a:t>Constraint validation </a:t>
            </a:r>
            <a:r>
              <a:rPr lang="en-IN" sz="2000" b="1" dirty="0"/>
              <a:t>CSS Pseudo Selectors</a:t>
            </a:r>
            <a:endParaRPr lang="en-IN" sz="2000" dirty="0"/>
          </a:p>
          <a:p>
            <a:pPr lvl="1"/>
            <a:r>
              <a:rPr lang="en-IN" sz="2000" dirty="0"/>
              <a:t>Constraint validation </a:t>
            </a:r>
            <a:r>
              <a:rPr lang="en-IN" sz="2000" b="1" dirty="0"/>
              <a:t>DOM Properties and Methods</a:t>
            </a:r>
            <a:endParaRPr lang="en-IN" sz="2000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93984"/>
              </p:ext>
            </p:extLst>
          </p:nvPr>
        </p:nvGraphicFramePr>
        <p:xfrm>
          <a:off x="1210613" y="3267986"/>
          <a:ext cx="8188789" cy="1463040"/>
        </p:xfrm>
        <a:graphic>
          <a:graphicData uri="http://schemas.openxmlformats.org/drawingml/2006/table">
            <a:tbl>
              <a:tblPr/>
              <a:tblGrid>
                <a:gridCol w="2044822"/>
                <a:gridCol w="6143967"/>
              </a:tblGrid>
              <a:tr h="300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Attribute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disabled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that the input element should be disabled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00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maximum value of an input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min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the minimum value of an input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96537"/>
              </p:ext>
            </p:extLst>
          </p:nvPr>
        </p:nvGraphicFramePr>
        <p:xfrm>
          <a:off x="1057140" y="4942343"/>
          <a:ext cx="8342262" cy="1463040"/>
        </p:xfrm>
        <a:graphic>
          <a:graphicData uri="http://schemas.openxmlformats.org/drawingml/2006/table">
            <a:tbl>
              <a:tblPr/>
              <a:tblGrid>
                <a:gridCol w="2083146"/>
                <a:gridCol w="625911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Selector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:disabled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input elements with the "disabled" attribute specified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:invalid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input elements with invalid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:optional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input elements with no "required" attribute specified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constraint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Input attribute constraint validation</a:t>
            </a:r>
          </a:p>
          <a:p>
            <a:r>
              <a:rPr lang="en-IN" dirty="0" smtClean="0"/>
              <a:t>Example:&lt;input</a:t>
            </a:r>
            <a:r>
              <a:rPr lang="en-IN" dirty="0"/>
              <a:t> type="date" id="</a:t>
            </a:r>
            <a:r>
              <a:rPr lang="en-IN" dirty="0" err="1"/>
              <a:t>datemin</a:t>
            </a:r>
            <a:r>
              <a:rPr lang="en-IN" dirty="0"/>
              <a:t>" name="</a:t>
            </a:r>
            <a:r>
              <a:rPr lang="en-IN" dirty="0" err="1"/>
              <a:t>datemin</a:t>
            </a:r>
            <a:r>
              <a:rPr lang="en-IN" dirty="0"/>
              <a:t>" min="2000-01-02"&gt;&lt;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Pseudo selector constraint validation</a:t>
            </a:r>
          </a:p>
          <a:p>
            <a:r>
              <a:rPr lang="en-IN" dirty="0" smtClean="0"/>
              <a:t>Example  :  </a:t>
            </a:r>
            <a:r>
              <a:rPr lang="en-IN" dirty="0" err="1" smtClean="0"/>
              <a:t>a.highlight:hover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#ff0000;</a:t>
            </a:r>
            <a:br>
              <a:rPr lang="en-IN" dirty="0"/>
            </a:br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DOM method constraint validation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&lt;script&gt;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('foo').</a:t>
            </a:r>
            <a:r>
              <a:rPr lang="en-US" altLang="en-US" dirty="0" err="1"/>
              <a:t>validity.typeMismatch</a:t>
            </a:r>
            <a:r>
              <a:rPr lang="en-US" altLang="en-US" dirty="0"/>
              <a:t>; </a:t>
            </a:r>
            <a:r>
              <a:rPr lang="en-US" altLang="en-US" i="1" dirty="0"/>
              <a:t>//false</a:t>
            </a:r>
            <a:r>
              <a:rPr lang="en-US" altLang="en-US" dirty="0"/>
              <a:t>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('bar').</a:t>
            </a:r>
            <a:r>
              <a:rPr lang="en-US" altLang="en-US" dirty="0" err="1"/>
              <a:t>validity.typeMismatch</a:t>
            </a:r>
            <a:r>
              <a:rPr lang="en-US" altLang="en-US" dirty="0"/>
              <a:t>; </a:t>
            </a:r>
            <a:r>
              <a:rPr lang="en-US" altLang="en-US" i="1" dirty="0"/>
              <a:t>//</a:t>
            </a:r>
            <a:r>
              <a:rPr lang="en-US" altLang="en-US" i="1" dirty="0" smtClean="0"/>
              <a:t>true</a:t>
            </a:r>
          </a:p>
          <a:p>
            <a:pPr marL="0" indent="0">
              <a:buNone/>
            </a:pPr>
            <a:r>
              <a:rPr lang="en-US" altLang="en-US" i="1" dirty="0" smtClean="0">
                <a:solidFill>
                  <a:srgbClr val="FF0000"/>
                </a:solidFill>
              </a:rPr>
              <a:t>&lt;/script&gt;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7843"/>
            <a:ext cx="184731" cy="612887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55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AJAX -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965916"/>
            <a:ext cx="10722735" cy="4773166"/>
          </a:xfrm>
        </p:spPr>
        <p:txBody>
          <a:bodyPr/>
          <a:lstStyle/>
          <a:p>
            <a:r>
              <a:rPr lang="en-US" sz="2000" dirty="0"/>
              <a:t>AJAX is the art of exchanging data with a server, and update parts of a web page - without reloading the whole page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jQuery </a:t>
            </a:r>
            <a:r>
              <a:rPr lang="en-US" sz="2000" dirty="0"/>
              <a:t>AJAX methods</a:t>
            </a:r>
            <a:r>
              <a:rPr lang="en-US" sz="2000" dirty="0" smtClean="0"/>
              <a:t>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90644"/>
              </p:ext>
            </p:extLst>
          </p:nvPr>
        </p:nvGraphicFramePr>
        <p:xfrm>
          <a:off x="1123131" y="1972242"/>
          <a:ext cx="8342262" cy="701040"/>
        </p:xfrm>
        <a:graphic>
          <a:graphicData uri="http://schemas.openxmlformats.org/drawingml/2006/table">
            <a:tbl>
              <a:tblPr/>
              <a:tblGrid>
                <a:gridCol w="4171131"/>
                <a:gridCol w="417113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hlinkClick r:id="rId2"/>
                        </a:rPr>
                        <a:t>$.get()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Loads data from a server using an AJAX HTTP GET request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64436" y="2923552"/>
            <a:ext cx="9215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$.get("demo_test.asp", function(data, status){</a:t>
            </a:r>
          </a:p>
          <a:p>
            <a:r>
              <a:rPr lang="en-IN" dirty="0"/>
              <a:t>      alert("Data: " + data + "\</a:t>
            </a:r>
            <a:r>
              <a:rPr lang="en-IN" dirty="0" err="1"/>
              <a:t>nStatus</a:t>
            </a:r>
            <a:r>
              <a:rPr lang="en-IN" dirty="0"/>
              <a:t>: " + status);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67640"/>
              </p:ext>
            </p:extLst>
          </p:nvPr>
        </p:nvGraphicFramePr>
        <p:xfrm>
          <a:off x="838200" y="5739082"/>
          <a:ext cx="8342262" cy="701040"/>
        </p:xfrm>
        <a:graphic>
          <a:graphicData uri="http://schemas.openxmlformats.org/drawingml/2006/table">
            <a:tbl>
              <a:tblPr/>
              <a:tblGrid>
                <a:gridCol w="4171131"/>
                <a:gridCol w="417113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$.getScript()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Loads (and executes) a JavaScript from a server using an AJAX HTTP GET request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can change  HTML CSS styles</a:t>
            </a:r>
          </a:p>
          <a:p>
            <a:pPr lvl="1"/>
            <a:r>
              <a:rPr lang="en-IN" dirty="0" err="1" smtClean="0"/>
              <a:t>document.getElementById</a:t>
            </a:r>
            <a:r>
              <a:rPr lang="en-IN" dirty="0" smtClean="0"/>
              <a:t>(“Demo”).</a:t>
            </a:r>
            <a:r>
              <a:rPr lang="en-IN" dirty="0" err="1" smtClean="0"/>
              <a:t>style.fontsize</a:t>
            </a:r>
            <a:r>
              <a:rPr lang="en-IN" dirty="0" smtClean="0"/>
              <a:t>=70px;</a:t>
            </a:r>
          </a:p>
          <a:p>
            <a:r>
              <a:rPr lang="en-IN" dirty="0" smtClean="0"/>
              <a:t>Hidden html elements can be shown using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 lvl="1"/>
            <a:r>
              <a:rPr lang="en-IN" dirty="0" smtClean="0"/>
              <a:t>&lt;p id=“para1” style=”</a:t>
            </a:r>
            <a:r>
              <a:rPr lang="en-IN" dirty="0" err="1" smtClean="0"/>
              <a:t>display:none</a:t>
            </a:r>
            <a:r>
              <a:rPr lang="en-IN" dirty="0" smtClean="0"/>
              <a:t>”&gt; Hidden text &lt;/p&gt;</a:t>
            </a:r>
          </a:p>
          <a:p>
            <a:pPr lvl="1"/>
            <a:r>
              <a:rPr lang="en-IN" dirty="0" smtClean="0"/>
              <a:t>&lt;input type=button </a:t>
            </a:r>
            <a:r>
              <a:rPr lang="en-IN" dirty="0" err="1" smtClean="0"/>
              <a:t>onclick</a:t>
            </a:r>
            <a:r>
              <a:rPr lang="en-IN" dirty="0" smtClean="0"/>
              <a:t>=</a:t>
            </a:r>
            <a:r>
              <a:rPr lang="en-IN" dirty="0" err="1" smtClean="0"/>
              <a:t>document.getElementById</a:t>
            </a:r>
            <a:r>
              <a:rPr lang="en-IN" dirty="0" smtClean="0"/>
              <a:t>(“para1”).</a:t>
            </a:r>
            <a:r>
              <a:rPr lang="en-IN" dirty="0" err="1" smtClean="0"/>
              <a:t>style.display</a:t>
            </a:r>
            <a:r>
              <a:rPr lang="en-IN" dirty="0" smtClean="0"/>
              <a:t>=“block”&gt;</a:t>
            </a:r>
            <a:r>
              <a:rPr lang="en-IN" dirty="0" err="1" smtClean="0"/>
              <a:t>clickme</a:t>
            </a:r>
            <a:r>
              <a:rPr lang="en-IN" dirty="0" smtClean="0"/>
              <a:t>&lt;/input&gt;</a:t>
            </a:r>
          </a:p>
          <a:p>
            <a:r>
              <a:rPr lang="en-IN" dirty="0" smtClean="0"/>
              <a:t>In html, </a:t>
            </a:r>
            <a:r>
              <a:rPr lang="en-IN" dirty="0" err="1" smtClean="0"/>
              <a:t>javascript</a:t>
            </a:r>
            <a:r>
              <a:rPr lang="en-IN" dirty="0" smtClean="0"/>
              <a:t> code is inserted between &lt;script&gt;&lt;/script&gt; tags</a:t>
            </a:r>
          </a:p>
          <a:p>
            <a:pPr lvl="1"/>
            <a:r>
              <a:rPr lang="en-IN" dirty="0"/>
              <a:t>&lt;script&gt;</a:t>
            </a:r>
            <a:br>
              <a:rPr lang="en-IN" dirty="0"/>
            </a:b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 = "My First JavaScript";</a:t>
            </a:r>
            <a:br>
              <a:rPr lang="en-IN" dirty="0"/>
            </a:b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313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functions and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396248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function is a block of code, that will be executed when it is called for.</a:t>
            </a:r>
          </a:p>
          <a:p>
            <a:r>
              <a:rPr lang="en-IN" dirty="0" smtClean="0"/>
              <a:t>Functions will be called when an event occurs i.e., button click</a:t>
            </a:r>
          </a:p>
          <a:p>
            <a:r>
              <a:rPr lang="en-IN" dirty="0" smtClean="0"/>
              <a:t>Many Scripts can be placed in a html document </a:t>
            </a:r>
          </a:p>
          <a:p>
            <a:r>
              <a:rPr lang="en-IN" dirty="0" smtClean="0"/>
              <a:t>Scripts can be kept in &lt;head&gt; section or &lt;body&gt; section  or both the sections</a:t>
            </a:r>
          </a:p>
          <a:p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&lt;script&gt;</a:t>
            </a:r>
          </a:p>
          <a:p>
            <a:pPr marL="0" indent="0">
              <a:buNone/>
            </a:pPr>
            <a:r>
              <a:rPr lang="en-IN" dirty="0" smtClean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document.getElementById</a:t>
            </a:r>
            <a:r>
              <a:rPr lang="en-IN" dirty="0" smtClean="0"/>
              <a:t>(“demo”).</a:t>
            </a:r>
            <a:r>
              <a:rPr lang="en-IN" dirty="0" err="1" smtClean="0"/>
              <a:t>innerHTML</a:t>
            </a:r>
            <a:r>
              <a:rPr lang="en-IN" dirty="0" smtClean="0"/>
              <a:t>=“Text change”;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&lt;/script&gt;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&lt;p id=“demo”&gt;Paragraph text&lt;/p&gt;</a:t>
            </a:r>
          </a:p>
          <a:p>
            <a:pPr marL="0" indent="0">
              <a:buNone/>
            </a:pPr>
            <a:r>
              <a:rPr lang="en-IN" dirty="0" smtClean="0"/>
              <a:t>&lt;button type=“button” </a:t>
            </a:r>
            <a:r>
              <a:rPr lang="en-IN" dirty="0" err="1" smtClean="0"/>
              <a:t>onclick</a:t>
            </a:r>
            <a:r>
              <a:rPr lang="en-IN" dirty="0" smtClean="0"/>
              <a:t>=“</a:t>
            </a:r>
            <a:r>
              <a:rPr lang="en-IN" dirty="0" err="1" smtClean="0"/>
              <a:t>myfunction</a:t>
            </a:r>
            <a:r>
              <a:rPr lang="en-IN" dirty="0" smtClean="0"/>
              <a:t>()”&gt;Click me&lt;/button&gt;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0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functions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/>
          </a:bodyPr>
          <a:lstStyle/>
          <a:p>
            <a:r>
              <a:rPr lang="en-IN" dirty="0" smtClean="0"/>
              <a:t>Function syntax</a:t>
            </a:r>
          </a:p>
          <a:p>
            <a:r>
              <a:rPr lang="en-IN" dirty="0"/>
              <a:t> </a:t>
            </a:r>
            <a:r>
              <a:rPr lang="en-IN" dirty="0" smtClean="0"/>
              <a:t>function &lt;function name&gt; (&lt;parameter1&gt;,&lt;parameter2&gt; …)</a:t>
            </a:r>
          </a:p>
          <a:p>
            <a:pPr marL="0" indent="0">
              <a:lnSpc>
                <a:spcPct val="50000"/>
              </a:lnSpc>
              <a:spcBef>
                <a:spcPts val="50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   {</a:t>
            </a:r>
          </a:p>
          <a:p>
            <a:pPr marL="0" indent="0">
              <a:lnSpc>
                <a:spcPct val="50000"/>
              </a:lnSpc>
              <a:spcBef>
                <a:spcPts val="50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       &lt;statements&gt;</a:t>
            </a:r>
          </a:p>
          <a:p>
            <a:pPr marL="0" indent="0">
              <a:lnSpc>
                <a:spcPct val="50000"/>
              </a:lnSpc>
              <a:spcBef>
                <a:spcPts val="50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        return &lt;value&gt;;</a:t>
            </a:r>
          </a:p>
          <a:p>
            <a:pPr marL="0" indent="0">
              <a:lnSpc>
                <a:spcPct val="50000"/>
              </a:lnSpc>
              <a:spcBef>
                <a:spcPts val="50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    }</a:t>
            </a:r>
          </a:p>
          <a:p>
            <a:r>
              <a:rPr lang="en-IN" dirty="0" smtClean="0"/>
              <a:t>Function invocation</a:t>
            </a:r>
          </a:p>
          <a:p>
            <a:pPr lvl="1"/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pPr lvl="1"/>
            <a:r>
              <a:rPr lang="en-US" dirty="0"/>
              <a:t>When an event occurs (when a user clicks a button)</a:t>
            </a:r>
          </a:p>
          <a:p>
            <a:pPr lvl="1"/>
            <a:r>
              <a:rPr lang="en-US" dirty="0"/>
              <a:t>When it is invoked (called) from JavaScript code</a:t>
            </a:r>
          </a:p>
          <a:p>
            <a:pPr lvl="1"/>
            <a:r>
              <a:rPr lang="en-US" dirty="0"/>
              <a:t>Automatically (self invoked)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5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 definition and invocation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&lt;label for="in1" &gt; </a:t>
            </a:r>
            <a:r>
              <a:rPr lang="en-IN" dirty="0" smtClean="0"/>
              <a:t>Enter Number </a:t>
            </a:r>
            <a:r>
              <a:rPr lang="en-IN" dirty="0"/>
              <a:t>&lt;/label&gt;</a:t>
            </a:r>
          </a:p>
          <a:p>
            <a:pPr marL="0" indent="0">
              <a:buNone/>
            </a:pPr>
            <a:r>
              <a:rPr lang="en-IN" dirty="0"/>
              <a:t>&lt;input type="text" id="in1" name="in1" value="8"&gt;</a:t>
            </a:r>
          </a:p>
          <a:p>
            <a:pPr marL="0" indent="0">
              <a:buNone/>
            </a:pPr>
            <a:r>
              <a:rPr lang="en-IN" dirty="0"/>
              <a:t>&lt;button type=button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avg</a:t>
            </a:r>
            <a:r>
              <a:rPr lang="en-IN" dirty="0"/>
              <a:t>(in1.value)"&gt;click&lt;/button&gt;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avg</a:t>
            </a:r>
            <a:r>
              <a:rPr lang="en-IN" dirty="0"/>
              <a:t>(a)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let y;</a:t>
            </a:r>
          </a:p>
          <a:p>
            <a:pPr marL="0" indent="0">
              <a:buNone/>
            </a:pPr>
            <a:r>
              <a:rPr lang="en-IN" dirty="0"/>
              <a:t>   y=(8+8+8+9+10)/a;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document.write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 return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251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2930</Words>
  <Application>Microsoft Office PowerPoint</Application>
  <PresentationFormat>Widescreen</PresentationFormat>
  <Paragraphs>770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Verdana</vt:lpstr>
      <vt:lpstr>Office Theme</vt:lpstr>
      <vt:lpstr>Internet and Web Programming  Module - III</vt:lpstr>
      <vt:lpstr>Client side processing and scripting</vt:lpstr>
      <vt:lpstr>Scripting Languages</vt:lpstr>
      <vt:lpstr>Javascript Introduction</vt:lpstr>
      <vt:lpstr>What javascript can do </vt:lpstr>
      <vt:lpstr>Javascript Introduction</vt:lpstr>
      <vt:lpstr>Javascript functions and events</vt:lpstr>
      <vt:lpstr>Javascript functions and events</vt:lpstr>
      <vt:lpstr>Function definition and invocation</vt:lpstr>
      <vt:lpstr>Javascript functions and events</vt:lpstr>
      <vt:lpstr>Javascript functions and events</vt:lpstr>
      <vt:lpstr>Javascript Display possibilities</vt:lpstr>
      <vt:lpstr>Javascript statement and keywords</vt:lpstr>
      <vt:lpstr>If,for,switch statement</vt:lpstr>
      <vt:lpstr>Arrays</vt:lpstr>
      <vt:lpstr>Arrays – Number indexed</vt:lpstr>
      <vt:lpstr>Arrays – named index</vt:lpstr>
      <vt:lpstr>Write the codesnippets using javascript</vt:lpstr>
      <vt:lpstr>Document Object Model</vt:lpstr>
      <vt:lpstr>Document Object Model</vt:lpstr>
      <vt:lpstr>Document Object Model</vt:lpstr>
      <vt:lpstr>PowerPoint Presentation</vt:lpstr>
      <vt:lpstr>PowerPoint Presentation</vt:lpstr>
      <vt:lpstr>DOM Examples</vt:lpstr>
      <vt:lpstr>Built-in-objects</vt:lpstr>
      <vt:lpstr>Javascript Primitives</vt:lpstr>
      <vt:lpstr>Javascript Objects</vt:lpstr>
      <vt:lpstr>Javascript Objects</vt:lpstr>
      <vt:lpstr>Javascript Objects</vt:lpstr>
      <vt:lpstr>Javascript Objects</vt:lpstr>
      <vt:lpstr>More on Javascript properties</vt:lpstr>
      <vt:lpstr>Javascript properties</vt:lpstr>
      <vt:lpstr>More on Javascript Methods</vt:lpstr>
      <vt:lpstr>More on Javascript Methods</vt:lpstr>
      <vt:lpstr>More on Javascript Methods</vt:lpstr>
      <vt:lpstr>Javascript Built-in-Objects</vt:lpstr>
      <vt:lpstr>Javascript Built-in-Objects</vt:lpstr>
      <vt:lpstr>Javascript Built-in-Objects</vt:lpstr>
      <vt:lpstr>Javascript Built-in-Objects</vt:lpstr>
      <vt:lpstr>Javascript Regular Expressions</vt:lpstr>
      <vt:lpstr>Regular Expressions</vt:lpstr>
      <vt:lpstr>Regular Expressions</vt:lpstr>
      <vt:lpstr>Regular Expressions</vt:lpstr>
      <vt:lpstr>Regular Expressions</vt:lpstr>
      <vt:lpstr>Javascript Exceptions</vt:lpstr>
      <vt:lpstr>Javascript Exceptions</vt:lpstr>
      <vt:lpstr>Javascript Exceptions</vt:lpstr>
      <vt:lpstr>Javascript Exceptions</vt:lpstr>
      <vt:lpstr>Javascript Exceptions</vt:lpstr>
      <vt:lpstr>Javascript Event Handling</vt:lpstr>
      <vt:lpstr>Javascript Event Handling</vt:lpstr>
      <vt:lpstr>Javascript Event Handlers</vt:lpstr>
      <vt:lpstr>Data Validation using javascripts</vt:lpstr>
      <vt:lpstr>Javascript form validations</vt:lpstr>
      <vt:lpstr>Javascript automatic  form validation </vt:lpstr>
      <vt:lpstr>HTML constraint validations</vt:lpstr>
      <vt:lpstr>HTML constraint validations</vt:lpstr>
      <vt:lpstr>AJAX - JQuery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Programming  Module - III</dc:title>
  <dc:creator>Meenakshi S P</dc:creator>
  <cp:lastModifiedBy>Meenakshi S P</cp:lastModifiedBy>
  <cp:revision>91</cp:revision>
  <dcterms:created xsi:type="dcterms:W3CDTF">2022-02-07T13:02:19Z</dcterms:created>
  <dcterms:modified xsi:type="dcterms:W3CDTF">2022-08-19T09:18:18Z</dcterms:modified>
</cp:coreProperties>
</file>