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8" r:id="rId2"/>
    <p:sldMasterId id="2147483669" r:id="rId3"/>
    <p:sldMasterId id="2147483670" r:id="rId4"/>
    <p:sldMasterId id="2147483671" r:id="rId5"/>
    <p:sldMasterId id="2147483672" r:id="rId6"/>
  </p:sldMasterIdLst>
  <p:notesMasterIdLst>
    <p:notesMasterId r:id="rId21"/>
  </p:notesMasterIdLst>
  <p:handoutMasterIdLst>
    <p:handoutMasterId r:id="rId22"/>
  </p:handoutMasterIdLst>
  <p:sldIdLst>
    <p:sldId id="324" r:id="rId7"/>
    <p:sldId id="330" r:id="rId8"/>
    <p:sldId id="331" r:id="rId9"/>
    <p:sldId id="337" r:id="rId10"/>
    <p:sldId id="332" r:id="rId11"/>
    <p:sldId id="257" r:id="rId12"/>
    <p:sldId id="335" r:id="rId13"/>
    <p:sldId id="338" r:id="rId14"/>
    <p:sldId id="339" r:id="rId15"/>
    <p:sldId id="343" r:id="rId16"/>
    <p:sldId id="341" r:id="rId17"/>
    <p:sldId id="342" r:id="rId18"/>
    <p:sldId id="344" r:id="rId19"/>
    <p:sldId id="340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B87"/>
    <a:srgbClr val="BF5700"/>
    <a:srgbClr val="FF8200"/>
    <a:srgbClr val="1B306B"/>
    <a:srgbClr val="262626"/>
    <a:srgbClr val="FFCC00"/>
    <a:srgbClr val="F8F8F8"/>
    <a:srgbClr val="EEECE1"/>
    <a:srgbClr val="C0504D"/>
    <a:srgbClr val="D11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4" autoAdjust="0"/>
    <p:restoredTop sz="80352" autoAdjust="0"/>
  </p:normalViewPr>
  <p:slideViewPr>
    <p:cSldViewPr>
      <p:cViewPr>
        <p:scale>
          <a:sx n="95" d="100"/>
          <a:sy n="95" d="100"/>
        </p:scale>
        <p:origin x="-1464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2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enter()</a:t>
            </a:r>
            <a:r>
              <a:rPr lang="en-US" baseline="0"/>
              <a:t> selection refers to pieces of data that have not yet been joined to visual elements.</a:t>
            </a:r>
          </a:p>
          <a:p>
            <a:r>
              <a:rPr lang="en-US" baseline="0"/>
              <a:t>To continue our analogy, it would be like actors who do not yet have </a:t>
            </a:r>
            <a:r>
              <a:rPr lang="en-US" i="1" baseline="0"/>
              <a:t>their</a:t>
            </a:r>
            <a:r>
              <a:rPr lang="en-US" i="0" baseline="0"/>
              <a:t> visual elements, i.e. costumes.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8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enter()</a:t>
            </a:r>
            <a:r>
              <a:rPr lang="en-US" baseline="0"/>
              <a:t> selection refers to pieces of data that have not yet been joined to visual elements.</a:t>
            </a:r>
          </a:p>
          <a:p>
            <a:r>
              <a:rPr lang="en-US" baseline="0"/>
              <a:t>To continue our analogy, it would be like actors who do not yet have </a:t>
            </a:r>
            <a:r>
              <a:rPr lang="en-US" i="1" baseline="0"/>
              <a:t>their</a:t>
            </a:r>
            <a:r>
              <a:rPr lang="en-US" i="0" baseline="0"/>
              <a:t> visual elements, i.e. costumes.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8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exit()</a:t>
            </a:r>
            <a:r>
              <a:rPr lang="en-US" baseline="0"/>
              <a:t> selection refers to pieces of data that have not yet been joined to visual elements.</a:t>
            </a:r>
          </a:p>
          <a:p>
            <a:r>
              <a:rPr lang="en-US" baseline="0"/>
              <a:t>To continue our analogy, it would be like costumes that do not have actors to wear them.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exit()</a:t>
            </a:r>
            <a:r>
              <a:rPr lang="en-US" baseline="0"/>
              <a:t> selection refers to pieces of data that have not yet been joined to visual elements.</a:t>
            </a:r>
          </a:p>
          <a:p>
            <a:r>
              <a:rPr lang="en-US" baseline="0"/>
              <a:t>To continue our analogy, it would be like costumes that do not have actors to wear them.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8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-selectAll(“rect”) means that D3 scans the document for rectangles. If</a:t>
            </a:r>
            <a:r>
              <a:rPr lang="en-US" baseline="0" dirty="0"/>
              <a:t> none exist, it notes so.</a:t>
            </a:r>
          </a:p>
          <a:p>
            <a:endParaRPr lang="en-US" baseline="0" dirty="0"/>
          </a:p>
          <a:p>
            <a:r>
              <a:rPr lang="en-US" baseline="0" dirty="0"/>
              <a:t>-With .data(booksReadThisYear), it joins the data to the rectangles.</a:t>
            </a:r>
          </a:p>
          <a:p>
            <a:endParaRPr lang="en-US" baseline="0" dirty="0"/>
          </a:p>
          <a:p>
            <a:r>
              <a:rPr lang="en-US" baseline="0" dirty="0"/>
              <a:t>-With .enter().append(“rect”), D3 identifies the enter() selection, or data that do not have rectangles joined to them, and appends a rectangle to each datum.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you’re a theater</a:t>
            </a:r>
            <a:r>
              <a:rPr lang="en-US" baseline="0" dirty="0"/>
              <a:t> director who’s putting on a play about ninjas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4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both an actor and</a:t>
            </a:r>
            <a:r>
              <a:rPr lang="en-US" baseline="0" dirty="0"/>
              <a:t> a costume to have a ninja who’s ready for the stage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we have 3 costumes, but no actors, we do not have ninjas.</a:t>
            </a:r>
          </a:p>
          <a:p>
            <a:r>
              <a:rPr lang="en-US" baseline="0" dirty="0"/>
              <a:t>If we have 3 actors, but no costumes, we do not have ninjas.</a:t>
            </a:r>
          </a:p>
          <a:p>
            <a:endParaRPr lang="en-US" baseline="0" dirty="0"/>
          </a:p>
          <a:p>
            <a:r>
              <a:rPr lang="en-US" baseline="0" dirty="0"/>
              <a:t>We need 3 actors and 3 costumes to have 3 ninjas.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16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4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each</a:t>
            </a:r>
            <a:r>
              <a:rPr lang="en-US" baseline="0" dirty="0"/>
              <a:t> piece of data in the array determines the appearance of each rectangle in the bar chart. The larger the number, the taller the rectangle.</a:t>
            </a:r>
          </a:p>
          <a:p>
            <a:endParaRPr lang="en-US" baseline="0" dirty="0"/>
          </a:p>
          <a:p>
            <a:r>
              <a:rPr lang="en-US" dirty="0"/>
              <a:t>Without</a:t>
            </a:r>
            <a:r>
              <a:rPr lang="en-US" baseline="0" dirty="0"/>
              <a:t> the numbers in our array, we do not have a bar chart. That is why they are like actors.</a:t>
            </a:r>
          </a:p>
          <a:p>
            <a:endParaRPr lang="en-US" baseline="0" dirty="0"/>
          </a:p>
          <a:p>
            <a:r>
              <a:rPr lang="en-US" baseline="0" dirty="0"/>
              <a:t>Without the rectangles to represent the numbers, we do not have a bar chart. In that way, SVG elements are like ninja costumes.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-In D3,</a:t>
            </a:r>
            <a:r>
              <a:rPr lang="en-US" baseline="0" dirty="0"/>
              <a:t> enter() selection means data that have not been joined to onscreen visual elements.</a:t>
            </a:r>
          </a:p>
          <a:p>
            <a:endParaRPr lang="en-US" baseline="0" dirty="0"/>
          </a:p>
          <a:p>
            <a:r>
              <a:rPr lang="en-US" baseline="0" dirty="0"/>
              <a:t>-Exit() selection represents visual elements that are not joined to data.</a:t>
            </a:r>
          </a:p>
          <a:p>
            <a:endParaRPr lang="en-US" baseline="0" dirty="0"/>
          </a:p>
          <a:p>
            <a:r>
              <a:rPr lang="en-US" baseline="0" dirty="0"/>
              <a:t>-And update() selection represents data that are bound to visual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744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089081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986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3688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714059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74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6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 xmlns:p14="http://schemas.microsoft.com/office/powerpoint/2010/main"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524794" cy="871860"/>
          </a:xfrm>
        </p:spPr>
        <p:txBody>
          <a:bodyPr>
            <a:normAutofit/>
          </a:bodyPr>
          <a:lstStyle/>
          <a:p>
            <a:r>
              <a:rPr lang="en-US" dirty="0" smtClean="0"/>
              <a:t>To understand D3, imagine ninjas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963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Enter() selection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47" y="685800"/>
            <a:ext cx="9174747" cy="5801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048000"/>
            <a:ext cx="389327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55872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Enter() selection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47" y="675884"/>
            <a:ext cx="9174747" cy="5801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2667000"/>
            <a:ext cx="198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var  books = [</a:t>
            </a:r>
          </a:p>
          <a:p>
            <a:r>
              <a:rPr lang="en-US" sz="2400"/>
              <a:t>{2006:54},</a:t>
            </a:r>
          </a:p>
          <a:p>
            <a:r>
              <a:rPr lang="en-US" sz="2400"/>
              <a:t>{2007:43},</a:t>
            </a:r>
          </a:p>
          <a:p>
            <a:r>
              <a:rPr lang="en-US" sz="2400"/>
              <a:t>{2008:41},</a:t>
            </a:r>
          </a:p>
          <a:p>
            <a:r>
              <a:rPr lang="en-US" sz="2400"/>
              <a:t>{2009:44},</a:t>
            </a:r>
          </a:p>
          <a:p>
            <a:r>
              <a:rPr lang="en-US" sz="2400"/>
              <a:t>{2010:35}</a:t>
            </a:r>
          </a:p>
          <a:p>
            <a:r>
              <a:rPr lang="en-US" sz="240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838081385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Exit() selection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47" y="685800"/>
            <a:ext cx="9174747" cy="5801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133600"/>
            <a:ext cx="194152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876800"/>
            <a:ext cx="1941525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505200"/>
            <a:ext cx="19415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03574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Exit() selection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47" y="685800"/>
            <a:ext cx="9174747" cy="5801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05678" y="3709321"/>
            <a:ext cx="1371602" cy="8109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996278" y="3709321"/>
            <a:ext cx="1371602" cy="8109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910678" y="3709320"/>
            <a:ext cx="1371602" cy="810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825078" y="3709320"/>
            <a:ext cx="1371602" cy="8109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9478" y="3709320"/>
            <a:ext cx="1371602" cy="8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08496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Bringing it all together</a:t>
            </a:r>
          </a:p>
        </p:txBody>
      </p:sp>
      <p:pic>
        <p:nvPicPr>
          <p:cNvPr id="4" name="Picture 3" descr="Screenshot 2017-03-23 16.10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16136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83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Or, rather, a play about ninjas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143000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012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NINJA requires two things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66800"/>
            <a:ext cx="4671134" cy="312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4495800"/>
            <a:ext cx="510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/>
              <a:t>Actor + costume = NINJA</a:t>
            </a:r>
          </a:p>
        </p:txBody>
      </p:sp>
    </p:spTree>
    <p:extLst>
      <p:ext uri="{BB962C8B-B14F-4D97-AF65-F5344CB8AC3E}">
        <p14:creationId xmlns:p14="http://schemas.microsoft.com/office/powerpoint/2010/main" val="12149464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costumes + 3 actors = 3 ninjas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1941525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057400"/>
            <a:ext cx="2748197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676400"/>
            <a:ext cx="2590800" cy="313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733800"/>
            <a:ext cx="1941525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62200"/>
            <a:ext cx="1941525" cy="1295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62200" y="2971800"/>
            <a:ext cx="99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5791200" y="2971800"/>
            <a:ext cx="226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ＭＳ ゴシック"/>
                <a:ea typeface="ＭＳ ゴシック"/>
                <a:cs typeface="ＭＳ ゴシック"/>
              </a:rPr>
              <a:t>=</a:t>
            </a:r>
            <a:endParaRPr 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762000" y="5334000"/>
            <a:ext cx="7338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/>
              <a:t>Costumes + Actors = NINJAS</a:t>
            </a:r>
          </a:p>
        </p:txBody>
      </p:sp>
    </p:spTree>
    <p:extLst>
      <p:ext uri="{BB962C8B-B14F-4D97-AF65-F5344CB8AC3E}">
        <p14:creationId xmlns:p14="http://schemas.microsoft.com/office/powerpoint/2010/main" val="25670930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NINJA requires two things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990600"/>
            <a:ext cx="4534215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28800" y="4267200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/>
              <a:t>Actor only</a:t>
            </a:r>
          </a:p>
          <a:p>
            <a:pPr algn="ctr"/>
            <a:r>
              <a:rPr lang="en-US" sz="4800" b="1"/>
              <a:t>= NO NINJA</a:t>
            </a:r>
          </a:p>
        </p:txBody>
      </p:sp>
    </p:spTree>
    <p:extLst>
      <p:ext uri="{BB962C8B-B14F-4D97-AF65-F5344CB8AC3E}">
        <p14:creationId xmlns:p14="http://schemas.microsoft.com/office/powerpoint/2010/main" val="16192159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Costume only = no ninja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196850" y="838200"/>
            <a:ext cx="8642350" cy="5559936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endParaRPr lang="en" altLang="en" sz="32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90600"/>
            <a:ext cx="4225671" cy="2819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0" y="4267200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/>
              <a:t>Costume only</a:t>
            </a:r>
          </a:p>
          <a:p>
            <a:pPr algn="ctr"/>
            <a:r>
              <a:rPr lang="en-US" sz="4800" b="1"/>
              <a:t>= NO NINJA</a:t>
            </a:r>
          </a:p>
        </p:txBody>
      </p:sp>
    </p:spTree>
    <p:extLst>
      <p:ext uri="{BB962C8B-B14F-4D97-AF65-F5344CB8AC3E}">
        <p14:creationId xmlns:p14="http://schemas.microsoft.com/office/powerpoint/2010/main" val="6054842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NINJA requires two things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914400"/>
            <a:ext cx="4557205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6400" y="4191000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/>
              <a:t>Actor + Costume</a:t>
            </a:r>
          </a:p>
          <a:p>
            <a:pPr algn="ctr"/>
            <a:r>
              <a:rPr lang="en-US" sz="4800" b="1"/>
              <a:t>= NINJA</a:t>
            </a:r>
          </a:p>
        </p:txBody>
      </p:sp>
    </p:spTree>
    <p:extLst>
      <p:ext uri="{BB962C8B-B14F-4D97-AF65-F5344CB8AC3E}">
        <p14:creationId xmlns:p14="http://schemas.microsoft.com/office/powerpoint/2010/main" val="1583063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D3 charts are like ninjas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03744"/>
            <a:ext cx="198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var  books = [</a:t>
            </a:r>
          </a:p>
          <a:p>
            <a:r>
              <a:rPr lang="en-US" sz="2400"/>
              <a:t>{2006:54},</a:t>
            </a:r>
          </a:p>
          <a:p>
            <a:r>
              <a:rPr lang="en-US" sz="2400"/>
              <a:t>{2007:43},</a:t>
            </a:r>
          </a:p>
          <a:p>
            <a:r>
              <a:rPr lang="en-US" sz="2400"/>
              <a:t>{2008:41},</a:t>
            </a:r>
          </a:p>
          <a:p>
            <a:r>
              <a:rPr lang="en-US" sz="2400"/>
              <a:t>{2009:44},</a:t>
            </a:r>
          </a:p>
          <a:p>
            <a:r>
              <a:rPr lang="en-US" sz="2400"/>
              <a:t>{2010:35}</a:t>
            </a:r>
          </a:p>
          <a:p>
            <a:r>
              <a:rPr lang="en-US" sz="2400"/>
              <a:t>];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819400"/>
            <a:ext cx="4038600" cy="358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139279" y="1270923"/>
            <a:ext cx="1371602" cy="8109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129879" y="1270923"/>
            <a:ext cx="1371602" cy="8109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44279" y="1270922"/>
            <a:ext cx="1371602" cy="810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58679" y="1270922"/>
            <a:ext cx="1371602" cy="8109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873079" y="1270922"/>
            <a:ext cx="1371602" cy="81095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700000">
            <a:off x="1828800" y="27432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100000">
            <a:off x="5689315" y="275137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390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Enter(), Exit(), Update()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83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13482</TotalTime>
  <Words>638</Words>
  <Application>Microsoft Macintosh PowerPoint</Application>
  <PresentationFormat>On-screen Show (4:3)</PresentationFormat>
  <Paragraphs>81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UCF - Theme</vt:lpstr>
      <vt:lpstr>1_Unbranded</vt:lpstr>
      <vt:lpstr>Rutgers - Theme</vt:lpstr>
      <vt:lpstr>Unbranded</vt:lpstr>
      <vt:lpstr>UTAustin</vt:lpstr>
      <vt:lpstr>UCLA</vt:lpstr>
      <vt:lpstr>To understand D3, imagine ninjas</vt:lpstr>
      <vt:lpstr>Or, rather, a play about ninjas</vt:lpstr>
      <vt:lpstr>A NINJA requires two things</vt:lpstr>
      <vt:lpstr>3 costumes + 3 actors = 3 ninjas</vt:lpstr>
      <vt:lpstr>A NINJA requires two things</vt:lpstr>
      <vt:lpstr>Costume only = no ninja</vt:lpstr>
      <vt:lpstr>A NINJA requires two things</vt:lpstr>
      <vt:lpstr>D3 charts are like ninjas</vt:lpstr>
      <vt:lpstr>Enter(), Exit(), Update()</vt:lpstr>
      <vt:lpstr>Enter() selection</vt:lpstr>
      <vt:lpstr>Enter() selection</vt:lpstr>
      <vt:lpstr>Exit() selection</vt:lpstr>
      <vt:lpstr>Exit() selection</vt:lpstr>
      <vt:lpstr>Bringing it all together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Hanbom Lee</cp:lastModifiedBy>
  <cp:revision>1537</cp:revision>
  <cp:lastPrinted>2016-01-30T16:23:56Z</cp:lastPrinted>
  <dcterms:created xsi:type="dcterms:W3CDTF">2015-01-20T17:19:00Z</dcterms:created>
  <dcterms:modified xsi:type="dcterms:W3CDTF">2017-03-24T18:33:01Z</dcterms:modified>
</cp:coreProperties>
</file>