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1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5.png" ContentType="image/png"/>
  <Override PartName="/ppt/media/image12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2.jpeg" ContentType="image/jpe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9280" y="4251600"/>
            <a:ext cx="806148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69920" y="425160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39280" y="425160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7800" y="2349360"/>
            <a:ext cx="4564080" cy="36417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7800" y="2349360"/>
            <a:ext cx="4564080" cy="3641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39280" y="2349360"/>
            <a:ext cx="8061480" cy="364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39280" y="1716840"/>
            <a:ext cx="8061480" cy="177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39280" y="425160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39280" y="2349360"/>
            <a:ext cx="8061480" cy="364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9920" y="425160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39280" y="4251600"/>
            <a:ext cx="806148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39280" y="4251600"/>
            <a:ext cx="806148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9920" y="425160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9280" y="425160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7800" y="2349360"/>
            <a:ext cx="4564080" cy="36417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7800" y="2349360"/>
            <a:ext cx="4564080" cy="3641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39280" y="1716840"/>
            <a:ext cx="8061480" cy="177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39280" y="425160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3641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9920" y="425160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9280" y="1716480"/>
            <a:ext cx="8061480" cy="38196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3928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9920" y="2349360"/>
            <a:ext cx="393372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39280" y="4251600"/>
            <a:ext cx="8061480" cy="1737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58760" cy="158760"/>
          </a:xfrm>
          <a:prstGeom prst="rect">
            <a:avLst/>
          </a:prstGeom>
          <a:noFill/>
          <a:ln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GB" sz="1600">
                <a:latin typeface="Arial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GB" sz="160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GB" sz="160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GB" sz="16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GB" sz="16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GB" sz="16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GB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32760" y="539640"/>
            <a:ext cx="1368360" cy="7621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31640" y="6557760"/>
            <a:ext cx="972360" cy="152280"/>
          </a:xfrm>
          <a:prstGeom prst="rect">
            <a:avLst/>
          </a:prstGeom>
        </p:spPr>
        <p:txBody>
          <a:bodyPr lIns="0" rIns="0" tIns="0" bIns="0"/>
          <a:p>
            <a:pPr/>
            <a:fld id="{6F14B632-6699-42C8-BC0B-29B167336D4D}" type="slidenum">
              <a:rPr lang="de-DE" sz="1600">
                <a:latin typeface="Arial"/>
              </a:rPr>
              <a:t>&lt;number&gt;</a:t>
            </a:fld>
            <a:endParaRPr/>
          </a:p>
        </p:txBody>
      </p:sp>
      <p:pic>
        <p:nvPicPr>
          <p:cNvPr id="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39640"/>
            <a:ext cx="6950160" cy="762120"/>
          </a:xfrm>
          <a:prstGeom prst="rect">
            <a:avLst/>
          </a:prstGeom>
          <a:ln>
            <a:noFill/>
          </a:ln>
        </p:spPr>
      </p:pic>
      <p:sp>
        <p:nvSpPr>
          <p:cNvPr id="6" name="TextShape 5"/>
          <p:cNvSpPr txBox="1"/>
          <p:nvPr/>
        </p:nvSpPr>
        <p:spPr>
          <a:xfrm>
            <a:off x="323640" y="6091920"/>
            <a:ext cx="7020360" cy="516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 sz="1400">
                <a:latin typeface="Arial"/>
              </a:rPr>
              <a:t>Evaluation of performance of eGPU using Stereo Vision algorithm | Shriraam Mohan | MS Student ICT Innovation</a:t>
            </a:r>
            <a:endParaRPr/>
          </a:p>
        </p:txBody>
      </p:sp>
      <p:pic>
        <p:nvPicPr>
          <p:cNvPr id="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427880" y="6192000"/>
            <a:ext cx="1428120" cy="532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9280" y="490932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39280" y="5659200"/>
            <a:ext cx="8061480" cy="27972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Arial"/>
              </a:rPr>
              <a:t>Click to add Text</a:t>
            </a:r>
            <a:endParaRPr/>
          </a:p>
        </p:txBody>
      </p:sp>
      <p:sp>
        <p:nvSpPr>
          <p:cNvPr id="44" name="Line 3"/>
          <p:cNvSpPr/>
          <p:nvPr/>
        </p:nvSpPr>
        <p:spPr>
          <a:xfrm>
            <a:off x="539640" y="6135840"/>
            <a:ext cx="8061480" cy="0"/>
          </a:xfrm>
          <a:prstGeom prst="line">
            <a:avLst/>
          </a:prstGeom>
          <a:ln w="9360">
            <a:solidFill>
              <a:srgbClr val="717171"/>
            </a:solidFill>
            <a:miter/>
          </a:ln>
        </p:spPr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40400" y="539640"/>
            <a:ext cx="2160720" cy="120672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0" y="0"/>
            <a:ext cx="158760" cy="158760"/>
          </a:xfrm>
          <a:prstGeom prst="rect">
            <a:avLst/>
          </a:prstGeom>
          <a:noFill/>
          <a:ln>
            <a:noFill/>
          </a:ln>
        </p:spPr>
      </p:sp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8604360" cy="228600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GB" sz="1400">
                <a:latin typeface="Arial"/>
              </a:rPr>
              <a:t>Click to edit the outline text format</a:t>
            </a:r>
            <a:endParaRPr/>
          </a:p>
          <a:p>
            <a:pPr lvl="1" algn="ctr"/>
            <a:r>
              <a:rPr lang="en-GB" sz="1400">
                <a:latin typeface="Arial"/>
              </a:rPr>
              <a:t>Second Outline Level</a:t>
            </a:r>
            <a:endParaRPr/>
          </a:p>
          <a:p>
            <a:pPr lvl="2" algn="ctr">
              <a:buFont typeface="Arial"/>
              <a:buChar char="•"/>
            </a:pPr>
            <a:r>
              <a:rPr lang="en-GB" sz="1400">
                <a:latin typeface="Arial"/>
              </a:rPr>
              <a:t>Third Outline Level</a:t>
            </a:r>
            <a:endParaRPr/>
          </a:p>
          <a:p>
            <a:pPr lvl="3" algn="ctr">
              <a:buFont typeface="Arial"/>
              <a:buChar char="–"/>
            </a:pPr>
            <a:r>
              <a:rPr lang="en-GB" sz="1400">
                <a:latin typeface="Arial"/>
              </a:rPr>
              <a:t>Fourth Outline Level</a:t>
            </a:r>
            <a:endParaRPr/>
          </a:p>
          <a:p>
            <a:pPr lvl="4" algn="ctr">
              <a:buFont typeface="Arial"/>
              <a:buChar char="»"/>
            </a:pPr>
            <a:r>
              <a:rPr lang="en-GB" sz="1400">
                <a:latin typeface="Arial"/>
              </a:rPr>
              <a:t>Fifth Outline Level</a:t>
            </a:r>
            <a:endParaRPr/>
          </a:p>
          <a:p>
            <a:pPr lvl="5" algn="ctr">
              <a:buFont typeface="Arial"/>
              <a:buChar char="»"/>
            </a:pPr>
            <a:r>
              <a:rPr lang="en-GB" sz="1400">
                <a:latin typeface="Arial"/>
              </a:rPr>
              <a:t>Sixth Outline Level</a:t>
            </a:r>
            <a:endParaRPr/>
          </a:p>
          <a:p>
            <a:pPr lvl="6" algn="ctr">
              <a:buFont typeface="Arial"/>
              <a:buChar char="»"/>
            </a:pPr>
            <a:r>
              <a:rPr lang="en-GB" sz="14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39280" y="4672800"/>
            <a:ext cx="8061480" cy="762120"/>
          </a:xfrm>
          <a:prstGeom prst="rect">
            <a:avLst/>
          </a:prstGeom>
        </p:spPr>
        <p:txBody>
          <a:bodyPr lIns="0" rIns="0" tIns="0" bIns="0" anchor="b"/>
          <a:p>
            <a:pPr/>
            <a:r>
              <a:rPr lang="en-GB" sz="2400">
                <a:latin typeface="Arial"/>
              </a:rPr>
              <a:t>Evaluation of performance of eGPU using Stereo Vision algorithm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39280" y="5659200"/>
            <a:ext cx="8061480" cy="279720"/>
          </a:xfrm>
          <a:prstGeom prst="rect">
            <a:avLst/>
          </a:prstGeom>
        </p:spPr>
        <p:txBody>
          <a:bodyPr lIns="0" rIns="0" tIns="0" bIns="0" anchor="b"/>
          <a:p>
            <a:pPr/>
            <a:r>
              <a:rPr lang="en-GB" sz="1400">
                <a:latin typeface="Arial"/>
              </a:rPr>
              <a:t>Shriraam Mohan | Student, MS, ICT Innovation | AES group, TU-Berlin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pPr/>
            <a:r>
              <a:rPr lang="en-GB" sz="2600">
                <a:latin typeface="Arial"/>
              </a:rPr>
              <a:t>Contents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160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>
                <a:solidFill>
                  <a:srgbClr val="000000"/>
                </a:solidFill>
                <a:latin typeface="Arial"/>
              </a:rPr>
              <a:t>Problem Statement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Contribution.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Brief on stereo vision.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Assumptions.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Algorithm.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EGPU.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Implementation.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Programming.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Current results.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Conclusion.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600">
                <a:latin typeface="Arial"/>
              </a:rPr>
              <a:t>Problem Statement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39280" y="2349360"/>
            <a:ext cx="3420720" cy="3641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 </a:t>
            </a:r>
            <a:r>
              <a:rPr lang="en-GB" sz="1600">
                <a:latin typeface="Arial"/>
              </a:rPr>
              <a:t>Think Silicon Ltd. has come up with new series of eGPU called nema.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 </a:t>
            </a:r>
            <a:r>
              <a:rPr lang="en-GB" sz="1600">
                <a:latin typeface="Arial"/>
              </a:rPr>
              <a:t>Performance of the GPU needs to be compared with existing hardware for a real world application.</a:t>
            </a:r>
            <a:endParaRPr/>
          </a:p>
          <a:p>
            <a:pPr/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00360" y="1715400"/>
            <a:ext cx="3023640" cy="4806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12000" y="3384000"/>
            <a:ext cx="4874040" cy="263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600">
                <a:latin typeface="Arial"/>
              </a:rPr>
              <a:t>Contribution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39280" y="2349360"/>
            <a:ext cx="8061480" cy="3641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 </a:t>
            </a:r>
            <a:r>
              <a:rPr lang="en-GB" sz="1600">
                <a:latin typeface="Arial"/>
              </a:rPr>
              <a:t>The run time of a stereo vision algorithm and the percentage of bad pixels it produces is compared with implemetation in Zync 7000 processor and Intel core i3 processor.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 </a:t>
            </a:r>
            <a:r>
              <a:rPr lang="en-GB" sz="1600">
                <a:latin typeface="Arial"/>
              </a:rPr>
              <a:t>Optimisation of algorithm implementation for eGPU and comparison architecture.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 </a:t>
            </a:r>
            <a:r>
              <a:rPr lang="en-GB" sz="1600">
                <a:latin typeface="Arial"/>
              </a:rPr>
              <a:t>Any bottleneck in performance detected due to architecture of the eGPU is reported.</a:t>
            </a:r>
            <a:endParaRPr/>
          </a:p>
          <a:p>
            <a:pPr/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600">
                <a:latin typeface="Arial"/>
              </a:rPr>
              <a:t>Stereo vision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39280" y="2349360"/>
            <a:ext cx="8061480" cy="67464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GB" sz="1600">
                <a:latin typeface="Arial"/>
              </a:rPr>
              <a:t>Stereo vision involves extraction of depth information from multiple camera images of the same scene.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4532040" y="3352680"/>
            <a:ext cx="579960" cy="1975320"/>
          </a:xfrm>
          <a:prstGeom prst="rect">
            <a:avLst/>
          </a:prstGeom>
        </p:spPr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2760" y="3024000"/>
            <a:ext cx="3495240" cy="2685600"/>
          </a:xfrm>
          <a:prstGeom prst="rect">
            <a:avLst/>
          </a:prstGeom>
          <a:ln>
            <a:noFill/>
          </a:ln>
        </p:spPr>
      </p:pic>
      <p:sp>
        <p:nvSpPr>
          <p:cNvPr id="97" name="TextShape 4"/>
          <p:cNvSpPr txBox="1"/>
          <p:nvPr/>
        </p:nvSpPr>
        <p:spPr>
          <a:xfrm>
            <a:off x="5472000" y="5476680"/>
            <a:ext cx="3240000" cy="36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>
                <a:latin typeface="Arial"/>
              </a:rPr>
              <a:t>(image source: www.ni.com)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600">
                <a:latin typeface="Arial"/>
              </a:rPr>
              <a:t>Assumptions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4000" y="1686240"/>
            <a:ext cx="3384000" cy="414576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504000" y="2304000"/>
            <a:ext cx="3600000" cy="27673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Cameras are synchronous (images are taken by the camera at same instant)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Image planes of cameras are parallel to each other and to the baseline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Camera centers are at same height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Focal lengths are the same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576000" y="5256000"/>
            <a:ext cx="3456000" cy="7297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400">
                <a:latin typeface="Arial"/>
              </a:rPr>
              <a:t>(source: Epipolar Geometry and Stereo Vision - University of Illinois - Derek Hoiem)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600">
                <a:latin typeface="Arial"/>
              </a:rPr>
              <a:t>Algorithm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6440" y="2808000"/>
            <a:ext cx="7063560" cy="15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600">
                <a:latin typeface="Arial"/>
              </a:rPr>
              <a:t>Pre-processing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39280" y="2349360"/>
            <a:ext cx="8061480" cy="674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 </a:t>
            </a:r>
            <a:r>
              <a:rPr lang="en-GB" sz="1600">
                <a:latin typeface="Arial"/>
              </a:rPr>
              <a:t>Morphological opening by 3x3 square structure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 </a:t>
            </a:r>
            <a:r>
              <a:rPr lang="en-GB" sz="1600">
                <a:latin typeface="Arial"/>
              </a:rPr>
              <a:t>Census transform with 11 x 11 window size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3528000"/>
            <a:ext cx="80640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39280" y="1716840"/>
            <a:ext cx="8061480" cy="38160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2600">
                <a:latin typeface="Arial"/>
              </a:rPr>
              <a:t>Disparity map calculation (SHD) – most optimised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3800" y="2376000"/>
            <a:ext cx="8044200" cy="33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