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mpact" charset="1" panose="020B0806030902050204"/>
      <p:regular r:id="rId16"/>
    </p:embeddedFont>
    <p:embeddedFont>
      <p:font typeface="Poppins Bold Italics" charset="1" panose="00000800000000000000"/>
      <p:regular r:id="rId17"/>
    </p:embeddedFont>
    <p:embeddedFont>
      <p:font typeface="Poppins Italics" charset="1" panose="00000500000000000000"/>
      <p:regular r:id="rId18"/>
    </p:embeddedFont>
    <p:embeddedFont>
      <p:font typeface="Poppins" charset="1" panose="00000500000000000000"/>
      <p:regular r:id="rId19"/>
    </p:embeddedFont>
    <p:embeddedFont>
      <p:font typeface="Anton"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pn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1366517">
            <a:off x="8172982" y="-1473762"/>
            <a:ext cx="12307770" cy="7200900"/>
          </a:xfrm>
          <a:custGeom>
            <a:avLst/>
            <a:gdLst/>
            <a:ahLst/>
            <a:cxnLst/>
            <a:rect r="r" b="b" t="t" l="l"/>
            <a:pathLst>
              <a:path h="7200900" w="12307770">
                <a:moveTo>
                  <a:pt x="0" y="0"/>
                </a:moveTo>
                <a:lnTo>
                  <a:pt x="12307770" y="0"/>
                </a:lnTo>
                <a:lnTo>
                  <a:pt x="12307770" y="7200900"/>
                </a:lnTo>
                <a:lnTo>
                  <a:pt x="0" y="7200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493551">
            <a:off x="-3091661" y="3509943"/>
            <a:ext cx="15325477" cy="8242765"/>
          </a:xfrm>
          <a:custGeom>
            <a:avLst/>
            <a:gdLst/>
            <a:ahLst/>
            <a:cxnLst/>
            <a:rect r="r" b="b" t="t" l="l"/>
            <a:pathLst>
              <a:path h="8242765" w="15325477">
                <a:moveTo>
                  <a:pt x="0" y="0"/>
                </a:moveTo>
                <a:lnTo>
                  <a:pt x="15325477" y="0"/>
                </a:lnTo>
                <a:lnTo>
                  <a:pt x="15325477" y="8242765"/>
                </a:lnTo>
                <a:lnTo>
                  <a:pt x="0" y="82427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50042" y="349542"/>
            <a:ext cx="9587917" cy="9587917"/>
          </a:xfrm>
          <a:custGeom>
            <a:avLst/>
            <a:gdLst/>
            <a:ahLst/>
            <a:cxnLst/>
            <a:rect r="r" b="b" t="t" l="l"/>
            <a:pathLst>
              <a:path h="9587917" w="9587917">
                <a:moveTo>
                  <a:pt x="0" y="0"/>
                </a:moveTo>
                <a:lnTo>
                  <a:pt x="9587916" y="0"/>
                </a:lnTo>
                <a:lnTo>
                  <a:pt x="9587916" y="9587916"/>
                </a:lnTo>
                <a:lnTo>
                  <a:pt x="0" y="9587916"/>
                </a:lnTo>
                <a:lnTo>
                  <a:pt x="0" y="0"/>
                </a:lnTo>
                <a:close/>
              </a:path>
            </a:pathLst>
          </a:custGeom>
          <a:blipFill>
            <a:blip r:embed="rId6">
              <a:alphaModFix amt="30000"/>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3203120" y="895107"/>
            <a:ext cx="11552940" cy="4434304"/>
          </a:xfrm>
          <a:prstGeom prst="rect">
            <a:avLst/>
          </a:prstGeom>
        </p:spPr>
        <p:txBody>
          <a:bodyPr anchor="t" rtlCol="false" tIns="0" lIns="0" bIns="0" rIns="0">
            <a:spAutoFit/>
          </a:bodyPr>
          <a:lstStyle/>
          <a:p>
            <a:pPr algn="ctr">
              <a:lnSpc>
                <a:spcPts val="16822"/>
              </a:lnSpc>
            </a:pPr>
            <a:r>
              <a:rPr lang="en-US" sz="12016">
                <a:solidFill>
                  <a:srgbClr val="FFFFFF"/>
                </a:solidFill>
                <a:latin typeface="Impact"/>
                <a:ea typeface="Impact"/>
                <a:cs typeface="Impact"/>
                <a:sym typeface="Impact"/>
              </a:rPr>
              <a:t>LOAN DEFAULT PREDICTION</a:t>
            </a:r>
          </a:p>
        </p:txBody>
      </p:sp>
      <p:sp>
        <p:nvSpPr>
          <p:cNvPr name="TextBox 6" id="6"/>
          <p:cNvSpPr txBox="true"/>
          <p:nvPr/>
        </p:nvSpPr>
        <p:spPr>
          <a:xfrm rot="0">
            <a:off x="1992107" y="6251696"/>
            <a:ext cx="14303786" cy="1200658"/>
          </a:xfrm>
          <a:prstGeom prst="rect">
            <a:avLst/>
          </a:prstGeom>
        </p:spPr>
        <p:txBody>
          <a:bodyPr anchor="t" rtlCol="false" tIns="0" lIns="0" bIns="0" rIns="0">
            <a:spAutoFit/>
          </a:bodyPr>
          <a:lstStyle/>
          <a:p>
            <a:pPr algn="ctr">
              <a:lnSpc>
                <a:spcPts val="4736"/>
              </a:lnSpc>
            </a:pPr>
            <a:r>
              <a:rPr lang="en-US" b="true" sz="3200" i="true" spc="742">
                <a:solidFill>
                  <a:srgbClr val="FFFFFF"/>
                </a:solidFill>
                <a:latin typeface="Poppins Bold Italics"/>
                <a:ea typeface="Poppins Bold Italics"/>
                <a:cs typeface="Poppins Bold Italics"/>
                <a:sym typeface="Poppins Bold Italics"/>
              </a:rPr>
              <a:t>“AN AI BASED PROJECT TO PREDICT LOAN APPROVAL”</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312967" y="3278000"/>
            <a:ext cx="9662066" cy="7699780"/>
          </a:xfrm>
          <a:prstGeom prst="rect">
            <a:avLst/>
          </a:prstGeom>
        </p:spPr>
        <p:txBody>
          <a:bodyPr anchor="t" rtlCol="false" tIns="0" lIns="0" bIns="0" rIns="0">
            <a:spAutoFit/>
          </a:bodyPr>
          <a:lstStyle/>
          <a:p>
            <a:pPr algn="ctr">
              <a:lnSpc>
                <a:spcPts val="21959"/>
              </a:lnSpc>
            </a:pPr>
            <a:r>
              <a:rPr lang="en-US" sz="19433">
                <a:solidFill>
                  <a:srgbClr val="FFFFFF"/>
                </a:solidFill>
                <a:latin typeface="Impact"/>
                <a:ea typeface="Impact"/>
                <a:cs typeface="Impact"/>
                <a:sym typeface="Impact"/>
              </a:rPr>
              <a:t>THANK YOU</a:t>
            </a:r>
          </a:p>
          <a:p>
            <a:pPr algn="ctr">
              <a:lnSpc>
                <a:spcPts val="35203"/>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592224" y="-373200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57345" y="1028700"/>
            <a:ext cx="4932403" cy="10808055"/>
          </a:xfrm>
          <a:custGeom>
            <a:avLst/>
            <a:gdLst/>
            <a:ahLst/>
            <a:cxnLst/>
            <a:rect r="r" b="b" t="t" l="l"/>
            <a:pathLst>
              <a:path h="10808055" w="4932403">
                <a:moveTo>
                  <a:pt x="0" y="0"/>
                </a:moveTo>
                <a:lnTo>
                  <a:pt x="4932404" y="0"/>
                </a:lnTo>
                <a:lnTo>
                  <a:pt x="4932404" y="10808055"/>
                </a:lnTo>
                <a:lnTo>
                  <a:pt x="0" y="108080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17121" y="4900273"/>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9585716" y="895350"/>
            <a:ext cx="6640906" cy="1610541"/>
          </a:xfrm>
          <a:prstGeom prst="rect">
            <a:avLst/>
          </a:prstGeom>
        </p:spPr>
        <p:txBody>
          <a:bodyPr anchor="t" rtlCol="false" tIns="0" lIns="0" bIns="0" rIns="0">
            <a:spAutoFit/>
          </a:bodyPr>
          <a:lstStyle/>
          <a:p>
            <a:pPr algn="r">
              <a:lnSpc>
                <a:spcPts val="11000"/>
              </a:lnSpc>
            </a:pPr>
            <a:r>
              <a:rPr lang="en-US" sz="9734">
                <a:solidFill>
                  <a:srgbClr val="FFFFFF"/>
                </a:solidFill>
                <a:latin typeface="Impact"/>
                <a:ea typeface="Impact"/>
                <a:cs typeface="Impact"/>
                <a:sym typeface="Impact"/>
              </a:rPr>
              <a:t>GROUP- 08</a:t>
            </a:r>
          </a:p>
        </p:txBody>
      </p:sp>
      <p:sp>
        <p:nvSpPr>
          <p:cNvPr name="TextBox 6" id="6"/>
          <p:cNvSpPr txBox="true"/>
          <p:nvPr/>
        </p:nvSpPr>
        <p:spPr>
          <a:xfrm rot="0">
            <a:off x="9872234" y="3432415"/>
            <a:ext cx="7796064" cy="4465321"/>
          </a:xfrm>
          <a:prstGeom prst="rect">
            <a:avLst/>
          </a:prstGeom>
        </p:spPr>
        <p:txBody>
          <a:bodyPr anchor="t" rtlCol="false" tIns="0" lIns="0" bIns="0" rIns="0">
            <a:spAutoFit/>
          </a:bodyPr>
          <a:lstStyle/>
          <a:p>
            <a:pPr algn="ctr">
              <a:lnSpc>
                <a:spcPts val="5879"/>
              </a:lnSpc>
              <a:spcBef>
                <a:spcPct val="0"/>
              </a:spcBef>
            </a:pPr>
            <a:r>
              <a:rPr lang="en-US" sz="4199" i="true">
                <a:solidFill>
                  <a:srgbClr val="FFFFFF"/>
                </a:solidFill>
                <a:latin typeface="Poppins Italics"/>
                <a:ea typeface="Poppins Italics"/>
                <a:cs typeface="Poppins Italics"/>
                <a:sym typeface="Poppins Italics"/>
              </a:rPr>
              <a:t>MEMBERS</a:t>
            </a:r>
          </a:p>
          <a:p>
            <a:pPr algn="ctr">
              <a:lnSpc>
                <a:spcPts val="5879"/>
              </a:lnSpc>
              <a:spcBef>
                <a:spcPct val="0"/>
              </a:spcBef>
            </a:pPr>
            <a:r>
              <a:rPr lang="en-US" sz="4199" i="true">
                <a:solidFill>
                  <a:srgbClr val="FFFFFF"/>
                </a:solidFill>
                <a:latin typeface="Poppins Italics"/>
                <a:ea typeface="Poppins Italics"/>
                <a:cs typeface="Poppins Italics"/>
                <a:sym typeface="Poppins Italics"/>
              </a:rPr>
              <a:t>RAAMANJAL SINGH GANGWAR</a:t>
            </a:r>
          </a:p>
          <a:p>
            <a:pPr algn="ctr">
              <a:lnSpc>
                <a:spcPts val="5879"/>
              </a:lnSpc>
              <a:spcBef>
                <a:spcPct val="0"/>
              </a:spcBef>
            </a:pPr>
            <a:r>
              <a:rPr lang="en-US" sz="4199" i="true">
                <a:solidFill>
                  <a:srgbClr val="FFFFFF"/>
                </a:solidFill>
                <a:latin typeface="Poppins Italics"/>
                <a:ea typeface="Poppins Italics"/>
                <a:cs typeface="Poppins Italics"/>
                <a:sym typeface="Poppins Italics"/>
              </a:rPr>
              <a:t>NIRMAL KUMAR</a:t>
            </a:r>
          </a:p>
          <a:p>
            <a:pPr algn="ctr">
              <a:lnSpc>
                <a:spcPts val="5879"/>
              </a:lnSpc>
              <a:spcBef>
                <a:spcPct val="0"/>
              </a:spcBef>
            </a:pPr>
            <a:r>
              <a:rPr lang="en-US" sz="4199" i="true">
                <a:solidFill>
                  <a:srgbClr val="FFFFFF"/>
                </a:solidFill>
                <a:latin typeface="Poppins Italics"/>
                <a:ea typeface="Poppins Italics"/>
                <a:cs typeface="Poppins Italics"/>
                <a:sym typeface="Poppins Italics"/>
              </a:rPr>
              <a:t>PIYUSH VISHWAKARMA</a:t>
            </a:r>
          </a:p>
          <a:p>
            <a:pPr algn="ctr">
              <a:lnSpc>
                <a:spcPts val="5879"/>
              </a:lnSpc>
              <a:spcBef>
                <a:spcPct val="0"/>
              </a:spcBef>
            </a:pPr>
            <a:r>
              <a:rPr lang="en-US" sz="4199" i="true">
                <a:solidFill>
                  <a:srgbClr val="FFFFFF"/>
                </a:solidFill>
                <a:latin typeface="Poppins Italics"/>
                <a:ea typeface="Poppins Italics"/>
                <a:cs typeface="Poppins Italics"/>
                <a:sym typeface="Poppins Italics"/>
              </a:rPr>
              <a:t>PRAVEER SINGH</a:t>
            </a:r>
          </a:p>
          <a:p>
            <a:pPr algn="ctr">
              <a:lnSpc>
                <a:spcPts val="5879"/>
              </a:lnSpc>
              <a:spcBef>
                <a:spcPct val="0"/>
              </a:spcBef>
            </a:pPr>
            <a:r>
              <a:rPr lang="en-US" sz="4199" i="true">
                <a:solidFill>
                  <a:srgbClr val="FFFFFF"/>
                </a:solidFill>
                <a:latin typeface="Poppins Italics"/>
                <a:ea typeface="Poppins Italics"/>
                <a:cs typeface="Poppins Italics"/>
                <a:sym typeface="Poppins Italics"/>
              </a:rPr>
              <a:t>OM PRAKASH KANNAUJIYA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3433588" y="580688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57079" y="1600342"/>
            <a:ext cx="7060793" cy="6649983"/>
          </a:xfrm>
          <a:custGeom>
            <a:avLst/>
            <a:gdLst/>
            <a:ahLst/>
            <a:cxnLst/>
            <a:rect r="r" b="b" t="t" l="l"/>
            <a:pathLst>
              <a:path h="6649983" w="7060793">
                <a:moveTo>
                  <a:pt x="0" y="0"/>
                </a:moveTo>
                <a:lnTo>
                  <a:pt x="7060793" y="0"/>
                </a:lnTo>
                <a:lnTo>
                  <a:pt x="7060793" y="6649983"/>
                </a:lnTo>
                <a:lnTo>
                  <a:pt x="0" y="66499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664621" y="-753127"/>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659851" y="3218798"/>
            <a:ext cx="8997227" cy="3533131"/>
          </a:xfrm>
          <a:prstGeom prst="rect">
            <a:avLst/>
          </a:prstGeom>
        </p:spPr>
        <p:txBody>
          <a:bodyPr anchor="t" rtlCol="false" tIns="0" lIns="0" bIns="0" rIns="0">
            <a:spAutoFit/>
          </a:bodyPr>
          <a:lstStyle/>
          <a:p>
            <a:pPr algn="just">
              <a:lnSpc>
                <a:spcPts val="3982"/>
              </a:lnSpc>
            </a:pPr>
            <a:r>
              <a:rPr lang="en-US" sz="2844">
                <a:solidFill>
                  <a:srgbClr val="FFFFFF"/>
                </a:solidFill>
                <a:latin typeface="Poppins"/>
                <a:ea typeface="Poppins"/>
                <a:cs typeface="Poppins"/>
                <a:sym typeface="Poppins"/>
              </a:rPr>
              <a:t>In this project, we leverage machine learning classification algorithms to predict whether a loan applicant is likely to default based on their demographic, financial, and credit-related information. The use of these predictive models can help financial institutions make more informed, data-driven lending decisions.</a:t>
            </a:r>
          </a:p>
        </p:txBody>
      </p:sp>
      <p:sp>
        <p:nvSpPr>
          <p:cNvPr name="TextBox 6" id="6"/>
          <p:cNvSpPr txBox="true"/>
          <p:nvPr/>
        </p:nvSpPr>
        <p:spPr>
          <a:xfrm rot="0">
            <a:off x="1840626" y="1466992"/>
            <a:ext cx="6640906" cy="1610541"/>
          </a:xfrm>
          <a:prstGeom prst="rect">
            <a:avLst/>
          </a:prstGeom>
        </p:spPr>
        <p:txBody>
          <a:bodyPr anchor="t" rtlCol="false" tIns="0" lIns="0" bIns="0" rIns="0">
            <a:spAutoFit/>
          </a:bodyPr>
          <a:lstStyle/>
          <a:p>
            <a:pPr algn="just">
              <a:lnSpc>
                <a:spcPts val="11000"/>
              </a:lnSpc>
            </a:pPr>
            <a:r>
              <a:rPr lang="en-US" sz="9734">
                <a:solidFill>
                  <a:srgbClr val="FFFFFF"/>
                </a:solidFill>
                <a:latin typeface="Impact"/>
                <a:ea typeface="Impact"/>
                <a:cs typeface="Impact"/>
                <a:sym typeface="Impact"/>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30674" y="6426980"/>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4342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921492" y="4656423"/>
            <a:ext cx="10445016" cy="4115777"/>
          </a:xfrm>
          <a:prstGeom prst="rect">
            <a:avLst/>
          </a:prstGeom>
        </p:spPr>
        <p:txBody>
          <a:bodyPr anchor="t" rtlCol="false" tIns="0" lIns="0" bIns="0" rIns="0">
            <a:spAutoFit/>
          </a:bodyPr>
          <a:lstStyle/>
          <a:p>
            <a:pPr algn="ctr">
              <a:lnSpc>
                <a:spcPts val="3621"/>
              </a:lnSpc>
            </a:pPr>
            <a:r>
              <a:rPr lang="en-US" sz="2586">
                <a:solidFill>
                  <a:srgbClr val="FFFFFF"/>
                </a:solidFill>
                <a:latin typeface="Poppins"/>
                <a:ea typeface="Poppins"/>
                <a:cs typeface="Poppins"/>
                <a:sym typeface="Poppins"/>
              </a:rPr>
              <a:t>Banks and financial companies often give loans to people, but some people fail to pay them back — this is called a loan default. Predicting who might default is very important to reduce losses and make better lending decisions.</a:t>
            </a:r>
          </a:p>
          <a:p>
            <a:pPr algn="ctr">
              <a:lnSpc>
                <a:spcPts val="3621"/>
              </a:lnSpc>
            </a:pPr>
          </a:p>
          <a:p>
            <a:pPr algn="ctr">
              <a:lnSpc>
                <a:spcPts val="3621"/>
              </a:lnSpc>
            </a:pPr>
            <a:r>
              <a:rPr lang="en-US" sz="2586">
                <a:solidFill>
                  <a:srgbClr val="FFFFFF"/>
                </a:solidFill>
                <a:latin typeface="Poppins"/>
                <a:ea typeface="Poppins"/>
                <a:cs typeface="Poppins"/>
                <a:sym typeface="Poppins"/>
              </a:rPr>
              <a:t>The goal of our project is to build a machine learning model that can predict whether a person will repay the loan or not, based on their information like income, job, loan amount, credit history, etc.</a:t>
            </a:r>
          </a:p>
        </p:txBody>
      </p:sp>
      <p:sp>
        <p:nvSpPr>
          <p:cNvPr name="TextBox 5" id="5"/>
          <p:cNvSpPr txBox="true"/>
          <p:nvPr/>
        </p:nvSpPr>
        <p:spPr>
          <a:xfrm rot="0">
            <a:off x="5823547" y="1369385"/>
            <a:ext cx="6640906" cy="300119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PROBLEM STATEMENT</a:t>
            </a:r>
          </a:p>
        </p:txBody>
      </p:sp>
      <p:sp>
        <p:nvSpPr>
          <p:cNvPr name="Freeform 6" id="6"/>
          <p:cNvSpPr/>
          <p:nvPr/>
        </p:nvSpPr>
        <p:spPr>
          <a:xfrm flipH="false" flipV="false" rot="0">
            <a:off x="14783217" y="-964573"/>
            <a:ext cx="4952166" cy="4114800"/>
          </a:xfrm>
          <a:custGeom>
            <a:avLst/>
            <a:gdLst/>
            <a:ahLst/>
            <a:cxnLst/>
            <a:rect r="r" b="b" t="t" l="l"/>
            <a:pathLst>
              <a:path h="4114800" w="4952166">
                <a:moveTo>
                  <a:pt x="0" y="0"/>
                </a:moveTo>
                <a:lnTo>
                  <a:pt x="4952166" y="0"/>
                </a:lnTo>
                <a:lnTo>
                  <a:pt x="495216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7806757" y="3965025"/>
            <a:ext cx="3030111" cy="2705063"/>
          </a:xfrm>
          <a:custGeom>
            <a:avLst/>
            <a:gdLst/>
            <a:ahLst/>
            <a:cxnLst/>
            <a:rect r="r" b="b" t="t" l="l"/>
            <a:pathLst>
              <a:path h="2705063" w="3030111">
                <a:moveTo>
                  <a:pt x="0" y="0"/>
                </a:moveTo>
                <a:lnTo>
                  <a:pt x="3030111" y="0"/>
                </a:lnTo>
                <a:lnTo>
                  <a:pt x="3030111" y="2705063"/>
                </a:lnTo>
                <a:lnTo>
                  <a:pt x="0" y="27050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3522" y="-4057650"/>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719526" y="3965025"/>
            <a:ext cx="2695226" cy="2705063"/>
          </a:xfrm>
          <a:custGeom>
            <a:avLst/>
            <a:gdLst/>
            <a:ahLst/>
            <a:cxnLst/>
            <a:rect r="r" b="b" t="t" l="l"/>
            <a:pathLst>
              <a:path h="2705063" w="2695226">
                <a:moveTo>
                  <a:pt x="0" y="0"/>
                </a:moveTo>
                <a:lnTo>
                  <a:pt x="2695226" y="0"/>
                </a:lnTo>
                <a:lnTo>
                  <a:pt x="2695226" y="2705063"/>
                </a:lnTo>
                <a:lnTo>
                  <a:pt x="0" y="27050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2532073" y="7209816"/>
            <a:ext cx="3070132" cy="2597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Logistic Regression Accuracy</a:t>
            </a:r>
          </a:p>
        </p:txBody>
      </p:sp>
      <p:sp>
        <p:nvSpPr>
          <p:cNvPr name="TextBox 6" id="6"/>
          <p:cNvSpPr txBox="true"/>
          <p:nvPr/>
        </p:nvSpPr>
        <p:spPr>
          <a:xfrm rot="0">
            <a:off x="7608934" y="7209816"/>
            <a:ext cx="3070132" cy="2597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Decision Tree Accuracy</a:t>
            </a:r>
          </a:p>
        </p:txBody>
      </p:sp>
      <p:sp>
        <p:nvSpPr>
          <p:cNvPr name="Freeform 7" id="7"/>
          <p:cNvSpPr/>
          <p:nvPr/>
        </p:nvSpPr>
        <p:spPr>
          <a:xfrm flipH="false" flipV="false" rot="0">
            <a:off x="15230200"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2685795" y="7209816"/>
            <a:ext cx="3070132" cy="259715"/>
          </a:xfrm>
          <a:prstGeom prst="rect">
            <a:avLst/>
          </a:prstGeom>
        </p:spPr>
        <p:txBody>
          <a:bodyPr anchor="t" rtlCol="false" tIns="0" lIns="0" bIns="0" rIns="0">
            <a:spAutoFit/>
          </a:bodyPr>
          <a:lstStyle/>
          <a:p>
            <a:pPr algn="ctr">
              <a:lnSpc>
                <a:spcPts val="1960"/>
              </a:lnSpc>
            </a:pPr>
            <a:r>
              <a:rPr lang="en-US" sz="1400">
                <a:solidFill>
                  <a:srgbClr val="FFFFFF"/>
                </a:solidFill>
                <a:latin typeface="Poppins"/>
                <a:ea typeface="Poppins"/>
                <a:cs typeface="Poppins"/>
                <a:sym typeface="Poppins"/>
              </a:rPr>
              <a:t>Random Forest Accuracy</a:t>
            </a:r>
          </a:p>
        </p:txBody>
      </p:sp>
      <p:sp>
        <p:nvSpPr>
          <p:cNvPr name="Freeform 9" id="9"/>
          <p:cNvSpPr/>
          <p:nvPr/>
        </p:nvSpPr>
        <p:spPr>
          <a:xfrm flipH="false" flipV="false" rot="0">
            <a:off x="13041805" y="3965025"/>
            <a:ext cx="2705063" cy="2705063"/>
          </a:xfrm>
          <a:custGeom>
            <a:avLst/>
            <a:gdLst/>
            <a:ahLst/>
            <a:cxnLst/>
            <a:rect r="r" b="b" t="t" l="l"/>
            <a:pathLst>
              <a:path h="2705063" w="2705063">
                <a:moveTo>
                  <a:pt x="0" y="0"/>
                </a:moveTo>
                <a:lnTo>
                  <a:pt x="2705063" y="0"/>
                </a:lnTo>
                <a:lnTo>
                  <a:pt x="2705063" y="2705063"/>
                </a:lnTo>
                <a:lnTo>
                  <a:pt x="0" y="27050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6001360" y="1941169"/>
            <a:ext cx="6640906" cy="1610541"/>
          </a:xfrm>
          <a:prstGeom prst="rect">
            <a:avLst/>
          </a:prstGeom>
        </p:spPr>
        <p:txBody>
          <a:bodyPr anchor="t" rtlCol="false" tIns="0" lIns="0" bIns="0" rIns="0">
            <a:spAutoFit/>
          </a:bodyPr>
          <a:lstStyle/>
          <a:p>
            <a:pPr algn="ctr">
              <a:lnSpc>
                <a:spcPts val="11000"/>
              </a:lnSpc>
            </a:pPr>
            <a:r>
              <a:rPr lang="en-US" sz="9734">
                <a:solidFill>
                  <a:srgbClr val="FFFFFF"/>
                </a:solidFill>
                <a:latin typeface="Impact"/>
                <a:ea typeface="Impact"/>
                <a:cs typeface="Impact"/>
                <a:sym typeface="Impact"/>
              </a:rPr>
              <a:t>METHODOLOGY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20888" y="1028700"/>
            <a:ext cx="6544064" cy="5842064"/>
          </a:xfrm>
          <a:custGeom>
            <a:avLst/>
            <a:gdLst/>
            <a:ahLst/>
            <a:cxnLst/>
            <a:rect r="r" b="b" t="t" l="l"/>
            <a:pathLst>
              <a:path h="5842064" w="6544064">
                <a:moveTo>
                  <a:pt x="0" y="0"/>
                </a:moveTo>
                <a:lnTo>
                  <a:pt x="6544063" y="0"/>
                </a:lnTo>
                <a:lnTo>
                  <a:pt x="6544063" y="5842064"/>
                </a:lnTo>
                <a:lnTo>
                  <a:pt x="0" y="5842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87841"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70217" y="6261484"/>
            <a:ext cx="5971838" cy="5993633"/>
          </a:xfrm>
          <a:custGeom>
            <a:avLst/>
            <a:gdLst/>
            <a:ahLst/>
            <a:cxnLst/>
            <a:rect r="r" b="b" t="t" l="l"/>
            <a:pathLst>
              <a:path h="5993633" w="5971838">
                <a:moveTo>
                  <a:pt x="0" y="0"/>
                </a:moveTo>
                <a:lnTo>
                  <a:pt x="5971837" y="0"/>
                </a:lnTo>
                <a:lnTo>
                  <a:pt x="5971837" y="5993632"/>
                </a:lnTo>
                <a:lnTo>
                  <a:pt x="0" y="5993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65039" y="4132866"/>
            <a:ext cx="4894841" cy="3958368"/>
          </a:xfrm>
          <a:prstGeom prst="rect">
            <a:avLst/>
          </a:prstGeom>
        </p:spPr>
        <p:txBody>
          <a:bodyPr anchor="t" rtlCol="false" tIns="0" lIns="0" bIns="0" rIns="0">
            <a:spAutoFit/>
          </a:bodyPr>
          <a:lstStyle/>
          <a:p>
            <a:pPr algn="ctr">
              <a:lnSpc>
                <a:spcPts val="3124"/>
              </a:lnSpc>
            </a:pPr>
          </a:p>
          <a:p>
            <a:pPr algn="ctr">
              <a:lnSpc>
                <a:spcPts val="3124"/>
              </a:lnSpc>
            </a:pPr>
            <a:r>
              <a:rPr lang="en-US" sz="2232">
                <a:solidFill>
                  <a:srgbClr val="FFFFFF"/>
                </a:solidFill>
                <a:latin typeface="Poppins"/>
                <a:ea typeface="Poppins"/>
                <a:cs typeface="Poppins"/>
                <a:sym typeface="Poppins"/>
              </a:rPr>
              <a:t>We cleaned the dataset by handling missing values and converting categorical data using encoding techniques. Unnecessary columns were removed, and exploratory analysis was done using visualizations and correlation analysis to understand patterns in the data.</a:t>
            </a:r>
          </a:p>
        </p:txBody>
      </p:sp>
      <p:sp>
        <p:nvSpPr>
          <p:cNvPr name="Freeform 6" id="6"/>
          <p:cNvSpPr/>
          <p:nvPr/>
        </p:nvSpPr>
        <p:spPr>
          <a:xfrm flipH="false" flipV="false" rot="0">
            <a:off x="14056135" y="-3559748"/>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33707" y="-2198401"/>
            <a:ext cx="6148133" cy="6148133"/>
          </a:xfrm>
          <a:custGeom>
            <a:avLst/>
            <a:gdLst/>
            <a:ahLst/>
            <a:cxnLst/>
            <a:rect r="r" b="b" t="t" l="l"/>
            <a:pathLst>
              <a:path h="6148133" w="6148133">
                <a:moveTo>
                  <a:pt x="0" y="0"/>
                </a:moveTo>
                <a:lnTo>
                  <a:pt x="6148133" y="0"/>
                </a:lnTo>
                <a:lnTo>
                  <a:pt x="6148133" y="6148133"/>
                </a:lnTo>
                <a:lnTo>
                  <a:pt x="0" y="61481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279653" y="866775"/>
            <a:ext cx="8701703" cy="2097516"/>
          </a:xfrm>
          <a:prstGeom prst="rect">
            <a:avLst/>
          </a:prstGeom>
        </p:spPr>
        <p:txBody>
          <a:bodyPr anchor="t" rtlCol="false" tIns="0" lIns="0" bIns="0" rIns="0">
            <a:spAutoFit/>
          </a:bodyPr>
          <a:lstStyle/>
          <a:p>
            <a:pPr algn="ctr">
              <a:lnSpc>
                <a:spcPts val="14413"/>
              </a:lnSpc>
            </a:pPr>
            <a:r>
              <a:rPr lang="en-US" sz="12755">
                <a:solidFill>
                  <a:srgbClr val="FFFFFF"/>
                </a:solidFill>
                <a:latin typeface="Impact"/>
                <a:ea typeface="Impact"/>
                <a:cs typeface="Impact"/>
                <a:sym typeface="Impact"/>
              </a:rPr>
              <a:t>METHODOLOGY</a:t>
            </a:r>
          </a:p>
        </p:txBody>
      </p:sp>
      <p:sp>
        <p:nvSpPr>
          <p:cNvPr name="TextBox 9" id="9"/>
          <p:cNvSpPr txBox="true"/>
          <p:nvPr/>
        </p:nvSpPr>
        <p:spPr>
          <a:xfrm rot="0">
            <a:off x="4451026" y="3164317"/>
            <a:ext cx="5738528" cy="516137"/>
          </a:xfrm>
          <a:prstGeom prst="rect">
            <a:avLst/>
          </a:prstGeom>
        </p:spPr>
        <p:txBody>
          <a:bodyPr anchor="t" rtlCol="false" tIns="0" lIns="0" bIns="0" rIns="0">
            <a:spAutoFit/>
          </a:bodyPr>
          <a:lstStyle/>
          <a:p>
            <a:pPr algn="ctr">
              <a:lnSpc>
                <a:spcPts val="3559"/>
              </a:lnSpc>
            </a:pPr>
            <a:r>
              <a:rPr lang="en-US" sz="3150">
                <a:solidFill>
                  <a:srgbClr val="FFFFFF"/>
                </a:solidFill>
                <a:latin typeface="Impact"/>
                <a:ea typeface="Impact"/>
                <a:cs typeface="Impact"/>
                <a:sym typeface="Impact"/>
              </a:rPr>
              <a:t>1.DATA PREPARATION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20888" y="1028700"/>
            <a:ext cx="6544064" cy="5842064"/>
          </a:xfrm>
          <a:custGeom>
            <a:avLst/>
            <a:gdLst/>
            <a:ahLst/>
            <a:cxnLst/>
            <a:rect r="r" b="b" t="t" l="l"/>
            <a:pathLst>
              <a:path h="5842064" w="6544064">
                <a:moveTo>
                  <a:pt x="0" y="0"/>
                </a:moveTo>
                <a:lnTo>
                  <a:pt x="6544063" y="0"/>
                </a:lnTo>
                <a:lnTo>
                  <a:pt x="6544063" y="5842064"/>
                </a:lnTo>
                <a:lnTo>
                  <a:pt x="0" y="58420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87841" y="2813114"/>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070217" y="6261484"/>
            <a:ext cx="5971838" cy="5993633"/>
          </a:xfrm>
          <a:custGeom>
            <a:avLst/>
            <a:gdLst/>
            <a:ahLst/>
            <a:cxnLst/>
            <a:rect r="r" b="b" t="t" l="l"/>
            <a:pathLst>
              <a:path h="5993633" w="5971838">
                <a:moveTo>
                  <a:pt x="0" y="0"/>
                </a:moveTo>
                <a:lnTo>
                  <a:pt x="5971837" y="0"/>
                </a:lnTo>
                <a:lnTo>
                  <a:pt x="5971837" y="5993632"/>
                </a:lnTo>
                <a:lnTo>
                  <a:pt x="0" y="5993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065039" y="4132866"/>
            <a:ext cx="4894841" cy="3958368"/>
          </a:xfrm>
          <a:prstGeom prst="rect">
            <a:avLst/>
          </a:prstGeom>
        </p:spPr>
        <p:txBody>
          <a:bodyPr anchor="t" rtlCol="false" tIns="0" lIns="0" bIns="0" rIns="0">
            <a:spAutoFit/>
          </a:bodyPr>
          <a:lstStyle/>
          <a:p>
            <a:pPr algn="ctr">
              <a:lnSpc>
                <a:spcPts val="3124"/>
              </a:lnSpc>
            </a:pPr>
            <a:r>
              <a:rPr lang="en-US" sz="2232">
                <a:solidFill>
                  <a:srgbClr val="FFFFFF"/>
                </a:solidFill>
                <a:latin typeface="Poppins"/>
                <a:ea typeface="Poppins"/>
                <a:cs typeface="Poppins"/>
                <a:sym typeface="Poppins"/>
              </a:rPr>
              <a:t>We applied classification algorithms like Decision Tree, and Random Forest. The models were trained and tested using evaluation metrics like accuracy and F1-score. Random Forest gave the best performance, and feature importance showed that credit history, loan amount, and income were key predictors.</a:t>
            </a:r>
          </a:p>
        </p:txBody>
      </p:sp>
      <p:sp>
        <p:nvSpPr>
          <p:cNvPr name="Freeform 6" id="6"/>
          <p:cNvSpPr/>
          <p:nvPr/>
        </p:nvSpPr>
        <p:spPr>
          <a:xfrm flipH="false" flipV="false" rot="0">
            <a:off x="14056135" y="-3559748"/>
            <a:ext cx="8115300" cy="8115300"/>
          </a:xfrm>
          <a:custGeom>
            <a:avLst/>
            <a:gdLst/>
            <a:ahLst/>
            <a:cxnLst/>
            <a:rect r="r" b="b" t="t" l="l"/>
            <a:pathLst>
              <a:path h="8115300" w="8115300">
                <a:moveTo>
                  <a:pt x="0" y="0"/>
                </a:moveTo>
                <a:lnTo>
                  <a:pt x="8115300" y="0"/>
                </a:lnTo>
                <a:lnTo>
                  <a:pt x="8115300" y="8115300"/>
                </a:lnTo>
                <a:lnTo>
                  <a:pt x="0" y="8115300"/>
                </a:lnTo>
                <a:lnTo>
                  <a:pt x="0" y="0"/>
                </a:lnTo>
                <a:close/>
              </a:path>
            </a:pathLst>
          </a:custGeom>
          <a:blipFill>
            <a:blip r:embed="rId4">
              <a:alphaModFix amt="30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733707" y="-2198401"/>
            <a:ext cx="6148133" cy="6148133"/>
          </a:xfrm>
          <a:custGeom>
            <a:avLst/>
            <a:gdLst/>
            <a:ahLst/>
            <a:cxnLst/>
            <a:rect r="r" b="b" t="t" l="l"/>
            <a:pathLst>
              <a:path h="6148133" w="6148133">
                <a:moveTo>
                  <a:pt x="0" y="0"/>
                </a:moveTo>
                <a:lnTo>
                  <a:pt x="6148133" y="0"/>
                </a:lnTo>
                <a:lnTo>
                  <a:pt x="6148133" y="6148133"/>
                </a:lnTo>
                <a:lnTo>
                  <a:pt x="0" y="61481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3279653" y="866775"/>
            <a:ext cx="8701703" cy="2097516"/>
          </a:xfrm>
          <a:prstGeom prst="rect">
            <a:avLst/>
          </a:prstGeom>
        </p:spPr>
        <p:txBody>
          <a:bodyPr anchor="t" rtlCol="false" tIns="0" lIns="0" bIns="0" rIns="0">
            <a:spAutoFit/>
          </a:bodyPr>
          <a:lstStyle/>
          <a:p>
            <a:pPr algn="ctr">
              <a:lnSpc>
                <a:spcPts val="14413"/>
              </a:lnSpc>
            </a:pPr>
            <a:r>
              <a:rPr lang="en-US" sz="12755">
                <a:solidFill>
                  <a:srgbClr val="FFFFFF"/>
                </a:solidFill>
                <a:latin typeface="Impact"/>
                <a:ea typeface="Impact"/>
                <a:cs typeface="Impact"/>
                <a:sym typeface="Impact"/>
              </a:rPr>
              <a:t>METHODOLOGY</a:t>
            </a:r>
          </a:p>
        </p:txBody>
      </p:sp>
      <p:sp>
        <p:nvSpPr>
          <p:cNvPr name="TextBox 9" id="9"/>
          <p:cNvSpPr txBox="true"/>
          <p:nvPr/>
        </p:nvSpPr>
        <p:spPr>
          <a:xfrm rot="0">
            <a:off x="4451026" y="3164317"/>
            <a:ext cx="5738528" cy="966169"/>
          </a:xfrm>
          <a:prstGeom prst="rect">
            <a:avLst/>
          </a:prstGeom>
        </p:spPr>
        <p:txBody>
          <a:bodyPr anchor="t" rtlCol="false" tIns="0" lIns="0" bIns="0" rIns="0">
            <a:spAutoFit/>
          </a:bodyPr>
          <a:lstStyle/>
          <a:p>
            <a:pPr algn="ctr">
              <a:lnSpc>
                <a:spcPts val="3559"/>
              </a:lnSpc>
            </a:pPr>
            <a:r>
              <a:rPr lang="en-US" sz="3150">
                <a:solidFill>
                  <a:srgbClr val="FFFFFF"/>
                </a:solidFill>
                <a:latin typeface="Impact"/>
                <a:ea typeface="Impact"/>
                <a:cs typeface="Impact"/>
                <a:sym typeface="Impact"/>
              </a:rPr>
              <a:t>2.MODEL BUILDING &amp; EVALUATION</a:t>
            </a:r>
          </a:p>
          <a:p>
            <a:pPr algn="ctr">
              <a:lnSpc>
                <a:spcPts val="35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4875015" y="542925"/>
            <a:ext cx="9201150" cy="9201150"/>
          </a:xfrm>
          <a:custGeom>
            <a:avLst/>
            <a:gdLst/>
            <a:ahLst/>
            <a:cxnLst/>
            <a:rect r="r" b="b" t="t" l="l"/>
            <a:pathLst>
              <a:path h="9201150" w="9201150">
                <a:moveTo>
                  <a:pt x="0" y="0"/>
                </a:moveTo>
                <a:lnTo>
                  <a:pt x="9201150" y="0"/>
                </a:lnTo>
                <a:lnTo>
                  <a:pt x="9201150" y="9201150"/>
                </a:lnTo>
                <a:lnTo>
                  <a:pt x="0" y="9201150"/>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578375">
            <a:off x="8323700" y="-4291982"/>
            <a:ext cx="15959856" cy="8583964"/>
          </a:xfrm>
          <a:custGeom>
            <a:avLst/>
            <a:gdLst/>
            <a:ahLst/>
            <a:cxnLst/>
            <a:rect r="r" b="b" t="t" l="l"/>
            <a:pathLst>
              <a:path h="8583964" w="15959856">
                <a:moveTo>
                  <a:pt x="0" y="0"/>
                </a:moveTo>
                <a:lnTo>
                  <a:pt x="15959857" y="0"/>
                </a:lnTo>
                <a:lnTo>
                  <a:pt x="15959857" y="8583964"/>
                </a:lnTo>
                <a:lnTo>
                  <a:pt x="0" y="85839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3440" y="542925"/>
            <a:ext cx="6809219" cy="4409390"/>
          </a:xfrm>
          <a:custGeom>
            <a:avLst/>
            <a:gdLst/>
            <a:ahLst/>
            <a:cxnLst/>
            <a:rect r="r" b="b" t="t" l="l"/>
            <a:pathLst>
              <a:path h="4409390" w="6809219">
                <a:moveTo>
                  <a:pt x="0" y="0"/>
                </a:moveTo>
                <a:lnTo>
                  <a:pt x="6809219" y="0"/>
                </a:lnTo>
                <a:lnTo>
                  <a:pt x="6809219" y="4409390"/>
                </a:lnTo>
                <a:lnTo>
                  <a:pt x="0" y="4409390"/>
                </a:lnTo>
                <a:lnTo>
                  <a:pt x="0" y="0"/>
                </a:lnTo>
                <a:close/>
              </a:path>
            </a:pathLst>
          </a:custGeom>
          <a:blipFill>
            <a:blip r:embed="rId6"/>
            <a:stretch>
              <a:fillRect l="-3817" t="0" r="0" b="0"/>
            </a:stretch>
          </a:blipFill>
        </p:spPr>
      </p:sp>
      <p:sp>
        <p:nvSpPr>
          <p:cNvPr name="Freeform 5" id="5"/>
          <p:cNvSpPr/>
          <p:nvPr/>
        </p:nvSpPr>
        <p:spPr>
          <a:xfrm flipH="false" flipV="false" rot="0">
            <a:off x="270963" y="4425033"/>
            <a:ext cx="6727437" cy="5861967"/>
          </a:xfrm>
          <a:custGeom>
            <a:avLst/>
            <a:gdLst/>
            <a:ahLst/>
            <a:cxnLst/>
            <a:rect r="r" b="b" t="t" l="l"/>
            <a:pathLst>
              <a:path h="5861967" w="6727437">
                <a:moveTo>
                  <a:pt x="0" y="0"/>
                </a:moveTo>
                <a:lnTo>
                  <a:pt x="6727437" y="0"/>
                </a:lnTo>
                <a:lnTo>
                  <a:pt x="6727437" y="5861967"/>
                </a:lnTo>
                <a:lnTo>
                  <a:pt x="0" y="5861967"/>
                </a:lnTo>
                <a:lnTo>
                  <a:pt x="0" y="0"/>
                </a:lnTo>
                <a:close/>
              </a:path>
            </a:pathLst>
          </a:custGeom>
          <a:blipFill>
            <a:blip r:embed="rId7"/>
            <a:stretch>
              <a:fillRect l="-2457" t="0" r="-1740" b="0"/>
            </a:stretch>
          </a:blipFill>
        </p:spPr>
      </p:sp>
      <p:sp>
        <p:nvSpPr>
          <p:cNvPr name="Freeform 6" id="6"/>
          <p:cNvSpPr/>
          <p:nvPr/>
        </p:nvSpPr>
        <p:spPr>
          <a:xfrm flipH="false" flipV="false" rot="0">
            <a:off x="9144000" y="865078"/>
            <a:ext cx="7857870" cy="5991626"/>
          </a:xfrm>
          <a:custGeom>
            <a:avLst/>
            <a:gdLst/>
            <a:ahLst/>
            <a:cxnLst/>
            <a:rect r="r" b="b" t="t" l="l"/>
            <a:pathLst>
              <a:path h="5991626" w="7857870">
                <a:moveTo>
                  <a:pt x="0" y="0"/>
                </a:moveTo>
                <a:lnTo>
                  <a:pt x="7857870" y="0"/>
                </a:lnTo>
                <a:lnTo>
                  <a:pt x="7857870" y="5991625"/>
                </a:lnTo>
                <a:lnTo>
                  <a:pt x="0" y="5991625"/>
                </a:lnTo>
                <a:lnTo>
                  <a:pt x="0" y="0"/>
                </a:lnTo>
                <a:close/>
              </a:path>
            </a:pathLst>
          </a:custGeom>
          <a:blipFill>
            <a:blip r:embed="rId8"/>
            <a:stretch>
              <a:fillRect l="0" t="0" r="0" b="0"/>
            </a:stretch>
          </a:blipFill>
        </p:spPr>
      </p:sp>
      <p:sp>
        <p:nvSpPr>
          <p:cNvPr name="Freeform 7" id="7"/>
          <p:cNvSpPr/>
          <p:nvPr/>
        </p:nvSpPr>
        <p:spPr>
          <a:xfrm flipH="false" flipV="false" rot="0">
            <a:off x="9144000" y="6856703"/>
            <a:ext cx="9696525" cy="1818098"/>
          </a:xfrm>
          <a:custGeom>
            <a:avLst/>
            <a:gdLst/>
            <a:ahLst/>
            <a:cxnLst/>
            <a:rect r="r" b="b" t="t" l="l"/>
            <a:pathLst>
              <a:path h="1818098" w="9696525">
                <a:moveTo>
                  <a:pt x="0" y="0"/>
                </a:moveTo>
                <a:lnTo>
                  <a:pt x="9696525" y="0"/>
                </a:lnTo>
                <a:lnTo>
                  <a:pt x="9696525" y="1818099"/>
                </a:lnTo>
                <a:lnTo>
                  <a:pt x="0" y="1818099"/>
                </a:lnTo>
                <a:lnTo>
                  <a:pt x="0" y="0"/>
                </a:lnTo>
                <a:close/>
              </a:path>
            </a:pathLst>
          </a:custGeom>
          <a:blipFill>
            <a:blip r:embed="rId9"/>
            <a:stretch>
              <a:fillRect l="0" t="0" r="0" b="0"/>
            </a:stretch>
          </a:blipFill>
        </p:spPr>
      </p:sp>
      <p:sp>
        <p:nvSpPr>
          <p:cNvPr name="TextBox 8" id="8"/>
          <p:cNvSpPr txBox="true"/>
          <p:nvPr/>
        </p:nvSpPr>
        <p:spPr>
          <a:xfrm rot="0">
            <a:off x="6282534" y="-267772"/>
            <a:ext cx="6386112" cy="1132850"/>
          </a:xfrm>
          <a:prstGeom prst="rect">
            <a:avLst/>
          </a:prstGeom>
        </p:spPr>
        <p:txBody>
          <a:bodyPr anchor="t" rtlCol="false" tIns="0" lIns="0" bIns="0" rIns="0">
            <a:spAutoFit/>
          </a:bodyPr>
          <a:lstStyle/>
          <a:p>
            <a:pPr algn="ctr">
              <a:lnSpc>
                <a:spcPts val="9299"/>
              </a:lnSpc>
            </a:pPr>
            <a:r>
              <a:rPr lang="en-US" sz="6642">
                <a:solidFill>
                  <a:srgbClr val="FFFFFF"/>
                </a:solidFill>
                <a:latin typeface="Anton"/>
                <a:ea typeface="Anton"/>
                <a:cs typeface="Anton"/>
                <a:sym typeface="Anton"/>
              </a:rPr>
              <a:t>CODE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82325" y="1767249"/>
            <a:ext cx="11301259" cy="3376251"/>
          </a:xfrm>
          <a:custGeom>
            <a:avLst/>
            <a:gdLst/>
            <a:ahLst/>
            <a:cxnLst/>
            <a:rect r="r" b="b" t="t" l="l"/>
            <a:pathLst>
              <a:path h="3376251" w="11301259">
                <a:moveTo>
                  <a:pt x="0" y="0"/>
                </a:moveTo>
                <a:lnTo>
                  <a:pt x="11301259" y="0"/>
                </a:lnTo>
                <a:lnTo>
                  <a:pt x="11301259" y="3376251"/>
                </a:lnTo>
                <a:lnTo>
                  <a:pt x="0" y="3376251"/>
                </a:lnTo>
                <a:lnTo>
                  <a:pt x="0" y="0"/>
                </a:lnTo>
                <a:close/>
              </a:path>
            </a:pathLst>
          </a:custGeom>
          <a:blipFill>
            <a:blip r:embed="rId2"/>
            <a:stretch>
              <a:fillRect l="0" t="0" r="0" b="0"/>
            </a:stretch>
          </a:blipFill>
        </p:spPr>
      </p:sp>
      <p:sp>
        <p:nvSpPr>
          <p:cNvPr name="Freeform 3" id="3"/>
          <p:cNvSpPr/>
          <p:nvPr/>
        </p:nvSpPr>
        <p:spPr>
          <a:xfrm flipH="false" flipV="false" rot="0">
            <a:off x="11852995" y="698246"/>
            <a:ext cx="5594123" cy="6356958"/>
          </a:xfrm>
          <a:custGeom>
            <a:avLst/>
            <a:gdLst/>
            <a:ahLst/>
            <a:cxnLst/>
            <a:rect r="r" b="b" t="t" l="l"/>
            <a:pathLst>
              <a:path h="6356958" w="5594123">
                <a:moveTo>
                  <a:pt x="0" y="0"/>
                </a:moveTo>
                <a:lnTo>
                  <a:pt x="5594123" y="0"/>
                </a:lnTo>
                <a:lnTo>
                  <a:pt x="5594123" y="6356958"/>
                </a:lnTo>
                <a:lnTo>
                  <a:pt x="0" y="6356958"/>
                </a:lnTo>
                <a:lnTo>
                  <a:pt x="0" y="0"/>
                </a:lnTo>
                <a:close/>
              </a:path>
            </a:pathLst>
          </a:custGeom>
          <a:blipFill>
            <a:blip r:embed="rId3"/>
            <a:stretch>
              <a:fillRect l="0" t="0" r="0" b="0"/>
            </a:stretch>
          </a:blipFill>
        </p:spPr>
      </p:sp>
      <p:sp>
        <p:nvSpPr>
          <p:cNvPr name="Freeform 4" id="4"/>
          <p:cNvSpPr/>
          <p:nvPr/>
        </p:nvSpPr>
        <p:spPr>
          <a:xfrm flipH="false" flipV="false" rot="0">
            <a:off x="-230315" y="5143500"/>
            <a:ext cx="10481831" cy="5830518"/>
          </a:xfrm>
          <a:custGeom>
            <a:avLst/>
            <a:gdLst/>
            <a:ahLst/>
            <a:cxnLst/>
            <a:rect r="r" b="b" t="t" l="l"/>
            <a:pathLst>
              <a:path h="5830518" w="10481831">
                <a:moveTo>
                  <a:pt x="0" y="0"/>
                </a:moveTo>
                <a:lnTo>
                  <a:pt x="10481831" y="0"/>
                </a:lnTo>
                <a:lnTo>
                  <a:pt x="10481831" y="5830518"/>
                </a:lnTo>
                <a:lnTo>
                  <a:pt x="0" y="5830518"/>
                </a:lnTo>
                <a:lnTo>
                  <a:pt x="0" y="0"/>
                </a:lnTo>
                <a:close/>
              </a:path>
            </a:pathLst>
          </a:custGeom>
          <a:blipFill>
            <a:blip r:embed="rId4"/>
            <a:stretch>
              <a:fillRect l="0" t="0" r="0" b="0"/>
            </a:stretch>
          </a:blipFill>
        </p:spPr>
      </p:sp>
      <p:sp>
        <p:nvSpPr>
          <p:cNvPr name="Freeform 5" id="5"/>
          <p:cNvSpPr/>
          <p:nvPr/>
        </p:nvSpPr>
        <p:spPr>
          <a:xfrm flipH="false" flipV="false" rot="0">
            <a:off x="10251516" y="7050850"/>
            <a:ext cx="8918988" cy="4414899"/>
          </a:xfrm>
          <a:custGeom>
            <a:avLst/>
            <a:gdLst/>
            <a:ahLst/>
            <a:cxnLst/>
            <a:rect r="r" b="b" t="t" l="l"/>
            <a:pathLst>
              <a:path h="4414899" w="8918988">
                <a:moveTo>
                  <a:pt x="0" y="0"/>
                </a:moveTo>
                <a:lnTo>
                  <a:pt x="8918988" y="0"/>
                </a:lnTo>
                <a:lnTo>
                  <a:pt x="8918988" y="4414900"/>
                </a:lnTo>
                <a:lnTo>
                  <a:pt x="0" y="4414900"/>
                </a:lnTo>
                <a:lnTo>
                  <a:pt x="0" y="0"/>
                </a:lnTo>
                <a:close/>
              </a:path>
            </a:pathLst>
          </a:custGeom>
          <a:blipFill>
            <a:blip r:embed="rId5"/>
            <a:stretch>
              <a:fillRect l="0" t="0" r="0" b="0"/>
            </a:stretch>
          </a:blipFill>
        </p:spPr>
      </p:sp>
      <p:sp>
        <p:nvSpPr>
          <p:cNvPr name="TextBox 6" id="6"/>
          <p:cNvSpPr txBox="true"/>
          <p:nvPr/>
        </p:nvSpPr>
        <p:spPr>
          <a:xfrm rot="0">
            <a:off x="3759996" y="574421"/>
            <a:ext cx="10288689" cy="784733"/>
          </a:xfrm>
          <a:prstGeom prst="rect">
            <a:avLst/>
          </a:prstGeom>
        </p:spPr>
        <p:txBody>
          <a:bodyPr anchor="t" rtlCol="false" tIns="0" lIns="0" bIns="0" rIns="0">
            <a:spAutoFit/>
          </a:bodyPr>
          <a:lstStyle/>
          <a:p>
            <a:pPr algn="ctr">
              <a:lnSpc>
                <a:spcPts val="6135"/>
              </a:lnSpc>
              <a:spcBef>
                <a:spcPct val="0"/>
              </a:spcBef>
            </a:pPr>
            <a:r>
              <a:rPr lang="en-US" sz="4382">
                <a:solidFill>
                  <a:srgbClr val="FFFFFF"/>
                </a:solidFill>
                <a:latin typeface="Poppins"/>
                <a:ea typeface="Poppins"/>
                <a:cs typeface="Poppins"/>
                <a:sym typeface="Poppins"/>
              </a:rPr>
              <a:t>OUTPUT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DAGonfos5Is</dc:identifier>
  <dcterms:modified xsi:type="dcterms:W3CDTF">2011-08-01T06:04:30Z</dcterms:modified>
  <cp:revision>1</cp:revision>
  <dc:title>LOAN DEFAULT PREDICTION</dc:title>
</cp:coreProperties>
</file>