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5" r:id="rId3"/>
    <p:sldId id="264" r:id="rId4"/>
    <p:sldId id="257" r:id="rId5"/>
    <p:sldId id="258" r:id="rId6"/>
    <p:sldId id="259" r:id="rId7"/>
    <p:sldId id="260" r:id="rId8"/>
    <p:sldId id="261"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9472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2612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5179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1617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1421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0069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0731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6640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8631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8663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10/23/2021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1489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10/23/2021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75154621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C2EE06-7E69-48A6-A2CC-B7160BA00EE9}"/>
              </a:ext>
            </a:extLst>
          </p:cNvPr>
          <p:cNvSpPr>
            <a:spLocks noGrp="1"/>
          </p:cNvSpPr>
          <p:nvPr>
            <p:ph type="ctrTitle"/>
          </p:nvPr>
        </p:nvSpPr>
        <p:spPr>
          <a:xfrm>
            <a:off x="404011" y="943497"/>
            <a:ext cx="6669142" cy="2387600"/>
          </a:xfrm>
        </p:spPr>
        <p:txBody>
          <a:bodyPr>
            <a:normAutofit/>
          </a:bodyPr>
          <a:lstStyle/>
          <a:p>
            <a:pPr algn="l"/>
            <a:r>
              <a:rPr lang="en-IN" sz="4000">
                <a:solidFill>
                  <a:srgbClr val="FFFFFF"/>
                </a:solidFill>
              </a:rPr>
              <a:t>Campus Placement Prediction</a:t>
            </a:r>
            <a:endParaRPr lang="en-IN" sz="4000" dirty="0">
              <a:solidFill>
                <a:srgbClr val="FFFFFF"/>
              </a:solidFill>
            </a:endParaRPr>
          </a:p>
        </p:txBody>
      </p:sp>
      <p:sp>
        <p:nvSpPr>
          <p:cNvPr id="3" name="Subtitle 2">
            <a:extLst>
              <a:ext uri="{FF2B5EF4-FFF2-40B4-BE49-F238E27FC236}">
                <a16:creationId xmlns:a16="http://schemas.microsoft.com/office/drawing/2014/main" id="{4CA2185D-0ED3-49FB-8B45-34374B972D38}"/>
              </a:ext>
            </a:extLst>
          </p:cNvPr>
          <p:cNvSpPr>
            <a:spLocks noGrp="1"/>
          </p:cNvSpPr>
          <p:nvPr>
            <p:ph type="subTitle" idx="1"/>
          </p:nvPr>
        </p:nvSpPr>
        <p:spPr>
          <a:xfrm>
            <a:off x="460224" y="3265719"/>
            <a:ext cx="6418131" cy="2743258"/>
          </a:xfrm>
        </p:spPr>
        <p:txBody>
          <a:bodyPr>
            <a:normAutofit lnSpcReduction="10000"/>
          </a:bodyPr>
          <a:lstStyle/>
          <a:p>
            <a:r>
              <a:rPr lang="en-IN" sz="1800">
                <a:solidFill>
                  <a:srgbClr val="FFFFFF"/>
                </a:solidFill>
              </a:rPr>
              <a:t>Using Supervised Machine Learning Techniques</a:t>
            </a:r>
          </a:p>
          <a:p>
            <a:endParaRPr lang="en-IN" sz="2200">
              <a:solidFill>
                <a:srgbClr val="FFFFFF"/>
              </a:solidFill>
            </a:endParaRPr>
          </a:p>
          <a:p>
            <a:pPr>
              <a:lnSpc>
                <a:spcPct val="150000"/>
              </a:lnSpc>
            </a:pPr>
            <a:r>
              <a:rPr lang="en-IN" sz="1600">
                <a:solidFill>
                  <a:srgbClr val="FFFFFF"/>
                </a:solidFill>
              </a:rPr>
              <a:t>Team – 3</a:t>
            </a:r>
          </a:p>
          <a:p>
            <a:pPr>
              <a:lnSpc>
                <a:spcPct val="150000"/>
              </a:lnSpc>
            </a:pPr>
            <a:r>
              <a:rPr lang="en-IN" sz="1600">
                <a:solidFill>
                  <a:srgbClr val="FFFFFF"/>
                </a:solidFill>
              </a:rPr>
              <a:t>Arravelli Tejaswi  : 19K41A0434</a:t>
            </a:r>
          </a:p>
          <a:p>
            <a:pPr>
              <a:lnSpc>
                <a:spcPct val="150000"/>
              </a:lnSpc>
            </a:pPr>
            <a:r>
              <a:rPr lang="en-IN" sz="1600">
                <a:solidFill>
                  <a:srgbClr val="FFFFFF"/>
                </a:solidFill>
              </a:rPr>
              <a:t>Mohammed Raamizuddin  :  19K41A0517</a:t>
            </a:r>
          </a:p>
          <a:p>
            <a:pPr>
              <a:lnSpc>
                <a:spcPct val="150000"/>
              </a:lnSpc>
            </a:pPr>
            <a:r>
              <a:rPr lang="en-IN" sz="1600">
                <a:solidFill>
                  <a:srgbClr val="FFFFFF"/>
                </a:solidFill>
              </a:rPr>
              <a:t>Nagam Vinusha  :  19K41A0518</a:t>
            </a:r>
            <a:endParaRPr lang="en-IN" sz="1600" dirty="0">
              <a:solidFill>
                <a:srgbClr val="FFFFFF"/>
              </a:solidFill>
            </a:endParaRP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bstract showing data flow">
            <a:extLst>
              <a:ext uri="{FF2B5EF4-FFF2-40B4-BE49-F238E27FC236}">
                <a16:creationId xmlns:a16="http://schemas.microsoft.com/office/drawing/2014/main" id="{15FA828A-5834-4DC1-8B11-EAB5106C0259}"/>
              </a:ext>
            </a:extLst>
          </p:cNvPr>
          <p:cNvPicPr>
            <a:picLocks noChangeAspect="1"/>
          </p:cNvPicPr>
          <p:nvPr/>
        </p:nvPicPr>
        <p:blipFill rotWithShape="1">
          <a:blip r:embed="rId2">
            <a:alphaModFix amt="60000"/>
          </a:blip>
          <a:srcRect l="14974" r="37495" b="-2"/>
          <a:stretch/>
        </p:blipFill>
        <p:spPr>
          <a:xfrm>
            <a:off x="7305675" y="0"/>
            <a:ext cx="4883277" cy="6858000"/>
          </a:xfrm>
          <a:prstGeom prst="rect">
            <a:avLst/>
          </a:prstGeom>
        </p:spPr>
      </p:pic>
      <p:sp>
        <p:nvSpPr>
          <p:cNvPr id="5" name="TextBox 4">
            <a:extLst>
              <a:ext uri="{FF2B5EF4-FFF2-40B4-BE49-F238E27FC236}">
                <a16:creationId xmlns:a16="http://schemas.microsoft.com/office/drawing/2014/main" id="{8199FD5F-F459-4177-83EE-A24CABE0CCC0}"/>
              </a:ext>
            </a:extLst>
          </p:cNvPr>
          <p:cNvSpPr txBox="1"/>
          <p:nvPr/>
        </p:nvSpPr>
        <p:spPr>
          <a:xfrm>
            <a:off x="648917" y="1059550"/>
            <a:ext cx="6040744" cy="1153586"/>
          </a:xfrm>
          <a:prstGeom prst="rect">
            <a:avLst/>
          </a:prstGeom>
          <a:noFill/>
        </p:spPr>
        <p:txBody>
          <a:bodyPr wrap="square" rtlCol="0">
            <a:spAutoFit/>
          </a:bodyPr>
          <a:lstStyle/>
          <a:p>
            <a:pPr algn="ctr"/>
            <a:endParaRPr lang="en-IN"/>
          </a:p>
          <a:p>
            <a:pPr algn="ctr">
              <a:lnSpc>
                <a:spcPct val="150000"/>
              </a:lnSpc>
            </a:pPr>
            <a:r>
              <a:rPr lang="en-IN"/>
              <a:t>Artificial Intelligence Capstone Project</a:t>
            </a:r>
          </a:p>
          <a:p>
            <a:pPr algn="ctr">
              <a:lnSpc>
                <a:spcPct val="150000"/>
              </a:lnSpc>
            </a:pPr>
            <a:r>
              <a:rPr lang="en-IN"/>
              <a:t>Review - 1</a:t>
            </a:r>
            <a:endParaRPr lang="en-IN" dirty="0"/>
          </a:p>
        </p:txBody>
      </p:sp>
    </p:spTree>
    <p:extLst>
      <p:ext uri="{BB962C8B-B14F-4D97-AF65-F5344CB8AC3E}">
        <p14:creationId xmlns:p14="http://schemas.microsoft.com/office/powerpoint/2010/main" val="137053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ame 41">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43">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5">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7">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49">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51">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53">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23B2E6-7E3D-48F1-A27E-A33067352CA9}"/>
              </a:ext>
            </a:extLst>
          </p:cNvPr>
          <p:cNvSpPr>
            <a:spLocks noGrp="1"/>
          </p:cNvSpPr>
          <p:nvPr>
            <p:ph type="title"/>
          </p:nvPr>
        </p:nvSpPr>
        <p:spPr>
          <a:xfrm>
            <a:off x="952500" y="1040735"/>
            <a:ext cx="10287000" cy="2559975"/>
          </a:xfrm>
        </p:spPr>
        <p:txBody>
          <a:bodyPr vert="horz" lIns="91440" tIns="45720" rIns="91440" bIns="45720" rtlCol="0" anchor="b">
            <a:normAutofit/>
          </a:bodyPr>
          <a:lstStyle/>
          <a:p>
            <a:pPr algn="ctr"/>
            <a:r>
              <a:rPr lang="en-US" sz="5400" dirty="0">
                <a:solidFill>
                  <a:srgbClr val="FFFFFF"/>
                </a:solidFill>
              </a:rPr>
              <a:t>THANK YOU</a:t>
            </a:r>
          </a:p>
        </p:txBody>
      </p:sp>
    </p:spTree>
    <p:extLst>
      <p:ext uri="{BB962C8B-B14F-4D97-AF65-F5344CB8AC3E}">
        <p14:creationId xmlns:p14="http://schemas.microsoft.com/office/powerpoint/2010/main" val="38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 List">
            <a:extLst>
              <a:ext uri="{FF2B5EF4-FFF2-40B4-BE49-F238E27FC236}">
                <a16:creationId xmlns:a16="http://schemas.microsoft.com/office/drawing/2014/main" id="{BB0016F6-86F9-439F-876C-E05DB40AF5C1}"/>
              </a:ext>
            </a:extLst>
          </p:cNvPr>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9035" y="879912"/>
            <a:ext cx="5117284" cy="5117284"/>
          </a:xfrm>
          <a:prstGeom prst="rect">
            <a:avLst/>
          </a:prstGeom>
        </p:spPr>
      </p:pic>
      <p:sp>
        <p:nvSpPr>
          <p:cNvPr id="5" name="Title 4">
            <a:extLst>
              <a:ext uri="{FF2B5EF4-FFF2-40B4-BE49-F238E27FC236}">
                <a16:creationId xmlns:a16="http://schemas.microsoft.com/office/drawing/2014/main" id="{D4720BCB-6A60-460B-B0F9-61157930933E}"/>
              </a:ext>
            </a:extLst>
          </p:cNvPr>
          <p:cNvSpPr>
            <a:spLocks noGrp="1"/>
          </p:cNvSpPr>
          <p:nvPr>
            <p:ph type="title"/>
          </p:nvPr>
        </p:nvSpPr>
        <p:spPr>
          <a:xfrm>
            <a:off x="838200" y="681038"/>
            <a:ext cx="6683188" cy="851928"/>
          </a:xfrm>
        </p:spPr>
        <p:txBody>
          <a:bodyPr/>
          <a:lstStyle/>
          <a:p>
            <a:pPr algn="ctr"/>
            <a:r>
              <a:rPr lang="en-IN" dirty="0"/>
              <a:t>AGENDA</a:t>
            </a:r>
          </a:p>
        </p:txBody>
      </p:sp>
      <p:sp>
        <p:nvSpPr>
          <p:cNvPr id="6" name="TextBox 5">
            <a:extLst>
              <a:ext uri="{FF2B5EF4-FFF2-40B4-BE49-F238E27FC236}">
                <a16:creationId xmlns:a16="http://schemas.microsoft.com/office/drawing/2014/main" id="{8B6C8922-9C18-4AA0-B903-4CC121956FEC}"/>
              </a:ext>
            </a:extLst>
          </p:cNvPr>
          <p:cNvSpPr txBox="1"/>
          <p:nvPr/>
        </p:nvSpPr>
        <p:spPr>
          <a:xfrm>
            <a:off x="1284976" y="1268006"/>
            <a:ext cx="5117284" cy="5349478"/>
          </a:xfrm>
          <a:prstGeom prst="rect">
            <a:avLst/>
          </a:prstGeom>
          <a:noFill/>
        </p:spPr>
        <p:txBody>
          <a:bodyPr wrap="square" rtlCol="0">
            <a:spAutoFit/>
          </a:bodyPr>
          <a:lstStyle/>
          <a:p>
            <a:pPr marL="285750" indent="-285750" algn="just">
              <a:lnSpc>
                <a:spcPct val="250000"/>
              </a:lnSpc>
              <a:buFont typeface="Wingdings" panose="05000000000000000000" pitchFamily="2" charset="2"/>
              <a:buChar char="Ø"/>
            </a:pPr>
            <a:r>
              <a:rPr lang="en-IN" sz="2000" dirty="0"/>
              <a:t>Introduction about Placements</a:t>
            </a:r>
          </a:p>
          <a:p>
            <a:pPr marL="285750" indent="-285750" algn="just">
              <a:lnSpc>
                <a:spcPct val="250000"/>
              </a:lnSpc>
              <a:buFont typeface="Wingdings" panose="05000000000000000000" pitchFamily="2" charset="2"/>
              <a:buChar char="Ø"/>
            </a:pPr>
            <a:r>
              <a:rPr lang="en-IN" sz="2000" dirty="0"/>
              <a:t>Objectives </a:t>
            </a:r>
          </a:p>
          <a:p>
            <a:pPr marL="285750" indent="-285750" algn="just">
              <a:lnSpc>
                <a:spcPct val="250000"/>
              </a:lnSpc>
              <a:buFont typeface="Wingdings" panose="05000000000000000000" pitchFamily="2" charset="2"/>
              <a:buChar char="Ø"/>
            </a:pPr>
            <a:r>
              <a:rPr lang="en-IN" sz="2000" dirty="0"/>
              <a:t>Beneficiaries</a:t>
            </a:r>
          </a:p>
          <a:p>
            <a:pPr marL="285750" indent="-285750" algn="just">
              <a:lnSpc>
                <a:spcPct val="250000"/>
              </a:lnSpc>
              <a:buFont typeface="Wingdings" panose="05000000000000000000" pitchFamily="2" charset="2"/>
              <a:buChar char="Ø"/>
            </a:pPr>
            <a:r>
              <a:rPr lang="en-IN" sz="2000" dirty="0"/>
              <a:t>Dataset Insights</a:t>
            </a:r>
          </a:p>
          <a:p>
            <a:pPr marL="285750" indent="-285750" algn="just">
              <a:lnSpc>
                <a:spcPct val="250000"/>
              </a:lnSpc>
              <a:buFont typeface="Wingdings" panose="05000000000000000000" pitchFamily="2" charset="2"/>
              <a:buChar char="Ø"/>
            </a:pPr>
            <a:r>
              <a:rPr lang="en-IN" sz="2000" dirty="0"/>
              <a:t>Machine Learning Models</a:t>
            </a:r>
          </a:p>
          <a:p>
            <a:pPr marL="285750" indent="-285750" algn="just">
              <a:lnSpc>
                <a:spcPct val="250000"/>
              </a:lnSpc>
              <a:buFont typeface="Wingdings" panose="05000000000000000000" pitchFamily="2" charset="2"/>
              <a:buChar char="Ø"/>
            </a:pPr>
            <a:r>
              <a:rPr lang="en-IN" sz="2000" dirty="0"/>
              <a:t>Deployment (Wire Frame Model)</a:t>
            </a:r>
          </a:p>
          <a:p>
            <a:pPr marL="285750" indent="-285750" algn="just">
              <a:lnSpc>
                <a:spcPct val="250000"/>
              </a:lnSpc>
              <a:buFont typeface="Wingdings" panose="05000000000000000000" pitchFamily="2" charset="2"/>
              <a:buChar char="Ø"/>
            </a:pPr>
            <a:endParaRPr lang="en-IN" sz="2000" dirty="0"/>
          </a:p>
        </p:txBody>
      </p:sp>
      <p:sp>
        <p:nvSpPr>
          <p:cNvPr id="11" name="TextBox 10">
            <a:extLst>
              <a:ext uri="{FF2B5EF4-FFF2-40B4-BE49-F238E27FC236}">
                <a16:creationId xmlns:a16="http://schemas.microsoft.com/office/drawing/2014/main" id="{50E360C9-7626-4011-8D2A-1FDE6BB8F1C1}"/>
              </a:ext>
            </a:extLst>
          </p:cNvPr>
          <p:cNvSpPr txBox="1"/>
          <p:nvPr/>
        </p:nvSpPr>
        <p:spPr>
          <a:xfrm>
            <a:off x="9538449" y="6038463"/>
            <a:ext cx="2052918" cy="276999"/>
          </a:xfrm>
          <a:prstGeom prst="rect">
            <a:avLst/>
          </a:prstGeom>
          <a:noFill/>
        </p:spPr>
        <p:txBody>
          <a:bodyPr wrap="square" rtlCol="0">
            <a:spAutoFit/>
          </a:bodyPr>
          <a:lstStyle/>
          <a:p>
            <a:pPr algn="ctr"/>
            <a:r>
              <a:rPr lang="en-IN" sz="1200" dirty="0"/>
              <a:t>AI (2021-2022) Team - 3</a:t>
            </a:r>
          </a:p>
        </p:txBody>
      </p:sp>
    </p:spTree>
    <p:extLst>
      <p:ext uri="{BB962C8B-B14F-4D97-AF65-F5344CB8AC3E}">
        <p14:creationId xmlns:p14="http://schemas.microsoft.com/office/powerpoint/2010/main" val="302835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388F-ADDC-4EB1-BBAF-23365BF721A8}"/>
              </a:ext>
            </a:extLst>
          </p:cNvPr>
          <p:cNvSpPr>
            <a:spLocks noGrp="1"/>
          </p:cNvSpPr>
          <p:nvPr>
            <p:ph type="title"/>
          </p:nvPr>
        </p:nvSpPr>
        <p:spPr>
          <a:xfrm>
            <a:off x="838200" y="564495"/>
            <a:ext cx="10515600" cy="1325563"/>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45B158C3-55F2-45C9-941C-B52EFB0DBBCE}"/>
              </a:ext>
            </a:extLst>
          </p:cNvPr>
          <p:cNvSpPr>
            <a:spLocks noGrp="1"/>
          </p:cNvSpPr>
          <p:nvPr>
            <p:ph idx="1"/>
          </p:nvPr>
        </p:nvSpPr>
        <p:spPr>
          <a:xfrm>
            <a:off x="838200" y="1791447"/>
            <a:ext cx="10515600" cy="3998306"/>
          </a:xfrm>
        </p:spPr>
        <p:txBody>
          <a:bodyPr/>
          <a:lstStyle/>
          <a:p>
            <a:r>
              <a:rPr lang="en-US" dirty="0"/>
              <a:t>Placement of students is one of the most important objective of an educational institution. Reputation and yearly admissions of an institution invariably depend on the placements it provides it students with. </a:t>
            </a:r>
          </a:p>
          <a:p>
            <a:pPr marL="228600" indent="0">
              <a:buNone/>
            </a:pPr>
            <a:endParaRPr lang="en-US" dirty="0"/>
          </a:p>
          <a:p>
            <a:r>
              <a:rPr lang="en-US" dirty="0"/>
              <a:t>Any assistance in this area will have a positive impact on an institution’s ability to place its students. </a:t>
            </a:r>
            <a:endParaRPr lang="en-IN" dirty="0"/>
          </a:p>
        </p:txBody>
      </p:sp>
      <p:sp>
        <p:nvSpPr>
          <p:cNvPr id="4" name="TextBox 3">
            <a:extLst>
              <a:ext uri="{FF2B5EF4-FFF2-40B4-BE49-F238E27FC236}">
                <a16:creationId xmlns:a16="http://schemas.microsoft.com/office/drawing/2014/main" id="{B2A8F089-35D0-47E8-9E56-D05307EEEA13}"/>
              </a:ext>
            </a:extLst>
          </p:cNvPr>
          <p:cNvSpPr txBox="1"/>
          <p:nvPr/>
        </p:nvSpPr>
        <p:spPr>
          <a:xfrm>
            <a:off x="9538449" y="6038463"/>
            <a:ext cx="2052918" cy="276999"/>
          </a:xfrm>
          <a:prstGeom prst="rect">
            <a:avLst/>
          </a:prstGeom>
          <a:noFill/>
        </p:spPr>
        <p:txBody>
          <a:bodyPr wrap="square" rtlCol="0">
            <a:spAutoFit/>
          </a:bodyPr>
          <a:lstStyle/>
          <a:p>
            <a:pPr algn="ctr"/>
            <a:r>
              <a:rPr lang="en-IN" sz="1200" dirty="0"/>
              <a:t>AI (2021-2022) Team - 3</a:t>
            </a:r>
          </a:p>
        </p:txBody>
      </p:sp>
    </p:spTree>
    <p:extLst>
      <p:ext uri="{BB962C8B-B14F-4D97-AF65-F5344CB8AC3E}">
        <p14:creationId xmlns:p14="http://schemas.microsoft.com/office/powerpoint/2010/main" val="234265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B41E-91C5-4CD6-9BCA-D46BB674E401}"/>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50280922-78D4-4777-A469-D93F0AECDDCF}"/>
              </a:ext>
            </a:extLst>
          </p:cNvPr>
          <p:cNvSpPr>
            <a:spLocks noGrp="1"/>
          </p:cNvSpPr>
          <p:nvPr>
            <p:ph idx="1"/>
          </p:nvPr>
        </p:nvSpPr>
        <p:spPr>
          <a:xfrm>
            <a:off x="838200" y="2006600"/>
            <a:ext cx="10515600" cy="3451178"/>
          </a:xfrm>
        </p:spPr>
        <p:txBody>
          <a:bodyPr>
            <a:normAutofit lnSpcReduction="10000"/>
          </a:bodyPr>
          <a:lstStyle/>
          <a:p>
            <a:pPr algn="just"/>
            <a:r>
              <a:rPr lang="en-IN" dirty="0"/>
              <a:t>The Primary Objective is to analyse the previous years students data and use it to predict the placement chance of the current year students.</a:t>
            </a:r>
          </a:p>
          <a:p>
            <a:pPr marL="228600" indent="0" algn="just">
              <a:buNone/>
            </a:pPr>
            <a:endParaRPr lang="en-IN" dirty="0"/>
          </a:p>
          <a:p>
            <a:pPr algn="just"/>
            <a:r>
              <a:rPr lang="en-IN" dirty="0"/>
              <a:t>The Secondary Objective is to predict the package a student is going to achieve if the student is placed in an organization based on the analysation of the previous years data.</a:t>
            </a:r>
          </a:p>
        </p:txBody>
      </p:sp>
      <p:sp>
        <p:nvSpPr>
          <p:cNvPr id="4" name="TextBox 3">
            <a:extLst>
              <a:ext uri="{FF2B5EF4-FFF2-40B4-BE49-F238E27FC236}">
                <a16:creationId xmlns:a16="http://schemas.microsoft.com/office/drawing/2014/main" id="{0C57EA17-600B-4414-A966-0D2876E06BEB}"/>
              </a:ext>
            </a:extLst>
          </p:cNvPr>
          <p:cNvSpPr txBox="1"/>
          <p:nvPr/>
        </p:nvSpPr>
        <p:spPr>
          <a:xfrm>
            <a:off x="9538449" y="6038463"/>
            <a:ext cx="2052918" cy="276999"/>
          </a:xfrm>
          <a:prstGeom prst="rect">
            <a:avLst/>
          </a:prstGeom>
          <a:noFill/>
        </p:spPr>
        <p:txBody>
          <a:bodyPr wrap="square" rtlCol="0">
            <a:spAutoFit/>
          </a:bodyPr>
          <a:lstStyle/>
          <a:p>
            <a:pPr algn="ctr"/>
            <a:r>
              <a:rPr lang="en-IN" sz="1200" dirty="0"/>
              <a:t>AI (2021-2022) Team - 3</a:t>
            </a:r>
          </a:p>
        </p:txBody>
      </p:sp>
    </p:spTree>
    <p:extLst>
      <p:ext uri="{BB962C8B-B14F-4D97-AF65-F5344CB8AC3E}">
        <p14:creationId xmlns:p14="http://schemas.microsoft.com/office/powerpoint/2010/main" val="188094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4A4F-B425-416A-B48A-794391F8C0FC}"/>
              </a:ext>
            </a:extLst>
          </p:cNvPr>
          <p:cNvSpPr>
            <a:spLocks noGrp="1"/>
          </p:cNvSpPr>
          <p:nvPr>
            <p:ph type="title"/>
          </p:nvPr>
        </p:nvSpPr>
        <p:spPr/>
        <p:txBody>
          <a:bodyPr/>
          <a:lstStyle/>
          <a:p>
            <a:pPr algn="ctr"/>
            <a:r>
              <a:rPr lang="en-IN" dirty="0"/>
              <a:t>BENEFICIARIES</a:t>
            </a:r>
          </a:p>
        </p:txBody>
      </p:sp>
      <p:sp>
        <p:nvSpPr>
          <p:cNvPr id="3" name="Content Placeholder 2">
            <a:extLst>
              <a:ext uri="{FF2B5EF4-FFF2-40B4-BE49-F238E27FC236}">
                <a16:creationId xmlns:a16="http://schemas.microsoft.com/office/drawing/2014/main" id="{05032851-81EA-40E4-9BFC-7EB80500B0A5}"/>
              </a:ext>
            </a:extLst>
          </p:cNvPr>
          <p:cNvSpPr>
            <a:spLocks noGrp="1"/>
          </p:cNvSpPr>
          <p:nvPr>
            <p:ph idx="1"/>
          </p:nvPr>
        </p:nvSpPr>
        <p:spPr>
          <a:xfrm>
            <a:off x="838200" y="1863165"/>
            <a:ext cx="10515600" cy="3998306"/>
          </a:xfrm>
        </p:spPr>
        <p:txBody>
          <a:bodyPr/>
          <a:lstStyle/>
          <a:p>
            <a:pPr algn="just"/>
            <a:r>
              <a:rPr lang="en-IN" dirty="0"/>
              <a:t>Educational Institutions</a:t>
            </a:r>
          </a:p>
          <a:p>
            <a:pPr lvl="1" algn="just">
              <a:buFont typeface="Wingdings" panose="05000000000000000000" pitchFamily="2" charset="2"/>
              <a:buChar char="Ø"/>
            </a:pPr>
            <a:r>
              <a:rPr lang="en-US" sz="1800" dirty="0"/>
              <a:t>The basic success of the college is measured by the campus placement of the students.</a:t>
            </a:r>
          </a:p>
          <a:p>
            <a:pPr marL="457200" lvl="1" indent="0" algn="just">
              <a:buNone/>
            </a:pPr>
            <a:endParaRPr lang="en-IN" sz="1800" dirty="0"/>
          </a:p>
          <a:p>
            <a:pPr algn="just"/>
            <a:r>
              <a:rPr lang="en-IN" dirty="0"/>
              <a:t>Organizations </a:t>
            </a:r>
          </a:p>
          <a:p>
            <a:pPr lvl="1" algn="just">
              <a:buFont typeface="Wingdings" panose="05000000000000000000" pitchFamily="2" charset="2"/>
              <a:buChar char="Ø"/>
            </a:pPr>
            <a:r>
              <a:rPr lang="en-IN" sz="1800" dirty="0"/>
              <a:t> Based on the Campus Placement an organization can decide the placement drives.</a:t>
            </a:r>
          </a:p>
          <a:p>
            <a:pPr marL="457200" lvl="1" indent="0" algn="just">
              <a:buNone/>
            </a:pPr>
            <a:endParaRPr lang="en-IN" sz="1800" dirty="0"/>
          </a:p>
          <a:p>
            <a:pPr algn="just"/>
            <a:r>
              <a:rPr lang="en-IN" dirty="0"/>
              <a:t>Students</a:t>
            </a:r>
          </a:p>
          <a:p>
            <a:pPr lvl="1" algn="just">
              <a:buFont typeface="Wingdings" panose="05000000000000000000" pitchFamily="2" charset="2"/>
              <a:buChar char="Ø"/>
            </a:pPr>
            <a:r>
              <a:rPr lang="en-US" sz="1800" dirty="0"/>
              <a:t>Every student takes admission to the colleges by seeing the percentage of placements in the college.</a:t>
            </a:r>
            <a:endParaRPr lang="en-IN" sz="1800" dirty="0"/>
          </a:p>
        </p:txBody>
      </p:sp>
      <p:sp>
        <p:nvSpPr>
          <p:cNvPr id="5" name="TextBox 4">
            <a:extLst>
              <a:ext uri="{FF2B5EF4-FFF2-40B4-BE49-F238E27FC236}">
                <a16:creationId xmlns:a16="http://schemas.microsoft.com/office/drawing/2014/main" id="{72431EB0-60BE-485F-974F-83979BB986CB}"/>
              </a:ext>
            </a:extLst>
          </p:cNvPr>
          <p:cNvSpPr txBox="1"/>
          <p:nvPr/>
        </p:nvSpPr>
        <p:spPr>
          <a:xfrm>
            <a:off x="9377081" y="6038463"/>
            <a:ext cx="2384613" cy="276999"/>
          </a:xfrm>
          <a:prstGeom prst="rect">
            <a:avLst/>
          </a:prstGeom>
          <a:noFill/>
        </p:spPr>
        <p:txBody>
          <a:bodyPr wrap="square">
            <a:spAutoFit/>
          </a:bodyPr>
          <a:lstStyle/>
          <a:p>
            <a:pPr algn="ctr"/>
            <a:r>
              <a:rPr lang="en-IN" sz="1200" dirty="0"/>
              <a:t>AI (2021-2022) Team - 3</a:t>
            </a:r>
          </a:p>
        </p:txBody>
      </p:sp>
    </p:spTree>
    <p:extLst>
      <p:ext uri="{BB962C8B-B14F-4D97-AF65-F5344CB8AC3E}">
        <p14:creationId xmlns:p14="http://schemas.microsoft.com/office/powerpoint/2010/main" val="88183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BEB39-61B2-4220-8B0E-4B5965F8E8D1}"/>
              </a:ext>
            </a:extLst>
          </p:cNvPr>
          <p:cNvSpPr>
            <a:spLocks noGrp="1"/>
          </p:cNvSpPr>
          <p:nvPr>
            <p:ph type="title"/>
          </p:nvPr>
        </p:nvSpPr>
        <p:spPr>
          <a:xfrm>
            <a:off x="416280" y="446473"/>
            <a:ext cx="7198060" cy="2387600"/>
          </a:xfrm>
        </p:spPr>
        <p:txBody>
          <a:bodyPr vert="horz" lIns="91440" tIns="45720" rIns="91440" bIns="45720" rtlCol="0" anchor="b">
            <a:normAutofit/>
          </a:bodyPr>
          <a:lstStyle/>
          <a:p>
            <a:pPr algn="ctr"/>
            <a:r>
              <a:rPr lang="en-US" sz="5400" dirty="0">
                <a:solidFill>
                  <a:srgbClr val="FFFFFF"/>
                </a:solidFill>
              </a:rPr>
              <a:t>DATASET INSIGHT</a:t>
            </a:r>
          </a:p>
        </p:txBody>
      </p:sp>
      <p:sp>
        <p:nvSpPr>
          <p:cNvPr id="22" name="Oval 21">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095187AC-0D24-416D-A0DA-4CED5E94C2D9}"/>
              </a:ext>
            </a:extLst>
          </p:cNvPr>
          <p:cNvPicPr>
            <a:picLocks noGrp="1" noChangeAspect="1"/>
          </p:cNvPicPr>
          <p:nvPr>
            <p:ph idx="1"/>
          </p:nvPr>
        </p:nvPicPr>
        <p:blipFill>
          <a:blip r:embed="rId2">
            <a:alphaModFix amt="80000"/>
            <a:extLst>
              <a:ext uri="{28A0092B-C50C-407E-A947-70E740481C1C}">
                <a14:useLocalDpi xmlns:a14="http://schemas.microsoft.com/office/drawing/2010/main" val="0"/>
              </a:ext>
            </a:extLst>
          </a:blip>
          <a:stretch>
            <a:fillRect/>
          </a:stretch>
        </p:blipFill>
        <p:spPr>
          <a:xfrm>
            <a:off x="661091" y="3063227"/>
            <a:ext cx="10759944" cy="1858397"/>
          </a:xfrm>
          <a:prstGeom prst="rect">
            <a:avLst/>
          </a:prstGeom>
        </p:spPr>
      </p:pic>
      <p:sp>
        <p:nvSpPr>
          <p:cNvPr id="25" name="TextBox 24">
            <a:extLst>
              <a:ext uri="{FF2B5EF4-FFF2-40B4-BE49-F238E27FC236}">
                <a16:creationId xmlns:a16="http://schemas.microsoft.com/office/drawing/2014/main" id="{34DCA46C-F3CA-4778-A1B9-FEA39E956983}"/>
              </a:ext>
            </a:extLst>
          </p:cNvPr>
          <p:cNvSpPr txBox="1"/>
          <p:nvPr/>
        </p:nvSpPr>
        <p:spPr>
          <a:xfrm>
            <a:off x="9743363" y="6261968"/>
            <a:ext cx="2097741" cy="276999"/>
          </a:xfrm>
          <a:prstGeom prst="rect">
            <a:avLst/>
          </a:prstGeom>
          <a:noFill/>
        </p:spPr>
        <p:txBody>
          <a:bodyPr wrap="square">
            <a:spAutoFit/>
          </a:bodyPr>
          <a:lstStyle/>
          <a:p>
            <a:pPr algn="ctr"/>
            <a:r>
              <a:rPr lang="en-IN" sz="1200" dirty="0"/>
              <a:t>AI (2021-2022) Team - 3</a:t>
            </a:r>
          </a:p>
        </p:txBody>
      </p:sp>
    </p:spTree>
    <p:extLst>
      <p:ext uri="{BB962C8B-B14F-4D97-AF65-F5344CB8AC3E}">
        <p14:creationId xmlns:p14="http://schemas.microsoft.com/office/powerpoint/2010/main" val="1255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43BC-4AE9-4388-B44F-8C8FFAE1F154}"/>
              </a:ext>
            </a:extLst>
          </p:cNvPr>
          <p:cNvSpPr>
            <a:spLocks noGrp="1"/>
          </p:cNvSpPr>
          <p:nvPr>
            <p:ph type="title"/>
          </p:nvPr>
        </p:nvSpPr>
        <p:spPr>
          <a:xfrm>
            <a:off x="838200" y="555812"/>
            <a:ext cx="10515600" cy="959223"/>
          </a:xfrm>
        </p:spPr>
        <p:txBody>
          <a:bodyPr/>
          <a:lstStyle/>
          <a:p>
            <a:pPr algn="ctr"/>
            <a:r>
              <a:rPr lang="en-IN" dirty="0"/>
              <a:t>DATASET INSIGHT</a:t>
            </a:r>
          </a:p>
        </p:txBody>
      </p:sp>
      <p:sp>
        <p:nvSpPr>
          <p:cNvPr id="3" name="Content Placeholder 2">
            <a:extLst>
              <a:ext uri="{FF2B5EF4-FFF2-40B4-BE49-F238E27FC236}">
                <a16:creationId xmlns:a16="http://schemas.microsoft.com/office/drawing/2014/main" id="{2B5C78BE-E650-456B-A42D-5949962AEB16}"/>
              </a:ext>
            </a:extLst>
          </p:cNvPr>
          <p:cNvSpPr>
            <a:spLocks noGrp="1"/>
          </p:cNvSpPr>
          <p:nvPr>
            <p:ph idx="1"/>
          </p:nvPr>
        </p:nvSpPr>
        <p:spPr>
          <a:xfrm>
            <a:off x="838200" y="1515035"/>
            <a:ext cx="10515600" cy="4589930"/>
          </a:xfrm>
        </p:spPr>
        <p:txBody>
          <a:bodyPr>
            <a:normAutofit fontScale="92500" lnSpcReduction="20000"/>
          </a:bodyPr>
          <a:lstStyle/>
          <a:p>
            <a:r>
              <a:rPr lang="en-IN" dirty="0"/>
              <a:t>The Labels in the dataset are :</a:t>
            </a:r>
          </a:p>
          <a:p>
            <a:pPr lvl="1">
              <a:buFont typeface="Wingdings" panose="05000000000000000000" pitchFamily="2" charset="2"/>
              <a:buChar char="Ø"/>
            </a:pPr>
            <a:r>
              <a:rPr lang="en-IN" sz="1900" dirty="0"/>
              <a:t> Placed or Not</a:t>
            </a:r>
          </a:p>
          <a:p>
            <a:pPr lvl="1">
              <a:buFont typeface="Wingdings" panose="05000000000000000000" pitchFamily="2" charset="2"/>
              <a:buChar char="Ø"/>
            </a:pPr>
            <a:r>
              <a:rPr lang="en-IN" sz="1900" dirty="0"/>
              <a:t> Package Offered (LPA)</a:t>
            </a:r>
          </a:p>
          <a:p>
            <a:pPr marL="457200" lvl="1" indent="0">
              <a:buNone/>
            </a:pPr>
            <a:endParaRPr lang="en-IN" sz="1800" dirty="0"/>
          </a:p>
          <a:p>
            <a:r>
              <a:rPr lang="en-IN" dirty="0"/>
              <a:t> The Features Used to Predict the Labels are :</a:t>
            </a:r>
          </a:p>
          <a:p>
            <a:pPr lvl="1">
              <a:buFont typeface="Wingdings" panose="05000000000000000000" pitchFamily="2" charset="2"/>
              <a:buChar char="Ø"/>
            </a:pPr>
            <a:r>
              <a:rPr lang="en-IN" sz="1900" dirty="0"/>
              <a:t> Age				</a:t>
            </a:r>
          </a:p>
          <a:p>
            <a:pPr lvl="1">
              <a:buFont typeface="Wingdings" panose="05000000000000000000" pitchFamily="2" charset="2"/>
              <a:buChar char="Ø"/>
            </a:pPr>
            <a:r>
              <a:rPr lang="en-IN" sz="1900" dirty="0"/>
              <a:t> Gender</a:t>
            </a:r>
          </a:p>
          <a:p>
            <a:pPr lvl="1">
              <a:buFont typeface="Wingdings" panose="05000000000000000000" pitchFamily="2" charset="2"/>
              <a:buChar char="Ø"/>
            </a:pPr>
            <a:r>
              <a:rPr lang="en-IN" sz="1900" dirty="0"/>
              <a:t> Stream</a:t>
            </a:r>
          </a:p>
          <a:p>
            <a:pPr lvl="1">
              <a:buFont typeface="Wingdings" panose="05000000000000000000" pitchFamily="2" charset="2"/>
              <a:buChar char="Ø"/>
            </a:pPr>
            <a:r>
              <a:rPr lang="en-IN" sz="1900" dirty="0"/>
              <a:t> CGPA</a:t>
            </a:r>
          </a:p>
          <a:p>
            <a:pPr lvl="1">
              <a:buFont typeface="Wingdings" panose="05000000000000000000" pitchFamily="2" charset="2"/>
              <a:buChar char="Ø"/>
            </a:pPr>
            <a:r>
              <a:rPr lang="en-IN" sz="1900" dirty="0"/>
              <a:t> Coding Skills</a:t>
            </a:r>
          </a:p>
          <a:p>
            <a:pPr lvl="1">
              <a:buFont typeface="Wingdings" panose="05000000000000000000" pitchFamily="2" charset="2"/>
              <a:buChar char="Ø"/>
            </a:pPr>
            <a:r>
              <a:rPr lang="en-IN" sz="1900" dirty="0"/>
              <a:t> Communication Skills</a:t>
            </a:r>
          </a:p>
          <a:p>
            <a:pPr lvl="1">
              <a:buFont typeface="Wingdings" panose="05000000000000000000" pitchFamily="2" charset="2"/>
              <a:buChar char="Ø"/>
            </a:pPr>
            <a:r>
              <a:rPr lang="en-IN" sz="1900" dirty="0"/>
              <a:t> Internships</a:t>
            </a:r>
          </a:p>
          <a:p>
            <a:pPr lvl="1">
              <a:buFont typeface="Wingdings" panose="05000000000000000000" pitchFamily="2" charset="2"/>
              <a:buChar char="Ø"/>
            </a:pPr>
            <a:r>
              <a:rPr lang="en-IN" sz="1900" dirty="0"/>
              <a:t> History of Backlogs</a:t>
            </a:r>
            <a:endParaRPr lang="en-IN" dirty="0"/>
          </a:p>
          <a:p>
            <a:pPr>
              <a:buFont typeface="Wingdings" panose="05000000000000000000" pitchFamily="2" charset="2"/>
              <a:buChar char="Ø"/>
            </a:pPr>
            <a:endParaRPr lang="en-IN" dirty="0"/>
          </a:p>
          <a:p>
            <a:pPr marL="457200" lvl="1" indent="0">
              <a:buNone/>
            </a:pPr>
            <a:endParaRPr lang="en-IN" sz="2800" dirty="0"/>
          </a:p>
        </p:txBody>
      </p:sp>
      <p:sp>
        <p:nvSpPr>
          <p:cNvPr id="5" name="TextBox 4">
            <a:extLst>
              <a:ext uri="{FF2B5EF4-FFF2-40B4-BE49-F238E27FC236}">
                <a16:creationId xmlns:a16="http://schemas.microsoft.com/office/drawing/2014/main" id="{12AC1362-81ED-410C-889C-93CF1E2EA3AC}"/>
              </a:ext>
            </a:extLst>
          </p:cNvPr>
          <p:cNvSpPr txBox="1"/>
          <p:nvPr/>
        </p:nvSpPr>
        <p:spPr>
          <a:xfrm>
            <a:off x="9587753" y="6025189"/>
            <a:ext cx="2115671" cy="276999"/>
          </a:xfrm>
          <a:prstGeom prst="rect">
            <a:avLst/>
          </a:prstGeom>
          <a:noFill/>
        </p:spPr>
        <p:txBody>
          <a:bodyPr wrap="square">
            <a:spAutoFit/>
          </a:bodyPr>
          <a:lstStyle/>
          <a:p>
            <a:pPr algn="ctr"/>
            <a:r>
              <a:rPr lang="en-IN" sz="1200" dirty="0"/>
              <a:t>AI (2021-2022) Team - 3</a:t>
            </a:r>
          </a:p>
        </p:txBody>
      </p:sp>
    </p:spTree>
    <p:extLst>
      <p:ext uri="{BB962C8B-B14F-4D97-AF65-F5344CB8AC3E}">
        <p14:creationId xmlns:p14="http://schemas.microsoft.com/office/powerpoint/2010/main" val="364162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0536-19D0-4E4E-8432-0FC5A9553D57}"/>
              </a:ext>
            </a:extLst>
          </p:cNvPr>
          <p:cNvSpPr>
            <a:spLocks noGrp="1"/>
          </p:cNvSpPr>
          <p:nvPr>
            <p:ph type="title"/>
          </p:nvPr>
        </p:nvSpPr>
        <p:spPr/>
        <p:txBody>
          <a:bodyPr/>
          <a:lstStyle/>
          <a:p>
            <a:pPr algn="ctr"/>
            <a:r>
              <a:rPr lang="en-IN" dirty="0"/>
              <a:t>MACHINE LEARNING MODELS</a:t>
            </a:r>
          </a:p>
        </p:txBody>
      </p:sp>
      <p:sp>
        <p:nvSpPr>
          <p:cNvPr id="3" name="Content Placeholder 2">
            <a:extLst>
              <a:ext uri="{FF2B5EF4-FFF2-40B4-BE49-F238E27FC236}">
                <a16:creationId xmlns:a16="http://schemas.microsoft.com/office/drawing/2014/main" id="{3539ECFD-3C05-41B6-9945-FECE8F809DD7}"/>
              </a:ext>
            </a:extLst>
          </p:cNvPr>
          <p:cNvSpPr>
            <a:spLocks noGrp="1"/>
          </p:cNvSpPr>
          <p:nvPr>
            <p:ph idx="1"/>
          </p:nvPr>
        </p:nvSpPr>
        <p:spPr>
          <a:xfrm>
            <a:off x="838200" y="2178657"/>
            <a:ext cx="10515600" cy="3998306"/>
          </a:xfrm>
        </p:spPr>
        <p:txBody>
          <a:bodyPr/>
          <a:lstStyle/>
          <a:p>
            <a:pPr algn="just"/>
            <a:r>
              <a:rPr lang="en-IN" dirty="0"/>
              <a:t>The Two-Class Logistic Regression Model will predict whether the student will get placed in an organization or not.</a:t>
            </a:r>
          </a:p>
          <a:p>
            <a:pPr marL="228600" indent="0">
              <a:buNone/>
            </a:pPr>
            <a:endParaRPr lang="en-IN" dirty="0"/>
          </a:p>
          <a:p>
            <a:pPr algn="just"/>
            <a:r>
              <a:rPr lang="en-IN" dirty="0"/>
              <a:t>The Multiple Linear Regression Model will Predict the Package Organization will offer if the student gets placed in it based on the same features.</a:t>
            </a:r>
          </a:p>
        </p:txBody>
      </p:sp>
      <p:sp>
        <p:nvSpPr>
          <p:cNvPr id="5" name="TextBox 4">
            <a:extLst>
              <a:ext uri="{FF2B5EF4-FFF2-40B4-BE49-F238E27FC236}">
                <a16:creationId xmlns:a16="http://schemas.microsoft.com/office/drawing/2014/main" id="{ACADF9F2-EF99-4BC8-9602-DD94BF045EA9}"/>
              </a:ext>
            </a:extLst>
          </p:cNvPr>
          <p:cNvSpPr txBox="1"/>
          <p:nvPr/>
        </p:nvSpPr>
        <p:spPr>
          <a:xfrm>
            <a:off x="9610165" y="6038463"/>
            <a:ext cx="2052918" cy="276999"/>
          </a:xfrm>
          <a:prstGeom prst="rect">
            <a:avLst/>
          </a:prstGeom>
          <a:noFill/>
        </p:spPr>
        <p:txBody>
          <a:bodyPr wrap="square">
            <a:spAutoFit/>
          </a:bodyPr>
          <a:lstStyle/>
          <a:p>
            <a:pPr algn="ctr"/>
            <a:r>
              <a:rPr lang="en-IN" sz="1200" dirty="0"/>
              <a:t>AI (2021-2022) Team - 3</a:t>
            </a:r>
          </a:p>
        </p:txBody>
      </p:sp>
    </p:spTree>
    <p:extLst>
      <p:ext uri="{BB962C8B-B14F-4D97-AF65-F5344CB8AC3E}">
        <p14:creationId xmlns:p14="http://schemas.microsoft.com/office/powerpoint/2010/main" val="33365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2577-CF80-4659-87C0-2BFB1B518418}"/>
              </a:ext>
            </a:extLst>
          </p:cNvPr>
          <p:cNvSpPr>
            <a:spLocks noGrp="1"/>
          </p:cNvSpPr>
          <p:nvPr>
            <p:ph type="title"/>
          </p:nvPr>
        </p:nvSpPr>
        <p:spPr>
          <a:xfrm>
            <a:off x="838200" y="681037"/>
            <a:ext cx="10515600" cy="762281"/>
          </a:xfrm>
        </p:spPr>
        <p:txBody>
          <a:bodyPr>
            <a:normAutofit fontScale="90000"/>
          </a:bodyPr>
          <a:lstStyle/>
          <a:p>
            <a:pPr algn="ctr"/>
            <a:r>
              <a:rPr lang="en-IN" dirty="0"/>
              <a:t>WIREFRAME MODEL</a:t>
            </a:r>
          </a:p>
        </p:txBody>
      </p:sp>
      <p:sp>
        <p:nvSpPr>
          <p:cNvPr id="4" name="TextBox 3">
            <a:extLst>
              <a:ext uri="{FF2B5EF4-FFF2-40B4-BE49-F238E27FC236}">
                <a16:creationId xmlns:a16="http://schemas.microsoft.com/office/drawing/2014/main" id="{B5D7C7E3-D5AE-4302-A24C-429D10C38407}"/>
              </a:ext>
            </a:extLst>
          </p:cNvPr>
          <p:cNvSpPr txBox="1"/>
          <p:nvPr/>
        </p:nvSpPr>
        <p:spPr>
          <a:xfrm>
            <a:off x="9538449" y="6038463"/>
            <a:ext cx="2052918" cy="276999"/>
          </a:xfrm>
          <a:prstGeom prst="rect">
            <a:avLst/>
          </a:prstGeom>
          <a:noFill/>
        </p:spPr>
        <p:txBody>
          <a:bodyPr wrap="square" rtlCol="0">
            <a:spAutoFit/>
          </a:bodyPr>
          <a:lstStyle/>
          <a:p>
            <a:pPr algn="ctr"/>
            <a:r>
              <a:rPr lang="en-IN" sz="1200" dirty="0"/>
              <a:t>AI (2021-2022) Team - 3</a:t>
            </a:r>
          </a:p>
        </p:txBody>
      </p:sp>
      <p:sp>
        <p:nvSpPr>
          <p:cNvPr id="5" name="TextBox 4">
            <a:extLst>
              <a:ext uri="{FF2B5EF4-FFF2-40B4-BE49-F238E27FC236}">
                <a16:creationId xmlns:a16="http://schemas.microsoft.com/office/drawing/2014/main" id="{2CB65BA1-E4BF-46D0-BE92-6B17B793F646}"/>
              </a:ext>
            </a:extLst>
          </p:cNvPr>
          <p:cNvSpPr txBox="1"/>
          <p:nvPr/>
        </p:nvSpPr>
        <p:spPr>
          <a:xfrm>
            <a:off x="3254189" y="1565992"/>
            <a:ext cx="6239435" cy="400110"/>
          </a:xfrm>
          <a:prstGeom prst="rect">
            <a:avLst/>
          </a:prstGeom>
          <a:noFill/>
        </p:spPr>
        <p:txBody>
          <a:bodyPr wrap="square" rtlCol="0">
            <a:spAutoFit/>
          </a:bodyPr>
          <a:lstStyle/>
          <a:p>
            <a:pPr algn="ctr"/>
            <a:r>
              <a:rPr lang="en-IN" dirty="0"/>
              <a:t>  </a:t>
            </a:r>
            <a:r>
              <a:rPr lang="en-IN" sz="2000" dirty="0"/>
              <a:t>Campus Placement Predictor</a:t>
            </a:r>
          </a:p>
        </p:txBody>
      </p:sp>
      <p:sp>
        <p:nvSpPr>
          <p:cNvPr id="6" name="Oval 5">
            <a:extLst>
              <a:ext uri="{FF2B5EF4-FFF2-40B4-BE49-F238E27FC236}">
                <a16:creationId xmlns:a16="http://schemas.microsoft.com/office/drawing/2014/main" id="{3E400257-CC1F-4293-85DC-B3912596EB1C}"/>
              </a:ext>
            </a:extLst>
          </p:cNvPr>
          <p:cNvSpPr/>
          <p:nvPr/>
        </p:nvSpPr>
        <p:spPr>
          <a:xfrm>
            <a:off x="3684494" y="1565992"/>
            <a:ext cx="93232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CPP</a:t>
            </a:r>
            <a:endParaRPr lang="en-IN"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DCC8A324-D235-4230-B87F-795460902B18}"/>
              </a:ext>
            </a:extLst>
          </p:cNvPr>
          <p:cNvSpPr/>
          <p:nvPr/>
        </p:nvSpPr>
        <p:spPr>
          <a:xfrm>
            <a:off x="3370726" y="2386098"/>
            <a:ext cx="1936377" cy="206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BAC63F63-221B-4359-A9BB-561430FE2C04}"/>
              </a:ext>
            </a:extLst>
          </p:cNvPr>
          <p:cNvSpPr txBox="1"/>
          <p:nvPr/>
        </p:nvSpPr>
        <p:spPr>
          <a:xfrm>
            <a:off x="2205313" y="2640378"/>
            <a:ext cx="1631577" cy="338554"/>
          </a:xfrm>
          <a:prstGeom prst="rect">
            <a:avLst/>
          </a:prstGeom>
          <a:noFill/>
        </p:spPr>
        <p:txBody>
          <a:bodyPr wrap="square" rtlCol="0">
            <a:spAutoFit/>
          </a:bodyPr>
          <a:lstStyle/>
          <a:p>
            <a:r>
              <a:rPr lang="en-IN" sz="1600" dirty="0"/>
              <a:t> GENDER :</a:t>
            </a:r>
          </a:p>
        </p:txBody>
      </p:sp>
      <p:sp>
        <p:nvSpPr>
          <p:cNvPr id="9" name="Rectangle 8">
            <a:extLst>
              <a:ext uri="{FF2B5EF4-FFF2-40B4-BE49-F238E27FC236}">
                <a16:creationId xmlns:a16="http://schemas.microsoft.com/office/drawing/2014/main" id="{6D28E511-06D4-48C4-84D5-7EE8430F5C99}"/>
              </a:ext>
            </a:extLst>
          </p:cNvPr>
          <p:cNvSpPr/>
          <p:nvPr/>
        </p:nvSpPr>
        <p:spPr>
          <a:xfrm>
            <a:off x="3370728" y="2702858"/>
            <a:ext cx="1936377" cy="206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6EC88141-CADF-4EB8-8C3F-D4891099F167}"/>
              </a:ext>
            </a:extLst>
          </p:cNvPr>
          <p:cNvSpPr txBox="1"/>
          <p:nvPr/>
        </p:nvSpPr>
        <p:spPr>
          <a:xfrm>
            <a:off x="2541489" y="2300088"/>
            <a:ext cx="829237" cy="338554"/>
          </a:xfrm>
          <a:prstGeom prst="rect">
            <a:avLst/>
          </a:prstGeom>
          <a:noFill/>
        </p:spPr>
        <p:txBody>
          <a:bodyPr wrap="square" rtlCol="0">
            <a:spAutoFit/>
          </a:bodyPr>
          <a:lstStyle/>
          <a:p>
            <a:r>
              <a:rPr lang="en-IN" sz="1600" dirty="0"/>
              <a:t>  AGE :</a:t>
            </a:r>
          </a:p>
        </p:txBody>
      </p:sp>
      <p:sp>
        <p:nvSpPr>
          <p:cNvPr id="12" name="TextBox 11">
            <a:extLst>
              <a:ext uri="{FF2B5EF4-FFF2-40B4-BE49-F238E27FC236}">
                <a16:creationId xmlns:a16="http://schemas.microsoft.com/office/drawing/2014/main" id="{9A476331-A427-4CE9-A366-23310910D580}"/>
              </a:ext>
            </a:extLst>
          </p:cNvPr>
          <p:cNvSpPr txBox="1"/>
          <p:nvPr/>
        </p:nvSpPr>
        <p:spPr>
          <a:xfrm>
            <a:off x="2312889" y="3041412"/>
            <a:ext cx="1631577" cy="338554"/>
          </a:xfrm>
          <a:prstGeom prst="rect">
            <a:avLst/>
          </a:prstGeom>
          <a:noFill/>
        </p:spPr>
        <p:txBody>
          <a:bodyPr wrap="square" rtlCol="0">
            <a:spAutoFit/>
          </a:bodyPr>
          <a:lstStyle/>
          <a:p>
            <a:r>
              <a:rPr lang="en-IN" sz="1600" dirty="0"/>
              <a:t>STREAM :</a:t>
            </a:r>
          </a:p>
        </p:txBody>
      </p:sp>
      <p:sp>
        <p:nvSpPr>
          <p:cNvPr id="13" name="Rectangle 12">
            <a:extLst>
              <a:ext uri="{FF2B5EF4-FFF2-40B4-BE49-F238E27FC236}">
                <a16:creationId xmlns:a16="http://schemas.microsoft.com/office/drawing/2014/main" id="{AC0820B2-A6D2-46C3-A552-BE14B8BBE3BF}"/>
              </a:ext>
            </a:extLst>
          </p:cNvPr>
          <p:cNvSpPr/>
          <p:nvPr/>
        </p:nvSpPr>
        <p:spPr>
          <a:xfrm>
            <a:off x="3370727" y="3086508"/>
            <a:ext cx="1936377" cy="206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D79B4AD1-65E3-4E91-AF8F-A51F76251DA1}"/>
              </a:ext>
            </a:extLst>
          </p:cNvPr>
          <p:cNvSpPr txBox="1"/>
          <p:nvPr/>
        </p:nvSpPr>
        <p:spPr>
          <a:xfrm>
            <a:off x="2554939" y="3398989"/>
            <a:ext cx="932327" cy="338554"/>
          </a:xfrm>
          <a:prstGeom prst="rect">
            <a:avLst/>
          </a:prstGeom>
          <a:noFill/>
        </p:spPr>
        <p:txBody>
          <a:bodyPr wrap="square" rtlCol="0">
            <a:spAutoFit/>
          </a:bodyPr>
          <a:lstStyle/>
          <a:p>
            <a:r>
              <a:rPr lang="en-IN" sz="1600" dirty="0"/>
              <a:t>CGPA :</a:t>
            </a:r>
          </a:p>
        </p:txBody>
      </p:sp>
      <p:sp>
        <p:nvSpPr>
          <p:cNvPr id="15" name="Rectangle 14">
            <a:extLst>
              <a:ext uri="{FF2B5EF4-FFF2-40B4-BE49-F238E27FC236}">
                <a16:creationId xmlns:a16="http://schemas.microsoft.com/office/drawing/2014/main" id="{935D94DD-6B7B-4EBE-A245-F04C0EF920DD}"/>
              </a:ext>
            </a:extLst>
          </p:cNvPr>
          <p:cNvSpPr/>
          <p:nvPr/>
        </p:nvSpPr>
        <p:spPr>
          <a:xfrm>
            <a:off x="3370727" y="3459871"/>
            <a:ext cx="1936377" cy="206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79D194D2-F08B-49A4-818A-77364FFA82EE}"/>
              </a:ext>
            </a:extLst>
          </p:cNvPr>
          <p:cNvSpPr txBox="1"/>
          <p:nvPr/>
        </p:nvSpPr>
        <p:spPr>
          <a:xfrm>
            <a:off x="1595712" y="3726942"/>
            <a:ext cx="1891554" cy="338554"/>
          </a:xfrm>
          <a:prstGeom prst="rect">
            <a:avLst/>
          </a:prstGeom>
          <a:noFill/>
        </p:spPr>
        <p:txBody>
          <a:bodyPr wrap="square" rtlCol="0">
            <a:spAutoFit/>
          </a:bodyPr>
          <a:lstStyle/>
          <a:p>
            <a:r>
              <a:rPr lang="en-IN" sz="1600" dirty="0"/>
              <a:t>CODING SKILLS :</a:t>
            </a:r>
          </a:p>
        </p:txBody>
      </p:sp>
      <p:sp>
        <p:nvSpPr>
          <p:cNvPr id="17" name="Rectangle 16">
            <a:extLst>
              <a:ext uri="{FF2B5EF4-FFF2-40B4-BE49-F238E27FC236}">
                <a16:creationId xmlns:a16="http://schemas.microsoft.com/office/drawing/2014/main" id="{7035ECE1-2122-41D9-AEEE-09F75F81079D}"/>
              </a:ext>
            </a:extLst>
          </p:cNvPr>
          <p:cNvSpPr/>
          <p:nvPr/>
        </p:nvSpPr>
        <p:spPr>
          <a:xfrm>
            <a:off x="3370726" y="3800703"/>
            <a:ext cx="1936377" cy="206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669ADAE9-E36C-4DDC-AD64-215A45895A56}"/>
              </a:ext>
            </a:extLst>
          </p:cNvPr>
          <p:cNvSpPr txBox="1"/>
          <p:nvPr/>
        </p:nvSpPr>
        <p:spPr>
          <a:xfrm>
            <a:off x="618563" y="4093521"/>
            <a:ext cx="2882153" cy="338554"/>
          </a:xfrm>
          <a:prstGeom prst="rect">
            <a:avLst/>
          </a:prstGeom>
          <a:noFill/>
        </p:spPr>
        <p:txBody>
          <a:bodyPr wrap="square" rtlCol="0">
            <a:spAutoFit/>
          </a:bodyPr>
          <a:lstStyle/>
          <a:p>
            <a:r>
              <a:rPr lang="en-IN" sz="1600" dirty="0"/>
              <a:t>COMMUNICATION SKILLS :</a:t>
            </a:r>
          </a:p>
        </p:txBody>
      </p:sp>
      <p:sp>
        <p:nvSpPr>
          <p:cNvPr id="19" name="Rectangle 18">
            <a:extLst>
              <a:ext uri="{FF2B5EF4-FFF2-40B4-BE49-F238E27FC236}">
                <a16:creationId xmlns:a16="http://schemas.microsoft.com/office/drawing/2014/main" id="{364E911E-8295-42F0-A05B-B2DB4434FAE3}"/>
              </a:ext>
            </a:extLst>
          </p:cNvPr>
          <p:cNvSpPr/>
          <p:nvPr/>
        </p:nvSpPr>
        <p:spPr>
          <a:xfrm>
            <a:off x="3370726" y="4139257"/>
            <a:ext cx="1936377" cy="206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F90CC7EA-F4FF-4585-8B16-A79B1577E8DF}"/>
              </a:ext>
            </a:extLst>
          </p:cNvPr>
          <p:cNvSpPr txBox="1"/>
          <p:nvPr/>
        </p:nvSpPr>
        <p:spPr>
          <a:xfrm>
            <a:off x="1819835" y="4447028"/>
            <a:ext cx="1680881" cy="338554"/>
          </a:xfrm>
          <a:prstGeom prst="rect">
            <a:avLst/>
          </a:prstGeom>
          <a:noFill/>
        </p:spPr>
        <p:txBody>
          <a:bodyPr wrap="square" rtlCol="0">
            <a:spAutoFit/>
          </a:bodyPr>
          <a:lstStyle/>
          <a:p>
            <a:r>
              <a:rPr lang="en-IN" sz="1600" dirty="0"/>
              <a:t>INTERNSHIPS :</a:t>
            </a:r>
          </a:p>
        </p:txBody>
      </p:sp>
      <p:sp>
        <p:nvSpPr>
          <p:cNvPr id="21" name="Rectangle 20">
            <a:extLst>
              <a:ext uri="{FF2B5EF4-FFF2-40B4-BE49-F238E27FC236}">
                <a16:creationId xmlns:a16="http://schemas.microsoft.com/office/drawing/2014/main" id="{571469C8-E4B4-401A-8B8C-4AB84F0A098C}"/>
              </a:ext>
            </a:extLst>
          </p:cNvPr>
          <p:cNvSpPr/>
          <p:nvPr/>
        </p:nvSpPr>
        <p:spPr>
          <a:xfrm>
            <a:off x="3370726" y="4485553"/>
            <a:ext cx="1936377" cy="206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2F002A73-90C0-40A5-80C0-29F72CAB2CA8}"/>
              </a:ext>
            </a:extLst>
          </p:cNvPr>
          <p:cNvSpPr txBox="1"/>
          <p:nvPr/>
        </p:nvSpPr>
        <p:spPr>
          <a:xfrm>
            <a:off x="761999" y="4752989"/>
            <a:ext cx="2608726" cy="338554"/>
          </a:xfrm>
          <a:prstGeom prst="rect">
            <a:avLst/>
          </a:prstGeom>
          <a:noFill/>
        </p:spPr>
        <p:txBody>
          <a:bodyPr wrap="square" rtlCol="0">
            <a:spAutoFit/>
          </a:bodyPr>
          <a:lstStyle/>
          <a:p>
            <a:r>
              <a:rPr lang="en-IN" sz="1600" dirty="0"/>
              <a:t>HISTORY OF BACKLOGS :</a:t>
            </a:r>
          </a:p>
        </p:txBody>
      </p:sp>
      <p:sp>
        <p:nvSpPr>
          <p:cNvPr id="23" name="Rectangle 22">
            <a:extLst>
              <a:ext uri="{FF2B5EF4-FFF2-40B4-BE49-F238E27FC236}">
                <a16:creationId xmlns:a16="http://schemas.microsoft.com/office/drawing/2014/main" id="{B3F4CF45-FCA5-4988-84E4-502112EAFC90}"/>
              </a:ext>
            </a:extLst>
          </p:cNvPr>
          <p:cNvSpPr/>
          <p:nvPr/>
        </p:nvSpPr>
        <p:spPr>
          <a:xfrm>
            <a:off x="3370725" y="4800535"/>
            <a:ext cx="1936377" cy="206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6BD06AF7-7D1E-4093-9F24-9BE004593928}"/>
              </a:ext>
            </a:extLst>
          </p:cNvPr>
          <p:cNvSpPr/>
          <p:nvPr/>
        </p:nvSpPr>
        <p:spPr>
          <a:xfrm>
            <a:off x="5611906" y="5148572"/>
            <a:ext cx="1524000" cy="286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a:t>
            </a:r>
          </a:p>
        </p:txBody>
      </p:sp>
      <p:sp>
        <p:nvSpPr>
          <p:cNvPr id="25" name="TextBox 24">
            <a:extLst>
              <a:ext uri="{FF2B5EF4-FFF2-40B4-BE49-F238E27FC236}">
                <a16:creationId xmlns:a16="http://schemas.microsoft.com/office/drawing/2014/main" id="{82F78712-05A1-4AA7-A633-072E829556BD}"/>
              </a:ext>
            </a:extLst>
          </p:cNvPr>
          <p:cNvSpPr txBox="1"/>
          <p:nvPr/>
        </p:nvSpPr>
        <p:spPr>
          <a:xfrm>
            <a:off x="6884898" y="3044882"/>
            <a:ext cx="2362194" cy="338554"/>
          </a:xfrm>
          <a:prstGeom prst="rect">
            <a:avLst/>
          </a:prstGeom>
          <a:noFill/>
        </p:spPr>
        <p:txBody>
          <a:bodyPr wrap="square" rtlCol="0">
            <a:spAutoFit/>
          </a:bodyPr>
          <a:lstStyle/>
          <a:p>
            <a:r>
              <a:rPr lang="en-IN" sz="1600" dirty="0"/>
              <a:t>  PLACED OR NOT :</a:t>
            </a:r>
          </a:p>
        </p:txBody>
      </p:sp>
      <p:sp>
        <p:nvSpPr>
          <p:cNvPr id="26" name="Rectangle 25">
            <a:extLst>
              <a:ext uri="{FF2B5EF4-FFF2-40B4-BE49-F238E27FC236}">
                <a16:creationId xmlns:a16="http://schemas.microsoft.com/office/drawing/2014/main" id="{8F6B8F54-7F05-4114-96C1-203DAB9179C3}"/>
              </a:ext>
            </a:extLst>
          </p:cNvPr>
          <p:cNvSpPr/>
          <p:nvPr/>
        </p:nvSpPr>
        <p:spPr>
          <a:xfrm>
            <a:off x="8870579" y="3107594"/>
            <a:ext cx="1936377" cy="206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7" name="TextBox 26">
            <a:extLst>
              <a:ext uri="{FF2B5EF4-FFF2-40B4-BE49-F238E27FC236}">
                <a16:creationId xmlns:a16="http://schemas.microsoft.com/office/drawing/2014/main" id="{1BBD892A-C04C-46EE-95DA-82EAED955D15}"/>
              </a:ext>
            </a:extLst>
          </p:cNvPr>
          <p:cNvSpPr txBox="1"/>
          <p:nvPr/>
        </p:nvSpPr>
        <p:spPr>
          <a:xfrm>
            <a:off x="7037294" y="3375488"/>
            <a:ext cx="2209798" cy="338554"/>
          </a:xfrm>
          <a:prstGeom prst="rect">
            <a:avLst/>
          </a:prstGeom>
          <a:noFill/>
        </p:spPr>
        <p:txBody>
          <a:bodyPr wrap="square" rtlCol="0">
            <a:spAutoFit/>
          </a:bodyPr>
          <a:lstStyle/>
          <a:p>
            <a:r>
              <a:rPr lang="en-IN" sz="1600" dirty="0"/>
              <a:t>  PACKAGE (LPA) :</a:t>
            </a:r>
          </a:p>
        </p:txBody>
      </p:sp>
      <p:sp>
        <p:nvSpPr>
          <p:cNvPr id="28" name="Rectangle 27">
            <a:extLst>
              <a:ext uri="{FF2B5EF4-FFF2-40B4-BE49-F238E27FC236}">
                <a16:creationId xmlns:a16="http://schemas.microsoft.com/office/drawing/2014/main" id="{80080994-0F2E-47FE-AD91-B762D3852465}"/>
              </a:ext>
            </a:extLst>
          </p:cNvPr>
          <p:cNvSpPr/>
          <p:nvPr/>
        </p:nvSpPr>
        <p:spPr>
          <a:xfrm>
            <a:off x="8870579" y="3431102"/>
            <a:ext cx="1936377" cy="206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92605705"/>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1C2431"/>
      </a:dk2>
      <a:lt2>
        <a:srgbClr val="F1F3F0"/>
      </a:lt2>
      <a:accent1>
        <a:srgbClr val="AA29E7"/>
      </a:accent1>
      <a:accent2>
        <a:srgbClr val="5729D8"/>
      </a:accent2>
      <a:accent3>
        <a:srgbClr val="2947E7"/>
      </a:accent3>
      <a:accent4>
        <a:srgbClr val="1784D5"/>
      </a:accent4>
      <a:accent5>
        <a:srgbClr val="22BFC0"/>
      </a:accent5>
      <a:accent6>
        <a:srgbClr val="16C67E"/>
      </a:accent6>
      <a:hlink>
        <a:srgbClr val="3997AB"/>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223</TotalTime>
  <Words>411</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Sabon Next LT</vt:lpstr>
      <vt:lpstr>Wingdings</vt:lpstr>
      <vt:lpstr>LuminousVTI</vt:lpstr>
      <vt:lpstr>Campus Placement Prediction</vt:lpstr>
      <vt:lpstr>AGENDA</vt:lpstr>
      <vt:lpstr>INTRODUCTION</vt:lpstr>
      <vt:lpstr>OBJECTIVES</vt:lpstr>
      <vt:lpstr>BENEFICIARIES</vt:lpstr>
      <vt:lpstr>DATASET INSIGHT</vt:lpstr>
      <vt:lpstr>DATASET INSIGHT</vt:lpstr>
      <vt:lpstr>MACHINE LEARNING MODELS</vt:lpstr>
      <vt:lpstr>WIREFRAME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Prediction</dc:title>
  <dc:creator>317</dc:creator>
  <cp:lastModifiedBy>317</cp:lastModifiedBy>
  <cp:revision>6</cp:revision>
  <dcterms:created xsi:type="dcterms:W3CDTF">2021-10-22T11:28:03Z</dcterms:created>
  <dcterms:modified xsi:type="dcterms:W3CDTF">2021-10-23T06:48:30Z</dcterms:modified>
</cp:coreProperties>
</file>