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64" r:id="rId3"/>
    <p:sldId id="257" r:id="rId4"/>
    <p:sldId id="265" r:id="rId5"/>
    <p:sldId id="261" r:id="rId6"/>
    <p:sldId id="262" r:id="rId7"/>
    <p:sldId id="260" r:id="rId8"/>
    <p:sldId id="266" r:id="rId9"/>
    <p:sldId id="259" r:id="rId10"/>
    <p:sldId id="269" r:id="rId11"/>
    <p:sldId id="258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3C0CE-8568-47D5-8765-B8AF7A6CC498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C97F2-4587-4A68-9695-E09EF3E20A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583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DD83F-F767-49C7-AE72-4989084E74D3}" type="datetime1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C26-CCAF-4861-B76D-8E4A34D0C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937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279BA-6395-4CF8-B933-E626DE41657A}" type="datetime1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C26-CCAF-4861-B76D-8E4A34D0C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7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EBB75-21C5-4015-B740-55A5BFE28114}" type="datetime1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C26-CCAF-4861-B76D-8E4A34D0C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12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02704-832A-4FBE-B9FF-B302EB3ABFE5}" type="datetime1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C26-CCAF-4861-B76D-8E4A34D0C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0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84B04-6758-42EC-94E6-FA9FC275813B}" type="datetime1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C26-CCAF-4861-B76D-8E4A34D0C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5301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BB76D-0AEE-48DE-A3D3-4111935B9270}" type="datetime1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C26-CCAF-4861-B76D-8E4A34D0C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211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8B0E8-BDF0-4E78-BC4F-1588487650AA}" type="datetime1">
              <a:rPr lang="en-GB" smtClean="0"/>
              <a:t>15/05/2025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C26-CCAF-4861-B76D-8E4A34D0C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05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0821-2334-4BD9-A13A-961BB1BD32A6}" type="datetime1">
              <a:rPr lang="en-GB" smtClean="0"/>
              <a:t>15/05/2025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C26-CCAF-4861-B76D-8E4A34D0C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20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2179B-2B23-4480-9F15-46773B2744A9}" type="datetime1">
              <a:rPr lang="en-GB" smtClean="0"/>
              <a:t>15/05/2025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C26-CCAF-4861-B76D-8E4A34D0C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91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EF4B-E539-41AF-8695-39857FBDF555}" type="datetime1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C26-CCAF-4861-B76D-8E4A34D0C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055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37E51-B121-4BBB-962C-BCB7820A9D54}" type="datetime1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C26-CCAF-4861-B76D-8E4A34D0C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34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E511E3D-89A6-4FB1-8118-54057B69764E}" type="datetime1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A8C9C26-CCAF-4861-B76D-8E4A34D0C51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690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618B-AE1D-DC51-4969-1014B82571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Automatic generation of enemies in a survival computer 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2C32B-CB81-C4F5-EAE3-ACF0C1064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Michal Bar</a:t>
            </a:r>
            <a:r>
              <a:rPr lang="sk-SK" dirty="0"/>
              <a:t>á</a:t>
            </a:r>
            <a:r>
              <a:rPr lang="en-GB" dirty="0"/>
              <a:t>nek</a:t>
            </a:r>
            <a:endParaRPr lang="sk-SK" dirty="0"/>
          </a:p>
          <a:p>
            <a:endParaRPr lang="sk-SK" dirty="0"/>
          </a:p>
          <a:p>
            <a:r>
              <a:rPr lang="en-GB" dirty="0"/>
              <a:t>Ing. Alexander </a:t>
            </a:r>
            <a:r>
              <a:rPr lang="en-GB" dirty="0" err="1"/>
              <a:t>Šimko</a:t>
            </a:r>
            <a:r>
              <a:rPr lang="en-GB" dirty="0"/>
              <a:t>, PhD.</a:t>
            </a:r>
          </a:p>
        </p:txBody>
      </p:sp>
    </p:spTree>
    <p:extLst>
      <p:ext uri="{BB962C8B-B14F-4D97-AF65-F5344CB8AC3E}">
        <p14:creationId xmlns:p14="http://schemas.microsoft.com/office/powerpoint/2010/main" val="1061118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72296-25B6-7B58-DBA7-2F9801312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41A9-2A9D-FDDB-0121-63EA82914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Testing</a:t>
            </a:r>
            <a:r>
              <a:rPr lang="en-GB" dirty="0"/>
              <a:t> of capabilities and limitations of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D59C7-4B56-1E79-9306-C742B17AB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/>
              <a:t>Created pawn class</a:t>
            </a:r>
            <a:r>
              <a:rPr lang="en-GB" dirty="0"/>
              <a:t>, which generates and assigns itself a behaviour tree which it runs</a:t>
            </a:r>
          </a:p>
          <a:p>
            <a:r>
              <a:rPr lang="sk-SK" dirty="0"/>
              <a:t>Created behaviour tree node</a:t>
            </a:r>
            <a:r>
              <a:rPr lang="en-GB" dirty="0"/>
              <a:t>, that </a:t>
            </a:r>
          </a:p>
          <a:p>
            <a:pPr lvl="1"/>
            <a:r>
              <a:rPr lang="en-GB" dirty="0"/>
              <a:t>Generates a random movement vector</a:t>
            </a:r>
          </a:p>
          <a:p>
            <a:pPr lvl="1"/>
            <a:r>
              <a:rPr lang="en-GB" dirty="0"/>
              <a:t>Calculates a potential new position by applying the vector to the current position</a:t>
            </a:r>
          </a:p>
          <a:p>
            <a:pPr lvl="1"/>
            <a:r>
              <a:rPr lang="en-GB" dirty="0"/>
              <a:t>If the new position is closer to the origin than the current one:</a:t>
            </a:r>
          </a:p>
          <a:p>
            <a:pPr lvl="2"/>
            <a:r>
              <a:rPr lang="en-GB" dirty="0"/>
              <a:t>Moves the pawn to the new position</a:t>
            </a:r>
          </a:p>
          <a:p>
            <a:pPr lvl="1"/>
            <a:r>
              <a:rPr lang="en-GB" dirty="0"/>
              <a:t>Otherwise:</a:t>
            </a:r>
          </a:p>
          <a:p>
            <a:pPr lvl="2"/>
            <a:r>
              <a:rPr lang="en-GB" dirty="0"/>
              <a:t>The pawn remains at its current position</a:t>
            </a:r>
          </a:p>
          <a:p>
            <a:pPr lvl="1"/>
            <a:r>
              <a:rPr lang="en-GB" dirty="0"/>
              <a:t>Increments the step counter regardless of movement</a:t>
            </a:r>
          </a:p>
          <a:p>
            <a:r>
              <a:rPr lang="sk-SK" dirty="0"/>
              <a:t>Created management class</a:t>
            </a:r>
            <a:r>
              <a:rPr lang="en-GB" dirty="0"/>
              <a:t>, which controls </a:t>
            </a:r>
          </a:p>
          <a:p>
            <a:pPr lvl="1"/>
            <a:r>
              <a:rPr lang="en-GB" dirty="0"/>
              <a:t>Spawning pawns</a:t>
            </a:r>
          </a:p>
          <a:p>
            <a:pPr lvl="1"/>
            <a:r>
              <a:rPr lang="en-GB" dirty="0"/>
              <a:t>Fitness calculation – calculated as average of steps required for the pawn to get to origin</a:t>
            </a:r>
          </a:p>
          <a:p>
            <a:pPr lvl="1"/>
            <a:r>
              <a:rPr lang="en-GB" dirty="0"/>
              <a:t>Simulation restart</a:t>
            </a:r>
          </a:p>
          <a:p>
            <a:pPr lvl="1"/>
            <a:r>
              <a:rPr lang="en-GB" dirty="0"/>
              <a:t>Simulation speed</a:t>
            </a:r>
            <a:endParaRPr lang="sk-SK" dirty="0"/>
          </a:p>
          <a:p>
            <a:pPr lvl="1"/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0F088-CDDD-7652-EF53-D1612A37F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C26-CCAF-4861-B76D-8E4A34D0C51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847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CEC3-4C9C-CFFB-A319-337EFE38C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4DE4D-64EF-F9F3-1A78-15077789B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Set up Unreal Engine v 5.5.4</a:t>
            </a:r>
          </a:p>
          <a:p>
            <a:r>
              <a:rPr lang="sk-SK" dirty="0"/>
              <a:t>Set up required Visual studio dependencies</a:t>
            </a:r>
          </a:p>
          <a:p>
            <a:r>
              <a:rPr lang="sk-SK" dirty="0"/>
              <a:t>Fought with compilation errors and broken compilation</a:t>
            </a:r>
          </a:p>
          <a:p>
            <a:r>
              <a:rPr lang="sk-SK" dirty="0"/>
              <a:t>Set up editor and preferences</a:t>
            </a:r>
          </a:p>
          <a:p>
            <a:r>
              <a:rPr lang="sk-SK" dirty="0"/>
              <a:t>Set up Rider to work with Unreal Engine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E6535-9C84-8DCE-1404-31785156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C26-CCAF-4861-B76D-8E4A34D0C51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301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025A-C294-1AC0-13D2-48DDC337D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4FFDC-CD93-D86F-5A29-A3635B4F8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Multi-objective evolutionary methods lead to more interesting and strategic enemy behaviour.</a:t>
            </a:r>
          </a:p>
          <a:p>
            <a:r>
              <a:rPr lang="en-GB" dirty="0"/>
              <a:t>Fitness evaluation must consider multiple performance indicators (e.g., teamwork, survival time).</a:t>
            </a:r>
          </a:p>
          <a:p>
            <a:r>
              <a:rPr lang="en-GB" dirty="0"/>
              <a:t>To promote cooperation, it is possible to use average of group fitness</a:t>
            </a:r>
          </a:p>
          <a:p>
            <a:r>
              <a:rPr lang="en-GB" dirty="0"/>
              <a:t>There are existing metrics to estimate user gameplay satisfaction</a:t>
            </a:r>
          </a:p>
          <a:p>
            <a:r>
              <a:rPr lang="en-GB" dirty="0"/>
              <a:t>Pareto fronts are interesting and promising method of choosing parents for next generation </a:t>
            </a:r>
          </a:p>
          <a:p>
            <a:r>
              <a:rPr lang="en-GB" dirty="0"/>
              <a:t>Unreal Engine is capable of supporting complex AI development with the right setup.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2903F-1BFE-BF9F-2D93-4EE4EB713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C26-CCAF-4861-B76D-8E4A34D0C51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910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AB45-D408-A1E7-E5C1-37B3D4AB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92220-2F9C-1C1B-0612-81E34E86A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Implement genetic algorithm</a:t>
            </a:r>
          </a:p>
          <a:p>
            <a:r>
              <a:rPr lang="en-GB" dirty="0"/>
              <a:t>Create deterministic player bot for training</a:t>
            </a:r>
          </a:p>
          <a:p>
            <a:r>
              <a:rPr lang="en-GB" dirty="0"/>
              <a:t>Create multiple new task nodes and decorators</a:t>
            </a:r>
          </a:p>
          <a:p>
            <a:r>
              <a:rPr lang="en-GB" dirty="0"/>
              <a:t>Experiment with results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41CAF-83FF-7BA1-7619-1533C8AC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C26-CCAF-4861-B76D-8E4A34D0C515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714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CB72-CEE3-9F0D-E3C2-E20FE6040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Thesis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7737A-6D1F-9546-40EE-5957D084A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Design and implement algorithm for generating enemy behaviour in a survival game.</a:t>
            </a:r>
          </a:p>
          <a:p>
            <a:r>
              <a:rPr lang="en-GB" dirty="0"/>
              <a:t>Generated behaviour should vary</a:t>
            </a:r>
          </a:p>
          <a:p>
            <a:r>
              <a:rPr lang="en-GB" dirty="0"/>
              <a:t>Representation should be comprehensible and adjustable</a:t>
            </a:r>
          </a:p>
          <a:p>
            <a:r>
              <a:rPr lang="en-GB" dirty="0"/>
              <a:t>Experimentally test and evaluate the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A4BC6-B2A0-7700-CFE1-AB61D46FA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C26-CCAF-4861-B76D-8E4A34D0C51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9755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BE26-3EA1-F972-2C38-14151D086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Papers and Articles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F6EC9-867C-4F72-B57E-0596D5D2A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Constructing Complex NPC </a:t>
            </a:r>
            <a:r>
              <a:rPr lang="en-GB" sz="2400" dirty="0" err="1"/>
              <a:t>Behavior</a:t>
            </a:r>
            <a:r>
              <a:rPr lang="en-GB" sz="2400" dirty="0"/>
              <a:t> via Multi-Objective Neuroevolution</a:t>
            </a:r>
            <a:r>
              <a:rPr lang="en-GB" sz="2400" baseline="30000" dirty="0"/>
              <a:t>1</a:t>
            </a:r>
            <a:endParaRPr lang="sk-SK" sz="2400" baseline="30000" dirty="0"/>
          </a:p>
          <a:p>
            <a:r>
              <a:rPr lang="en-GB" sz="2400" dirty="0"/>
              <a:t>Procedural Enemy Generation through</a:t>
            </a:r>
            <a:r>
              <a:rPr lang="sk-SK" sz="2400" dirty="0"/>
              <a:t> </a:t>
            </a:r>
            <a:r>
              <a:rPr lang="en-GB" sz="2400" dirty="0"/>
              <a:t>Parallel Evolutionary Algorithm</a:t>
            </a:r>
            <a:r>
              <a:rPr lang="en-GB" sz="2400" baseline="30000" dirty="0"/>
              <a:t>2</a:t>
            </a:r>
            <a:endParaRPr lang="sk-SK" sz="2400" baseline="30000" dirty="0"/>
          </a:p>
          <a:p>
            <a:r>
              <a:rPr lang="en-GB" sz="2400" dirty="0"/>
              <a:t>AI in Computer Games: Generating Interesting</a:t>
            </a:r>
            <a:r>
              <a:rPr lang="sk-SK" sz="2400" dirty="0"/>
              <a:t> </a:t>
            </a:r>
            <a:r>
              <a:rPr lang="en-GB" sz="2400" dirty="0"/>
              <a:t>Interactive Opponents by the use of</a:t>
            </a:r>
            <a:r>
              <a:rPr lang="sk-SK" sz="2400" dirty="0"/>
              <a:t> </a:t>
            </a:r>
            <a:r>
              <a:rPr lang="en-GB" sz="2400" dirty="0"/>
              <a:t>Evolutionary Computation</a:t>
            </a:r>
            <a:r>
              <a:rPr lang="en-GB" sz="2400" baseline="30000" dirty="0"/>
              <a:t>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EF3D1-AB52-4743-3AA0-F55B770A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C26-CCAF-4861-B76D-8E4A34D0C515}" type="slidenum">
              <a:rPr lang="en-GB" smtClean="0"/>
              <a:t>3</a:t>
            </a:fld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D199F-2F4A-FA49-CA3D-8FD099AB2913}"/>
              </a:ext>
            </a:extLst>
          </p:cNvPr>
          <p:cNvSpPr txBox="1"/>
          <p:nvPr/>
        </p:nvSpPr>
        <p:spPr>
          <a:xfrm>
            <a:off x="993648" y="4644336"/>
            <a:ext cx="898855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aseline="30000" dirty="0"/>
              <a:t>1</a:t>
            </a:r>
            <a:r>
              <a:rPr lang="en-GB" sz="1400" dirty="0"/>
              <a:t> </a:t>
            </a:r>
            <a:r>
              <a:rPr lang="en-GB" sz="1050" dirty="0"/>
              <a:t>Schrum, J., &amp; </a:t>
            </a:r>
            <a:r>
              <a:rPr lang="en-GB" sz="1050" dirty="0" err="1"/>
              <a:t>Miikkulainen</a:t>
            </a:r>
            <a:r>
              <a:rPr lang="en-GB" sz="1050" dirty="0"/>
              <a:t>, R. (2008). Constructing complex NPC </a:t>
            </a:r>
            <a:r>
              <a:rPr lang="en-GB" sz="1050" dirty="0" err="1"/>
              <a:t>behavior</a:t>
            </a:r>
            <a:r>
              <a:rPr lang="en-GB" sz="1050" dirty="0"/>
              <a:t> via multi-objective </a:t>
            </a:r>
            <a:r>
              <a:rPr lang="en-GB" sz="1050" dirty="0" err="1"/>
              <a:t>neuroevolution</a:t>
            </a:r>
            <a:r>
              <a:rPr lang="en-GB" sz="1050" dirty="0"/>
              <a:t>. In </a:t>
            </a:r>
            <a:r>
              <a:rPr lang="en-GB" sz="1050" i="1" dirty="0"/>
              <a:t>Proceedings of the AAAI conference on Artificial intelligence and interactive digital entertainment</a:t>
            </a:r>
            <a:r>
              <a:rPr lang="en-GB" sz="1050" dirty="0"/>
              <a:t> (Vol. 4, No. 1, pp. 108-113)</a:t>
            </a:r>
          </a:p>
          <a:p>
            <a:r>
              <a:rPr lang="en-GB" sz="1400" baseline="30000" dirty="0"/>
              <a:t>2</a:t>
            </a:r>
            <a:r>
              <a:rPr lang="en-GB" sz="1400" dirty="0"/>
              <a:t> </a:t>
            </a:r>
            <a:r>
              <a:rPr lang="en-GB" sz="1050" dirty="0"/>
              <a:t>Pereira, L. T., Viana, B. M., &amp; Toledo, C. F. (2021, October). Procedural enemy generation through parallel evolutionary algorithm. In </a:t>
            </a:r>
            <a:r>
              <a:rPr lang="en-GB" sz="1050" i="1" dirty="0"/>
              <a:t>2021 20th Brazilian Symposium on Computer Games and Digital Entertainment (</a:t>
            </a:r>
            <a:r>
              <a:rPr lang="en-GB" sz="1050" i="1" dirty="0" err="1"/>
              <a:t>SBGames</a:t>
            </a:r>
            <a:r>
              <a:rPr lang="en-GB" sz="1050" i="1" dirty="0"/>
              <a:t>)</a:t>
            </a:r>
            <a:r>
              <a:rPr lang="en-GB" sz="1050" dirty="0"/>
              <a:t> (pp. 126-135). IEEE</a:t>
            </a:r>
          </a:p>
          <a:p>
            <a:r>
              <a:rPr lang="en-GB" sz="1400" baseline="30000" dirty="0"/>
              <a:t>3</a:t>
            </a:r>
            <a:r>
              <a:rPr lang="en-GB" sz="1400" dirty="0"/>
              <a:t> </a:t>
            </a:r>
            <a:r>
              <a:rPr lang="en-GB" sz="1050" dirty="0" err="1"/>
              <a:t>Yannakakis</a:t>
            </a:r>
            <a:r>
              <a:rPr lang="en-GB" sz="1050" dirty="0"/>
              <a:t>, G. N. (2005). AI in computer games: generating interesting interactive opponents by the use of evolutionary computation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553948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DB712-F4CA-3AC2-3F7C-77043D31E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F174-271A-D891-64BA-85012C745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Constructing Complex NPC </a:t>
            </a:r>
            <a:r>
              <a:rPr lang="en-GB" sz="3200" dirty="0" err="1"/>
              <a:t>Behavior</a:t>
            </a:r>
            <a:r>
              <a:rPr lang="en-GB" sz="3200" dirty="0"/>
              <a:t> via Multi-Objective </a:t>
            </a:r>
            <a:r>
              <a:rPr lang="en-GB" sz="3200" dirty="0" err="1"/>
              <a:t>Neuroevolution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F5043-E676-403B-8413-A27AD2C6A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The goal is to try applying multi-objective methods on NPC behaviour</a:t>
            </a:r>
          </a:p>
          <a:p>
            <a:r>
              <a:rPr lang="en-GB" dirty="0"/>
              <a:t>Uses neural network to control bot behaviour</a:t>
            </a:r>
          </a:p>
          <a:p>
            <a:r>
              <a:rPr lang="en-GB" dirty="0"/>
              <a:t>During training they evolved both structure and weights of connections</a:t>
            </a:r>
            <a:br>
              <a:rPr lang="en-GB" dirty="0"/>
            </a:br>
            <a:endParaRPr lang="en-GB" dirty="0"/>
          </a:p>
          <a:p>
            <a:r>
              <a:rPr lang="en-GB" dirty="0"/>
              <a:t>The NPCs managed to evolve complex strategies (baiting, retreating, flanking and coordinated attacks)</a:t>
            </a:r>
          </a:p>
          <a:p>
            <a:r>
              <a:rPr lang="en-GB" dirty="0"/>
              <a:t>Different roles emerged</a:t>
            </a:r>
          </a:p>
          <a:p>
            <a:r>
              <a:rPr lang="en-GB" dirty="0"/>
              <a:t>Produced more diverse and effective behaviour than single-objective methods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44BCB-B70B-1B51-46CF-B6B48F012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C26-CCAF-4861-B76D-8E4A34D0C51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61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D970C-2EFD-88CF-1258-D33D33BC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Constructing Complex NPC </a:t>
            </a:r>
            <a:r>
              <a:rPr lang="en-GB" sz="3200" dirty="0" err="1"/>
              <a:t>Behavior</a:t>
            </a:r>
            <a:r>
              <a:rPr lang="en-GB" sz="3200" dirty="0"/>
              <a:t> via Multi-Objective </a:t>
            </a:r>
            <a:r>
              <a:rPr lang="en-GB" sz="3200" dirty="0" err="1"/>
              <a:t>Neuroevolution</a:t>
            </a:r>
            <a:r>
              <a:rPr lang="en-GB" sz="3200" dirty="0"/>
              <a:t> – Interesting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ABF47-4A60-82EA-F726-08BB64E15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/>
              <a:t>Interesting fitness objective calculation</a:t>
            </a:r>
            <a:endParaRPr lang="en-GB" dirty="0"/>
          </a:p>
          <a:p>
            <a:pPr lvl="1"/>
            <a:r>
              <a:rPr lang="en-GB" dirty="0"/>
              <a:t>Multiple weighted categories such as Attack assist, Damage received, Time alive</a:t>
            </a:r>
            <a:endParaRPr lang="sk-SK" dirty="0"/>
          </a:p>
          <a:p>
            <a:r>
              <a:rPr lang="sk-SK" dirty="0"/>
              <a:t>Fitness calculation for groups</a:t>
            </a:r>
            <a:endParaRPr lang="en-GB" dirty="0"/>
          </a:p>
          <a:p>
            <a:pPr lvl="1"/>
            <a:r>
              <a:rPr lang="en-GB" dirty="0"/>
              <a:t>Using average group fitness ranked cooperative teams higher than those with individualistic bots</a:t>
            </a:r>
          </a:p>
          <a:p>
            <a:r>
              <a:rPr lang="sk-SK" dirty="0"/>
              <a:t>Multi-Objective Evolution using Pareto fronts</a:t>
            </a:r>
            <a:endParaRPr lang="en-GB" dirty="0"/>
          </a:p>
          <a:p>
            <a:pPr lvl="1"/>
            <a:r>
              <a:rPr lang="en-GB" dirty="0"/>
              <a:t>Pareto fronts promote behaviours that are best at balancing multiple objectives. Bots which excel at one objective, but struggle with others are overtaken by more universal bots</a:t>
            </a:r>
          </a:p>
          <a:p>
            <a:pPr lvl="1"/>
            <a:r>
              <a:rPr lang="en-GB" dirty="0"/>
              <a:t>The parents of the next generation are picked from the non-dominated Pareto front</a:t>
            </a:r>
          </a:p>
          <a:p>
            <a:r>
              <a:rPr lang="sk-SK" dirty="0"/>
              <a:t>Adjustment of </a:t>
            </a:r>
            <a:r>
              <a:rPr lang="en-GB" dirty="0"/>
              <a:t>“player</a:t>
            </a:r>
            <a:r>
              <a:rPr lang="sk-SK" dirty="0"/>
              <a:t>“ behaviour based on performance of bots</a:t>
            </a:r>
            <a:endParaRPr lang="en-GB" dirty="0"/>
          </a:p>
          <a:p>
            <a:pPr lvl="1"/>
            <a:r>
              <a:rPr lang="en-GB" dirty="0"/>
              <a:t>Starting with simple “player” behaviour improving up to point of a regular gameplay with more complex actions allows to identify promising individuals, which are then further evolved by facing more complex behaviour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9EB5A-804D-4E4B-FEA0-208F16DD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C26-CCAF-4861-B76D-8E4A34D0C51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003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E56E6-08CB-355C-D8A0-0883790F7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Procedural Enemy Generation through</a:t>
            </a:r>
            <a:br>
              <a:rPr lang="en-GB" sz="3200" dirty="0"/>
            </a:br>
            <a:r>
              <a:rPr lang="en-GB" sz="3200" dirty="0"/>
              <a:t>Parallel Evolutionary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103E7A-556E-C6BC-7FA2-334803678E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GB" dirty="0"/>
                  <a:t>The goal is to develop a method for automatically generating diverse and balanced enemy characters with regard to required difficulty</a:t>
                </a:r>
              </a:p>
              <a:p>
                <a:r>
                  <a:rPr lang="en-GB" dirty="0"/>
                  <a:t>The characteristic of enemies is based on their attributes (e.g. health, damage, movement speed, etc.), which are generated randomly from a set range, which are further adjusted during the evolution process</a:t>
                </a:r>
              </a:p>
              <a:p>
                <a:r>
                  <a:rPr lang="en-GB" dirty="0"/>
                  <a:t>Behaviour of enemies is based on behaviour trees, which are then evolved using parallel evolutionary algorithm</a:t>
                </a:r>
              </a:p>
              <a:p>
                <a:r>
                  <a:rPr lang="sk-SK" dirty="0"/>
                  <a:t>Mostly covers adjusting </a:t>
                </a:r>
                <a:r>
                  <a:rPr lang="en-GB" dirty="0"/>
                  <a:t>attributes</a:t>
                </a:r>
                <a:r>
                  <a:rPr lang="sk-SK" dirty="0"/>
                  <a:t> of bots</a:t>
                </a:r>
                <a:r>
                  <a:rPr lang="en-GB" dirty="0"/>
                  <a:t> (e.g.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𝑎𝑡𝑡𝑎𝑐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𝑠𝑝𝑒𝑒𝑑</m:t>
                    </m:r>
                  </m:oMath>
                </a14:m>
                <a:r>
                  <a:rPr lang="en-GB" dirty="0"/>
                  <a:t> controls how fast can bot attack) </a:t>
                </a:r>
                <a:r>
                  <a:rPr lang="sk-SK" dirty="0"/>
                  <a:t>to adjust for </a:t>
                </a:r>
                <a:r>
                  <a:rPr lang="en-GB" dirty="0"/>
                  <a:t>gameplay </a:t>
                </a:r>
                <a:r>
                  <a:rPr lang="sk-SK" dirty="0"/>
                  <a:t>difficulty</a:t>
                </a:r>
                <a:endParaRPr lang="en-GB" dirty="0"/>
              </a:p>
              <a:p>
                <a:r>
                  <a:rPr lang="en-GB" dirty="0"/>
                  <a:t>Calculates fitness from stats: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sk-SK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𝑑𝑎𝑚𝑎𝑔𝑒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𝑤𝑒𝑎𝑝𝑜𝑛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𝑝𝑟𝑜𝑗𝑒𝑐𝑡𝑖𝑙𝑒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× 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𝑎𝑡𝑡𝑎𝑐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𝑠𝑝𝑒𝑒𝑑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𝑝𝑟𝑜𝑗𝑒𝑐𝑡𝑖𝑙𝑒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𝑠𝑝𝑒𝑒𝑑</m:t>
                        </m:r>
                      </m:e>
                    </m:d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sk-SK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𝑚𝑜𝑣𝑒𝑚𝑒𝑛𝑡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𝑠𝑝𝑒𝑒𝑑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× </m:t>
                    </m:r>
                    <m:r>
                      <a:rPr lang="sk-SK" i="1">
                        <a:latin typeface="Cambria Math" panose="02040503050406030204" pitchFamily="18" charset="0"/>
                      </a:rPr>
                      <m:t>𝑚𝑜𝑣𝑒𝑚𝑒𝑛𝑡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h𝑒𝑎𝑙𝑡h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𝑎𝑐𝑡𝑖𝑣𝑒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+ 1/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𝑟𝑒𝑠𝑡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GB" dirty="0"/>
              </a:p>
              <a:p>
                <a:pPr lvl="2"/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𝑎𝑐𝑡𝑖𝑣𝑒</m:t>
                    </m:r>
                  </m:oMath>
                </a14:m>
                <a:r>
                  <a:rPr lang="en-GB" dirty="0"/>
                  <a:t> indicates for how many seconds can the bot move before having to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𝑟𝑒𝑠𝑡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𝑝𝑟𝑜𝑗𝑒𝑐𝑡𝑖𝑙𝑒</m:t>
                    </m:r>
                  </m:oMath>
                </a14:m>
                <a:r>
                  <a:rPr lang="en-GB" dirty="0"/>
                  <a:t> is used to indicate whether the weapon can shoot projectiles</a:t>
                </a:r>
                <a:endParaRPr lang="sk-SK" dirty="0"/>
              </a:p>
              <a:p>
                <a:r>
                  <a:rPr lang="en-GB" dirty="0"/>
                  <a:t>Enemy spawn point contains as many enemies as is needed for their sum of fitness to be 3x larger than the difficulty setting, providing satisfactory challenge even against “easy” enemies</a:t>
                </a:r>
                <a:endParaRPr lang="sk-SK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103E7A-556E-C6BC-7FA2-334803678E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2101" r="-580" b="-1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FA216-39CF-044E-27AE-428BE4BB3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C26-CCAF-4861-B76D-8E4A34D0C51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47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5D37D-5901-A2D7-EEB1-610D718B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AI in Computer Games: Generating Interesting</a:t>
            </a:r>
            <a:r>
              <a:rPr lang="sk-SK" sz="3200" dirty="0"/>
              <a:t> </a:t>
            </a:r>
            <a:r>
              <a:rPr lang="en-GB" sz="3200" dirty="0"/>
              <a:t>Interactive Opponents by the use of</a:t>
            </a:r>
            <a:r>
              <a:rPr lang="sk-SK" sz="3200" dirty="0"/>
              <a:t> </a:t>
            </a:r>
            <a:r>
              <a:rPr lang="en-GB" sz="3200" dirty="0"/>
              <a:t>Evolutionary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80E883-BABB-E3D3-ED32-653F574869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k-SK" sz="1800" dirty="0"/>
                  <a:t>Provides interesting metric calculations for </a:t>
                </a:r>
                <a:endParaRPr lang="en-GB" sz="1800" dirty="0"/>
              </a:p>
              <a:p>
                <a:pPr lvl="1"/>
                <a:r>
                  <a:rPr lang="sk-SK" sz="1800" dirty="0"/>
                  <a:t>Appropriate level of challenge</a:t>
                </a:r>
                <a:endParaRPr lang="en-GB" sz="1800" dirty="0"/>
              </a:p>
              <a:p>
                <a:pPr lvl="2"/>
                <a:r>
                  <a:rPr lang="en-GB" sz="1800" dirty="0"/>
                  <a:t>How many steps it takes to kill player. Too many or too few are not optimal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[1−(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}/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})]</m:t>
                        </m:r>
                      </m:e>
                      <m:sup>
                        <m:sSub>
                          <m:sSubPr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</m:oMath>
                </a14:m>
                <a:endParaRPr lang="en-GB" sz="1800" dirty="0"/>
              </a:p>
              <a:p>
                <a:pPr lvl="3"/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 is average number of simulation steps,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𝑚𝑎𝑥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dirty="0"/>
                  <a:t> is the maximum number of simulation steps over N games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is weighting parameter</a:t>
                </a:r>
              </a:p>
              <a:p>
                <a:pPr lvl="1"/>
                <a:r>
                  <a:rPr lang="en-GB" sz="1800" dirty="0"/>
                  <a:t>B</a:t>
                </a:r>
                <a:r>
                  <a:rPr lang="sk-SK" sz="1800" dirty="0"/>
                  <a:t>ehaviour diversity</a:t>
                </a:r>
                <a:endParaRPr lang="en-GB" sz="1800" dirty="0"/>
              </a:p>
              <a:p>
                <a:pPr lvl="2"/>
                <a:r>
                  <a:rPr lang="en-GB" sz="1800" dirty="0"/>
                  <a:t>The higher is the standard deviation of the steps taken to kill player over N games, the more interesting the behaviour is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800" i="1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GB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GB" sz="18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sz="1800" i="1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b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GB" sz="18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800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d>
                              <m:d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</m:e>
                    </m:rad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800" dirty="0"/>
              </a:p>
              <a:p>
                <a:pPr lvl="3"/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dirty="0"/>
                  <a:t> is standard deviation,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GB" dirty="0"/>
                  <a:t> is estimate of max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GB" dirty="0"/>
                  <a:t> is minimum of steps required to kill player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80E883-BABB-E3D3-ED32-653F574869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 r="-464" b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D96B0-C9BF-5D53-77E4-49F368CF1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C26-CCAF-4861-B76D-8E4A34D0C51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6ABA9-B814-FD3A-F05A-EC6C1848C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3CBD-CD18-7011-7C4F-B566AD7D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dirty="0"/>
              <a:t>AI in Computer Games: Generating Interesting</a:t>
            </a:r>
            <a:r>
              <a:rPr lang="sk-SK" sz="3200" dirty="0"/>
              <a:t> </a:t>
            </a:r>
            <a:r>
              <a:rPr lang="en-GB" sz="3200" dirty="0"/>
              <a:t>Interactive Opponents by the use of</a:t>
            </a:r>
            <a:r>
              <a:rPr lang="sk-SK" sz="3200" dirty="0"/>
              <a:t> </a:t>
            </a:r>
            <a:r>
              <a:rPr lang="en-GB" sz="3200" dirty="0"/>
              <a:t>Evolutionary Computation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092ED2-8C6C-DE59-B6CD-6221B09EE7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sk-SK" sz="1800" dirty="0"/>
                  <a:t>Provides interesting metric calculations for </a:t>
                </a:r>
                <a:endParaRPr lang="en-GB" sz="1800" dirty="0"/>
              </a:p>
              <a:p>
                <a:pPr lvl="1"/>
                <a:r>
                  <a:rPr lang="en-GB" sz="1800" dirty="0"/>
                  <a:t>S</a:t>
                </a:r>
                <a:r>
                  <a:rPr lang="sk-SK" sz="1800" dirty="0"/>
                  <a:t>patial diversity</a:t>
                </a:r>
                <a:endParaRPr lang="en-GB" sz="1800" dirty="0"/>
              </a:p>
              <a:p>
                <a:pPr lvl="2"/>
                <a:r>
                  <a:rPr lang="en-GB" sz="1600" dirty="0"/>
                  <a:t>Entropy of predator visits across regions of the game world</a:t>
                </a:r>
                <a:endParaRPr lang="en-GB" sz="1800" baseline="-250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GB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GB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80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GB" sz="18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func>
                              </m:den>
                            </m:f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𝑖𝑛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  <m:func>
                                  <m:funcPr>
                                    <m:ctrlP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8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GB" sz="18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GB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𝑖𝑛</m:t>
                                                </m:r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GB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GB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𝑉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GB" sz="18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</m:oMath>
                </a14:m>
                <a:endParaRPr lang="en-GB" sz="1800" dirty="0"/>
              </a:p>
              <a:p>
                <a:pPr lvl="3"/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 is total number of visited cells (regions),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</m:e>
                    </m:nary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092ED2-8C6C-DE59-B6CD-6221B09EE7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F4291-CD09-459E-13F8-2BB5A1E1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C26-CCAF-4861-B76D-8E4A34D0C51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78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3A071-D85E-86C6-5F48-088E15E1B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2C6BE-D963-BBBC-822D-21ECCD3B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Testing</a:t>
            </a:r>
            <a:r>
              <a:rPr lang="en-GB" dirty="0"/>
              <a:t> of capabilities and limitations of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D5356-C49C-303A-CEBF-05CF5ACCB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Since only few articles mentioned the use of Unreal Engine for our task, we wanted to be sure, that Unreal Engine is a valid choice</a:t>
            </a:r>
          </a:p>
          <a:p>
            <a:r>
              <a:rPr lang="en-GB" dirty="0"/>
              <a:t>The documentation did not provide satisfactory answers, so we decided to test required properties</a:t>
            </a:r>
          </a:p>
          <a:p>
            <a:r>
              <a:rPr lang="en-GB" dirty="0"/>
              <a:t>We were unsure whether it is possible to create Behaviour trees at runtime using C++, since some assets such as animation graphs can be created only </a:t>
            </a:r>
            <a:r>
              <a:rPr lang="en-GB"/>
              <a:t>using blueprints</a:t>
            </a:r>
            <a:endParaRPr lang="en-GB" dirty="0"/>
          </a:p>
          <a:p>
            <a:endParaRPr lang="sk-S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E3432-CB5E-8BAF-2652-B6638B59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C9C26-CCAF-4861-B76D-8E4A34D0C51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496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678</TotalTime>
  <Words>1147</Words>
  <Application>Microsoft Office PowerPoint</Application>
  <PresentationFormat>Widescreen</PresentationFormat>
  <Paragraphs>111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Office Theme</vt:lpstr>
      <vt:lpstr>Automatic generation of enemies in a survival computer game</vt:lpstr>
      <vt:lpstr>Thesis goals</vt:lpstr>
      <vt:lpstr>Papers and Articles</vt:lpstr>
      <vt:lpstr>Constructing Complex NPC Behavior via Multi-Objective Neuroevolution</vt:lpstr>
      <vt:lpstr>Constructing Complex NPC Behavior via Multi-Objective Neuroevolution – Interesting parts</vt:lpstr>
      <vt:lpstr>Procedural Enemy Generation through Parallel Evolutionary Algorithm</vt:lpstr>
      <vt:lpstr>AI in Computer Games: Generating Interesting Interactive Opponents by the use of Evolutionary Computation</vt:lpstr>
      <vt:lpstr>AI in Computer Games: Generating Interesting Interactive Opponents by the use of Evolutionary Computation</vt:lpstr>
      <vt:lpstr>Testing of capabilities and limitations of engine</vt:lpstr>
      <vt:lpstr>Testing of capabilities and limitations of engine</vt:lpstr>
      <vt:lpstr>Project setup</vt:lpstr>
      <vt:lpstr>Key Takeaways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Baránek Michal</dc:creator>
  <cp:lastModifiedBy>Baránek Michal</cp:lastModifiedBy>
  <cp:revision>12</cp:revision>
  <dcterms:created xsi:type="dcterms:W3CDTF">2025-05-14T18:25:02Z</dcterms:created>
  <dcterms:modified xsi:type="dcterms:W3CDTF">2025-05-15T19:47:16Z</dcterms:modified>
</cp:coreProperties>
</file>