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6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EA9A1-FD8B-461B-B3BA-25CD907B81F8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0D10-2E0C-408C-B18C-225E81C16D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6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Classifier</a:t>
            </a:r>
            <a:r>
              <a:rPr lang="sk-SK" noProof="0" dirty="0"/>
              <a:t>, ktorý je natrénovaný na source moc nerieši – nevšíma si oblasť, kde je má target </a:t>
            </a:r>
            <a:r>
              <a:rPr lang="sk-SK" noProof="0" dirty="0" err="1"/>
              <a:t>peak</a:t>
            </a:r>
            <a:r>
              <a:rPr lang="sk-SK" noProof="0" dirty="0"/>
              <a:t>.</a:t>
            </a:r>
            <a:endParaRPr lang="en-GB" noProof="0" dirty="0"/>
          </a:p>
          <a:p>
            <a:r>
              <a:rPr lang="en-GB" noProof="0" dirty="0" err="1"/>
              <a:t>Pr</a:t>
            </a:r>
            <a:r>
              <a:rPr lang="sk-SK" noProof="0" dirty="0" err="1"/>
              <a:t>íklad</a:t>
            </a:r>
            <a:r>
              <a:rPr lang="sk-SK" noProof="0" dirty="0"/>
              <a:t> – nejaký </a:t>
            </a:r>
            <a:r>
              <a:rPr lang="sk-SK" noProof="0" dirty="0" err="1"/>
              <a:t>language</a:t>
            </a:r>
            <a:r>
              <a:rPr lang="sk-SK" noProof="0" dirty="0"/>
              <a:t> </a:t>
            </a:r>
            <a:r>
              <a:rPr lang="sk-SK" noProof="0" dirty="0" err="1"/>
              <a:t>detection</a:t>
            </a:r>
            <a:r>
              <a:rPr lang="sk-SK" noProof="0" dirty="0"/>
              <a:t> na Wiki a potom </a:t>
            </a:r>
            <a:r>
              <a:rPr lang="sk-SK" noProof="0" dirty="0" err="1"/>
              <a:t>arXiv</a:t>
            </a:r>
            <a:r>
              <a:rPr lang="sk-SK" noProof="0" dirty="0"/>
              <a:t>, nemocnice by nefungovali pretože tie obrázky by boli natoľko rôzne, že by to nebolo dobré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0D10-2E0C-408C-B18C-225E81C16D9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32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Population</a:t>
            </a:r>
            <a:r>
              <a:rPr lang="sk-SK" dirty="0"/>
              <a:t> – level – </a:t>
            </a:r>
            <a:r>
              <a:rPr lang="sk-SK" dirty="0" err="1"/>
              <a:t>matchovanie</a:t>
            </a:r>
            <a:r>
              <a:rPr lang="sk-SK" dirty="0"/>
              <a:t> na úrovni skupín, nie jednotlivých dát (čísla)</a:t>
            </a:r>
          </a:p>
          <a:p>
            <a:r>
              <a:rPr lang="sk-SK" dirty="0"/>
              <a:t>Použitie </a:t>
            </a:r>
            <a:r>
              <a:rPr lang="sk-SK" dirty="0" err="1"/>
              <a:t>discriminatoru</a:t>
            </a:r>
            <a:r>
              <a:rPr lang="sk-SK" dirty="0"/>
              <a:t> a </a:t>
            </a:r>
            <a:r>
              <a:rPr lang="sk-SK" dirty="0" err="1"/>
              <a:t>classifieru</a:t>
            </a:r>
            <a:r>
              <a:rPr lang="sk-SK" dirty="0"/>
              <a:t>, </a:t>
            </a:r>
            <a:r>
              <a:rPr lang="sk-SK" dirty="0" err="1"/>
              <a:t>zero</a:t>
            </a:r>
            <a:r>
              <a:rPr lang="sk-SK" dirty="0"/>
              <a:t> </a:t>
            </a:r>
            <a:r>
              <a:rPr lang="sk-SK" dirty="0" err="1"/>
              <a:t>sum</a:t>
            </a:r>
            <a:r>
              <a:rPr lang="sk-SK" dirty="0"/>
              <a:t> game</a:t>
            </a:r>
          </a:p>
          <a:p>
            <a:r>
              <a:rPr lang="sk-SK" dirty="0" err="1"/>
              <a:t>Adversial</a:t>
            </a:r>
            <a:r>
              <a:rPr lang="sk-SK" dirty="0"/>
              <a:t> </a:t>
            </a:r>
            <a:r>
              <a:rPr lang="sk-SK" dirty="0" err="1"/>
              <a:t>training</a:t>
            </a:r>
            <a:r>
              <a:rPr lang="sk-SK" dirty="0"/>
              <a:t> – </a:t>
            </a:r>
            <a:r>
              <a:rPr lang="sk-SK" dirty="0" err="1"/>
              <a:t>GANs</a:t>
            </a:r>
            <a:r>
              <a:rPr lang="sk-SK" dirty="0"/>
              <a:t>, </a:t>
            </a:r>
            <a:r>
              <a:rPr lang="sk-SK" dirty="0" err="1"/>
              <a:t>optimize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50/50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0D10-2E0C-408C-B18C-225E81C16D9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0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6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9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05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0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96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0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1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06D5-44A5-4BCA-AF05-8C90940B3419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6596-9440-4F5D-9B39-D48C9E1344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490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9CB9-84B8-485F-CFEB-6D17D4AD2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Domain Adaptation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ACCF-2278-4561-8E45-8416F815D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Michal Baránek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09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7FC-A862-036D-4839-69C1422B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domain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45C9-3715-1160-4D7D-A9C67A1A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of transfer learning with access to target domain data</a:t>
            </a:r>
            <a:endParaRPr lang="sk-SK" dirty="0"/>
          </a:p>
          <a:p>
            <a:r>
              <a:rPr lang="en-GB" dirty="0"/>
              <a:t>Allows us to use</a:t>
            </a:r>
            <a:r>
              <a:rPr lang="sk-SK" dirty="0"/>
              <a:t> </a:t>
            </a:r>
            <a:r>
              <a:rPr lang="en-GB" dirty="0"/>
              <a:t>knowledge from source domain</a:t>
            </a:r>
          </a:p>
          <a:p>
            <a:r>
              <a:rPr lang="en-GB" dirty="0"/>
              <a:t>Useful when target domain has only unlabelled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0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B621-9491-6CB9-7186-CDBC0DB9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assumptions of domain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390E-5BC6-6222-8847-2CDEFCD6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and target domain differ only in domain</a:t>
            </a:r>
          </a:p>
          <a:p>
            <a:r>
              <a:rPr lang="en-GB" dirty="0"/>
              <a:t>There exists a single hypothesis with low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13F63-EA3D-29C4-0017-7468B684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06" y="3565290"/>
            <a:ext cx="3740172" cy="2643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E36BB-77D1-9836-9E6F-7CA0C1AB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84" y="3565291"/>
            <a:ext cx="3740172" cy="2611672"/>
          </a:xfrm>
          <a:prstGeom prst="rect">
            <a:avLst/>
          </a:prstGeom>
        </p:spPr>
      </p:pic>
      <p:pic>
        <p:nvPicPr>
          <p:cNvPr id="11" name="Picture 10" descr="A puzzle with letters on it&#10;&#10;Description automatically generated">
            <a:extLst>
              <a:ext uri="{FF2B5EF4-FFF2-40B4-BE49-F238E27FC236}">
                <a16:creationId xmlns:a16="http://schemas.microsoft.com/office/drawing/2014/main" id="{E14CDB79-B8A1-4562-27DF-ABA9BC70D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45" y="3325491"/>
            <a:ext cx="3387694" cy="3091271"/>
          </a:xfrm>
          <a:prstGeom prst="rect">
            <a:avLst/>
          </a:prstGeom>
        </p:spPr>
      </p:pic>
      <p:pic>
        <p:nvPicPr>
          <p:cNvPr id="13" name="Picture 12" descr="A logo with red x&#10;&#10;Description automatically generated">
            <a:extLst>
              <a:ext uri="{FF2B5EF4-FFF2-40B4-BE49-F238E27FC236}">
                <a16:creationId xmlns:a16="http://schemas.microsoft.com/office/drawing/2014/main" id="{F2732EB0-82DB-DA9D-4E1C-6A32DC915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125" y1="41468" x2="28000" y2="43849"/>
                        <a14:foregroundMark x1="28000" y1="43849" x2="28125" y2="52579"/>
                        <a14:foregroundMark x1="35000" y1="42262" x2="37125" y2="47421"/>
                        <a14:foregroundMark x1="63250" y1="42460" x2="65000" y2="42857"/>
                        <a14:foregroundMark x1="65375" y1="32937" x2="65125" y2="32937"/>
                        <a14:foregroundMark x1="72500" y1="45437" x2="73500" y2="4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52" y="2897185"/>
            <a:ext cx="6316436" cy="39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AB6F-F288-0B80-CB18-36D24F56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adaptation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8033-19E7-158E-C132-588ECA0E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Importance sampling</a:t>
            </a:r>
          </a:p>
          <a:p>
            <a:r>
              <a:rPr lang="en-GB" dirty="0"/>
              <a:t>Feature alignment</a:t>
            </a:r>
          </a:p>
          <a:p>
            <a:r>
              <a:rPr lang="en-GB" dirty="0"/>
              <a:t>Domain translation</a:t>
            </a:r>
          </a:p>
        </p:txBody>
      </p:sp>
    </p:spTree>
    <p:extLst>
      <p:ext uri="{BB962C8B-B14F-4D97-AF65-F5344CB8AC3E}">
        <p14:creationId xmlns:p14="http://schemas.microsoft.com/office/powerpoint/2010/main" val="375652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37D-A3D6-0EC8-B3C5-6C202A03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C6B1-837F-616B-02FB-742B3370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Simple</a:t>
            </a:r>
          </a:p>
          <a:p>
            <a:r>
              <a:rPr lang="en-GB" dirty="0"/>
              <a:t>Effective</a:t>
            </a:r>
          </a:p>
          <a:p>
            <a:r>
              <a:rPr lang="en-GB" dirty="0"/>
              <a:t>Requires source distribution to cover target</a:t>
            </a:r>
          </a:p>
          <a:p>
            <a:r>
              <a:rPr lang="en-GB" dirty="0"/>
              <a:t>Very specific scenarios</a:t>
            </a:r>
          </a:p>
          <a:p>
            <a:r>
              <a:rPr lang="en-GB" dirty="0"/>
              <a:t>Uses Empirical risk minimization</a:t>
            </a:r>
          </a:p>
          <a:p>
            <a:endParaRPr lang="en-GB" dirty="0"/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Finding a ratio</a:t>
            </a:r>
          </a:p>
          <a:p>
            <a:pPr lvl="1"/>
            <a:r>
              <a:rPr lang="en-GB" dirty="0"/>
              <a:t>Reweighing data points</a:t>
            </a:r>
          </a:p>
          <a:p>
            <a:pPr lvl="2"/>
            <a:r>
              <a:rPr lang="en-GB" dirty="0"/>
              <a:t>Low source, high target -&gt; upweight</a:t>
            </a:r>
          </a:p>
          <a:p>
            <a:pPr lvl="2"/>
            <a:r>
              <a:rPr lang="en-GB" dirty="0"/>
              <a:t>High source, low target -&gt; </a:t>
            </a:r>
            <a:r>
              <a:rPr lang="en-GB" dirty="0" err="1"/>
              <a:t>downweight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EDF17-147C-B7CF-DBB7-AFEC1881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73" y="3429000"/>
            <a:ext cx="3949771" cy="23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3B3F-AC0A-1C8E-AAD7-01DB88BC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GAN (</a:t>
            </a:r>
            <a:r>
              <a:rPr lang="sk-SK" dirty="0" err="1"/>
              <a:t>Generative</a:t>
            </a:r>
            <a:r>
              <a:rPr lang="sk-SK" dirty="0"/>
              <a:t> </a:t>
            </a:r>
            <a:r>
              <a:rPr lang="sk-SK" dirty="0" err="1"/>
              <a:t>adversarial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4FF9-EC37-A2D9-78FC-75135D2A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C89A3A-2284-FA5A-3CAB-7024C448D105}"/>
              </a:ext>
            </a:extLst>
          </p:cNvPr>
          <p:cNvGrpSpPr/>
          <p:nvPr/>
        </p:nvGrpSpPr>
        <p:grpSpPr>
          <a:xfrm>
            <a:off x="2968298" y="2575958"/>
            <a:ext cx="5495925" cy="2419350"/>
            <a:chOff x="6013423" y="2219325"/>
            <a:chExt cx="5495925" cy="24193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E87ACD-4F35-3094-F807-1ED77B4A1A99}"/>
                </a:ext>
              </a:extLst>
            </p:cNvPr>
            <p:cNvSpPr/>
            <p:nvPr/>
          </p:nvSpPr>
          <p:spPr>
            <a:xfrm>
              <a:off x="6013423" y="2338906"/>
              <a:ext cx="5495925" cy="224867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F07733E-CD6F-8A5D-6CCC-F77A2CCA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3423" y="2219325"/>
              <a:ext cx="5495925" cy="241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75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181-A99F-730D-CC1D-0120C54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alignment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A415-E388-E3B5-997F-85FFC7C5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Still</a:t>
            </a:r>
            <a:r>
              <a:rPr lang="sk-SK" noProof="1"/>
              <a:t> rather</a:t>
            </a:r>
            <a:r>
              <a:rPr lang="en-GB" noProof="1"/>
              <a:t> simple</a:t>
            </a:r>
            <a:endParaRPr lang="sk-SK" noProof="1"/>
          </a:p>
          <a:p>
            <a:r>
              <a:rPr lang="sk-SK" noProof="1"/>
              <a:t>Doesn‘t need source coverage</a:t>
            </a:r>
          </a:p>
          <a:p>
            <a:r>
              <a:rPr lang="sk-SK" noProof="1"/>
              <a:t>Uses adversarial optimization (Domain confusion)</a:t>
            </a:r>
          </a:p>
          <a:p>
            <a:r>
              <a:rPr lang="sk-SK" noProof="1"/>
              <a:t>Matching features at population-level</a:t>
            </a:r>
            <a:endParaRPr lang="en-GB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BED9F-8C72-47C2-3175-F3475736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91" y="531845"/>
            <a:ext cx="3049097" cy="31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6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42CD-796F-D5AE-F470-B987A901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5669-76A2-EC13-7916-18DF54D4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717" cy="4351338"/>
          </a:xfrm>
        </p:spPr>
        <p:txBody>
          <a:bodyPr/>
          <a:lstStyle/>
          <a:p>
            <a:r>
              <a:rPr lang="en-GB" dirty="0"/>
              <a:t>Harder to create</a:t>
            </a:r>
          </a:p>
          <a:p>
            <a:r>
              <a:rPr lang="en-GB" dirty="0"/>
              <a:t>Easier to debug</a:t>
            </a:r>
          </a:p>
          <a:p>
            <a:r>
              <a:rPr lang="en-GB" dirty="0"/>
              <a:t>Uses GANs</a:t>
            </a:r>
          </a:p>
          <a:p>
            <a:r>
              <a:rPr lang="en-GB" dirty="0"/>
              <a:t>Image generators</a:t>
            </a:r>
          </a:p>
          <a:p>
            <a:r>
              <a:rPr lang="en-GB" dirty="0"/>
              <a:t>Trying to create a bijection between generators</a:t>
            </a:r>
          </a:p>
          <a:p>
            <a:r>
              <a:rPr lang="en-GB" dirty="0"/>
              <a:t>Helpful when distributions match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A9D50-4468-9138-EDF1-13A6D421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354" y="1978090"/>
            <a:ext cx="5578873" cy="33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767</TotalTime>
  <Words>234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Domain Adaptation</vt:lpstr>
      <vt:lpstr>What is domain adaptation</vt:lpstr>
      <vt:lpstr>Common assumptions of domain adaptation</vt:lpstr>
      <vt:lpstr>Domain adaptation approaches</vt:lpstr>
      <vt:lpstr>Importance sampling</vt:lpstr>
      <vt:lpstr>GAN (Generative adversarial network)</vt:lpstr>
      <vt:lpstr>Feature alignment </vt:lpstr>
      <vt:lpstr>Domain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Adaptation</dc:title>
  <dc:creator>Michal Baránek</dc:creator>
  <cp:lastModifiedBy>Baránek Michal</cp:lastModifiedBy>
  <cp:revision>14</cp:revision>
  <dcterms:created xsi:type="dcterms:W3CDTF">2023-11-17T12:03:40Z</dcterms:created>
  <dcterms:modified xsi:type="dcterms:W3CDTF">2023-11-19T17:44:09Z</dcterms:modified>
</cp:coreProperties>
</file>