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02197-38FD-4E0B-B785-F51D2AE5EE75}" v="12" dt="2025-07-21T10:35:15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 Pandey" userId="a8a487a8b171eb31" providerId="LiveId" clId="{D4302197-38FD-4E0B-B785-F51D2AE5EE75}"/>
    <pc:docChg chg="undo custSel addSld modSld">
      <pc:chgData name="Mayank Pandey" userId="a8a487a8b171eb31" providerId="LiveId" clId="{D4302197-38FD-4E0B-B785-F51D2AE5EE75}" dt="2025-07-21T10:35:41.255" v="156" actId="1076"/>
      <pc:docMkLst>
        <pc:docMk/>
      </pc:docMkLst>
      <pc:sldChg chg="modSp mod">
        <pc:chgData name="Mayank Pandey" userId="a8a487a8b171eb31" providerId="LiveId" clId="{D4302197-38FD-4E0B-B785-F51D2AE5EE75}" dt="2025-07-21T10:24:44.381" v="50" actId="1076"/>
        <pc:sldMkLst>
          <pc:docMk/>
          <pc:sldMk cId="2837633016" sldId="256"/>
        </pc:sldMkLst>
        <pc:spChg chg="mod">
          <ac:chgData name="Mayank Pandey" userId="a8a487a8b171eb31" providerId="LiveId" clId="{D4302197-38FD-4E0B-B785-F51D2AE5EE75}" dt="2025-07-21T10:24:44.381" v="50" actId="1076"/>
          <ac:spMkLst>
            <pc:docMk/>
            <pc:sldMk cId="2837633016" sldId="256"/>
            <ac:spMk id="2" creationId="{E2B7E10E-68F6-4A7C-A9C1-F0F8FA3364DE}"/>
          </ac:spMkLst>
        </pc:spChg>
        <pc:spChg chg="mod">
          <ac:chgData name="Mayank Pandey" userId="a8a487a8b171eb31" providerId="LiveId" clId="{D4302197-38FD-4E0B-B785-F51D2AE5EE75}" dt="2025-07-21T10:24:30.031" v="49" actId="1076"/>
          <ac:spMkLst>
            <pc:docMk/>
            <pc:sldMk cId="2837633016" sldId="256"/>
            <ac:spMk id="3" creationId="{52E4A966-DB95-CA24-9AB7-4E542971D78A}"/>
          </ac:spMkLst>
        </pc:spChg>
      </pc:sldChg>
      <pc:sldChg chg="addSp delSp modSp new mod">
        <pc:chgData name="Mayank Pandey" userId="a8a487a8b171eb31" providerId="LiveId" clId="{D4302197-38FD-4E0B-B785-F51D2AE5EE75}" dt="2025-07-21T10:27:02.811" v="70" actId="255"/>
        <pc:sldMkLst>
          <pc:docMk/>
          <pc:sldMk cId="2039583985" sldId="257"/>
        </pc:sldMkLst>
        <pc:spChg chg="mod">
          <ac:chgData name="Mayank Pandey" userId="a8a487a8b171eb31" providerId="LiveId" clId="{D4302197-38FD-4E0B-B785-F51D2AE5EE75}" dt="2025-07-21T10:25:54.521" v="59" actId="1076"/>
          <ac:spMkLst>
            <pc:docMk/>
            <pc:sldMk cId="2039583985" sldId="257"/>
            <ac:spMk id="2" creationId="{2EA5FD1A-62D3-0FE6-A9F5-7E3C699799B8}"/>
          </ac:spMkLst>
        </pc:spChg>
        <pc:spChg chg="del">
          <ac:chgData name="Mayank Pandey" userId="a8a487a8b171eb31" providerId="LiveId" clId="{D4302197-38FD-4E0B-B785-F51D2AE5EE75}" dt="2025-07-21T10:26:02.871" v="60"/>
          <ac:spMkLst>
            <pc:docMk/>
            <pc:sldMk cId="2039583985" sldId="257"/>
            <ac:spMk id="3" creationId="{42DE897F-59E5-7CC5-4D0F-C2835223CBC9}"/>
          </ac:spMkLst>
        </pc:spChg>
        <pc:graphicFrameChg chg="add mod modGraphic">
          <ac:chgData name="Mayank Pandey" userId="a8a487a8b171eb31" providerId="LiveId" clId="{D4302197-38FD-4E0B-B785-F51D2AE5EE75}" dt="2025-07-21T10:27:02.811" v="70" actId="255"/>
          <ac:graphicFrameMkLst>
            <pc:docMk/>
            <pc:sldMk cId="2039583985" sldId="257"/>
            <ac:graphicFrameMk id="4" creationId="{9E3D0E68-4ECD-291E-FDA1-3EE81B2AA9B5}"/>
          </ac:graphicFrameMkLst>
        </pc:graphicFrameChg>
      </pc:sldChg>
      <pc:sldChg chg="addSp delSp modSp new mod">
        <pc:chgData name="Mayank Pandey" userId="a8a487a8b171eb31" providerId="LiveId" clId="{D4302197-38FD-4E0B-B785-F51D2AE5EE75}" dt="2025-07-21T10:29:18.340" v="85" actId="1076"/>
        <pc:sldMkLst>
          <pc:docMk/>
          <pc:sldMk cId="1517725225" sldId="258"/>
        </pc:sldMkLst>
        <pc:spChg chg="mod">
          <ac:chgData name="Mayank Pandey" userId="a8a487a8b171eb31" providerId="LiveId" clId="{D4302197-38FD-4E0B-B785-F51D2AE5EE75}" dt="2025-07-21T10:28:25.054" v="81" actId="14100"/>
          <ac:spMkLst>
            <pc:docMk/>
            <pc:sldMk cId="1517725225" sldId="258"/>
            <ac:spMk id="2" creationId="{FDE0E4A2-6126-8953-19A9-F61C12457B58}"/>
          </ac:spMkLst>
        </pc:spChg>
        <pc:spChg chg="del">
          <ac:chgData name="Mayank Pandey" userId="a8a487a8b171eb31" providerId="LiveId" clId="{D4302197-38FD-4E0B-B785-F51D2AE5EE75}" dt="2025-07-21T10:29:03.611" v="82" actId="22"/>
          <ac:spMkLst>
            <pc:docMk/>
            <pc:sldMk cId="1517725225" sldId="258"/>
            <ac:spMk id="3" creationId="{60C71A48-8D2A-8962-D494-D6F78569D43B}"/>
          </ac:spMkLst>
        </pc:spChg>
        <pc:picChg chg="add mod ord">
          <ac:chgData name="Mayank Pandey" userId="a8a487a8b171eb31" providerId="LiveId" clId="{D4302197-38FD-4E0B-B785-F51D2AE5EE75}" dt="2025-07-21T10:29:18.340" v="85" actId="1076"/>
          <ac:picMkLst>
            <pc:docMk/>
            <pc:sldMk cId="1517725225" sldId="258"/>
            <ac:picMk id="5" creationId="{CB4405C2-EE6E-60F4-1487-56CDE9618A0B}"/>
          </ac:picMkLst>
        </pc:picChg>
      </pc:sldChg>
      <pc:sldChg chg="modSp new mod">
        <pc:chgData name="Mayank Pandey" userId="a8a487a8b171eb31" providerId="LiveId" clId="{D4302197-38FD-4E0B-B785-F51D2AE5EE75}" dt="2025-07-21T10:31:37.328" v="109" actId="1076"/>
        <pc:sldMkLst>
          <pc:docMk/>
          <pc:sldMk cId="3404969898" sldId="259"/>
        </pc:sldMkLst>
        <pc:spChg chg="mod">
          <ac:chgData name="Mayank Pandey" userId="a8a487a8b171eb31" providerId="LiveId" clId="{D4302197-38FD-4E0B-B785-F51D2AE5EE75}" dt="2025-07-21T10:30:52.531" v="94" actId="1076"/>
          <ac:spMkLst>
            <pc:docMk/>
            <pc:sldMk cId="3404969898" sldId="259"/>
            <ac:spMk id="2" creationId="{8386CCC1-9DC2-670A-2010-6F4E4A318F4A}"/>
          </ac:spMkLst>
        </pc:spChg>
        <pc:spChg chg="mod">
          <ac:chgData name="Mayank Pandey" userId="a8a487a8b171eb31" providerId="LiveId" clId="{D4302197-38FD-4E0B-B785-F51D2AE5EE75}" dt="2025-07-21T10:31:37.328" v="109" actId="1076"/>
          <ac:spMkLst>
            <pc:docMk/>
            <pc:sldMk cId="3404969898" sldId="259"/>
            <ac:spMk id="3" creationId="{96B952B1-A355-2616-0E27-EF5B3F57AD64}"/>
          </ac:spMkLst>
        </pc:spChg>
      </pc:sldChg>
      <pc:sldChg chg="modSp new mod">
        <pc:chgData name="Mayank Pandey" userId="a8a487a8b171eb31" providerId="LiveId" clId="{D4302197-38FD-4E0B-B785-F51D2AE5EE75}" dt="2025-07-21T10:34:36.050" v="134" actId="1076"/>
        <pc:sldMkLst>
          <pc:docMk/>
          <pc:sldMk cId="3998962478" sldId="260"/>
        </pc:sldMkLst>
        <pc:spChg chg="mod">
          <ac:chgData name="Mayank Pandey" userId="a8a487a8b171eb31" providerId="LiveId" clId="{D4302197-38FD-4E0B-B785-F51D2AE5EE75}" dt="2025-07-21T10:32:37.151" v="117" actId="1076"/>
          <ac:spMkLst>
            <pc:docMk/>
            <pc:sldMk cId="3998962478" sldId="260"/>
            <ac:spMk id="2" creationId="{894714DB-B278-8BCA-DCB2-2E602B6BD545}"/>
          </ac:spMkLst>
        </pc:spChg>
        <pc:spChg chg="mod">
          <ac:chgData name="Mayank Pandey" userId="a8a487a8b171eb31" providerId="LiveId" clId="{D4302197-38FD-4E0B-B785-F51D2AE5EE75}" dt="2025-07-21T10:34:36.050" v="134" actId="1076"/>
          <ac:spMkLst>
            <pc:docMk/>
            <pc:sldMk cId="3998962478" sldId="260"/>
            <ac:spMk id="3" creationId="{27EFD5C8-A3CF-BDA4-19C7-74FCAC9468E1}"/>
          </ac:spMkLst>
        </pc:spChg>
      </pc:sldChg>
      <pc:sldChg chg="addSp delSp modSp new mod modClrScheme chgLayout">
        <pc:chgData name="Mayank Pandey" userId="a8a487a8b171eb31" providerId="LiveId" clId="{D4302197-38FD-4E0B-B785-F51D2AE5EE75}" dt="2025-07-21T10:35:41.255" v="156" actId="1076"/>
        <pc:sldMkLst>
          <pc:docMk/>
          <pc:sldMk cId="2096356588" sldId="261"/>
        </pc:sldMkLst>
        <pc:spChg chg="del">
          <ac:chgData name="Mayank Pandey" userId="a8a487a8b171eb31" providerId="LiveId" clId="{D4302197-38FD-4E0B-B785-F51D2AE5EE75}" dt="2025-07-21T10:35:09.641" v="136" actId="700"/>
          <ac:spMkLst>
            <pc:docMk/>
            <pc:sldMk cId="2096356588" sldId="261"/>
            <ac:spMk id="2" creationId="{D2416D18-6579-B668-A323-FC312116EF5D}"/>
          </ac:spMkLst>
        </pc:spChg>
        <pc:spChg chg="del">
          <ac:chgData name="Mayank Pandey" userId="a8a487a8b171eb31" providerId="LiveId" clId="{D4302197-38FD-4E0B-B785-F51D2AE5EE75}" dt="2025-07-21T10:35:09.641" v="136" actId="700"/>
          <ac:spMkLst>
            <pc:docMk/>
            <pc:sldMk cId="2096356588" sldId="261"/>
            <ac:spMk id="3" creationId="{269E5923-393B-C761-8323-8709E62A5853}"/>
          </ac:spMkLst>
        </pc:spChg>
        <pc:spChg chg="add mod">
          <ac:chgData name="Mayank Pandey" userId="a8a487a8b171eb31" providerId="LiveId" clId="{D4302197-38FD-4E0B-B785-F51D2AE5EE75}" dt="2025-07-21T10:35:41.255" v="156" actId="1076"/>
          <ac:spMkLst>
            <pc:docMk/>
            <pc:sldMk cId="2096356588" sldId="261"/>
            <ac:spMk id="4" creationId="{A1753290-25D5-959C-44F5-EEE19FC045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9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25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204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187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27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13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373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794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46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6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25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3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78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5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43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AC7F86-B148-4A41-906F-B28EF06E274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1FEE4-5D93-40D4-BD95-48E686C8E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755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E10E-68F6-4A7C-A9C1-F0F8FA336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13" y="2586300"/>
            <a:ext cx="10599174" cy="1348381"/>
          </a:xfrm>
        </p:spPr>
        <p:txBody>
          <a:bodyPr/>
          <a:lstStyle/>
          <a:p>
            <a:pPr algn="ctr"/>
            <a:r>
              <a:rPr lang="en-IN" b="1" i="1" dirty="0">
                <a:latin typeface="Book Antiqua" panose="02040602050305030304" pitchFamily="18" charset="0"/>
              </a:rPr>
              <a:t>Amazon - Sales Analysis</a:t>
            </a:r>
            <a:endParaRPr lang="en-IN" b="1" dirty="0"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4A966-DB95-CA24-9AB7-4E542971D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942" y="5622955"/>
            <a:ext cx="3685242" cy="86142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Raamya</a:t>
            </a:r>
            <a:r>
              <a:rPr lang="en-IN" dirty="0">
                <a:solidFill>
                  <a:schemeClr val="tx1"/>
                </a:solidFill>
              </a:rPr>
              <a:t> Pandey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>
                <a:solidFill>
                  <a:schemeClr val="tx1"/>
                </a:solidFill>
                <a:latin typeface="Book Antiqua" panose="02040602050305030304" pitchFamily="18" charset="0"/>
              </a:rPr>
              <a:t>BMAI-C-WD-E-B12)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3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FD1A-62D3-0FE6-A9F5-7E3C6997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417" y="246241"/>
            <a:ext cx="5961166" cy="904134"/>
          </a:xfrm>
        </p:spPr>
        <p:txBody>
          <a:bodyPr/>
          <a:lstStyle/>
          <a:p>
            <a:pPr algn="ctr"/>
            <a:r>
              <a:rPr lang="en-IN" b="1" dirty="0">
                <a:latin typeface="Book Antiqua" panose="02040602050305030304" pitchFamily="18" charset="0"/>
              </a:rPr>
              <a:t>CaseQuest Framework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3D0E68-4ECD-291E-FDA1-3EE81B2AA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060240"/>
              </p:ext>
            </p:extLst>
          </p:nvPr>
        </p:nvGraphicFramePr>
        <p:xfrm>
          <a:off x="2408902" y="1511864"/>
          <a:ext cx="7718324" cy="4940050"/>
        </p:xfrm>
        <a:graphic>
          <a:graphicData uri="http://schemas.openxmlformats.org/drawingml/2006/table">
            <a:tbl>
              <a:tblPr/>
              <a:tblGrid>
                <a:gridCol w="3859162">
                  <a:extLst>
                    <a:ext uri="{9D8B030D-6E8A-4147-A177-3AD203B41FA5}">
                      <a16:colId xmlns:a16="http://schemas.microsoft.com/office/drawing/2014/main" val="1185186923"/>
                    </a:ext>
                  </a:extLst>
                </a:gridCol>
                <a:gridCol w="3859162">
                  <a:extLst>
                    <a:ext uri="{9D8B030D-6E8A-4147-A177-3AD203B41FA5}">
                      <a16:colId xmlns:a16="http://schemas.microsoft.com/office/drawing/2014/main" val="2473388588"/>
                    </a:ext>
                  </a:extLst>
                </a:gridCol>
              </a:tblGrid>
              <a:tr h="3223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Element</a:t>
                      </a:r>
                    </a:p>
                  </a:txBody>
                  <a:tcPr marL="73610" marR="73610" marT="36805" marB="36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Details</a:t>
                      </a:r>
                    </a:p>
                  </a:txBody>
                  <a:tcPr marL="73610" marR="73610" marT="36805" marB="36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120921"/>
                  </a:ext>
                </a:extLst>
              </a:tr>
              <a:tr h="805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C</a:t>
                      </a:r>
                      <a:r>
                        <a:rPr lang="en-IN" sz="2000" dirty="0"/>
                        <a:t>ontext</a:t>
                      </a:r>
                    </a:p>
                  </a:txBody>
                  <a:tcPr marL="73610" marR="73610" marT="36805" marB="36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Analyze Amazon sales to understand trends, regional performance, and fulfillment patterns.</a:t>
                      </a:r>
                    </a:p>
                  </a:txBody>
                  <a:tcPr marL="73610" marR="73610" marT="36805" marB="36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79628"/>
                  </a:ext>
                </a:extLst>
              </a:tr>
              <a:tr h="805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</a:t>
                      </a:r>
                      <a:r>
                        <a:rPr lang="en-IN" sz="2000"/>
                        <a:t>nalysis</a:t>
                      </a:r>
                    </a:p>
                  </a:txBody>
                  <a:tcPr marL="73610" marR="73610" marT="36805" marB="36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Created Power BI visuals for revenue, orders, categories, regions, and fulfillment types.</a:t>
                      </a:r>
                    </a:p>
                  </a:txBody>
                  <a:tcPr marL="73610" marR="73610" marT="36805" marB="36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647496"/>
                  </a:ext>
                </a:extLst>
              </a:tr>
              <a:tr h="805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</a:t>
                      </a:r>
                      <a:r>
                        <a:rPr lang="en-IN" sz="2000"/>
                        <a:t>olution</a:t>
                      </a:r>
                    </a:p>
                  </a:txBody>
                  <a:tcPr marL="73610" marR="73610" marT="36805" marB="36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Built interactive dashboard to monitor sales performance and highlight key drivers.</a:t>
                      </a:r>
                    </a:p>
                  </a:txBody>
                  <a:tcPr marL="73610" marR="73610" marT="36805" marB="36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293798"/>
                  </a:ext>
                </a:extLst>
              </a:tr>
              <a:tr h="805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</a:t>
                      </a:r>
                      <a:r>
                        <a:rPr lang="en-IN" sz="2000"/>
                        <a:t>xecution</a:t>
                      </a:r>
                    </a:p>
                  </a:txBody>
                  <a:tcPr marL="73610" marR="73610" marT="36805" marB="36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Business can focus on top-selling categories, optimize slow regions, and improve merchant fulfillment balance.</a:t>
                      </a:r>
                    </a:p>
                  </a:txBody>
                  <a:tcPr marL="73610" marR="73610" marT="36805" marB="368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288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58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E4A2-6126-8953-19A9-F61C1245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471" y="246241"/>
            <a:ext cx="5407742" cy="904134"/>
          </a:xfrm>
        </p:spPr>
        <p:txBody>
          <a:bodyPr/>
          <a:lstStyle/>
          <a:p>
            <a:r>
              <a:rPr lang="en-IN" b="1" dirty="0">
                <a:latin typeface="Book Antiqua" panose="02040602050305030304" pitchFamily="18" charset="0"/>
              </a:rPr>
              <a:t>Dashboard Snapshot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405C2-EE6E-60F4-1487-56CDE9618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113" y="1209692"/>
            <a:ext cx="9589773" cy="5402067"/>
          </a:xfrm>
        </p:spPr>
      </p:pic>
    </p:spTree>
    <p:extLst>
      <p:ext uri="{BB962C8B-B14F-4D97-AF65-F5344CB8AC3E}">
        <p14:creationId xmlns:p14="http://schemas.microsoft.com/office/powerpoint/2010/main" val="151772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CCC1-9DC2-670A-2010-6F4E4A31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780" y="374060"/>
            <a:ext cx="3608439" cy="786147"/>
          </a:xfrm>
        </p:spPr>
        <p:txBody>
          <a:bodyPr/>
          <a:lstStyle/>
          <a:p>
            <a:r>
              <a:rPr lang="en-IN" b="1" dirty="0">
                <a:latin typeface="Book Antiqua" panose="02040602050305030304" pitchFamily="18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952B1-A355-2616-0E27-EF5B3F57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8" y="2082415"/>
            <a:ext cx="8946541" cy="4195481"/>
          </a:xfrm>
        </p:spPr>
        <p:txBody>
          <a:bodyPr/>
          <a:lstStyle/>
          <a:p>
            <a:r>
              <a:rPr lang="en-IN" dirty="0"/>
              <a:t>💡 </a:t>
            </a:r>
            <a:r>
              <a:rPr lang="en-IN" b="1" dirty="0"/>
              <a:t>Insights</a:t>
            </a:r>
            <a:r>
              <a:rPr lang="en-IN" dirty="0"/>
              <a:t>:</a:t>
            </a:r>
          </a:p>
          <a:p>
            <a:r>
              <a:rPr lang="en-IN" b="1" dirty="0"/>
              <a:t>Sets and Kurtas dominate</a:t>
            </a:r>
            <a:r>
              <a:rPr lang="en-IN" dirty="0"/>
              <a:t> sales, accounting for ~78% of orders.</a:t>
            </a:r>
          </a:p>
          <a:p>
            <a:r>
              <a:rPr lang="en-IN" b="1" dirty="0"/>
              <a:t>Maharashtra, Karnataka, and Tamil Nadu</a:t>
            </a:r>
            <a:r>
              <a:rPr lang="en-IN" dirty="0"/>
              <a:t> are the top-performing states.</a:t>
            </a:r>
          </a:p>
          <a:p>
            <a:r>
              <a:rPr lang="en-IN" b="1" dirty="0"/>
              <a:t>Revenue peaked in April</a:t>
            </a:r>
            <a:r>
              <a:rPr lang="en-IN" dirty="0"/>
              <a:t>, followed by a steady decline — may need marketing push or pricing review.</a:t>
            </a:r>
          </a:p>
          <a:p>
            <a:r>
              <a:rPr lang="en-IN" b="1" dirty="0"/>
              <a:t>Merchant fulfilment handles ~70%</a:t>
            </a:r>
            <a:r>
              <a:rPr lang="en-IN" dirty="0"/>
              <a:t> of orders — Amazon can balance this for better delivery performance.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96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14DB-B278-8BCA-DCB2-2E602B6B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512" y="408256"/>
            <a:ext cx="7228976" cy="677992"/>
          </a:xfrm>
        </p:spPr>
        <p:txBody>
          <a:bodyPr/>
          <a:lstStyle/>
          <a:p>
            <a:r>
              <a:rPr lang="en-IN" b="1" dirty="0">
                <a:latin typeface="Book Antiqua" panose="02040602050305030304" pitchFamily="18" charset="0"/>
              </a:rPr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D5C8-A3CF-BDA4-19C7-74FCAC94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461" y="1993924"/>
            <a:ext cx="8946541" cy="4195481"/>
          </a:xfrm>
        </p:spPr>
        <p:txBody>
          <a:bodyPr/>
          <a:lstStyle/>
          <a:p>
            <a:r>
              <a:rPr lang="en-IN" dirty="0"/>
              <a:t>📌 </a:t>
            </a:r>
            <a:r>
              <a:rPr lang="en-IN" b="1" dirty="0"/>
              <a:t>Recommendations</a:t>
            </a:r>
            <a:r>
              <a:rPr lang="en-IN" dirty="0"/>
              <a:t>:</a:t>
            </a:r>
          </a:p>
          <a:p>
            <a:r>
              <a:rPr lang="en-IN" b="1" dirty="0"/>
              <a:t>Double down</a:t>
            </a:r>
            <a:r>
              <a:rPr lang="en-IN" dirty="0"/>
              <a:t> on high-performing categories (Sets, Kurtas).</a:t>
            </a:r>
          </a:p>
          <a:p>
            <a:r>
              <a:rPr lang="en-IN" b="1" dirty="0"/>
              <a:t>Optimize fulfilment split</a:t>
            </a:r>
            <a:r>
              <a:rPr lang="en-IN" dirty="0"/>
              <a:t> by increasing Amazon-handled orders in high-demand regions.</a:t>
            </a:r>
          </a:p>
          <a:p>
            <a:r>
              <a:rPr lang="en-IN" b="1" dirty="0"/>
              <a:t>Launch geo-targeted promotions</a:t>
            </a:r>
            <a:r>
              <a:rPr lang="en-IN" dirty="0"/>
              <a:t> in top 5 states to maintain momentum.</a:t>
            </a:r>
          </a:p>
          <a:p>
            <a:r>
              <a:rPr lang="en-IN" b="1" dirty="0"/>
              <a:t>Investigate revenue drop post-April</a:t>
            </a:r>
            <a:r>
              <a:rPr lang="en-IN" dirty="0"/>
              <a:t> — evaluate seasonality, pricing, or stock issues.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96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753290-25D5-959C-44F5-EEE19FC04561}"/>
              </a:ext>
            </a:extLst>
          </p:cNvPr>
          <p:cNvSpPr txBox="1"/>
          <p:nvPr/>
        </p:nvSpPr>
        <p:spPr>
          <a:xfrm>
            <a:off x="2212258" y="2474283"/>
            <a:ext cx="7678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Book Antiqua" panose="02040602050305030304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096356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202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Century Gothic</vt:lpstr>
      <vt:lpstr>Wingdings 3</vt:lpstr>
      <vt:lpstr>Ion</vt:lpstr>
      <vt:lpstr>Amazon - Sales Analysis</vt:lpstr>
      <vt:lpstr>CaseQuest Framework</vt:lpstr>
      <vt:lpstr>Dashboard Snapshot</vt:lpstr>
      <vt:lpstr>Key Insights</vt:lpstr>
      <vt:lpstr>Business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Mayank Pandey</dc:creator>
  <cp:lastModifiedBy>Mayank Pandey</cp:lastModifiedBy>
  <cp:revision>1</cp:revision>
  <dcterms:created xsi:type="dcterms:W3CDTF">2025-07-21T10:07:32Z</dcterms:created>
  <dcterms:modified xsi:type="dcterms:W3CDTF">2025-07-21T10:36:05Z</dcterms:modified>
</cp:coreProperties>
</file>