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8AE553-CBDB-4B90-A454-F4616B747DA5}">
  <a:tblStyle styleId="{678AE553-CBDB-4B90-A454-F4616B747D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4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7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6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fa137ed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fa137ed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fa137ed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2fa137ed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2fa137ed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2fa137ed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fa137e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fa137e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fa137e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2fa137e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fa137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2fa137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fa137ed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fa137ed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fa137ed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fa137ed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fa137ed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fa137ed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sphyg/weather-dataset-rattle-package" TargetMode="External"/><Relationship Id="rId4" Type="http://schemas.openxmlformats.org/officeDocument/2006/relationships/hyperlink" Target="https://www.kaggle.com/jsphyg/weather-dataset-rattle-package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Rain In Australia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Raanan Kelner &amp; Elad Katz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Jul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Conclusions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4879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</a:t>
            </a:r>
            <a:r>
              <a:rPr lang="iw"/>
              <a:t>Cleaning</a:t>
            </a:r>
            <a:r>
              <a:rPr lang="iw"/>
              <a:t> and feature </a:t>
            </a:r>
            <a:r>
              <a:rPr lang="iw"/>
              <a:t>engineering</a:t>
            </a:r>
            <a:r>
              <a:rPr lang="iw"/>
              <a:t> is </a:t>
            </a:r>
            <a:r>
              <a:rPr lang="iw"/>
              <a:t>important</a:t>
            </a:r>
            <a:r>
              <a:rPr lang="iw"/>
              <a:t> and time consuming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Knowing and using sklearn package saves you a lot of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iw"/>
              <a:t>GPS Geographic data enrichment with python is a simple but not easy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iw"/>
              <a:t>Learn about Meteorology and Australia climate improve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Handle the data balance improved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Accuracy and Precision are a trade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We didn't have enough time the create a model for each city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We think that we overfit t</a:t>
            </a:r>
            <a:r>
              <a:rPr lang="iw" sz="1900"/>
              <a:t>he </a:t>
            </a:r>
            <a:r>
              <a:rPr lang="iw"/>
              <a:t>Humidity3pm over location and today.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300" y="3103100"/>
            <a:ext cx="2667750" cy="19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Our Mission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We are helping </a:t>
            </a:r>
            <a:r>
              <a:rPr lang="iw"/>
              <a:t>Australia</a:t>
            </a:r>
            <a:r>
              <a:rPr lang="iw"/>
              <a:t> 669  rescue t</a:t>
            </a:r>
            <a:r>
              <a:rPr lang="iw"/>
              <a:t>eam allocate forces and </a:t>
            </a:r>
            <a:r>
              <a:rPr lang="iw"/>
              <a:t>prepare to rain emergency occurrence and save lives. We strive to be accurate as possible with 85%.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Our Goals: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Predice rain events all over Australia so that the team will not have to on-duty 24/7 but only on day with high probability for rain related rescue 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Predice rain events in Australian desert area, where floods are a major source of danger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Predict rain events during summer time, when people are less prepare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Predict storm events, where it rains more the 2 days  or more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225" y="4092150"/>
            <a:ext cx="2422100" cy="10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524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4804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10 Year of Daily data on weather and </a:t>
            </a:r>
            <a:r>
              <a:rPr lang="iw"/>
              <a:t>climate in different locations in Australia.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The dataset have 23 column of data  as h</a:t>
            </a:r>
            <a:r>
              <a:rPr lang="iw"/>
              <a:t>umidity, wind speed and </a:t>
            </a:r>
            <a:r>
              <a:rPr lang="iw"/>
              <a:t>direction</a:t>
            </a:r>
            <a:r>
              <a:rPr lang="iw"/>
              <a:t>, air pressure, rain today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The data to predict is: will it rain tomorrow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Link: </a:t>
            </a:r>
            <a:r>
              <a:rPr lang="iw" u="sng">
                <a:solidFill>
                  <a:schemeClr val="hlink"/>
                </a:solidFill>
                <a:hlinkClick r:id="rId3"/>
              </a:rPr>
              <a:t>https://www.kaggle.com/jsphyg/weather-dataset-rattle-packag</a:t>
            </a:r>
            <a:r>
              <a:rPr lang="iw" u="sng">
                <a:solidFill>
                  <a:schemeClr val="hlink"/>
                </a:solidFill>
                <a:hlinkClick r:id="rId4"/>
              </a:rPr>
              <a:t>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31375"/>
            <a:ext cx="8480400" cy="19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Pre </a:t>
            </a:r>
            <a:r>
              <a:rPr lang="iw"/>
              <a:t>Processing</a:t>
            </a:r>
            <a:r>
              <a:rPr lang="iw"/>
              <a:t>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25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Missing data - If it was the y, we dropped it. If it was a feature, we us</a:t>
            </a:r>
            <a:r>
              <a:rPr lang="iw"/>
              <a:t>ed  Simple Imputer mean </a:t>
            </a:r>
            <a:r>
              <a:rPr lang="iw"/>
              <a:t>strategy.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Categorical Data - Convert character to numeric using Ordinal Encoder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Data - Split to year, month, week so we can easily address seasonality and summer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Location - clean location and add GPS point using Geo Pandas, and mark desert areas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1250"/>
            <a:ext cx="8520600" cy="18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962" y="3426500"/>
            <a:ext cx="2781475" cy="16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Feature </a:t>
            </a:r>
            <a:r>
              <a:rPr lang="iw"/>
              <a:t>Engineering</a:t>
            </a:r>
            <a:r>
              <a:rPr lang="iw"/>
              <a:t>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64527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DiffTemp - Measure changes in temperature</a:t>
            </a:r>
            <a:r>
              <a:rPr lang="iw"/>
              <a:t> during the day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DiffHumidity - M</a:t>
            </a:r>
            <a:r>
              <a:rPr lang="iw"/>
              <a:t>easure changes in humidity during the day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Diff Pressure - M</a:t>
            </a:r>
            <a:r>
              <a:rPr lang="iw"/>
              <a:t>easure changes in air pressure during the day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RUAM - air density at 9am Pressure9am / (R </a:t>
            </a:r>
            <a:r>
              <a:rPr lang="i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0.16 </a:t>
            </a:r>
            <a:r>
              <a:rPr lang="iw"/>
              <a:t>*(Temp9am + </a:t>
            </a:r>
            <a:r>
              <a:rPr lang="iw"/>
              <a:t>C2K </a:t>
            </a:r>
            <a:r>
              <a:rPr lang="i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273.15</a:t>
            </a:r>
            <a:r>
              <a:rPr lang="iw"/>
              <a:t>))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RUPM -air density at 3pm Pressure3pm / (R </a:t>
            </a:r>
            <a:r>
              <a:rPr lang="i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0.16</a:t>
            </a:r>
            <a:r>
              <a:rPr lang="iw"/>
              <a:t>*(Temp3pm + C2K</a:t>
            </a:r>
            <a:r>
              <a:rPr lang="i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273.15</a:t>
            </a:r>
            <a:r>
              <a:rPr lang="iw"/>
              <a:t>))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is_Desert - area which is considered as desert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We used a 3 sigma method to clean the outliers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200" y="1219938"/>
            <a:ext cx="2074800" cy="328148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094275" y="540250"/>
            <a:ext cx="17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Source Sans Pro"/>
                <a:ea typeface="Source Sans Pro"/>
                <a:cs typeface="Source Sans Pro"/>
                <a:sym typeface="Source Sans Pro"/>
              </a:rPr>
              <a:t>Feature engineering importance: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data used for the predictor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5919600" cy="22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We add 7 Calculated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We </a:t>
            </a:r>
            <a:r>
              <a:rPr lang="iw"/>
              <a:t>enriched</a:t>
            </a:r>
            <a:r>
              <a:rPr lang="iw"/>
              <a:t> the data with 3 columns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We conv</a:t>
            </a:r>
            <a:r>
              <a:rPr lang="iw"/>
              <a:t>erted 5 Columns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Unbalance Data - We </a:t>
            </a:r>
            <a:r>
              <a:rPr lang="iw"/>
              <a:t>preferred</a:t>
            </a:r>
            <a:r>
              <a:rPr lang="iw"/>
              <a:t> Precision over Accuracy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075" y="88800"/>
            <a:ext cx="2839575" cy="29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27725"/>
            <a:ext cx="8359750" cy="20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Predictores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44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Decision Tree  -Unbalanced Data and Balanced Data. cross validation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AdaBoost of DT - GridSearch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Gradient Boosting </a:t>
            </a:r>
            <a:r>
              <a:rPr lang="iw"/>
              <a:t>of DT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XGBoost </a:t>
            </a:r>
            <a:r>
              <a:rPr lang="iw"/>
              <a:t>of DT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Random Forest of whole data and RF for desert only and RF for summer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Logistic Regression 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5230750" y="575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{678AE553-CBDB-4B90-A454-F4616B747DA5}</a:tableStyleId>
              </a:tblPr>
              <a:tblGrid>
                <a:gridCol w="1423575"/>
                <a:gridCol w="1217150"/>
                <a:gridCol w="1156950"/>
              </a:tblGrid>
              <a:tr h="60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Unbalanced</a:t>
                      </a:r>
                      <a:r>
                        <a:rPr lang="iw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Pred No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Pred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Actual No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16,710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2,748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54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Actual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2,478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3,011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9"/>
          <p:cNvGraphicFramePr/>
          <p:nvPr/>
        </p:nvGraphicFramePr>
        <p:xfrm>
          <a:off x="5230750" y="2721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{678AE553-CBDB-4B90-A454-F4616B747DA5}</a:tableStyleId>
              </a:tblPr>
              <a:tblGrid>
                <a:gridCol w="1423575"/>
                <a:gridCol w="1217150"/>
                <a:gridCol w="1156950"/>
              </a:tblGrid>
              <a:tr h="6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B</a:t>
                      </a:r>
                      <a:r>
                        <a:rPr lang="iw">
                          <a:solidFill>
                            <a:schemeClr val="dk2"/>
                          </a:solidFill>
                        </a:rPr>
                        <a:t>alanced</a:t>
                      </a:r>
                      <a:r>
                        <a:rPr lang="iw" sz="1800">
                          <a:solidFill>
                            <a:schemeClr val="l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Pred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No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Pred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Actual No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14,671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4,787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54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Actual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1,173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4,316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3167500" y="4652925"/>
            <a:ext cx="40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latin typeface="Source Sans Pro"/>
                <a:ea typeface="Source Sans Pro"/>
                <a:cs typeface="Source Sans Pro"/>
                <a:sym typeface="Source Sans Pro"/>
              </a:rPr>
              <a:t>Balance Model Predict </a:t>
            </a:r>
            <a:r>
              <a:rPr b="1" lang="iw" sz="1800">
                <a:latin typeface="Source Sans Pro"/>
                <a:ea typeface="Source Sans Pro"/>
                <a:cs typeface="Source Sans Pro"/>
                <a:sym typeface="Source Sans Pro"/>
              </a:rPr>
              <a:t>58</a:t>
            </a:r>
            <a:r>
              <a:rPr lang="iw" sz="1800">
                <a:latin typeface="Source Sans Pro"/>
                <a:ea typeface="Source Sans Pro"/>
                <a:cs typeface="Source Sans Pro"/>
                <a:sym typeface="Source Sans Pro"/>
              </a:rPr>
              <a:t>% </a:t>
            </a:r>
            <a:r>
              <a:rPr lang="iw" sz="1800">
                <a:latin typeface="Source Sans Pro"/>
                <a:ea typeface="Source Sans Pro"/>
                <a:cs typeface="Source Sans Pro"/>
                <a:sym typeface="Source Sans Pro"/>
              </a:rPr>
              <a:t>more </a:t>
            </a:r>
            <a:r>
              <a:rPr lang="iw" sz="1800">
                <a:latin typeface="Source Sans Pro"/>
                <a:ea typeface="Source Sans Pro"/>
                <a:cs typeface="Source Sans Pro"/>
                <a:sym typeface="Source Sans Pro"/>
              </a:rPr>
              <a:t>rain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Predictor Results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49191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w"/>
              <a:t>Decision Tree  -Unbalanced Data and Balanced Data. 79% and 81%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w"/>
              <a:t>AdaBoost / Gradient Boosting of DT - 78% / 79% without any improvement and cost time about 1000% / 4000%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w"/>
              <a:t>XGBoost of DT - 83% with small improvement and cost time about 2000%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w"/>
              <a:t>Random Forest of whole data (77%) and RF for desert(91%) only and RF for summer(89%)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w"/>
              <a:t>Logistic Regression - 84%</a:t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5230750" y="575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{678AE553-CBDB-4B90-A454-F4616B747DA5}</a:tableStyleId>
              </a:tblPr>
              <a:tblGrid>
                <a:gridCol w="1423575"/>
                <a:gridCol w="1217150"/>
                <a:gridCol w="1156950"/>
              </a:tblGrid>
              <a:tr h="60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XGBoost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Pred No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Pred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Actual No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23376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4,021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54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Actual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1737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6,063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20"/>
          <p:cNvGraphicFramePr/>
          <p:nvPr/>
        </p:nvGraphicFramePr>
        <p:xfrm>
          <a:off x="5230750" y="2721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{678AE553-CBDB-4B90-A454-F4616B747DA5}</a:tableStyleId>
              </a:tblPr>
              <a:tblGrid>
                <a:gridCol w="1423575"/>
                <a:gridCol w="1217150"/>
                <a:gridCol w="1156950"/>
              </a:tblGrid>
              <a:tr h="61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Pred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No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Pred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Actual No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26391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1,006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54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Actual Rain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4016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solidFill>
                            <a:schemeClr val="dk2"/>
                          </a:solidFill>
                        </a:rPr>
                        <a:t>3,784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What helped improve the results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Separating data for desert area and summer time did get us a better result for those areas or times which were important for 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Encoder was very “handy” to convert the categorical data</a:t>
            </a:r>
            <a:r>
              <a:rPr lang="iw"/>
              <a:t> to int, so our models could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Calculation of some feature engineering helped us as we did some </a:t>
            </a:r>
            <a:r>
              <a:rPr lang="iw"/>
              <a:t>reading</a:t>
            </a:r>
            <a:r>
              <a:rPr lang="iw"/>
              <a:t> about Australia </a:t>
            </a:r>
            <a:r>
              <a:rPr lang="iw"/>
              <a:t>weather</a:t>
            </a:r>
            <a:r>
              <a:rPr lang="iw"/>
              <a:t> and climate. F</a:t>
            </a:r>
            <a:r>
              <a:rPr lang="iw"/>
              <a:t>urthermore</a:t>
            </a:r>
            <a:r>
              <a:rPr lang="iw"/>
              <a:t>, reading about how forecasting weather work helped us to find some more </a:t>
            </a:r>
            <a:r>
              <a:rPr lang="iw"/>
              <a:t>relevant</a:t>
            </a:r>
            <a:r>
              <a:rPr lang="iw"/>
              <a:t>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add geographical data to find the desert area and place cities over the map.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