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8" r:id="rId14"/>
    <p:sldId id="267" r:id="rId15"/>
    <p:sldId id="269" r:id="rId16"/>
    <p:sldId id="276" r:id="rId17"/>
    <p:sldId id="275"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865F36-2236-437B-A370-1B966C21795D}" v="18" dt="2023-03-15T23:08:34.037"/>
    <p1510:client id="{9A014045-7E77-4490-B177-6BDA82C8FCAD}" v="424" dt="2023-03-14T07:07:50.330"/>
    <p1510:client id="{CEFB7D96-6C73-49CE-9A7F-505DB62E262F}" v="1299" dt="2023-03-14T06:04:45.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660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578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304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42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949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209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10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158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11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468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92892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aashika214/QGIS_Plugins/blob/main/Manuals/Installation/InstallationFromZipFil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qt.io/qtforpython/tutorials/index.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5/index.html" TargetMode="External"/><Relationship Id="rId2" Type="http://schemas.openxmlformats.org/officeDocument/2006/relationships/hyperlink" Target="https://www.qgis.org/en/site/forusers/downloa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Creating QGIS Plugin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55A9-E84C-F32B-7EBB-8DC2CC88C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5DD48-C957-A946-62FC-987A95BD6136}"/>
              </a:ext>
            </a:extLst>
          </p:cNvPr>
          <p:cNvSpPr>
            <a:spLocks noGrp="1"/>
          </p:cNvSpPr>
          <p:nvPr>
            <p:ph idx="1"/>
          </p:nvPr>
        </p:nvSpPr>
        <p:spPr>
          <a:xfrm>
            <a:off x="838200" y="946395"/>
            <a:ext cx="10515600" cy="5806952"/>
          </a:xfrm>
        </p:spPr>
        <p:txBody>
          <a:bodyPr vert="horz" lIns="91440" tIns="45720" rIns="91440" bIns="45720" rtlCol="0" anchor="t">
            <a:normAutofit fontScale="92500"/>
          </a:bodyPr>
          <a:lstStyle/>
          <a:p>
            <a:r>
              <a:rPr lang="en-US" dirty="0">
                <a:cs typeface="Calibri"/>
              </a:rPr>
              <a:t>Choose a directory for downloading your plugin and click on Generate.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Click ok in the next  dialog and you can find your plugin in the selected directory </a:t>
            </a:r>
          </a:p>
        </p:txBody>
      </p:sp>
      <p:pic>
        <p:nvPicPr>
          <p:cNvPr id="4" name="Picture 4" descr="Graphical user interface, text, application, email&#10;&#10;Description automatically generated">
            <a:extLst>
              <a:ext uri="{FF2B5EF4-FFF2-40B4-BE49-F238E27FC236}">
                <a16:creationId xmlns:a16="http://schemas.microsoft.com/office/drawing/2014/main" id="{33E932EB-75FA-C93D-6EA3-E53ED120CB00}"/>
              </a:ext>
            </a:extLst>
          </p:cNvPr>
          <p:cNvPicPr>
            <a:picLocks noChangeAspect="1"/>
          </p:cNvPicPr>
          <p:nvPr/>
        </p:nvPicPr>
        <p:blipFill rotWithShape="1">
          <a:blip r:embed="rId2"/>
          <a:srcRect t="66" r="177" b="4321"/>
          <a:stretch/>
        </p:blipFill>
        <p:spPr>
          <a:xfrm>
            <a:off x="3073400" y="1576823"/>
            <a:ext cx="5498127" cy="4068602"/>
          </a:xfrm>
          <a:prstGeom prst="rect">
            <a:avLst/>
          </a:prstGeom>
        </p:spPr>
      </p:pic>
    </p:spTree>
    <p:extLst>
      <p:ext uri="{BB962C8B-B14F-4D97-AF65-F5344CB8AC3E}">
        <p14:creationId xmlns:p14="http://schemas.microsoft.com/office/powerpoint/2010/main" val="359564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86AC0-578C-A63C-5CE2-E9897EDE57A9}"/>
              </a:ext>
            </a:extLst>
          </p:cNvPr>
          <p:cNvSpPr>
            <a:spLocks noGrp="1"/>
          </p:cNvSpPr>
          <p:nvPr>
            <p:ph idx="1"/>
          </p:nvPr>
        </p:nvSpPr>
        <p:spPr>
          <a:xfrm>
            <a:off x="838200" y="617927"/>
            <a:ext cx="10515600" cy="5559036"/>
          </a:xfrm>
        </p:spPr>
        <p:txBody>
          <a:bodyPr vert="horz" lIns="91440" tIns="45720" rIns="91440" bIns="45720" rtlCol="0" anchor="t">
            <a:normAutofit/>
          </a:bodyPr>
          <a:lstStyle/>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C3BBBC24-222D-D709-D4DE-D9147270E6DD}"/>
              </a:ext>
            </a:extLst>
          </p:cNvPr>
          <p:cNvSpPr txBox="1"/>
          <p:nvPr/>
        </p:nvSpPr>
        <p:spPr>
          <a:xfrm>
            <a:off x="519722" y="506045"/>
            <a:ext cx="1109687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Refer "</a:t>
            </a:r>
            <a:r>
              <a:rPr lang="en-US" dirty="0" err="1">
                <a:ea typeface="+mn-lt"/>
                <a:cs typeface="+mn-lt"/>
              </a:rPr>
              <a:t>InstallationFromZipFile</a:t>
            </a:r>
            <a:r>
              <a:rPr lang="en-US" dirty="0">
                <a:ea typeface="+mn-lt"/>
                <a:cs typeface="+mn-lt"/>
              </a:rPr>
              <a:t>"  manual on </a:t>
            </a:r>
            <a:r>
              <a:rPr lang="en-US" dirty="0" err="1">
                <a:ea typeface="+mn-lt"/>
                <a:cs typeface="+mn-lt"/>
              </a:rPr>
              <a:t>github</a:t>
            </a:r>
            <a:r>
              <a:rPr lang="en-US" dirty="0">
                <a:ea typeface="+mn-lt"/>
                <a:cs typeface="+mn-lt"/>
              </a:rPr>
              <a:t> to install the plugin downloaded  earlier in QGIS. (</a:t>
            </a:r>
            <a:r>
              <a:rPr lang="en-US" dirty="0">
                <a:ea typeface="+mn-lt"/>
                <a:cs typeface="+mn-lt"/>
                <a:hlinkClick r:id="rId2"/>
              </a:rPr>
              <a:t>github link for manual).</a:t>
            </a:r>
          </a:p>
          <a:p>
            <a:endParaRPr lang="en-US" dirty="0">
              <a:ea typeface="+mn-lt"/>
              <a:cs typeface="+mn-lt"/>
            </a:endParaRPr>
          </a:p>
          <a:p>
            <a:r>
              <a:rPr lang="en-US" dirty="0">
                <a:ea typeface="+mn-lt"/>
                <a:cs typeface="+mn-lt"/>
              </a:rPr>
              <a:t>You can see your plugin as below. </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p:txBody>
      </p:sp>
      <p:pic>
        <p:nvPicPr>
          <p:cNvPr id="5" name="Picture 5" descr="Graphical user interface, text, application&#10;&#10;Description automatically generated">
            <a:extLst>
              <a:ext uri="{FF2B5EF4-FFF2-40B4-BE49-F238E27FC236}">
                <a16:creationId xmlns:a16="http://schemas.microsoft.com/office/drawing/2014/main" id="{8CBA63FF-D4C8-68CF-35E3-D0A15AFB4A24}"/>
              </a:ext>
            </a:extLst>
          </p:cNvPr>
          <p:cNvPicPr>
            <a:picLocks noChangeAspect="1"/>
          </p:cNvPicPr>
          <p:nvPr/>
        </p:nvPicPr>
        <p:blipFill rotWithShape="1">
          <a:blip r:embed="rId3"/>
          <a:srcRect l="37011" t="11465" r="34519" b="41401"/>
          <a:stretch/>
        </p:blipFill>
        <p:spPr>
          <a:xfrm>
            <a:off x="4304322" y="2061552"/>
            <a:ext cx="3535911" cy="3277069"/>
          </a:xfrm>
          <a:prstGeom prst="rect">
            <a:avLst/>
          </a:prstGeom>
        </p:spPr>
      </p:pic>
      <p:sp>
        <p:nvSpPr>
          <p:cNvPr id="6" name="Arrow: Right 5">
            <a:extLst>
              <a:ext uri="{FF2B5EF4-FFF2-40B4-BE49-F238E27FC236}">
                <a16:creationId xmlns:a16="http://schemas.microsoft.com/office/drawing/2014/main" id="{D631A346-E1B3-E921-CDCD-3DE12FFF0CC1}"/>
              </a:ext>
            </a:extLst>
          </p:cNvPr>
          <p:cNvSpPr/>
          <p:nvPr/>
        </p:nvSpPr>
        <p:spPr>
          <a:xfrm rot="900000">
            <a:off x="6027614" y="2031023"/>
            <a:ext cx="468923" cy="19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7" name="TextBox 6">
            <a:extLst>
              <a:ext uri="{FF2B5EF4-FFF2-40B4-BE49-F238E27FC236}">
                <a16:creationId xmlns:a16="http://schemas.microsoft.com/office/drawing/2014/main" id="{4F728127-3752-C944-2047-6AB873C5AEED}"/>
              </a:ext>
            </a:extLst>
          </p:cNvPr>
          <p:cNvSpPr txBox="1"/>
          <p:nvPr/>
        </p:nvSpPr>
        <p:spPr>
          <a:xfrm>
            <a:off x="6011984" y="1762368"/>
            <a:ext cx="1661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Click here</a:t>
            </a:r>
            <a:endParaRPr lang="en-US" dirty="0"/>
          </a:p>
        </p:txBody>
      </p:sp>
      <p:sp>
        <p:nvSpPr>
          <p:cNvPr id="8" name="Arrow: Right 7">
            <a:extLst>
              <a:ext uri="{FF2B5EF4-FFF2-40B4-BE49-F238E27FC236}">
                <a16:creationId xmlns:a16="http://schemas.microsoft.com/office/drawing/2014/main" id="{326F0877-FA09-EFDF-7092-7026FDA854AD}"/>
              </a:ext>
            </a:extLst>
          </p:cNvPr>
          <p:cNvSpPr/>
          <p:nvPr/>
        </p:nvSpPr>
        <p:spPr>
          <a:xfrm>
            <a:off x="4167553" y="3903784"/>
            <a:ext cx="527538" cy="244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5DDACB-B660-602C-8891-42681D1ED005}"/>
              </a:ext>
            </a:extLst>
          </p:cNvPr>
          <p:cNvSpPr txBox="1"/>
          <p:nvPr/>
        </p:nvSpPr>
        <p:spPr>
          <a:xfrm>
            <a:off x="2655276" y="3763107"/>
            <a:ext cx="14595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Dialog of your plugin appears </a:t>
            </a:r>
            <a:endParaRPr lang="en-US" dirty="0"/>
          </a:p>
        </p:txBody>
      </p:sp>
    </p:spTree>
    <p:extLst>
      <p:ext uri="{BB962C8B-B14F-4D97-AF65-F5344CB8AC3E}">
        <p14:creationId xmlns:p14="http://schemas.microsoft.com/office/powerpoint/2010/main" val="18002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A39E-3820-BFD7-C81B-E13D58185846}"/>
              </a:ext>
            </a:extLst>
          </p:cNvPr>
          <p:cNvSpPr>
            <a:spLocks noGrp="1"/>
          </p:cNvSpPr>
          <p:nvPr>
            <p:ph type="ctrTitle"/>
          </p:nvPr>
        </p:nvSpPr>
        <p:spPr/>
        <p:txBody>
          <a:bodyPr/>
          <a:lstStyle/>
          <a:p>
            <a:r>
              <a:rPr lang="en-US" dirty="0">
                <a:cs typeface="Calibri Light"/>
              </a:rPr>
              <a:t> Designing </a:t>
            </a:r>
            <a:r>
              <a:rPr lang="en-US" dirty="0">
                <a:ea typeface="+mj-lt"/>
                <a:cs typeface="+mj-lt"/>
              </a:rPr>
              <a:t>QGIS Plugin</a:t>
            </a:r>
            <a:endParaRPr lang="en-US" dirty="0"/>
          </a:p>
        </p:txBody>
      </p:sp>
      <p:sp>
        <p:nvSpPr>
          <p:cNvPr id="3" name="Subtitle 2">
            <a:extLst>
              <a:ext uri="{FF2B5EF4-FFF2-40B4-BE49-F238E27FC236}">
                <a16:creationId xmlns:a16="http://schemas.microsoft.com/office/drawing/2014/main" id="{BD97BD91-D110-23C0-60F1-7487B82B1B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352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AE1F-E6A7-55CC-7EBE-925B39A629DF}"/>
              </a:ext>
            </a:extLst>
          </p:cNvPr>
          <p:cNvSpPr>
            <a:spLocks noGrp="1"/>
          </p:cNvSpPr>
          <p:nvPr>
            <p:ph type="title"/>
          </p:nvPr>
        </p:nvSpPr>
        <p:spPr/>
        <p:txBody>
          <a:bodyPr/>
          <a:lstStyle/>
          <a:p>
            <a:r>
              <a:rPr lang="en-US" dirty="0">
                <a:cs typeface="Calibri Light"/>
              </a:rPr>
              <a:t>Locating Plugin Folder</a:t>
            </a:r>
            <a:endParaRPr lang="en-US" dirty="0"/>
          </a:p>
        </p:txBody>
      </p:sp>
      <p:sp>
        <p:nvSpPr>
          <p:cNvPr id="3" name="Content Placeholder 2">
            <a:extLst>
              <a:ext uri="{FF2B5EF4-FFF2-40B4-BE49-F238E27FC236}">
                <a16:creationId xmlns:a16="http://schemas.microsoft.com/office/drawing/2014/main" id="{E37D09B8-EA2B-7720-C414-39D224ABD120}"/>
              </a:ext>
            </a:extLst>
          </p:cNvPr>
          <p:cNvSpPr>
            <a:spLocks noGrp="1"/>
          </p:cNvSpPr>
          <p:nvPr>
            <p:ph idx="1"/>
          </p:nvPr>
        </p:nvSpPr>
        <p:spPr>
          <a:xfrm>
            <a:off x="838200" y="1394305"/>
            <a:ext cx="10515600" cy="4782658"/>
          </a:xfrm>
        </p:spPr>
        <p:txBody>
          <a:bodyPr vert="horz" lIns="91440" tIns="45720" rIns="91440" bIns="45720" rtlCol="0" anchor="t">
            <a:normAutofit/>
          </a:bodyPr>
          <a:lstStyle/>
          <a:p>
            <a:r>
              <a:rPr lang="en-US" dirty="0">
                <a:cs typeface="Calibri"/>
              </a:rPr>
              <a:t>Plugins in QGIS are stored in a special folder. In QGIS, locate your current profile folder by going to Settings -&gt; User Profiles -&gt; Open Active Profile Folder.</a:t>
            </a:r>
          </a:p>
          <a:p>
            <a:endParaRPr lang="en-US" dirty="0">
              <a:cs typeface="Calibri"/>
            </a:endParaRPr>
          </a:p>
          <a:p>
            <a:endParaRPr lang="en-US">
              <a:cs typeface="Calibri"/>
            </a:endParaRPr>
          </a:p>
          <a:p>
            <a:endParaRPr lang="en-US" dirty="0">
              <a:cs typeface="Calibri"/>
            </a:endParaRPr>
          </a:p>
          <a:p>
            <a:endParaRPr lang="en-US" dirty="0">
              <a:cs typeface="Calibri"/>
            </a:endParaRPr>
          </a:p>
          <a:p>
            <a:r>
              <a:rPr lang="en-US" dirty="0">
                <a:cs typeface="Calibri"/>
              </a:rPr>
              <a:t>Go to python -&gt; plugins. You will find folders of all installed plugins including your plugin here. Open your plugin folder.  </a:t>
            </a:r>
          </a:p>
        </p:txBody>
      </p:sp>
      <p:pic>
        <p:nvPicPr>
          <p:cNvPr id="4" name="Picture 4" descr="Graphical user interface, application&#10;&#10;Description automatically generated">
            <a:extLst>
              <a:ext uri="{FF2B5EF4-FFF2-40B4-BE49-F238E27FC236}">
                <a16:creationId xmlns:a16="http://schemas.microsoft.com/office/drawing/2014/main" id="{B6382F8A-BA2B-0B22-4AE1-748BC79AA1C0}"/>
              </a:ext>
            </a:extLst>
          </p:cNvPr>
          <p:cNvPicPr>
            <a:picLocks noChangeAspect="1"/>
          </p:cNvPicPr>
          <p:nvPr/>
        </p:nvPicPr>
        <p:blipFill>
          <a:blip r:embed="rId2"/>
          <a:stretch>
            <a:fillRect/>
          </a:stretch>
        </p:blipFill>
        <p:spPr>
          <a:xfrm>
            <a:off x="4327302" y="2273142"/>
            <a:ext cx="5318974" cy="2021939"/>
          </a:xfrm>
          <a:prstGeom prst="rect">
            <a:avLst/>
          </a:prstGeom>
        </p:spPr>
      </p:pic>
    </p:spTree>
    <p:extLst>
      <p:ext uri="{BB962C8B-B14F-4D97-AF65-F5344CB8AC3E}">
        <p14:creationId xmlns:p14="http://schemas.microsoft.com/office/powerpoint/2010/main" val="79185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3EDF-A7E5-C084-01F7-4A5911B6D17E}"/>
              </a:ext>
            </a:extLst>
          </p:cNvPr>
          <p:cNvSpPr>
            <a:spLocks noGrp="1"/>
          </p:cNvSpPr>
          <p:nvPr>
            <p:ph type="title"/>
          </p:nvPr>
        </p:nvSpPr>
        <p:spPr/>
        <p:txBody>
          <a:bodyPr/>
          <a:lstStyle/>
          <a:p>
            <a:r>
              <a:rPr lang="en-US" dirty="0">
                <a:cs typeface="Calibri Light"/>
              </a:rPr>
              <a:t>Designing and Editing Plugin dialog box </a:t>
            </a:r>
            <a:endParaRPr lang="en-US" dirty="0"/>
          </a:p>
        </p:txBody>
      </p:sp>
      <p:sp>
        <p:nvSpPr>
          <p:cNvPr id="6" name="Content Placeholder 5">
            <a:extLst>
              <a:ext uri="{FF2B5EF4-FFF2-40B4-BE49-F238E27FC236}">
                <a16:creationId xmlns:a16="http://schemas.microsoft.com/office/drawing/2014/main" id="{AED9219D-C0E7-6118-E537-A77E3FCD11F5}"/>
              </a:ext>
            </a:extLst>
          </p:cNvPr>
          <p:cNvSpPr>
            <a:spLocks noGrp="1"/>
          </p:cNvSpPr>
          <p:nvPr>
            <p:ph idx="1"/>
          </p:nvPr>
        </p:nvSpPr>
        <p:spPr/>
        <p:txBody>
          <a:bodyPr vert="horz" lIns="91440" tIns="45720" rIns="91440" bIns="45720" rtlCol="0" anchor="t">
            <a:normAutofit/>
          </a:bodyPr>
          <a:lstStyle/>
          <a:p>
            <a:r>
              <a:rPr lang="en-US" sz="2300" dirty="0">
                <a:cs typeface="Calibri"/>
              </a:rPr>
              <a:t>Open .</a:t>
            </a:r>
            <a:r>
              <a:rPr lang="en-US" sz="2300" dirty="0" err="1">
                <a:cs typeface="Calibri"/>
              </a:rPr>
              <a:t>ui</a:t>
            </a:r>
            <a:r>
              <a:rPr lang="en-US" sz="2300" dirty="0">
                <a:cs typeface="Calibri"/>
              </a:rPr>
              <a:t> file with Qt Creator .</a:t>
            </a:r>
          </a:p>
          <a:p>
            <a:endParaRPr lang="en-US" sz="2300" dirty="0">
              <a:cs typeface="Calibri"/>
            </a:endParaRPr>
          </a:p>
          <a:p>
            <a:endParaRPr lang="en-US" sz="2300" dirty="0">
              <a:cs typeface="Calibri"/>
            </a:endParaRPr>
          </a:p>
          <a:p>
            <a:r>
              <a:rPr lang="en-US" sz="2300" dirty="0">
                <a:cs typeface="Calibri"/>
              </a:rPr>
              <a:t>Edit your dialog box with available options.</a:t>
            </a:r>
          </a:p>
          <a:p>
            <a:endParaRPr lang="en-US" sz="2300" dirty="0">
              <a:cs typeface="Calibri"/>
            </a:endParaRPr>
          </a:p>
          <a:p>
            <a:r>
              <a:rPr lang="en-US" sz="2300" dirty="0">
                <a:cs typeface="Calibri"/>
              </a:rPr>
              <a:t>Refer Qt creator documentation and </a:t>
            </a:r>
          </a:p>
          <a:p>
            <a:pPr marL="0" indent="0">
              <a:buNone/>
            </a:pPr>
            <a:r>
              <a:rPr lang="en-US" sz="2300" dirty="0">
                <a:cs typeface="Calibri"/>
              </a:rPr>
              <a:t>Tutorials for more information. </a:t>
            </a:r>
          </a:p>
          <a:p>
            <a:pPr marL="0" indent="0">
              <a:buNone/>
            </a:pPr>
            <a:endParaRPr lang="en-US" sz="2300" dirty="0">
              <a:cs typeface="Calibri"/>
            </a:endParaRPr>
          </a:p>
          <a:p>
            <a:pPr marL="0" indent="0">
              <a:buNone/>
            </a:pPr>
            <a:r>
              <a:rPr lang="en-US" sz="2300" dirty="0">
                <a:cs typeface="Calibri"/>
                <a:hlinkClick r:id="rId2"/>
              </a:rPr>
              <a:t>Qt Creator Tutorial Link</a:t>
            </a:r>
            <a:endParaRPr lang="en-US" sz="2300" dirty="0">
              <a:cs typeface="Calibri"/>
            </a:endParaRPr>
          </a:p>
          <a:p>
            <a:pPr marL="0" indent="0">
              <a:buNone/>
            </a:pPr>
            <a:endParaRPr lang="en-US" dirty="0">
              <a:cs typeface="Calibri"/>
            </a:endParaRPr>
          </a:p>
          <a:p>
            <a:pPr marL="0" indent="0">
              <a:buNone/>
            </a:pPr>
            <a:endParaRPr lang="en-US" dirty="0">
              <a:cs typeface="Calibri"/>
            </a:endParaRPr>
          </a:p>
        </p:txBody>
      </p:sp>
      <p:pic>
        <p:nvPicPr>
          <p:cNvPr id="9" name="Picture 9" descr="Graphical user interface, application&#10;&#10;Description automatically generated">
            <a:extLst>
              <a:ext uri="{FF2B5EF4-FFF2-40B4-BE49-F238E27FC236}">
                <a16:creationId xmlns:a16="http://schemas.microsoft.com/office/drawing/2014/main" id="{6B86705B-CA67-4AFD-8BDD-2B1092D38CC3}"/>
              </a:ext>
            </a:extLst>
          </p:cNvPr>
          <p:cNvPicPr>
            <a:picLocks noChangeAspect="1"/>
          </p:cNvPicPr>
          <p:nvPr/>
        </p:nvPicPr>
        <p:blipFill>
          <a:blip r:embed="rId3"/>
          <a:stretch>
            <a:fillRect/>
          </a:stretch>
        </p:blipFill>
        <p:spPr>
          <a:xfrm>
            <a:off x="5872766" y="1715097"/>
            <a:ext cx="4567707" cy="1088142"/>
          </a:xfrm>
          <a:prstGeom prst="rect">
            <a:avLst/>
          </a:prstGeom>
        </p:spPr>
      </p:pic>
      <p:pic>
        <p:nvPicPr>
          <p:cNvPr id="10" name="Picture 10" descr="Graphical user interface, text&#10;&#10;Description automatically generated">
            <a:extLst>
              <a:ext uri="{FF2B5EF4-FFF2-40B4-BE49-F238E27FC236}">
                <a16:creationId xmlns:a16="http://schemas.microsoft.com/office/drawing/2014/main" id="{45C89514-AE24-A507-9B13-80E1B6C3D341}"/>
              </a:ext>
            </a:extLst>
          </p:cNvPr>
          <p:cNvPicPr>
            <a:picLocks noChangeAspect="1"/>
          </p:cNvPicPr>
          <p:nvPr/>
        </p:nvPicPr>
        <p:blipFill>
          <a:blip r:embed="rId4"/>
          <a:stretch>
            <a:fillRect/>
          </a:stretch>
        </p:blipFill>
        <p:spPr>
          <a:xfrm>
            <a:off x="6634766" y="3086065"/>
            <a:ext cx="4750156" cy="2660627"/>
          </a:xfrm>
          <a:prstGeom prst="rect">
            <a:avLst/>
          </a:prstGeom>
        </p:spPr>
      </p:pic>
      <p:sp>
        <p:nvSpPr>
          <p:cNvPr id="11" name="Arrow: Right 10">
            <a:extLst>
              <a:ext uri="{FF2B5EF4-FFF2-40B4-BE49-F238E27FC236}">
                <a16:creationId xmlns:a16="http://schemas.microsoft.com/office/drawing/2014/main" id="{C0F56998-8727-7CC5-FF85-9922D9F7C75C}"/>
              </a:ext>
            </a:extLst>
          </p:cNvPr>
          <p:cNvSpPr/>
          <p:nvPr/>
        </p:nvSpPr>
        <p:spPr>
          <a:xfrm>
            <a:off x="5061397" y="2588653"/>
            <a:ext cx="944450" cy="1717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EE12EE8-4525-D3A8-6EB6-E4B872A56530}"/>
              </a:ext>
            </a:extLst>
          </p:cNvPr>
          <p:cNvSpPr txBox="1"/>
          <p:nvPr/>
        </p:nvSpPr>
        <p:spPr>
          <a:xfrm>
            <a:off x="7379593" y="4723326"/>
            <a:ext cx="28977" cy="2801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02369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AE1F-E6A7-55CC-7EBE-925B39A629DF}"/>
              </a:ext>
            </a:extLst>
          </p:cNvPr>
          <p:cNvSpPr>
            <a:spLocks noGrp="1"/>
          </p:cNvSpPr>
          <p:nvPr>
            <p:ph type="title"/>
          </p:nvPr>
        </p:nvSpPr>
        <p:spPr/>
        <p:txBody>
          <a:bodyPr/>
          <a:lstStyle/>
          <a:p>
            <a:r>
              <a:rPr lang="en-US" dirty="0">
                <a:cs typeface="Calibri Light"/>
              </a:rPr>
              <a:t>Designing QGIS Plugin </a:t>
            </a:r>
            <a:endParaRPr lang="en-US" dirty="0"/>
          </a:p>
        </p:txBody>
      </p:sp>
      <p:sp>
        <p:nvSpPr>
          <p:cNvPr id="3" name="Content Placeholder 2">
            <a:extLst>
              <a:ext uri="{FF2B5EF4-FFF2-40B4-BE49-F238E27FC236}">
                <a16:creationId xmlns:a16="http://schemas.microsoft.com/office/drawing/2014/main" id="{E37D09B8-EA2B-7720-C414-39D224ABD120}"/>
              </a:ext>
            </a:extLst>
          </p:cNvPr>
          <p:cNvSpPr>
            <a:spLocks noGrp="1"/>
          </p:cNvSpPr>
          <p:nvPr>
            <p:ph idx="1"/>
          </p:nvPr>
        </p:nvSpPr>
        <p:spPr/>
        <p:txBody>
          <a:bodyPr vert="horz" lIns="91440" tIns="45720" rIns="91440" bIns="45720" rtlCol="0" anchor="t">
            <a:normAutofit/>
          </a:bodyPr>
          <a:lstStyle/>
          <a:p>
            <a:r>
              <a:rPr lang="en-US" dirty="0">
                <a:cs typeface="Calibri"/>
              </a:rPr>
              <a:t>After completing design of your dialog box. Save the .</a:t>
            </a:r>
            <a:r>
              <a:rPr lang="en-US" dirty="0" err="1">
                <a:cs typeface="Calibri"/>
              </a:rPr>
              <a:t>ui</a:t>
            </a:r>
            <a:r>
              <a:rPr lang="en-US" dirty="0">
                <a:cs typeface="Calibri"/>
              </a:rPr>
              <a:t> file in Qt Creator. (Click Ctrl + S or select File -&gt; and save the file).  </a:t>
            </a:r>
          </a:p>
          <a:p>
            <a:pPr marL="0" indent="0">
              <a:buNone/>
            </a:pPr>
            <a:endParaRPr lang="en-US" dirty="0">
              <a:cs typeface="Calibri"/>
            </a:endParaRPr>
          </a:p>
          <a:p>
            <a:r>
              <a:rPr lang="en-US" dirty="0">
                <a:cs typeface="Calibri"/>
              </a:rPr>
              <a:t>To reflect the changes made in QGIS.</a:t>
            </a:r>
          </a:p>
          <a:p>
            <a:pPr lvl="1"/>
            <a:r>
              <a:rPr lang="en-US" dirty="0">
                <a:cs typeface="Calibri"/>
              </a:rPr>
              <a:t> click on Reload Plugin – select configure – select your plugin </a:t>
            </a:r>
          </a:p>
        </p:txBody>
      </p:sp>
      <p:pic>
        <p:nvPicPr>
          <p:cNvPr id="4" name="Picture 4" descr="Graphical user interface, application&#10;&#10;Description automatically generated">
            <a:extLst>
              <a:ext uri="{FF2B5EF4-FFF2-40B4-BE49-F238E27FC236}">
                <a16:creationId xmlns:a16="http://schemas.microsoft.com/office/drawing/2014/main" id="{44D3CA20-8564-F7C4-0994-5EF2F7AEE7BD}"/>
              </a:ext>
            </a:extLst>
          </p:cNvPr>
          <p:cNvPicPr>
            <a:picLocks noChangeAspect="1"/>
          </p:cNvPicPr>
          <p:nvPr/>
        </p:nvPicPr>
        <p:blipFill>
          <a:blip r:embed="rId2"/>
          <a:stretch>
            <a:fillRect/>
          </a:stretch>
        </p:blipFill>
        <p:spPr>
          <a:xfrm>
            <a:off x="8362682" y="3214666"/>
            <a:ext cx="2743200" cy="578922"/>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B14FBD35-C30D-D083-9F5B-CF9D279BBA91}"/>
              </a:ext>
            </a:extLst>
          </p:cNvPr>
          <p:cNvPicPr>
            <a:picLocks noChangeAspect="1"/>
          </p:cNvPicPr>
          <p:nvPr/>
        </p:nvPicPr>
        <p:blipFill>
          <a:blip r:embed="rId3"/>
          <a:stretch>
            <a:fillRect/>
          </a:stretch>
        </p:blipFill>
        <p:spPr>
          <a:xfrm>
            <a:off x="4005330" y="4126153"/>
            <a:ext cx="4041819" cy="2404962"/>
          </a:xfrm>
          <a:prstGeom prst="rect">
            <a:avLst/>
          </a:prstGeom>
        </p:spPr>
      </p:pic>
      <p:sp>
        <p:nvSpPr>
          <p:cNvPr id="6" name="Arrow: Right 5">
            <a:extLst>
              <a:ext uri="{FF2B5EF4-FFF2-40B4-BE49-F238E27FC236}">
                <a16:creationId xmlns:a16="http://schemas.microsoft.com/office/drawing/2014/main" id="{267A98B0-F936-50EF-D118-932AD207863F}"/>
              </a:ext>
            </a:extLst>
          </p:cNvPr>
          <p:cNvSpPr/>
          <p:nvPr/>
        </p:nvSpPr>
        <p:spPr>
          <a:xfrm>
            <a:off x="2402983" y="4572002"/>
            <a:ext cx="1695717" cy="418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Select plugin</a:t>
            </a:r>
            <a:endParaRPr lang="en-US" dirty="0"/>
          </a:p>
        </p:txBody>
      </p:sp>
      <p:sp>
        <p:nvSpPr>
          <p:cNvPr id="7" name="Arrow: Left 6">
            <a:extLst>
              <a:ext uri="{FF2B5EF4-FFF2-40B4-BE49-F238E27FC236}">
                <a16:creationId xmlns:a16="http://schemas.microsoft.com/office/drawing/2014/main" id="{DED9C562-59DF-75EA-B10D-FDAF86ABE3EF}"/>
              </a:ext>
            </a:extLst>
          </p:cNvPr>
          <p:cNvSpPr/>
          <p:nvPr/>
        </p:nvSpPr>
        <p:spPr>
          <a:xfrm>
            <a:off x="6617593" y="6123903"/>
            <a:ext cx="1148365" cy="4185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Click OK </a:t>
            </a:r>
            <a:endParaRPr lang="en-US" dirty="0"/>
          </a:p>
        </p:txBody>
      </p:sp>
    </p:spTree>
    <p:extLst>
      <p:ext uri="{BB962C8B-B14F-4D97-AF65-F5344CB8AC3E}">
        <p14:creationId xmlns:p14="http://schemas.microsoft.com/office/powerpoint/2010/main" val="156477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9B1F-C856-326F-C0FF-90B211FD6C7A}"/>
              </a:ext>
            </a:extLst>
          </p:cNvPr>
          <p:cNvSpPr>
            <a:spLocks noGrp="1"/>
          </p:cNvSpPr>
          <p:nvPr>
            <p:ph type="ctrTitle"/>
          </p:nvPr>
        </p:nvSpPr>
        <p:spPr/>
        <p:txBody>
          <a:bodyPr/>
          <a:lstStyle/>
          <a:p>
            <a:r>
              <a:rPr lang="en-US" dirty="0">
                <a:ea typeface="+mj-lt"/>
                <a:cs typeface="+mj-lt"/>
              </a:rPr>
              <a:t>QGIS Plugin Development</a:t>
            </a:r>
            <a:endParaRPr lang="en-US" dirty="0"/>
          </a:p>
        </p:txBody>
      </p:sp>
      <p:sp>
        <p:nvSpPr>
          <p:cNvPr id="3" name="Subtitle 2">
            <a:extLst>
              <a:ext uri="{FF2B5EF4-FFF2-40B4-BE49-F238E27FC236}">
                <a16:creationId xmlns:a16="http://schemas.microsoft.com/office/drawing/2014/main" id="{2C13EF1F-4BC6-E351-CE11-C0BB7E3D25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914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9127-DCF1-ACA4-092E-7106D6DEA5FF}"/>
              </a:ext>
            </a:extLst>
          </p:cNvPr>
          <p:cNvSpPr>
            <a:spLocks noGrp="1"/>
          </p:cNvSpPr>
          <p:nvPr>
            <p:ph type="title"/>
          </p:nvPr>
        </p:nvSpPr>
        <p:spPr/>
        <p:txBody>
          <a:bodyPr/>
          <a:lstStyle/>
          <a:p>
            <a:r>
              <a:rPr lang="en-US" dirty="0">
                <a:cs typeface="Calibri Light"/>
              </a:rPr>
              <a:t>Plugin Development</a:t>
            </a:r>
            <a:endParaRPr lang="en-US" dirty="0"/>
          </a:p>
        </p:txBody>
      </p:sp>
      <p:sp>
        <p:nvSpPr>
          <p:cNvPr id="3" name="Content Placeholder 2">
            <a:extLst>
              <a:ext uri="{FF2B5EF4-FFF2-40B4-BE49-F238E27FC236}">
                <a16:creationId xmlns:a16="http://schemas.microsoft.com/office/drawing/2014/main" id="{E7B347CF-D63E-84B0-FBFD-C168A3408C53}"/>
              </a:ext>
            </a:extLst>
          </p:cNvPr>
          <p:cNvSpPr>
            <a:spLocks noGrp="1"/>
          </p:cNvSpPr>
          <p:nvPr>
            <p:ph idx="1"/>
          </p:nvPr>
        </p:nvSpPr>
        <p:spPr>
          <a:xfrm>
            <a:off x="838200" y="1466191"/>
            <a:ext cx="10515600" cy="4710772"/>
          </a:xfrm>
        </p:spPr>
        <p:txBody>
          <a:bodyPr vert="horz" lIns="91440" tIns="45720" rIns="91440" bIns="45720" rtlCol="0" anchor="t">
            <a:normAutofit/>
          </a:bodyPr>
          <a:lstStyle/>
          <a:p>
            <a:r>
              <a:rPr lang="en-US" dirty="0">
                <a:cs typeface="Calibri"/>
              </a:rPr>
              <a:t>Open your plugin.py file from </a:t>
            </a:r>
            <a:r>
              <a:rPr lang="en-US" dirty="0">
                <a:ea typeface="+mn-lt"/>
                <a:cs typeface="+mn-lt"/>
              </a:rPr>
              <a:t>Settings -&gt; User Profiles -&gt; Open Active Profile Folder -&gt; python -&gt; plugins -&gt; your plugin.</a:t>
            </a:r>
          </a:p>
          <a:p>
            <a:endParaRPr lang="en-US" dirty="0">
              <a:ea typeface="+mn-lt"/>
              <a:cs typeface="+mn-lt"/>
            </a:endParaRPr>
          </a:p>
          <a:p>
            <a:r>
              <a:rPr lang="en-US" dirty="0">
                <a:ea typeface="+mn-lt"/>
                <a:cs typeface="+mn-lt"/>
              </a:rPr>
              <a:t>Open .</a:t>
            </a:r>
            <a:r>
              <a:rPr lang="en-US" dirty="0" err="1">
                <a:ea typeface="+mn-lt"/>
                <a:cs typeface="+mn-lt"/>
              </a:rPr>
              <a:t>ui</a:t>
            </a:r>
            <a:r>
              <a:rPr lang="en-US" dirty="0">
                <a:ea typeface="+mn-lt"/>
                <a:cs typeface="+mn-lt"/>
              </a:rPr>
              <a:t> file in Qt Creator.  Check the name of the label in the object window. Edit your python file to perform action when certain button is clicked or action to do.</a:t>
            </a:r>
          </a:p>
        </p:txBody>
      </p:sp>
      <p:pic>
        <p:nvPicPr>
          <p:cNvPr id="4" name="Picture 4" descr="Graphical user interface, text&#10;&#10;Description automatically generated">
            <a:extLst>
              <a:ext uri="{FF2B5EF4-FFF2-40B4-BE49-F238E27FC236}">
                <a16:creationId xmlns:a16="http://schemas.microsoft.com/office/drawing/2014/main" id="{DF4CB1B2-5FC3-99D1-CE5A-C767719B6158}"/>
              </a:ext>
            </a:extLst>
          </p:cNvPr>
          <p:cNvPicPr>
            <a:picLocks noChangeAspect="1"/>
          </p:cNvPicPr>
          <p:nvPr/>
        </p:nvPicPr>
        <p:blipFill>
          <a:blip r:embed="rId2"/>
          <a:stretch>
            <a:fillRect/>
          </a:stretch>
        </p:blipFill>
        <p:spPr>
          <a:xfrm>
            <a:off x="8765040" y="2040405"/>
            <a:ext cx="2524125" cy="914400"/>
          </a:xfrm>
          <a:prstGeom prst="rect">
            <a:avLst/>
          </a:prstGeom>
        </p:spPr>
      </p:pic>
      <p:sp>
        <p:nvSpPr>
          <p:cNvPr id="5" name="Arrow: Right 4">
            <a:extLst>
              <a:ext uri="{FF2B5EF4-FFF2-40B4-BE49-F238E27FC236}">
                <a16:creationId xmlns:a16="http://schemas.microsoft.com/office/drawing/2014/main" id="{3BCFDD1B-BF09-A17D-2A1E-1EA6118AAA16}"/>
              </a:ext>
            </a:extLst>
          </p:cNvPr>
          <p:cNvSpPr/>
          <p:nvPr/>
        </p:nvSpPr>
        <p:spPr>
          <a:xfrm>
            <a:off x="8005883" y="2157046"/>
            <a:ext cx="859692" cy="146538"/>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9A847E69-9204-B7AF-4791-68D8965CB07A}"/>
              </a:ext>
            </a:extLst>
          </p:cNvPr>
          <p:cNvPicPr>
            <a:picLocks noChangeAspect="1"/>
          </p:cNvPicPr>
          <p:nvPr/>
        </p:nvPicPr>
        <p:blipFill>
          <a:blip r:embed="rId3"/>
          <a:stretch>
            <a:fillRect/>
          </a:stretch>
        </p:blipFill>
        <p:spPr>
          <a:xfrm>
            <a:off x="5108534" y="3818745"/>
            <a:ext cx="5840045" cy="2423343"/>
          </a:xfrm>
          <a:prstGeom prst="rect">
            <a:avLst/>
          </a:prstGeom>
        </p:spPr>
      </p:pic>
    </p:spTree>
    <p:extLst>
      <p:ext uri="{BB962C8B-B14F-4D97-AF65-F5344CB8AC3E}">
        <p14:creationId xmlns:p14="http://schemas.microsoft.com/office/powerpoint/2010/main" val="116266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AE1F-E6A7-55CC-7EBE-925B39A629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7D09B8-EA2B-7720-C414-39D224ABD120}"/>
              </a:ext>
            </a:extLst>
          </p:cNvPr>
          <p:cNvSpPr>
            <a:spLocks noGrp="1"/>
          </p:cNvSpPr>
          <p:nvPr>
            <p:ph idx="1"/>
          </p:nvPr>
        </p:nvSpPr>
        <p:spPr>
          <a:xfrm>
            <a:off x="838200" y="360241"/>
            <a:ext cx="10515600" cy="5816722"/>
          </a:xfrm>
        </p:spPr>
        <p:txBody>
          <a:bodyPr vert="horz" lIns="91440" tIns="45720" rIns="91440" bIns="45720" rtlCol="0" anchor="t">
            <a:normAutofit/>
          </a:bodyPr>
          <a:lstStyle/>
          <a:p>
            <a:r>
              <a:rPr lang="en-US" dirty="0">
                <a:cs typeface="Calibri"/>
              </a:rPr>
              <a:t>Add your python code to perform actions in run function.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r>
              <a:rPr lang="en-US" dirty="0">
                <a:cs typeface="Calibri"/>
              </a:rPr>
              <a:t>Save the python file after editing and reload plugin using "Plugin Reloader" to reflect the changes in QGIS. </a:t>
            </a:r>
          </a:p>
          <a:p>
            <a:r>
              <a:rPr lang="en-US" dirty="0">
                <a:cs typeface="Calibri"/>
              </a:rPr>
              <a:t>Refer available Plugins for help. </a:t>
            </a:r>
          </a:p>
        </p:txBody>
      </p:sp>
      <p:pic>
        <p:nvPicPr>
          <p:cNvPr id="4" name="Picture 4" descr="Text&#10;&#10;Description automatically generated">
            <a:extLst>
              <a:ext uri="{FF2B5EF4-FFF2-40B4-BE49-F238E27FC236}">
                <a16:creationId xmlns:a16="http://schemas.microsoft.com/office/drawing/2014/main" id="{BF57B940-7079-909B-DBDE-A00C9339CA6F}"/>
              </a:ext>
            </a:extLst>
          </p:cNvPr>
          <p:cNvPicPr>
            <a:picLocks noChangeAspect="1"/>
          </p:cNvPicPr>
          <p:nvPr/>
        </p:nvPicPr>
        <p:blipFill>
          <a:blip r:embed="rId2"/>
          <a:stretch>
            <a:fillRect/>
          </a:stretch>
        </p:blipFill>
        <p:spPr>
          <a:xfrm>
            <a:off x="5486401" y="978467"/>
            <a:ext cx="4628661" cy="3035143"/>
          </a:xfrm>
          <a:prstGeom prst="rect">
            <a:avLst/>
          </a:prstGeom>
        </p:spPr>
      </p:pic>
    </p:spTree>
    <p:extLst>
      <p:ext uri="{BB962C8B-B14F-4D97-AF65-F5344CB8AC3E}">
        <p14:creationId xmlns:p14="http://schemas.microsoft.com/office/powerpoint/2010/main" val="1368862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AE1F-E6A7-55CC-7EBE-925B39A629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7D09B8-EA2B-7720-C414-39D224ABD1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394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C3A1-19FD-69C9-471B-2412BCD82ACC}"/>
              </a:ext>
            </a:extLst>
          </p:cNvPr>
          <p:cNvSpPr>
            <a:spLocks noGrp="1"/>
          </p:cNvSpPr>
          <p:nvPr>
            <p:ph type="title"/>
          </p:nvPr>
        </p:nvSpPr>
        <p:spPr/>
        <p:txBody>
          <a:bodyPr/>
          <a:lstStyle/>
          <a:p>
            <a:r>
              <a:rPr lang="en-US" dirty="0">
                <a:cs typeface="Calibri Light"/>
              </a:rPr>
              <a:t>QGIS Plugin Creation</a:t>
            </a:r>
            <a:endParaRPr lang="en-US" dirty="0"/>
          </a:p>
        </p:txBody>
      </p:sp>
      <p:sp>
        <p:nvSpPr>
          <p:cNvPr id="3" name="Content Placeholder 2">
            <a:extLst>
              <a:ext uri="{FF2B5EF4-FFF2-40B4-BE49-F238E27FC236}">
                <a16:creationId xmlns:a16="http://schemas.microsoft.com/office/drawing/2014/main" id="{011C9625-E79F-527D-8D2B-E38948D4B673}"/>
              </a:ext>
            </a:extLst>
          </p:cNvPr>
          <p:cNvSpPr>
            <a:spLocks noGrp="1"/>
          </p:cNvSpPr>
          <p:nvPr>
            <p:ph idx="1"/>
          </p:nvPr>
        </p:nvSpPr>
        <p:spPr/>
        <p:txBody>
          <a:bodyPr vert="horz" lIns="91440" tIns="45720" rIns="91440" bIns="45720" rtlCol="0" anchor="t">
            <a:normAutofit/>
          </a:bodyPr>
          <a:lstStyle/>
          <a:p>
            <a:r>
              <a:rPr lang="en-US" dirty="0">
                <a:cs typeface="Calibri"/>
              </a:rPr>
              <a:t>Required Software :</a:t>
            </a:r>
          </a:p>
          <a:p>
            <a:pPr marL="0" indent="0">
              <a:buNone/>
            </a:pPr>
            <a:endParaRPr lang="en-US" dirty="0">
              <a:cs typeface="Calibri"/>
            </a:endParaRPr>
          </a:p>
          <a:p>
            <a:pPr lvl="1"/>
            <a:r>
              <a:rPr lang="en-US" dirty="0">
                <a:cs typeface="Calibri"/>
              </a:rPr>
              <a:t>QGIS  -  </a:t>
            </a:r>
            <a:r>
              <a:rPr lang="en-US" dirty="0">
                <a:cs typeface="Calibri"/>
                <a:hlinkClick r:id="rId2"/>
              </a:rPr>
              <a:t>https://www.qgis.org/en/site/forusers/download.html</a:t>
            </a:r>
          </a:p>
          <a:p>
            <a:pPr marL="457200" lvl="1" indent="0">
              <a:buNone/>
            </a:pPr>
            <a:endParaRPr lang="en-US" dirty="0">
              <a:cs typeface="Calibri"/>
            </a:endParaRPr>
          </a:p>
          <a:p>
            <a:pPr lvl="1"/>
            <a:r>
              <a:rPr lang="en-US" dirty="0">
                <a:cs typeface="Calibri"/>
              </a:rPr>
              <a:t>Qt Creator - </a:t>
            </a:r>
            <a:r>
              <a:rPr lang="en-US" dirty="0">
                <a:cs typeface="Calibri"/>
                <a:hlinkClick r:id="rId3"/>
              </a:rPr>
              <a:t>https://doc.qt.io/qt-5/index.html</a:t>
            </a:r>
          </a:p>
          <a:p>
            <a:pPr lvl="1"/>
            <a:endParaRPr lang="en-US" dirty="0">
              <a:cs typeface="Calibri"/>
            </a:endParaRPr>
          </a:p>
          <a:p>
            <a:pPr lvl="1"/>
            <a:r>
              <a:rPr lang="en-US" dirty="0">
                <a:cs typeface="Calibri"/>
              </a:rPr>
              <a:t>Optional – Qt 5 Designer</a:t>
            </a:r>
          </a:p>
          <a:p>
            <a:pPr lvl="1"/>
            <a:endParaRPr lang="en-US" dirty="0">
              <a:cs typeface="Calibri"/>
            </a:endParaRPr>
          </a:p>
          <a:p>
            <a:pPr lvl="1"/>
            <a:r>
              <a:rPr lang="en-US" dirty="0">
                <a:cs typeface="Calibri"/>
              </a:rPr>
              <a:t>Python IDE </a:t>
            </a:r>
          </a:p>
        </p:txBody>
      </p:sp>
    </p:spTree>
    <p:extLst>
      <p:ext uri="{BB962C8B-B14F-4D97-AF65-F5344CB8AC3E}">
        <p14:creationId xmlns:p14="http://schemas.microsoft.com/office/powerpoint/2010/main" val="418540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4B3A-D96E-843B-B199-0956A420AA09}"/>
              </a:ext>
            </a:extLst>
          </p:cNvPr>
          <p:cNvSpPr>
            <a:spLocks noGrp="1"/>
          </p:cNvSpPr>
          <p:nvPr>
            <p:ph type="title"/>
          </p:nvPr>
        </p:nvSpPr>
        <p:spPr/>
        <p:txBody>
          <a:bodyPr/>
          <a:lstStyle/>
          <a:p>
            <a:r>
              <a:rPr lang="en-US" dirty="0">
                <a:cs typeface="Calibri Light"/>
              </a:rPr>
              <a:t>Helpful Plugins in QGIS </a:t>
            </a:r>
            <a:endParaRPr lang="en-US" dirty="0"/>
          </a:p>
        </p:txBody>
      </p:sp>
      <p:sp>
        <p:nvSpPr>
          <p:cNvPr id="3" name="Content Placeholder 2">
            <a:extLst>
              <a:ext uri="{FF2B5EF4-FFF2-40B4-BE49-F238E27FC236}">
                <a16:creationId xmlns:a16="http://schemas.microsoft.com/office/drawing/2014/main" id="{3B62E084-6661-C638-E3B1-E219AABD9A4D}"/>
              </a:ext>
            </a:extLst>
          </p:cNvPr>
          <p:cNvSpPr>
            <a:spLocks noGrp="1"/>
          </p:cNvSpPr>
          <p:nvPr>
            <p:ph idx="1"/>
          </p:nvPr>
        </p:nvSpPr>
        <p:spPr/>
        <p:txBody>
          <a:bodyPr vert="horz" lIns="91440" tIns="45720" rIns="91440" bIns="45720" rtlCol="0" anchor="t">
            <a:normAutofit/>
          </a:bodyPr>
          <a:lstStyle/>
          <a:p>
            <a:r>
              <a:rPr lang="en-US" dirty="0">
                <a:cs typeface="Calibri"/>
              </a:rPr>
              <a:t>Step 1 : Install QGIS and open the application </a:t>
            </a:r>
          </a:p>
          <a:p>
            <a:r>
              <a:rPr lang="en-US" dirty="0">
                <a:cs typeface="Calibri"/>
              </a:rPr>
              <a:t>Step 2 : Go to Plugins -&gt; Manage and Install Plugins...</a:t>
            </a: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Step 3 :  Click on "All". Search for Plugin Builder and Plugin Reloader. </a:t>
            </a:r>
          </a:p>
          <a:p>
            <a:r>
              <a:rPr lang="en-US" dirty="0">
                <a:cs typeface="Calibri"/>
              </a:rPr>
              <a:t>Step 4 : Install the two plugins stated above. </a:t>
            </a:r>
          </a:p>
        </p:txBody>
      </p:sp>
      <p:pic>
        <p:nvPicPr>
          <p:cNvPr id="4" name="Picture 4" descr="Graphical user interface, application, Word&#10;&#10;Description automatically generated">
            <a:extLst>
              <a:ext uri="{FF2B5EF4-FFF2-40B4-BE49-F238E27FC236}">
                <a16:creationId xmlns:a16="http://schemas.microsoft.com/office/drawing/2014/main" id="{455E5F64-386C-CBEA-0EA2-D2B350418020}"/>
              </a:ext>
            </a:extLst>
          </p:cNvPr>
          <p:cNvPicPr>
            <a:picLocks noChangeAspect="1"/>
          </p:cNvPicPr>
          <p:nvPr/>
        </p:nvPicPr>
        <p:blipFill>
          <a:blip r:embed="rId2"/>
          <a:stretch>
            <a:fillRect/>
          </a:stretch>
        </p:blipFill>
        <p:spPr>
          <a:xfrm>
            <a:off x="2125785" y="3021681"/>
            <a:ext cx="7872045" cy="1459407"/>
          </a:xfrm>
          <a:prstGeom prst="rect">
            <a:avLst/>
          </a:prstGeom>
        </p:spPr>
      </p:pic>
    </p:spTree>
    <p:extLst>
      <p:ext uri="{BB962C8B-B14F-4D97-AF65-F5344CB8AC3E}">
        <p14:creationId xmlns:p14="http://schemas.microsoft.com/office/powerpoint/2010/main" val="170341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5201-0E90-F4F5-929F-EE62F0AF5C45}"/>
              </a:ext>
            </a:extLst>
          </p:cNvPr>
          <p:cNvSpPr>
            <a:spLocks noGrp="1"/>
          </p:cNvSpPr>
          <p:nvPr>
            <p:ph type="title"/>
          </p:nvPr>
        </p:nvSpPr>
        <p:spPr/>
        <p:txBody>
          <a:bodyPr/>
          <a:lstStyle/>
          <a:p>
            <a:r>
              <a:rPr lang="en-US" dirty="0">
                <a:cs typeface="Calibri Light"/>
              </a:rPr>
              <a:t>Procedure</a:t>
            </a:r>
            <a:endParaRPr lang="en-US" dirty="0"/>
          </a:p>
        </p:txBody>
      </p:sp>
      <p:sp>
        <p:nvSpPr>
          <p:cNvPr id="3" name="Content Placeholder 2">
            <a:extLst>
              <a:ext uri="{FF2B5EF4-FFF2-40B4-BE49-F238E27FC236}">
                <a16:creationId xmlns:a16="http://schemas.microsoft.com/office/drawing/2014/main" id="{B6B175B2-C5CD-AD38-D529-3D429EC7C04B}"/>
              </a:ext>
            </a:extLst>
          </p:cNvPr>
          <p:cNvSpPr>
            <a:spLocks noGrp="1"/>
          </p:cNvSpPr>
          <p:nvPr>
            <p:ph idx="1"/>
          </p:nvPr>
        </p:nvSpPr>
        <p:spPr/>
        <p:txBody>
          <a:bodyPr vert="horz" lIns="91440" tIns="45720" rIns="91440" bIns="45720" rtlCol="0" anchor="t">
            <a:normAutofit/>
          </a:bodyPr>
          <a:lstStyle/>
          <a:p>
            <a:r>
              <a:rPr lang="en-US" dirty="0">
                <a:cs typeface="Calibri"/>
              </a:rPr>
              <a:t>Open QGIS. Go to Plugins -&gt; Plugin Builder -&gt; Plugin Builder</a:t>
            </a:r>
          </a:p>
        </p:txBody>
      </p:sp>
      <p:pic>
        <p:nvPicPr>
          <p:cNvPr id="5" name="Picture 5" descr="Graphical user interface, text, application, email&#10;&#10;Description automatically generated">
            <a:extLst>
              <a:ext uri="{FF2B5EF4-FFF2-40B4-BE49-F238E27FC236}">
                <a16:creationId xmlns:a16="http://schemas.microsoft.com/office/drawing/2014/main" id="{2A59F718-024E-EC8C-9959-EC46FCF15CD2}"/>
              </a:ext>
            </a:extLst>
          </p:cNvPr>
          <p:cNvPicPr>
            <a:picLocks noChangeAspect="1"/>
          </p:cNvPicPr>
          <p:nvPr/>
        </p:nvPicPr>
        <p:blipFill>
          <a:blip r:embed="rId2"/>
          <a:stretch>
            <a:fillRect/>
          </a:stretch>
        </p:blipFill>
        <p:spPr>
          <a:xfrm>
            <a:off x="1676400" y="2813603"/>
            <a:ext cx="8585200" cy="2188180"/>
          </a:xfrm>
          <a:prstGeom prst="rect">
            <a:avLst/>
          </a:prstGeom>
        </p:spPr>
      </p:pic>
    </p:spTree>
    <p:extLst>
      <p:ext uri="{BB962C8B-B14F-4D97-AF65-F5344CB8AC3E}">
        <p14:creationId xmlns:p14="http://schemas.microsoft.com/office/powerpoint/2010/main" val="354363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E31-8FF0-499F-57B9-F36845D48C01}"/>
              </a:ext>
            </a:extLst>
          </p:cNvPr>
          <p:cNvSpPr>
            <a:spLocks noGrp="1"/>
          </p:cNvSpPr>
          <p:nvPr>
            <p:ph type="title"/>
          </p:nvPr>
        </p:nvSpPr>
        <p:spPr/>
        <p:txBody>
          <a:bodyPr/>
          <a:lstStyle/>
          <a:p>
            <a:r>
              <a:rPr lang="en-US" dirty="0">
                <a:cs typeface="Calibri Light"/>
              </a:rPr>
              <a:t>Procedure</a:t>
            </a:r>
            <a:endParaRPr lang="en-US" dirty="0"/>
          </a:p>
        </p:txBody>
      </p:sp>
      <p:sp>
        <p:nvSpPr>
          <p:cNvPr id="6" name="Content Placeholder 5">
            <a:extLst>
              <a:ext uri="{FF2B5EF4-FFF2-40B4-BE49-F238E27FC236}">
                <a16:creationId xmlns:a16="http://schemas.microsoft.com/office/drawing/2014/main" id="{9556B48A-6F45-A03A-6B94-422715BA164B}"/>
              </a:ext>
            </a:extLst>
          </p:cNvPr>
          <p:cNvSpPr>
            <a:spLocks noGrp="1"/>
          </p:cNvSpPr>
          <p:nvPr>
            <p:ph idx="1"/>
          </p:nvPr>
        </p:nvSpPr>
        <p:spPr/>
        <p:txBody>
          <a:bodyPr vert="horz" lIns="91440" tIns="45720" rIns="91440" bIns="45720" rtlCol="0" anchor="t">
            <a:normAutofit/>
          </a:bodyPr>
          <a:lstStyle/>
          <a:p>
            <a:r>
              <a:rPr lang="en-US" sz="2400" dirty="0">
                <a:ea typeface="+mn-lt"/>
                <a:cs typeface="+mn-lt"/>
              </a:rPr>
              <a:t>You will see the QGIS Plugin Builder dialog with a form. You can fill the form with details relating to our plugin. The Class name will be the name of the Python Class containing the logic of the plugin. This will also be the name of the folder containing all the plugin files.</a:t>
            </a:r>
            <a:endParaRPr lang="en-US" sz="2400" dirty="0" err="1">
              <a:ea typeface="+mn-lt"/>
              <a:cs typeface="+mn-lt"/>
            </a:endParaRPr>
          </a:p>
        </p:txBody>
      </p:sp>
      <p:pic>
        <p:nvPicPr>
          <p:cNvPr id="8" name="Picture 8" descr="Graphical user interface, text, application&#10;&#10;Description automatically generated">
            <a:extLst>
              <a:ext uri="{FF2B5EF4-FFF2-40B4-BE49-F238E27FC236}">
                <a16:creationId xmlns:a16="http://schemas.microsoft.com/office/drawing/2014/main" id="{97E5CABB-6353-5025-C1F6-59AC81F829AF}"/>
              </a:ext>
            </a:extLst>
          </p:cNvPr>
          <p:cNvPicPr>
            <a:picLocks noChangeAspect="1"/>
          </p:cNvPicPr>
          <p:nvPr/>
        </p:nvPicPr>
        <p:blipFill>
          <a:blip r:embed="rId2"/>
          <a:stretch>
            <a:fillRect/>
          </a:stretch>
        </p:blipFill>
        <p:spPr>
          <a:xfrm>
            <a:off x="5945553" y="2953113"/>
            <a:ext cx="4530970" cy="3941158"/>
          </a:xfrm>
          <a:prstGeom prst="rect">
            <a:avLst/>
          </a:prstGeom>
        </p:spPr>
      </p:pic>
    </p:spTree>
    <p:extLst>
      <p:ext uri="{BB962C8B-B14F-4D97-AF65-F5344CB8AC3E}">
        <p14:creationId xmlns:p14="http://schemas.microsoft.com/office/powerpoint/2010/main" val="194272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9D11-2D4A-95D6-15AA-00588C135739}"/>
              </a:ext>
            </a:extLst>
          </p:cNvPr>
          <p:cNvSpPr>
            <a:spLocks noGrp="1"/>
          </p:cNvSpPr>
          <p:nvPr>
            <p:ph type="title"/>
          </p:nvPr>
        </p:nvSpPr>
        <p:spPr/>
        <p:txBody>
          <a:bodyPr/>
          <a:lstStyle/>
          <a:p>
            <a:r>
              <a:rPr lang="en-US" dirty="0">
                <a:cs typeface="Calibri Light"/>
              </a:rPr>
              <a:t>Procedure </a:t>
            </a:r>
            <a:endParaRPr lang="en-US" dirty="0"/>
          </a:p>
        </p:txBody>
      </p:sp>
      <p:sp>
        <p:nvSpPr>
          <p:cNvPr id="3" name="Content Placeholder 2">
            <a:extLst>
              <a:ext uri="{FF2B5EF4-FFF2-40B4-BE49-F238E27FC236}">
                <a16:creationId xmlns:a16="http://schemas.microsoft.com/office/drawing/2014/main" id="{5B4AA729-86D4-4641-6A1F-E6E70E1916CE}"/>
              </a:ext>
            </a:extLst>
          </p:cNvPr>
          <p:cNvSpPr>
            <a:spLocks noGrp="1"/>
          </p:cNvSpPr>
          <p:nvPr>
            <p:ph idx="1"/>
          </p:nvPr>
        </p:nvSpPr>
        <p:spPr/>
        <p:txBody>
          <a:bodyPr vert="horz" lIns="91440" tIns="45720" rIns="91440" bIns="45720" rtlCol="0" anchor="t">
            <a:normAutofit/>
          </a:bodyPr>
          <a:lstStyle/>
          <a:p>
            <a:r>
              <a:rPr lang="en-US" dirty="0">
                <a:cs typeface="Calibri"/>
              </a:rPr>
              <a:t>Provide a brief description about the plugin if necessary. </a:t>
            </a:r>
          </a:p>
          <a:p>
            <a:pPr marL="0" indent="0">
              <a:buNone/>
            </a:pPr>
            <a:endParaRPr lang="en-US" dirty="0">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6B8E1C8F-4A92-90E3-F3A7-D8A62646C1C8}"/>
              </a:ext>
            </a:extLst>
          </p:cNvPr>
          <p:cNvPicPr>
            <a:picLocks noChangeAspect="1"/>
          </p:cNvPicPr>
          <p:nvPr/>
        </p:nvPicPr>
        <p:blipFill>
          <a:blip r:embed="rId2"/>
          <a:stretch>
            <a:fillRect/>
          </a:stretch>
        </p:blipFill>
        <p:spPr>
          <a:xfrm>
            <a:off x="4030785" y="2489107"/>
            <a:ext cx="4872892" cy="4263477"/>
          </a:xfrm>
          <a:prstGeom prst="rect">
            <a:avLst/>
          </a:prstGeom>
        </p:spPr>
      </p:pic>
    </p:spTree>
    <p:extLst>
      <p:ext uri="{BB962C8B-B14F-4D97-AF65-F5344CB8AC3E}">
        <p14:creationId xmlns:p14="http://schemas.microsoft.com/office/powerpoint/2010/main" val="77091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9886-FF68-4826-7F48-00382EDFF84A}"/>
              </a:ext>
            </a:extLst>
          </p:cNvPr>
          <p:cNvSpPr>
            <a:spLocks noGrp="1"/>
          </p:cNvSpPr>
          <p:nvPr>
            <p:ph type="title"/>
          </p:nvPr>
        </p:nvSpPr>
        <p:spPr/>
        <p:txBody>
          <a:bodyPr/>
          <a:lstStyle/>
          <a:p>
            <a:r>
              <a:rPr lang="en-US" dirty="0">
                <a:cs typeface="Calibri Light"/>
              </a:rPr>
              <a:t>Procedure </a:t>
            </a:r>
            <a:endParaRPr lang="en-US" dirty="0"/>
          </a:p>
        </p:txBody>
      </p:sp>
      <p:sp>
        <p:nvSpPr>
          <p:cNvPr id="3" name="Content Placeholder 2">
            <a:extLst>
              <a:ext uri="{FF2B5EF4-FFF2-40B4-BE49-F238E27FC236}">
                <a16:creationId xmlns:a16="http://schemas.microsoft.com/office/drawing/2014/main" id="{FE31FCB5-38A8-F338-0D7A-17CFDC8603C5}"/>
              </a:ext>
            </a:extLst>
          </p:cNvPr>
          <p:cNvSpPr>
            <a:spLocks noGrp="1"/>
          </p:cNvSpPr>
          <p:nvPr>
            <p:ph idx="1"/>
          </p:nvPr>
        </p:nvSpPr>
        <p:spPr/>
        <p:txBody>
          <a:bodyPr vert="horz" lIns="91440" tIns="45720" rIns="91440" bIns="45720" rtlCol="0" anchor="t">
            <a:normAutofit/>
          </a:bodyPr>
          <a:lstStyle/>
          <a:p>
            <a:r>
              <a:rPr lang="en-US" dirty="0">
                <a:cs typeface="Calibri"/>
              </a:rPr>
              <a:t>Select the Tool button with dialog from the Template Selector. The Text for menu item value will be how the users will find your plugin in QGIS menu. </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5B36EBB9-BDBB-A101-A172-E99AFD02FF4B}"/>
              </a:ext>
            </a:extLst>
          </p:cNvPr>
          <p:cNvPicPr>
            <a:picLocks noChangeAspect="1"/>
          </p:cNvPicPr>
          <p:nvPr/>
        </p:nvPicPr>
        <p:blipFill>
          <a:blip r:embed="rId2"/>
          <a:stretch>
            <a:fillRect/>
          </a:stretch>
        </p:blipFill>
        <p:spPr>
          <a:xfrm>
            <a:off x="5222630" y="2683882"/>
            <a:ext cx="4387196" cy="3789137"/>
          </a:xfrm>
          <a:prstGeom prst="rect">
            <a:avLst/>
          </a:prstGeom>
        </p:spPr>
      </p:pic>
    </p:spTree>
    <p:extLst>
      <p:ext uri="{BB962C8B-B14F-4D97-AF65-F5344CB8AC3E}">
        <p14:creationId xmlns:p14="http://schemas.microsoft.com/office/powerpoint/2010/main" val="223486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2E75-CDF5-1ADA-8B93-39194A9D43C6}"/>
              </a:ext>
            </a:extLst>
          </p:cNvPr>
          <p:cNvSpPr>
            <a:spLocks noGrp="1"/>
          </p:cNvSpPr>
          <p:nvPr>
            <p:ph type="title"/>
          </p:nvPr>
        </p:nvSpPr>
        <p:spPr/>
        <p:txBody>
          <a:bodyPr/>
          <a:lstStyle/>
          <a:p>
            <a:r>
              <a:rPr lang="en-US" dirty="0">
                <a:cs typeface="Calibri Light"/>
              </a:rPr>
              <a:t>Procedure</a:t>
            </a:r>
            <a:endParaRPr lang="en-US" dirty="0"/>
          </a:p>
        </p:txBody>
      </p:sp>
      <p:sp>
        <p:nvSpPr>
          <p:cNvPr id="3" name="Content Placeholder 2">
            <a:extLst>
              <a:ext uri="{FF2B5EF4-FFF2-40B4-BE49-F238E27FC236}">
                <a16:creationId xmlns:a16="http://schemas.microsoft.com/office/drawing/2014/main" id="{329A531E-F07E-63A8-50D0-57815D1A38C9}"/>
              </a:ext>
            </a:extLst>
          </p:cNvPr>
          <p:cNvSpPr>
            <a:spLocks noGrp="1"/>
          </p:cNvSpPr>
          <p:nvPr>
            <p:ph idx="1"/>
          </p:nvPr>
        </p:nvSpPr>
        <p:spPr/>
        <p:txBody>
          <a:bodyPr vert="horz" lIns="91440" tIns="45720" rIns="91440" bIns="45720" rtlCol="0" anchor="t">
            <a:normAutofit/>
          </a:bodyPr>
          <a:lstStyle/>
          <a:p>
            <a:r>
              <a:rPr lang="en-US" dirty="0">
                <a:cs typeface="Calibri"/>
              </a:rPr>
              <a:t>Plugin builder will prompt you for the type of files to generate. Keep the default selection and click Next. </a:t>
            </a:r>
          </a:p>
          <a:p>
            <a:pPr marL="0" indent="0">
              <a:buNone/>
            </a:pPr>
            <a:endParaRPr lang="en-US" dirty="0">
              <a:cs typeface="Calibri"/>
            </a:endParaRPr>
          </a:p>
        </p:txBody>
      </p:sp>
      <p:pic>
        <p:nvPicPr>
          <p:cNvPr id="5" name="Picture 5" descr="Graphical user interface, text, application&#10;&#10;Description automatically generated">
            <a:extLst>
              <a:ext uri="{FF2B5EF4-FFF2-40B4-BE49-F238E27FC236}">
                <a16:creationId xmlns:a16="http://schemas.microsoft.com/office/drawing/2014/main" id="{D2E97352-E535-9E98-2C25-FC792CF4249A}"/>
              </a:ext>
            </a:extLst>
          </p:cNvPr>
          <p:cNvPicPr>
            <a:picLocks noChangeAspect="1"/>
          </p:cNvPicPr>
          <p:nvPr/>
        </p:nvPicPr>
        <p:blipFill>
          <a:blip r:embed="rId2"/>
          <a:stretch>
            <a:fillRect/>
          </a:stretch>
        </p:blipFill>
        <p:spPr>
          <a:xfrm>
            <a:off x="6420928" y="2670641"/>
            <a:ext cx="3965275" cy="3400151"/>
          </a:xfrm>
          <a:prstGeom prst="rect">
            <a:avLst/>
          </a:prstGeom>
        </p:spPr>
      </p:pic>
    </p:spTree>
    <p:extLst>
      <p:ext uri="{BB962C8B-B14F-4D97-AF65-F5344CB8AC3E}">
        <p14:creationId xmlns:p14="http://schemas.microsoft.com/office/powerpoint/2010/main" val="205582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36E8-DDB0-AE5E-631F-AAB3163774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1CEB98-669A-0ED2-4402-92D8397A128B}"/>
              </a:ext>
            </a:extLst>
          </p:cNvPr>
          <p:cNvSpPr>
            <a:spLocks noGrp="1"/>
          </p:cNvSpPr>
          <p:nvPr>
            <p:ph idx="1"/>
          </p:nvPr>
        </p:nvSpPr>
        <p:spPr>
          <a:xfrm>
            <a:off x="838200" y="1379927"/>
            <a:ext cx="10515600" cy="4797036"/>
          </a:xfrm>
        </p:spPr>
        <p:txBody>
          <a:bodyPr vert="horz" lIns="91440" tIns="45720" rIns="91440" bIns="45720" rtlCol="0" anchor="t">
            <a:normAutofit/>
          </a:bodyPr>
          <a:lstStyle/>
          <a:p>
            <a:r>
              <a:rPr lang="en-US" dirty="0">
                <a:cs typeface="Calibri"/>
              </a:rPr>
              <a:t>If you intend to publish the plugin, you may enter the details of repository and home page values. Check the Flag the plugin as experimental box at the bottom and click Next.</a:t>
            </a:r>
          </a:p>
          <a:p>
            <a:endParaRPr lang="en-US" dirty="0">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73F3C22F-7287-5E1F-F9A4-7E8F3B8F1C6E}"/>
              </a:ext>
            </a:extLst>
          </p:cNvPr>
          <p:cNvPicPr>
            <a:picLocks noChangeAspect="1"/>
          </p:cNvPicPr>
          <p:nvPr/>
        </p:nvPicPr>
        <p:blipFill>
          <a:blip r:embed="rId2"/>
          <a:stretch>
            <a:fillRect/>
          </a:stretch>
        </p:blipFill>
        <p:spPr>
          <a:xfrm>
            <a:off x="3776784" y="3053476"/>
            <a:ext cx="4276969" cy="3613430"/>
          </a:xfrm>
          <a:prstGeom prst="rect">
            <a:avLst/>
          </a:prstGeom>
        </p:spPr>
      </p:pic>
      <p:sp>
        <p:nvSpPr>
          <p:cNvPr id="5" name="Oval 4">
            <a:extLst>
              <a:ext uri="{FF2B5EF4-FFF2-40B4-BE49-F238E27FC236}">
                <a16:creationId xmlns:a16="http://schemas.microsoft.com/office/drawing/2014/main" id="{C88F7741-E5F7-ABAF-4CE1-194CC3D6AB55}"/>
              </a:ext>
            </a:extLst>
          </p:cNvPr>
          <p:cNvSpPr/>
          <p:nvPr/>
        </p:nvSpPr>
        <p:spPr>
          <a:xfrm>
            <a:off x="4021015" y="5021383"/>
            <a:ext cx="263769" cy="34192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469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Creating QGIS Plugin</vt:lpstr>
      <vt:lpstr>QGIS Plugin Creation</vt:lpstr>
      <vt:lpstr>Helpful Plugins in QGIS </vt:lpstr>
      <vt:lpstr>Procedure</vt:lpstr>
      <vt:lpstr>Procedure</vt:lpstr>
      <vt:lpstr>Procedure </vt:lpstr>
      <vt:lpstr>Procedure </vt:lpstr>
      <vt:lpstr>Procedure</vt:lpstr>
      <vt:lpstr>PowerPoint Presentation</vt:lpstr>
      <vt:lpstr>PowerPoint Presentation</vt:lpstr>
      <vt:lpstr>PowerPoint Presentation</vt:lpstr>
      <vt:lpstr> Designing QGIS Plugin</vt:lpstr>
      <vt:lpstr>Locating Plugin Folder</vt:lpstr>
      <vt:lpstr>Designing and Editing Plugin dialog box </vt:lpstr>
      <vt:lpstr>Designing QGIS Plugin </vt:lpstr>
      <vt:lpstr>QGIS Plugin Development</vt:lpstr>
      <vt:lpstr>Plugin Development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416</cp:revision>
  <dcterms:created xsi:type="dcterms:W3CDTF">2013-07-15T20:26:40Z</dcterms:created>
  <dcterms:modified xsi:type="dcterms:W3CDTF">2023-03-15T23:19:19Z</dcterms:modified>
</cp:coreProperties>
</file>