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0"/>
  </p:notesMasterIdLst>
  <p:handoutMasterIdLst>
    <p:handoutMasterId r:id="rId21"/>
  </p:handoutMasterIdLst>
  <p:sldIdLst>
    <p:sldId id="256" r:id="rId5"/>
    <p:sldId id="294" r:id="rId6"/>
    <p:sldId id="299" r:id="rId7"/>
    <p:sldId id="277" r:id="rId8"/>
    <p:sldId id="261" r:id="rId9"/>
    <p:sldId id="295" r:id="rId10"/>
    <p:sldId id="262" r:id="rId11"/>
    <p:sldId id="296" r:id="rId12"/>
    <p:sldId id="264" r:id="rId13"/>
    <p:sldId id="297" r:id="rId14"/>
    <p:sldId id="289" r:id="rId15"/>
    <p:sldId id="298" r:id="rId16"/>
    <p:sldId id="278"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F4BA8D-4CB4-1A49-A5B3-7BBE61081B48}" v="174" dt="2023-12-16T00:21:00.397"/>
    <p1510:client id="{B82462C7-30C6-9652-CB7F-EFEA3CF7E818}" v="3" dt="2023-12-15T22:34:32.748"/>
    <p1510:client id="{C01D56B0-C5DB-428F-B60C-B113FED3992B}" v="1590" dt="2023-12-15T23:41:36.624"/>
    <p1510:client id="{CB749DFF-91A9-24CA-C668-3FF3999EF1CE}" v="65" dt="2023-12-16T00:03:40.744"/>
    <p1510:client id="{D20F6017-32D0-4CD2-AE35-546C15A831DD}" v="15" dt="2023-12-15T19:06:44.632"/>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7"/>
  </p:normalViewPr>
  <p:slideViewPr>
    <p:cSldViewPr snapToGrid="0">
      <p:cViewPr varScale="1">
        <p:scale>
          <a:sx n="84" d="100"/>
          <a:sy n="84" d="100"/>
        </p:scale>
        <p:origin x="1104" y="19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12/15/23</a:t>
            </a:fld>
            <a:endParaRPr lang="en-US"/>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12/15/23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491003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noProof="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noProof="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noProof="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
        <p:nvSpPr>
          <p:cNvPr id="8" name="Content Placeholder 7">
            <a:extLst>
              <a:ext uri="{FF2B5EF4-FFF2-40B4-BE49-F238E27FC236}">
                <a16:creationId xmlns:a16="http://schemas.microsoft.com/office/drawing/2014/main" id="{24CE0E97-85AE-BE9D-BB93-C4A7A78A64A9}"/>
              </a:ext>
            </a:extLst>
          </p:cNvPr>
          <p:cNvSpPr>
            <a:spLocks noGrp="1"/>
          </p:cNvSpPr>
          <p:nvPr>
            <p:ph sz="quarter" idx="16"/>
          </p:nvPr>
        </p:nvSpPr>
        <p:spPr>
          <a:xfrm>
            <a:off x="838200" y="2138363"/>
            <a:ext cx="10515600"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679"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3478696" y="4941736"/>
            <a:ext cx="8614611" cy="1122202"/>
          </a:xfrm>
        </p:spPr>
        <p:txBody>
          <a:bodyPr/>
          <a:lstStyle/>
          <a:p>
            <a:r>
              <a:rPr lang="en-US"/>
              <a:t>Car rental Management System</a:t>
            </a:r>
          </a:p>
        </p:txBody>
      </p:sp>
      <p:pic>
        <p:nvPicPr>
          <p:cNvPr id="3" name="Picture 2" descr="A couple of men shaking hands in front of a car rental building&#10;&#10;Description automatically generated">
            <a:extLst>
              <a:ext uri="{FF2B5EF4-FFF2-40B4-BE49-F238E27FC236}">
                <a16:creationId xmlns:a16="http://schemas.microsoft.com/office/drawing/2014/main" id="{51ECD8B0-4E5F-7537-9E11-D4C333F1150D}"/>
              </a:ext>
            </a:extLst>
          </p:cNvPr>
          <p:cNvPicPr>
            <a:picLocks noChangeAspect="1"/>
          </p:cNvPicPr>
          <p:nvPr/>
        </p:nvPicPr>
        <p:blipFill>
          <a:blip r:embed="rId2"/>
          <a:stretch>
            <a:fillRect/>
          </a:stretch>
        </p:blipFill>
        <p:spPr>
          <a:xfrm>
            <a:off x="6729046" y="2930769"/>
            <a:ext cx="4572000" cy="2571750"/>
          </a:xfrm>
          <a:prstGeom prst="rect">
            <a:avLst/>
          </a:prstGeom>
        </p:spPr>
      </p:pic>
      <p:sp>
        <p:nvSpPr>
          <p:cNvPr id="4" name="TextBox 3">
            <a:extLst>
              <a:ext uri="{FF2B5EF4-FFF2-40B4-BE49-F238E27FC236}">
                <a16:creationId xmlns:a16="http://schemas.microsoft.com/office/drawing/2014/main" id="{E7D777B9-3F56-7A1F-9642-764DED90DBBF}"/>
              </a:ext>
            </a:extLst>
          </p:cNvPr>
          <p:cNvSpPr txBox="1"/>
          <p:nvPr/>
        </p:nvSpPr>
        <p:spPr>
          <a:xfrm>
            <a:off x="9839738" y="2445026"/>
            <a:ext cx="1550505" cy="584775"/>
          </a:xfrm>
          <a:prstGeom prst="rect">
            <a:avLst/>
          </a:prstGeom>
          <a:noFill/>
        </p:spPr>
        <p:txBody>
          <a:bodyPr wrap="square" rtlCol="0">
            <a:spAutoFit/>
          </a:bodyPr>
          <a:lstStyle/>
          <a:p>
            <a:r>
              <a:rPr lang="en-US" sz="3200" b="1">
                <a:solidFill>
                  <a:schemeClr val="accent2">
                    <a:lumMod val="75000"/>
                  </a:schemeClr>
                </a:solidFill>
              </a:rPr>
              <a:t>TEAM 3</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B88E83-9C58-26EC-61A0-3C13A96D40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3E134D-C272-ABE3-78A6-F244384D23A3}"/>
              </a:ext>
            </a:extLst>
          </p:cNvPr>
          <p:cNvSpPr>
            <a:spLocks noGrp="1"/>
          </p:cNvSpPr>
          <p:nvPr>
            <p:ph type="title"/>
          </p:nvPr>
        </p:nvSpPr>
        <p:spPr>
          <a:xfrm>
            <a:off x="306998" y="5716101"/>
            <a:ext cx="5100027" cy="513251"/>
          </a:xfrm>
        </p:spPr>
        <p:txBody>
          <a:bodyPr/>
          <a:lstStyle/>
          <a:p>
            <a:r>
              <a:rPr lang="en-US"/>
              <a:t>Database code</a:t>
            </a:r>
          </a:p>
        </p:txBody>
      </p:sp>
      <p:sp>
        <p:nvSpPr>
          <p:cNvPr id="4" name="Date Placeholder 3">
            <a:extLst>
              <a:ext uri="{FF2B5EF4-FFF2-40B4-BE49-F238E27FC236}">
                <a16:creationId xmlns:a16="http://schemas.microsoft.com/office/drawing/2014/main" id="{A4D5117C-78FC-4D10-C043-EDB102A51B6B}"/>
              </a:ext>
            </a:extLst>
          </p:cNvPr>
          <p:cNvSpPr>
            <a:spLocks noGrp="1"/>
          </p:cNvSpPr>
          <p:nvPr>
            <p:ph type="dt" sz="half" idx="10"/>
          </p:nvPr>
        </p:nvSpPr>
        <p:spPr>
          <a:xfrm>
            <a:off x="838200" y="6356350"/>
            <a:ext cx="2743200" cy="365125"/>
          </a:xfrm>
        </p:spPr>
        <p:txBody>
          <a:bodyPr/>
          <a:lstStyle/>
          <a:p>
            <a:r>
              <a:rPr lang="en-US"/>
              <a:t>2023</a:t>
            </a:r>
          </a:p>
        </p:txBody>
      </p:sp>
      <p:sp>
        <p:nvSpPr>
          <p:cNvPr id="6" name="Slide Number Placeholder 5">
            <a:extLst>
              <a:ext uri="{FF2B5EF4-FFF2-40B4-BE49-F238E27FC236}">
                <a16:creationId xmlns:a16="http://schemas.microsoft.com/office/drawing/2014/main" id="{4A6567C7-2B48-B0B4-8388-12D276FF1808}"/>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a:p>
        </p:txBody>
      </p:sp>
      <p:sp>
        <p:nvSpPr>
          <p:cNvPr id="5" name="TextBox 4">
            <a:extLst>
              <a:ext uri="{FF2B5EF4-FFF2-40B4-BE49-F238E27FC236}">
                <a16:creationId xmlns:a16="http://schemas.microsoft.com/office/drawing/2014/main" id="{E4F12C00-0166-78F6-F347-F38ECF92D2FE}"/>
              </a:ext>
            </a:extLst>
          </p:cNvPr>
          <p:cNvSpPr txBox="1"/>
          <p:nvPr/>
        </p:nvSpPr>
        <p:spPr>
          <a:xfrm>
            <a:off x="-1" y="-2"/>
            <a:ext cx="7772400" cy="51398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ea typeface="+mn-lt"/>
                <a:cs typeface="+mn-lt"/>
              </a:rPr>
              <a:t> ELSE</a:t>
            </a:r>
            <a:endParaRPr lang="en-US"/>
          </a:p>
          <a:p>
            <a:r>
              <a:rPr lang="en-US" sz="800">
                <a:ea typeface="+mn-lt"/>
                <a:cs typeface="+mn-lt"/>
              </a:rPr>
              <a:t>        BEGIN</a:t>
            </a:r>
            <a:endParaRPr lang="en-US"/>
          </a:p>
          <a:p>
            <a:r>
              <a:rPr lang="en-US" sz="800">
                <a:ea typeface="+mn-lt"/>
                <a:cs typeface="+mn-lt"/>
              </a:rPr>
              <a:t>            -- If the car is not available, raising an error</a:t>
            </a:r>
            <a:endParaRPr lang="en-US"/>
          </a:p>
          <a:p>
            <a:r>
              <a:rPr lang="en-US" sz="800">
                <a:ea typeface="+mn-lt"/>
                <a:cs typeface="+mn-lt"/>
              </a:rPr>
              <a:t>            THROW 50000, 'Car not available for the specified dates.', 1;</a:t>
            </a:r>
            <a:endParaRPr lang="en-US"/>
          </a:p>
          <a:p>
            <a:r>
              <a:rPr lang="en-US" sz="800">
                <a:ea typeface="+mn-lt"/>
                <a:cs typeface="+mn-lt"/>
              </a:rPr>
              <a:t>        END;</a:t>
            </a:r>
            <a:endParaRPr lang="en-US"/>
          </a:p>
          <a:p>
            <a:r>
              <a:rPr lang="en-US" sz="800">
                <a:ea typeface="+mn-lt"/>
                <a:cs typeface="+mn-lt"/>
              </a:rPr>
              <a:t>    END</a:t>
            </a:r>
            <a:endParaRPr lang="en-US"/>
          </a:p>
          <a:p>
            <a:r>
              <a:rPr lang="en-US" sz="800">
                <a:ea typeface="+mn-lt"/>
                <a:cs typeface="+mn-lt"/>
              </a:rPr>
              <a:t>    ELSE</a:t>
            </a:r>
            <a:endParaRPr lang="en-US"/>
          </a:p>
          <a:p>
            <a:r>
              <a:rPr lang="en-US" sz="800">
                <a:ea typeface="+mn-lt"/>
                <a:cs typeface="+mn-lt"/>
              </a:rPr>
              <a:t>    BEGIN</a:t>
            </a:r>
            <a:endParaRPr lang="en-US"/>
          </a:p>
          <a:p>
            <a:r>
              <a:rPr lang="en-US" sz="800">
                <a:ea typeface="+mn-lt"/>
                <a:cs typeface="+mn-lt"/>
              </a:rPr>
              <a:t>        -- If the dates are invalid, raising an error</a:t>
            </a:r>
            <a:endParaRPr lang="en-US"/>
          </a:p>
          <a:p>
            <a:r>
              <a:rPr lang="en-US" sz="800">
                <a:ea typeface="+mn-lt"/>
                <a:cs typeface="+mn-lt"/>
              </a:rPr>
              <a:t>        THROW 50001, 'Invalid booking dates. Start date cannot be after end date.', 1;</a:t>
            </a:r>
            <a:endParaRPr lang="en-US"/>
          </a:p>
          <a:p>
            <a:r>
              <a:rPr lang="en-US" sz="800">
                <a:ea typeface="+mn-lt"/>
                <a:cs typeface="+mn-lt"/>
              </a:rPr>
              <a:t>    END;</a:t>
            </a:r>
            <a:endParaRPr lang="en-US"/>
          </a:p>
          <a:p>
            <a:r>
              <a:rPr lang="en-US" sz="800">
                <a:ea typeface="+mn-lt"/>
                <a:cs typeface="+mn-lt"/>
              </a:rPr>
              <a:t>END;</a:t>
            </a:r>
            <a:endParaRPr lang="en-US"/>
          </a:p>
          <a:p>
            <a:r>
              <a:rPr lang="en-US" sz="800">
                <a:ea typeface="+mn-lt"/>
                <a:cs typeface="+mn-lt"/>
              </a:rPr>
              <a:t>GO</a:t>
            </a:r>
            <a:endParaRPr lang="en-US">
              <a:ea typeface="+mn-lt"/>
              <a:cs typeface="+mn-lt"/>
            </a:endParaRPr>
          </a:p>
          <a:p>
            <a:r>
              <a:rPr lang="en-US" sz="800">
                <a:ea typeface="+mn-lt"/>
                <a:cs typeface="+mn-lt"/>
              </a:rPr>
              <a:t>-- Create </a:t>
            </a:r>
            <a:r>
              <a:rPr lang="en-US" sz="800" err="1">
                <a:ea typeface="+mn-lt"/>
                <a:cs typeface="+mn-lt"/>
              </a:rPr>
              <a:t>CancelBooking</a:t>
            </a:r>
            <a:r>
              <a:rPr lang="en-US" sz="800">
                <a:ea typeface="+mn-lt"/>
                <a:cs typeface="+mn-lt"/>
              </a:rPr>
              <a:t> procedure</a:t>
            </a:r>
            <a:endParaRPr lang="en-US"/>
          </a:p>
          <a:p>
            <a:r>
              <a:rPr lang="en-US" sz="800">
                <a:ea typeface="+mn-lt"/>
                <a:cs typeface="+mn-lt"/>
              </a:rPr>
              <a:t>CREATE PROCEDURE </a:t>
            </a:r>
            <a:r>
              <a:rPr lang="en-US" sz="800" err="1">
                <a:ea typeface="+mn-lt"/>
                <a:cs typeface="+mn-lt"/>
              </a:rPr>
              <a:t>CancelBooking</a:t>
            </a:r>
            <a:endParaRPr lang="en-US" err="1"/>
          </a:p>
          <a:p>
            <a:r>
              <a:rPr lang="en-US" sz="800">
                <a:ea typeface="+mn-lt"/>
                <a:cs typeface="+mn-lt"/>
              </a:rPr>
              <a:t>    @BookingID INT</a:t>
            </a:r>
            <a:endParaRPr lang="en-US"/>
          </a:p>
          <a:p>
            <a:r>
              <a:rPr lang="en-US" sz="800">
                <a:ea typeface="+mn-lt"/>
                <a:cs typeface="+mn-lt"/>
              </a:rPr>
              <a:t>AS</a:t>
            </a:r>
            <a:endParaRPr lang="en-US"/>
          </a:p>
          <a:p>
            <a:r>
              <a:rPr lang="en-US" sz="800">
                <a:ea typeface="+mn-lt"/>
                <a:cs typeface="+mn-lt"/>
              </a:rPr>
              <a:t>BEGIN</a:t>
            </a:r>
            <a:endParaRPr lang="en-US"/>
          </a:p>
          <a:p>
            <a:r>
              <a:rPr lang="en-US" sz="800">
                <a:ea typeface="+mn-lt"/>
                <a:cs typeface="+mn-lt"/>
              </a:rPr>
              <a:t>    -- Check if the booking exists</a:t>
            </a:r>
            <a:endParaRPr lang="en-US"/>
          </a:p>
          <a:p>
            <a:r>
              <a:rPr lang="en-US" sz="800">
                <a:ea typeface="+mn-lt"/>
                <a:cs typeface="+mn-lt"/>
              </a:rPr>
              <a:t>    IF EXISTS (SELECT 1 FROM Bookings WHERE </a:t>
            </a:r>
            <a:r>
              <a:rPr lang="en-US" sz="800" err="1">
                <a:ea typeface="+mn-lt"/>
                <a:cs typeface="+mn-lt"/>
              </a:rPr>
              <a:t>BookingID</a:t>
            </a:r>
            <a:r>
              <a:rPr lang="en-US" sz="800">
                <a:ea typeface="+mn-lt"/>
                <a:cs typeface="+mn-lt"/>
              </a:rPr>
              <a:t> = @BookingID)</a:t>
            </a:r>
            <a:endParaRPr lang="en-US"/>
          </a:p>
          <a:p>
            <a:r>
              <a:rPr lang="en-US" sz="800">
                <a:ea typeface="+mn-lt"/>
                <a:cs typeface="+mn-lt"/>
              </a:rPr>
              <a:t>    BEGIN</a:t>
            </a:r>
            <a:endParaRPr lang="en-US"/>
          </a:p>
          <a:p>
            <a:r>
              <a:rPr lang="en-US" sz="800">
                <a:ea typeface="+mn-lt"/>
                <a:cs typeface="+mn-lt"/>
              </a:rPr>
              <a:t>        -- Move the booking to the </a:t>
            </a:r>
            <a:r>
              <a:rPr lang="en-US" sz="800" err="1">
                <a:ea typeface="+mn-lt"/>
                <a:cs typeface="+mn-lt"/>
              </a:rPr>
              <a:t>CanceledBookings</a:t>
            </a:r>
            <a:r>
              <a:rPr lang="en-US" sz="800">
                <a:ea typeface="+mn-lt"/>
                <a:cs typeface="+mn-lt"/>
              </a:rPr>
              <a:t> table</a:t>
            </a:r>
            <a:endParaRPr lang="en-US"/>
          </a:p>
          <a:p>
            <a:r>
              <a:rPr lang="en-US" sz="800">
                <a:ea typeface="+mn-lt"/>
                <a:cs typeface="+mn-lt"/>
              </a:rPr>
              <a:t>        INSERT INTO </a:t>
            </a:r>
            <a:r>
              <a:rPr lang="en-US" sz="800" err="1">
                <a:ea typeface="+mn-lt"/>
                <a:cs typeface="+mn-lt"/>
              </a:rPr>
              <a:t>CanceledBookings</a:t>
            </a:r>
            <a:r>
              <a:rPr lang="en-US" sz="800">
                <a:ea typeface="+mn-lt"/>
                <a:cs typeface="+mn-lt"/>
              </a:rPr>
              <a:t> (</a:t>
            </a:r>
            <a:r>
              <a:rPr lang="en-US" sz="800" err="1">
                <a:ea typeface="+mn-lt"/>
                <a:cs typeface="+mn-lt"/>
              </a:rPr>
              <a:t>BookingID</a:t>
            </a:r>
            <a:r>
              <a:rPr lang="en-US" sz="800">
                <a:ea typeface="+mn-lt"/>
                <a:cs typeface="+mn-lt"/>
              </a:rPr>
              <a:t>, </a:t>
            </a:r>
            <a:r>
              <a:rPr lang="en-US" sz="800" err="1">
                <a:ea typeface="+mn-lt"/>
                <a:cs typeface="+mn-lt"/>
              </a:rPr>
              <a:t>CancellationDate</a:t>
            </a:r>
            <a:r>
              <a:rPr lang="en-US" sz="800">
                <a:ea typeface="+mn-lt"/>
                <a:cs typeface="+mn-lt"/>
              </a:rPr>
              <a:t>)</a:t>
            </a:r>
            <a:endParaRPr lang="en-US"/>
          </a:p>
          <a:p>
            <a:r>
              <a:rPr lang="en-US" sz="800">
                <a:ea typeface="+mn-lt"/>
                <a:cs typeface="+mn-lt"/>
              </a:rPr>
              <a:t>        SELECT </a:t>
            </a:r>
            <a:r>
              <a:rPr lang="en-US" sz="800" err="1">
                <a:ea typeface="+mn-lt"/>
                <a:cs typeface="+mn-lt"/>
              </a:rPr>
              <a:t>BookingID</a:t>
            </a:r>
            <a:r>
              <a:rPr lang="en-US" sz="800">
                <a:ea typeface="+mn-lt"/>
                <a:cs typeface="+mn-lt"/>
              </a:rPr>
              <a:t>, GETDATE()</a:t>
            </a:r>
            <a:endParaRPr lang="en-US"/>
          </a:p>
          <a:p>
            <a:r>
              <a:rPr lang="en-US" sz="800">
                <a:ea typeface="+mn-lt"/>
                <a:cs typeface="+mn-lt"/>
              </a:rPr>
              <a:t>        FROM Bookings</a:t>
            </a:r>
            <a:endParaRPr lang="en-US"/>
          </a:p>
          <a:p>
            <a:r>
              <a:rPr lang="en-US" sz="800">
                <a:ea typeface="+mn-lt"/>
                <a:cs typeface="+mn-lt"/>
              </a:rPr>
              <a:t>        WHERE </a:t>
            </a:r>
            <a:r>
              <a:rPr lang="en-US" sz="800" err="1">
                <a:ea typeface="+mn-lt"/>
                <a:cs typeface="+mn-lt"/>
              </a:rPr>
              <a:t>BookingID</a:t>
            </a:r>
            <a:r>
              <a:rPr lang="en-US" sz="800">
                <a:ea typeface="+mn-lt"/>
                <a:cs typeface="+mn-lt"/>
              </a:rPr>
              <a:t> = @BookingID;</a:t>
            </a:r>
            <a:endParaRPr lang="en-US"/>
          </a:p>
          <a:p>
            <a:r>
              <a:rPr lang="en-US" sz="800">
                <a:ea typeface="+mn-lt"/>
                <a:cs typeface="+mn-lt"/>
              </a:rPr>
              <a:t>        -- Delete the entry from the </a:t>
            </a:r>
            <a:r>
              <a:rPr lang="en-US" sz="800" err="1">
                <a:ea typeface="+mn-lt"/>
                <a:cs typeface="+mn-lt"/>
              </a:rPr>
              <a:t>CanceledBookings</a:t>
            </a:r>
            <a:r>
              <a:rPr lang="en-US" sz="800">
                <a:ea typeface="+mn-lt"/>
                <a:cs typeface="+mn-lt"/>
              </a:rPr>
              <a:t> table if it was successfully moved</a:t>
            </a:r>
            <a:endParaRPr lang="en-US"/>
          </a:p>
          <a:p>
            <a:r>
              <a:rPr lang="en-US" sz="800">
                <a:ea typeface="+mn-lt"/>
                <a:cs typeface="+mn-lt"/>
              </a:rPr>
              <a:t>        IF @@ROWCOUNT &gt; 0</a:t>
            </a:r>
            <a:endParaRPr lang="en-US"/>
          </a:p>
          <a:p>
            <a:r>
              <a:rPr lang="en-US" sz="800">
                <a:ea typeface="+mn-lt"/>
                <a:cs typeface="+mn-lt"/>
              </a:rPr>
              <a:t>        BEGIN</a:t>
            </a:r>
            <a:endParaRPr lang="en-US"/>
          </a:p>
          <a:p>
            <a:r>
              <a:rPr lang="en-US" sz="800">
                <a:ea typeface="+mn-lt"/>
                <a:cs typeface="+mn-lt"/>
              </a:rPr>
              <a:t>            -- Remove the reference from the </a:t>
            </a:r>
            <a:r>
              <a:rPr lang="en-US" sz="800" err="1">
                <a:ea typeface="+mn-lt"/>
                <a:cs typeface="+mn-lt"/>
              </a:rPr>
              <a:t>CanceledBookings</a:t>
            </a:r>
            <a:r>
              <a:rPr lang="en-US" sz="800">
                <a:ea typeface="+mn-lt"/>
                <a:cs typeface="+mn-lt"/>
              </a:rPr>
              <a:t> table</a:t>
            </a:r>
            <a:endParaRPr lang="en-US"/>
          </a:p>
          <a:p>
            <a:r>
              <a:rPr lang="en-US" sz="800">
                <a:ea typeface="+mn-lt"/>
                <a:cs typeface="+mn-lt"/>
              </a:rPr>
              <a:t>            DELETE FROM </a:t>
            </a:r>
            <a:r>
              <a:rPr lang="en-US" sz="800" err="1">
                <a:ea typeface="+mn-lt"/>
                <a:cs typeface="+mn-lt"/>
              </a:rPr>
              <a:t>CanceledBookings</a:t>
            </a:r>
            <a:r>
              <a:rPr lang="en-US" sz="800">
                <a:ea typeface="+mn-lt"/>
                <a:cs typeface="+mn-lt"/>
              </a:rPr>
              <a:t> WHERE </a:t>
            </a:r>
            <a:r>
              <a:rPr lang="en-US" sz="800" err="1">
                <a:ea typeface="+mn-lt"/>
                <a:cs typeface="+mn-lt"/>
              </a:rPr>
              <a:t>BookingID</a:t>
            </a:r>
            <a:r>
              <a:rPr lang="en-US" sz="800">
                <a:ea typeface="+mn-lt"/>
                <a:cs typeface="+mn-lt"/>
              </a:rPr>
              <a:t> = @BookingID;</a:t>
            </a:r>
            <a:endParaRPr lang="en-US"/>
          </a:p>
          <a:p>
            <a:r>
              <a:rPr lang="en-US" sz="800">
                <a:ea typeface="+mn-lt"/>
                <a:cs typeface="+mn-lt"/>
              </a:rPr>
              <a:t>            -- Delete the booking from the Bookings table</a:t>
            </a:r>
            <a:endParaRPr lang="en-US"/>
          </a:p>
          <a:p>
            <a:r>
              <a:rPr lang="en-US" sz="800">
                <a:ea typeface="+mn-lt"/>
                <a:cs typeface="+mn-lt"/>
              </a:rPr>
              <a:t>            DELETE FROM Bookings WHERE </a:t>
            </a:r>
            <a:r>
              <a:rPr lang="en-US" sz="800" err="1">
                <a:ea typeface="+mn-lt"/>
                <a:cs typeface="+mn-lt"/>
              </a:rPr>
              <a:t>BookingID</a:t>
            </a:r>
            <a:r>
              <a:rPr lang="en-US" sz="800">
                <a:ea typeface="+mn-lt"/>
                <a:cs typeface="+mn-lt"/>
              </a:rPr>
              <a:t> = @BookingID;</a:t>
            </a:r>
            <a:endParaRPr lang="en-US"/>
          </a:p>
          <a:p>
            <a:r>
              <a:rPr lang="en-US" sz="800">
                <a:ea typeface="+mn-lt"/>
                <a:cs typeface="+mn-lt"/>
              </a:rPr>
              <a:t>            PRINT 'Booking canceled successfully.';</a:t>
            </a:r>
            <a:endParaRPr lang="en-US"/>
          </a:p>
          <a:p>
            <a:r>
              <a:rPr lang="en-US" sz="800">
                <a:ea typeface="+mn-lt"/>
                <a:cs typeface="+mn-lt"/>
              </a:rPr>
              <a:t>        END</a:t>
            </a:r>
            <a:endParaRPr lang="en-US"/>
          </a:p>
          <a:p>
            <a:r>
              <a:rPr lang="en-US" sz="800">
                <a:ea typeface="+mn-lt"/>
                <a:cs typeface="+mn-lt"/>
              </a:rPr>
              <a:t>        ELSE</a:t>
            </a:r>
            <a:endParaRPr lang="en-US"/>
          </a:p>
          <a:p>
            <a:r>
              <a:rPr lang="en-US" sz="800">
                <a:ea typeface="+mn-lt"/>
                <a:cs typeface="+mn-lt"/>
              </a:rPr>
              <a:t>        BEGIN</a:t>
            </a:r>
            <a:endParaRPr lang="en-US"/>
          </a:p>
          <a:p>
            <a:r>
              <a:rPr lang="en-US" sz="800">
                <a:ea typeface="+mn-lt"/>
                <a:cs typeface="+mn-lt"/>
              </a:rPr>
              <a:t>            PRINT 'Error moving booking to </a:t>
            </a:r>
            <a:r>
              <a:rPr lang="en-US" sz="800" err="1">
                <a:ea typeface="+mn-lt"/>
                <a:cs typeface="+mn-lt"/>
              </a:rPr>
              <a:t>CanceledBookings</a:t>
            </a:r>
            <a:r>
              <a:rPr lang="en-US" sz="800">
                <a:ea typeface="+mn-lt"/>
                <a:cs typeface="+mn-lt"/>
              </a:rPr>
              <a:t> table.';</a:t>
            </a:r>
            <a:endParaRPr lang="en-US"/>
          </a:p>
          <a:p>
            <a:r>
              <a:rPr lang="en-US" sz="800">
                <a:ea typeface="+mn-lt"/>
                <a:cs typeface="+mn-lt"/>
              </a:rPr>
              <a:t>        END</a:t>
            </a:r>
            <a:endParaRPr lang="en-US"/>
          </a:p>
          <a:p>
            <a:r>
              <a:rPr lang="en-US" sz="800">
                <a:ea typeface="+mn-lt"/>
                <a:cs typeface="+mn-lt"/>
              </a:rPr>
              <a:t>    END</a:t>
            </a:r>
            <a:endParaRPr lang="en-US"/>
          </a:p>
          <a:p>
            <a:r>
              <a:rPr lang="en-US" sz="800">
                <a:ea typeface="+mn-lt"/>
                <a:cs typeface="+mn-lt"/>
              </a:rPr>
              <a:t>   </a:t>
            </a:r>
            <a:endParaRPr lang="en-US"/>
          </a:p>
        </p:txBody>
      </p:sp>
      <p:sp>
        <p:nvSpPr>
          <p:cNvPr id="7" name="TextBox 6">
            <a:extLst>
              <a:ext uri="{FF2B5EF4-FFF2-40B4-BE49-F238E27FC236}">
                <a16:creationId xmlns:a16="http://schemas.microsoft.com/office/drawing/2014/main" id="{15000C1E-9094-1943-9D3C-4BDE253C3E1E}"/>
              </a:ext>
            </a:extLst>
          </p:cNvPr>
          <p:cNvSpPr txBox="1"/>
          <p:nvPr/>
        </p:nvSpPr>
        <p:spPr>
          <a:xfrm>
            <a:off x="4138244" y="-3"/>
            <a:ext cx="7772400"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a:p>
          <a:p>
            <a:r>
              <a:rPr lang="en-US" sz="800">
                <a:ea typeface="+mn-lt"/>
                <a:cs typeface="+mn-lt"/>
              </a:rPr>
              <a:t>    ELSE</a:t>
            </a:r>
            <a:endParaRPr lang="en-US"/>
          </a:p>
          <a:p>
            <a:r>
              <a:rPr lang="en-US" sz="800">
                <a:ea typeface="+mn-lt"/>
                <a:cs typeface="+mn-lt"/>
              </a:rPr>
              <a:t>    BEGIN</a:t>
            </a:r>
            <a:endParaRPr lang="en-US"/>
          </a:p>
          <a:p>
            <a:r>
              <a:rPr lang="en-US" sz="800">
                <a:ea typeface="+mn-lt"/>
                <a:cs typeface="+mn-lt"/>
              </a:rPr>
              <a:t>        PRINT 'Booking not found.';</a:t>
            </a:r>
            <a:endParaRPr lang="en-US"/>
          </a:p>
          <a:p>
            <a:r>
              <a:rPr lang="en-US" sz="800">
                <a:ea typeface="+mn-lt"/>
                <a:cs typeface="+mn-lt"/>
              </a:rPr>
              <a:t>    END</a:t>
            </a:r>
            <a:endParaRPr lang="en-US"/>
          </a:p>
          <a:p>
            <a:r>
              <a:rPr lang="en-US" sz="800">
                <a:ea typeface="+mn-lt"/>
                <a:cs typeface="+mn-lt"/>
              </a:rPr>
              <a:t>END;</a:t>
            </a:r>
            <a:endParaRPr lang="en-US"/>
          </a:p>
          <a:p>
            <a:r>
              <a:rPr lang="en-US" sz="800">
                <a:ea typeface="+mn-lt"/>
                <a:cs typeface="+mn-lt"/>
              </a:rPr>
              <a:t>GO</a:t>
            </a:r>
            <a:endParaRPr lang="en-US"/>
          </a:p>
          <a:p>
            <a:r>
              <a:rPr lang="en-US" sz="800">
                <a:ea typeface="+mn-lt"/>
                <a:cs typeface="+mn-lt"/>
              </a:rPr>
              <a:t>-- Create </a:t>
            </a:r>
            <a:r>
              <a:rPr lang="en-US" sz="800" err="1">
                <a:ea typeface="+mn-lt"/>
                <a:cs typeface="+mn-lt"/>
              </a:rPr>
              <a:t>AuthenticateEmployee</a:t>
            </a:r>
            <a:r>
              <a:rPr lang="en-US" sz="800">
                <a:ea typeface="+mn-lt"/>
                <a:cs typeface="+mn-lt"/>
              </a:rPr>
              <a:t> procedure</a:t>
            </a:r>
            <a:endParaRPr lang="en-US"/>
          </a:p>
          <a:p>
            <a:r>
              <a:rPr lang="en-US" sz="800">
                <a:ea typeface="+mn-lt"/>
                <a:cs typeface="+mn-lt"/>
              </a:rPr>
              <a:t>CREATE PROCEDURE </a:t>
            </a:r>
            <a:r>
              <a:rPr lang="en-US" sz="800" err="1">
                <a:ea typeface="+mn-lt"/>
                <a:cs typeface="+mn-lt"/>
              </a:rPr>
              <a:t>AuthenticateEmployee</a:t>
            </a:r>
            <a:endParaRPr lang="en-US" err="1"/>
          </a:p>
          <a:p>
            <a:r>
              <a:rPr lang="en-US" sz="800">
                <a:ea typeface="+mn-lt"/>
                <a:cs typeface="+mn-lt"/>
              </a:rPr>
              <a:t>    @LoginID VARCHAR(50),</a:t>
            </a:r>
            <a:endParaRPr lang="en-US">
              <a:ea typeface="+mn-lt"/>
              <a:cs typeface="+mn-lt"/>
            </a:endParaRPr>
          </a:p>
          <a:p>
            <a:r>
              <a:rPr lang="en-US" sz="800">
                <a:ea typeface="+mn-lt"/>
                <a:cs typeface="+mn-lt"/>
              </a:rPr>
              <a:t>    @Password VARCHAR(50)</a:t>
            </a:r>
            <a:endParaRPr lang="en-US">
              <a:ea typeface="+mn-lt"/>
              <a:cs typeface="+mn-lt"/>
            </a:endParaRPr>
          </a:p>
          <a:p>
            <a:r>
              <a:rPr lang="en-US" sz="800">
                <a:ea typeface="+mn-lt"/>
                <a:cs typeface="+mn-lt"/>
              </a:rPr>
              <a:t>AS</a:t>
            </a:r>
            <a:endParaRPr lang="en-US"/>
          </a:p>
          <a:p>
            <a:r>
              <a:rPr lang="en-US" sz="800">
                <a:ea typeface="+mn-lt"/>
                <a:cs typeface="+mn-lt"/>
              </a:rPr>
              <a:t>BEGIN</a:t>
            </a:r>
            <a:endParaRPr lang="en-US"/>
          </a:p>
          <a:p>
            <a:r>
              <a:rPr lang="en-US" sz="800">
                <a:ea typeface="+mn-lt"/>
                <a:cs typeface="+mn-lt"/>
              </a:rPr>
              <a:t>    DECLARE @EmployeeID INT;</a:t>
            </a:r>
            <a:endParaRPr lang="en-US"/>
          </a:p>
          <a:p>
            <a:r>
              <a:rPr lang="en-US" sz="800">
                <a:ea typeface="+mn-lt"/>
                <a:cs typeface="+mn-lt"/>
              </a:rPr>
              <a:t>    -- Checking employee credentials</a:t>
            </a:r>
            <a:endParaRPr lang="en-US"/>
          </a:p>
          <a:p>
            <a:r>
              <a:rPr lang="en-US" sz="800">
                <a:ea typeface="+mn-lt"/>
                <a:cs typeface="+mn-lt"/>
              </a:rPr>
              <a:t>    SELECT @EmployeeID = </a:t>
            </a:r>
            <a:r>
              <a:rPr lang="en-US" sz="800" err="1">
                <a:ea typeface="+mn-lt"/>
                <a:cs typeface="+mn-lt"/>
              </a:rPr>
              <a:t>EmployeeID</a:t>
            </a:r>
            <a:endParaRPr lang="en-US" err="1"/>
          </a:p>
          <a:p>
            <a:r>
              <a:rPr lang="en-US" sz="800">
                <a:ea typeface="+mn-lt"/>
                <a:cs typeface="+mn-lt"/>
              </a:rPr>
              <a:t>    FROM Employees</a:t>
            </a:r>
            <a:endParaRPr lang="en-US">
              <a:ea typeface="+mn-lt"/>
              <a:cs typeface="+mn-lt"/>
            </a:endParaRPr>
          </a:p>
          <a:p>
            <a:r>
              <a:rPr lang="en-US" sz="800">
                <a:ea typeface="+mn-lt"/>
                <a:cs typeface="+mn-lt"/>
              </a:rPr>
              <a:t>    WHERE </a:t>
            </a:r>
            <a:r>
              <a:rPr lang="en-US" sz="800" err="1">
                <a:ea typeface="+mn-lt"/>
                <a:cs typeface="+mn-lt"/>
              </a:rPr>
              <a:t>LoginID</a:t>
            </a:r>
            <a:r>
              <a:rPr lang="en-US" sz="800">
                <a:ea typeface="+mn-lt"/>
                <a:cs typeface="+mn-lt"/>
              </a:rPr>
              <a:t> = @LoginID AND </a:t>
            </a:r>
            <a:r>
              <a:rPr lang="en-US" sz="800" err="1">
                <a:ea typeface="+mn-lt"/>
                <a:cs typeface="+mn-lt"/>
              </a:rPr>
              <a:t>PasswordHash</a:t>
            </a:r>
            <a:r>
              <a:rPr lang="en-US" sz="800">
                <a:ea typeface="+mn-lt"/>
                <a:cs typeface="+mn-lt"/>
              </a:rPr>
              <a:t> = HASHBYTES('SHA2_256', @Password);</a:t>
            </a:r>
            <a:endParaRPr lang="en-US"/>
          </a:p>
          <a:p>
            <a:r>
              <a:rPr lang="en-US" sz="800">
                <a:ea typeface="+mn-lt"/>
                <a:cs typeface="+mn-lt"/>
              </a:rPr>
              <a:t>    -- If valid credentials, return the </a:t>
            </a:r>
            <a:r>
              <a:rPr lang="en-US" sz="800" err="1">
                <a:ea typeface="+mn-lt"/>
                <a:cs typeface="+mn-lt"/>
              </a:rPr>
              <a:t>EmployeeName</a:t>
            </a:r>
            <a:endParaRPr lang="en-US" err="1"/>
          </a:p>
          <a:p>
            <a:r>
              <a:rPr lang="en-US" sz="800">
                <a:ea typeface="+mn-lt"/>
                <a:cs typeface="+mn-lt"/>
              </a:rPr>
              <a:t>    IF @EmployeeID IS NOT NULL</a:t>
            </a:r>
            <a:endParaRPr lang="en-US"/>
          </a:p>
          <a:p>
            <a:r>
              <a:rPr lang="en-US" sz="800">
                <a:ea typeface="+mn-lt"/>
                <a:cs typeface="+mn-lt"/>
              </a:rPr>
              <a:t>    BEGIN</a:t>
            </a:r>
            <a:endParaRPr lang="en-US"/>
          </a:p>
          <a:p>
            <a:r>
              <a:rPr lang="en-US" sz="800">
                <a:ea typeface="+mn-lt"/>
                <a:cs typeface="+mn-lt"/>
              </a:rPr>
              <a:t>        DECLARE @EmployeeName VARCHAR(50);</a:t>
            </a:r>
            <a:endParaRPr lang="en-US"/>
          </a:p>
          <a:p>
            <a:r>
              <a:rPr lang="en-US" sz="800">
                <a:ea typeface="+mn-lt"/>
                <a:cs typeface="+mn-lt"/>
              </a:rPr>
              <a:t>        SELECT @EmployeeName = </a:t>
            </a:r>
            <a:r>
              <a:rPr lang="en-US" sz="800" err="1">
                <a:ea typeface="+mn-lt"/>
                <a:cs typeface="+mn-lt"/>
              </a:rPr>
              <a:t>EmployeeName</a:t>
            </a:r>
            <a:endParaRPr lang="en-US" err="1"/>
          </a:p>
          <a:p>
            <a:r>
              <a:rPr lang="en-US" sz="800">
                <a:ea typeface="+mn-lt"/>
                <a:cs typeface="+mn-lt"/>
              </a:rPr>
              <a:t>        FROM Employees</a:t>
            </a:r>
            <a:endParaRPr lang="en-US"/>
          </a:p>
          <a:p>
            <a:r>
              <a:rPr lang="en-US" sz="800">
                <a:ea typeface="+mn-lt"/>
                <a:cs typeface="+mn-lt"/>
              </a:rPr>
              <a:t>        WHERE </a:t>
            </a:r>
            <a:r>
              <a:rPr lang="en-US" sz="800" err="1">
                <a:ea typeface="+mn-lt"/>
                <a:cs typeface="+mn-lt"/>
              </a:rPr>
              <a:t>EmployeeID</a:t>
            </a:r>
            <a:r>
              <a:rPr lang="en-US" sz="800">
                <a:ea typeface="+mn-lt"/>
                <a:cs typeface="+mn-lt"/>
              </a:rPr>
              <a:t> = @EmployeeID;</a:t>
            </a:r>
            <a:endParaRPr lang="en-US"/>
          </a:p>
          <a:p>
            <a:r>
              <a:rPr lang="en-US" sz="800">
                <a:ea typeface="+mn-lt"/>
                <a:cs typeface="+mn-lt"/>
              </a:rPr>
              <a:t>        PRINT 'Login successful. Welcome, ' + @EmployeeName + '.';</a:t>
            </a:r>
            <a:endParaRPr lang="en-US"/>
          </a:p>
          <a:p>
            <a:r>
              <a:rPr lang="en-US" sz="800">
                <a:ea typeface="+mn-lt"/>
                <a:cs typeface="+mn-lt"/>
              </a:rPr>
              <a:t>    END</a:t>
            </a:r>
            <a:endParaRPr lang="en-US"/>
          </a:p>
          <a:p>
            <a:r>
              <a:rPr lang="en-US" sz="800">
                <a:ea typeface="+mn-lt"/>
                <a:cs typeface="+mn-lt"/>
              </a:rPr>
              <a:t>    ELSE</a:t>
            </a:r>
            <a:endParaRPr lang="en-US"/>
          </a:p>
          <a:p>
            <a:r>
              <a:rPr lang="en-US" sz="800">
                <a:ea typeface="+mn-lt"/>
                <a:cs typeface="+mn-lt"/>
              </a:rPr>
              <a:t>        THROW 50000, 'Invalid login credentials.', 1;</a:t>
            </a:r>
            <a:endParaRPr lang="en-US"/>
          </a:p>
          <a:p>
            <a:r>
              <a:rPr lang="en-US" sz="800">
                <a:ea typeface="+mn-lt"/>
                <a:cs typeface="+mn-lt"/>
              </a:rPr>
              <a:t>END;</a:t>
            </a:r>
            <a:endParaRPr lang="en-US"/>
          </a:p>
          <a:p>
            <a:endParaRPr lang="en-US" sz="800"/>
          </a:p>
          <a:p>
            <a:endParaRPr lang="en-US" sz="800"/>
          </a:p>
          <a:p>
            <a:endParaRPr lang="en-US" sz="800"/>
          </a:p>
        </p:txBody>
      </p:sp>
    </p:spTree>
    <p:extLst>
      <p:ext uri="{BB962C8B-B14F-4D97-AF65-F5344CB8AC3E}">
        <p14:creationId xmlns:p14="http://schemas.microsoft.com/office/powerpoint/2010/main" val="505742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a:t>Testing</a:t>
            </a: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a:t>20XX</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11</a:t>
            </a:fld>
            <a:endParaRPr lang="en-US"/>
          </a:p>
        </p:txBody>
      </p:sp>
      <p:pic>
        <p:nvPicPr>
          <p:cNvPr id="6" name="Picture 5" descr="A screenshot of a computer&#10;&#10;Description automatically generated">
            <a:extLst>
              <a:ext uri="{FF2B5EF4-FFF2-40B4-BE49-F238E27FC236}">
                <a16:creationId xmlns:a16="http://schemas.microsoft.com/office/drawing/2014/main" id="{D3BCEA4E-C86C-3782-0FF9-3671322DF8A4}"/>
              </a:ext>
            </a:extLst>
          </p:cNvPr>
          <p:cNvPicPr>
            <a:picLocks noChangeAspect="1"/>
          </p:cNvPicPr>
          <p:nvPr/>
        </p:nvPicPr>
        <p:blipFill>
          <a:blip r:embed="rId2"/>
          <a:stretch>
            <a:fillRect/>
          </a:stretch>
        </p:blipFill>
        <p:spPr>
          <a:xfrm>
            <a:off x="3364523" y="132176"/>
            <a:ext cx="8739553" cy="5808198"/>
          </a:xfrm>
          <a:prstGeom prst="rect">
            <a:avLst/>
          </a:prstGeom>
        </p:spPr>
      </p:pic>
    </p:spTree>
    <p:extLst>
      <p:ext uri="{BB962C8B-B14F-4D97-AF65-F5344CB8AC3E}">
        <p14:creationId xmlns:p14="http://schemas.microsoft.com/office/powerpoint/2010/main" val="1844941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925A80-B34E-8329-12CB-CC86060E1F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D32D9E-66F5-C279-71D0-10989CF55949}"/>
              </a:ext>
            </a:extLst>
          </p:cNvPr>
          <p:cNvSpPr>
            <a:spLocks noGrp="1"/>
          </p:cNvSpPr>
          <p:nvPr>
            <p:ph type="title"/>
          </p:nvPr>
        </p:nvSpPr>
        <p:spPr>
          <a:xfrm>
            <a:off x="1508760" y="4156405"/>
            <a:ext cx="3139440" cy="1325563"/>
          </a:xfrm>
        </p:spPr>
        <p:txBody>
          <a:bodyPr/>
          <a:lstStyle/>
          <a:p>
            <a:r>
              <a:rPr lang="en-US"/>
              <a:t>Testing</a:t>
            </a:r>
          </a:p>
        </p:txBody>
      </p:sp>
      <p:sp>
        <p:nvSpPr>
          <p:cNvPr id="20" name="Date Placeholder 19">
            <a:extLst>
              <a:ext uri="{FF2B5EF4-FFF2-40B4-BE49-F238E27FC236}">
                <a16:creationId xmlns:a16="http://schemas.microsoft.com/office/drawing/2014/main" id="{1D7F3F4E-FB58-7672-4F99-A8E3F654D7A3}"/>
              </a:ext>
            </a:extLst>
          </p:cNvPr>
          <p:cNvSpPr>
            <a:spLocks noGrp="1"/>
          </p:cNvSpPr>
          <p:nvPr>
            <p:ph type="dt" sz="half" idx="20"/>
          </p:nvPr>
        </p:nvSpPr>
        <p:spPr>
          <a:xfrm>
            <a:off x="5919680" y="6356350"/>
            <a:ext cx="947516" cy="365125"/>
          </a:xfrm>
        </p:spPr>
        <p:txBody>
          <a:bodyPr/>
          <a:lstStyle/>
          <a:p>
            <a:r>
              <a:rPr lang="en-US"/>
              <a:t>20XX</a:t>
            </a:r>
          </a:p>
        </p:txBody>
      </p:sp>
      <p:sp>
        <p:nvSpPr>
          <p:cNvPr id="22" name="Slide Number Placeholder 21">
            <a:extLst>
              <a:ext uri="{FF2B5EF4-FFF2-40B4-BE49-F238E27FC236}">
                <a16:creationId xmlns:a16="http://schemas.microsoft.com/office/drawing/2014/main" id="{C28DA083-A75B-A2B8-BD33-F5484818D3EC}"/>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12</a:t>
            </a:fld>
            <a:endParaRPr lang="en-US"/>
          </a:p>
        </p:txBody>
      </p:sp>
      <p:pic>
        <p:nvPicPr>
          <p:cNvPr id="3" name="Picture 2" descr="A screenshot of a computer&#10;&#10;Description automatically generated">
            <a:extLst>
              <a:ext uri="{FF2B5EF4-FFF2-40B4-BE49-F238E27FC236}">
                <a16:creationId xmlns:a16="http://schemas.microsoft.com/office/drawing/2014/main" id="{D4E6C2CD-D014-60E5-81BF-C0A12E18A8D9}"/>
              </a:ext>
            </a:extLst>
          </p:cNvPr>
          <p:cNvPicPr>
            <a:picLocks noChangeAspect="1"/>
          </p:cNvPicPr>
          <p:nvPr/>
        </p:nvPicPr>
        <p:blipFill>
          <a:blip r:embed="rId2"/>
          <a:stretch>
            <a:fillRect/>
          </a:stretch>
        </p:blipFill>
        <p:spPr>
          <a:xfrm>
            <a:off x="5257800" y="390769"/>
            <a:ext cx="6096000" cy="2032000"/>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90F9BACE-F4F8-244A-3B1D-FC232C7A875E}"/>
              </a:ext>
            </a:extLst>
          </p:cNvPr>
          <p:cNvPicPr>
            <a:picLocks noChangeAspect="1"/>
          </p:cNvPicPr>
          <p:nvPr/>
        </p:nvPicPr>
        <p:blipFill>
          <a:blip r:embed="rId3"/>
          <a:stretch>
            <a:fillRect/>
          </a:stretch>
        </p:blipFill>
        <p:spPr>
          <a:xfrm>
            <a:off x="5253732" y="2418825"/>
            <a:ext cx="3683912" cy="4439175"/>
          </a:xfrm>
          <a:prstGeom prst="rect">
            <a:avLst/>
          </a:prstGeom>
        </p:spPr>
      </p:pic>
    </p:spTree>
    <p:extLst>
      <p:ext uri="{BB962C8B-B14F-4D97-AF65-F5344CB8AC3E}">
        <p14:creationId xmlns:p14="http://schemas.microsoft.com/office/powerpoint/2010/main" val="2167097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lstStyle/>
          <a:p>
            <a:r>
              <a:rPr lang="en-US"/>
              <a:t>Next steps</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799163" y="2551577"/>
            <a:ext cx="5960742" cy="3014540"/>
          </a:xfrm>
        </p:spPr>
        <p:txBody>
          <a:bodyPr vert="horz" lIns="91440" tIns="45720" rIns="91440" bIns="45720" rtlCol="0" anchor="t">
            <a:noAutofit/>
          </a:bodyPr>
          <a:lstStyle/>
          <a:p>
            <a:pPr marL="285750" indent="-285750">
              <a:buChar char="•"/>
            </a:pPr>
            <a:r>
              <a:rPr lang="en-US" sz="1600" noProof="1">
                <a:latin typeface="Calibri"/>
                <a:cs typeface="Calibri"/>
              </a:rPr>
              <a:t>Finalize user interface development and implement remaining features.</a:t>
            </a:r>
            <a:endParaRPr lang="en-US"/>
          </a:p>
          <a:p>
            <a:pPr marL="285750" indent="-285750">
              <a:buChar char="•"/>
            </a:pPr>
            <a:r>
              <a:rPr lang="en-US" sz="1600" noProof="1">
                <a:latin typeface="Calibri"/>
                <a:cs typeface="Calibri"/>
              </a:rPr>
              <a:t>Conduct thorough system testing to identify and resolve any remaining bugs or errors.</a:t>
            </a:r>
          </a:p>
          <a:p>
            <a:pPr marL="285750" indent="-285750">
              <a:buChar char="•"/>
            </a:pPr>
            <a:r>
              <a:rPr lang="en-US" sz="1600" noProof="1">
                <a:latin typeface="Calibri"/>
                <a:cs typeface="Calibri"/>
              </a:rPr>
              <a:t>Develop user manuals and training materials for system users.</a:t>
            </a:r>
          </a:p>
          <a:p>
            <a:endParaRPr lang="en-US" sz="1600" noProof="1">
              <a:latin typeface="Calibri"/>
              <a:cs typeface="Calibri"/>
            </a:endParaRPr>
          </a:p>
          <a:p>
            <a:endParaRPr lang="en-US" sz="1200" noProof="1">
              <a:latin typeface="Calibri"/>
              <a:cs typeface="Calibri"/>
            </a:endParaRPr>
          </a:p>
          <a:p>
            <a:endParaRPr lang="en-US" noProof="1"/>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a:t>2023</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US" smtClean="0"/>
              <a:pPr/>
              <a:t>13</a:t>
            </a:fld>
            <a:endParaRPr lang="en-US"/>
          </a:p>
        </p:txBody>
      </p:sp>
    </p:spTree>
    <p:extLst>
      <p:ext uri="{BB962C8B-B14F-4D97-AF65-F5344CB8AC3E}">
        <p14:creationId xmlns:p14="http://schemas.microsoft.com/office/powerpoint/2010/main" val="2069393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870450" y="136525"/>
            <a:ext cx="5111750" cy="1204912"/>
          </a:xfrm>
        </p:spPr>
        <p:txBody>
          <a:bodyPr/>
          <a:lstStyle/>
          <a:p>
            <a:r>
              <a:rPr lang="en-US"/>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4949687" y="1341437"/>
            <a:ext cx="5784574" cy="5278024"/>
          </a:xfrm>
        </p:spPr>
        <p:txBody>
          <a:bodyPr vert="horz" lIns="91440" tIns="45720" rIns="91440" bIns="45720" rtlCol="0" anchor="t">
            <a:normAutofit fontScale="77500" lnSpcReduction="20000"/>
          </a:bodyPr>
          <a:lstStyle/>
          <a:p>
            <a:pPr marL="0" marR="0">
              <a:spcBef>
                <a:spcPts val="0"/>
              </a:spcBef>
              <a:spcAft>
                <a:spcPts val="0"/>
              </a:spcAft>
            </a:pPr>
            <a:r>
              <a:rPr lang="en-US" sz="1800" kern="0">
                <a:solidFill>
                  <a:srgbClr val="000000"/>
                </a:solidFill>
                <a:effectLst/>
                <a:latin typeface="Calibri"/>
                <a:ea typeface="Times New Roman" panose="02020603050405020304" pitchFamily="18" charset="0"/>
                <a:cs typeface="Calibri"/>
              </a:rPr>
              <a:t>This code defines and creates the tables and procedures for a car rental database management system. It includes:</a:t>
            </a:r>
            <a:endParaRPr lang="en-US" sz="1800" kern="100">
              <a:effectLst/>
              <a:latin typeface="Times New Roman"/>
              <a:ea typeface="Calibri" panose="020F0502020204030204" pitchFamily="34" charset="0"/>
              <a:cs typeface="Calibri"/>
            </a:endParaRPr>
          </a:p>
          <a:p>
            <a:pPr marL="0" marR="0">
              <a:spcBef>
                <a:spcPts val="0"/>
              </a:spcBef>
              <a:spcAft>
                <a:spcPts val="0"/>
              </a:spcAft>
            </a:pPr>
            <a:r>
              <a:rPr lang="en-US" sz="1800" b="1" u="sng" kern="0">
                <a:solidFill>
                  <a:srgbClr val="000000"/>
                </a:solidFill>
                <a:effectLst/>
                <a:latin typeface="Calibri"/>
                <a:ea typeface="Times New Roman" panose="02020603050405020304" pitchFamily="18" charset="0"/>
                <a:cs typeface="Calibri"/>
              </a:rPr>
              <a:t>Tables</a:t>
            </a:r>
            <a:r>
              <a:rPr lang="en-US" sz="1800" b="1" kern="0">
                <a:solidFill>
                  <a:srgbClr val="000000"/>
                </a:solidFill>
                <a:effectLst/>
                <a:latin typeface="Calibri"/>
                <a:ea typeface="Times New Roman" panose="02020603050405020304" pitchFamily="18" charset="0"/>
                <a:cs typeface="Calibri"/>
              </a:rPr>
              <a:t>:</a:t>
            </a:r>
            <a:endParaRPr lang="en-US" sz="1800" kern="100">
              <a:effectLst/>
              <a:latin typeface="Times New Roman"/>
              <a:ea typeface="Calibri" panose="020F0502020204030204" pitchFamily="34" charset="0"/>
              <a:cs typeface="Calibri"/>
            </a:endParaRPr>
          </a:p>
          <a:p>
            <a:pPr marL="285750" marR="0" lvl="0" indent="-285750">
              <a:spcBef>
                <a:spcPts val="0"/>
              </a:spcBef>
              <a:spcAft>
                <a:spcPts val="0"/>
              </a:spcAft>
              <a:buSzPts val="1000"/>
              <a:buChar char="•"/>
              <a:tabLst>
                <a:tab pos="457200" algn="l"/>
              </a:tabLst>
            </a:pPr>
            <a:r>
              <a:rPr lang="en-US" sz="1800" b="1" kern="0">
                <a:solidFill>
                  <a:srgbClr val="000000"/>
                </a:solidFill>
                <a:effectLst/>
                <a:latin typeface="Calibri"/>
                <a:ea typeface="Times New Roman" panose="02020603050405020304" pitchFamily="18" charset="0"/>
                <a:cs typeface="Calibri"/>
              </a:rPr>
              <a:t>Cars:</a:t>
            </a:r>
            <a:r>
              <a:rPr lang="en-US" sz="1800" kern="0">
                <a:solidFill>
                  <a:srgbClr val="000000"/>
                </a:solidFill>
                <a:effectLst/>
                <a:latin typeface="Calibri"/>
                <a:ea typeface="Times New Roman" panose="02020603050405020304" pitchFamily="18" charset="0"/>
                <a:cs typeface="Calibri"/>
              </a:rPr>
              <a:t> Stores information about available vehicles (ID, name, category).</a:t>
            </a:r>
            <a:endParaRPr lang="en-US" sz="1800" kern="100">
              <a:solidFill>
                <a:srgbClr val="000000"/>
              </a:solidFill>
              <a:effectLst/>
              <a:latin typeface="Calibri"/>
              <a:ea typeface="Calibri" panose="020F0502020204030204" pitchFamily="34" charset="0"/>
              <a:cs typeface="Calibri"/>
            </a:endParaRPr>
          </a:p>
          <a:p>
            <a:pPr marL="342900" marR="0" lvl="0" indent="-342900">
              <a:spcBef>
                <a:spcPts val="0"/>
              </a:spcBef>
              <a:spcAft>
                <a:spcPts val="0"/>
              </a:spcAft>
              <a:buSzPts val="1000"/>
              <a:buFont typeface="Arial" pitchFamily="2" charset="2"/>
              <a:buChar char="•"/>
              <a:tabLst>
                <a:tab pos="457200" algn="l"/>
              </a:tabLst>
            </a:pPr>
            <a:r>
              <a:rPr lang="en-US" sz="1800" b="1" kern="0">
                <a:solidFill>
                  <a:srgbClr val="000000"/>
                </a:solidFill>
                <a:effectLst/>
                <a:latin typeface="Calibri"/>
                <a:ea typeface="Times New Roman" panose="02020603050405020304" pitchFamily="18" charset="0"/>
                <a:cs typeface="Calibri"/>
              </a:rPr>
              <a:t>Employees:</a:t>
            </a:r>
            <a:r>
              <a:rPr lang="en-US" sz="1800" kern="0">
                <a:solidFill>
                  <a:srgbClr val="000000"/>
                </a:solidFill>
                <a:effectLst/>
                <a:latin typeface="Calibri"/>
                <a:ea typeface="Times New Roman" panose="02020603050405020304" pitchFamily="18" charset="0"/>
                <a:cs typeface="Calibri"/>
              </a:rPr>
              <a:t> Stores employee details (ID, name, login, password hash).</a:t>
            </a:r>
            <a:endParaRPr lang="en-US" sz="1800" kern="100">
              <a:solidFill>
                <a:srgbClr val="000000"/>
              </a:solidFill>
              <a:effectLst/>
              <a:latin typeface="Calibri"/>
              <a:ea typeface="Calibri" panose="020F0502020204030204" pitchFamily="34" charset="0"/>
              <a:cs typeface="Calibri"/>
            </a:endParaRPr>
          </a:p>
          <a:p>
            <a:pPr marL="342900" marR="0" lvl="0" indent="-342900">
              <a:spcBef>
                <a:spcPts val="0"/>
              </a:spcBef>
              <a:spcAft>
                <a:spcPts val="0"/>
              </a:spcAft>
              <a:buSzPts val="1000"/>
              <a:buFont typeface="Arial" pitchFamily="2" charset="2"/>
              <a:buChar char="•"/>
              <a:tabLst>
                <a:tab pos="457200" algn="l"/>
              </a:tabLst>
            </a:pPr>
            <a:r>
              <a:rPr lang="en-US" sz="1800" b="1" kern="0">
                <a:solidFill>
                  <a:srgbClr val="000000"/>
                </a:solidFill>
                <a:effectLst/>
                <a:latin typeface="Calibri"/>
                <a:ea typeface="Times New Roman" panose="02020603050405020304" pitchFamily="18" charset="0"/>
                <a:cs typeface="Calibri"/>
              </a:rPr>
              <a:t>Bookings:</a:t>
            </a:r>
            <a:r>
              <a:rPr lang="en-US" sz="1800" kern="0">
                <a:solidFill>
                  <a:srgbClr val="000000"/>
                </a:solidFill>
                <a:effectLst/>
                <a:latin typeface="Calibri"/>
                <a:ea typeface="Times New Roman" panose="02020603050405020304" pitchFamily="18" charset="0"/>
                <a:cs typeface="Calibri"/>
              </a:rPr>
              <a:t> Tracks rentals (ID, employee ID, car ID, start/end dates).</a:t>
            </a:r>
            <a:endParaRPr lang="en-US" sz="1800" kern="100">
              <a:solidFill>
                <a:srgbClr val="000000"/>
              </a:solidFill>
              <a:effectLst/>
              <a:latin typeface="Calibri"/>
              <a:ea typeface="Calibri" panose="020F0502020204030204" pitchFamily="34" charset="0"/>
              <a:cs typeface="Calibri"/>
            </a:endParaRPr>
          </a:p>
          <a:p>
            <a:pPr marL="342900" marR="0" lvl="0" indent="-342900">
              <a:spcBef>
                <a:spcPts val="0"/>
              </a:spcBef>
              <a:spcAft>
                <a:spcPts val="0"/>
              </a:spcAft>
              <a:buSzPts val="1000"/>
              <a:buFont typeface="Arial" pitchFamily="2" charset="2"/>
              <a:buChar char="•"/>
              <a:tabLst>
                <a:tab pos="457200" algn="l"/>
              </a:tabLst>
            </a:pPr>
            <a:r>
              <a:rPr lang="en-US" sz="1800" b="1" kern="0" err="1">
                <a:solidFill>
                  <a:srgbClr val="000000"/>
                </a:solidFill>
                <a:effectLst/>
                <a:latin typeface="Calibri"/>
                <a:ea typeface="Times New Roman" panose="02020603050405020304" pitchFamily="18" charset="0"/>
                <a:cs typeface="Calibri"/>
              </a:rPr>
              <a:t>CanceledBookings</a:t>
            </a:r>
            <a:r>
              <a:rPr lang="en-US" sz="1800" b="1" kern="0">
                <a:solidFill>
                  <a:srgbClr val="000000"/>
                </a:solidFill>
                <a:effectLst/>
                <a:latin typeface="Calibri"/>
                <a:ea typeface="Times New Roman" panose="02020603050405020304" pitchFamily="18" charset="0"/>
                <a:cs typeface="Calibri"/>
              </a:rPr>
              <a:t>:</a:t>
            </a:r>
            <a:r>
              <a:rPr lang="en-US" sz="1800" kern="0">
                <a:solidFill>
                  <a:srgbClr val="000000"/>
                </a:solidFill>
                <a:effectLst/>
                <a:latin typeface="Calibri"/>
                <a:ea typeface="Times New Roman" panose="02020603050405020304" pitchFamily="18" charset="0"/>
                <a:cs typeface="Calibri"/>
              </a:rPr>
              <a:t> Archives canceled rentals (ID, original booking ID, cancellation date).</a:t>
            </a:r>
            <a:endParaRPr lang="en-US" sz="1800" kern="100">
              <a:solidFill>
                <a:srgbClr val="000000"/>
              </a:solidFill>
              <a:effectLst/>
              <a:latin typeface="Times New Roman"/>
              <a:ea typeface="Calibri" panose="020F0502020204030204" pitchFamily="34" charset="0"/>
              <a:cs typeface="Calibri"/>
            </a:endParaRPr>
          </a:p>
          <a:p>
            <a:pPr marL="342900" marR="0" lvl="0" indent="-342900">
              <a:spcBef>
                <a:spcPts val="0"/>
              </a:spcBef>
              <a:spcAft>
                <a:spcPts val="0"/>
              </a:spcAft>
              <a:buSzPts val="1000"/>
              <a:buFont typeface="Arial" pitchFamily="2" charset="2"/>
              <a:buChar char="•"/>
              <a:tabLst>
                <a:tab pos="457200" algn="l"/>
              </a:tabLst>
            </a:pPr>
            <a:r>
              <a:rPr lang="en-US" sz="1800" b="1" kern="0">
                <a:solidFill>
                  <a:srgbClr val="000000"/>
                </a:solidFill>
                <a:effectLst/>
                <a:latin typeface="Calibri"/>
                <a:ea typeface="Times New Roman" panose="02020603050405020304" pitchFamily="18" charset="0"/>
                <a:cs typeface="Calibri"/>
              </a:rPr>
              <a:t>Calendar:</a:t>
            </a:r>
            <a:r>
              <a:rPr lang="en-US" sz="1800" kern="0">
                <a:solidFill>
                  <a:srgbClr val="000000"/>
                </a:solidFill>
                <a:effectLst/>
                <a:latin typeface="Calibri"/>
                <a:ea typeface="Times New Roman" panose="02020603050405020304" pitchFamily="18" charset="0"/>
                <a:cs typeface="Calibri"/>
              </a:rPr>
              <a:t> Holds all dates for potential bookings.</a:t>
            </a:r>
            <a:endParaRPr lang="en-US" sz="1800" kern="100">
              <a:solidFill>
                <a:srgbClr val="000000"/>
              </a:solidFill>
              <a:effectLst/>
              <a:latin typeface="Calibri"/>
              <a:ea typeface="Calibri" panose="020F0502020204030204" pitchFamily="34" charset="0"/>
              <a:cs typeface="Calibri"/>
            </a:endParaRPr>
          </a:p>
          <a:p>
            <a:pPr marL="0" marR="0">
              <a:spcBef>
                <a:spcPts val="0"/>
              </a:spcBef>
              <a:spcAft>
                <a:spcPts val="0"/>
              </a:spcAft>
            </a:pPr>
            <a:r>
              <a:rPr lang="en-US" sz="1800" b="1" u="sng" kern="0">
                <a:solidFill>
                  <a:srgbClr val="000000"/>
                </a:solidFill>
                <a:effectLst/>
                <a:latin typeface="Calibri"/>
                <a:ea typeface="Times New Roman" panose="02020603050405020304" pitchFamily="18" charset="0"/>
                <a:cs typeface="Calibri"/>
              </a:rPr>
              <a:t>Procedures</a:t>
            </a:r>
            <a:r>
              <a:rPr lang="en-US" sz="1800" b="1" kern="0">
                <a:solidFill>
                  <a:srgbClr val="000000"/>
                </a:solidFill>
                <a:effectLst/>
                <a:latin typeface="Calibri"/>
                <a:ea typeface="Times New Roman" panose="02020603050405020304" pitchFamily="18" charset="0"/>
                <a:cs typeface="Calibri"/>
              </a:rPr>
              <a:t>:</a:t>
            </a:r>
            <a:endParaRPr lang="en-US" sz="1800" kern="100">
              <a:effectLst/>
              <a:latin typeface="Times New Roman"/>
              <a:ea typeface="Calibri" panose="020F0502020204030204" pitchFamily="34" charset="0"/>
              <a:cs typeface="Calibri"/>
            </a:endParaRPr>
          </a:p>
          <a:p>
            <a:pPr marL="342900" marR="0" lvl="0" indent="-342900">
              <a:spcBef>
                <a:spcPts val="0"/>
              </a:spcBef>
              <a:spcAft>
                <a:spcPts val="0"/>
              </a:spcAft>
              <a:buSzPts val="1000"/>
              <a:buFont typeface="Arial" pitchFamily="2" charset="2"/>
              <a:buChar char="•"/>
              <a:tabLst>
                <a:tab pos="457200" algn="l"/>
              </a:tabLst>
            </a:pPr>
            <a:r>
              <a:rPr lang="en-US" sz="1800" b="1" kern="0" err="1">
                <a:solidFill>
                  <a:srgbClr val="000000"/>
                </a:solidFill>
                <a:effectLst/>
                <a:latin typeface="Calibri"/>
                <a:ea typeface="Times New Roman" panose="02020603050405020304" pitchFamily="18" charset="0"/>
                <a:cs typeface="Calibri"/>
              </a:rPr>
              <a:t>BookCar</a:t>
            </a:r>
            <a:r>
              <a:rPr lang="en-US" sz="1800" b="1" kern="0">
                <a:solidFill>
                  <a:srgbClr val="000000"/>
                </a:solidFill>
                <a:effectLst/>
                <a:latin typeface="Calibri"/>
                <a:ea typeface="Times New Roman" panose="02020603050405020304" pitchFamily="18" charset="0"/>
                <a:cs typeface="Calibri"/>
              </a:rPr>
              <a:t>:</a:t>
            </a:r>
            <a:r>
              <a:rPr lang="en-US" sz="1800" kern="0">
                <a:solidFill>
                  <a:srgbClr val="000000"/>
                </a:solidFill>
                <a:effectLst/>
                <a:latin typeface="Calibri"/>
                <a:ea typeface="Times New Roman" panose="02020603050405020304" pitchFamily="18" charset="0"/>
                <a:cs typeface="Calibri"/>
              </a:rPr>
              <a:t> Takes booking details and checks car availability. If valid, creates a new booking with an automatically generated ID.</a:t>
            </a:r>
            <a:endParaRPr lang="en-US" sz="1800" kern="100">
              <a:solidFill>
                <a:srgbClr val="000000"/>
              </a:solidFill>
              <a:effectLst/>
              <a:latin typeface="Times New Roman"/>
              <a:ea typeface="Calibri" panose="020F0502020204030204" pitchFamily="34" charset="0"/>
              <a:cs typeface="Calibri"/>
            </a:endParaRPr>
          </a:p>
          <a:p>
            <a:pPr marL="342900" marR="0" lvl="0" indent="-342900">
              <a:spcBef>
                <a:spcPts val="0"/>
              </a:spcBef>
              <a:spcAft>
                <a:spcPts val="0"/>
              </a:spcAft>
              <a:buSzPts val="1000"/>
              <a:buFont typeface="Arial" pitchFamily="2" charset="2"/>
              <a:buChar char="•"/>
              <a:tabLst>
                <a:tab pos="457200" algn="l"/>
              </a:tabLst>
            </a:pPr>
            <a:r>
              <a:rPr lang="en-US" sz="1800" b="1" kern="0" err="1">
                <a:solidFill>
                  <a:srgbClr val="000000"/>
                </a:solidFill>
                <a:effectLst/>
                <a:latin typeface="Calibri"/>
                <a:ea typeface="Times New Roman" panose="02020603050405020304" pitchFamily="18" charset="0"/>
                <a:cs typeface="Calibri"/>
              </a:rPr>
              <a:t>CancelBooking</a:t>
            </a:r>
            <a:r>
              <a:rPr lang="en-US" sz="1800" b="1" kern="0">
                <a:solidFill>
                  <a:srgbClr val="000000"/>
                </a:solidFill>
                <a:effectLst/>
                <a:latin typeface="Calibri"/>
                <a:ea typeface="Times New Roman" panose="02020603050405020304" pitchFamily="18" charset="0"/>
                <a:cs typeface="Calibri"/>
              </a:rPr>
              <a:t>:</a:t>
            </a:r>
            <a:r>
              <a:rPr lang="en-US" sz="1800" kern="0">
                <a:solidFill>
                  <a:srgbClr val="000000"/>
                </a:solidFill>
                <a:effectLst/>
                <a:latin typeface="Calibri"/>
                <a:ea typeface="Times New Roman" panose="02020603050405020304" pitchFamily="18" charset="0"/>
                <a:cs typeface="Calibri"/>
              </a:rPr>
              <a:t> Checks if a booking exists and moves it to </a:t>
            </a:r>
            <a:r>
              <a:rPr lang="en-US" sz="1800" kern="0" err="1">
                <a:solidFill>
                  <a:srgbClr val="000000"/>
                </a:solidFill>
                <a:effectLst/>
                <a:latin typeface="Calibri"/>
                <a:ea typeface="Times New Roman" panose="02020603050405020304" pitchFamily="18" charset="0"/>
                <a:cs typeface="Calibri"/>
              </a:rPr>
              <a:t>CanceledBookings</a:t>
            </a:r>
            <a:r>
              <a:rPr lang="en-US" sz="1800" kern="0">
                <a:solidFill>
                  <a:srgbClr val="000000"/>
                </a:solidFill>
                <a:effectLst/>
                <a:latin typeface="Calibri"/>
                <a:ea typeface="Times New Roman" panose="02020603050405020304" pitchFamily="18" charset="0"/>
                <a:cs typeface="Calibri"/>
              </a:rPr>
              <a:t>, then deletes it from Bookings if successful.</a:t>
            </a:r>
            <a:endParaRPr lang="en-US" sz="1800" kern="100">
              <a:solidFill>
                <a:srgbClr val="000000"/>
              </a:solidFill>
              <a:effectLst/>
              <a:latin typeface="Times New Roman"/>
              <a:ea typeface="Calibri" panose="020F0502020204030204" pitchFamily="34" charset="0"/>
              <a:cs typeface="Calibri"/>
            </a:endParaRPr>
          </a:p>
          <a:p>
            <a:pPr marL="342900" marR="0" lvl="0" indent="-342900">
              <a:spcBef>
                <a:spcPts val="0"/>
              </a:spcBef>
              <a:spcAft>
                <a:spcPts val="0"/>
              </a:spcAft>
              <a:buSzPts val="1000"/>
              <a:buFont typeface="Arial" pitchFamily="2" charset="2"/>
              <a:buChar char="•"/>
              <a:tabLst>
                <a:tab pos="457200" algn="l"/>
              </a:tabLst>
            </a:pPr>
            <a:r>
              <a:rPr lang="en-US" sz="1800" b="1" kern="0" err="1">
                <a:solidFill>
                  <a:srgbClr val="000000"/>
                </a:solidFill>
                <a:effectLst/>
                <a:latin typeface="Calibri"/>
                <a:ea typeface="Times New Roman" panose="02020603050405020304" pitchFamily="18" charset="0"/>
                <a:cs typeface="Calibri"/>
              </a:rPr>
              <a:t>AuthenticateEmployee</a:t>
            </a:r>
            <a:r>
              <a:rPr lang="en-US" sz="1800" b="1" kern="0">
                <a:solidFill>
                  <a:srgbClr val="000000"/>
                </a:solidFill>
                <a:effectLst/>
                <a:latin typeface="Calibri"/>
                <a:ea typeface="Times New Roman" panose="02020603050405020304" pitchFamily="18" charset="0"/>
                <a:cs typeface="Calibri"/>
              </a:rPr>
              <a:t>:</a:t>
            </a:r>
            <a:r>
              <a:rPr lang="en-US" sz="1800" kern="0">
                <a:solidFill>
                  <a:srgbClr val="000000"/>
                </a:solidFill>
                <a:effectLst/>
                <a:latin typeface="Calibri"/>
                <a:ea typeface="Times New Roman" panose="02020603050405020304" pitchFamily="18" charset="0"/>
                <a:cs typeface="Calibri"/>
              </a:rPr>
              <a:t> Verifies provided login credentials against the Employees table and returns the </a:t>
            </a:r>
            <a:r>
              <a:rPr lang="en-US" sz="1800" kern="0">
                <a:solidFill>
                  <a:srgbClr val="000000"/>
                </a:solidFill>
                <a:latin typeface="Calibri"/>
                <a:ea typeface="Times New Roman" panose="02020603050405020304" pitchFamily="18" charset="0"/>
                <a:cs typeface="Calibri"/>
              </a:rPr>
              <a:t>employee's</a:t>
            </a:r>
            <a:r>
              <a:rPr lang="en-US" sz="1800" kern="0">
                <a:solidFill>
                  <a:srgbClr val="000000"/>
                </a:solidFill>
                <a:effectLst/>
                <a:latin typeface="Calibri"/>
                <a:ea typeface="Times New Roman" panose="02020603050405020304" pitchFamily="18" charset="0"/>
                <a:cs typeface="Calibri"/>
              </a:rPr>
              <a:t> name if successful.</a:t>
            </a:r>
            <a:endParaRPr lang="en-US" sz="1800" kern="100">
              <a:solidFill>
                <a:srgbClr val="000000"/>
              </a:solidFill>
              <a:effectLst/>
              <a:latin typeface="Times New Roman"/>
              <a:ea typeface="Calibri" panose="020F0502020204030204" pitchFamily="34" charset="0"/>
              <a:cs typeface="Calibri"/>
            </a:endParaRPr>
          </a:p>
          <a:p>
            <a:pPr marL="0" marR="0">
              <a:spcBef>
                <a:spcPts val="0"/>
              </a:spcBef>
              <a:spcAft>
                <a:spcPts val="0"/>
              </a:spcAft>
            </a:pPr>
            <a:r>
              <a:rPr lang="en-US" sz="1800" b="1" u="sng" kern="0">
                <a:solidFill>
                  <a:srgbClr val="000000"/>
                </a:solidFill>
                <a:effectLst/>
                <a:latin typeface="Calibri"/>
                <a:ea typeface="Times New Roman" panose="02020603050405020304" pitchFamily="18" charset="0"/>
                <a:cs typeface="Calibri"/>
              </a:rPr>
              <a:t>Additional Notes:</a:t>
            </a:r>
            <a:endParaRPr lang="en-US" sz="1800" u="sng" kern="100">
              <a:effectLst/>
              <a:latin typeface="Times New Roman"/>
              <a:ea typeface="Calibri" panose="020F0502020204030204" pitchFamily="34" charset="0"/>
              <a:cs typeface="Calibri"/>
            </a:endParaRPr>
          </a:p>
          <a:p>
            <a:pPr marL="342900" marR="0" lvl="0" indent="-342900">
              <a:spcBef>
                <a:spcPts val="0"/>
              </a:spcBef>
              <a:spcAft>
                <a:spcPts val="0"/>
              </a:spcAft>
              <a:buSzPts val="1000"/>
              <a:buFont typeface="Arial" pitchFamily="2" charset="2"/>
              <a:buChar char="•"/>
              <a:tabLst>
                <a:tab pos="457200" algn="l"/>
              </a:tabLst>
            </a:pPr>
            <a:r>
              <a:rPr lang="en-US" sz="1800" kern="0">
                <a:solidFill>
                  <a:srgbClr val="000000"/>
                </a:solidFill>
                <a:effectLst/>
                <a:latin typeface="Calibri"/>
                <a:ea typeface="Times New Roman" panose="02020603050405020304" pitchFamily="18" charset="0"/>
                <a:cs typeface="Calibri"/>
              </a:rPr>
              <a:t>Password hashes are stored securely to prevent unauthorized access.</a:t>
            </a:r>
            <a:endParaRPr lang="en-US" sz="1800" kern="100">
              <a:solidFill>
                <a:srgbClr val="000000"/>
              </a:solidFill>
              <a:effectLst/>
              <a:latin typeface="Calibri"/>
              <a:ea typeface="Calibri" panose="020F0502020204030204" pitchFamily="34" charset="0"/>
              <a:cs typeface="Calibri"/>
            </a:endParaRPr>
          </a:p>
          <a:p>
            <a:pPr marL="342900" marR="0" lvl="0" indent="-342900">
              <a:spcBef>
                <a:spcPts val="0"/>
              </a:spcBef>
              <a:spcAft>
                <a:spcPts val="0"/>
              </a:spcAft>
              <a:buSzPts val="1000"/>
              <a:buFont typeface="Arial" pitchFamily="2" charset="2"/>
              <a:buChar char="•"/>
              <a:tabLst>
                <a:tab pos="457200" algn="l"/>
              </a:tabLst>
            </a:pPr>
            <a:r>
              <a:rPr lang="en-US" sz="1800" kern="0">
                <a:solidFill>
                  <a:srgbClr val="000000"/>
                </a:solidFill>
                <a:effectLst/>
                <a:latin typeface="Calibri"/>
                <a:ea typeface="Times New Roman" panose="02020603050405020304" pitchFamily="18" charset="0"/>
                <a:cs typeface="Calibri"/>
              </a:rPr>
              <a:t>Dates are validated to ensure booking start is before end.</a:t>
            </a:r>
            <a:endParaRPr lang="en-US" sz="1800" kern="100">
              <a:solidFill>
                <a:srgbClr val="000000"/>
              </a:solidFill>
              <a:effectLst/>
              <a:latin typeface="Calibri"/>
              <a:ea typeface="Calibri" panose="020F0502020204030204" pitchFamily="34" charset="0"/>
              <a:cs typeface="Calibri"/>
            </a:endParaRPr>
          </a:p>
          <a:p>
            <a:pPr marL="342900" marR="0" lvl="0" indent="-342900">
              <a:spcBef>
                <a:spcPts val="0"/>
              </a:spcBef>
              <a:spcAft>
                <a:spcPts val="0"/>
              </a:spcAft>
              <a:buSzPts val="1000"/>
              <a:buFont typeface="Arial" pitchFamily="2" charset="2"/>
              <a:buChar char="•"/>
              <a:tabLst>
                <a:tab pos="457200" algn="l"/>
              </a:tabLst>
            </a:pPr>
            <a:r>
              <a:rPr lang="en-US" sz="1800" kern="0">
                <a:solidFill>
                  <a:srgbClr val="000000"/>
                </a:solidFill>
                <a:effectLst/>
                <a:latin typeface="Calibri"/>
                <a:ea typeface="Times New Roman" panose="02020603050405020304" pitchFamily="18" charset="0"/>
                <a:cs typeface="Calibri"/>
              </a:rPr>
              <a:t>Error messages are printed for invalid actions.</a:t>
            </a:r>
            <a:endParaRPr lang="en-US" sz="1800" kern="100">
              <a:solidFill>
                <a:srgbClr val="000000"/>
              </a:solidFill>
              <a:effectLst/>
              <a:latin typeface="Calibri"/>
              <a:ea typeface="Calibri" panose="020F0502020204030204" pitchFamily="34" charset="0"/>
              <a:cs typeface="Calibri"/>
            </a:endParaRPr>
          </a:p>
          <a:p>
            <a:pPr marL="0" marR="0">
              <a:spcBef>
                <a:spcPts val="0"/>
              </a:spcBef>
              <a:spcAft>
                <a:spcPts val="0"/>
              </a:spcAft>
            </a:pPr>
            <a:r>
              <a:rPr lang="en-US" sz="1800" kern="0">
                <a:solidFill>
                  <a:srgbClr val="000000"/>
                </a:solidFill>
                <a:effectLst/>
                <a:latin typeface="Calibri"/>
                <a:ea typeface="Times New Roman" panose="02020603050405020304" pitchFamily="18" charset="0"/>
                <a:cs typeface="Calibri"/>
              </a:rPr>
              <a:t>Overall, this code provides a functional framework for managing car bookings and employee access in a rental database system.</a:t>
            </a:r>
            <a:endParaRPr lang="en-US" sz="1800" kern="100">
              <a:effectLst/>
              <a:latin typeface="Times New Roman"/>
              <a:ea typeface="Calibri" panose="020F0502020204030204" pitchFamily="34" charset="0"/>
              <a:cs typeface="Calibri"/>
            </a:endParaRPr>
          </a:p>
          <a:p>
            <a:pPr marL="0" marR="0">
              <a:spcBef>
                <a:spcPts val="0"/>
              </a:spcBef>
              <a:spcAft>
                <a:spcPts val="0"/>
              </a:spcAft>
            </a:pPr>
            <a:r>
              <a:rPr lang="en-US" sz="1800" kern="0">
                <a:solidFill>
                  <a:srgbClr val="000000"/>
                </a:solidFill>
                <a:effectLst/>
                <a:latin typeface="Calibri"/>
                <a:ea typeface="Times New Roman" panose="02020603050405020304" pitchFamily="18" charset="0"/>
                <a:cs typeface="Calibri"/>
              </a:rPr>
              <a:t>I hope this summary is helpful! Let me know if you have any other questions.</a:t>
            </a:r>
            <a:endParaRPr lang="en-US" sz="1800" kern="100">
              <a:effectLst/>
              <a:latin typeface="Times New Roman"/>
              <a:ea typeface="Calibri" panose="020F0502020204030204" pitchFamily="34" charset="0"/>
              <a:cs typeface="Calibri"/>
            </a:endParaRP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a:t>2023</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dirty="0" smtClean="0"/>
              <a:pPr/>
              <a:t>14</a:t>
            </a:fld>
            <a:endParaRPr lang="en-US"/>
          </a:p>
        </p:txBody>
      </p:sp>
    </p:spTree>
    <p:extLst>
      <p:ext uri="{BB962C8B-B14F-4D97-AF65-F5344CB8AC3E}">
        <p14:creationId xmlns:p14="http://schemas.microsoft.com/office/powerpoint/2010/main" val="920173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a:t>THANK YOU</a:t>
            </a:r>
            <a:r>
              <a:rPr lang="en-US" sz="5400"/>
              <a:t>!</a:t>
            </a:r>
            <a:endParaRPr lang="en-US"/>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vert="horz" lIns="91440" tIns="45720" rIns="91440" bIns="45720" rtlCol="0" anchor="t">
            <a:normAutofit/>
          </a:bodyPr>
          <a:lstStyle/>
          <a:p>
            <a:r>
              <a:rPr lang="en-US" sz="1600">
                <a:latin typeface="Calibri"/>
                <a:cs typeface="Calibri"/>
              </a:rPr>
              <a:t>Raashil Aadhyanth</a:t>
            </a:r>
          </a:p>
          <a:p>
            <a:r>
              <a:rPr lang="en-US" sz="1600">
                <a:latin typeface="Calibri"/>
                <a:cs typeface="Calibri"/>
              </a:rPr>
              <a:t>Luciano Tapia</a:t>
            </a:r>
          </a:p>
          <a:p>
            <a:r>
              <a:rPr lang="en-US" sz="1600" err="1">
                <a:latin typeface="Calibri"/>
                <a:cs typeface="Calibri"/>
              </a:rPr>
              <a:t>Rushab</a:t>
            </a:r>
            <a:r>
              <a:rPr lang="en-US" sz="1600">
                <a:latin typeface="Calibri"/>
                <a:cs typeface="Calibri"/>
              </a:rPr>
              <a:t> Ramesh </a:t>
            </a:r>
            <a:r>
              <a:rPr lang="en-US" sz="1600" err="1">
                <a:latin typeface="Calibri"/>
                <a:cs typeface="Calibri"/>
              </a:rPr>
              <a:t>Vaza</a:t>
            </a:r>
            <a:endParaRPr lang="en-US" sz="1600">
              <a:latin typeface="Calibri"/>
              <a:cs typeface="Calibri"/>
            </a:endParaRPr>
          </a:p>
          <a:p>
            <a:r>
              <a:rPr lang="en-US" sz="1600" err="1">
                <a:latin typeface="Calibri"/>
                <a:cs typeface="Calibri"/>
              </a:rPr>
              <a:t>Siddhesh</a:t>
            </a:r>
            <a:r>
              <a:rPr lang="en-US" sz="1600">
                <a:latin typeface="Calibri"/>
                <a:cs typeface="Calibri"/>
              </a:rPr>
              <a:t> Vijay Chavan</a:t>
            </a:r>
          </a:p>
          <a:p>
            <a:endParaRPr lang="en-US"/>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a:t>2023</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15</a:t>
            </a:fld>
            <a:endParaRPr lang="en-US"/>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DE9001-32AF-9D13-5D4D-02943F72F5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E47BF6-4A33-4B5A-596A-442B803F4323}"/>
              </a:ext>
            </a:extLst>
          </p:cNvPr>
          <p:cNvSpPr>
            <a:spLocks noGrp="1"/>
          </p:cNvSpPr>
          <p:nvPr>
            <p:ph type="title"/>
          </p:nvPr>
        </p:nvSpPr>
        <p:spPr>
          <a:xfrm>
            <a:off x="5920169" y="1152771"/>
            <a:ext cx="5431971" cy="846301"/>
          </a:xfrm>
        </p:spPr>
        <p:txBody>
          <a:bodyPr/>
          <a:lstStyle/>
          <a:p>
            <a:r>
              <a:rPr lang="en-US"/>
              <a:t>Overview </a:t>
            </a:r>
          </a:p>
        </p:txBody>
      </p:sp>
      <p:sp>
        <p:nvSpPr>
          <p:cNvPr id="26" name="Text Placeholder 25">
            <a:extLst>
              <a:ext uri="{FF2B5EF4-FFF2-40B4-BE49-F238E27FC236}">
                <a16:creationId xmlns:a16="http://schemas.microsoft.com/office/drawing/2014/main" id="{060EA683-444D-EFB8-4271-5EC1B679A959}"/>
              </a:ext>
            </a:extLst>
          </p:cNvPr>
          <p:cNvSpPr>
            <a:spLocks noGrp="1"/>
          </p:cNvSpPr>
          <p:nvPr>
            <p:ph type="body" sz="quarter" idx="25"/>
          </p:nvPr>
        </p:nvSpPr>
        <p:spPr>
          <a:xfrm>
            <a:off x="5956711" y="2992311"/>
            <a:ext cx="5433204" cy="365125"/>
          </a:xfrm>
        </p:spPr>
        <p:txBody>
          <a:bodyPr vert="horz" lIns="91440" tIns="45720" rIns="91440" bIns="45720" rtlCol="0" anchor="t">
            <a:normAutofit lnSpcReduction="10000"/>
          </a:bodyPr>
          <a:lstStyle/>
          <a:p>
            <a:r>
              <a:rPr lang="en-US"/>
              <a:t>E-r diagram</a:t>
            </a:r>
          </a:p>
        </p:txBody>
      </p:sp>
      <p:sp>
        <p:nvSpPr>
          <p:cNvPr id="4" name="Date Placeholder 3">
            <a:extLst>
              <a:ext uri="{FF2B5EF4-FFF2-40B4-BE49-F238E27FC236}">
                <a16:creationId xmlns:a16="http://schemas.microsoft.com/office/drawing/2014/main" id="{0C81FF5F-6330-B5E4-4FAB-992CCC9F4056}"/>
              </a:ext>
            </a:extLst>
          </p:cNvPr>
          <p:cNvSpPr>
            <a:spLocks noGrp="1"/>
          </p:cNvSpPr>
          <p:nvPr>
            <p:ph type="dt" sz="half" idx="10"/>
          </p:nvPr>
        </p:nvSpPr>
        <p:spPr>
          <a:xfrm>
            <a:off x="838200" y="6356350"/>
            <a:ext cx="2743200" cy="365125"/>
          </a:xfrm>
        </p:spPr>
        <p:txBody>
          <a:bodyPr/>
          <a:lstStyle/>
          <a:p>
            <a:r>
              <a:rPr lang="en-US"/>
              <a:t>2023</a:t>
            </a:r>
          </a:p>
        </p:txBody>
      </p:sp>
      <p:sp>
        <p:nvSpPr>
          <p:cNvPr id="6" name="Slide Number Placeholder 5">
            <a:extLst>
              <a:ext uri="{FF2B5EF4-FFF2-40B4-BE49-F238E27FC236}">
                <a16:creationId xmlns:a16="http://schemas.microsoft.com/office/drawing/2014/main" id="{A71A661A-8E04-ADE6-3BAB-C0CE15729FB4}"/>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a:t>
            </a:fld>
            <a:endParaRPr lang="en-US"/>
          </a:p>
        </p:txBody>
      </p:sp>
      <p:sp>
        <p:nvSpPr>
          <p:cNvPr id="12" name="Text Placeholder 25">
            <a:extLst>
              <a:ext uri="{FF2B5EF4-FFF2-40B4-BE49-F238E27FC236}">
                <a16:creationId xmlns:a16="http://schemas.microsoft.com/office/drawing/2014/main" id="{00E073F4-CC0D-65E3-0A4D-A870756AFE23}"/>
              </a:ext>
            </a:extLst>
          </p:cNvPr>
          <p:cNvSpPr txBox="1">
            <a:spLocks/>
          </p:cNvSpPr>
          <p:nvPr/>
        </p:nvSpPr>
        <p:spPr>
          <a:xfrm>
            <a:off x="5953938" y="3361667"/>
            <a:ext cx="5433204"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Database code</a:t>
            </a:r>
          </a:p>
        </p:txBody>
      </p:sp>
      <p:sp>
        <p:nvSpPr>
          <p:cNvPr id="14" name="Text Placeholder 25">
            <a:extLst>
              <a:ext uri="{FF2B5EF4-FFF2-40B4-BE49-F238E27FC236}">
                <a16:creationId xmlns:a16="http://schemas.microsoft.com/office/drawing/2014/main" id="{9A9F88D5-9ADE-BCC5-00B2-8C27D25DCBEA}"/>
              </a:ext>
            </a:extLst>
          </p:cNvPr>
          <p:cNvSpPr txBox="1">
            <a:spLocks/>
          </p:cNvSpPr>
          <p:nvPr/>
        </p:nvSpPr>
        <p:spPr>
          <a:xfrm>
            <a:off x="5948789" y="3727221"/>
            <a:ext cx="5433204"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testing</a:t>
            </a:r>
          </a:p>
        </p:txBody>
      </p:sp>
      <p:sp>
        <p:nvSpPr>
          <p:cNvPr id="16" name="Text Placeholder 25">
            <a:extLst>
              <a:ext uri="{FF2B5EF4-FFF2-40B4-BE49-F238E27FC236}">
                <a16:creationId xmlns:a16="http://schemas.microsoft.com/office/drawing/2014/main" id="{D170A9D2-69A2-D4C1-4B0A-BD05854FC9BB}"/>
              </a:ext>
            </a:extLst>
          </p:cNvPr>
          <p:cNvSpPr txBox="1">
            <a:spLocks/>
          </p:cNvSpPr>
          <p:nvPr/>
        </p:nvSpPr>
        <p:spPr>
          <a:xfrm>
            <a:off x="5943641" y="2630559"/>
            <a:ext cx="5433204"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The journey</a:t>
            </a:r>
          </a:p>
        </p:txBody>
      </p:sp>
      <p:sp>
        <p:nvSpPr>
          <p:cNvPr id="28" name="Text Placeholder 25">
            <a:extLst>
              <a:ext uri="{FF2B5EF4-FFF2-40B4-BE49-F238E27FC236}">
                <a16:creationId xmlns:a16="http://schemas.microsoft.com/office/drawing/2014/main" id="{4316B87C-50FB-AD0D-1369-7C4DAB65866C}"/>
              </a:ext>
            </a:extLst>
          </p:cNvPr>
          <p:cNvSpPr txBox="1">
            <a:spLocks/>
          </p:cNvSpPr>
          <p:nvPr/>
        </p:nvSpPr>
        <p:spPr>
          <a:xfrm>
            <a:off x="5954650" y="4090635"/>
            <a:ext cx="5433204"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next steps</a:t>
            </a:r>
          </a:p>
        </p:txBody>
      </p:sp>
      <p:sp>
        <p:nvSpPr>
          <p:cNvPr id="29" name="Text Placeholder 25">
            <a:extLst>
              <a:ext uri="{FF2B5EF4-FFF2-40B4-BE49-F238E27FC236}">
                <a16:creationId xmlns:a16="http://schemas.microsoft.com/office/drawing/2014/main" id="{BFAAB260-3318-1A26-295D-9B773E998F1F}"/>
              </a:ext>
            </a:extLst>
          </p:cNvPr>
          <p:cNvSpPr txBox="1">
            <a:spLocks/>
          </p:cNvSpPr>
          <p:nvPr/>
        </p:nvSpPr>
        <p:spPr>
          <a:xfrm>
            <a:off x="5954650" y="4454051"/>
            <a:ext cx="5433204"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Overview</a:t>
            </a:r>
          </a:p>
          <a:p>
            <a:endParaRPr lang="en-US"/>
          </a:p>
        </p:txBody>
      </p:sp>
    </p:spTree>
    <p:extLst>
      <p:ext uri="{BB962C8B-B14F-4D97-AF65-F5344CB8AC3E}">
        <p14:creationId xmlns:p14="http://schemas.microsoft.com/office/powerpoint/2010/main" val="2146773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A0C1CB-8554-F777-39A0-4A4438E2BB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6A37D4-0164-13FA-7C50-E209C6D06FC7}"/>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US"/>
              <a:t>Problem Statement</a:t>
            </a:r>
          </a:p>
        </p:txBody>
      </p:sp>
      <p:sp>
        <p:nvSpPr>
          <p:cNvPr id="3" name="Subtitle 2">
            <a:extLst>
              <a:ext uri="{FF2B5EF4-FFF2-40B4-BE49-F238E27FC236}">
                <a16:creationId xmlns:a16="http://schemas.microsoft.com/office/drawing/2014/main" id="{0894B9C6-E497-8515-178E-CEEC9073E471}"/>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vert="horz" lIns="91440" tIns="45720" rIns="91440" bIns="45720" rtlCol="0" anchor="t">
            <a:normAutofit/>
          </a:bodyPr>
          <a:lstStyle/>
          <a:p>
            <a:r>
              <a:rPr lang="en-US"/>
              <a:t>When brainstorming this idea, we thought about how renting a car directly after a flight or to travel is often difficult as you are given a car without much say. We wanted to allow the user to be able to choose their vehicle size and the dates of pickup and return. With of course the ease of canceling if need be.</a:t>
            </a:r>
          </a:p>
        </p:txBody>
      </p:sp>
      <p:sp>
        <p:nvSpPr>
          <p:cNvPr id="6" name="Date Placeholder 5">
            <a:extLst>
              <a:ext uri="{FF2B5EF4-FFF2-40B4-BE49-F238E27FC236}">
                <a16:creationId xmlns:a16="http://schemas.microsoft.com/office/drawing/2014/main" id="{C7BD10DD-05C0-9978-B009-B9B2CBA06D4E}"/>
              </a:ext>
            </a:extLst>
          </p:cNvPr>
          <p:cNvSpPr>
            <a:spLocks noGrp="1"/>
          </p:cNvSpPr>
          <p:nvPr>
            <p:ph type="dt" sz="half" idx="10"/>
          </p:nvPr>
        </p:nvSpPr>
        <p:spPr>
          <a:xfrm>
            <a:off x="1333500" y="6356350"/>
            <a:ext cx="985157" cy="365125"/>
          </a:xfrm>
        </p:spPr>
        <p:txBody>
          <a:bodyPr/>
          <a:lstStyle/>
          <a:p>
            <a:r>
              <a:rPr lang="en-US"/>
              <a:t>2023</a:t>
            </a:r>
          </a:p>
        </p:txBody>
      </p:sp>
      <p:sp>
        <p:nvSpPr>
          <p:cNvPr id="4" name="Slide Number Placeholder 3">
            <a:extLst>
              <a:ext uri="{FF2B5EF4-FFF2-40B4-BE49-F238E27FC236}">
                <a16:creationId xmlns:a16="http://schemas.microsoft.com/office/drawing/2014/main" id="{C6DFE4AF-0B7F-7BBB-9D39-CAD3951DD6AA}"/>
              </a:ext>
            </a:extLst>
          </p:cNvPr>
          <p:cNvSpPr>
            <a:spLocks noGrp="1"/>
          </p:cNvSpPr>
          <p:nvPr>
            <p:ph type="sldNum" sz="quarter" idx="12"/>
          </p:nvPr>
        </p:nvSpPr>
        <p:spPr>
          <a:xfrm>
            <a:off x="10617138" y="6394009"/>
            <a:ext cx="987552" cy="365125"/>
          </a:xfrm>
        </p:spPr>
        <p:txBody>
          <a:bodyPr/>
          <a:lstStyle/>
          <a:p>
            <a:fld id="{19B51A1E-902D-48AF-9020-955120F399B6}" type="slidenum">
              <a:rPr lang="en-US" smtClean="0"/>
              <a:pPr/>
              <a:t>3</a:t>
            </a:fld>
            <a:endParaRPr lang="en-US"/>
          </a:p>
        </p:txBody>
      </p:sp>
    </p:spTree>
    <p:extLst>
      <p:ext uri="{BB962C8B-B14F-4D97-AF65-F5344CB8AC3E}">
        <p14:creationId xmlns:p14="http://schemas.microsoft.com/office/powerpoint/2010/main" val="2875082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US"/>
              <a:t>ABOUT</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vert="horz" lIns="91440" tIns="45720" rIns="91440" bIns="45720" rtlCol="0" anchor="t">
            <a:normAutofit/>
          </a:bodyPr>
          <a:lstStyle/>
          <a:p>
            <a:r>
              <a:rPr lang="en-US"/>
              <a:t>Our idea behind the car rental service was to create a database in which the user has various options behind the vehicle of their choice. Once a user sets their preferences and dates, they will receive a list of cars available to rent at that time if any are available.</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a:t>2023</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10617138" y="6394009"/>
            <a:ext cx="987552" cy="365125"/>
          </a:xfrm>
        </p:spPr>
        <p:txBody>
          <a:bodyPr/>
          <a:lstStyle/>
          <a:p>
            <a:fld id="{19B51A1E-902D-48AF-9020-955120F399B6}" type="slidenum">
              <a:rPr lang="en-US" smtClean="0"/>
              <a:pPr/>
              <a:t>4</a:t>
            </a:fld>
            <a:endParaRPr lang="en-US"/>
          </a:p>
        </p:txBody>
      </p:sp>
    </p:spTree>
    <p:extLst>
      <p:ext uri="{BB962C8B-B14F-4D97-AF65-F5344CB8AC3E}">
        <p14:creationId xmlns:p14="http://schemas.microsoft.com/office/powerpoint/2010/main" val="2243494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244928" y="5895862"/>
            <a:ext cx="4082142" cy="585788"/>
          </a:xfrm>
        </p:spPr>
        <p:txBody>
          <a:bodyPr/>
          <a:lstStyle/>
          <a:p>
            <a:r>
              <a:rPr lang="en-US"/>
              <a:t>THE JOURNEY </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350961" y="757657"/>
            <a:ext cx="2141764" cy="514350"/>
          </a:xfrm>
        </p:spPr>
        <p:txBody>
          <a:bodyPr vert="horz" lIns="91440" tIns="45720" rIns="91440" bIns="45720" rtlCol="0" anchor="ctr">
            <a:normAutofit/>
          </a:bodyPr>
          <a:lstStyle/>
          <a:p>
            <a:r>
              <a:rPr lang="en-US"/>
              <a:t>Week 1-2</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1030061" y="2894920"/>
            <a:ext cx="2141764" cy="514350"/>
          </a:xfrm>
        </p:spPr>
        <p:txBody>
          <a:bodyPr/>
          <a:lstStyle/>
          <a:p>
            <a:r>
              <a:rPr lang="en-US"/>
              <a:t>WEEK 3-4</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2224315" y="5038045"/>
            <a:ext cx="2141764" cy="514350"/>
          </a:xfrm>
        </p:spPr>
        <p:txBody>
          <a:bodyPr/>
          <a:lstStyle/>
          <a:p>
            <a:r>
              <a:rPr lang="en-US"/>
              <a:t>WEEK 5-6</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105108" y="674635"/>
            <a:ext cx="6257553" cy="1130584"/>
          </a:xfrm>
        </p:spPr>
        <p:txBody>
          <a:bodyPr>
            <a:normAutofit/>
          </a:bodyPr>
          <a:lstStyle/>
          <a:p>
            <a:r>
              <a:rPr lang="en-US" sz="1200">
                <a:latin typeface="Calibri"/>
                <a:cs typeface="Calibri"/>
              </a:rPr>
              <a:t>Defined entities and relationships within the system (e.g., cars, employees, booking, Cancelled booking, calendar, etc.).</a:t>
            </a:r>
          </a:p>
          <a:p>
            <a:r>
              <a:rPr lang="en-US" sz="1200">
                <a:latin typeface="Calibri"/>
                <a:cs typeface="Calibri"/>
              </a:rPr>
              <a:t>Developed entity-relationship diagrams (ERDs) to visualize data relationships.</a:t>
            </a:r>
          </a:p>
          <a:p>
            <a:r>
              <a:rPr lang="en-US" sz="1200">
                <a:latin typeface="Calibri"/>
                <a:cs typeface="Calibri"/>
              </a:rPr>
              <a:t>Identified key attributes and data types for each entity.</a:t>
            </a:r>
          </a:p>
          <a:p>
            <a:endParaRPr lang="en-US"/>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5290829" y="2858386"/>
            <a:ext cx="6137809" cy="1097928"/>
          </a:xfrm>
        </p:spPr>
        <p:txBody>
          <a:bodyPr>
            <a:normAutofit fontScale="92500" lnSpcReduction="10000"/>
          </a:bodyPr>
          <a:lstStyle/>
          <a:p>
            <a:r>
              <a:rPr lang="en-US" sz="1200">
                <a:latin typeface="Calibri"/>
                <a:cs typeface="Calibri"/>
              </a:rPr>
              <a:t>Database Schema Design:</a:t>
            </a:r>
          </a:p>
          <a:p>
            <a:r>
              <a:rPr lang="en-US" sz="1200">
                <a:latin typeface="Calibri"/>
                <a:cs typeface="Calibri"/>
              </a:rPr>
              <a:t>Normalized database schema to minimize redundancy and improve data integrity.</a:t>
            </a:r>
          </a:p>
          <a:p>
            <a:r>
              <a:rPr lang="en-US" sz="1200">
                <a:latin typeface="Calibri"/>
                <a:cs typeface="Calibri"/>
              </a:rPr>
              <a:t>Defined primary and foreign keys for relationships between entities.</a:t>
            </a:r>
          </a:p>
          <a:p>
            <a:r>
              <a:rPr lang="en-US" sz="1200">
                <a:latin typeface="Calibri"/>
                <a:cs typeface="Calibri"/>
              </a:rPr>
              <a:t>Created tables with appropriate data types and constraints.</a:t>
            </a:r>
          </a:p>
          <a:p>
            <a:endParaRPr lang="en-US"/>
          </a:p>
          <a:p>
            <a:endParaRPr lang="en-US"/>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6453240" y="5007252"/>
            <a:ext cx="5555422" cy="1179569"/>
          </a:xfrm>
        </p:spPr>
        <p:txBody>
          <a:bodyPr>
            <a:normAutofit fontScale="92500" lnSpcReduction="20000"/>
          </a:bodyPr>
          <a:lstStyle/>
          <a:p>
            <a:r>
              <a:rPr lang="en-US" sz="1200">
                <a:latin typeface="Calibri"/>
                <a:cs typeface="Calibri"/>
              </a:rPr>
              <a:t>User Interface Design:</a:t>
            </a:r>
          </a:p>
          <a:p>
            <a:r>
              <a:rPr lang="en-US" sz="1200">
                <a:latin typeface="Calibri"/>
                <a:cs typeface="Calibri"/>
              </a:rPr>
              <a:t>Defined user roles and access levels for the system.</a:t>
            </a:r>
          </a:p>
          <a:p>
            <a:r>
              <a:rPr lang="en-US" sz="1200">
                <a:latin typeface="Calibri"/>
                <a:cs typeface="Calibri"/>
              </a:rPr>
              <a:t>Sketched initial user interfaces for key functionalities (e.g., car search, booking, employee management).</a:t>
            </a:r>
          </a:p>
          <a:p>
            <a:r>
              <a:rPr lang="en-US" sz="1200">
                <a:latin typeface="Calibri"/>
                <a:cs typeface="Calibri"/>
              </a:rPr>
              <a:t>Considered usability and accessibility principles for the interface.</a:t>
            </a:r>
          </a:p>
          <a:p>
            <a:endParaRPr lang="en-US"/>
          </a:p>
          <a:p>
            <a:endParaRPr lang="en-US"/>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a:t>2023</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5</a:t>
            </a:fld>
            <a:endParaRPr lang="en-US"/>
          </a:p>
        </p:txBody>
      </p:sp>
    </p:spTree>
    <p:extLst>
      <p:ext uri="{BB962C8B-B14F-4D97-AF65-F5344CB8AC3E}">
        <p14:creationId xmlns:p14="http://schemas.microsoft.com/office/powerpoint/2010/main" val="1738561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CF7333-7B4C-00E5-A52D-85DE7AB78F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441976-B7DA-052A-EAE8-BCCB3EC82416}"/>
              </a:ext>
            </a:extLst>
          </p:cNvPr>
          <p:cNvSpPr>
            <a:spLocks noGrp="1"/>
          </p:cNvSpPr>
          <p:nvPr>
            <p:ph type="title"/>
          </p:nvPr>
        </p:nvSpPr>
        <p:spPr>
          <a:xfrm>
            <a:off x="244928" y="5895862"/>
            <a:ext cx="4082142" cy="585788"/>
          </a:xfrm>
        </p:spPr>
        <p:txBody>
          <a:bodyPr/>
          <a:lstStyle/>
          <a:p>
            <a:r>
              <a:rPr lang="en-US"/>
              <a:t>THE JOURNEY </a:t>
            </a:r>
          </a:p>
        </p:txBody>
      </p:sp>
      <p:sp>
        <p:nvSpPr>
          <p:cNvPr id="3" name="Content Placeholder 2">
            <a:extLst>
              <a:ext uri="{FF2B5EF4-FFF2-40B4-BE49-F238E27FC236}">
                <a16:creationId xmlns:a16="http://schemas.microsoft.com/office/drawing/2014/main" id="{2113A84F-7051-3A1E-03D9-823A8061F96C}"/>
              </a:ext>
            </a:extLst>
          </p:cNvPr>
          <p:cNvSpPr>
            <a:spLocks noGrp="1"/>
          </p:cNvSpPr>
          <p:nvPr>
            <p:ph type="body" sz="quarter" idx="13"/>
          </p:nvPr>
        </p:nvSpPr>
        <p:spPr>
          <a:xfrm>
            <a:off x="442233" y="1546452"/>
            <a:ext cx="2141764" cy="514350"/>
          </a:xfrm>
        </p:spPr>
        <p:txBody>
          <a:bodyPr vert="horz" lIns="91440" tIns="45720" rIns="91440" bIns="45720" rtlCol="0" anchor="ctr">
            <a:normAutofit/>
          </a:bodyPr>
          <a:lstStyle/>
          <a:p>
            <a:r>
              <a:rPr lang="en-US"/>
              <a:t>Week 7-8</a:t>
            </a:r>
          </a:p>
        </p:txBody>
      </p:sp>
      <p:sp>
        <p:nvSpPr>
          <p:cNvPr id="4" name="Text Placeholder 3">
            <a:extLst>
              <a:ext uri="{FF2B5EF4-FFF2-40B4-BE49-F238E27FC236}">
                <a16:creationId xmlns:a16="http://schemas.microsoft.com/office/drawing/2014/main" id="{2B7108F6-86A5-F923-2267-50CAED19C8E7}"/>
              </a:ext>
            </a:extLst>
          </p:cNvPr>
          <p:cNvSpPr>
            <a:spLocks noGrp="1"/>
          </p:cNvSpPr>
          <p:nvPr>
            <p:ph type="body" sz="quarter" idx="14"/>
          </p:nvPr>
        </p:nvSpPr>
        <p:spPr>
          <a:xfrm>
            <a:off x="1574347" y="3700463"/>
            <a:ext cx="2141764" cy="514350"/>
          </a:xfrm>
        </p:spPr>
        <p:txBody>
          <a:bodyPr/>
          <a:lstStyle/>
          <a:p>
            <a:r>
              <a:rPr lang="en-US"/>
              <a:t>WEEK 9-10</a:t>
            </a:r>
          </a:p>
        </p:txBody>
      </p:sp>
      <p:sp>
        <p:nvSpPr>
          <p:cNvPr id="7" name="Text Placeholder 6">
            <a:extLst>
              <a:ext uri="{FF2B5EF4-FFF2-40B4-BE49-F238E27FC236}">
                <a16:creationId xmlns:a16="http://schemas.microsoft.com/office/drawing/2014/main" id="{2947B77E-C7BA-F489-71C9-998A31994A85}"/>
              </a:ext>
            </a:extLst>
          </p:cNvPr>
          <p:cNvSpPr>
            <a:spLocks noGrp="1"/>
          </p:cNvSpPr>
          <p:nvPr>
            <p:ph type="body" sz="quarter" idx="17"/>
          </p:nvPr>
        </p:nvSpPr>
        <p:spPr>
          <a:xfrm>
            <a:off x="4662791" y="1126392"/>
            <a:ext cx="6290210" cy="1359184"/>
          </a:xfrm>
        </p:spPr>
        <p:txBody>
          <a:bodyPr>
            <a:normAutofit lnSpcReduction="10000"/>
          </a:bodyPr>
          <a:lstStyle/>
          <a:p>
            <a:r>
              <a:rPr lang="en-US" sz="1200">
                <a:latin typeface="Calibri"/>
                <a:cs typeface="Calibri"/>
              </a:rPr>
              <a:t>System Development:</a:t>
            </a:r>
          </a:p>
          <a:p>
            <a:r>
              <a:rPr lang="en-US" sz="1200">
                <a:latin typeface="Calibri"/>
                <a:cs typeface="Calibri"/>
              </a:rPr>
              <a:t>Started implementing the system backend using a chosen database management system SSMS.</a:t>
            </a:r>
          </a:p>
          <a:p>
            <a:r>
              <a:rPr lang="en-US" sz="1200">
                <a:latin typeface="Calibri"/>
                <a:cs typeface="Calibri"/>
              </a:rPr>
              <a:t>Developed functionalities for data creation, retrieval, update, and deletion.</a:t>
            </a:r>
          </a:p>
          <a:p>
            <a:r>
              <a:rPr lang="en-US" sz="1200">
                <a:latin typeface="Calibri"/>
                <a:cs typeface="Calibri"/>
              </a:rPr>
              <a:t>Implemented basic validation and error handling mechanisms.</a:t>
            </a:r>
          </a:p>
          <a:p>
            <a:endParaRPr lang="en-US" sz="1200">
              <a:latin typeface="Calibri"/>
              <a:cs typeface="Calibri"/>
            </a:endParaRPr>
          </a:p>
          <a:p>
            <a:endParaRPr lang="en-US"/>
          </a:p>
        </p:txBody>
      </p:sp>
      <p:sp>
        <p:nvSpPr>
          <p:cNvPr id="8" name="Text Placeholder 7">
            <a:extLst>
              <a:ext uri="{FF2B5EF4-FFF2-40B4-BE49-F238E27FC236}">
                <a16:creationId xmlns:a16="http://schemas.microsoft.com/office/drawing/2014/main" id="{77D3F2DA-CF6C-8535-1184-E10624404095}"/>
              </a:ext>
            </a:extLst>
          </p:cNvPr>
          <p:cNvSpPr>
            <a:spLocks noGrp="1"/>
          </p:cNvSpPr>
          <p:nvPr>
            <p:ph type="body" sz="quarter" idx="18"/>
          </p:nvPr>
        </p:nvSpPr>
        <p:spPr>
          <a:xfrm>
            <a:off x="5867771" y="3424442"/>
            <a:ext cx="6105152" cy="1473486"/>
          </a:xfrm>
        </p:spPr>
        <p:txBody>
          <a:bodyPr>
            <a:normAutofit fontScale="92500" lnSpcReduction="10000"/>
          </a:bodyPr>
          <a:lstStyle/>
          <a:p>
            <a:r>
              <a:rPr lang="en-US" sz="1300">
                <a:latin typeface="Calibri"/>
                <a:cs typeface="Calibri"/>
              </a:rPr>
              <a:t>Testing and Refinement:</a:t>
            </a:r>
          </a:p>
          <a:p>
            <a:r>
              <a:rPr lang="en-US" sz="1300">
                <a:latin typeface="Calibri"/>
                <a:cs typeface="Calibri"/>
              </a:rPr>
              <a:t>Performed unit testing for individual modules and functionalities.</a:t>
            </a:r>
          </a:p>
          <a:p>
            <a:r>
              <a:rPr lang="en-US" sz="1300">
                <a:latin typeface="Calibri"/>
                <a:cs typeface="Calibri"/>
              </a:rPr>
              <a:t>Conducted integration testing to ensure seamless data flow across the system.</a:t>
            </a:r>
          </a:p>
          <a:p>
            <a:r>
              <a:rPr lang="en-US" sz="1300">
                <a:latin typeface="Calibri"/>
                <a:cs typeface="Calibri"/>
              </a:rPr>
              <a:t>Refactored code for efficiency and clarity based on testing results.</a:t>
            </a:r>
          </a:p>
          <a:p>
            <a:r>
              <a:rPr lang="en-US" sz="1300">
                <a:latin typeface="Calibri"/>
                <a:cs typeface="Calibri"/>
              </a:rPr>
              <a:t>Continued user interface development and implemented additional features.</a:t>
            </a:r>
          </a:p>
          <a:p>
            <a:endParaRPr lang="en-US" sz="1200">
              <a:latin typeface="Calibri"/>
              <a:cs typeface="Calibri"/>
            </a:endParaRPr>
          </a:p>
          <a:p>
            <a:endParaRPr lang="en-US"/>
          </a:p>
          <a:p>
            <a:endParaRPr lang="en-US"/>
          </a:p>
        </p:txBody>
      </p:sp>
      <p:sp>
        <p:nvSpPr>
          <p:cNvPr id="11" name="Date Placeholder 10">
            <a:extLst>
              <a:ext uri="{FF2B5EF4-FFF2-40B4-BE49-F238E27FC236}">
                <a16:creationId xmlns:a16="http://schemas.microsoft.com/office/drawing/2014/main" id="{DD027DDC-95E2-FA3D-D58A-9EB68824FFB9}"/>
              </a:ext>
            </a:extLst>
          </p:cNvPr>
          <p:cNvSpPr>
            <a:spLocks noGrp="1"/>
          </p:cNvSpPr>
          <p:nvPr>
            <p:ph type="dt" sz="half" idx="10"/>
          </p:nvPr>
        </p:nvSpPr>
        <p:spPr>
          <a:xfrm>
            <a:off x="838200" y="6356350"/>
            <a:ext cx="2743200" cy="365125"/>
          </a:xfrm>
        </p:spPr>
        <p:txBody>
          <a:bodyPr/>
          <a:lstStyle/>
          <a:p>
            <a:r>
              <a:rPr lang="en-US"/>
              <a:t>2023</a:t>
            </a:r>
          </a:p>
        </p:txBody>
      </p:sp>
      <p:sp>
        <p:nvSpPr>
          <p:cNvPr id="13" name="Slide Number Placeholder 12">
            <a:extLst>
              <a:ext uri="{FF2B5EF4-FFF2-40B4-BE49-F238E27FC236}">
                <a16:creationId xmlns:a16="http://schemas.microsoft.com/office/drawing/2014/main" id="{91BAB38F-F051-821C-D4B5-260D4F45557F}"/>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6</a:t>
            </a:fld>
            <a:endParaRPr lang="en-US"/>
          </a:p>
        </p:txBody>
      </p:sp>
    </p:spTree>
    <p:extLst>
      <p:ext uri="{BB962C8B-B14F-4D97-AF65-F5344CB8AC3E}">
        <p14:creationId xmlns:p14="http://schemas.microsoft.com/office/powerpoint/2010/main" val="182108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106731"/>
            <a:ext cx="8421688" cy="1325563"/>
          </a:xfrm>
        </p:spPr>
        <p:txBody>
          <a:bodyPr/>
          <a:lstStyle/>
          <a:p>
            <a:r>
              <a:rPr lang="en-US"/>
              <a:t>Entities and relationships</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a:t>2023</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7</a:t>
            </a:fld>
            <a:endParaRPr lang="en-US"/>
          </a:p>
        </p:txBody>
      </p:sp>
      <p:sp>
        <p:nvSpPr>
          <p:cNvPr id="20" name="Text Placeholder 19">
            <a:extLst>
              <a:ext uri="{FF2B5EF4-FFF2-40B4-BE49-F238E27FC236}">
                <a16:creationId xmlns:a16="http://schemas.microsoft.com/office/drawing/2014/main" id="{06C2D1BF-48A3-0F18-C7F1-7235AC7E9631}"/>
              </a:ext>
            </a:extLst>
          </p:cNvPr>
          <p:cNvSpPr>
            <a:spLocks noGrp="1"/>
          </p:cNvSpPr>
          <p:nvPr>
            <p:ph type="body" sz="quarter" idx="17"/>
          </p:nvPr>
        </p:nvSpPr>
        <p:spPr>
          <a:xfrm>
            <a:off x="6673143" y="1581518"/>
            <a:ext cx="4031030" cy="3032646"/>
          </a:xfrm>
        </p:spPr>
        <p:txBody>
          <a:bodyPr vert="horz" lIns="91440" tIns="45720" rIns="91440" bIns="45720" rtlCol="0" anchor="t">
            <a:normAutofit/>
          </a:bodyPr>
          <a:lstStyle/>
          <a:p>
            <a:pPr marL="285750" indent="-285750" algn="l">
              <a:buChar char="•"/>
            </a:pPr>
            <a:r>
              <a:rPr lang="en-US" sz="1600">
                <a:ea typeface="+mn-lt"/>
                <a:cs typeface="+mn-lt"/>
              </a:rPr>
              <a:t>One Car can be booked in many Bookings. (One-to-Many)</a:t>
            </a:r>
            <a:endParaRPr lang="en-US" sz="1600"/>
          </a:p>
          <a:p>
            <a:pPr marL="285750" indent="-285750" algn="l">
              <a:buChar char="•"/>
            </a:pPr>
            <a:r>
              <a:rPr lang="en-US" sz="1600">
                <a:ea typeface="+mn-lt"/>
                <a:cs typeface="+mn-lt"/>
              </a:rPr>
              <a:t>One Employee can book many Cars. (One-to-Many)</a:t>
            </a:r>
            <a:endParaRPr lang="en-US" sz="1600"/>
          </a:p>
          <a:p>
            <a:pPr marL="285750" indent="-285750" algn="l">
              <a:buChar char="•"/>
            </a:pPr>
            <a:r>
              <a:rPr lang="en-US" sz="1600">
                <a:ea typeface="+mn-lt"/>
                <a:cs typeface="+mn-lt"/>
              </a:rPr>
              <a:t>One Booking can be canceled and moved to one </a:t>
            </a:r>
            <a:r>
              <a:rPr lang="en-US" sz="1600" err="1">
                <a:ea typeface="+mn-lt"/>
                <a:cs typeface="+mn-lt"/>
              </a:rPr>
              <a:t>CanceledBooking</a:t>
            </a:r>
            <a:r>
              <a:rPr lang="en-US" sz="1600">
                <a:ea typeface="+mn-lt"/>
                <a:cs typeface="+mn-lt"/>
              </a:rPr>
              <a:t>. (One-to-One)</a:t>
            </a:r>
            <a:endParaRPr lang="en-US" sz="1600"/>
          </a:p>
          <a:p>
            <a:pPr marL="285750" indent="-285750" algn="l">
              <a:buChar char="•"/>
            </a:pPr>
            <a:r>
              <a:rPr lang="en-US" sz="1600">
                <a:ea typeface="+mn-lt"/>
                <a:cs typeface="+mn-lt"/>
              </a:rPr>
              <a:t>One Date can have many Bookings. (One-to-Many)</a:t>
            </a:r>
            <a:endParaRPr lang="en-US" sz="1600"/>
          </a:p>
          <a:p>
            <a:pPr algn="l"/>
            <a:endParaRPr lang="en-US"/>
          </a:p>
        </p:txBody>
      </p:sp>
      <p:sp>
        <p:nvSpPr>
          <p:cNvPr id="22" name="Text Placeholder 21">
            <a:extLst>
              <a:ext uri="{FF2B5EF4-FFF2-40B4-BE49-F238E27FC236}">
                <a16:creationId xmlns:a16="http://schemas.microsoft.com/office/drawing/2014/main" id="{82E49733-4C82-6F20-D08B-3697F59EAF2D}"/>
              </a:ext>
            </a:extLst>
          </p:cNvPr>
          <p:cNvSpPr>
            <a:spLocks noGrp="1"/>
          </p:cNvSpPr>
          <p:nvPr>
            <p:ph type="body" sz="quarter" idx="16"/>
          </p:nvPr>
        </p:nvSpPr>
        <p:spPr>
          <a:xfrm>
            <a:off x="6673004" y="1214969"/>
            <a:ext cx="4031945" cy="365125"/>
          </a:xfrm>
        </p:spPr>
        <p:txBody>
          <a:bodyPr vert="horz" lIns="91440" tIns="45720" rIns="91440" bIns="45720" rtlCol="0" anchor="t">
            <a:normAutofit lnSpcReduction="10000"/>
          </a:bodyPr>
          <a:lstStyle/>
          <a:p>
            <a:r>
              <a:rPr lang="en-US"/>
              <a:t>RELATIONSHIPS</a:t>
            </a:r>
          </a:p>
        </p:txBody>
      </p:sp>
      <p:sp>
        <p:nvSpPr>
          <p:cNvPr id="24" name="Text Placeholder 23">
            <a:extLst>
              <a:ext uri="{FF2B5EF4-FFF2-40B4-BE49-F238E27FC236}">
                <a16:creationId xmlns:a16="http://schemas.microsoft.com/office/drawing/2014/main" id="{D04F9C60-657B-26DE-48E4-CB465EE055DE}"/>
              </a:ext>
            </a:extLst>
          </p:cNvPr>
          <p:cNvSpPr>
            <a:spLocks noGrp="1"/>
          </p:cNvSpPr>
          <p:nvPr>
            <p:ph type="body" sz="quarter" idx="15"/>
          </p:nvPr>
        </p:nvSpPr>
        <p:spPr>
          <a:xfrm>
            <a:off x="963987" y="1587379"/>
            <a:ext cx="4552707" cy="2962308"/>
          </a:xfrm>
        </p:spPr>
        <p:txBody>
          <a:bodyPr vert="horz" lIns="91440" tIns="45720" rIns="91440" bIns="45720" rtlCol="0" anchor="t">
            <a:noAutofit/>
          </a:bodyPr>
          <a:lstStyle/>
          <a:p>
            <a:pPr marL="285750" indent="-285750" algn="l">
              <a:buChar char="•"/>
            </a:pPr>
            <a:r>
              <a:rPr lang="en-US" sz="1500" b="1" u="sng">
                <a:ea typeface="+mn-lt"/>
                <a:cs typeface="+mn-lt"/>
              </a:rPr>
              <a:t>Cars</a:t>
            </a:r>
            <a:r>
              <a:rPr lang="en-US" sz="1500">
                <a:ea typeface="+mn-lt"/>
                <a:cs typeface="+mn-lt"/>
              </a:rPr>
              <a:t>: </a:t>
            </a:r>
            <a:r>
              <a:rPr lang="en-US" sz="1500" err="1">
                <a:ea typeface="+mn-lt"/>
                <a:cs typeface="+mn-lt"/>
              </a:rPr>
              <a:t>CarID</a:t>
            </a:r>
            <a:r>
              <a:rPr lang="en-US" sz="1500">
                <a:ea typeface="+mn-lt"/>
                <a:cs typeface="+mn-lt"/>
              </a:rPr>
              <a:t> (Primary Key), </a:t>
            </a:r>
            <a:r>
              <a:rPr lang="en-US" sz="1500" err="1">
                <a:ea typeface="+mn-lt"/>
                <a:cs typeface="+mn-lt"/>
              </a:rPr>
              <a:t>CarName</a:t>
            </a:r>
            <a:r>
              <a:rPr lang="en-US" sz="1500">
                <a:ea typeface="+mn-lt"/>
                <a:cs typeface="+mn-lt"/>
              </a:rPr>
              <a:t>, Category</a:t>
            </a:r>
            <a:endParaRPr lang="en-US" sz="1500"/>
          </a:p>
          <a:p>
            <a:pPr marL="285750" indent="-285750" algn="l">
              <a:buChar char="•"/>
            </a:pPr>
            <a:r>
              <a:rPr lang="en-US" sz="1500" b="1" u="sng">
                <a:ea typeface="+mn-lt"/>
                <a:cs typeface="+mn-lt"/>
              </a:rPr>
              <a:t>Employees</a:t>
            </a:r>
            <a:r>
              <a:rPr lang="en-US" sz="1500">
                <a:ea typeface="+mn-lt"/>
                <a:cs typeface="+mn-lt"/>
              </a:rPr>
              <a:t>: </a:t>
            </a:r>
            <a:r>
              <a:rPr lang="en-US" sz="1500" err="1">
                <a:ea typeface="+mn-lt"/>
                <a:cs typeface="+mn-lt"/>
              </a:rPr>
              <a:t>EmployeeID</a:t>
            </a:r>
            <a:r>
              <a:rPr lang="en-US" sz="1500">
                <a:ea typeface="+mn-lt"/>
                <a:cs typeface="+mn-lt"/>
              </a:rPr>
              <a:t> (Primary Key), </a:t>
            </a:r>
            <a:r>
              <a:rPr lang="en-US" sz="1500" err="1">
                <a:ea typeface="+mn-lt"/>
                <a:cs typeface="+mn-lt"/>
              </a:rPr>
              <a:t>EmployeeName</a:t>
            </a:r>
            <a:r>
              <a:rPr lang="en-US" sz="1500">
                <a:ea typeface="+mn-lt"/>
                <a:cs typeface="+mn-lt"/>
              </a:rPr>
              <a:t>, </a:t>
            </a:r>
            <a:r>
              <a:rPr lang="en-US" sz="1500" err="1">
                <a:ea typeface="+mn-lt"/>
                <a:cs typeface="+mn-lt"/>
              </a:rPr>
              <a:t>LoginID</a:t>
            </a:r>
            <a:r>
              <a:rPr lang="en-US" sz="1500">
                <a:ea typeface="+mn-lt"/>
                <a:cs typeface="+mn-lt"/>
              </a:rPr>
              <a:t> (Unique), </a:t>
            </a:r>
            <a:r>
              <a:rPr lang="en-US" sz="1500" err="1">
                <a:ea typeface="+mn-lt"/>
                <a:cs typeface="+mn-lt"/>
              </a:rPr>
              <a:t>PasswordHash</a:t>
            </a:r>
            <a:endParaRPr lang="en-US" sz="1500" err="1"/>
          </a:p>
          <a:p>
            <a:pPr marL="285750" indent="-285750" algn="l">
              <a:buChar char="•"/>
            </a:pPr>
            <a:r>
              <a:rPr lang="en-US" sz="1500" b="1" u="sng">
                <a:ea typeface="+mn-lt"/>
                <a:cs typeface="+mn-lt"/>
              </a:rPr>
              <a:t>Bookings</a:t>
            </a:r>
            <a:r>
              <a:rPr lang="en-US" sz="1500">
                <a:ea typeface="+mn-lt"/>
                <a:cs typeface="+mn-lt"/>
              </a:rPr>
              <a:t>: </a:t>
            </a:r>
            <a:r>
              <a:rPr lang="en-US" sz="1500" err="1">
                <a:ea typeface="+mn-lt"/>
                <a:cs typeface="+mn-lt"/>
              </a:rPr>
              <a:t>BookingID</a:t>
            </a:r>
            <a:r>
              <a:rPr lang="en-US" sz="1500">
                <a:ea typeface="+mn-lt"/>
                <a:cs typeface="+mn-lt"/>
              </a:rPr>
              <a:t> (Identity, Primary Key), </a:t>
            </a:r>
            <a:r>
              <a:rPr lang="en-US" sz="1500" err="1">
                <a:ea typeface="+mn-lt"/>
                <a:cs typeface="+mn-lt"/>
              </a:rPr>
              <a:t>EmployeeID</a:t>
            </a:r>
            <a:r>
              <a:rPr lang="en-US" sz="1500">
                <a:ea typeface="+mn-lt"/>
                <a:cs typeface="+mn-lt"/>
              </a:rPr>
              <a:t> (Foreign Key), </a:t>
            </a:r>
            <a:r>
              <a:rPr lang="en-US" sz="1500" err="1">
                <a:ea typeface="+mn-lt"/>
                <a:cs typeface="+mn-lt"/>
              </a:rPr>
              <a:t>CarID</a:t>
            </a:r>
            <a:r>
              <a:rPr lang="en-US" sz="1500">
                <a:ea typeface="+mn-lt"/>
                <a:cs typeface="+mn-lt"/>
              </a:rPr>
              <a:t> (Foreign Key), </a:t>
            </a:r>
            <a:r>
              <a:rPr lang="en-US" sz="1500" err="1">
                <a:ea typeface="+mn-lt"/>
                <a:cs typeface="+mn-lt"/>
              </a:rPr>
              <a:t>BookingStartDate</a:t>
            </a:r>
            <a:r>
              <a:rPr lang="en-US" sz="1500">
                <a:ea typeface="+mn-lt"/>
                <a:cs typeface="+mn-lt"/>
              </a:rPr>
              <a:t>, </a:t>
            </a:r>
            <a:r>
              <a:rPr lang="en-US" sz="1500" err="1">
                <a:ea typeface="+mn-lt"/>
                <a:cs typeface="+mn-lt"/>
              </a:rPr>
              <a:t>BookingEndDate</a:t>
            </a:r>
            <a:endParaRPr lang="en-US" sz="1500" err="1"/>
          </a:p>
          <a:p>
            <a:pPr marL="285750" indent="-285750" algn="l">
              <a:buChar char="•"/>
            </a:pPr>
            <a:r>
              <a:rPr lang="en-US" sz="1500" b="1" u="sng">
                <a:ea typeface="+mn-lt"/>
                <a:cs typeface="+mn-lt"/>
              </a:rPr>
              <a:t>Canceled Bookings</a:t>
            </a:r>
            <a:r>
              <a:rPr lang="en-US" sz="1500">
                <a:ea typeface="+mn-lt"/>
                <a:cs typeface="+mn-lt"/>
              </a:rPr>
              <a:t>: </a:t>
            </a:r>
            <a:r>
              <a:rPr lang="en-US" sz="1500" err="1">
                <a:ea typeface="+mn-lt"/>
                <a:cs typeface="+mn-lt"/>
              </a:rPr>
              <a:t>CancellationID</a:t>
            </a:r>
            <a:r>
              <a:rPr lang="en-US" sz="1500">
                <a:ea typeface="+mn-lt"/>
                <a:cs typeface="+mn-lt"/>
              </a:rPr>
              <a:t> (Identity, Primary Key), </a:t>
            </a:r>
            <a:r>
              <a:rPr lang="en-US" sz="1500" err="1">
                <a:ea typeface="+mn-lt"/>
                <a:cs typeface="+mn-lt"/>
              </a:rPr>
              <a:t>BookingID</a:t>
            </a:r>
            <a:r>
              <a:rPr lang="en-US" sz="1500">
                <a:ea typeface="+mn-lt"/>
                <a:cs typeface="+mn-lt"/>
              </a:rPr>
              <a:t> (Foreign Key), </a:t>
            </a:r>
            <a:r>
              <a:rPr lang="en-US" sz="1500" err="1">
                <a:ea typeface="+mn-lt"/>
                <a:cs typeface="+mn-lt"/>
              </a:rPr>
              <a:t>CancellationDate</a:t>
            </a:r>
            <a:endParaRPr lang="en-US" sz="1500"/>
          </a:p>
          <a:p>
            <a:pPr marL="285750" indent="-285750" algn="l">
              <a:buChar char="•"/>
            </a:pPr>
            <a:r>
              <a:rPr lang="en-US" sz="1500" b="1" u="sng">
                <a:ea typeface="+mn-lt"/>
                <a:cs typeface="+mn-lt"/>
              </a:rPr>
              <a:t>Calendar</a:t>
            </a:r>
            <a:r>
              <a:rPr lang="en-US" sz="1500">
                <a:ea typeface="+mn-lt"/>
                <a:cs typeface="+mn-lt"/>
              </a:rPr>
              <a:t>: Date (Primary Key)</a:t>
            </a:r>
            <a:endParaRPr lang="en-US" sz="1500"/>
          </a:p>
          <a:p>
            <a:pPr algn="l"/>
            <a:endParaRPr lang="en-US" sz="1500"/>
          </a:p>
        </p:txBody>
      </p:sp>
      <p:sp>
        <p:nvSpPr>
          <p:cNvPr id="26" name="Text Placeholder 25">
            <a:extLst>
              <a:ext uri="{FF2B5EF4-FFF2-40B4-BE49-F238E27FC236}">
                <a16:creationId xmlns:a16="http://schemas.microsoft.com/office/drawing/2014/main" id="{B8E50A94-C4FF-9B08-DED3-28214C4FE46D}"/>
              </a:ext>
            </a:extLst>
          </p:cNvPr>
          <p:cNvSpPr>
            <a:spLocks noGrp="1"/>
          </p:cNvSpPr>
          <p:nvPr>
            <p:ph type="body" sz="quarter" idx="13"/>
          </p:nvPr>
        </p:nvSpPr>
        <p:spPr>
          <a:xfrm>
            <a:off x="1491762" y="1214969"/>
            <a:ext cx="4031945" cy="365125"/>
          </a:xfrm>
        </p:spPr>
        <p:txBody>
          <a:bodyPr vert="horz" lIns="91440" tIns="45720" rIns="91440" bIns="45720" rtlCol="0" anchor="t">
            <a:normAutofit lnSpcReduction="10000"/>
          </a:bodyPr>
          <a:lstStyle/>
          <a:p>
            <a:r>
              <a:rPr lang="en-US"/>
              <a:t>ENTITIES</a:t>
            </a:r>
          </a:p>
        </p:txBody>
      </p:sp>
      <p:sp>
        <p:nvSpPr>
          <p:cNvPr id="7" name="Text Placeholder 23">
            <a:extLst>
              <a:ext uri="{FF2B5EF4-FFF2-40B4-BE49-F238E27FC236}">
                <a16:creationId xmlns:a16="http://schemas.microsoft.com/office/drawing/2014/main" id="{021EE162-5D0E-CC43-81EA-EAD74DFD9BA5}"/>
              </a:ext>
            </a:extLst>
          </p:cNvPr>
          <p:cNvSpPr txBox="1">
            <a:spLocks/>
          </p:cNvSpPr>
          <p:nvPr/>
        </p:nvSpPr>
        <p:spPr>
          <a:xfrm>
            <a:off x="3502032" y="4717440"/>
            <a:ext cx="5103693" cy="2042046"/>
          </a:xfrm>
          <a:prstGeom prst="rect">
            <a:avLst/>
          </a:prstGeom>
        </p:spPr>
        <p:txBody>
          <a:bodyPr vert="horz" lIns="91440" tIns="45720" rIns="91440" bIns="45720" rtlCol="0" anchor="t">
            <a:no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500">
                <a:ea typeface="+mn-lt"/>
                <a:cs typeface="+mn-lt"/>
              </a:rPr>
              <a:t>*The </a:t>
            </a:r>
            <a:r>
              <a:rPr lang="en-US" sz="1500" err="1">
                <a:ea typeface="+mn-lt"/>
                <a:cs typeface="+mn-lt"/>
              </a:rPr>
              <a:t>LoginID</a:t>
            </a:r>
            <a:r>
              <a:rPr lang="en-US" sz="1500">
                <a:ea typeface="+mn-lt"/>
                <a:cs typeface="+mn-lt"/>
              </a:rPr>
              <a:t> of Employees is unique to prevent duplicate accounts.</a:t>
            </a:r>
            <a:endParaRPr lang="en-US"/>
          </a:p>
          <a:p>
            <a:pPr algn="l"/>
            <a:r>
              <a:rPr lang="en-US" sz="1500">
                <a:ea typeface="+mn-lt"/>
                <a:cs typeface="+mn-lt"/>
              </a:rPr>
              <a:t>*</a:t>
            </a:r>
            <a:r>
              <a:rPr lang="en-US" sz="1500" err="1">
                <a:ea typeface="+mn-lt"/>
                <a:cs typeface="+mn-lt"/>
              </a:rPr>
              <a:t>PasswordHash</a:t>
            </a:r>
            <a:r>
              <a:rPr lang="en-US" sz="1500">
                <a:ea typeface="+mn-lt"/>
                <a:cs typeface="+mn-lt"/>
              </a:rPr>
              <a:t> stores passwords securely using a hashing algorithm.</a:t>
            </a:r>
            <a:endParaRPr lang="en-US"/>
          </a:p>
          <a:p>
            <a:pPr algn="l"/>
            <a:r>
              <a:rPr lang="en-US" sz="1500">
                <a:ea typeface="+mn-lt"/>
                <a:cs typeface="+mn-lt"/>
              </a:rPr>
              <a:t>*The Manager role grants extensive permissions on Cars, Employees, and Bookings, and Employee1 is assigned to this role.</a:t>
            </a:r>
            <a:endParaRPr lang="en-US"/>
          </a:p>
          <a:p>
            <a:pPr marL="285750" indent="-285750" algn="l">
              <a:buFont typeface="Arial" panose="020B0604020202020204" pitchFamily="34" charset="0"/>
              <a:buChar char="•"/>
            </a:pPr>
            <a:endParaRPr lang="en-US" sz="1500"/>
          </a:p>
          <a:p>
            <a:pPr algn="l"/>
            <a:endParaRPr lang="en-US" sz="1500"/>
          </a:p>
        </p:txBody>
      </p:sp>
    </p:spTree>
    <p:extLst>
      <p:ext uri="{BB962C8B-B14F-4D97-AF65-F5344CB8AC3E}">
        <p14:creationId xmlns:p14="http://schemas.microsoft.com/office/powerpoint/2010/main" val="1593920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617734-E956-56B0-9F8F-1461F9FE76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77C1EC-E5F1-2AF0-E453-2BEE9BFBCAD6}"/>
              </a:ext>
            </a:extLst>
          </p:cNvPr>
          <p:cNvSpPr>
            <a:spLocks noGrp="1"/>
          </p:cNvSpPr>
          <p:nvPr>
            <p:ph type="title"/>
          </p:nvPr>
        </p:nvSpPr>
        <p:spPr>
          <a:xfrm>
            <a:off x="1885156" y="892177"/>
            <a:ext cx="8421688" cy="1325563"/>
          </a:xfrm>
        </p:spPr>
        <p:txBody>
          <a:bodyPr/>
          <a:lstStyle/>
          <a:p>
            <a:r>
              <a:rPr lang="en-US"/>
              <a:t>E-r diagram</a:t>
            </a:r>
          </a:p>
        </p:txBody>
      </p:sp>
      <p:sp>
        <p:nvSpPr>
          <p:cNvPr id="80" name="Date Placeholder 79">
            <a:extLst>
              <a:ext uri="{FF2B5EF4-FFF2-40B4-BE49-F238E27FC236}">
                <a16:creationId xmlns:a16="http://schemas.microsoft.com/office/drawing/2014/main" id="{4913EC22-B38B-1A45-65E6-5BAD4CC31940}"/>
              </a:ext>
            </a:extLst>
          </p:cNvPr>
          <p:cNvSpPr>
            <a:spLocks noGrp="1"/>
          </p:cNvSpPr>
          <p:nvPr>
            <p:ph type="dt" sz="half" idx="20"/>
          </p:nvPr>
        </p:nvSpPr>
        <p:spPr>
          <a:xfrm>
            <a:off x="838200" y="6356350"/>
            <a:ext cx="2743200" cy="365125"/>
          </a:xfrm>
        </p:spPr>
        <p:txBody>
          <a:bodyPr/>
          <a:lstStyle/>
          <a:p>
            <a:r>
              <a:rPr lang="en-US"/>
              <a:t>2023</a:t>
            </a:r>
          </a:p>
        </p:txBody>
      </p:sp>
      <p:sp>
        <p:nvSpPr>
          <p:cNvPr id="82" name="Slide Number Placeholder 81">
            <a:extLst>
              <a:ext uri="{FF2B5EF4-FFF2-40B4-BE49-F238E27FC236}">
                <a16:creationId xmlns:a16="http://schemas.microsoft.com/office/drawing/2014/main" id="{B1C90CF8-D806-EDB1-1269-9027B2EC86F7}"/>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8</a:t>
            </a:fld>
            <a:endParaRPr lang="en-US"/>
          </a:p>
        </p:txBody>
      </p:sp>
      <p:pic>
        <p:nvPicPr>
          <p:cNvPr id="6" name="Picture 5" descr="A diagram of a company&#10;&#10;Description automatically generated">
            <a:extLst>
              <a:ext uri="{FF2B5EF4-FFF2-40B4-BE49-F238E27FC236}">
                <a16:creationId xmlns:a16="http://schemas.microsoft.com/office/drawing/2014/main" id="{BC314C66-942C-0C14-B864-FB57B5CE9DCF}"/>
              </a:ext>
            </a:extLst>
          </p:cNvPr>
          <p:cNvPicPr>
            <a:picLocks noChangeAspect="1"/>
          </p:cNvPicPr>
          <p:nvPr/>
        </p:nvPicPr>
        <p:blipFill>
          <a:blip r:embed="rId2"/>
          <a:stretch>
            <a:fillRect/>
          </a:stretch>
        </p:blipFill>
        <p:spPr>
          <a:xfrm>
            <a:off x="1399899" y="1816399"/>
            <a:ext cx="9392202" cy="4722513"/>
          </a:xfrm>
          <a:prstGeom prst="rect">
            <a:avLst/>
          </a:prstGeom>
        </p:spPr>
      </p:pic>
    </p:spTree>
    <p:extLst>
      <p:ext uri="{BB962C8B-B14F-4D97-AF65-F5344CB8AC3E}">
        <p14:creationId xmlns:p14="http://schemas.microsoft.com/office/powerpoint/2010/main" val="1297721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306998" y="5716101"/>
            <a:ext cx="5100027" cy="513251"/>
          </a:xfrm>
        </p:spPr>
        <p:txBody>
          <a:bodyPr/>
          <a:lstStyle/>
          <a:p>
            <a:r>
              <a:rPr lang="en-US"/>
              <a:t>Database code</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a:t>2023</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a:p>
        </p:txBody>
      </p:sp>
      <p:sp>
        <p:nvSpPr>
          <p:cNvPr id="3" name="TextBox 2">
            <a:extLst>
              <a:ext uri="{FF2B5EF4-FFF2-40B4-BE49-F238E27FC236}">
                <a16:creationId xmlns:a16="http://schemas.microsoft.com/office/drawing/2014/main" id="{089A6D7B-A2B6-013A-ABEA-D62A140C5229}"/>
              </a:ext>
            </a:extLst>
          </p:cNvPr>
          <p:cNvSpPr txBox="1"/>
          <p:nvPr/>
        </p:nvSpPr>
        <p:spPr>
          <a:xfrm>
            <a:off x="304800" y="-1"/>
            <a:ext cx="7772400" cy="6124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ea typeface="+mn-lt"/>
                <a:cs typeface="+mn-lt"/>
              </a:rPr>
              <a:t>USE </a:t>
            </a:r>
            <a:r>
              <a:rPr lang="en-US" sz="800" err="1">
                <a:ea typeface="+mn-lt"/>
                <a:cs typeface="+mn-lt"/>
              </a:rPr>
              <a:t>CarRentalDB</a:t>
            </a:r>
            <a:r>
              <a:rPr lang="en-US" sz="800">
                <a:ea typeface="+mn-lt"/>
                <a:cs typeface="+mn-lt"/>
              </a:rPr>
              <a:t>;</a:t>
            </a:r>
            <a:endParaRPr lang="en-US" sz="800"/>
          </a:p>
          <a:p>
            <a:r>
              <a:rPr lang="en-US" sz="800">
                <a:ea typeface="+mn-lt"/>
                <a:cs typeface="+mn-lt"/>
              </a:rPr>
              <a:t>GO</a:t>
            </a:r>
            <a:endParaRPr lang="en-US" sz="800"/>
          </a:p>
          <a:p>
            <a:r>
              <a:rPr lang="en-US" sz="800">
                <a:ea typeface="+mn-lt"/>
                <a:cs typeface="+mn-lt"/>
              </a:rPr>
              <a:t>-- Create Cars table</a:t>
            </a:r>
            <a:endParaRPr lang="en-US" sz="800"/>
          </a:p>
          <a:p>
            <a:r>
              <a:rPr lang="en-US" sz="800">
                <a:ea typeface="+mn-lt"/>
                <a:cs typeface="+mn-lt"/>
              </a:rPr>
              <a:t>CREATE TABLE Cars (</a:t>
            </a:r>
            <a:endParaRPr lang="en-US" sz="800"/>
          </a:p>
          <a:p>
            <a:r>
              <a:rPr lang="en-US" sz="800">
                <a:ea typeface="+mn-lt"/>
                <a:cs typeface="+mn-lt"/>
              </a:rPr>
              <a:t>    </a:t>
            </a:r>
            <a:r>
              <a:rPr lang="en-US" sz="800" err="1">
                <a:ea typeface="+mn-lt"/>
                <a:cs typeface="+mn-lt"/>
              </a:rPr>
              <a:t>CarID</a:t>
            </a:r>
            <a:r>
              <a:rPr lang="en-US" sz="800">
                <a:ea typeface="+mn-lt"/>
                <a:cs typeface="+mn-lt"/>
              </a:rPr>
              <a:t> INT PRIMARY KEY,</a:t>
            </a:r>
            <a:endParaRPr lang="en-US" sz="800"/>
          </a:p>
          <a:p>
            <a:r>
              <a:rPr lang="en-US" sz="800">
                <a:ea typeface="+mn-lt"/>
                <a:cs typeface="+mn-lt"/>
              </a:rPr>
              <a:t>    </a:t>
            </a:r>
            <a:r>
              <a:rPr lang="en-US" sz="800" err="1">
                <a:ea typeface="+mn-lt"/>
                <a:cs typeface="+mn-lt"/>
              </a:rPr>
              <a:t>CarName</a:t>
            </a:r>
            <a:r>
              <a:rPr lang="en-US" sz="800">
                <a:ea typeface="+mn-lt"/>
                <a:cs typeface="+mn-lt"/>
              </a:rPr>
              <a:t> VARCHAR(50),</a:t>
            </a:r>
            <a:endParaRPr lang="en-US" sz="800"/>
          </a:p>
          <a:p>
            <a:r>
              <a:rPr lang="en-US" sz="800">
                <a:ea typeface="+mn-lt"/>
                <a:cs typeface="+mn-lt"/>
              </a:rPr>
              <a:t>    Category VARCHAR(20) </a:t>
            </a:r>
            <a:endParaRPr lang="en-US" sz="800"/>
          </a:p>
          <a:p>
            <a:r>
              <a:rPr lang="en-US" sz="800">
                <a:ea typeface="+mn-lt"/>
                <a:cs typeface="+mn-lt"/>
              </a:rPr>
              <a:t>);</a:t>
            </a:r>
            <a:endParaRPr lang="en-US" sz="800"/>
          </a:p>
          <a:p>
            <a:r>
              <a:rPr lang="en-US" sz="800">
                <a:ea typeface="+mn-lt"/>
                <a:cs typeface="+mn-lt"/>
              </a:rPr>
              <a:t>-- Insert data into Cars table</a:t>
            </a:r>
            <a:endParaRPr lang="en-US" sz="800"/>
          </a:p>
          <a:p>
            <a:r>
              <a:rPr lang="en-US" sz="800">
                <a:ea typeface="+mn-lt"/>
                <a:cs typeface="+mn-lt"/>
              </a:rPr>
              <a:t>INSERT INTO Cars (</a:t>
            </a:r>
            <a:r>
              <a:rPr lang="en-US" sz="800" err="1">
                <a:ea typeface="+mn-lt"/>
                <a:cs typeface="+mn-lt"/>
              </a:rPr>
              <a:t>CarID</a:t>
            </a:r>
            <a:r>
              <a:rPr lang="en-US" sz="800">
                <a:ea typeface="+mn-lt"/>
                <a:cs typeface="+mn-lt"/>
              </a:rPr>
              <a:t>, </a:t>
            </a:r>
            <a:r>
              <a:rPr lang="en-US" sz="800" err="1">
                <a:ea typeface="+mn-lt"/>
                <a:cs typeface="+mn-lt"/>
              </a:rPr>
              <a:t>CarName</a:t>
            </a:r>
            <a:r>
              <a:rPr lang="en-US" sz="800">
                <a:ea typeface="+mn-lt"/>
                <a:cs typeface="+mn-lt"/>
              </a:rPr>
              <a:t>, Category) VALUES</a:t>
            </a:r>
            <a:endParaRPr lang="en-US" sz="800"/>
          </a:p>
          <a:p>
            <a:r>
              <a:rPr lang="en-US" sz="800">
                <a:ea typeface="+mn-lt"/>
                <a:cs typeface="+mn-lt"/>
              </a:rPr>
              <a:t>(1, 'Car1', 'Sedan'),</a:t>
            </a:r>
            <a:endParaRPr lang="en-US" sz="800"/>
          </a:p>
          <a:p>
            <a:r>
              <a:rPr lang="en-US" sz="800">
                <a:ea typeface="+mn-lt"/>
                <a:cs typeface="+mn-lt"/>
              </a:rPr>
              <a:t>(2, 'Car2', 'SUV'),</a:t>
            </a:r>
            <a:endParaRPr lang="en-US" sz="800"/>
          </a:p>
          <a:p>
            <a:r>
              <a:rPr lang="en-US" sz="800">
                <a:ea typeface="+mn-lt"/>
                <a:cs typeface="+mn-lt"/>
              </a:rPr>
              <a:t>(3, 'Car3', 'Sedan'),</a:t>
            </a:r>
            <a:endParaRPr lang="en-US" sz="800"/>
          </a:p>
          <a:p>
            <a:r>
              <a:rPr lang="en-US" sz="800">
                <a:ea typeface="+mn-lt"/>
                <a:cs typeface="+mn-lt"/>
              </a:rPr>
              <a:t>(4, 'Car4', 'SUV');</a:t>
            </a:r>
            <a:endParaRPr lang="en-US" sz="800"/>
          </a:p>
          <a:p>
            <a:r>
              <a:rPr lang="en-US" sz="800">
                <a:ea typeface="+mn-lt"/>
                <a:cs typeface="+mn-lt"/>
              </a:rPr>
              <a:t>GO</a:t>
            </a:r>
            <a:endParaRPr lang="en-US" sz="800"/>
          </a:p>
          <a:p>
            <a:r>
              <a:rPr lang="en-US" sz="800">
                <a:ea typeface="+mn-lt"/>
                <a:cs typeface="+mn-lt"/>
              </a:rPr>
              <a:t>-- Create Employees table</a:t>
            </a:r>
            <a:endParaRPr lang="en-US" sz="800"/>
          </a:p>
          <a:p>
            <a:r>
              <a:rPr lang="en-US" sz="800">
                <a:ea typeface="+mn-lt"/>
                <a:cs typeface="+mn-lt"/>
              </a:rPr>
              <a:t>CREATE TABLE Employees (</a:t>
            </a:r>
            <a:endParaRPr lang="en-US" sz="800"/>
          </a:p>
          <a:p>
            <a:r>
              <a:rPr lang="en-US" sz="800">
                <a:ea typeface="+mn-lt"/>
                <a:cs typeface="+mn-lt"/>
              </a:rPr>
              <a:t>    </a:t>
            </a:r>
            <a:r>
              <a:rPr lang="en-US" sz="800" err="1">
                <a:ea typeface="+mn-lt"/>
                <a:cs typeface="+mn-lt"/>
              </a:rPr>
              <a:t>EmployeeID</a:t>
            </a:r>
            <a:r>
              <a:rPr lang="en-US" sz="800">
                <a:ea typeface="+mn-lt"/>
                <a:cs typeface="+mn-lt"/>
              </a:rPr>
              <a:t> INT PRIMARY KEY,</a:t>
            </a:r>
            <a:endParaRPr lang="en-US" sz="800"/>
          </a:p>
          <a:p>
            <a:r>
              <a:rPr lang="en-US" sz="800">
                <a:ea typeface="+mn-lt"/>
                <a:cs typeface="+mn-lt"/>
              </a:rPr>
              <a:t>    </a:t>
            </a:r>
            <a:r>
              <a:rPr lang="en-US" sz="800" err="1">
                <a:ea typeface="+mn-lt"/>
                <a:cs typeface="+mn-lt"/>
              </a:rPr>
              <a:t>EmployeeName</a:t>
            </a:r>
            <a:r>
              <a:rPr lang="en-US" sz="800">
                <a:ea typeface="+mn-lt"/>
                <a:cs typeface="+mn-lt"/>
              </a:rPr>
              <a:t> VARCHAR(50),</a:t>
            </a:r>
            <a:endParaRPr lang="en-US" sz="800"/>
          </a:p>
          <a:p>
            <a:r>
              <a:rPr lang="en-US" sz="800">
                <a:ea typeface="+mn-lt"/>
                <a:cs typeface="+mn-lt"/>
              </a:rPr>
              <a:t>    </a:t>
            </a:r>
            <a:r>
              <a:rPr lang="en-US" sz="800" err="1">
                <a:ea typeface="+mn-lt"/>
                <a:cs typeface="+mn-lt"/>
              </a:rPr>
              <a:t>LoginID</a:t>
            </a:r>
            <a:r>
              <a:rPr lang="en-US" sz="800">
                <a:ea typeface="+mn-lt"/>
                <a:cs typeface="+mn-lt"/>
              </a:rPr>
              <a:t> VARCHAR(50) UNIQUE,</a:t>
            </a:r>
            <a:endParaRPr lang="en-US" sz="800"/>
          </a:p>
          <a:p>
            <a:r>
              <a:rPr lang="en-US" sz="800">
                <a:ea typeface="+mn-lt"/>
                <a:cs typeface="+mn-lt"/>
              </a:rPr>
              <a:t>    </a:t>
            </a:r>
            <a:r>
              <a:rPr lang="en-US" sz="800" err="1">
                <a:ea typeface="+mn-lt"/>
                <a:cs typeface="+mn-lt"/>
              </a:rPr>
              <a:t>PasswordHash</a:t>
            </a:r>
            <a:r>
              <a:rPr lang="en-US" sz="800">
                <a:ea typeface="+mn-lt"/>
                <a:cs typeface="+mn-lt"/>
              </a:rPr>
              <a:t> VARBINARY(64)</a:t>
            </a:r>
            <a:endParaRPr lang="en-US" sz="800"/>
          </a:p>
          <a:p>
            <a:r>
              <a:rPr lang="en-US" sz="800">
                <a:ea typeface="+mn-lt"/>
                <a:cs typeface="+mn-lt"/>
              </a:rPr>
              <a:t>);</a:t>
            </a:r>
            <a:endParaRPr lang="en-US" sz="800"/>
          </a:p>
          <a:p>
            <a:r>
              <a:rPr lang="en-US" sz="800">
                <a:ea typeface="+mn-lt"/>
                <a:cs typeface="+mn-lt"/>
              </a:rPr>
              <a:t>-- Insert data into Employees table</a:t>
            </a:r>
            <a:endParaRPr lang="en-US" sz="800"/>
          </a:p>
          <a:p>
            <a:r>
              <a:rPr lang="en-US" sz="800">
                <a:ea typeface="+mn-lt"/>
                <a:cs typeface="+mn-lt"/>
              </a:rPr>
              <a:t>INSERT INTO Employees (</a:t>
            </a:r>
            <a:r>
              <a:rPr lang="en-US" sz="800" err="1">
                <a:ea typeface="+mn-lt"/>
                <a:cs typeface="+mn-lt"/>
              </a:rPr>
              <a:t>EmployeeID</a:t>
            </a:r>
            <a:r>
              <a:rPr lang="en-US" sz="800">
                <a:ea typeface="+mn-lt"/>
                <a:cs typeface="+mn-lt"/>
              </a:rPr>
              <a:t>, </a:t>
            </a:r>
            <a:r>
              <a:rPr lang="en-US" sz="800" err="1">
                <a:ea typeface="+mn-lt"/>
                <a:cs typeface="+mn-lt"/>
              </a:rPr>
              <a:t>EmployeeName</a:t>
            </a:r>
            <a:r>
              <a:rPr lang="en-US" sz="800">
                <a:ea typeface="+mn-lt"/>
                <a:cs typeface="+mn-lt"/>
              </a:rPr>
              <a:t>, </a:t>
            </a:r>
            <a:r>
              <a:rPr lang="en-US" sz="800" err="1">
                <a:ea typeface="+mn-lt"/>
                <a:cs typeface="+mn-lt"/>
              </a:rPr>
              <a:t>LoginID</a:t>
            </a:r>
            <a:r>
              <a:rPr lang="en-US" sz="800">
                <a:ea typeface="+mn-lt"/>
                <a:cs typeface="+mn-lt"/>
              </a:rPr>
              <a:t>, </a:t>
            </a:r>
            <a:r>
              <a:rPr lang="en-US" sz="800" err="1">
                <a:ea typeface="+mn-lt"/>
                <a:cs typeface="+mn-lt"/>
              </a:rPr>
              <a:t>PasswordHash</a:t>
            </a:r>
            <a:r>
              <a:rPr lang="en-US" sz="800">
                <a:ea typeface="+mn-lt"/>
                <a:cs typeface="+mn-lt"/>
              </a:rPr>
              <a:t>) VALUES</a:t>
            </a:r>
            <a:endParaRPr lang="en-US" sz="800"/>
          </a:p>
          <a:p>
            <a:r>
              <a:rPr lang="en-US" sz="800">
                <a:ea typeface="+mn-lt"/>
                <a:cs typeface="+mn-lt"/>
              </a:rPr>
              <a:t>(123, 'Employee1', 'emp1', HASHBYTES('SHA2_256', 'password1')),</a:t>
            </a:r>
            <a:endParaRPr lang="en-US" sz="800"/>
          </a:p>
          <a:p>
            <a:r>
              <a:rPr lang="en-US" sz="800">
                <a:ea typeface="+mn-lt"/>
                <a:cs typeface="+mn-lt"/>
              </a:rPr>
              <a:t>(234, 'Employee2', 'emp2', HASHBYTES('SHA2_256', 'password2')),</a:t>
            </a:r>
            <a:endParaRPr lang="en-US" sz="800"/>
          </a:p>
          <a:p>
            <a:r>
              <a:rPr lang="en-US" sz="800">
                <a:ea typeface="+mn-lt"/>
                <a:cs typeface="+mn-lt"/>
              </a:rPr>
              <a:t>(345, 'Employee3', 'emp3', HASHBYTES('SHA2_256', 'password3'));</a:t>
            </a:r>
            <a:endParaRPr lang="en-US" sz="800"/>
          </a:p>
          <a:p>
            <a:r>
              <a:rPr lang="en-US" sz="800">
                <a:ea typeface="+mn-lt"/>
                <a:cs typeface="+mn-lt"/>
              </a:rPr>
              <a:t>GO</a:t>
            </a:r>
            <a:endParaRPr lang="en-US" sz="800"/>
          </a:p>
          <a:p>
            <a:r>
              <a:rPr lang="en-US" sz="800">
                <a:ea typeface="+mn-lt"/>
                <a:cs typeface="+mn-lt"/>
              </a:rPr>
              <a:t>-- Create Bookings table</a:t>
            </a:r>
          </a:p>
          <a:p>
            <a:r>
              <a:rPr lang="en-US" sz="800">
                <a:ea typeface="+mn-lt"/>
                <a:cs typeface="+mn-lt"/>
              </a:rPr>
              <a:t>CREATE TABLE Bookings (</a:t>
            </a:r>
          </a:p>
          <a:p>
            <a:r>
              <a:rPr lang="en-US" sz="800">
                <a:ea typeface="+mn-lt"/>
                <a:cs typeface="+mn-lt"/>
              </a:rPr>
              <a:t>    </a:t>
            </a:r>
            <a:r>
              <a:rPr lang="en-US" sz="800" err="1">
                <a:ea typeface="+mn-lt"/>
                <a:cs typeface="+mn-lt"/>
              </a:rPr>
              <a:t>BookingID</a:t>
            </a:r>
            <a:r>
              <a:rPr lang="en-US" sz="800">
                <a:ea typeface="+mn-lt"/>
                <a:cs typeface="+mn-lt"/>
              </a:rPr>
              <a:t> INT IDENTITY(1,1) PRIMARY KEY,</a:t>
            </a:r>
          </a:p>
          <a:p>
            <a:r>
              <a:rPr lang="en-US" sz="800">
                <a:ea typeface="+mn-lt"/>
                <a:cs typeface="+mn-lt"/>
              </a:rPr>
              <a:t>    </a:t>
            </a:r>
            <a:r>
              <a:rPr lang="en-US" sz="800" err="1">
                <a:ea typeface="+mn-lt"/>
                <a:cs typeface="+mn-lt"/>
              </a:rPr>
              <a:t>EmployeeID</a:t>
            </a:r>
            <a:r>
              <a:rPr lang="en-US" sz="800">
                <a:ea typeface="+mn-lt"/>
                <a:cs typeface="+mn-lt"/>
              </a:rPr>
              <a:t> INT,</a:t>
            </a:r>
          </a:p>
          <a:p>
            <a:r>
              <a:rPr lang="en-US" sz="800">
                <a:ea typeface="+mn-lt"/>
                <a:cs typeface="+mn-lt"/>
              </a:rPr>
              <a:t>    </a:t>
            </a:r>
            <a:r>
              <a:rPr lang="en-US" sz="800" err="1">
                <a:ea typeface="+mn-lt"/>
                <a:cs typeface="+mn-lt"/>
              </a:rPr>
              <a:t>CarID</a:t>
            </a:r>
            <a:r>
              <a:rPr lang="en-US" sz="800">
                <a:ea typeface="+mn-lt"/>
                <a:cs typeface="+mn-lt"/>
              </a:rPr>
              <a:t> INT,</a:t>
            </a:r>
          </a:p>
          <a:p>
            <a:r>
              <a:rPr lang="en-US" sz="800">
                <a:ea typeface="+mn-lt"/>
                <a:cs typeface="+mn-lt"/>
              </a:rPr>
              <a:t>    </a:t>
            </a:r>
            <a:r>
              <a:rPr lang="en-US" sz="800" err="1">
                <a:ea typeface="+mn-lt"/>
                <a:cs typeface="+mn-lt"/>
              </a:rPr>
              <a:t>BookingStartDate</a:t>
            </a:r>
            <a:r>
              <a:rPr lang="en-US" sz="800">
                <a:ea typeface="+mn-lt"/>
                <a:cs typeface="+mn-lt"/>
              </a:rPr>
              <a:t> DATE,</a:t>
            </a:r>
          </a:p>
          <a:p>
            <a:r>
              <a:rPr lang="en-US" sz="800">
                <a:ea typeface="+mn-lt"/>
                <a:cs typeface="+mn-lt"/>
              </a:rPr>
              <a:t>    </a:t>
            </a:r>
            <a:r>
              <a:rPr lang="en-US" sz="800" err="1">
                <a:ea typeface="+mn-lt"/>
                <a:cs typeface="+mn-lt"/>
              </a:rPr>
              <a:t>BookingEndDate</a:t>
            </a:r>
            <a:r>
              <a:rPr lang="en-US" sz="800">
                <a:ea typeface="+mn-lt"/>
                <a:cs typeface="+mn-lt"/>
              </a:rPr>
              <a:t> DATE,</a:t>
            </a:r>
          </a:p>
          <a:p>
            <a:r>
              <a:rPr lang="en-US" sz="800">
                <a:ea typeface="+mn-lt"/>
                <a:cs typeface="+mn-lt"/>
              </a:rPr>
              <a:t>    FOREIGN KEY (</a:t>
            </a:r>
            <a:r>
              <a:rPr lang="en-US" sz="800" err="1">
                <a:ea typeface="+mn-lt"/>
                <a:cs typeface="+mn-lt"/>
              </a:rPr>
              <a:t>EmployeeID</a:t>
            </a:r>
            <a:r>
              <a:rPr lang="en-US" sz="800">
                <a:ea typeface="+mn-lt"/>
                <a:cs typeface="+mn-lt"/>
              </a:rPr>
              <a:t>) REFERENCES Employees(</a:t>
            </a:r>
            <a:r>
              <a:rPr lang="en-US" sz="800" err="1">
                <a:ea typeface="+mn-lt"/>
                <a:cs typeface="+mn-lt"/>
              </a:rPr>
              <a:t>EmployeeID</a:t>
            </a:r>
            <a:r>
              <a:rPr lang="en-US" sz="800">
                <a:ea typeface="+mn-lt"/>
                <a:cs typeface="+mn-lt"/>
              </a:rPr>
              <a:t>),</a:t>
            </a:r>
          </a:p>
          <a:p>
            <a:r>
              <a:rPr lang="en-US" sz="800">
                <a:ea typeface="+mn-lt"/>
                <a:cs typeface="+mn-lt"/>
              </a:rPr>
              <a:t>    FOREIGN KEY (</a:t>
            </a:r>
            <a:r>
              <a:rPr lang="en-US" sz="800" err="1">
                <a:ea typeface="+mn-lt"/>
                <a:cs typeface="+mn-lt"/>
              </a:rPr>
              <a:t>CarID</a:t>
            </a:r>
            <a:r>
              <a:rPr lang="en-US" sz="800">
                <a:ea typeface="+mn-lt"/>
                <a:cs typeface="+mn-lt"/>
              </a:rPr>
              <a:t>) REFERENCES Cars(</a:t>
            </a:r>
            <a:r>
              <a:rPr lang="en-US" sz="800" err="1">
                <a:ea typeface="+mn-lt"/>
                <a:cs typeface="+mn-lt"/>
              </a:rPr>
              <a:t>CarID</a:t>
            </a:r>
            <a:r>
              <a:rPr lang="en-US" sz="800">
                <a:ea typeface="+mn-lt"/>
                <a:cs typeface="+mn-lt"/>
              </a:rPr>
              <a:t>)</a:t>
            </a:r>
          </a:p>
          <a:p>
            <a:r>
              <a:rPr lang="en-US" sz="800">
                <a:ea typeface="+mn-lt"/>
                <a:cs typeface="+mn-lt"/>
              </a:rPr>
              <a:t>);</a:t>
            </a:r>
          </a:p>
          <a:p>
            <a:r>
              <a:rPr lang="en-US" sz="800">
                <a:ea typeface="+mn-lt"/>
                <a:cs typeface="+mn-lt"/>
              </a:rPr>
              <a:t>GO</a:t>
            </a:r>
          </a:p>
          <a:p>
            <a:r>
              <a:rPr lang="en-US" sz="800">
                <a:ea typeface="+mn-lt"/>
                <a:cs typeface="+mn-lt"/>
              </a:rPr>
              <a:t>-- Create </a:t>
            </a:r>
            <a:r>
              <a:rPr lang="en-US" sz="800" err="1">
                <a:ea typeface="+mn-lt"/>
                <a:cs typeface="+mn-lt"/>
              </a:rPr>
              <a:t>CanceledBookings</a:t>
            </a:r>
            <a:r>
              <a:rPr lang="en-US" sz="800">
                <a:ea typeface="+mn-lt"/>
                <a:cs typeface="+mn-lt"/>
              </a:rPr>
              <a:t> table</a:t>
            </a:r>
          </a:p>
          <a:p>
            <a:r>
              <a:rPr lang="en-US" sz="800">
                <a:ea typeface="+mn-lt"/>
                <a:cs typeface="+mn-lt"/>
              </a:rPr>
              <a:t>CREATE TABLE </a:t>
            </a:r>
            <a:r>
              <a:rPr lang="en-US" sz="800" err="1">
                <a:ea typeface="+mn-lt"/>
                <a:cs typeface="+mn-lt"/>
              </a:rPr>
              <a:t>CanceledBookings</a:t>
            </a:r>
            <a:r>
              <a:rPr lang="en-US" sz="800">
                <a:ea typeface="+mn-lt"/>
                <a:cs typeface="+mn-lt"/>
              </a:rPr>
              <a:t> (</a:t>
            </a:r>
          </a:p>
          <a:p>
            <a:r>
              <a:rPr lang="en-US" sz="800">
                <a:ea typeface="+mn-lt"/>
                <a:cs typeface="+mn-lt"/>
              </a:rPr>
              <a:t>    </a:t>
            </a:r>
            <a:r>
              <a:rPr lang="en-US" sz="800" err="1">
                <a:ea typeface="+mn-lt"/>
                <a:cs typeface="+mn-lt"/>
              </a:rPr>
              <a:t>CancellationID</a:t>
            </a:r>
            <a:r>
              <a:rPr lang="en-US" sz="800">
                <a:ea typeface="+mn-lt"/>
                <a:cs typeface="+mn-lt"/>
              </a:rPr>
              <a:t> INT IDENTITY(1,1) PRIMARY KEY,</a:t>
            </a:r>
          </a:p>
          <a:p>
            <a:r>
              <a:rPr lang="en-US" sz="800">
                <a:ea typeface="+mn-lt"/>
                <a:cs typeface="+mn-lt"/>
              </a:rPr>
              <a:t>    </a:t>
            </a:r>
            <a:r>
              <a:rPr lang="en-US" sz="800" err="1">
                <a:ea typeface="+mn-lt"/>
                <a:cs typeface="+mn-lt"/>
              </a:rPr>
              <a:t>BookingID</a:t>
            </a:r>
            <a:r>
              <a:rPr lang="en-US" sz="800">
                <a:ea typeface="+mn-lt"/>
                <a:cs typeface="+mn-lt"/>
              </a:rPr>
              <a:t> INT,</a:t>
            </a:r>
          </a:p>
          <a:p>
            <a:r>
              <a:rPr lang="en-US" sz="800">
                <a:ea typeface="+mn-lt"/>
                <a:cs typeface="+mn-lt"/>
              </a:rPr>
              <a:t>    </a:t>
            </a:r>
            <a:r>
              <a:rPr lang="en-US" sz="800" err="1">
                <a:ea typeface="+mn-lt"/>
                <a:cs typeface="+mn-lt"/>
              </a:rPr>
              <a:t>CancellationDate</a:t>
            </a:r>
            <a:r>
              <a:rPr lang="en-US" sz="800">
                <a:ea typeface="+mn-lt"/>
                <a:cs typeface="+mn-lt"/>
              </a:rPr>
              <a:t> DATE,</a:t>
            </a:r>
          </a:p>
          <a:p>
            <a:r>
              <a:rPr lang="en-US" sz="800">
                <a:ea typeface="+mn-lt"/>
                <a:cs typeface="+mn-lt"/>
              </a:rPr>
              <a:t>    FOREIGN KEY (</a:t>
            </a:r>
            <a:r>
              <a:rPr lang="en-US" sz="800" err="1">
                <a:ea typeface="+mn-lt"/>
                <a:cs typeface="+mn-lt"/>
              </a:rPr>
              <a:t>BookingID</a:t>
            </a:r>
            <a:r>
              <a:rPr lang="en-US" sz="800">
                <a:ea typeface="+mn-lt"/>
                <a:cs typeface="+mn-lt"/>
              </a:rPr>
              <a:t>) REFERENCES Bookings(</a:t>
            </a:r>
            <a:r>
              <a:rPr lang="en-US" sz="800" err="1">
                <a:ea typeface="+mn-lt"/>
                <a:cs typeface="+mn-lt"/>
              </a:rPr>
              <a:t>BookingID</a:t>
            </a:r>
            <a:r>
              <a:rPr lang="en-US" sz="800">
                <a:ea typeface="+mn-lt"/>
                <a:cs typeface="+mn-lt"/>
              </a:rPr>
              <a:t>)</a:t>
            </a:r>
          </a:p>
          <a:p>
            <a:endParaRPr lang="en-US" sz="800">
              <a:ea typeface="+mn-lt"/>
              <a:cs typeface="+mn-lt"/>
            </a:endParaRPr>
          </a:p>
          <a:p>
            <a:endParaRPr lang="en-US" sz="800"/>
          </a:p>
          <a:p>
            <a:endParaRPr lang="en-US" sz="800"/>
          </a:p>
          <a:p>
            <a:endParaRPr lang="en-US" sz="800"/>
          </a:p>
        </p:txBody>
      </p:sp>
      <p:sp>
        <p:nvSpPr>
          <p:cNvPr id="5" name="TextBox 4">
            <a:extLst>
              <a:ext uri="{FF2B5EF4-FFF2-40B4-BE49-F238E27FC236}">
                <a16:creationId xmlns:a16="http://schemas.microsoft.com/office/drawing/2014/main" id="{211EB4BB-186C-13B0-3EB5-BF38059FDA4A}"/>
              </a:ext>
            </a:extLst>
          </p:cNvPr>
          <p:cNvSpPr txBox="1"/>
          <p:nvPr/>
        </p:nvSpPr>
        <p:spPr>
          <a:xfrm>
            <a:off x="4454768" y="-2"/>
            <a:ext cx="7772400"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ea typeface="+mn-lt"/>
                <a:cs typeface="+mn-lt"/>
              </a:rPr>
              <a:t>);</a:t>
            </a:r>
            <a:endParaRPr lang="en-US">
              <a:ea typeface="+mn-lt"/>
              <a:cs typeface="+mn-lt"/>
            </a:endParaRPr>
          </a:p>
          <a:p>
            <a:r>
              <a:rPr lang="en-US" sz="800">
                <a:ea typeface="+mn-lt"/>
                <a:cs typeface="+mn-lt"/>
              </a:rPr>
              <a:t>GO</a:t>
            </a:r>
            <a:endParaRPr lang="en-US"/>
          </a:p>
          <a:p>
            <a:r>
              <a:rPr lang="en-US" sz="800">
                <a:ea typeface="+mn-lt"/>
                <a:cs typeface="+mn-lt"/>
              </a:rPr>
              <a:t>-- Create Calendar table</a:t>
            </a:r>
            <a:endParaRPr lang="en-US">
              <a:ea typeface="+mn-lt"/>
              <a:cs typeface="+mn-lt"/>
            </a:endParaRPr>
          </a:p>
          <a:p>
            <a:r>
              <a:rPr lang="en-US" sz="800">
                <a:ea typeface="+mn-lt"/>
                <a:cs typeface="+mn-lt"/>
              </a:rPr>
              <a:t>CREATE TABLE Calendar (</a:t>
            </a:r>
            <a:endParaRPr lang="en-US"/>
          </a:p>
          <a:p>
            <a:r>
              <a:rPr lang="en-US" sz="800">
                <a:ea typeface="+mn-lt"/>
                <a:cs typeface="+mn-lt"/>
              </a:rPr>
              <a:t>    Date </a:t>
            </a:r>
            <a:r>
              <a:rPr lang="en-US" sz="800" err="1">
                <a:ea typeface="+mn-lt"/>
                <a:cs typeface="+mn-lt"/>
              </a:rPr>
              <a:t>DATE</a:t>
            </a:r>
            <a:r>
              <a:rPr lang="en-US" sz="800">
                <a:ea typeface="+mn-lt"/>
                <a:cs typeface="+mn-lt"/>
              </a:rPr>
              <a:t> PRIMARY KEY</a:t>
            </a:r>
            <a:endParaRPr lang="en-US"/>
          </a:p>
          <a:p>
            <a:r>
              <a:rPr lang="en-US" sz="800">
                <a:ea typeface="+mn-lt"/>
                <a:cs typeface="+mn-lt"/>
              </a:rPr>
              <a:t>);</a:t>
            </a:r>
            <a:endParaRPr lang="en-US"/>
          </a:p>
          <a:p>
            <a:r>
              <a:rPr lang="en-US" sz="800">
                <a:ea typeface="+mn-lt"/>
                <a:cs typeface="+mn-lt"/>
              </a:rPr>
              <a:t>-- Populate Calendar table with dates</a:t>
            </a:r>
            <a:endParaRPr lang="en-US"/>
          </a:p>
          <a:p>
            <a:r>
              <a:rPr lang="en-US" sz="800">
                <a:ea typeface="+mn-lt"/>
                <a:cs typeface="+mn-lt"/>
              </a:rPr>
              <a:t>DECLARE @StartDate DATE = '2023-01-01';</a:t>
            </a:r>
            <a:endParaRPr lang="en-US"/>
          </a:p>
          <a:p>
            <a:r>
              <a:rPr lang="en-US" sz="800">
                <a:ea typeface="+mn-lt"/>
                <a:cs typeface="+mn-lt"/>
              </a:rPr>
              <a:t>DECLARE @EndDate DATE = '2024-12-31';</a:t>
            </a:r>
            <a:endParaRPr lang="en-US"/>
          </a:p>
          <a:p>
            <a:r>
              <a:rPr lang="en-US" sz="800">
                <a:ea typeface="+mn-lt"/>
                <a:cs typeface="+mn-lt"/>
              </a:rPr>
              <a:t>WHILE @StartDate &lt;= @EndDate</a:t>
            </a:r>
            <a:endParaRPr lang="en-US"/>
          </a:p>
          <a:p>
            <a:r>
              <a:rPr lang="en-US" sz="800">
                <a:ea typeface="+mn-lt"/>
                <a:cs typeface="+mn-lt"/>
              </a:rPr>
              <a:t>BEGIN</a:t>
            </a:r>
            <a:endParaRPr lang="en-US"/>
          </a:p>
          <a:p>
            <a:r>
              <a:rPr lang="en-US" sz="800">
                <a:ea typeface="+mn-lt"/>
                <a:cs typeface="+mn-lt"/>
              </a:rPr>
              <a:t>    INSERT INTO Calendar (Date) VALUES (@StartDate);</a:t>
            </a:r>
            <a:endParaRPr lang="en-US"/>
          </a:p>
          <a:p>
            <a:r>
              <a:rPr lang="en-US" sz="800">
                <a:ea typeface="+mn-lt"/>
                <a:cs typeface="+mn-lt"/>
              </a:rPr>
              <a:t>    SET @StartDate = DATEADD(DAY, 1, @StartDate);</a:t>
            </a:r>
            <a:endParaRPr lang="en-US"/>
          </a:p>
          <a:p>
            <a:r>
              <a:rPr lang="en-US" sz="800">
                <a:ea typeface="+mn-lt"/>
                <a:cs typeface="+mn-lt"/>
              </a:rPr>
              <a:t>END;</a:t>
            </a:r>
            <a:endParaRPr lang="en-US"/>
          </a:p>
          <a:p>
            <a:r>
              <a:rPr lang="en-US" sz="800">
                <a:ea typeface="+mn-lt"/>
                <a:cs typeface="+mn-lt"/>
              </a:rPr>
              <a:t>GO</a:t>
            </a:r>
            <a:endParaRPr lang="en-US"/>
          </a:p>
          <a:p>
            <a:r>
              <a:rPr lang="en-US" sz="800">
                <a:ea typeface="+mn-lt"/>
                <a:cs typeface="+mn-lt"/>
              </a:rPr>
              <a:t>-- Create </a:t>
            </a:r>
            <a:r>
              <a:rPr lang="en-US" sz="800" err="1">
                <a:ea typeface="+mn-lt"/>
                <a:cs typeface="+mn-lt"/>
              </a:rPr>
              <a:t>BookCar</a:t>
            </a:r>
            <a:r>
              <a:rPr lang="en-US" sz="800">
                <a:ea typeface="+mn-lt"/>
                <a:cs typeface="+mn-lt"/>
              </a:rPr>
              <a:t> procedure</a:t>
            </a:r>
            <a:endParaRPr lang="en-US"/>
          </a:p>
          <a:p>
            <a:r>
              <a:rPr lang="en-US" sz="800">
                <a:ea typeface="+mn-lt"/>
                <a:cs typeface="+mn-lt"/>
              </a:rPr>
              <a:t>CREATE PROCEDURE </a:t>
            </a:r>
            <a:r>
              <a:rPr lang="en-US" sz="800" err="1">
                <a:ea typeface="+mn-lt"/>
                <a:cs typeface="+mn-lt"/>
              </a:rPr>
              <a:t>BookCar</a:t>
            </a:r>
            <a:endParaRPr lang="en-US" err="1"/>
          </a:p>
          <a:p>
            <a:r>
              <a:rPr lang="en-US" sz="800">
                <a:ea typeface="+mn-lt"/>
                <a:cs typeface="+mn-lt"/>
              </a:rPr>
              <a:t>    @EmployeeID INT,</a:t>
            </a:r>
            <a:endParaRPr lang="en-US"/>
          </a:p>
          <a:p>
            <a:r>
              <a:rPr lang="en-US" sz="800">
                <a:ea typeface="+mn-lt"/>
                <a:cs typeface="+mn-lt"/>
              </a:rPr>
              <a:t>    @CarID INT,</a:t>
            </a:r>
            <a:endParaRPr lang="en-US"/>
          </a:p>
          <a:p>
            <a:r>
              <a:rPr lang="en-US" sz="800">
                <a:ea typeface="+mn-lt"/>
                <a:cs typeface="+mn-lt"/>
              </a:rPr>
              <a:t>    @BookingStartDate DATE,</a:t>
            </a:r>
            <a:endParaRPr lang="en-US"/>
          </a:p>
          <a:p>
            <a:r>
              <a:rPr lang="en-US" sz="800">
                <a:ea typeface="+mn-lt"/>
                <a:cs typeface="+mn-lt"/>
              </a:rPr>
              <a:t>    @BookingEndDate DATE</a:t>
            </a:r>
            <a:endParaRPr lang="en-US"/>
          </a:p>
          <a:p>
            <a:r>
              <a:rPr lang="en-US" sz="800">
                <a:ea typeface="+mn-lt"/>
                <a:cs typeface="+mn-lt"/>
              </a:rPr>
              <a:t>AS</a:t>
            </a:r>
            <a:endParaRPr lang="en-US"/>
          </a:p>
          <a:p>
            <a:r>
              <a:rPr lang="en-US" sz="800">
                <a:ea typeface="+mn-lt"/>
                <a:cs typeface="+mn-lt"/>
              </a:rPr>
              <a:t>BEGIN</a:t>
            </a:r>
            <a:endParaRPr lang="en-US"/>
          </a:p>
          <a:p>
            <a:r>
              <a:rPr lang="en-US" sz="800">
                <a:ea typeface="+mn-lt"/>
                <a:cs typeface="+mn-lt"/>
              </a:rPr>
              <a:t>    -- Checking if the booking dates are valid</a:t>
            </a:r>
            <a:endParaRPr lang="en-US"/>
          </a:p>
          <a:p>
            <a:r>
              <a:rPr lang="en-US" sz="800">
                <a:ea typeface="+mn-lt"/>
                <a:cs typeface="+mn-lt"/>
              </a:rPr>
              <a:t>    IF @BookingStartDate &lt;= @BookingEndDate</a:t>
            </a:r>
            <a:endParaRPr lang="en-US"/>
          </a:p>
          <a:p>
            <a:r>
              <a:rPr lang="en-US" sz="800">
                <a:ea typeface="+mn-lt"/>
                <a:cs typeface="+mn-lt"/>
              </a:rPr>
              <a:t>    BEGIN</a:t>
            </a:r>
            <a:endParaRPr lang="en-US"/>
          </a:p>
          <a:p>
            <a:r>
              <a:rPr lang="en-US" sz="800">
                <a:ea typeface="+mn-lt"/>
                <a:cs typeface="+mn-lt"/>
              </a:rPr>
              <a:t>        -- Checking if the car is available for the specified dates</a:t>
            </a:r>
            <a:endParaRPr lang="en-US"/>
          </a:p>
          <a:p>
            <a:r>
              <a:rPr lang="en-US" sz="800">
                <a:ea typeface="+mn-lt"/>
                <a:cs typeface="+mn-lt"/>
              </a:rPr>
              <a:t>        IF NOT EXISTS (</a:t>
            </a:r>
            <a:endParaRPr lang="en-US"/>
          </a:p>
          <a:p>
            <a:r>
              <a:rPr lang="en-US" sz="800">
                <a:ea typeface="+mn-lt"/>
                <a:cs typeface="+mn-lt"/>
              </a:rPr>
              <a:t>            SELECT 1</a:t>
            </a:r>
            <a:endParaRPr lang="en-US"/>
          </a:p>
          <a:p>
            <a:r>
              <a:rPr lang="en-US" sz="800">
                <a:ea typeface="+mn-lt"/>
                <a:cs typeface="+mn-lt"/>
              </a:rPr>
              <a:t>            FROM Bookings</a:t>
            </a:r>
            <a:endParaRPr lang="en-US"/>
          </a:p>
          <a:p>
            <a:r>
              <a:rPr lang="en-US" sz="800">
                <a:ea typeface="+mn-lt"/>
                <a:cs typeface="+mn-lt"/>
              </a:rPr>
              <a:t>            WHERE @CarID = </a:t>
            </a:r>
            <a:r>
              <a:rPr lang="en-US" sz="800" err="1">
                <a:ea typeface="+mn-lt"/>
                <a:cs typeface="+mn-lt"/>
              </a:rPr>
              <a:t>CarID</a:t>
            </a:r>
            <a:endParaRPr lang="en-US" err="1"/>
          </a:p>
          <a:p>
            <a:r>
              <a:rPr lang="en-US" sz="800">
                <a:ea typeface="+mn-lt"/>
                <a:cs typeface="+mn-lt"/>
              </a:rPr>
              <a:t>            AND (</a:t>
            </a:r>
            <a:endParaRPr lang="en-US">
              <a:ea typeface="+mn-lt"/>
              <a:cs typeface="+mn-lt"/>
            </a:endParaRPr>
          </a:p>
          <a:p>
            <a:r>
              <a:rPr lang="en-US" sz="800">
                <a:ea typeface="+mn-lt"/>
                <a:cs typeface="+mn-lt"/>
              </a:rPr>
              <a:t>                (@BookingStartDate BETWEEN </a:t>
            </a:r>
            <a:r>
              <a:rPr lang="en-US" sz="800" err="1">
                <a:ea typeface="+mn-lt"/>
                <a:cs typeface="+mn-lt"/>
              </a:rPr>
              <a:t>BookingStartDate</a:t>
            </a:r>
            <a:r>
              <a:rPr lang="en-US" sz="800">
                <a:ea typeface="+mn-lt"/>
                <a:cs typeface="+mn-lt"/>
              </a:rPr>
              <a:t> AND </a:t>
            </a:r>
            <a:r>
              <a:rPr lang="en-US" sz="800" err="1">
                <a:ea typeface="+mn-lt"/>
                <a:cs typeface="+mn-lt"/>
              </a:rPr>
              <a:t>BookingEndDate</a:t>
            </a:r>
            <a:r>
              <a:rPr lang="en-US" sz="800">
                <a:ea typeface="+mn-lt"/>
                <a:cs typeface="+mn-lt"/>
              </a:rPr>
              <a:t>)</a:t>
            </a:r>
            <a:endParaRPr lang="en-US"/>
          </a:p>
          <a:p>
            <a:r>
              <a:rPr lang="en-US" sz="800">
                <a:ea typeface="+mn-lt"/>
                <a:cs typeface="+mn-lt"/>
              </a:rPr>
              <a:t>                OR (@BookingEndDate BETWEEN </a:t>
            </a:r>
            <a:r>
              <a:rPr lang="en-US" sz="800" err="1">
                <a:ea typeface="+mn-lt"/>
                <a:cs typeface="+mn-lt"/>
              </a:rPr>
              <a:t>BookingStartDate</a:t>
            </a:r>
            <a:r>
              <a:rPr lang="en-US" sz="800">
                <a:ea typeface="+mn-lt"/>
                <a:cs typeface="+mn-lt"/>
              </a:rPr>
              <a:t> AND </a:t>
            </a:r>
            <a:r>
              <a:rPr lang="en-US" sz="800" err="1">
                <a:ea typeface="+mn-lt"/>
                <a:cs typeface="+mn-lt"/>
              </a:rPr>
              <a:t>BookingEndDate</a:t>
            </a:r>
            <a:r>
              <a:rPr lang="en-US" sz="800">
                <a:ea typeface="+mn-lt"/>
                <a:cs typeface="+mn-lt"/>
              </a:rPr>
              <a:t>)</a:t>
            </a:r>
            <a:endParaRPr lang="en-US"/>
          </a:p>
          <a:p>
            <a:r>
              <a:rPr lang="en-US" sz="800">
                <a:ea typeface="+mn-lt"/>
                <a:cs typeface="+mn-lt"/>
              </a:rPr>
              <a:t>            )</a:t>
            </a:r>
            <a:endParaRPr lang="en-US"/>
          </a:p>
          <a:p>
            <a:r>
              <a:rPr lang="en-US" sz="800">
                <a:ea typeface="+mn-lt"/>
                <a:cs typeface="+mn-lt"/>
              </a:rPr>
              <a:t>        )</a:t>
            </a:r>
            <a:endParaRPr lang="en-US"/>
          </a:p>
          <a:p>
            <a:r>
              <a:rPr lang="en-US" sz="800">
                <a:ea typeface="+mn-lt"/>
                <a:cs typeface="+mn-lt"/>
              </a:rPr>
              <a:t>        BEGIN</a:t>
            </a:r>
            <a:endParaRPr lang="en-US"/>
          </a:p>
          <a:p>
            <a:r>
              <a:rPr lang="en-US" sz="800">
                <a:ea typeface="+mn-lt"/>
                <a:cs typeface="+mn-lt"/>
              </a:rPr>
              <a:t>            DECLARE @NewBookingID INT;</a:t>
            </a:r>
            <a:endParaRPr lang="en-US"/>
          </a:p>
          <a:p>
            <a:r>
              <a:rPr lang="en-US" sz="800">
                <a:ea typeface="+mn-lt"/>
                <a:cs typeface="+mn-lt"/>
              </a:rPr>
              <a:t>            -- If the car is available, booking it and getting the new </a:t>
            </a:r>
            <a:r>
              <a:rPr lang="en-US" sz="800" err="1">
                <a:ea typeface="+mn-lt"/>
                <a:cs typeface="+mn-lt"/>
              </a:rPr>
              <a:t>BookingID</a:t>
            </a:r>
            <a:endParaRPr lang="en-US" err="1"/>
          </a:p>
          <a:p>
            <a:r>
              <a:rPr lang="en-US" sz="800">
                <a:ea typeface="+mn-lt"/>
                <a:cs typeface="+mn-lt"/>
              </a:rPr>
              <a:t>            INSERT INTO Bookings (</a:t>
            </a:r>
            <a:r>
              <a:rPr lang="en-US" sz="800" err="1">
                <a:ea typeface="+mn-lt"/>
                <a:cs typeface="+mn-lt"/>
              </a:rPr>
              <a:t>EmployeeID</a:t>
            </a:r>
            <a:r>
              <a:rPr lang="en-US" sz="800">
                <a:ea typeface="+mn-lt"/>
                <a:cs typeface="+mn-lt"/>
              </a:rPr>
              <a:t>, </a:t>
            </a:r>
            <a:r>
              <a:rPr lang="en-US" sz="800" err="1">
                <a:ea typeface="+mn-lt"/>
                <a:cs typeface="+mn-lt"/>
              </a:rPr>
              <a:t>CarID</a:t>
            </a:r>
            <a:r>
              <a:rPr lang="en-US" sz="800">
                <a:ea typeface="+mn-lt"/>
                <a:cs typeface="+mn-lt"/>
              </a:rPr>
              <a:t>, </a:t>
            </a:r>
            <a:r>
              <a:rPr lang="en-US" sz="800" err="1">
                <a:ea typeface="+mn-lt"/>
                <a:cs typeface="+mn-lt"/>
              </a:rPr>
              <a:t>BookingStartDate</a:t>
            </a:r>
            <a:r>
              <a:rPr lang="en-US" sz="800">
                <a:ea typeface="+mn-lt"/>
                <a:cs typeface="+mn-lt"/>
              </a:rPr>
              <a:t>, </a:t>
            </a:r>
            <a:r>
              <a:rPr lang="en-US" sz="800" err="1">
                <a:ea typeface="+mn-lt"/>
                <a:cs typeface="+mn-lt"/>
              </a:rPr>
              <a:t>BookingEndDate</a:t>
            </a:r>
            <a:r>
              <a:rPr lang="en-US" sz="800">
                <a:ea typeface="+mn-lt"/>
                <a:cs typeface="+mn-lt"/>
              </a:rPr>
              <a:t>)</a:t>
            </a:r>
            <a:endParaRPr lang="en-US"/>
          </a:p>
          <a:p>
            <a:r>
              <a:rPr lang="en-US" sz="800">
                <a:ea typeface="+mn-lt"/>
                <a:cs typeface="+mn-lt"/>
              </a:rPr>
              <a:t>            VALUES (@EmployeeID, @CarID, @BookingStartDate, @BookingEndDate);</a:t>
            </a:r>
            <a:endParaRPr lang="en-US"/>
          </a:p>
          <a:p>
            <a:r>
              <a:rPr lang="en-US" sz="800">
                <a:ea typeface="+mn-lt"/>
                <a:cs typeface="+mn-lt"/>
              </a:rPr>
              <a:t>            SET @NewBookingID = SCOPE_IDENTITY();</a:t>
            </a:r>
            <a:endParaRPr lang="en-US"/>
          </a:p>
          <a:p>
            <a:r>
              <a:rPr lang="en-US" sz="800">
                <a:ea typeface="+mn-lt"/>
                <a:cs typeface="+mn-lt"/>
              </a:rPr>
              <a:t>            PRINT 'Booking successful. </a:t>
            </a:r>
            <a:r>
              <a:rPr lang="en-US" sz="800" err="1">
                <a:ea typeface="+mn-lt"/>
                <a:cs typeface="+mn-lt"/>
              </a:rPr>
              <a:t>BookingID</a:t>
            </a:r>
            <a:r>
              <a:rPr lang="en-US" sz="800">
                <a:ea typeface="+mn-lt"/>
                <a:cs typeface="+mn-lt"/>
              </a:rPr>
              <a:t>: ' + CAST(@NewBookingID AS VARCHAR(10));</a:t>
            </a:r>
            <a:endParaRPr lang="en-US"/>
          </a:p>
          <a:p>
            <a:r>
              <a:rPr lang="en-US" sz="800">
                <a:ea typeface="+mn-lt"/>
                <a:cs typeface="+mn-lt"/>
              </a:rPr>
              <a:t>        END</a:t>
            </a:r>
            <a:endParaRPr lang="en-US"/>
          </a:p>
          <a:p>
            <a:r>
              <a:rPr lang="en-US" sz="800">
                <a:ea typeface="+mn-lt"/>
                <a:cs typeface="+mn-lt"/>
              </a:rPr>
              <a:t>        </a:t>
            </a:r>
            <a:endParaRPr lang="en-US"/>
          </a:p>
        </p:txBody>
      </p:sp>
    </p:spTree>
    <p:extLst>
      <p:ext uri="{BB962C8B-B14F-4D97-AF65-F5344CB8AC3E}">
        <p14:creationId xmlns:p14="http://schemas.microsoft.com/office/powerpoint/2010/main" val="1346372204"/>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CFE3C65-29EB-4E60-850B-7BD594E374E2}">
  <ds:schemaRefs>
    <ds:schemaRef ds:uri="http://schemas.openxmlformats.org/package/2006/metadata/core-properties"/>
    <ds:schemaRef ds:uri="http://www.w3.org/XML/1998/namespace"/>
    <ds:schemaRef ds:uri="http://purl.org/dc/elements/1.1/"/>
    <ds:schemaRef ds:uri="http://purl.org/dc/terms/"/>
    <ds:schemaRef ds:uri="http://schemas.microsoft.com/office/infopath/2007/PartnerControls"/>
    <ds:schemaRef ds:uri="http://purl.org/dc/dcmitype/"/>
    <ds:schemaRef ds:uri="230e9df3-be65-4c73-a93b-d1236ebd677e"/>
    <ds:schemaRef ds:uri="http://schemas.microsoft.com/sharepoint/v3"/>
    <ds:schemaRef ds:uri="http://schemas.microsoft.com/office/2006/documentManagement/types"/>
    <ds:schemaRef ds:uri="16c05727-aa75-4e4a-9b5f-8a80a1165891"/>
    <ds:schemaRef ds:uri="71af3243-3dd4-4a8d-8c0d-dd76da1f02a5"/>
    <ds:schemaRef ds:uri="http://schemas.microsoft.com/office/2006/metadata/properties"/>
  </ds:schemaRefs>
</ds:datastoreItem>
</file>

<file path=customXml/itemProps2.xml><?xml version="1.0" encoding="utf-8"?>
<ds:datastoreItem xmlns:ds="http://schemas.openxmlformats.org/officeDocument/2006/customXml" ds:itemID="{E6F37A69-22DE-493E-8552-03285CA5DA6D}">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75ABCA3-2984-4C89-9460-81718D633EC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0</TotalTime>
  <Words>1724</Words>
  <Application>Microsoft Macintosh PowerPoint</Application>
  <PresentationFormat>Widescreen</PresentationFormat>
  <Paragraphs>281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Tenorite</vt:lpstr>
      <vt:lpstr>Times New Roman</vt:lpstr>
      <vt:lpstr>Monoline</vt:lpstr>
      <vt:lpstr>Car rental Management System</vt:lpstr>
      <vt:lpstr>Overview </vt:lpstr>
      <vt:lpstr>Problem Statement</vt:lpstr>
      <vt:lpstr>ABOUT</vt:lpstr>
      <vt:lpstr>THE JOURNEY </vt:lpstr>
      <vt:lpstr>THE JOURNEY </vt:lpstr>
      <vt:lpstr>Entities and relationships</vt:lpstr>
      <vt:lpstr>E-r diagram</vt:lpstr>
      <vt:lpstr>Database code</vt:lpstr>
      <vt:lpstr>Database code</vt:lpstr>
      <vt:lpstr>Testing</vt:lpstr>
      <vt:lpstr>Testing</vt:lpstr>
      <vt:lpstr>Next steps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
  <cp:lastModifiedBy>Aadhyanth, Mr. Raashil</cp:lastModifiedBy>
  <cp:revision>2</cp:revision>
  <dcterms:created xsi:type="dcterms:W3CDTF">2023-12-15T18:57:25Z</dcterms:created>
  <dcterms:modified xsi:type="dcterms:W3CDTF">2023-12-16T04:14:48Z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