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3"/>
  </p:notesMasterIdLst>
  <p:sldIdLst>
    <p:sldId id="347" r:id="rId2"/>
    <p:sldId id="287" r:id="rId3"/>
    <p:sldId id="257" r:id="rId4"/>
    <p:sldId id="260" r:id="rId5"/>
    <p:sldId id="340" r:id="rId6"/>
    <p:sldId id="299" r:id="rId7"/>
    <p:sldId id="288" r:id="rId8"/>
    <p:sldId id="266" r:id="rId9"/>
    <p:sldId id="348" r:id="rId10"/>
    <p:sldId id="345" r:id="rId11"/>
    <p:sldId id="349" r:id="rId12"/>
    <p:sldId id="351" r:id="rId13"/>
    <p:sldId id="355" r:id="rId14"/>
    <p:sldId id="352" r:id="rId15"/>
    <p:sldId id="353" r:id="rId16"/>
    <p:sldId id="275" r:id="rId17"/>
    <p:sldId id="346" r:id="rId18"/>
    <p:sldId id="354" r:id="rId19"/>
    <p:sldId id="270" r:id="rId20"/>
    <p:sldId id="271" r:id="rId21"/>
    <p:sldId id="32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33" autoAdjust="0"/>
    <p:restoredTop sz="95153" autoAdjust="0"/>
  </p:normalViewPr>
  <p:slideViewPr>
    <p:cSldViewPr>
      <p:cViewPr varScale="1">
        <p:scale>
          <a:sx n="112" d="100"/>
          <a:sy n="112" d="100"/>
        </p:scale>
        <p:origin x="234"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1/10/2022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extLst>
      <p:ext uri="{BB962C8B-B14F-4D97-AF65-F5344CB8AC3E}">
        <p14:creationId xmlns:p14="http://schemas.microsoft.com/office/powerpoint/2010/main" val="1963588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p14="http://schemas.microsoft.com/office/powerpoint/2010/main" val="2019652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extLst>
      <p:ext uri="{BB962C8B-B14F-4D97-AF65-F5344CB8AC3E}">
        <p14:creationId xmlns:p14="http://schemas.microsoft.com/office/powerpoint/2010/main" val="3243581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344636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3364105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extLst>
      <p:ext uri="{BB962C8B-B14F-4D97-AF65-F5344CB8AC3E}">
        <p14:creationId xmlns:p14="http://schemas.microsoft.com/office/powerpoint/2010/main" val="1382029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1916093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ash.plotly.com/introduc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urses.analyticsvidhya.com/courses/introduction-to-data-science-2/?utm_source=blog&amp;utm_medium=stockpricepredictionarticl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ta-flair.training/blogs/download-tata-global-beverages-stocks-dat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ata-flair.training/blogs/download-stocks-price-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i="1" dirty="0">
                <a:solidFill>
                  <a:srgbClr val="FF0000"/>
                </a:solidFill>
              </a:rPr>
              <a:t>Stock Price Prediction </a:t>
            </a:r>
            <a:r>
              <a:rPr lang="en-US" sz="3400" b="1" i="1" dirty="0">
                <a:solidFill>
                  <a:srgbClr val="FF0000"/>
                </a:solidFill>
              </a:rPr>
              <a:t>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2567608" y="3426452"/>
            <a:ext cx="6048672" cy="824888"/>
          </a:xfrm>
        </p:spPr>
        <p:txBody>
          <a:bodyPr>
            <a:noAutofit/>
          </a:bodyPr>
          <a:lstStyle/>
          <a:p>
            <a:pPr lvl="0" algn="ctr" fontAlgn="base">
              <a:spcBef>
                <a:spcPct val="0"/>
              </a:spcBef>
              <a:spcAft>
                <a:spcPct val="0"/>
              </a:spcAft>
            </a:pPr>
            <a:r>
              <a:rPr lang="en-US" sz="2400" b="1" dirty="0">
                <a:solidFill>
                  <a:srgbClr val="C00000"/>
                </a:solidFill>
                <a:latin typeface="Times New Roman" pitchFamily="18" charset="0"/>
                <a:cs typeface="Times New Roman" pitchFamily="18" charset="0"/>
              </a:rPr>
              <a:t>Candidate </a:t>
            </a:r>
            <a:r>
              <a:rPr lang="en-US" sz="2400" b="1" dirty="0" err="1">
                <a:solidFill>
                  <a:srgbClr val="C00000"/>
                </a:solidFill>
                <a:latin typeface="Times New Roman" pitchFamily="18" charset="0"/>
                <a:cs typeface="Times New Roman" pitchFamily="18" charset="0"/>
              </a:rPr>
              <a:t>Name:</a:t>
            </a:r>
            <a:r>
              <a:rPr lang="en-US" b="1" dirty="0" err="1">
                <a:solidFill>
                  <a:srgbClr val="C00000"/>
                </a:solidFill>
                <a:latin typeface="Times New Roman" pitchFamily="18" charset="0"/>
                <a:cs typeface="Times New Roman" pitchFamily="18" charset="0"/>
              </a:rPr>
              <a:t>RAASHIL</a:t>
            </a:r>
            <a:r>
              <a:rPr lang="en-US" b="1" dirty="0">
                <a:solidFill>
                  <a:srgbClr val="C00000"/>
                </a:solidFill>
                <a:latin typeface="Times New Roman" pitchFamily="18" charset="0"/>
                <a:cs typeface="Times New Roman" pitchFamily="18" charset="0"/>
              </a:rPr>
              <a:t> AADHYANTH</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1RN18IS082</a:t>
            </a:r>
          </a:p>
          <a:p>
            <a:pPr lvl="0" algn="ctr" fontAlgn="base">
              <a:spcBef>
                <a:spcPct val="0"/>
              </a:spcBef>
              <a:spcAft>
                <a:spcPct val="0"/>
              </a:spcAft>
            </a:pPr>
            <a:r>
              <a:rPr lang="en-US" sz="2400" b="1" dirty="0">
                <a:solidFill>
                  <a:srgbClr val="C00000"/>
                </a:solidFill>
                <a:latin typeface="Times New Roman" pitchFamily="18" charset="0"/>
                <a:cs typeface="Times New Roman" pitchFamily="18" charset="0"/>
              </a:rPr>
              <a:t>Candidate </a:t>
            </a:r>
            <a:r>
              <a:rPr lang="en-US" sz="2400" b="1" dirty="0" err="1">
                <a:solidFill>
                  <a:srgbClr val="C00000"/>
                </a:solidFill>
                <a:latin typeface="Times New Roman" pitchFamily="18" charset="0"/>
                <a:cs typeface="Times New Roman" pitchFamily="18" charset="0"/>
              </a:rPr>
              <a:t>Name:RAMYA</a:t>
            </a:r>
            <a:r>
              <a:rPr lang="en-US" sz="2400" b="1" dirty="0">
                <a:solidFill>
                  <a:srgbClr val="C00000"/>
                </a:solidFill>
                <a:latin typeface="Times New Roman" pitchFamily="18" charset="0"/>
                <a:cs typeface="Times New Roman" pitchFamily="18" charset="0"/>
              </a:rPr>
              <a:t> R SHETTY</a:t>
            </a: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1RN18IS084</a:t>
            </a:r>
            <a:endParaRPr lang="en-IN" sz="2400" b="1" dirty="0">
              <a:solidFill>
                <a:srgbClr val="000066"/>
              </a:solidFill>
            </a:endParaRPr>
          </a:p>
          <a:p>
            <a:pPr lvl="0" algn="ctr" fontAlgn="base">
              <a:spcBef>
                <a:spcPct val="0"/>
              </a:spcBef>
              <a:spcAft>
                <a:spcPct val="0"/>
              </a:spcAft>
            </a:pP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Dr.</a:t>
            </a:r>
            <a:r>
              <a:rPr lang="en-IN" sz="2000" b="1" dirty="0">
                <a:solidFill>
                  <a:srgbClr val="000066"/>
                </a:solidFill>
                <a:latin typeface="Times New Roman" pitchFamily="18" charset="0"/>
                <a:cs typeface="Times New Roman" pitchFamily="18" charset="0"/>
              </a:rPr>
              <a:t> S Satish Kumar</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Prof./</a:t>
            </a:r>
            <a:r>
              <a:rPr lang="en-US" dirty="0" err="1">
                <a:solidFill>
                  <a:schemeClr val="tx1">
                    <a:lumMod val="85000"/>
                    <a:lumOff val="15000"/>
                  </a:schemeClr>
                </a:solidFill>
                <a:latin typeface="Times New Roman" pitchFamily="18" charset="0"/>
                <a:ea typeface="Times New Roman" pitchFamily="18" charset="0"/>
                <a:cs typeface="Times New Roman" pitchFamily="18" charset="0"/>
              </a:rPr>
              <a:t>Asso</a:t>
            </a:r>
            <a:r>
              <a:rPr lang="en-US" dirty="0">
                <a:solidFill>
                  <a:schemeClr val="tx1">
                    <a:lumMod val="85000"/>
                    <a:lumOff val="15000"/>
                  </a:schemeClr>
                </a:solidFill>
                <a:latin typeface="Times New Roman" pitchFamily="18" charset="0"/>
                <a:ea typeface="Times New Roman" pitchFamily="18" charset="0"/>
                <a:cs typeface="Times New Roman" pitchFamily="18" charset="0"/>
              </a:rPr>
              <a:t>. Prof./Asst. 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 Deepak Garg</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Founder, NASTECH, Bangalore</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IN" b="1" dirty="0">
                <a:solidFill>
                  <a:srgbClr val="C00000"/>
                </a:solidFill>
              </a:rPr>
              <a:t>New Age Solutions Technologies</a:t>
            </a:r>
          </a:p>
        </p:txBody>
      </p:sp>
      <p:pic>
        <p:nvPicPr>
          <p:cNvPr id="4" name="Picture 3">
            <a:extLst>
              <a:ext uri="{FF2B5EF4-FFF2-40B4-BE49-F238E27FC236}">
                <a16:creationId xmlns:a16="http://schemas.microsoft.com/office/drawing/2014/main" id="{F21FB856-35CF-4A56-9834-F6F2676EF9C6}"/>
              </a:ext>
            </a:extLst>
          </p:cNvPr>
          <p:cNvPicPr>
            <a:picLocks noChangeAspect="1"/>
          </p:cNvPicPr>
          <p:nvPr/>
        </p:nvPicPr>
        <p:blipFill>
          <a:blip r:embed="rId3"/>
          <a:stretch>
            <a:fillRect/>
          </a:stretch>
        </p:blipFill>
        <p:spPr>
          <a:xfrm>
            <a:off x="8886634" y="3632356"/>
            <a:ext cx="1371791" cy="1190791"/>
          </a:xfrm>
          <a:prstGeom prst="rect">
            <a:avLst/>
          </a:prstGeom>
        </p:spPr>
      </p:pic>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
        <p:nvSpPr>
          <p:cNvPr id="12" name="TextBox 11">
            <a:extLst>
              <a:ext uri="{FF2B5EF4-FFF2-40B4-BE49-F238E27FC236}">
                <a16:creationId xmlns:a16="http://schemas.microsoft.com/office/drawing/2014/main" id="{79201F91-EAAA-3B42-B571-8358363A5C2E}"/>
              </a:ext>
            </a:extLst>
          </p:cNvPr>
          <p:cNvSpPr txBox="1"/>
          <p:nvPr/>
        </p:nvSpPr>
        <p:spPr>
          <a:xfrm>
            <a:off x="1320801" y="1422400"/>
            <a:ext cx="9455719" cy="3970318"/>
          </a:xfrm>
          <a:prstGeom prst="rect">
            <a:avLst/>
          </a:prstGeom>
          <a:noFill/>
        </p:spPr>
        <p:txBody>
          <a:bodyPr wrap="square" rtlCol="0">
            <a:spAutoFit/>
          </a:bodyPr>
          <a:lstStyle/>
          <a:p>
            <a:r>
              <a:rPr lang="en-IN" dirty="0"/>
              <a:t>1. Imports:</a:t>
            </a:r>
          </a:p>
          <a:p>
            <a:endParaRPr lang="en-IN" dirty="0"/>
          </a:p>
          <a:p>
            <a:pPr algn="just"/>
            <a:r>
              <a:rPr lang="en-IN" dirty="0"/>
              <a:t>import pandas as pd </a:t>
            </a:r>
          </a:p>
          <a:p>
            <a:pPr algn="just"/>
            <a:r>
              <a:rPr lang="en-IN" dirty="0"/>
              <a:t>Import </a:t>
            </a:r>
            <a:r>
              <a:rPr lang="en-IN" dirty="0" err="1"/>
              <a:t>numpy</a:t>
            </a:r>
            <a:r>
              <a:rPr lang="en-IN" dirty="0"/>
              <a:t> as np </a:t>
            </a:r>
          </a:p>
          <a:p>
            <a:pPr algn="just"/>
            <a:endParaRPr lang="en-IN" dirty="0"/>
          </a:p>
          <a:p>
            <a:pPr algn="just"/>
            <a:r>
              <a:rPr lang="en-IN" dirty="0"/>
              <a:t>import </a:t>
            </a:r>
            <a:r>
              <a:rPr lang="en-IN" dirty="0" err="1"/>
              <a:t>matplotlib.pyplot</a:t>
            </a:r>
            <a:r>
              <a:rPr lang="en-IN" dirty="0"/>
              <a:t> as </a:t>
            </a:r>
            <a:r>
              <a:rPr lang="en-IN" dirty="0" err="1"/>
              <a:t>plt</a:t>
            </a:r>
            <a:r>
              <a:rPr lang="en-IN" dirty="0"/>
              <a:t> </a:t>
            </a:r>
          </a:p>
          <a:p>
            <a:pPr algn="just"/>
            <a:r>
              <a:rPr lang="en-IN" dirty="0"/>
              <a:t>%matplotlib inline </a:t>
            </a:r>
          </a:p>
          <a:p>
            <a:pPr algn="just"/>
            <a:endParaRPr lang="en-IN" dirty="0"/>
          </a:p>
          <a:p>
            <a:pPr algn="just"/>
            <a:r>
              <a:rPr lang="en-IN" dirty="0"/>
              <a:t>from </a:t>
            </a:r>
            <a:r>
              <a:rPr lang="en-IN" dirty="0" err="1"/>
              <a:t>matplotlib.pylab</a:t>
            </a:r>
            <a:r>
              <a:rPr lang="en-IN" dirty="0"/>
              <a:t> import </a:t>
            </a:r>
            <a:r>
              <a:rPr lang="en-IN" dirty="0" err="1"/>
              <a:t>rcParams</a:t>
            </a:r>
            <a:r>
              <a:rPr lang="en-IN" dirty="0"/>
              <a:t> </a:t>
            </a:r>
          </a:p>
          <a:p>
            <a:pPr algn="just"/>
            <a:r>
              <a:rPr lang="en-IN" dirty="0" err="1"/>
              <a:t>rcParams</a:t>
            </a:r>
            <a:r>
              <a:rPr lang="en-IN" dirty="0"/>
              <a:t>['</a:t>
            </a:r>
            <a:r>
              <a:rPr lang="en-IN" dirty="0" err="1"/>
              <a:t>figure.figsize</a:t>
            </a:r>
            <a:r>
              <a:rPr lang="en-IN" dirty="0"/>
              <a:t>']=20,10 </a:t>
            </a:r>
          </a:p>
          <a:p>
            <a:pPr algn="just"/>
            <a:r>
              <a:rPr lang="en-IN" dirty="0"/>
              <a:t>from </a:t>
            </a:r>
            <a:r>
              <a:rPr lang="en-IN" dirty="0" err="1"/>
              <a:t>keras.models</a:t>
            </a:r>
            <a:r>
              <a:rPr lang="en-IN" dirty="0"/>
              <a:t> import Sequential </a:t>
            </a:r>
          </a:p>
          <a:p>
            <a:pPr algn="just"/>
            <a:r>
              <a:rPr lang="en-IN" dirty="0"/>
              <a:t>from </a:t>
            </a:r>
            <a:r>
              <a:rPr lang="en-IN" dirty="0" err="1"/>
              <a:t>keras.layers</a:t>
            </a:r>
            <a:r>
              <a:rPr lang="en-IN" dirty="0"/>
              <a:t> import </a:t>
            </a:r>
            <a:r>
              <a:rPr lang="en-IN" dirty="0" err="1"/>
              <a:t>LSTM,Dropout,Dense</a:t>
            </a:r>
            <a:r>
              <a:rPr lang="en-IN" dirty="0"/>
              <a:t> </a:t>
            </a:r>
          </a:p>
          <a:p>
            <a:pPr algn="just"/>
            <a:endParaRPr lang="en-IN" dirty="0"/>
          </a:p>
          <a:p>
            <a:pPr algn="just"/>
            <a:r>
              <a:rPr lang="en-IN" dirty="0"/>
              <a:t>from </a:t>
            </a:r>
            <a:r>
              <a:rPr lang="en-IN" dirty="0" err="1"/>
              <a:t>sklearn.preprocessing</a:t>
            </a:r>
            <a:r>
              <a:rPr lang="en-IN" dirty="0"/>
              <a:t> import </a:t>
            </a:r>
            <a:r>
              <a:rPr lang="en-IN" dirty="0" err="1"/>
              <a:t>MinMaxScaler</a:t>
            </a:r>
            <a:endParaRPr lang="en-US" dirty="0"/>
          </a:p>
        </p:txBody>
      </p:sp>
    </p:spTree>
    <p:extLst>
      <p:ext uri="{BB962C8B-B14F-4D97-AF65-F5344CB8AC3E}">
        <p14:creationId xmlns:p14="http://schemas.microsoft.com/office/powerpoint/2010/main" val="4109366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13668" y="912079"/>
            <a:ext cx="10515600" cy="5033842"/>
          </a:xfrm>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14" name="TextBox 13">
            <a:extLst>
              <a:ext uri="{FF2B5EF4-FFF2-40B4-BE49-F238E27FC236}">
                <a16:creationId xmlns:a16="http://schemas.microsoft.com/office/drawing/2014/main" id="{290BA5C5-1E18-48A7-A746-C7377AC263B8}"/>
              </a:ext>
            </a:extLst>
          </p:cNvPr>
          <p:cNvSpPr txBox="1"/>
          <p:nvPr/>
        </p:nvSpPr>
        <p:spPr>
          <a:xfrm>
            <a:off x="1425262" y="1044696"/>
            <a:ext cx="2417440" cy="1959511"/>
          </a:xfrm>
          <a:prstGeom prst="rect">
            <a:avLst/>
          </a:prstGeom>
          <a:noFill/>
        </p:spPr>
        <p:txBody>
          <a:bodyPr wrap="square" rtlCol="0">
            <a:spAutoFit/>
          </a:bodyPr>
          <a:lstStyle/>
          <a:p>
            <a:pPr marR="202565">
              <a:spcBef>
                <a:spcPts val="460"/>
              </a:spcBef>
              <a:spcAft>
                <a:spcPts val="0"/>
              </a:spcAft>
            </a:pPr>
            <a:r>
              <a:rPr lang="en-IN" dirty="0"/>
              <a:t>2. Read the dataset:</a:t>
            </a:r>
            <a:r>
              <a:rPr lang="en-US" dirty="0">
                <a:effectLst/>
                <a:latin typeface="Times New Roman" panose="02020603050405020304" pitchFamily="18" charset="0"/>
                <a:ea typeface="Times New Roman" panose="02020603050405020304" pitchFamily="18" charset="0"/>
              </a:rPr>
              <a:t> </a:t>
            </a:r>
          </a:p>
          <a:p>
            <a:pPr marR="202565" algn="ctr">
              <a:spcBef>
                <a:spcPts val="460"/>
              </a:spcBef>
              <a:spcAft>
                <a:spcPts val="0"/>
              </a:spcAft>
            </a:pPr>
            <a:endParaRPr lang="en-US" dirty="0">
              <a:latin typeface="Times New Roman" panose="02020603050405020304" pitchFamily="18" charset="0"/>
              <a:ea typeface="Times New Roman" panose="02020603050405020304" pitchFamily="18" charset="0"/>
            </a:endParaRPr>
          </a:p>
          <a:p>
            <a:pPr marR="202565" algn="ctr">
              <a:spcBef>
                <a:spcPts val="460"/>
              </a:spcBef>
              <a:spcAft>
                <a:spcPts val="0"/>
              </a:spcAft>
            </a:pPr>
            <a:endParaRPr lang="en-US" dirty="0">
              <a:effectLst/>
              <a:latin typeface="Times New Roman" panose="02020603050405020304" pitchFamily="18" charset="0"/>
              <a:ea typeface="Times New Roman" panose="02020603050405020304" pitchFamily="18" charset="0"/>
            </a:endParaRPr>
          </a:p>
          <a:p>
            <a:pPr marR="202565" algn="ctr">
              <a:spcBef>
                <a:spcPts val="460"/>
              </a:spcBef>
              <a:spcAft>
                <a:spcPts val="0"/>
              </a:spcAft>
            </a:pPr>
            <a:endParaRPr lang="en-US" dirty="0">
              <a:latin typeface="Times New Roman" panose="02020603050405020304" pitchFamily="18" charset="0"/>
              <a:ea typeface="Times New Roman" panose="02020603050405020304" pitchFamily="18" charset="0"/>
            </a:endParaRPr>
          </a:p>
          <a:p>
            <a:pPr>
              <a:spcBef>
                <a:spcPts val="55"/>
              </a:spcBef>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46136C60-2C81-7C49-83A8-AE006076A3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7817" y="1488170"/>
            <a:ext cx="5310912" cy="4293096"/>
          </a:xfrm>
          <a:prstGeom prst="rect">
            <a:avLst/>
          </a:prstGeom>
        </p:spPr>
      </p:pic>
      <p:sp>
        <p:nvSpPr>
          <p:cNvPr id="10" name="TextBox 9">
            <a:extLst>
              <a:ext uri="{FF2B5EF4-FFF2-40B4-BE49-F238E27FC236}">
                <a16:creationId xmlns:a16="http://schemas.microsoft.com/office/drawing/2014/main" id="{312769AB-9664-C048-AD07-28E6567114D2}"/>
              </a:ext>
            </a:extLst>
          </p:cNvPr>
          <p:cNvSpPr txBox="1"/>
          <p:nvPr/>
        </p:nvSpPr>
        <p:spPr>
          <a:xfrm>
            <a:off x="4295800" y="5753070"/>
            <a:ext cx="3321935" cy="369332"/>
          </a:xfrm>
          <a:prstGeom prst="rect">
            <a:avLst/>
          </a:prstGeom>
          <a:noFill/>
        </p:spPr>
        <p:txBody>
          <a:bodyPr wrap="none" rtlCol="0">
            <a:spAutoFit/>
          </a:bodyPr>
          <a:lstStyle/>
          <a:p>
            <a:r>
              <a:rPr lang="en-US" dirty="0"/>
              <a:t>We are reading the datasets used</a:t>
            </a:r>
          </a:p>
        </p:txBody>
      </p:sp>
    </p:spTree>
    <p:extLst>
      <p:ext uri="{BB962C8B-B14F-4D97-AF65-F5344CB8AC3E}">
        <p14:creationId xmlns:p14="http://schemas.microsoft.com/office/powerpoint/2010/main" val="1110804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7" name="Rectangle 6">
            <a:extLst>
              <a:ext uri="{FF2B5EF4-FFF2-40B4-BE49-F238E27FC236}">
                <a16:creationId xmlns:a16="http://schemas.microsoft.com/office/drawing/2014/main" id="{20725F9E-138C-8B4B-A4F2-A73CAB911548}"/>
              </a:ext>
            </a:extLst>
          </p:cNvPr>
          <p:cNvSpPr/>
          <p:nvPr/>
        </p:nvSpPr>
        <p:spPr>
          <a:xfrm>
            <a:off x="407368" y="1059288"/>
            <a:ext cx="4993675" cy="369332"/>
          </a:xfrm>
          <a:prstGeom prst="rect">
            <a:avLst/>
          </a:prstGeom>
        </p:spPr>
        <p:txBody>
          <a:bodyPr wrap="none">
            <a:spAutoFit/>
          </a:bodyPr>
          <a:lstStyle/>
          <a:p>
            <a:r>
              <a:rPr lang="en-IN" dirty="0">
                <a:solidFill>
                  <a:srgbClr val="353535"/>
                </a:solidFill>
                <a:latin typeface="Georgia" panose="02040502050405020303" pitchFamily="18" charset="0"/>
              </a:rPr>
              <a:t>3. </a:t>
            </a:r>
            <a:r>
              <a:rPr lang="en-IN" dirty="0" err="1">
                <a:solidFill>
                  <a:srgbClr val="353535"/>
                </a:solidFill>
                <a:latin typeface="Georgia" panose="02040502050405020303" pitchFamily="18" charset="0"/>
              </a:rPr>
              <a:t>Analyzing</a:t>
            </a:r>
            <a:r>
              <a:rPr lang="en-IN" dirty="0">
                <a:solidFill>
                  <a:srgbClr val="353535"/>
                </a:solidFill>
                <a:latin typeface="Georgia" panose="02040502050405020303" pitchFamily="18" charset="0"/>
              </a:rPr>
              <a:t> the closing prices from </a:t>
            </a:r>
            <a:r>
              <a:rPr lang="en-IN" dirty="0" err="1">
                <a:solidFill>
                  <a:srgbClr val="353535"/>
                </a:solidFill>
                <a:latin typeface="Georgia" panose="02040502050405020303" pitchFamily="18" charset="0"/>
              </a:rPr>
              <a:t>dataframe</a:t>
            </a:r>
            <a:r>
              <a:rPr lang="en-IN" dirty="0">
                <a:solidFill>
                  <a:srgbClr val="353535"/>
                </a:solidFill>
                <a:latin typeface="Georgia" panose="02040502050405020303" pitchFamily="18" charset="0"/>
              </a:rPr>
              <a:t>:</a:t>
            </a:r>
            <a:endParaRPr lang="en-US" dirty="0"/>
          </a:p>
        </p:txBody>
      </p:sp>
      <p:pic>
        <p:nvPicPr>
          <p:cNvPr id="12" name="Picture 11">
            <a:extLst>
              <a:ext uri="{FF2B5EF4-FFF2-40B4-BE49-F238E27FC236}">
                <a16:creationId xmlns:a16="http://schemas.microsoft.com/office/drawing/2014/main" id="{531323F9-70F8-8240-913B-67434E8424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0010" y="1455416"/>
            <a:ext cx="5559656" cy="4509120"/>
          </a:xfrm>
          <a:prstGeom prst="rect">
            <a:avLst/>
          </a:prstGeom>
        </p:spPr>
      </p:pic>
    </p:spTree>
    <p:extLst>
      <p:ext uri="{BB962C8B-B14F-4D97-AF65-F5344CB8AC3E}">
        <p14:creationId xmlns:p14="http://schemas.microsoft.com/office/powerpoint/2010/main" val="978469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357D-8065-444A-82EE-C790DF28D1BB}"/>
              </a:ext>
            </a:extLst>
          </p:cNvPr>
          <p:cNvSpPr>
            <a:spLocks noGrp="1"/>
          </p:cNvSpPr>
          <p:nvPr>
            <p:ph type="title"/>
          </p:nvPr>
        </p:nvSpPr>
        <p:spPr/>
        <p:txBody>
          <a:bodyPr>
            <a:normAutofit fontScale="90000"/>
          </a:bodyPr>
          <a:lstStyle/>
          <a:p>
            <a:pPr algn="ctr"/>
            <a:r>
              <a:rPr lang="en-US" dirty="0">
                <a:solidFill>
                  <a:schemeClr val="accent1">
                    <a:lumMod val="75000"/>
                  </a:schemeClr>
                </a:solidFill>
                <a:latin typeface="Times New Roman" pitchFamily="18" charset="0"/>
                <a:cs typeface="Times New Roman" pitchFamily="18" charset="0"/>
              </a:rPr>
              <a:t>Implementation</a:t>
            </a:r>
            <a:endParaRPr lang="en-US" dirty="0"/>
          </a:p>
        </p:txBody>
      </p:sp>
      <p:sp>
        <p:nvSpPr>
          <p:cNvPr id="3" name="Content Placeholder 2">
            <a:extLst>
              <a:ext uri="{FF2B5EF4-FFF2-40B4-BE49-F238E27FC236}">
                <a16:creationId xmlns:a16="http://schemas.microsoft.com/office/drawing/2014/main" id="{896B5BF8-713A-A545-B6F4-0A718EC8B5AD}"/>
              </a:ext>
            </a:extLst>
          </p:cNvPr>
          <p:cNvSpPr>
            <a:spLocks noGrp="1"/>
          </p:cNvSpPr>
          <p:nvPr>
            <p:ph idx="1"/>
          </p:nvPr>
        </p:nvSpPr>
        <p:spPr/>
        <p:txBody>
          <a:bodyPr/>
          <a:lstStyle/>
          <a:p>
            <a:pPr marL="0" indent="0">
              <a:buNone/>
            </a:pPr>
            <a:r>
              <a:rPr lang="en-IN" dirty="0"/>
              <a:t>4. Sort the dataset on date time and filter “Date” and “Close” columns</a:t>
            </a:r>
          </a:p>
          <a:p>
            <a:pPr marL="0" indent="0">
              <a:buNone/>
            </a:pPr>
            <a:r>
              <a:rPr lang="en-IN" dirty="0"/>
              <a:t>5. Normalize the new filtered dataset</a:t>
            </a:r>
          </a:p>
          <a:p>
            <a:pPr marL="0" indent="0">
              <a:buNone/>
            </a:pPr>
            <a:r>
              <a:rPr lang="en-IN" dirty="0"/>
              <a:t>6. Build and train the LSTM model</a:t>
            </a:r>
          </a:p>
          <a:p>
            <a:pPr marL="0" indent="0">
              <a:buNone/>
            </a:pPr>
            <a:r>
              <a:rPr lang="en-IN" dirty="0"/>
              <a:t>7. Take a sample of a dataset to make stock price predictions using the LSTM model</a:t>
            </a:r>
          </a:p>
          <a:p>
            <a:pPr marL="0" indent="0">
              <a:buNone/>
            </a:pPr>
            <a:r>
              <a:rPr lang="en-IN" dirty="0"/>
              <a:t>8. Save the LSTM model</a:t>
            </a:r>
            <a:endParaRPr lang="en-US" dirty="0"/>
          </a:p>
        </p:txBody>
      </p:sp>
      <p:sp>
        <p:nvSpPr>
          <p:cNvPr id="4" name="Date Placeholder 3">
            <a:extLst>
              <a:ext uri="{FF2B5EF4-FFF2-40B4-BE49-F238E27FC236}">
                <a16:creationId xmlns:a16="http://schemas.microsoft.com/office/drawing/2014/main" id="{50D67F44-56A5-F949-8399-0E4D8DCCE34D}"/>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3633C364-B658-B342-A322-88E5401ABACD}"/>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172B7357-39E8-164E-87ED-0996153D3441}"/>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Tree>
    <p:extLst>
      <p:ext uri="{BB962C8B-B14F-4D97-AF65-F5344CB8AC3E}">
        <p14:creationId xmlns:p14="http://schemas.microsoft.com/office/powerpoint/2010/main" val="770219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
        <p:nvSpPr>
          <p:cNvPr id="7" name="TextBox 6">
            <a:extLst>
              <a:ext uri="{FF2B5EF4-FFF2-40B4-BE49-F238E27FC236}">
                <a16:creationId xmlns:a16="http://schemas.microsoft.com/office/drawing/2014/main" id="{BE580B37-9F20-4EC2-A3BC-D8FB3DE6D629}"/>
              </a:ext>
            </a:extLst>
          </p:cNvPr>
          <p:cNvSpPr txBox="1"/>
          <p:nvPr/>
        </p:nvSpPr>
        <p:spPr>
          <a:xfrm>
            <a:off x="838200" y="655726"/>
            <a:ext cx="6264696" cy="646331"/>
          </a:xfrm>
          <a:prstGeom prst="rect">
            <a:avLst/>
          </a:prstGeom>
          <a:noFill/>
        </p:spPr>
        <p:txBody>
          <a:bodyPr wrap="square" rtlCol="0">
            <a:spAutoFit/>
          </a:bodyPr>
          <a:lstStyle/>
          <a:p>
            <a:r>
              <a:rPr lang="en-US" dirty="0">
                <a:latin typeface="Times New Roman" panose="02020603050405020304" pitchFamily="18" charset="0"/>
                <a:ea typeface="Times New Roman" panose="02020603050405020304" pitchFamily="18" charset="0"/>
              </a:rPr>
              <a:t>       </a:t>
            </a:r>
          </a:p>
          <a:p>
            <a:r>
              <a:rPr lang="en-IN" dirty="0"/>
              <a:t>Visualize the predicted stock costs with actual stock costs</a:t>
            </a:r>
            <a:endParaRPr lang="en-US" dirty="0">
              <a:latin typeface="Times New Roman" panose="02020603050405020304" pitchFamily="18" charset="0"/>
              <a:ea typeface="Times New Roman" panose="02020603050405020304" pitchFamily="18" charset="0"/>
            </a:endParaRPr>
          </a:p>
        </p:txBody>
      </p:sp>
      <p:pic>
        <p:nvPicPr>
          <p:cNvPr id="13" name="Picture 12">
            <a:extLst>
              <a:ext uri="{FF2B5EF4-FFF2-40B4-BE49-F238E27FC236}">
                <a16:creationId xmlns:a16="http://schemas.microsoft.com/office/drawing/2014/main" id="{9501C3C7-0820-3C4E-88EC-CB99C05C1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568" y="1372350"/>
            <a:ext cx="7013754" cy="4852390"/>
          </a:xfrm>
          <a:prstGeom prst="rect">
            <a:avLst/>
          </a:prstGeom>
        </p:spPr>
      </p:pic>
    </p:spTree>
    <p:extLst>
      <p:ext uri="{BB962C8B-B14F-4D97-AF65-F5344CB8AC3E}">
        <p14:creationId xmlns:p14="http://schemas.microsoft.com/office/powerpoint/2010/main" val="1494824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
        <p:nvSpPr>
          <p:cNvPr id="10" name="TextBox 9">
            <a:extLst>
              <a:ext uri="{FF2B5EF4-FFF2-40B4-BE49-F238E27FC236}">
                <a16:creationId xmlns:a16="http://schemas.microsoft.com/office/drawing/2014/main" id="{41ADA5A9-C2EA-4BBF-B243-11747E2C4209}"/>
              </a:ext>
            </a:extLst>
          </p:cNvPr>
          <p:cNvSpPr txBox="1"/>
          <p:nvPr/>
        </p:nvSpPr>
        <p:spPr>
          <a:xfrm>
            <a:off x="867296" y="913086"/>
            <a:ext cx="9937104" cy="3508653"/>
          </a:xfrm>
          <a:prstGeom prst="rect">
            <a:avLst/>
          </a:prstGeom>
          <a:noFill/>
        </p:spPr>
        <p:txBody>
          <a:bodyPr wrap="square" rtlCol="0">
            <a:spAutoFit/>
          </a:bodyPr>
          <a:lstStyle/>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IN" sz="2400" b="1" dirty="0"/>
              <a:t>Next we Build the dashboard using </a:t>
            </a:r>
            <a:r>
              <a:rPr lang="en-IN" sz="2400" b="1" dirty="0" err="1"/>
              <a:t>Plotly</a:t>
            </a:r>
            <a:r>
              <a:rPr lang="en-IN" sz="2400" b="1" dirty="0"/>
              <a:t> dash</a:t>
            </a:r>
          </a:p>
          <a:p>
            <a:endParaRPr lang="en-IN" sz="2400" b="1" dirty="0"/>
          </a:p>
          <a:p>
            <a:pPr marL="285750" indent="-285750">
              <a:buFont typeface="Arial" panose="020B0604020202020204" pitchFamily="34" charset="0"/>
              <a:buChar char="•"/>
            </a:pPr>
            <a:r>
              <a:rPr lang="en-IN" sz="2400" dirty="0"/>
              <a:t>In this, we will build a dashboard to </a:t>
            </a:r>
            <a:r>
              <a:rPr lang="en-IN" sz="2400" dirty="0" err="1"/>
              <a:t>analyze</a:t>
            </a:r>
            <a:r>
              <a:rPr lang="en-IN" sz="2400" dirty="0"/>
              <a:t> stocks. </a:t>
            </a:r>
          </a:p>
          <a:p>
            <a:pPr marL="285750" indent="-285750">
              <a:buFont typeface="Arial" panose="020B0604020202020204" pitchFamily="34" charset="0"/>
              <a:buChar char="•"/>
            </a:pPr>
            <a:r>
              <a:rPr lang="en-IN" sz="2400" dirty="0">
                <a:hlinkClick r:id="rId3"/>
              </a:rPr>
              <a:t>Dash</a:t>
            </a:r>
            <a:r>
              <a:rPr lang="en-IN" sz="2400" dirty="0"/>
              <a:t> is a python framework that provides an abstraction over flask and </a:t>
            </a:r>
            <a:r>
              <a:rPr lang="en-IN" sz="2400" dirty="0" err="1"/>
              <a:t>react.js</a:t>
            </a:r>
            <a:r>
              <a:rPr lang="en-IN" sz="2400" dirty="0"/>
              <a:t> to build analytical web applications.</a:t>
            </a:r>
          </a:p>
          <a:p>
            <a:pPr marL="285750" indent="-285750">
              <a:buFont typeface="Arial" panose="020B0604020202020204" pitchFamily="34" charset="0"/>
              <a:buChar char="•"/>
            </a:pPr>
            <a:r>
              <a:rPr lang="en-IN" sz="2400" dirty="0"/>
              <a:t>Before moving ahead, you need to install dash. Run the below command in the terminal.</a:t>
            </a:r>
          </a:p>
          <a:p>
            <a:endParaRPr lang="en-IN" dirty="0"/>
          </a:p>
        </p:txBody>
      </p:sp>
    </p:spTree>
    <p:extLst>
      <p:ext uri="{BB962C8B-B14F-4D97-AF65-F5344CB8AC3E}">
        <p14:creationId xmlns:p14="http://schemas.microsoft.com/office/powerpoint/2010/main" val="1289528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RESULTS</a:t>
            </a:r>
            <a:endParaRPr lang="en-IN" sz="3200" dirty="0">
              <a:solidFill>
                <a:schemeClr val="accent1">
                  <a:lumMod val="7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
        <p:nvSpPr>
          <p:cNvPr id="6" name="TextBox 5">
            <a:extLst>
              <a:ext uri="{FF2B5EF4-FFF2-40B4-BE49-F238E27FC236}">
                <a16:creationId xmlns:a16="http://schemas.microsoft.com/office/drawing/2014/main" id="{F955D08A-E85A-4E56-9B35-C5DD988C60D6}"/>
              </a:ext>
            </a:extLst>
          </p:cNvPr>
          <p:cNvSpPr txBox="1"/>
          <p:nvPr/>
        </p:nvSpPr>
        <p:spPr>
          <a:xfrm>
            <a:off x="1487488" y="4941168"/>
            <a:ext cx="8712968" cy="2215991"/>
          </a:xfrm>
          <a:prstGeom prst="rect">
            <a:avLst/>
          </a:prstGeom>
          <a:noFill/>
        </p:spPr>
        <p:txBody>
          <a:bodyPr wrap="square" rtlCol="0">
            <a:spAutoFit/>
          </a:bodyPr>
          <a:lstStyle/>
          <a:p>
            <a:r>
              <a:rPr lang="en-IN" sz="2400" dirty="0"/>
              <a:t>You can run the model on a list of symbols supplied as command line arguments.</a:t>
            </a:r>
          </a:p>
          <a:p>
            <a:pPr marL="342900" indent="-342900">
              <a:buFont typeface="Arial" panose="020B0604020202020204" pitchFamily="34" charset="0"/>
              <a:buChar char="•"/>
            </a:pPr>
            <a:r>
              <a:rPr lang="en-IN" sz="2400" i="1" dirty="0"/>
              <a:t>python </a:t>
            </a:r>
            <a:r>
              <a:rPr lang="en-IN" sz="2400" i="1" dirty="0" err="1"/>
              <a:t>main.py</a:t>
            </a:r>
            <a:r>
              <a:rPr lang="en-IN" sz="2400" i="1" dirty="0"/>
              <a:t> [symbols]</a:t>
            </a:r>
          </a:p>
          <a:p>
            <a:br>
              <a:rPr lang="en-IN" sz="2400" dirty="0"/>
            </a:br>
            <a:endParaRPr lang="en-IN" sz="2400" dirty="0"/>
          </a:p>
          <a:p>
            <a:endParaRPr lang="en-IN" dirty="0"/>
          </a:p>
        </p:txBody>
      </p:sp>
      <p:pic>
        <p:nvPicPr>
          <p:cNvPr id="11" name="Content Placeholder 10">
            <a:extLst>
              <a:ext uri="{FF2B5EF4-FFF2-40B4-BE49-F238E27FC236}">
                <a16:creationId xmlns:a16="http://schemas.microsoft.com/office/drawing/2014/main" id="{1BB990F4-1BFE-864A-9E7D-59930318EB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3472" y="1185577"/>
            <a:ext cx="4064000" cy="3048000"/>
          </a:xfrm>
        </p:spPr>
      </p:pic>
      <p:pic>
        <p:nvPicPr>
          <p:cNvPr id="14" name="Picture 13">
            <a:extLst>
              <a:ext uri="{FF2B5EF4-FFF2-40B4-BE49-F238E27FC236}">
                <a16:creationId xmlns:a16="http://schemas.microsoft.com/office/drawing/2014/main" id="{DBEC0B3E-8CCC-0D48-93E1-F88767028D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352" y="1222741"/>
            <a:ext cx="4064000" cy="304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dirty="0">
                <a:solidFill>
                  <a:schemeClr val="accent1">
                    <a:lumMod val="75000"/>
                  </a:schemeClr>
                </a:solidFill>
                <a:latin typeface="Times New Roman" pitchFamily="18" charset="0"/>
                <a:cs typeface="Times New Roman" pitchFamily="18" charset="0"/>
              </a:rPr>
              <a:t>Conclusion</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99456" y="944724"/>
            <a:ext cx="9217024" cy="4068452"/>
          </a:xfrm>
        </p:spPr>
        <p:txBody>
          <a:bodyPr>
            <a:normAutofit fontScale="92500"/>
          </a:bodyPr>
          <a:lstStyle/>
          <a:p>
            <a:pPr>
              <a:lnSpc>
                <a:spcPct val="150000"/>
              </a:lnSpc>
              <a:buFont typeface="Wingdings" panose="05000000000000000000" pitchFamily="2" charset="2"/>
              <a:buChar char="Ø"/>
            </a:pPr>
            <a:r>
              <a:rPr lang="en-IN" dirty="0"/>
              <a:t>Stock price prediction is a machine learning project.</a:t>
            </a:r>
          </a:p>
          <a:p>
            <a:pPr>
              <a:lnSpc>
                <a:spcPct val="150000"/>
              </a:lnSpc>
              <a:buFont typeface="Wingdings" panose="05000000000000000000" pitchFamily="2" charset="2"/>
              <a:buChar char="Ø"/>
            </a:pPr>
            <a:r>
              <a:rPr lang="en-IN" dirty="0"/>
              <a:t>In this we learned how to develop a stock cost prediction model and how to build an interactive dashboard for stock analysis. </a:t>
            </a:r>
          </a:p>
          <a:p>
            <a:pPr>
              <a:lnSpc>
                <a:spcPct val="150000"/>
              </a:lnSpc>
              <a:buFont typeface="Wingdings" panose="05000000000000000000" pitchFamily="2" charset="2"/>
              <a:buChar char="Ø"/>
            </a:pPr>
            <a:r>
              <a:rPr lang="en-IN" dirty="0"/>
              <a:t>We implemented stock market prediction using the LSTM model. OTOH, </a:t>
            </a:r>
            <a:r>
              <a:rPr lang="en-IN" dirty="0" err="1"/>
              <a:t>Plotly</a:t>
            </a:r>
            <a:r>
              <a:rPr lang="en-IN" dirty="0"/>
              <a:t> dash python framework for building dashboards.</a:t>
            </a:r>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055440" y="944724"/>
            <a:ext cx="10081120" cy="5411626"/>
          </a:xfrm>
        </p:spPr>
        <p:txBody>
          <a:bodyPr>
            <a:normAutofit/>
          </a:bodyPr>
          <a:lstStyle/>
          <a:p>
            <a:pPr marL="0" indent="0">
              <a:buNone/>
            </a:pPr>
            <a:r>
              <a:rPr lang="en-IN" sz="2400" dirty="0"/>
              <a:t>As there is scope of improvement in each individual so is the case with this project. This project though predicts closing prices with very minimum Mean Squared Error, still there are many things that are lagging in this project. Two of most important things are : </a:t>
            </a:r>
          </a:p>
          <a:p>
            <a:r>
              <a:rPr lang="en-IN" sz="2400" dirty="0"/>
              <a:t>There is no user interaction or interface provided in this project. A UI can be provided where user can check the value for future dates. </a:t>
            </a:r>
          </a:p>
          <a:p>
            <a:r>
              <a:rPr lang="en-IN" sz="2400" dirty="0"/>
              <a:t>The stocks used for this project are only of Alphabet Inc, we can surely add more S&amp;P 500 in the list so as to make this project more comprehensive. </a:t>
            </a:r>
          </a:p>
          <a:p>
            <a:r>
              <a:rPr lang="en-IN" sz="2400" dirty="0"/>
              <a:t>I would definitely like to add these improvement to this project in future. </a:t>
            </a:r>
          </a:p>
          <a:p>
            <a:pPr marL="132715" marR="483870" indent="-285750">
              <a:lnSpc>
                <a:spcPct val="150000"/>
              </a:lnSpc>
              <a:spcAft>
                <a:spcPts val="0"/>
              </a:spcAft>
              <a:buFont typeface="Wingdings" panose="05000000000000000000" pitchFamily="2" charset="2"/>
              <a:buChar char="Ø"/>
            </a:pPr>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Tree>
    <p:extLst>
      <p:ext uri="{BB962C8B-B14F-4D97-AF65-F5344CB8AC3E}">
        <p14:creationId xmlns:p14="http://schemas.microsoft.com/office/powerpoint/2010/main" val="4080584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3B9B6F-5ACA-416C-9173-ECD619B7C794}"/>
              </a:ext>
            </a:extLst>
          </p:cNvPr>
          <p:cNvSpPr>
            <a:spLocks noGrp="1"/>
          </p:cNvSpPr>
          <p:nvPr>
            <p:ph type="ctrTitle"/>
          </p:nvPr>
        </p:nvSpPr>
        <p:spPr>
          <a:xfrm>
            <a:off x="1271464" y="136525"/>
            <a:ext cx="9396536" cy="1204243"/>
          </a:xfrm>
        </p:spPr>
        <p:txBody>
          <a:bodyPr>
            <a:normAutofit fontScale="90000"/>
          </a:bodyPr>
          <a:lstStyle/>
          <a:p>
            <a:r>
              <a:rPr lang="en-US" sz="2700" b="1" dirty="0">
                <a:solidFill>
                  <a:schemeClr val="accent1">
                    <a:lumMod val="75000"/>
                  </a:schemeClr>
                </a:solidFill>
                <a:latin typeface="Times New Roman" pitchFamily="18" charset="0"/>
                <a:cs typeface="Times New Roman" pitchFamily="18" charset="0"/>
              </a:rPr>
              <a:t>REFERENCES</a:t>
            </a:r>
            <a:br>
              <a:rPr lang="en-US" sz="6000" b="1" dirty="0">
                <a:solidFill>
                  <a:schemeClr val="accent1">
                    <a:lumMod val="75000"/>
                  </a:schemeClr>
                </a:solidFill>
                <a:latin typeface="Times New Roman" pitchFamily="18" charset="0"/>
                <a:cs typeface="Times New Roman" pitchFamily="18" charset="0"/>
              </a:rPr>
            </a:br>
            <a:endParaRPr lang="en-IN" dirty="0"/>
          </a:p>
        </p:txBody>
      </p:sp>
      <p:sp>
        <p:nvSpPr>
          <p:cNvPr id="3" name="Content Placeholder 2"/>
          <p:cNvSpPr>
            <a:spLocks noGrp="1"/>
          </p:cNvSpPr>
          <p:nvPr>
            <p:ph type="subTitle" idx="1"/>
          </p:nvPr>
        </p:nvSpPr>
        <p:spPr>
          <a:xfrm>
            <a:off x="1127448" y="548680"/>
            <a:ext cx="9540552" cy="4709120"/>
          </a:xfrm>
        </p:spPr>
        <p:txBody>
          <a:bodyPr>
            <a:normAutofit fontScale="70000" lnSpcReduction="20000"/>
          </a:bodyPr>
          <a:lstStyle/>
          <a:p>
            <a:pPr algn="ctr">
              <a:buNone/>
            </a:pPr>
            <a:endParaRPr lang="en-US" sz="1800" dirty="0">
              <a:solidFill>
                <a:schemeClr val="tx1">
                  <a:lumMod val="75000"/>
                  <a:lumOff val="25000"/>
                </a:schemeClr>
              </a:solidFill>
            </a:endParaRPr>
          </a:p>
          <a:p>
            <a:r>
              <a:rPr lang="en-IN" dirty="0"/>
              <a:t>[1].  Ashish Sharma, Dinesh </a:t>
            </a:r>
            <a:r>
              <a:rPr lang="en-IN" dirty="0" err="1"/>
              <a:t>Bhuriya</a:t>
            </a:r>
            <a:r>
              <a:rPr lang="en-IN" dirty="0"/>
              <a:t>, Upendra Singh. "Survey of Stock Market Prediction Using Machine </a:t>
            </a:r>
            <a:endParaRPr lang="en-IN" sz="5400" dirty="0"/>
          </a:p>
          <a:p>
            <a:r>
              <a:rPr lang="en-IN" dirty="0"/>
              <a:t>Learning Approach", ICECA 2017 </a:t>
            </a:r>
            <a:endParaRPr lang="en-IN" sz="5400" dirty="0"/>
          </a:p>
          <a:p>
            <a:r>
              <a:rPr lang="en-IN" dirty="0"/>
              <a:t>[2].  </a:t>
            </a:r>
            <a:r>
              <a:rPr lang="en-IN" dirty="0" err="1"/>
              <a:t>Loke.K.S</a:t>
            </a:r>
            <a:r>
              <a:rPr lang="en-IN" dirty="0"/>
              <a:t>. “Impact Of Financial Ratios And Technical Analysis On Stock Price Prediction Using Random </a:t>
            </a:r>
            <a:endParaRPr lang="en-IN" sz="5400" dirty="0"/>
          </a:p>
          <a:p>
            <a:r>
              <a:rPr lang="en-IN" dirty="0"/>
              <a:t>Forests”, IEEE, 2017 . </a:t>
            </a:r>
            <a:endParaRPr lang="en-IN" sz="5400" dirty="0"/>
          </a:p>
          <a:p>
            <a:r>
              <a:rPr lang="en-IN" dirty="0"/>
              <a:t>[3].  </a:t>
            </a:r>
            <a:r>
              <a:rPr lang="en-IN" dirty="0" err="1"/>
              <a:t>Hakob</a:t>
            </a:r>
            <a:r>
              <a:rPr lang="en-IN" dirty="0"/>
              <a:t> GRIGORYAN, “A Stock Market Prediction Method Based on Support Vector Machines (SVM) and </a:t>
            </a:r>
            <a:endParaRPr lang="en-IN" sz="5400" dirty="0"/>
          </a:p>
          <a:p>
            <a:r>
              <a:rPr lang="en-IN" dirty="0"/>
              <a:t>Independent Component Analysis (ICA)”, DSJ 2016. </a:t>
            </a:r>
            <a:endParaRPr lang="en-IN" sz="5400" dirty="0"/>
          </a:p>
          <a:p>
            <a:r>
              <a:rPr lang="en-IN" dirty="0"/>
              <a:t>[4].  Huang1, </a:t>
            </a:r>
            <a:r>
              <a:rPr lang="en-IN" dirty="0" err="1"/>
              <a:t>Binxing</a:t>
            </a:r>
            <a:r>
              <a:rPr lang="en-IN" dirty="0"/>
              <a:t> Fang1, Philip Yu2, “Stock Market Prediction via Multi- Source Multiple Instance Learning.” </a:t>
            </a:r>
            <a:endParaRPr lang="en-IN" sz="5400" dirty="0"/>
          </a:p>
          <a:p>
            <a:r>
              <a:rPr lang="en-IN" dirty="0"/>
              <a:t>IEEE 2018 . </a:t>
            </a:r>
            <a:endParaRPr lang="en-IN" sz="5400" dirty="0"/>
          </a:p>
          <a:p>
            <a:r>
              <a:rPr lang="en-IN" dirty="0"/>
              <a:t>[5].  Vivek </a:t>
            </a:r>
            <a:r>
              <a:rPr lang="en-IN" dirty="0" err="1"/>
              <a:t>Kanade</a:t>
            </a:r>
            <a:r>
              <a:rPr lang="en-IN" dirty="0"/>
              <a:t>, </a:t>
            </a:r>
            <a:r>
              <a:rPr lang="en-IN" dirty="0" err="1"/>
              <a:t>Bhausaheb</a:t>
            </a:r>
            <a:r>
              <a:rPr lang="en-IN" dirty="0"/>
              <a:t> </a:t>
            </a:r>
            <a:r>
              <a:rPr lang="en-IN" dirty="0" err="1"/>
              <a:t>Devikar</a:t>
            </a:r>
            <a:r>
              <a:rPr lang="en-IN" dirty="0"/>
              <a:t>, </a:t>
            </a:r>
            <a:r>
              <a:rPr lang="en-IN" dirty="0" err="1"/>
              <a:t>Sayali</a:t>
            </a:r>
            <a:r>
              <a:rPr lang="en-IN" dirty="0"/>
              <a:t> </a:t>
            </a:r>
            <a:r>
              <a:rPr lang="en-IN" dirty="0" err="1"/>
              <a:t>Phadtare</a:t>
            </a:r>
            <a:r>
              <a:rPr lang="en-IN" dirty="0"/>
              <a:t>, </a:t>
            </a:r>
            <a:r>
              <a:rPr lang="en-IN" dirty="0" err="1"/>
              <a:t>Pranali</a:t>
            </a:r>
            <a:r>
              <a:rPr lang="en-IN" dirty="0"/>
              <a:t> </a:t>
            </a:r>
            <a:r>
              <a:rPr lang="en-IN" dirty="0" err="1"/>
              <a:t>Munde</a:t>
            </a:r>
            <a:r>
              <a:rPr lang="en-IN" dirty="0"/>
              <a:t>, </a:t>
            </a:r>
            <a:r>
              <a:rPr lang="en-IN" dirty="0" err="1"/>
              <a:t>Shubhangi</a:t>
            </a:r>
            <a:r>
              <a:rPr lang="en-IN" dirty="0"/>
              <a:t> </a:t>
            </a:r>
            <a:r>
              <a:rPr lang="en-IN" dirty="0" err="1"/>
              <a:t>Sonone</a:t>
            </a:r>
            <a:r>
              <a:rPr lang="en-IN" dirty="0"/>
              <a:t>. “Stock Market </a:t>
            </a:r>
            <a:endParaRPr lang="en-IN" sz="5400" dirty="0"/>
          </a:p>
          <a:p>
            <a:r>
              <a:rPr lang="en-IN" dirty="0"/>
              <a:t>Prediction: Using Historical Data Analysis”, IJARCSSE 2017. </a:t>
            </a:r>
            <a:endParaRPr lang="en-IN" sz="5400" dirty="0"/>
          </a:p>
          <a:p>
            <a:r>
              <a:rPr lang="en-IN" dirty="0"/>
              <a:t>[6].  Sachin </a:t>
            </a:r>
            <a:r>
              <a:rPr lang="en-IN" dirty="0" err="1"/>
              <a:t>Sampat</a:t>
            </a:r>
            <a:r>
              <a:rPr lang="en-IN" dirty="0"/>
              <a:t> Patil, Prof. Kailash Patidar, Asst. Prof. </a:t>
            </a:r>
            <a:r>
              <a:rPr lang="en-IN" dirty="0" err="1"/>
              <a:t>Megha</a:t>
            </a:r>
            <a:r>
              <a:rPr lang="en-IN" dirty="0"/>
              <a:t> Jain, “A Survey on Stock Market Prediction </a:t>
            </a:r>
            <a:endParaRPr lang="en-IN" sz="5400" dirty="0"/>
          </a:p>
          <a:p>
            <a:r>
              <a:rPr lang="en-IN" dirty="0"/>
              <a:t>Using SVM”, IJ CTET 2016 . </a:t>
            </a:r>
            <a:endParaRPr lang="en-IN" sz="5400" dirty="0"/>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850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Testing</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99456" y="1124744"/>
            <a:ext cx="9793088" cy="4824536"/>
          </a:xfrm>
        </p:spPr>
        <p:txBody>
          <a:bodyPr>
            <a:normAutofit/>
          </a:bodyPr>
          <a:lstStyle/>
          <a:p>
            <a:pPr marL="0" indent="0">
              <a:buNone/>
            </a:pPr>
            <a:r>
              <a:rPr lang="en-IN" dirty="0"/>
              <a:t>Machine learning has significant applications in the stock price prediction. In this machine learning project, we will be talking about predicting the returns on stocks. This is a very complex task and has uncertainties. We will develop this project into two parts:</a:t>
            </a:r>
          </a:p>
          <a:p>
            <a:r>
              <a:rPr lang="en-IN" dirty="0"/>
              <a:t>First, we will learn how to predict stock price using the LSTM neural network.</a:t>
            </a:r>
          </a:p>
          <a:p>
            <a:r>
              <a:rPr lang="en-IN" dirty="0"/>
              <a:t>Then we will build a dashboard using </a:t>
            </a:r>
            <a:r>
              <a:rPr lang="en-IN" dirty="0" err="1"/>
              <a:t>Plotly</a:t>
            </a:r>
            <a:r>
              <a:rPr lang="en-IN" dirty="0"/>
              <a:t> dash for stock analysis.</a:t>
            </a:r>
          </a:p>
          <a:p>
            <a:pPr marL="0" indent="0" algn="just">
              <a:buNone/>
            </a:pPr>
            <a:endParaRPr lang="en-US" sz="1800" b="1" dirty="0"/>
          </a:p>
          <a:p>
            <a:pPr algn="just"/>
            <a:endParaRPr lang="en-US" sz="1800" b="1"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1052736"/>
            <a:ext cx="10441160" cy="5184576"/>
          </a:xfrm>
        </p:spPr>
        <p:txBody>
          <a:bodyPr>
            <a:normAutofit fontScale="92500" lnSpcReduction="20000"/>
          </a:bodyPr>
          <a:lstStyle/>
          <a:p>
            <a:pPr algn="just">
              <a:lnSpc>
                <a:spcPct val="120000"/>
              </a:lnSpc>
              <a:buFont typeface="Wingdings" panose="05000000000000000000" pitchFamily="2" charset="2"/>
              <a:buChar char="Ø"/>
            </a:pPr>
            <a:r>
              <a:rPr lang="en-US" sz="2600" dirty="0">
                <a:effectLst/>
                <a:latin typeface="Times New Roman" panose="02020603050405020304" pitchFamily="18" charset="0"/>
                <a:ea typeface="Times New Roman" panose="02020603050405020304" pitchFamily="18" charset="0"/>
              </a:rPr>
              <a:t>NASTECH is formed with the purpose of bridging the gap between Academia and Industry.</a:t>
            </a:r>
          </a:p>
          <a:p>
            <a:pPr algn="just">
              <a:lnSpc>
                <a:spcPct val="120000"/>
              </a:lnSpc>
              <a:buFont typeface="Wingdings" panose="05000000000000000000" pitchFamily="2" charset="2"/>
              <a:buChar char="Ø"/>
            </a:pPr>
            <a:r>
              <a:rPr lang="en-US" sz="2600" dirty="0">
                <a:effectLst/>
                <a:latin typeface="Times New Roman" panose="02020603050405020304" pitchFamily="18" charset="0"/>
                <a:ea typeface="Times New Roman" panose="02020603050405020304" pitchFamily="18" charset="0"/>
              </a:rPr>
              <a:t>NASTECH is one of the leading Global Certification and Training service providers for technical and management programs for educational institutions. </a:t>
            </a:r>
          </a:p>
          <a:p>
            <a:pPr algn="just">
              <a:lnSpc>
                <a:spcPct val="120000"/>
              </a:lnSpc>
              <a:buFont typeface="Wingdings" panose="05000000000000000000" pitchFamily="2" charset="2"/>
              <a:buChar char="Ø"/>
            </a:pPr>
            <a:r>
              <a:rPr lang="en-US" sz="2600" dirty="0">
                <a:effectLst/>
                <a:latin typeface="Times New Roman" panose="02020603050405020304" pitchFamily="18" charset="0"/>
                <a:ea typeface="Times New Roman" panose="02020603050405020304" pitchFamily="18" charset="0"/>
              </a:rPr>
              <a:t>They collaborate with educational institutes to understand their requirements and form a strategy in consultation with all stakeholders to fulfill those by skilling, reskilling and upskilling the students and faculties on new age skills and technologies.</a:t>
            </a:r>
            <a:endParaRPr lang="en-IN" sz="2600" dirty="0">
              <a:effectLst/>
              <a:latin typeface="Times New Roman" panose="02020603050405020304" pitchFamily="18" charset="0"/>
              <a:ea typeface="Times New Roman" panose="02020603050405020304" pitchFamily="18" charset="0"/>
            </a:endParaRPr>
          </a:p>
          <a:p>
            <a:pPr marL="0" indent="0" algn="just">
              <a:lnSpc>
                <a:spcPct val="120000"/>
              </a:lnSpc>
              <a:buNone/>
            </a:pPr>
            <a:endParaRPr lang="en-US" b="1" dirty="0">
              <a:latin typeface="Times New Roman" pitchFamily="18" charset="0"/>
              <a:cs typeface="Times New Roman" pitchFamily="18" charset="0"/>
            </a:endParaRPr>
          </a:p>
          <a:p>
            <a:pPr marL="0" indent="0" algn="just">
              <a:buNone/>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b="1" dirty="0">
                <a:solidFill>
                  <a:schemeClr val="tx1">
                    <a:lumMod val="75000"/>
                    <a:lumOff val="25000"/>
                  </a:schemeClr>
                </a:solidFill>
                <a:latin typeface="Times New Roman" pitchFamily="18" charset="0"/>
                <a:cs typeface="Times New Roman" pitchFamily="18" charset="0"/>
              </a:rPr>
              <a:t>    </a:t>
            </a:r>
            <a:endParaRPr lang="en-US" sz="2000" b="1" dirty="0">
              <a:solidFill>
                <a:schemeClr val="tx1">
                  <a:lumMod val="75000"/>
                  <a:lumOff val="25000"/>
                </a:schemeClr>
              </a:solidFill>
              <a:latin typeface="Times New Roman" pitchFamily="18" charset="0"/>
              <a:cs typeface="Times New Roman"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585176" cy="5441950"/>
          </a:xfrm>
        </p:spPr>
        <p:txBody>
          <a:bodyPr>
            <a:normAutofit/>
          </a:bodyPr>
          <a:lstStyle/>
          <a:p>
            <a:r>
              <a:rPr lang="en-IN" dirty="0"/>
              <a:t>Predicting how the stock market will perform is one of the most difficult things to do. </a:t>
            </a:r>
          </a:p>
          <a:p>
            <a:r>
              <a:rPr lang="en-IN" dirty="0"/>
              <a:t>There are so many factors involved in the prediction – physical factors vs. psychological, rational and irrational </a:t>
            </a:r>
            <a:r>
              <a:rPr lang="en-IN" dirty="0" err="1"/>
              <a:t>behavior</a:t>
            </a:r>
            <a:r>
              <a:rPr lang="en-IN" dirty="0"/>
              <a:t>, etc. All these aspects combine to make share prices volatile and very difficult to predict with a high degree of accuracy.</a:t>
            </a:r>
          </a:p>
          <a:p>
            <a:r>
              <a:rPr lang="en-IN" dirty="0"/>
              <a:t>Can we use </a:t>
            </a:r>
            <a:r>
              <a:rPr lang="en-IN" dirty="0">
                <a:hlinkClick r:id="rId2"/>
              </a:rPr>
              <a:t>machine learning</a:t>
            </a:r>
            <a:r>
              <a:rPr lang="en-IN" dirty="0"/>
              <a:t> as a game-changer in this domain? Using features like the latest announcements about an organization, their quarterly revenue results, etc., machine learning techniques have the potential to unearth patterns and insights we didn’t see before, and these can be used to make unerringly accurate predictions.</a:t>
            </a:r>
          </a:p>
          <a:p>
            <a:pPr algn="just">
              <a:lnSpc>
                <a:spcPct val="120000"/>
              </a:lnSpc>
              <a:buFont typeface="Wingdings" pitchFamily="2" charset="2"/>
              <a:buChar char="Ø"/>
            </a:pPr>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521280" cy="5040560"/>
          </a:xfrm>
        </p:spPr>
        <p:txBody>
          <a:bodyPr>
            <a:normAutofit lnSpcReduction="10000"/>
          </a:bodyPr>
          <a:lstStyle/>
          <a:p>
            <a:r>
              <a:rPr lang="en-IN" dirty="0"/>
              <a:t>A day by day value of stock market prediction becomes an increasingly important issue in the present day. </a:t>
            </a:r>
          </a:p>
          <a:p>
            <a:r>
              <a:rPr lang="en-IN" dirty="0"/>
              <a:t>There are various algorithms present in machine learning but some of them do not always yield accurate results. Therefore it is very important to develop the algorithms which is produced more accurate results. </a:t>
            </a:r>
          </a:p>
          <a:p>
            <a:r>
              <a:rPr lang="en-IN" dirty="0"/>
              <a:t>Generally, traders used machine learning predictions to determine the factors that might be affect. The stock predictor produced large amount of data while analysis of dataset. </a:t>
            </a:r>
          </a:p>
          <a:p>
            <a:r>
              <a:rPr lang="en-IN" dirty="0"/>
              <a:t>Each one of the machine learning algorithm has its own limitations and advantages over the other algorithms. out of the all machine learning algorithm linear regression has lot of advantages over other, The way linear regression algorithms work gives more accurate results with the least square methods. </a:t>
            </a:r>
            <a:endParaRPr lang="en-IN" sz="2400" dirty="0"/>
          </a:p>
          <a:p>
            <a:pPr>
              <a:buFont typeface="Wingdings" panose="05000000000000000000" pitchFamily="2" charset="2"/>
              <a:buChar char="Ø"/>
            </a:pPr>
            <a:endParaRPr lang="en-IN" sz="24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767409" y="992124"/>
            <a:ext cx="10441160" cy="5029164"/>
          </a:xfrm>
        </p:spPr>
        <p:txBody>
          <a:bodyPr>
            <a:normAutofit/>
          </a:bodyPr>
          <a:lstStyle/>
          <a:p>
            <a:pPr>
              <a:lnSpc>
                <a:spcPct val="100000"/>
              </a:lnSpc>
              <a:buFont typeface="Wingdings" panose="05000000000000000000" pitchFamily="2" charset="2"/>
              <a:buChar char="Ø"/>
            </a:pPr>
            <a:r>
              <a:rPr lang="en-US" sz="2400" b="1" dirty="0">
                <a:latin typeface="Times New Roman" pitchFamily="18" charset="0"/>
                <a:cs typeface="Times New Roman" pitchFamily="18" charset="0"/>
              </a:rPr>
              <a:t>Hardware Requirements</a:t>
            </a:r>
            <a:endParaRPr lang="en-IN" sz="2400" b="1" dirty="0">
              <a:latin typeface="Times New Roman" pitchFamily="18" charset="0"/>
              <a:cs typeface="Times New Roman" pitchFamily="18" charset="0"/>
            </a:endParaRPr>
          </a:p>
          <a:p>
            <a:pPr marL="0" indent="0">
              <a:lnSpc>
                <a:spcPct val="100000"/>
              </a:lnSpc>
              <a:buNone/>
            </a:pPr>
            <a:r>
              <a:rPr lang="en-IN" sz="2400" dirty="0">
                <a:solidFill>
                  <a:schemeClr val="tx1">
                    <a:lumMod val="75000"/>
                    <a:lumOff val="25000"/>
                  </a:schemeClr>
                </a:solidFill>
                <a:latin typeface="Times New Roman" pitchFamily="18" charset="0"/>
                <a:cs typeface="Times New Roman" pitchFamily="18" charset="0"/>
              </a:rPr>
              <a:t>	- </a:t>
            </a:r>
            <a:r>
              <a:rPr lang="en-US" sz="2400" dirty="0">
                <a:effectLst/>
                <a:latin typeface="Times New Roman" panose="02020603050405020304" pitchFamily="18" charset="0"/>
                <a:ea typeface="Times New Roman" panose="02020603050405020304" pitchFamily="18" charset="0"/>
              </a:rPr>
              <a:t>Processor: Pentium IV or</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above</a:t>
            </a:r>
            <a:endParaRPr lang="en-IN" sz="2400" dirty="0">
              <a:solidFill>
                <a:schemeClr val="tx1">
                  <a:lumMod val="75000"/>
                  <a:lumOff val="25000"/>
                </a:schemeClr>
              </a:solidFill>
              <a:effectLst/>
              <a:latin typeface="Times New Roman" pitchFamily="18" charset="0"/>
              <a:ea typeface="Times New Roman" panose="02020603050405020304" pitchFamily="18" charset="0"/>
              <a:cs typeface="Times New Roman" pitchFamily="18" charset="0"/>
            </a:endParaRPr>
          </a:p>
          <a:p>
            <a:pPr marL="0" indent="0">
              <a:lnSpc>
                <a:spcPct val="100000"/>
              </a:lnSpc>
              <a:buNone/>
            </a:pPr>
            <a:r>
              <a:rPr lang="en-IN" sz="2400" dirty="0">
                <a:solidFill>
                  <a:schemeClr val="tx1">
                    <a:lumMod val="75000"/>
                    <a:lumOff val="25000"/>
                  </a:schemeClr>
                </a:solidFill>
                <a:latin typeface="Times New Roman" pitchFamily="18" charset="0"/>
                <a:cs typeface="Times New Roman" pitchFamily="18" charset="0"/>
              </a:rPr>
              <a:t>	-  </a:t>
            </a:r>
            <a:r>
              <a:rPr lang="en-US" sz="2400" dirty="0">
                <a:effectLst/>
                <a:latin typeface="Times New Roman" panose="02020603050405020304" pitchFamily="18" charset="0"/>
                <a:ea typeface="Wingdings" panose="05000000000000000000" pitchFamily="2" charset="2"/>
                <a:cs typeface="Wingdings" panose="05000000000000000000" pitchFamily="2" charset="2"/>
              </a:rPr>
              <a:t>RAM: GB or more</a:t>
            </a:r>
            <a:endParaRPr lang="en-IN" sz="2400" dirty="0">
              <a:effectLst/>
              <a:latin typeface="Times New Roman" panose="02020603050405020304" pitchFamily="18" charset="0"/>
              <a:ea typeface="Wingdings" panose="05000000000000000000" pitchFamily="2" charset="2"/>
              <a:cs typeface="Wingdings" panose="05000000000000000000" pitchFamily="2" charset="2"/>
            </a:endParaRPr>
          </a:p>
          <a:p>
            <a:pPr marL="0" indent="0">
              <a:lnSpc>
                <a:spcPct val="100000"/>
              </a:lnSpc>
              <a:buNone/>
            </a:pPr>
            <a:r>
              <a:rPr lang="en-US" sz="2400" dirty="0">
                <a:solidFill>
                  <a:schemeClr val="tx1">
                    <a:lumMod val="75000"/>
                    <a:lumOff val="25000"/>
                  </a:schemeClr>
                </a:solidFill>
                <a:latin typeface="Times New Roman" pitchFamily="18" charset="0"/>
                <a:cs typeface="Times New Roman" pitchFamily="18" charset="0"/>
              </a:rPr>
              <a:t>	- </a:t>
            </a:r>
            <a:r>
              <a:rPr lang="en-US" sz="2400" dirty="0">
                <a:effectLst/>
                <a:latin typeface="Times New Roman" panose="02020603050405020304" pitchFamily="18" charset="0"/>
                <a:ea typeface="Wingdings" panose="05000000000000000000" pitchFamily="2" charset="2"/>
                <a:cs typeface="Wingdings" panose="05000000000000000000" pitchFamily="2" charset="2"/>
              </a:rPr>
              <a:t>Hard Disk: 2GB or</a:t>
            </a:r>
            <a:r>
              <a:rPr lang="en-US" sz="24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effectLst/>
                <a:latin typeface="Times New Roman" panose="02020603050405020304" pitchFamily="18" charset="0"/>
                <a:ea typeface="Wingdings" panose="05000000000000000000" pitchFamily="2" charset="2"/>
                <a:cs typeface="Wingdings" panose="05000000000000000000" pitchFamily="2" charset="2"/>
              </a:rPr>
              <a:t>more</a:t>
            </a:r>
            <a:endParaRPr lang="en-IN" sz="2400" dirty="0">
              <a:effectLst/>
              <a:latin typeface="Times New Roman" panose="02020603050405020304" pitchFamily="18" charset="0"/>
              <a:ea typeface="Wingdings" panose="05000000000000000000" pitchFamily="2" charset="2"/>
              <a:cs typeface="Wingdings" panose="05000000000000000000" pitchFamily="2" charset="2"/>
            </a:endParaRPr>
          </a:p>
          <a:p>
            <a:pPr>
              <a:lnSpc>
                <a:spcPct val="100000"/>
              </a:lnSpc>
              <a:buFont typeface="Wingdings" panose="05000000000000000000" pitchFamily="2" charset="2"/>
              <a:buChar char="Ø"/>
            </a:pPr>
            <a:r>
              <a:rPr lang="en-US" sz="2400" b="1" dirty="0">
                <a:latin typeface="Times New Roman" pitchFamily="18" charset="0"/>
                <a:cs typeface="Times New Roman" pitchFamily="18" charset="0"/>
              </a:rPr>
              <a:t>Software Requirements</a:t>
            </a:r>
          </a:p>
          <a:p>
            <a:pPr marL="0" indent="0">
              <a:lnSpc>
                <a:spcPct val="100000"/>
              </a:lnSpc>
              <a:buNone/>
            </a:pPr>
            <a:r>
              <a:rPr lang="en-US" sz="2400" b="1" dirty="0">
                <a:solidFill>
                  <a:schemeClr val="tx1">
                    <a:lumMod val="75000"/>
                    <a:lumOff val="25000"/>
                  </a:schemeClr>
                </a:solidFill>
                <a:latin typeface="Times New Roman" pitchFamily="18" charset="0"/>
                <a:cs typeface="Times New Roman" pitchFamily="18" charset="0"/>
              </a:rPr>
              <a:t>	</a:t>
            </a:r>
            <a:r>
              <a:rPr lang="en-US" sz="2400" dirty="0">
                <a:solidFill>
                  <a:schemeClr val="tx1">
                    <a:lumMod val="75000"/>
                    <a:lumOff val="25000"/>
                  </a:schemeClr>
                </a:solidFill>
                <a:latin typeface="Times New Roman" pitchFamily="18" charset="0"/>
                <a:cs typeface="Times New Roman" pitchFamily="18" charset="0"/>
              </a:rPr>
              <a:t>- </a:t>
            </a:r>
            <a:r>
              <a:rPr lang="en-US" sz="2400" dirty="0">
                <a:effectLst/>
                <a:latin typeface="Times New Roman" panose="02020603050405020304" pitchFamily="18" charset="0"/>
                <a:ea typeface="Wingdings" panose="05000000000000000000" pitchFamily="2" charset="2"/>
                <a:cs typeface="Wingdings" panose="05000000000000000000" pitchFamily="2" charset="2"/>
              </a:rPr>
              <a:t>Operating System: Windows 7 </a:t>
            </a:r>
            <a:r>
              <a:rPr lang="en-US" sz="2400" dirty="0">
                <a:latin typeface="Times New Roman" panose="02020603050405020304" pitchFamily="18" charset="0"/>
                <a:ea typeface="Wingdings" panose="05000000000000000000" pitchFamily="2" charset="2"/>
                <a:cs typeface="Wingdings" panose="05000000000000000000" pitchFamily="2" charset="2"/>
              </a:rPr>
              <a:t>/Linux</a:t>
            </a:r>
            <a:endParaRPr lang="en-IN" sz="2400" dirty="0">
              <a:effectLst/>
              <a:latin typeface="Times New Roman" panose="02020603050405020304" pitchFamily="18" charset="0"/>
              <a:ea typeface="Wingdings" panose="05000000000000000000" pitchFamily="2" charset="2"/>
              <a:cs typeface="Wingdings" panose="05000000000000000000" pitchFamily="2" charset="2"/>
            </a:endParaRPr>
          </a:p>
          <a:p>
            <a:pPr marL="0" indent="0">
              <a:lnSpc>
                <a:spcPct val="100000"/>
              </a:lnSpc>
              <a:buNone/>
            </a:pPr>
            <a:r>
              <a:rPr lang="en-US" sz="2400" b="1" dirty="0">
                <a:solidFill>
                  <a:schemeClr val="tx1">
                    <a:lumMod val="75000"/>
                    <a:lumOff val="25000"/>
                  </a:schemeClr>
                </a:solidFill>
                <a:latin typeface="Times New Roman" pitchFamily="18" charset="0"/>
                <a:cs typeface="Times New Roman" pitchFamily="18" charset="0"/>
              </a:rPr>
              <a:t>	- </a:t>
            </a:r>
            <a:r>
              <a:rPr lang="en-US" sz="2400" dirty="0">
                <a:effectLst/>
                <a:latin typeface="Times New Roman" panose="02020603050405020304" pitchFamily="18" charset="0"/>
                <a:ea typeface="Wingdings" panose="05000000000000000000" pitchFamily="2" charset="2"/>
                <a:cs typeface="Wingdings" panose="05000000000000000000" pitchFamily="2" charset="2"/>
              </a:rPr>
              <a:t>IDE: Google</a:t>
            </a:r>
            <a:r>
              <a:rPr lang="en-US" sz="24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err="1">
                <a:effectLst/>
                <a:latin typeface="Times New Roman" panose="02020603050405020304" pitchFamily="18" charset="0"/>
                <a:ea typeface="Wingdings" panose="05000000000000000000" pitchFamily="2" charset="2"/>
                <a:cs typeface="Wingdings" panose="05000000000000000000" pitchFamily="2" charset="2"/>
              </a:rPr>
              <a:t>Colab</a:t>
            </a:r>
            <a:r>
              <a:rPr lang="en-US" sz="2400" dirty="0">
                <a:latin typeface="Times New Roman" panose="02020603050405020304" pitchFamily="18" charset="0"/>
                <a:ea typeface="Wingdings" panose="05000000000000000000" pitchFamily="2" charset="2"/>
                <a:cs typeface="Wingdings" panose="05000000000000000000" pitchFamily="2" charset="2"/>
              </a:rPr>
              <a:t>/ Jupiter Notebook</a:t>
            </a:r>
            <a:endParaRPr lang="en-US" sz="2400" dirty="0">
              <a:effectLst/>
              <a:latin typeface="Times New Roman" panose="02020603050405020304" pitchFamily="18" charset="0"/>
              <a:ea typeface="Wingdings" panose="05000000000000000000" pitchFamily="2" charset="2"/>
              <a:cs typeface="Wingdings" panose="05000000000000000000" pitchFamily="2" charset="2"/>
            </a:endParaRPr>
          </a:p>
          <a:p>
            <a:pPr>
              <a:lnSpc>
                <a:spcPct val="100000"/>
              </a:lnSpc>
              <a:buFont typeface="Wingdings" panose="05000000000000000000" pitchFamily="2" charset="2"/>
              <a:buChar char="Ø"/>
            </a:pPr>
            <a:r>
              <a:rPr lang="en-US" sz="2400" b="1" spc="-20" dirty="0">
                <a:effectLst/>
                <a:latin typeface="Times New Roman" panose="02020603050405020304" pitchFamily="18" charset="0"/>
                <a:ea typeface="Times New Roman" panose="02020603050405020304" pitchFamily="18" charset="0"/>
              </a:rPr>
              <a:t>Tools/Languages/Platforms</a:t>
            </a:r>
            <a:endParaRPr lang="en-IN" sz="2400" b="1" spc="-2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2400" dirty="0">
                <a:latin typeface="Times New Roman" panose="02020603050405020304" pitchFamily="18" charset="0"/>
                <a:ea typeface="Wingdings" panose="05000000000000000000" pitchFamily="2" charset="2"/>
                <a:cs typeface="Wingdings" panose="05000000000000000000" pitchFamily="2" charset="2"/>
              </a:rPr>
              <a:t>	- Python</a:t>
            </a:r>
            <a:endParaRPr lang="en-IN" sz="2400" dirty="0">
              <a:effectLst/>
              <a:latin typeface="Times New Roman" panose="02020603050405020304" pitchFamily="18" charset="0"/>
              <a:ea typeface="Wingdings" panose="05000000000000000000" pitchFamily="2" charset="2"/>
              <a:cs typeface="Wingdings" panose="05000000000000000000" pitchFamily="2" charset="2"/>
            </a:endParaRPr>
          </a:p>
          <a:p>
            <a:pPr marL="0" indent="0">
              <a:lnSpc>
                <a:spcPct val="150000"/>
              </a:lnSpc>
              <a:buNone/>
            </a:pPr>
            <a:endParaRPr lang="en-US" sz="2400" b="1" dirty="0">
              <a:solidFill>
                <a:schemeClr val="tx1">
                  <a:lumMod val="75000"/>
                  <a:lumOff val="2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b="0" i="0" dirty="0">
                <a:solidFill>
                  <a:srgbClr val="222222"/>
                </a:solidFill>
                <a:effectLst/>
                <a:latin typeface="ff1"/>
              </a:rPr>
              <a:t>The mobile application is composed of two systems. The first is the mobile application which can used by the organization. Registration is a requirement when using the application.</a:t>
            </a:r>
          </a:p>
          <a:p>
            <a:pPr marL="0" indent="0">
              <a:lnSpc>
                <a:spcPct val="150000"/>
              </a:lnSpc>
              <a:buNone/>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pic>
        <p:nvPicPr>
          <p:cNvPr id="8" name="Picture 7">
            <a:extLst>
              <a:ext uri="{FF2B5EF4-FFF2-40B4-BE49-F238E27FC236}">
                <a16:creationId xmlns:a16="http://schemas.microsoft.com/office/drawing/2014/main" id="{44A7A127-C646-41A6-BDD1-883D6FBA3CA3}"/>
              </a:ext>
            </a:extLst>
          </p:cNvPr>
          <p:cNvPicPr>
            <a:picLocks noChangeAspect="1"/>
          </p:cNvPicPr>
          <p:nvPr/>
        </p:nvPicPr>
        <p:blipFill>
          <a:blip r:embed="rId3"/>
          <a:stretch>
            <a:fillRect/>
          </a:stretch>
        </p:blipFill>
        <p:spPr>
          <a:xfrm>
            <a:off x="3719736" y="2420888"/>
            <a:ext cx="3533775" cy="36480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Coding</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887262" y="1006928"/>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IN" b="1" dirty="0"/>
              <a:t>Datasets</a:t>
            </a:r>
          </a:p>
          <a:p>
            <a:r>
              <a:rPr lang="en-IN" dirty="0"/>
              <a:t>To build the stock price prediction model, we will use the NSE TATA GLOBAL dataset.</a:t>
            </a:r>
          </a:p>
          <a:p>
            <a:r>
              <a:rPr lang="en-IN" dirty="0"/>
              <a:t> This is a dataset of Tata Beverages from Tata Global Beverages Limited, National Stock Exchange of India: </a:t>
            </a:r>
            <a:r>
              <a:rPr lang="en-IN" dirty="0">
                <a:hlinkClick r:id="rId3"/>
              </a:rPr>
              <a:t>Tata Global Dataset</a:t>
            </a:r>
            <a:endParaRPr lang="en-IN" dirty="0"/>
          </a:p>
          <a:p>
            <a:r>
              <a:rPr lang="en-IN" dirty="0"/>
              <a:t>To develop the dashboard for stock analysis we will use another stock dataset with multiple stocks like Apple, Microsoft, Facebook: </a:t>
            </a:r>
            <a:r>
              <a:rPr lang="en-IN" dirty="0">
                <a:hlinkClick r:id="rId4"/>
              </a:rPr>
              <a:t>Stocks Dataset</a:t>
            </a:r>
            <a:endParaRPr lang="en-IN" dirty="0"/>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Tree>
    <p:extLst>
      <p:ext uri="{BB962C8B-B14F-4D97-AF65-F5344CB8AC3E}">
        <p14:creationId xmlns:p14="http://schemas.microsoft.com/office/powerpoint/2010/main" val="33311367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3261</TotalTime>
  <Words>1512</Words>
  <Application>Microsoft Office PowerPoint</Application>
  <PresentationFormat>Widescreen</PresentationFormat>
  <Paragraphs>259</Paragraphs>
  <Slides>21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ff1</vt:lpstr>
      <vt:lpstr>Georgia</vt:lpstr>
      <vt:lpstr>Times New Roman</vt:lpstr>
      <vt:lpstr>Wingdings</vt:lpstr>
      <vt:lpstr>Office Theme</vt:lpstr>
      <vt:lpstr>Stock Price Prediction    </vt:lpstr>
      <vt:lpstr>AGENDA</vt:lpstr>
      <vt:lpstr>ABSTRACT </vt:lpstr>
      <vt:lpstr>About the Company</vt:lpstr>
      <vt:lpstr>INTRODUCTION </vt:lpstr>
      <vt:lpstr>PowerPoint Presentation</vt:lpstr>
      <vt:lpstr>Requirements</vt:lpstr>
      <vt:lpstr>System Design </vt:lpstr>
      <vt:lpstr>Coding </vt:lpstr>
      <vt:lpstr>Implementation </vt:lpstr>
      <vt:lpstr>Implementation </vt:lpstr>
      <vt:lpstr>Implementation </vt:lpstr>
      <vt:lpstr>Implementation</vt:lpstr>
      <vt:lpstr>Implementation </vt:lpstr>
      <vt:lpstr>Implementation </vt:lpstr>
      <vt:lpstr>RESULTS</vt:lpstr>
      <vt:lpstr>Conclusion</vt:lpstr>
      <vt:lpstr>Future Enhancements</vt:lpstr>
      <vt:lpstr>REFERENCES </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ABHISHEK N</cp:lastModifiedBy>
  <cp:revision>289</cp:revision>
  <dcterms:created xsi:type="dcterms:W3CDTF">2015-10-29T14:36:38Z</dcterms:created>
  <dcterms:modified xsi:type="dcterms:W3CDTF">2022-01-10T06:12:33Z</dcterms:modified>
</cp:coreProperties>
</file>