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70" r:id="rId6"/>
    <p:sldId id="271" r:id="rId7"/>
    <p:sldId id="272" r:id="rId8"/>
    <p:sldId id="273" r:id="rId9"/>
    <p:sldId id="264" r:id="rId10"/>
    <p:sldId id="263" r:id="rId11"/>
    <p:sldId id="275" r:id="rId12"/>
    <p:sldId id="278"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114" d="100"/>
          <a:sy n="114" d="100"/>
        </p:scale>
        <p:origin x="4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5C7E40-D5DB-40ED-BC91-3C90F4321E3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344416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C7E40-D5DB-40ED-BC91-3C90F4321E3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19545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C7E40-D5DB-40ED-BC91-3C90F4321E3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7486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C7E40-D5DB-40ED-BC91-3C90F4321E3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344520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C7E40-D5DB-40ED-BC91-3C90F4321E3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158327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C7E40-D5DB-40ED-BC91-3C90F4321E3F}"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205822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5C7E40-D5DB-40ED-BC91-3C90F4321E3F}"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251706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C7E40-D5DB-40ED-BC91-3C90F4321E3F}"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80536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C7E40-D5DB-40ED-BC91-3C90F4321E3F}"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24883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5C7E40-D5DB-40ED-BC91-3C90F4321E3F}"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353371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5C7E40-D5DB-40ED-BC91-3C90F4321E3F}"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E326E-F49C-491A-8A52-E0381F457B9C}" type="slidenum">
              <a:rPr lang="en-US" smtClean="0"/>
              <a:t>‹#›</a:t>
            </a:fld>
            <a:endParaRPr lang="en-US"/>
          </a:p>
        </p:txBody>
      </p:sp>
    </p:spTree>
    <p:extLst>
      <p:ext uri="{BB962C8B-B14F-4D97-AF65-F5344CB8AC3E}">
        <p14:creationId xmlns:p14="http://schemas.microsoft.com/office/powerpoint/2010/main" val="121465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C7E40-D5DB-40ED-BC91-3C90F4321E3F}"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E326E-F49C-491A-8A52-E0381F457B9C}" type="slidenum">
              <a:rPr lang="en-US" smtClean="0"/>
              <a:t>‹#›</a:t>
            </a:fld>
            <a:endParaRPr lang="en-US"/>
          </a:p>
        </p:txBody>
      </p:sp>
    </p:spTree>
    <p:extLst>
      <p:ext uri="{BB962C8B-B14F-4D97-AF65-F5344CB8AC3E}">
        <p14:creationId xmlns:p14="http://schemas.microsoft.com/office/powerpoint/2010/main" val="1481809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Heart Disease - Prediction</a:t>
            </a:r>
          </a:p>
        </p:txBody>
      </p:sp>
      <p:pic>
        <p:nvPicPr>
          <p:cNvPr id="7" name="Content Placeholder 6">
            <a:extLst>
              <a:ext uri="{FF2B5EF4-FFF2-40B4-BE49-F238E27FC236}">
                <a16:creationId xmlns:a16="http://schemas.microsoft.com/office/drawing/2014/main" id="{E28C8014-7A30-45B4-953C-57358192C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949" y="1826843"/>
            <a:ext cx="6942101" cy="4351338"/>
          </a:xfrm>
        </p:spPr>
      </p:pic>
      <p:sp>
        <p:nvSpPr>
          <p:cNvPr id="4" name="AutoShape 2" descr="data:image/png;base64,iVBORw0KGgoAAAANSUhEUgAAAeoAAAFXCAYAAABtOQ2RAAAABHNCSVQICAgIfAhkiAAAAAlwSFlz%0AAAALEgAACxIB0t1+/AAAADl0RVh0U29mdHdhcmUAbWF0cGxvdGxpYiB2ZXJzaW9uIDIuMS4yLCBo%0AdHRwOi8vbWF0cGxvdGxpYi5vcmcvNQv5yAAAIABJREFUeJzt3X1wVPWhxvFn80ZKDZZws1YUBPEy%0AKCCIaICAvHtjoCMW0hAQh5cyohHQUiFS0GrvhQDGC5QXO6W8KKiUWK0GSVI0abWEAMaidLyiASGX%0Al5DwYiAvbBLO/YObnQAhobi/7C/J9zPDTPac7D7nx27Os+fsOWddjuM4AgAAVgrw9wIAAICro6gB%0AALAYRQ0AgMUoagAALEZRAwBgMYoaAACLBfl7AWpTWHj2uu/bunVLnT5d6sOlsTOT3KabSW7TzSS3%0A6WZ+39yIiLCrzmtyW9RBQYHNIpPcpptJbtPNJLfpZprMbXJFDQBAU0JRAwBgMYoaAACLUdQAAFiM%0AogYAwGIUNQAAFqOoAQCwGEUNAIDFKGoAACxGUQMAYDGKGgAAi1HUAABYzMpvz6rL5KSPrvu+axOH%0A+HBJAAAwjy1qAAAsRlEDAGAxihoAAItR1AAAWIyiBgDAYhQ1AAAWo6gBALAYRQ0AgMUoagAALEZR%0AAwBgMYoaAACLUdQAAFiMogYAwGIUNQAAFqOoAQCwGEUNAIDFKGoAACxGUQMAYDGKGgAAi1HUAABY%0AjKIGAMBiFDUAABajqAEAsBhFDQCAxShqAAAsRlEDAGAxihoAAItR1AAAWIyiBgDAYhQ1AAAWo6gB%0AALAYRQ0AgMWuqajLy8s1bNgw/elPf9KxY8c0YcIEjRs3TjNnzpTH45Ekvffeexo9erRiY2O1ZcsW%0ASVJFRYVmzZql+Ph4Pfroo8rPzzc3EgAAmqBrKurVq1frxhtvlCQtX75c48aN0xtvvKHbbrtNKSkp%0AKi0t1cqVK7V+/Xq9/vrr2rBhg86cOaPU1FS1atVKb775pqZNm6bk5GSjgwEAoKmpt6jz8vL0zTff%0AaNCgQZKknJwcDR06VJI0ePBgZWdna+/everevbvCwsIUGhqqXr16KTc3V9nZ2Ro+fLgkqV+/fsrN%0AzTU3EgAAmqB6i3rRokVKTEz03i4rK1NISIgkqU2bNiosLFRRUZHCw8O9vxMeHn7F9ICAALlcLu+u%0AcgAAUL+guma+++676tmzp9q1a1frfMdxfDL9cq1bt1RQUOA1/e6/IiIizOeP2RCPTa5/c5vTWJtb%0AbnMaa3PLbUpjrbOos7KylJ+fr6ysLB0/flwhISFq2bKlysvLFRoaqoKCArndbrndbhUVFXnvd+LE%0ACfXs2VNut1uFhYXq0qWLKioq5DiOd2u8LqdPl37/kdWisPCskceNiAgz9tjk+je3OY21ueU2p7E2%0At9zGONa6Cr7OXd9Lly7V22+/rT/+8Y+KjY3Vk08+qX79+ik9PV2SlJGRoQEDBqhHjx764osvVFxc%0ArJKSEuXm5qp3796KiopSWlqaJCkzM1ORkZHXNQAAAJqrOreoazN9+nTNmTNHmzdvVtu2bTVq1CgF%0ABwdr1qxZmjJlilwulxISEhQWFqaYmBjt2LFD8fHxCgkJUVJSkokxAADQZF1zUU+fPt3787p1666Y%0AHx0drejo6EumBQYGauHChd9j8QAAaN64MhkAABajqAEAsBhFDQCAxShqAAAsRlEDAGAxihoAAItR%0A1AAAWIyiBgDAYhQ1AAAWo6gBALAYRQ0AgMUoagAALEZRAwBgMYoaAACLUdQAAFiMogYAwGIUNQAA%0AFqOoAQCwGEUNAIDFKGoAACxGUQMAYDGKGgAAi1HUAABYjKIGAMBiFDUAABajqAEAsBhFDQCAxShq%0AAAAsRlEDAGAxihoAAItR1AAAWIyiBgDAYhQ1AAAWo6gBALAYRQ0AgMUoagAALEZRAwBgMYoaAACL%0AUdQAAFiMogYAwGIUNQAAFqOoAQCwGEUNAIDFKGoAACxGUQMAYDGKGgAAi1HUAABYjKIGAMBiFDUA%0AABajqAEAsBhFDQCAxShqAAAsRlEDAGCxoPp+oaysTImJiTp58qTOnz+vJ598Ul26dNHs2bNVVVWl%0AiIgILVmyRCEhIXrvvfe0YcMGBQQE6Gc/+5liY2NVUVGhxMREHT16VIGBgVq4cKHatWvXEGMDAKDR%0Aq3eLOjMzU926ddPGjRu1dOlSJSUlafny5Ro3bpzeeOMN3XbbbUpJSVFpaalWrlyp9evX6/XXX9eG%0ADRt05swZpaamqlWrVnrzzTc1bdo0JScnN8S4AABoEuot6piYGE2dOlWSdOzYMd10003KycnR0KFD%0AJUmDBw9Wdna29u7dq+7duyssLEyhoaHq1auXcnNzlZ2dreHDh0uS+vXrp9zcXIPDAQCgaal313e1%0AsWPH6vjx43r11Vc1adIkhYSESJLatGmjwsJCFRUVKTw83Pv74eHhV0wPCAiQy+WSx+Px3h8AAFzd%0ANRf1W2+9pS+//FLPPvusHMfxTq/5c03/6vSaWrduqaCgwGtdtGsWERHm88dsiMcm17+5zWmszS23%0AOY21ueU2pbHWW9T79u1TmzZtdPPNN+vOO+9UVVWVfvjDH6q8vFyhoaEqKCiQ2+2W2+1WUVGR934n%0ATpxQz5495Xa7VVhYqC5duqiiokKO49S7NX36dOn3H1ktCgvPGnnciIgwY49Nrn9zm9NYm1tucxpr%0Ac8ttjGOtq+Dr/Yx6z549Wrt2rSSpqKhIpaWl6tevn9LT0yVJGRkZGjBggHr06KEvvvhCxcXFKikp%0AUW5urnr37q2oqCilpaVJunhgWmRk5HUNAgCA5qjeLeqxY8fqV7/6lcaNG6fy8nI9//zz6tatm+bM%0AmaPNmzerbdu2GjVqlIKDgzVr1ixNmTJFLpdLCQkJCgsLU0xMjHbs2KH4+HiFhIQoKSmpIcYFAECT%0AUG9Rh4aG1npK1bp1666YFh0drejo6EumVZ87DQAA/nVcmQwAAItR1AAAWIyiBgDAYhQ1AAAWo6gB%0AALAYRQ0AgMUoagAALEZRAwBgMYoaAACLUdQAAFiMogYAwGIUNQAAFqOoAQCwGEUNAIDFKGoAACxG%0AUQMAYDGKGgAAi1HUAABYjKIGAMBiFDUAABajqAEAsBhFDQCAxShqAAAsRlEDAGAxihoAAItR1AAA%0AWIyiBgDAYhQ1AAAWo6gBALAYRQ0AgMUoagAALEZRAwBgMYoaAACLUdQAAFiMogYAwGIUNQAAFqOo%0AAQCwGEUNAIDFKGoAACxGUQMAYDGKGgAAi1HUAABYjKIGAMBiFDUAABajqAEAsBhFDQCAxShqAAAs%0ARlEDAGAxihoAAItR1AAAWIyiBgDAYhQ1AAAWo6gBALBY0LX80uLFi/Xpp5+qsrJSjz/+uLp3767Z%0As2erqqpKERERWrJkiUJCQvTee+9pw4YNCggI0M9+9jPFxsaqoqJCiYmJOnr0qAIDA7Vw4UK1a9fO%0A9LgAAGgS6i3qnTt36uuvv9bmzZt1+vRpPfLII+rbt6/GjRunhx56SK+88opSUlI0atQorVy5Uikp%0AKQoODtaYMWM0fPhwZWZmqlWrVkpOTtYnn3yi5ORkLV26tCHG5lMJH82+7vuuHLLYh0sCAGhO6t31%0Afd9992nZsmWSpFatWqmsrEw5OTkaOnSoJGnw4MHKzs7W3r171b17d4WFhSk0NFS9evVSbm6usrOz%0ANXz4cElSv379lJuba3A4AAA0LfUWdWBgoFq2bClJSklJ0QMPPKCysjKFhIRIktq0aaPCwkIVFRUp%0APDzce7/w8PArpgcEBMjlcsnj8ZgYCwAATc41fUYtSdu3b1dKSorWrl2rBx980DvdcZxaf/9fnV5T%0A69YtFRQUeK2Lds0iIsJ8/pj+zm2KY7IttzmNtbnlNqexNrfcpjTWayrqjz/+WK+++qrWrFmjsLAw%0AtWzZUuXl5QoNDVVBQYHcbrfcbreKioq89zlx4oR69uwpt9utwsJCdenSRRUVFXIcx7s1fjWnT5d+%0Av1FdRWHhWSOP66/ciIgwv4ypOeU2p7E2t9zmNNbmltsYx1pXwde76/vs2bNavHixfve73+lHP/qR%0ApIufNaenp0uSMjIyNGDAAPXo0UNffPGFiouLVVJSotzcXPXu3VtRUVFKS0uTJGVmZioyMvK6BgEA%0AQHNU7xb1Bx98oNOnT+vpp5/2TktKStK8efO0efNmtW3bVqNGjVJwcLBmzZqlKVOmyOVyKSEhQWFh%0AYYqJidGOHTsUHx+vkJAQJSUlGR0QAABNSb1FHRcXp7i4uCumr1u37opp0dHRio6OvmRa9bnTAADg%0AX8eVyQAAsBhFDQCAxShqAAAsRlEDAGAxihoAAItR1AAAWIyiBgDAYhQ1AAAWo6gBALAYRQ0AgMUo%0AagAALEZRAwBgsWv6Pmr4z/6fT7z6vHru23nNel8uCgDAD9iiBgDAYhQ1AAAWo6gBALAYRQ0AgMUo%0AagAALEZRAwBgMYoaAACLUdQAAFiMogYAwGIUNQAAFqOoAQCwGEUNAIDFKGoAACxGUQMAYDGKGgAA%0Ai1HUAABYjKIGAMBiFDUAABajqAEAsFiQvxcA9lmdlHXd930icZDPlgMAwBY1AABWo6gBALAYRQ0A%0AgMUoagAALEZRAwBgMY76hjUOf/ZS3fPrmNf+nuevO3fu7q+v+74L7vv3674vAFwLtqgBALAYRQ0A%0AgMUoagAALEZRAwBgMYoaAACLUdQAAFiM07MAP5mc9NF133dt4hAfLgkAm7FFDQCAxShqAAAsRlED%0AAGAxihoAAItR1AAAWIyiBgDAYpyeBTQjnBIGND7XtEW9f/9+DRs2TBs3bpQkHTt2TBMmTNC4ceM0%0Ac+ZMeTweSdJ7772n0aNHKzY2Vlu2bJEkVVRUaNasWYqPj9ejjz6q/Px8Q0MBAKDpqXeLurS0VL/5%0AzW/Ut29f77Tly5dr3Lhxeuihh/TKK68oJSVFo0aN0sqVK5WSkqLg4GCNGTNGw4cPV2Zmplq1aqXk%0A5GR98sknSk5O1tKlS40OCoBdEj6afd33XTlksQ+XBGh86t2iDgkJ0e9//3u53W7vtJycHA0dOlSS%0ANHjwYGVnZ2vv3r3q3r27wsLCFBoaql69eik3N1fZ2dkaPny4JKlfv37Kzc01NBQAAJqeeos6KChI%0AoaGhl0wrKytTSEiIJKlNmzYqLCxUUVGRwsPDvb8THh5+xfSAgAC5XC7vrnIAAFC3730wmeM4Pple%0AU+vWLRUUFPi9lqs2ERFhPn9M07n7/ZTrj8zDfsr9PppTblMca1McE7n+yzSVe11F3bJlS5WXlys0%0ANFQFBQVyu91yu90qKiry/s6JEyfUs2dPud1uFRYWqkuXLqqoqJDjON6t8as5fbr0eharXoWFZ408%0ALrn+zSS36WaazI2ICPPLmMhtmpnfN7eugr+u86j79eun9PR0SVJGRoYGDBigHj166IsvvlBxcbFK%0ASkqUm5ur3r17KyoqSmlpaZKkzMxMRUZGXk8kAADNUr1b1Pv27dOiRYt05MgRBQUFKT09XS+//LIS%0AExO1efNmtW3bVqNGjVJwcLBmzZqlKVOmyOVyKSEhQWFhYYqJidGOHTsUHx+vkJAQJSUlNcS4AABo%0AEuot6m7duun111+/Yvq6deuumBYdHa3o6OhLpgUGBmrhwoXfYxEBAGi+uIQoAAAWo6gBALAYRQ0A%0AgMUoagAALMa3ZwFosvb/fOLV59Vz385r1vtyUYDrxhY1AAAWY4saAHxsdVLWdd/3icRBPlsONA0U%0ANQA0AYc/e6nu+XXMa3/P875dGPgURQ0AuG5zd3993fddcN+/+3BJmi6KGgDQ6ExO+ui677s2cYgP%0Al8Q8DiYDAMBiFDUAABajqAEAsBhFDQCAxShqAAAsRlEDAGAxihoAAItxHjUAANfIH+dvs0UNAIDF%0AKGoAACxGUQMAYDGKGgAAi1HUAABYjKIGAMBiFDUAABajqAEAsBhFDQCAxShqAAAsRlEDAGAxihoA%0AAItR1AAAWIyiBgDAYhQ1AAAWo6gBALAYRQ0AgMUoagAALEZRAwBgMYoaAACLUdQAAFiMogYAwGIU%0ANQAAFqOoAQCwGEUNAIDFKGoAACxGUQMAYDGKGgAAi1HUAABYjKIGAMBiFDUAABajqAEAsBhFDQCA%0AxShqAAAsRlEDAGCxoIYIWbBggfbu3SuXy6W5c+fq7rvvbohYAAAaPeNFvWvXLh06dEibN29WXl6e%0A5s6dq82bN5uOBQCgSTC+6zs7O1vDhg2TJHXq1Enfffedzp07ZzoWAIAmwXhRFxUVqXXr1t7b4eHh%0AKiwsNB0LAECT4HIcxzEZMH/+fA0cONC7VR0fH68FCxaoY8eOJmMBAGgSjG9Ru91uFRUVeW+fOHFC%0AERERpmMBAGgSjBd1VFSU0tPTJUn//Oc/5Xa7dcMNN5iOBQCgSTB+1HevXr3UtWtXjR07Vi6XSy+8%0A8ILpSAAAmgzjn1EDAIDrx5XJAACwGEUNAIDFKGoAACxGUQMAYLEG+VKOhlRWVqYPP/xQI0eONPL4%0AlZWV+vjjjzV48GBJ0o4dO5Samqp27dpp0qRJCg0NNZJbzXEcuVyuS6adOnVK4eHhRnNrysvLU2pq%0AqtLS0rRt2zZjOTaMVTL/mrpcbeNuKvLy8tSpU6da52VmZnr/rkzYv3+/Nm7cqAMHDiggIEB33XWX%0AJk6cqB//+MfGMh3H0fvvv69Dhw7prrvu0tChQyVJ58+f16pVq/TMM88Yy25oR48erXN+27ZtjeT6%0Aa528e/fuOuffd999PstqEkXt8Xj0t7/9TVu3btWuXbs0ePBgYyvVF154QcHBwRo8eLAOHz6sZ555%0ARs8995yOHz+uF198UQsXLjSS++mnn2ru3LkqKSmR2+1WcnKyOnbsqE2bNmnt2rX68MMPjeRWO3Lk%0AiLZu3arU1FQdOnRIjz/+uP7whz8YyfL3WKWGe039z//8j9asWaOXX35ZkvTcc89p+/btioiIUFJS%0AktFvmpswYYL3DUH1yR8ul0sej0eFhYVG/p9ffPFFvfbaa97bCQkJWrlypSRp3bp1xoo6Oztb//mf%0A/6knnnhCkyZNUklJifbt26eJEyfqhRdeUN++fY3kvvDCC6qoqNDdd9+tN998UwcPHlSHDh308ssv%0A6z/+4z+MZPrjeZWk3/72t7VO/+qrr/Tll1/qyy+/NJLrr3VyTk5OrdMzMzOVl5enf/zjH74Lcxqp%0Aqqoq5+OPP3bmzJnj9O3b15k2bZozZMgQp7S01GhubGys9+cVK1Y4zz//vPf2o48+aiw3Li7OOXz4%0AsOM4jrNr1y4nLi7OGTNmjPP88887J0+eNJa7YcMGJy4uzhk0aJCzaNEiZ9++fc7DDz9sLM9x/DdW%0Af7ym4uPjnZycHMdxHOevf/2r89BDDzmlpaVOfn6+89hjjxnLrU1VVZWTkpLijBw50lmzZo2RjMv/%0ARmreNvn3M3HiRO9rqqZDhw5d8jfta3Fxcd6fPR6Pc//99zszZsxw8vPzjWVeriGe19ocOXLEmT17%0AtvPYY485e/fuNZbjr3Xy5f7xj384EyZMcBITE51jx4759LEb7RZ1VFSUWrdurUmTJum5557TjTfe%0AqFGjRukHP/iB0dwWLVp4f96xY4emTJliNK9acHCw2rVrJ+niLpWSkhItWbJEXbp0MZr729/+VhER%0AEZo9e7aGDh2qkJAQ47tl/TVWf7ymAgMDdf/990uSPvzwQ2/erbfe2qC7v7OysrRixQpFRkZq06ZN%0AatWqlZGcusZkcryVlZXe11RN7du3V0CAuUN1goODL/m5c+fOWrZsmbG8yzXU81pTcXGxVq9erT17%0A9uipp57SwIEDjeb5a51c7dChQ0pOTpbH49G8efPUuXNnn2c02qKeOHGitm7dqtdee00nT57UiBEj%0AGmTF9oMf/EDp6ekqLi7Wt99+q6ioKEkXP3sz6fKxtW7d2nhxSdLf//53ZWVlKTU1Vb/5zW/Uv39/%0AnTt3zujnqP4aqz9eUx6PR5JUVVWljz/++JLdh+Xl5UazJenzzz/Xyy+/rFtuuUUrVqww+nltbRrq%0AzUhdOSEhIQ2W21Dj9cfz6vF4tGHDBqWmpmrSpEmaPXt2k14nnzx5UitWrNBXX32lZ555xqefSV+u%0A0V+ZbP/+/UpNTdXWrVt18uRJPfvssxo5cqRuvPFGI3kFBQVaunSpzp49q6lTp6pHjx46f/68fvKT%0Anyg5OVndu3c3kvuTn/xEv/zlL723k5OTNWvWLO9t0+9aJencuXPKyMhQamqq8vLyNGLECM2ePdvn%0AOf4ea0O+ppYtW6Yvv/xSZWVlCgwM1Nq1a1VZWakVK1boxIkTWrBggc8zq82YMUOHDx/W008/XetW%0AgImDf7p27apWrVp5Pzs9d+6cwsLC5DiOzp07p3379vk8U7p4KePbb7/9iumO4+jbb7/Vp59+ajzX%0AcRwdPHhQt99+u/eNbkpKis8z/fG8StKgQYN04403Kj4+vtYDuEaNGmUk11/r5HvuuUft27fX8OHD%0Aa53/1FNP+Syr0Rd1Tbm5uUpNTVVmZqYyMzMbNNvkFqZ08SCjupg6YOJqCgsLlZaWpgkTJvj8sW0a%0Aa0O8pnbv3q3i4mINGDBAISEhunDhgpYvX64nnnjikt16vmbT/7NpR44cqXP+Lbfc0mRy/fW8vvPO%0AO3XOf+SRR4zkXo3pdfKuXbuuOs/lcvl0C7tRF3VRUZH+7d/+zfvzJ598onbt2qlnz54KDAw0kllY%0AWKhly5Z5T7eYOXOmWrZsqa+++kovvvii3njjDSO5/lJaWqr169fr8OHDuuuuu/Too48qICBARUVF%0ASkpK8h6t3FAqKysVFGTmE5tVq1bpySefrHVeVVWVkddUWVnZJbddLpfxU/z8aeDAgbrvvvsUGRmp%0APn361Pq5sQk5OTmKjIz03vZ4PN5d3lu2bFFsbKyxbI/Ho+3bt+ubb77xnhY2ZMgQY3n+VH1k+c03%0A32z0s/+aZsyYcUkhu1wuRUREaODAgerfv3+DLEO1c+fOeU9b9eVZMY22qNevX6+MjAy98cYbKi4u%0A1ogRI9S/f3+dOHFC/fr1M3ZAwdSpUxUTE6O7775b6enpOnDggMLDw7Vr1y49++yz3s9HfO3UqVNK%0ASUnRTTfdpOjoaM2fP1979uxRx44dNX/+fHXo0MFI7tNPP6077rhDd999tzIyMnTDDTfo5ptv1qZN%0AmzR16lQjK7jExEQlJSV5b7/11lsaO3asJOmxxx675PQeXzL52FczZMiQK06lqaqq0r333qv58+er%0AdevWxrKvtoJ74IEHNGDAACOZZ8+e1aeffqo9e/Zoz549OnXqlHr16qXIyEhFRkYa2y17+XNb87bJ%0A5/1///d/9fOf/1z333+/unbt6j0t7ODBg1q+fLmRNyqXP6+XM3Uw2/bt27VgwQJFRETozJkzWrJk%0AidHTC6vVtmV76tQpvfvuu4qKijKy16+m8vJyffTRR3r//fe1c+dOxcTE6JFHHlHv3r19F+LTY8gb%0A0COPPOKcP3/ecRzH2bhxo5OQkOA4zsVTEcaOHWssd/z48ZfcHjRokLNx40ansrLSWKbjOM7kyZOd%0AFStWOC+++KITFxfnvPvuu05ZWZmTnZ1t9DSe+Ph4788XLlxw+vbt6yxatMg5e/assczLT6mYMGHC%0AVef50siRI52srKyr/mtI77//vvOLX/zCaEZOTs4V/7Zt2+Y8/vjjzmuvvWY0u1p5ebnz5z//2YmL%0Ai3O6dOliLMdfp4VNnz7d+eSTT66YnpWV5UydOtVIZvVzuXPnTufhhx++4jk2JS4uzjlz5ozjOI6T%0An5/vTJkyxVjWtfB4PEa7YPv27c4vfvELp0+fPs6MGTOcjIwMZ+TIkUayGu1R3z/84Q+9u6527Njh%0A/UA/ICDA6FGcl+/OufXWWzV+/HhjedU8Ho8SEhIkXTzY6uGHH5Yk9enTx3vBCBNq7u51uVzq1KmT%0AkQPIarp8a8CpsdPH5GdOp0+fVlpa2lXnN8QBe9VGjhypP/7xj0Yzqk8Lu9zQoUP12GOPGdsSOXjw%0AoPbs2aNdu3YpLy9PP/7xjzVs2DDNmTPHSJ5U99HXJl9Tp06dqnUv28CBA41t2dZ8XsPCwq76PPta%0AcHCw94DLW2+9VefPn2+Q3LqWx9THZJI0ffp0dejQQa+88or3gjmrVq0yktVoi/rChQsqKirSuXPn%0AlJOTo5deeknSxc9UL//cz9e55eXlchzH+6/6tiRj59zWXJlcvjvU5IrGX6eX+COzY8eO1hxAVVVV%0A5T11q6GZXMFFRUWpRYsWGj16tKZNm3bVy4n6Ws2/25q3L1y4oAsXLhjLretz2htuuMFYbrWG/Hu1%0AYV1RU2pqqtHLDWdmZmrr1q1asmSJSkpKFBMTY+zNSaMt6pkzZ2r8+PEqLi7WL3/5S7Vp00bnz59X%0AbGyspk6daiz36NGjGjFihPe24zgaMWKE9whDU5fnO3z4sBYvXizHcbw/V+fn5+cbyZQuHvVc/W7R%0A+f9TaPr27esdb3Z2ts8za46v5m3TYzX57vtq/vrXv14xrbi4WFu3blV0dHSDL49kdgW3evVq72fU%0AH330ke644w7de++9uvfee42W9tX+bk27/LVcM9/Ua7nmhsrlb1AkcxsT+/bt05gxY7y3Dxw4oDFj%0Axhg9FU26uFex5psCx3HUokUL9e7dW7/+9a+NZErSTTfdpMmTJ2vy5Mk6ePCgUlNTVVVVpdGjR+un%0AP/2pT/e0NtqDyTZt2nTJbZfLJbfbLbfbbfQAhstzJcntduvee+81+u7tnXfekcvl8v7BVW8NBAYG%0AqkWLFsZOfViwYIHmzp3rvf3qq69q2rRpRrKqXT7WsrIyOY5jfKyjR4+udSvA5IqmtlNpwsPDdcst%0At+js2bN6/PHHfZ5Z7fIVnHTx4h+9e/fWvHnzjB7IVi0vL087d+7Un//8Z+Xn5xt54yfVfeqQy+Uy%0Ado6vP/5uaztAsebzbGpjorZ1Y1BQkPfIa1OnwF24cMH7xSddu3b1fvFJeXm5Vq9ebeyLTzwej1at%0AWqWEhATvFei+/vprLV68WJ06dVJiYqLPshrtFvXp06evmPbNN99o165dmjdvnvr06dNguXl5eVq2%0AbJnR3EGDBum//uu/tGTJErmKesWtAAAE6UlEQVRcLj344IOqrKxUaWmpXn31VSOZ0sUvjahpx44d%0AxovaX2Ndvny5sce+mpq72gsKCrRt2zZt3bpV3333nfHzTqdPn37VeR988IGxYy88Ho8+//xz7d69%0AW7t379a3336rbt26eY+7aAgul0sVFRV66623VFBQYKyo/fFaTktL08qVK5WQkOA9Xmf//v3atm2b%0AZsyYYSRTuri35PKzBS5cuKC3335bAwcO9B5j42u//vWvL/nik2+//Va33Xab0S8+kXTJXs1qt912%0Amzp27OjzjzUabVFf7aovp06d0syZM40Vpr9yX3rpJXXt2tX7zvimm27S66+/rn/+85965ZVXjH2T%0A1eU7XBpiB4y/xmrqHX9dzpw5o/T0dO+3kj344IM6e/asMjIyjGfXfNP5zjvvNMgFKcaPH69Dhw6p%0AR48euv/++zVnzhy1atVKbdq0MXoQ6OVj++CDD7R+/XoNGzZMkydPNpbrj9dybbvaO3TooJKSEq1c%0AudKnV8yq6c4776z1GA/HcTRu3DhjRb1//3699dZbkqQxY8aof//+6tOnj9asWaNbb73VSKYkffbZ%0AZ3r77bcvmRYSEqLExESNHz/ep//PjbaoryY8PNwvBzGYzj169Kj++7//23s7LCxM0sVLMpaWlhrL%0A9ccBIv4aqz/0799f7du315w5czRgwAAFBAQY27q7XM0VSU5OjrEVeE2DBg1SVlaWVq5cqaqqKk2e%0APFnHjx+X4ziaN2+eHnjgAaP5O3fu1NKlS9W1a1f94Q9/UJs2bYzm+eO13JAFUtPvf//7K6ZVVlbq%0AL3/5i9E3+P764pOrXQApICBAFRUVPs1qckWdn5/vl6Ju6NyapwFUVlYay6l5gIjz/9cqbogDRGpq%0AqLH6Q1JSklJTU/WrX/1KgwcPVkxMjF+Wo6Feu3/5y1+8V7PLyMjQuXPntG3bNhUXF+upp54yVtT7%0A9+9XcnKyWrZsqcWLF6t9+/ZGcurTEK/lhiyQ+pSVlenDDz/UokWLjGX462jz1q1ba8+ePVdc2CQr%0AK8t7xUxfabRFXdvVd4qLi1VQUGD0spb+yg0PD9dnn32me+6555LpWVlZRnfZvv/++8Ye+2r8NVZ/%0AGDlypEaOHKnvvvtOaWlpWrVqlQ4cOKBFixZp9OjRuuOOO/y9iD7VokULb0n+7W9/08MPP6yAgAD9%0A6Ec/MnbZX+niF0J06tRJ3bp10+rVq6+Yb+q0PH+8lhuyQOoTFhZm/DLD/tqYmDt3rqZPn65OnTrp%0AzjvvVFVVlfbu3atjx475/CONRnvUd22XjQsPD1eHDh2Mnmbjr9zDhw9r+vTp6ty5szp37qyqqip9%0A/vnnOn78uNasWWP0iPOG1pzGWpuCggLvt3f96U9/MpZTfZR79cqt5rc8mVrBxcXF6c0339T58+c1%0AdOhQbdy40ZsbGxurLVu2+DxT8t+XcvjjtXzo0KE6C6Shy9o0fz230sWD5f7+97/rwIEDcrlcuv32%0A2xUVFeXzrfpGW9TNUc0XRUBAgO644w7vOc5NTXMaq7/4YwW3adMmbdmyRR6PR927d9eiRYvk8Xg0%0Af/58hYeHG706mb/447XcUAWChkFRA2hQR44c0dmzZ9WlSxfvtC1btmj06NEN9o1LQGNCUQMAYDHe%0AvgIAYDGKGgAAi1HUAABYjKIGAMBiFDUAABb7P6+iKSLIhEV3AAAAAElFTkSuQmCC"/>
          <p:cNvSpPr>
            <a:spLocks noChangeAspect="1" noChangeArrowheads="1"/>
          </p:cNvSpPr>
          <p:nvPr/>
        </p:nvSpPr>
        <p:spPr bwMode="auto">
          <a:xfrm>
            <a:off x="155575" y="-144463"/>
            <a:ext cx="3942600" cy="39426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2282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a:t>Algorithms used for creating Models</a:t>
            </a:r>
            <a:endParaRPr lang="en-US" sz="4000" dirty="0"/>
          </a:p>
        </p:txBody>
      </p:sp>
      <p:pic>
        <p:nvPicPr>
          <p:cNvPr id="5" name="Content Placeholder 4">
            <a:extLst>
              <a:ext uri="{FF2B5EF4-FFF2-40B4-BE49-F238E27FC236}">
                <a16:creationId xmlns:a16="http://schemas.microsoft.com/office/drawing/2014/main" id="{DC0783AE-072C-4E6B-851D-FFDE25951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332" y="1690688"/>
            <a:ext cx="9345335" cy="2881125"/>
          </a:xfrm>
        </p:spPr>
      </p:pic>
      <p:sp>
        <p:nvSpPr>
          <p:cNvPr id="6" name="TextBox 5">
            <a:extLst>
              <a:ext uri="{FF2B5EF4-FFF2-40B4-BE49-F238E27FC236}">
                <a16:creationId xmlns:a16="http://schemas.microsoft.com/office/drawing/2014/main" id="{253362A6-B42B-47F2-8170-D71CACE6CFF1}"/>
              </a:ext>
            </a:extLst>
          </p:cNvPr>
          <p:cNvSpPr txBox="1"/>
          <p:nvPr/>
        </p:nvSpPr>
        <p:spPr>
          <a:xfrm>
            <a:off x="1423332" y="4738549"/>
            <a:ext cx="9545883" cy="1754326"/>
          </a:xfrm>
          <a:prstGeom prst="rect">
            <a:avLst/>
          </a:prstGeom>
          <a:noFill/>
        </p:spPr>
        <p:txBody>
          <a:bodyPr wrap="none" rtlCol="0">
            <a:spAutoFit/>
          </a:bodyPr>
          <a:lstStyle/>
          <a:p>
            <a:r>
              <a:rPr lang="en-US" b="1" dirty="0"/>
              <a:t>Decision Tree: </a:t>
            </a:r>
            <a:r>
              <a:rPr lang="en-US" dirty="0"/>
              <a:t>79.12% - Performed with default parameters and using GridsearchCV</a:t>
            </a:r>
          </a:p>
          <a:p>
            <a:r>
              <a:rPr lang="en-US" b="1" dirty="0"/>
              <a:t>Random Forest:</a:t>
            </a:r>
            <a:r>
              <a:rPr lang="en-US" dirty="0"/>
              <a:t> </a:t>
            </a:r>
            <a:r>
              <a:rPr lang="en-US" dirty="0">
                <a:solidFill>
                  <a:srgbClr val="FF0000"/>
                </a:solidFill>
              </a:rPr>
              <a:t>86.81%</a:t>
            </a:r>
            <a:r>
              <a:rPr lang="en-US" dirty="0"/>
              <a:t> - Performed with default parameters and using RandomizedsearchCV</a:t>
            </a:r>
          </a:p>
          <a:p>
            <a:r>
              <a:rPr lang="en-US" b="1" dirty="0"/>
              <a:t>K-Nearest Neighbors:</a:t>
            </a:r>
            <a:r>
              <a:rPr lang="en-US" dirty="0"/>
              <a:t> </a:t>
            </a:r>
            <a:r>
              <a:rPr lang="en-US" dirty="0">
                <a:solidFill>
                  <a:srgbClr val="FF0000"/>
                </a:solidFill>
              </a:rPr>
              <a:t>89.01%</a:t>
            </a:r>
            <a:r>
              <a:rPr lang="en-US" dirty="0"/>
              <a:t> - Performed with default parameters and using RandomizedsearchCV</a:t>
            </a:r>
          </a:p>
          <a:p>
            <a:r>
              <a:rPr lang="en-US" b="1" dirty="0"/>
              <a:t>Support vector machine:</a:t>
            </a:r>
            <a:r>
              <a:rPr lang="en-US" dirty="0"/>
              <a:t> 83.51%  - Performed with default parameters and using GridsearchCV</a:t>
            </a:r>
          </a:p>
          <a:p>
            <a:r>
              <a:rPr lang="en-US" b="1" dirty="0"/>
              <a:t>Naïve Bayes: </a:t>
            </a:r>
            <a:r>
              <a:rPr lang="en-US" dirty="0"/>
              <a:t>81.31% - Performed with default parameters</a:t>
            </a:r>
          </a:p>
          <a:p>
            <a:r>
              <a:rPr lang="en-US" b="1" dirty="0"/>
              <a:t>Logistic Regression: </a:t>
            </a:r>
            <a:r>
              <a:rPr lang="en-US" dirty="0">
                <a:solidFill>
                  <a:srgbClr val="FF0000"/>
                </a:solidFill>
              </a:rPr>
              <a:t>86.81%</a:t>
            </a:r>
            <a:r>
              <a:rPr lang="en-US" dirty="0"/>
              <a:t> - Performed with default parameters and using GridsearchCV</a:t>
            </a:r>
          </a:p>
        </p:txBody>
      </p:sp>
    </p:spTree>
    <p:extLst>
      <p:ext uri="{BB962C8B-B14F-4D97-AF65-F5344CB8AC3E}">
        <p14:creationId xmlns:p14="http://schemas.microsoft.com/office/powerpoint/2010/main" val="84540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C8A2-6980-403E-8735-B3D31D53BADB}"/>
              </a:ext>
            </a:extLst>
          </p:cNvPr>
          <p:cNvSpPr>
            <a:spLocks noGrp="1"/>
          </p:cNvSpPr>
          <p:nvPr>
            <p:ph type="title"/>
          </p:nvPr>
        </p:nvSpPr>
        <p:spPr/>
        <p:txBody>
          <a:bodyPr/>
          <a:lstStyle/>
          <a:p>
            <a:pPr algn="ctr"/>
            <a:r>
              <a:rPr lang="en-GB" dirty="0"/>
              <a:t>Confusion Matrix for top models</a:t>
            </a:r>
            <a:endParaRPr lang="en-US" dirty="0"/>
          </a:p>
        </p:txBody>
      </p:sp>
      <p:pic>
        <p:nvPicPr>
          <p:cNvPr id="5" name="Content Placeholder 4">
            <a:extLst>
              <a:ext uri="{FF2B5EF4-FFF2-40B4-BE49-F238E27FC236}">
                <a16:creationId xmlns:a16="http://schemas.microsoft.com/office/drawing/2014/main" id="{9A0E6433-1996-4497-A9FF-69D9A540E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401" y="1690688"/>
            <a:ext cx="4218989" cy="4200933"/>
          </a:xfrm>
        </p:spPr>
      </p:pic>
      <p:pic>
        <p:nvPicPr>
          <p:cNvPr id="6" name="Picture 5">
            <a:extLst>
              <a:ext uri="{FF2B5EF4-FFF2-40B4-BE49-F238E27FC236}">
                <a16:creationId xmlns:a16="http://schemas.microsoft.com/office/drawing/2014/main" id="{22C9AD7C-F220-45FF-BD0F-C2664803E07A}"/>
              </a:ext>
            </a:extLst>
          </p:cNvPr>
          <p:cNvPicPr>
            <a:picLocks noChangeAspect="1"/>
          </p:cNvPicPr>
          <p:nvPr/>
        </p:nvPicPr>
        <p:blipFill rotWithShape="1">
          <a:blip r:embed="rId3">
            <a:extLst>
              <a:ext uri="{28A0092B-C50C-407E-A947-70E740481C1C}">
                <a14:useLocalDpi xmlns:a14="http://schemas.microsoft.com/office/drawing/2010/main" val="0"/>
              </a:ext>
            </a:extLst>
          </a:blip>
          <a:srcRect l="155" r="43979"/>
          <a:stretch/>
        </p:blipFill>
        <p:spPr>
          <a:xfrm>
            <a:off x="1826017" y="1690688"/>
            <a:ext cx="3039597" cy="2758886"/>
          </a:xfrm>
          <a:prstGeom prst="rect">
            <a:avLst/>
          </a:prstGeom>
        </p:spPr>
      </p:pic>
    </p:spTree>
    <p:extLst>
      <p:ext uri="{BB962C8B-B14F-4D97-AF65-F5344CB8AC3E}">
        <p14:creationId xmlns:p14="http://schemas.microsoft.com/office/powerpoint/2010/main" val="231271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E8FE-031D-4E7B-B210-2C2216B16ABF}"/>
              </a:ext>
            </a:extLst>
          </p:cNvPr>
          <p:cNvSpPr>
            <a:spLocks noGrp="1"/>
          </p:cNvSpPr>
          <p:nvPr>
            <p:ph type="title"/>
          </p:nvPr>
        </p:nvSpPr>
        <p:spPr/>
        <p:txBody>
          <a:bodyPr/>
          <a:lstStyle/>
          <a:p>
            <a:pPr algn="ctr"/>
            <a:r>
              <a:rPr lang="en-GB" dirty="0"/>
              <a:t>Precision and Recall Score</a:t>
            </a:r>
            <a:endParaRPr lang="en-US" dirty="0"/>
          </a:p>
        </p:txBody>
      </p:sp>
      <p:sp>
        <p:nvSpPr>
          <p:cNvPr id="3" name="Content Placeholder 2">
            <a:extLst>
              <a:ext uri="{FF2B5EF4-FFF2-40B4-BE49-F238E27FC236}">
                <a16:creationId xmlns:a16="http://schemas.microsoft.com/office/drawing/2014/main" id="{EE5FAA29-E5BA-409E-B504-646915F121DE}"/>
              </a:ext>
            </a:extLst>
          </p:cNvPr>
          <p:cNvSpPr>
            <a:spLocks noGrp="1"/>
          </p:cNvSpPr>
          <p:nvPr>
            <p:ph idx="1"/>
          </p:nvPr>
        </p:nvSpPr>
        <p:spPr>
          <a:xfrm>
            <a:off x="838200" y="1825625"/>
            <a:ext cx="8616193" cy="4351338"/>
          </a:xfrm>
        </p:spPr>
        <p:txBody>
          <a:bodyPr>
            <a:normAutofit/>
          </a:bodyPr>
          <a:lstStyle/>
          <a:p>
            <a:pPr marL="0" indent="0">
              <a:buNone/>
            </a:pPr>
            <a:r>
              <a:rPr lang="en-IN" sz="1600" b="1" dirty="0"/>
              <a:t>KNN </a:t>
            </a:r>
          </a:p>
          <a:p>
            <a:r>
              <a:rPr lang="en-IN" sz="1600" dirty="0"/>
              <a:t>Precision score: 0.88</a:t>
            </a:r>
          </a:p>
          <a:p>
            <a:r>
              <a:rPr lang="en-IN" sz="1600" dirty="0"/>
              <a:t>Recall score: 0.92</a:t>
            </a:r>
          </a:p>
          <a:p>
            <a:pPr marL="0" indent="0">
              <a:buNone/>
            </a:pPr>
            <a:r>
              <a:rPr lang="en-IN" sz="1600" b="1" dirty="0"/>
              <a:t>Random Forest </a:t>
            </a:r>
          </a:p>
          <a:p>
            <a:r>
              <a:rPr lang="en-IN" sz="1600" dirty="0"/>
              <a:t>Precision score: 0.85</a:t>
            </a:r>
          </a:p>
          <a:p>
            <a:r>
              <a:rPr lang="en-IN" sz="1600" dirty="0"/>
              <a:t>Recall score: 0.84 </a:t>
            </a:r>
          </a:p>
          <a:p>
            <a:pPr marL="0" indent="0">
              <a:buNone/>
            </a:pPr>
            <a:r>
              <a:rPr lang="en-IN" sz="1600" b="1" dirty="0"/>
              <a:t>Logistic regression</a:t>
            </a:r>
          </a:p>
          <a:p>
            <a:r>
              <a:rPr lang="en-IN" sz="1600" dirty="0"/>
              <a:t> Precision score: 0.88 </a:t>
            </a:r>
          </a:p>
          <a:p>
            <a:r>
              <a:rPr lang="en-IN" sz="1600" dirty="0"/>
              <a:t>Recall score: 0.88 </a:t>
            </a:r>
          </a:p>
          <a:p>
            <a:pPr marL="0" indent="0">
              <a:buNone/>
            </a:pPr>
            <a:r>
              <a:rPr lang="en-IN" sz="1600" b="1" dirty="0"/>
              <a:t>Naive Bayes </a:t>
            </a:r>
          </a:p>
          <a:p>
            <a:r>
              <a:rPr lang="en-IN" sz="1600" dirty="0"/>
              <a:t>Precision score: 0.82</a:t>
            </a:r>
          </a:p>
          <a:p>
            <a:r>
              <a:rPr lang="en-IN" sz="1600" dirty="0"/>
              <a:t>Recall score: 0.84</a:t>
            </a:r>
            <a:endParaRPr lang="en-US" sz="1600" dirty="0"/>
          </a:p>
        </p:txBody>
      </p:sp>
      <p:pic>
        <p:nvPicPr>
          <p:cNvPr id="7" name="Picture 6">
            <a:extLst>
              <a:ext uri="{FF2B5EF4-FFF2-40B4-BE49-F238E27FC236}">
                <a16:creationId xmlns:a16="http://schemas.microsoft.com/office/drawing/2014/main" id="{B250BE01-CF6F-41BF-8494-12BCC5AF9B4B}"/>
              </a:ext>
            </a:extLst>
          </p:cNvPr>
          <p:cNvPicPr>
            <a:picLocks noChangeAspect="1"/>
          </p:cNvPicPr>
          <p:nvPr/>
        </p:nvPicPr>
        <p:blipFill rotWithShape="1">
          <a:blip r:embed="rId2">
            <a:extLst>
              <a:ext uri="{28A0092B-C50C-407E-A947-70E740481C1C}">
                <a14:useLocalDpi xmlns:a14="http://schemas.microsoft.com/office/drawing/2010/main" val="0"/>
              </a:ext>
            </a:extLst>
          </a:blip>
          <a:srcRect l="4596" t="46574" r="49596" b="5987"/>
          <a:stretch/>
        </p:blipFill>
        <p:spPr>
          <a:xfrm>
            <a:off x="3981974" y="2407993"/>
            <a:ext cx="2114026" cy="1232575"/>
          </a:xfrm>
          <a:prstGeom prst="rect">
            <a:avLst/>
          </a:prstGeom>
        </p:spPr>
      </p:pic>
      <p:pic>
        <p:nvPicPr>
          <p:cNvPr id="9" name="Picture 8">
            <a:extLst>
              <a:ext uri="{FF2B5EF4-FFF2-40B4-BE49-F238E27FC236}">
                <a16:creationId xmlns:a16="http://schemas.microsoft.com/office/drawing/2014/main" id="{E26529FB-9B63-49CC-918F-61058861FEA3}"/>
              </a:ext>
            </a:extLst>
          </p:cNvPr>
          <p:cNvPicPr>
            <a:picLocks noChangeAspect="1"/>
          </p:cNvPicPr>
          <p:nvPr/>
        </p:nvPicPr>
        <p:blipFill rotWithShape="1">
          <a:blip r:embed="rId3">
            <a:extLst>
              <a:ext uri="{28A0092B-C50C-407E-A947-70E740481C1C}">
                <a14:useLocalDpi xmlns:a14="http://schemas.microsoft.com/office/drawing/2010/main" val="0"/>
              </a:ext>
            </a:extLst>
          </a:blip>
          <a:srcRect l="2495" t="50000" r="52075" b="8480"/>
          <a:stretch/>
        </p:blipFill>
        <p:spPr>
          <a:xfrm>
            <a:off x="6451135" y="2459111"/>
            <a:ext cx="2114026" cy="1130338"/>
          </a:xfrm>
          <a:prstGeom prst="rect">
            <a:avLst/>
          </a:prstGeom>
        </p:spPr>
      </p:pic>
      <p:sp>
        <p:nvSpPr>
          <p:cNvPr id="10" name="TextBox 9">
            <a:extLst>
              <a:ext uri="{FF2B5EF4-FFF2-40B4-BE49-F238E27FC236}">
                <a16:creationId xmlns:a16="http://schemas.microsoft.com/office/drawing/2014/main" id="{CEB573AE-F76D-4091-981C-57A48FC94051}"/>
              </a:ext>
            </a:extLst>
          </p:cNvPr>
          <p:cNvSpPr txBox="1"/>
          <p:nvPr/>
        </p:nvSpPr>
        <p:spPr>
          <a:xfrm>
            <a:off x="4672316" y="2013602"/>
            <a:ext cx="733342" cy="369332"/>
          </a:xfrm>
          <a:prstGeom prst="rect">
            <a:avLst/>
          </a:prstGeom>
          <a:noFill/>
        </p:spPr>
        <p:txBody>
          <a:bodyPr wrap="none" rtlCol="0">
            <a:spAutoFit/>
          </a:bodyPr>
          <a:lstStyle/>
          <a:p>
            <a:pPr algn="ctr"/>
            <a:r>
              <a:rPr lang="en-GB" dirty="0"/>
              <a:t>Recall</a:t>
            </a:r>
            <a:endParaRPr lang="en-US" dirty="0"/>
          </a:p>
        </p:txBody>
      </p:sp>
      <p:sp>
        <p:nvSpPr>
          <p:cNvPr id="11" name="TextBox 10">
            <a:extLst>
              <a:ext uri="{FF2B5EF4-FFF2-40B4-BE49-F238E27FC236}">
                <a16:creationId xmlns:a16="http://schemas.microsoft.com/office/drawing/2014/main" id="{92621B61-9060-4F30-99CA-E880FC34C13A}"/>
              </a:ext>
            </a:extLst>
          </p:cNvPr>
          <p:cNvSpPr txBox="1"/>
          <p:nvPr/>
        </p:nvSpPr>
        <p:spPr>
          <a:xfrm>
            <a:off x="6991724" y="2013602"/>
            <a:ext cx="1032847" cy="369332"/>
          </a:xfrm>
          <a:prstGeom prst="rect">
            <a:avLst/>
          </a:prstGeom>
          <a:noFill/>
        </p:spPr>
        <p:txBody>
          <a:bodyPr wrap="square" rtlCol="0">
            <a:spAutoFit/>
          </a:bodyPr>
          <a:lstStyle/>
          <a:p>
            <a:r>
              <a:rPr lang="en-GB" dirty="0"/>
              <a:t>Precision</a:t>
            </a:r>
            <a:endParaRPr lang="en-US" dirty="0"/>
          </a:p>
        </p:txBody>
      </p:sp>
      <p:sp>
        <p:nvSpPr>
          <p:cNvPr id="12" name="TextBox 11">
            <a:extLst>
              <a:ext uri="{FF2B5EF4-FFF2-40B4-BE49-F238E27FC236}">
                <a16:creationId xmlns:a16="http://schemas.microsoft.com/office/drawing/2014/main" id="{0CA3F060-C0FB-4259-A851-8AAAF22D78A1}"/>
              </a:ext>
            </a:extLst>
          </p:cNvPr>
          <p:cNvSpPr txBox="1"/>
          <p:nvPr/>
        </p:nvSpPr>
        <p:spPr>
          <a:xfrm>
            <a:off x="4047298" y="3665627"/>
            <a:ext cx="2048702" cy="369332"/>
          </a:xfrm>
          <a:prstGeom prst="rect">
            <a:avLst/>
          </a:prstGeom>
          <a:noFill/>
        </p:spPr>
        <p:txBody>
          <a:bodyPr wrap="none" rtlCol="0">
            <a:spAutoFit/>
          </a:bodyPr>
          <a:lstStyle/>
          <a:p>
            <a:r>
              <a:rPr lang="en-GB" dirty="0"/>
              <a:t>Focuses on false -</a:t>
            </a:r>
            <a:r>
              <a:rPr lang="en-GB" dirty="0" err="1"/>
              <a:t>ve</a:t>
            </a:r>
            <a:endParaRPr lang="en-US" dirty="0"/>
          </a:p>
        </p:txBody>
      </p:sp>
      <p:sp>
        <p:nvSpPr>
          <p:cNvPr id="13" name="TextBox 12">
            <a:extLst>
              <a:ext uri="{FF2B5EF4-FFF2-40B4-BE49-F238E27FC236}">
                <a16:creationId xmlns:a16="http://schemas.microsoft.com/office/drawing/2014/main" id="{93E0CC70-BAEB-4D3F-AF5C-B491C87BEEB5}"/>
              </a:ext>
            </a:extLst>
          </p:cNvPr>
          <p:cNvSpPr txBox="1"/>
          <p:nvPr/>
        </p:nvSpPr>
        <p:spPr>
          <a:xfrm>
            <a:off x="6582172" y="3665627"/>
            <a:ext cx="2093586" cy="369332"/>
          </a:xfrm>
          <a:prstGeom prst="rect">
            <a:avLst/>
          </a:prstGeom>
          <a:noFill/>
        </p:spPr>
        <p:txBody>
          <a:bodyPr wrap="none" rtlCol="0">
            <a:spAutoFit/>
          </a:bodyPr>
          <a:lstStyle/>
          <a:p>
            <a:r>
              <a:rPr lang="en-GB" dirty="0"/>
              <a:t>Focuses on false +</a:t>
            </a:r>
            <a:r>
              <a:rPr lang="en-GB" dirty="0" err="1"/>
              <a:t>ve</a:t>
            </a:r>
            <a:endParaRPr lang="en-US" dirty="0"/>
          </a:p>
        </p:txBody>
      </p:sp>
      <p:sp>
        <p:nvSpPr>
          <p:cNvPr id="14" name="TextBox 13">
            <a:extLst>
              <a:ext uri="{FF2B5EF4-FFF2-40B4-BE49-F238E27FC236}">
                <a16:creationId xmlns:a16="http://schemas.microsoft.com/office/drawing/2014/main" id="{0F819E60-544F-4CF2-A3EE-F498C4847B65}"/>
              </a:ext>
            </a:extLst>
          </p:cNvPr>
          <p:cNvSpPr txBox="1"/>
          <p:nvPr/>
        </p:nvSpPr>
        <p:spPr>
          <a:xfrm>
            <a:off x="4047298" y="4222936"/>
            <a:ext cx="5572423" cy="2031325"/>
          </a:xfrm>
          <a:prstGeom prst="rect">
            <a:avLst/>
          </a:prstGeom>
          <a:noFill/>
        </p:spPr>
        <p:txBody>
          <a:bodyPr wrap="none" rtlCol="0">
            <a:spAutoFit/>
          </a:bodyPr>
          <a:lstStyle/>
          <a:p>
            <a:r>
              <a:rPr lang="en-GB" b="1" dirty="0"/>
              <a:t>Our major goal here is to achieve low False –</a:t>
            </a:r>
            <a:r>
              <a:rPr lang="en-GB" b="1" dirty="0" err="1"/>
              <a:t>ve</a:t>
            </a:r>
            <a:r>
              <a:rPr lang="en-GB" b="1" dirty="0"/>
              <a:t> cases</a:t>
            </a:r>
          </a:p>
          <a:p>
            <a:r>
              <a:rPr lang="en-GB" b="1" dirty="0"/>
              <a:t>As it may detect a patient having heart disease with no </a:t>
            </a:r>
          </a:p>
          <a:p>
            <a:r>
              <a:rPr lang="en-GB" b="1" dirty="0"/>
              <a:t>heart disease.</a:t>
            </a:r>
          </a:p>
          <a:p>
            <a:endParaRPr lang="en-GB" b="1" dirty="0"/>
          </a:p>
          <a:p>
            <a:r>
              <a:rPr lang="en-GB" b="1" dirty="0"/>
              <a:t>Hence KNN model has highest precision and recall score.</a:t>
            </a:r>
          </a:p>
          <a:p>
            <a:endParaRPr lang="en-GB" b="1" dirty="0"/>
          </a:p>
          <a:p>
            <a:endParaRPr lang="en-US" b="1" dirty="0"/>
          </a:p>
        </p:txBody>
      </p:sp>
    </p:spTree>
    <p:extLst>
      <p:ext uri="{BB962C8B-B14F-4D97-AF65-F5344CB8AC3E}">
        <p14:creationId xmlns:p14="http://schemas.microsoft.com/office/powerpoint/2010/main" val="172250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2BF4-1774-4787-986B-F7A1A7A4D07E}"/>
              </a:ext>
            </a:extLst>
          </p:cNvPr>
          <p:cNvSpPr>
            <a:spLocks noGrp="1"/>
          </p:cNvSpPr>
          <p:nvPr>
            <p:ph type="title"/>
          </p:nvPr>
        </p:nvSpPr>
        <p:spPr/>
        <p:txBody>
          <a:bodyPr/>
          <a:lstStyle/>
          <a:p>
            <a:pPr algn="ctr"/>
            <a:r>
              <a:rPr lang="en-IN" dirty="0"/>
              <a:t>Evaluating using ROC_AUC Curve for the top 3 models</a:t>
            </a:r>
            <a:endParaRPr lang="en-US" dirty="0"/>
          </a:p>
        </p:txBody>
      </p:sp>
      <p:pic>
        <p:nvPicPr>
          <p:cNvPr id="9" name="Content Placeholder 8">
            <a:extLst>
              <a:ext uri="{FF2B5EF4-FFF2-40B4-BE49-F238E27FC236}">
                <a16:creationId xmlns:a16="http://schemas.microsoft.com/office/drawing/2014/main" id="{B953F6A2-705B-41FB-ACF1-606C417C5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6940" y="1690688"/>
            <a:ext cx="5578119" cy="3326710"/>
          </a:xfrm>
        </p:spPr>
      </p:pic>
      <p:sp>
        <p:nvSpPr>
          <p:cNvPr id="10" name="TextBox 9">
            <a:extLst>
              <a:ext uri="{FF2B5EF4-FFF2-40B4-BE49-F238E27FC236}">
                <a16:creationId xmlns:a16="http://schemas.microsoft.com/office/drawing/2014/main" id="{E15D7FDF-0506-445C-8866-2332AFE3C61E}"/>
              </a:ext>
            </a:extLst>
          </p:cNvPr>
          <p:cNvSpPr txBox="1"/>
          <p:nvPr/>
        </p:nvSpPr>
        <p:spPr>
          <a:xfrm>
            <a:off x="5185525" y="5017398"/>
            <a:ext cx="1820948" cy="1169551"/>
          </a:xfrm>
          <a:prstGeom prst="rect">
            <a:avLst/>
          </a:prstGeom>
          <a:noFill/>
        </p:spPr>
        <p:txBody>
          <a:bodyPr wrap="none" rtlCol="0">
            <a:spAutoFit/>
          </a:bodyPr>
          <a:lstStyle/>
          <a:p>
            <a:r>
              <a:rPr lang="en-IN" sz="1400" dirty="0"/>
              <a:t>0.90 - 1.00 = excellent </a:t>
            </a:r>
          </a:p>
          <a:p>
            <a:r>
              <a:rPr lang="en-IN" sz="1400" dirty="0"/>
              <a:t>0.80 - 0.90 = good </a:t>
            </a:r>
          </a:p>
          <a:p>
            <a:r>
              <a:rPr lang="en-IN" sz="1400" dirty="0"/>
              <a:t>0.70 - 0.80 = fair </a:t>
            </a:r>
          </a:p>
          <a:p>
            <a:r>
              <a:rPr lang="en-IN" sz="1400" dirty="0"/>
              <a:t>0.60 - 0.70 = poor </a:t>
            </a:r>
          </a:p>
          <a:p>
            <a:r>
              <a:rPr lang="en-IN" sz="1400" dirty="0"/>
              <a:t>0.50 - 0.60 = fail</a:t>
            </a:r>
            <a:endParaRPr lang="en-GB" sz="1400" dirty="0"/>
          </a:p>
        </p:txBody>
      </p:sp>
      <p:sp>
        <p:nvSpPr>
          <p:cNvPr id="11" name="TextBox 10">
            <a:extLst>
              <a:ext uri="{FF2B5EF4-FFF2-40B4-BE49-F238E27FC236}">
                <a16:creationId xmlns:a16="http://schemas.microsoft.com/office/drawing/2014/main" id="{8F01FA2A-1E92-4C73-AB2B-2CDA705D3226}"/>
              </a:ext>
            </a:extLst>
          </p:cNvPr>
          <p:cNvSpPr txBox="1"/>
          <p:nvPr/>
        </p:nvSpPr>
        <p:spPr>
          <a:xfrm>
            <a:off x="4940433" y="6185098"/>
            <a:ext cx="2163477" cy="307777"/>
          </a:xfrm>
          <a:prstGeom prst="rect">
            <a:avLst/>
          </a:prstGeom>
          <a:noFill/>
        </p:spPr>
        <p:txBody>
          <a:bodyPr wrap="none" rtlCol="0">
            <a:spAutoFit/>
          </a:bodyPr>
          <a:lstStyle/>
          <a:p>
            <a:r>
              <a:rPr lang="en-IN" sz="1400" b="1" dirty="0"/>
              <a:t>KNN model Performs good</a:t>
            </a:r>
            <a:endParaRPr lang="en-GB" sz="1400" b="1" dirty="0"/>
          </a:p>
        </p:txBody>
      </p:sp>
    </p:spTree>
    <p:extLst>
      <p:ext uri="{BB962C8B-B14F-4D97-AF65-F5344CB8AC3E}">
        <p14:creationId xmlns:p14="http://schemas.microsoft.com/office/powerpoint/2010/main" val="281599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25FA-C6E1-476A-A37B-AA8E1CB967BC}"/>
              </a:ext>
            </a:extLst>
          </p:cNvPr>
          <p:cNvSpPr>
            <a:spLocks noGrp="1"/>
          </p:cNvSpPr>
          <p:nvPr>
            <p:ph type="title"/>
          </p:nvPr>
        </p:nvSpPr>
        <p:spPr/>
        <p:txBody>
          <a:bodyPr/>
          <a:lstStyle/>
          <a:p>
            <a:pPr algn="ctr"/>
            <a:r>
              <a:rPr lang="en-GB" dirty="0"/>
              <a:t>Conclusion</a:t>
            </a:r>
            <a:endParaRPr lang="en-US" dirty="0"/>
          </a:p>
        </p:txBody>
      </p:sp>
      <p:sp>
        <p:nvSpPr>
          <p:cNvPr id="3" name="Content Placeholder 2">
            <a:extLst>
              <a:ext uri="{FF2B5EF4-FFF2-40B4-BE49-F238E27FC236}">
                <a16:creationId xmlns:a16="http://schemas.microsoft.com/office/drawing/2014/main" id="{D9A8AFB8-FA0D-477E-B30B-DE9F33A89CF6}"/>
              </a:ext>
            </a:extLst>
          </p:cNvPr>
          <p:cNvSpPr>
            <a:spLocks noGrp="1"/>
          </p:cNvSpPr>
          <p:nvPr>
            <p:ph idx="1"/>
          </p:nvPr>
        </p:nvSpPr>
        <p:spPr>
          <a:xfrm>
            <a:off x="838200" y="1825625"/>
            <a:ext cx="10515600" cy="1949421"/>
          </a:xfrm>
        </p:spPr>
        <p:txBody>
          <a:bodyPr>
            <a:normAutofit/>
          </a:bodyPr>
          <a:lstStyle/>
          <a:p>
            <a:r>
              <a:rPr lang="en-IN" sz="2000" dirty="0"/>
              <a:t>This dataset seems to be small by today's standards. However, it has allowed us to create a simple model and then use various machine learning explain ability tools and techniques to peek inside. </a:t>
            </a:r>
          </a:p>
          <a:p>
            <a:r>
              <a:rPr lang="en-IN" sz="2000" dirty="0"/>
              <a:t>Most of Attributes were good factors in the model. However each attribute can be analysed in depth to find out what really causes heart disease!</a:t>
            </a:r>
          </a:p>
          <a:p>
            <a:r>
              <a:rPr lang="en-IN" sz="2000" dirty="0"/>
              <a:t>Machine learning has a greater and greater role in health care.</a:t>
            </a:r>
            <a:endParaRPr lang="en-US" sz="2000" dirty="0"/>
          </a:p>
        </p:txBody>
      </p:sp>
    </p:spTree>
    <p:extLst>
      <p:ext uri="{BB962C8B-B14F-4D97-AF65-F5344CB8AC3E}">
        <p14:creationId xmlns:p14="http://schemas.microsoft.com/office/powerpoint/2010/main" val="371039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Overview</a:t>
            </a:r>
            <a:endParaRPr lang="en-US" dirty="0"/>
          </a:p>
        </p:txBody>
      </p:sp>
      <p:sp>
        <p:nvSpPr>
          <p:cNvPr id="7" name="Content Placeholder 6"/>
          <p:cNvSpPr>
            <a:spLocks noGrp="1"/>
          </p:cNvSpPr>
          <p:nvPr>
            <p:ph idx="1"/>
          </p:nvPr>
        </p:nvSpPr>
        <p:spPr/>
        <p:txBody>
          <a:bodyPr>
            <a:noAutofit/>
          </a:bodyPr>
          <a:lstStyle/>
          <a:p>
            <a:r>
              <a:rPr lang="en-US" sz="1400" dirty="0"/>
              <a:t>Database contains 76 attributes, but all published experiments refer to using a subset of 14 of them. In particular, the Cleveland database is the only one that has been used by ML researchers to this date. The "goal" field refers to the presence of heart disease in the patient. It is integer valued from 0 (no presence) to 1(presence</a:t>
            </a:r>
            <a:r>
              <a:rPr lang="en-US" sz="1400" dirty="0">
                <a:latin typeface="Arial" panose="020B0604020202020204" pitchFamily="34" charset="0"/>
                <a:cs typeface="Arial" panose="020B0604020202020204" pitchFamily="34" charset="0"/>
              </a:rPr>
              <a:t>).</a:t>
            </a:r>
          </a:p>
          <a:p>
            <a:r>
              <a:rPr lang="en-US" sz="1400" b="1" dirty="0"/>
              <a:t>Attribute Information: </a:t>
            </a:r>
            <a:br>
              <a:rPr lang="en-US" sz="1400" b="1" dirty="0"/>
            </a:br>
            <a:r>
              <a:rPr lang="en-US" sz="1400" dirty="0"/>
              <a:t>&gt; 1. age </a:t>
            </a:r>
            <a:br>
              <a:rPr lang="en-US" sz="1400" dirty="0"/>
            </a:br>
            <a:r>
              <a:rPr lang="en-US" sz="1400" dirty="0"/>
              <a:t>&gt; 2. sex </a:t>
            </a:r>
            <a:br>
              <a:rPr lang="en-US" sz="1400" dirty="0"/>
            </a:br>
            <a:r>
              <a:rPr lang="en-US" sz="1400" dirty="0"/>
              <a:t>&gt; 3. chest pain type (4 values) </a:t>
            </a:r>
            <a:br>
              <a:rPr lang="en-US" sz="1400" dirty="0"/>
            </a:br>
            <a:r>
              <a:rPr lang="en-US" sz="1400" dirty="0"/>
              <a:t>&gt; 4. resting blood pressure </a:t>
            </a:r>
            <a:br>
              <a:rPr lang="en-US" sz="1400" dirty="0"/>
            </a:br>
            <a:r>
              <a:rPr lang="en-US" sz="1400" dirty="0"/>
              <a:t>&gt; 5. serum cholesterol in mg/dl </a:t>
            </a:r>
            <a:br>
              <a:rPr lang="en-US" sz="1400" dirty="0"/>
            </a:br>
            <a:r>
              <a:rPr lang="en-US" sz="1400" dirty="0"/>
              <a:t>&gt; 6. fasting blood sugar &gt; 120 mg/dl</a:t>
            </a:r>
            <a:br>
              <a:rPr lang="en-US" sz="1400" dirty="0"/>
            </a:br>
            <a:r>
              <a:rPr lang="en-US" sz="1400" dirty="0"/>
              <a:t>&gt; 7. resting electrocardiographic results (values 0,1,2)</a:t>
            </a:r>
            <a:br>
              <a:rPr lang="en-US" sz="1400" dirty="0"/>
            </a:br>
            <a:r>
              <a:rPr lang="en-US" sz="1400" dirty="0"/>
              <a:t>&gt; 8. maximum heart rate achieved </a:t>
            </a:r>
            <a:br>
              <a:rPr lang="en-US" sz="1400" dirty="0"/>
            </a:br>
            <a:r>
              <a:rPr lang="en-US" sz="1400" dirty="0"/>
              <a:t>&gt; 9. exercise induced angina </a:t>
            </a:r>
            <a:br>
              <a:rPr lang="en-US" sz="1400" dirty="0"/>
            </a:br>
            <a:r>
              <a:rPr lang="en-US" sz="1400" dirty="0"/>
              <a:t>&gt; 10. oldpeak = ST depression induced by exercise relative to rest </a:t>
            </a:r>
            <a:br>
              <a:rPr lang="en-US" sz="1400" dirty="0"/>
            </a:br>
            <a:r>
              <a:rPr lang="en-US" sz="1400" dirty="0"/>
              <a:t>&gt; 11. the slope of the peak exercise ST segment </a:t>
            </a:r>
            <a:br>
              <a:rPr lang="en-US" sz="1400" dirty="0"/>
            </a:br>
            <a:r>
              <a:rPr lang="en-US" sz="1400" dirty="0"/>
              <a:t>&gt; 12. number of major vessels (0-3) colored by fluoroscopy </a:t>
            </a:r>
            <a:br>
              <a:rPr lang="en-US" sz="1400" dirty="0"/>
            </a:br>
            <a:r>
              <a:rPr lang="en-US" sz="1400" dirty="0"/>
              <a:t>&gt; 13. thal: 3 = normal; 6 = fixed defect; 7 = reversible defect</a:t>
            </a:r>
          </a:p>
          <a:p>
            <a:pPr fontAlgn="base"/>
            <a:r>
              <a:rPr lang="en-US" sz="1400" dirty="0"/>
              <a:t>Experiments with the Cleveland database have concentrated on simply attempting to distinguish presence (values 1,2,3,4) from absence (value 0).</a:t>
            </a:r>
          </a:p>
          <a:p>
            <a:pPr fontAlgn="base"/>
            <a:r>
              <a:rPr lang="en-US" sz="1400" b="1" dirty="0"/>
              <a:t>Our Goal : </a:t>
            </a:r>
            <a:r>
              <a:rPr lang="en-US" sz="1400" dirty="0"/>
              <a:t>Find any other trends in heart data to predict certain cardiovascular events or find any clear indications of hear health.</a:t>
            </a:r>
            <a:endParaRPr lang="en-US" sz="1400" dirty="0">
              <a:latin typeface="Arial" panose="020B0604020202020204" pitchFamily="34" charset="0"/>
              <a:cs typeface="Arial" panose="020B0604020202020204" pitchFamily="34" charset="0"/>
            </a:endParaRPr>
          </a:p>
        </p:txBody>
      </p:sp>
      <p:sp>
        <p:nvSpPr>
          <p:cNvPr id="8" name="AutoShape 6" descr="data:image/png;base64,iVBORw0KGgoAAAANSUhEUgAAAeoAAAFXCAYAAABtOQ2RAAAABHNCSVQICAgIfAhkiAAAAAlwSFlz%0AAAALEgAACxIB0t1+/AAAADl0RVh0U29mdHdhcmUAbWF0cGxvdGxpYiB2ZXJzaW9uIDIuMS4yLCBo%0AdHRwOi8vbWF0cGxvdGxpYi5vcmcvNQv5yAAAIABJREFUeJzt3X1wVPWhxvFn80ZKDZZws1YUBPEy%0AKCCIaICAvHtjoCMW0hAQh5cyohHQUiFS0GrvhQDGC5QXO6W8KKiUWK0GSVI0abWEAMaidLyiASGX%0Al5DwYiAvbBLO/YObnQAhobi/7C/J9zPDTPac7D7nx27Os+fsOWddjuM4AgAAVgrw9wIAAICro6gB%0AALAYRQ0AgMUoagAALEZRAwBgMYoaAACLBfl7AWpTWHj2uu/bunVLnT5d6sOlsTOT3KabSW7TzSS3%0A6WZ+39yIiLCrzmtyW9RBQYHNIpPcpptJbtPNJLfpZprMbXJFDQBAU0JRAwBgMYoaAACLUdQAAFiM%0AogYAwGIUNQAAFqOoAQCwGEUNAIDFKGoAACxGUQMAYDGKGgAAi1HUAABYzMpvz6rL5KSPrvu+axOH%0A+HBJAAAwjy1qAAAsRlEDAGAxihoAAItR1AAAWIyiBgDAYhQ1AAAWo6gBALAYRQ0AgMUoagAALEZR%0AAwBgMYoaAACLUdQAAFiMogYAwGIUNQAAFqOoAQCwGEUNAIDFKGoAACxGUQMAYDGKGgAAi1HUAABY%0AjKIGAMBiFDUAABajqAEAsBhFDQCAxShqAAAsRlEDAGAxihoAAItR1AAAWIyiBgDAYhQ1AAAWo6gB%0AALAYRQ0AgMWuqajLy8s1bNgw/elPf9KxY8c0YcIEjRs3TjNnzpTH45Ekvffeexo9erRiY2O1ZcsW%0ASVJFRYVmzZql+Ph4Pfroo8rPzzc3EgAAmqBrKurVq1frxhtvlCQtX75c48aN0xtvvKHbbrtNKSkp%0AKi0t1cqVK7V+/Xq9/vrr2rBhg86cOaPU1FS1atVKb775pqZNm6bk5GSjgwEAoKmpt6jz8vL0zTff%0AaNCgQZKknJwcDR06VJI0ePBgZWdna+/everevbvCwsIUGhqqXr16KTc3V9nZ2Ro+fLgkqV+/fsrN%0AzTU3EgAAmqB6i3rRokVKTEz03i4rK1NISIgkqU2bNiosLFRRUZHCw8O9vxMeHn7F9ICAALlcLu+u%0AcgAAUL+guma+++676tmzp9q1a1frfMdxfDL9cq1bt1RQUOA1/e6/IiIizOeP2RCPTa5/c5vTWJtb%0AbnMaa3PLbUpjrbOos7KylJ+fr6ysLB0/flwhISFq2bKlysvLFRoaqoKCArndbrndbhUVFXnvd+LE%0ACfXs2VNut1uFhYXq0qWLKioq5DiOd2u8LqdPl37/kdWisPCskceNiAgz9tjk+je3OY21ueU2p7E2%0At9zGONa6Cr7OXd9Lly7V22+/rT/+8Y+KjY3Vk08+qX79+ik9PV2SlJGRoQEDBqhHjx764osvVFxc%0ArJKSEuXm5qp3796KiopSWlqaJCkzM1ORkZHXNQAAAJqrOreoazN9+nTNmTNHmzdvVtu2bTVq1CgF%0ABwdr1qxZmjJlilwulxISEhQWFqaYmBjt2LFD8fHxCgkJUVJSkokxAADQZF1zUU+fPt3787p1666Y%0AHx0drejo6EumBQYGauHChd9j8QAAaN64MhkAABajqAEAsBhFDQCAxShqAAAsRlEDAGAxihoAAItR%0A1AAAWIyiBgDAYhQ1AAAWo6gBALAYRQ0AgMUoagAALEZRAwBgMYoaAACLUdQAAFiMogYAwGIUNQAA%0AFqOoAQCwGEUNAIDFKGoAACxGUQMAYDGKGgAAi1HUAABYjKIGAMBiFDUAABajqAEAsBhFDQCAxShq%0AAAAsRlEDAGAxihoAAItR1AAAWIyiBgDAYhQ1AAAWo6gBALAYRQ0AgMUoagAALEZRAwBgMYoaAACL%0AUdQAAFiMogYAwGIUNQAAFqOoAQCwGEUNAIDFKGoAACxGUQMAYDGKGgAAi1HUAABYjKIGAMBiFDUA%0AABajqAEAsBhFDQCAxShqAAAsRlEDAGCxoPp+oaysTImJiTp58qTOnz+vJ598Ul26dNHs2bNVVVWl%0AiIgILVmyRCEhIXrvvfe0YcMGBQQE6Gc/+5liY2NVUVGhxMREHT16VIGBgVq4cKHatWvXEGMDAKDR%0Aq3eLOjMzU926ddPGjRu1dOlSJSUlafny5Ro3bpzeeOMN3XbbbUpJSVFpaalWrlyp9evX6/XXX9eG%0ADRt05swZpaamqlWrVnrzzTc1bdo0JScnN8S4AABoEuot6piYGE2dOlWSdOzYMd10003KycnR0KFD%0AJUmDBw9Wdna29u7dq+7duyssLEyhoaHq1auXcnNzlZ2dreHDh0uS+vXrp9zcXIPDAQCgaal313e1%0AsWPH6vjx43r11Vc1adIkhYSESJLatGmjwsJCFRUVKTw83Pv74eHhV0wPCAiQy+WSx+Px3h8AAFzd%0ANRf1W2+9pS+//FLPPvusHMfxTq/5c03/6vSaWrduqaCgwGtdtGsWERHm88dsiMcm17+5zWmszS23%0AOY21ueU2pbHWW9T79u1TmzZtdPPNN+vOO+9UVVWVfvjDH6q8vFyhoaEqKCiQ2+2W2+1WUVGR934n%0ATpxQz5495Xa7VVhYqC5duqiiokKO49S7NX36dOn3H1ktCgvPGnnciIgwY49Nrn9zm9NYm1tucxpr%0Ac8ttjGOtq+Dr/Yx6z549Wrt2rSSpqKhIpaWl6tevn9LT0yVJGRkZGjBggHr06KEvvvhCxcXFKikp%0AUW5urnr37q2oqCilpaVJunhgWmRk5HUNAgCA5qjeLeqxY8fqV7/6lcaNG6fy8nI9//zz6tatm+bM%0AmaPNmzerbdu2GjVqlIKDgzVr1ixNmTJFLpdLCQkJCgsLU0xMjHbs2KH4+HiFhIQoKSmpIcYFAECT%0AUG9Rh4aG1npK1bp1666YFh0drejo6EumVZ87DQAA/nVcmQwAAItR1AAAWIyiBgDAYhQ1AAAWo6gB%0AALAYRQ0AgMUoagAALEZRAwBgMYoaAACLUdQAAFiMogYAwGIUNQAAFqOoAQCwGEUNAIDFKGoAACxG%0AUQMAYDGKGgAAi1HUAABYjKIGAMBiFDUAABajqAEAsBhFDQCAxShqAAAsRlEDAGAxihoAAItR1AAA%0AWIyiBgDAYhQ1AAAWo6gBALAYRQ0AgMUoagAALEZRAwBgMYoaAACLUdQAAFiMogYAwGIUNQAAFqOo%0AAQCwGEUNAIDFKGoAACxGUQMAYDGKGgAAi1HUAABYjKIGAMBiFDUAABajqAEAsBhFDQCAxShqAAAs%0ARlEDAGAxihoAAItR1AAAWIyiBgDAYhQ1AAAWo6gBALBY0LX80uLFi/Xpp5+qsrJSjz/+uLp3767Z%0As2erqqpKERERWrJkiUJCQvTee+9pw4YNCggI0M9+9jPFxsaqoqJCiYmJOnr0qAIDA7Vw4UK1a9fO%0A9LgAAGgS6i3qnTt36uuvv9bmzZt1+vRpPfLII+rbt6/GjRunhx56SK+88opSUlI0atQorVy5Uikp%0AKQoODtaYMWM0fPhwZWZmqlWrVkpOTtYnn3yi5ORkLV26tCHG5lMJH82+7vuuHLLYh0sCAGhO6t31%0Afd9992nZsmWSpFatWqmsrEw5OTkaOnSoJGnw4MHKzs7W3r171b17d4WFhSk0NFS9evVSbm6usrOz%0ANXz4cElSv379lJuba3A4AAA0LfUWdWBgoFq2bClJSklJ0QMPPKCysjKFhIRIktq0aaPCwkIVFRUp%0APDzce7/w8PArpgcEBMjlcsnj8ZgYCwAATc41fUYtSdu3b1dKSorWrl2rBx980DvdcZxaf/9fnV5T%0A69YtFRQUeK2Lds0iIsJ8/pj+zm2KY7IttzmNtbnlNqexNrfcpjTWayrqjz/+WK+++qrWrFmjsLAw%0AtWzZUuXl5QoNDVVBQYHcbrfcbreKioq89zlx4oR69uwpt9utwsJCdenSRRUVFXIcx7s1fjWnT5d+%0Av1FdRWHhWSOP66/ciIgwv4ypOeU2p7E2t9zmNNbmltsYx1pXwde76/vs2bNavHixfve73+lHP/qR%0ApIufNaenp0uSMjIyNGDAAPXo0UNffPGFiouLVVJSotzcXPXu3VtRUVFKS0uTJGVmZioyMvK6BgEA%0AQHNU7xb1Bx98oNOnT+vpp5/2TktKStK8efO0efNmtW3bVqNGjVJwcLBmzZqlKVOmyOVyKSEhQWFh%0AYYqJidGOHTsUHx+vkJAQJSUlGR0QAABNSb1FHRcXp7i4uCumr1u37opp0dHRio6OvmRa9bnTAADg%0AX8eVyQAAsBhFDQCAxShqAAAsRlEDAGAxihoAAItR1AAAWIyiBgDAYhQ1AAAWo6gBALAYRQ0AgMUo%0AagAALEZRAwBgsWv6Pmr4z/6fT7z6vHru23nNel8uCgDAD9iiBgDAYhQ1AAAWo6gBALAYRQ0AgMUo%0AagAALEZRAwBgMYoaAACLUdQAAFiMogYAwGIUNQAAFqOoAQCwGEUNAIDFKGoAACxGUQMAYDGKGgAA%0Ai1HUAABYjKIGAMBiFDUAABajqAEAsFiQvxcA9lmdlHXd930icZDPlgMAwBY1AABWo6gBALAYRQ0A%0AgMUoagAALEZRAwBgMY76hjUOf/ZS3fPrmNf+nuevO3fu7q+v+74L7vv3674vAFwLtqgBALAYRQ0A%0AgMUoagAALEZRAwBgMYoaAACLUdQAAFiM07MAP5mc9NF133dt4hAfLgkAm7FFDQCAxShqAAAsRlED%0AAGAxihoAAItR1AAAWIyiBgDAYpyeBTQjnBIGND7XtEW9f/9+DRs2TBs3bpQkHTt2TBMmTNC4ceM0%0Ac+ZMeTweSdJ7772n0aNHKzY2Vlu2bJEkVVRUaNasWYqPj9ejjz6q/Px8Q0MBAKDpqXeLurS0VL/5%0AzW/Ut29f77Tly5dr3Lhxeuihh/TKK68oJSVFo0aN0sqVK5WSkqLg4GCNGTNGw4cPV2Zmplq1aqXk%0A5GR98sknSk5O1tKlS40OCoBdEj6afd33XTlksQ+XBGh86t2iDgkJ0e9//3u53W7vtJycHA0dOlSS%0ANHjwYGVnZ2vv3r3q3r27wsLCFBoaql69eik3N1fZ2dkaPny4JKlfv37Kzc01NBQAAJqeeos6KChI%0AoaGhl0wrKytTSEiIJKlNmzYqLCxUUVGRwsPDvb8THh5+xfSAgAC5XC7vrnIAAFC3730wmeM4Pple%0AU+vWLRUUFPi9lqs2ERFhPn9M07n7/ZTrj8zDfsr9PppTblMca1McE7n+yzSVe11F3bJlS5WXlys0%0ANFQFBQVyu91yu90qKiry/s6JEyfUs2dPud1uFRYWqkuXLqqoqJDjON6t8as5fbr0eharXoWFZ408%0ALrn+zSS36WaazI2ICPPLmMhtmpnfN7eugr+u86j79eun9PR0SVJGRoYGDBigHj166IsvvlBxcbFK%0ASkqUm5ur3r17KyoqSmlpaZKkzMxMRUZGXk8kAADNUr1b1Pv27dOiRYt05MgRBQUFKT09XS+//LIS%0AExO1efNmtW3bVqNGjVJwcLBmzZqlKVOmyOVyKSEhQWFhYYqJidGOHTsUHx+vkJAQJSUlNcS4AABo%0AEuot6m7duun111+/Yvq6deuumBYdHa3o6OhLpgUGBmrhwoXfYxEBAGi+uIQoAAAWo6gBALAYRQ0A%0AgMUoagAALMa3ZwFosvb/fOLV59Vz385r1vtyUYDrxhY1AAAWY4saAHxsdVLWdd/3icRBPlsONA0U%0ANQA0AYc/e6nu+XXMa3/P875dGPgURQ0AuG5zd3993fddcN+/+3BJmi6KGgDQ6ExO+ui677s2cYgP%0Al8Q8DiYDAMBiFDUAABajqAEAsBhFDQCAxShqAAAsRlEDAGAxihoAAItxHjUAANfIH+dvs0UNAIDF%0AKGoAACxGUQMAYDGKGgAAi1HUAABYjKIGAMBiFDUAABajqAEAsBhFDQCAxShqAAAsRlEDAGAxihoA%0AAItR1AAAWIyiBgDAYhQ1AAAWo6gBALAYRQ0AgMUoagAALEZRAwBgMYoaAACLUdQAAFiMogYAwGIU%0ANQAAFqOoAQCwGEUNAIDFKGoAACxGUQMAYDGKGgAAi1HUAABYjKIGAMBiFDUAABajqAEAsBhFDQCA%0AxShqAAAsRlEDAGCxoIYIWbBggfbu3SuXy6W5c+fq7rvvbohYAAAaPeNFvWvXLh06dEibN29WXl6e%0A5s6dq82bN5uOBQCgSTC+6zs7O1vDhg2TJHXq1Enfffedzp07ZzoWAIAmwXhRFxUVqXXr1t7b4eHh%0AKiwsNB0LAECT4HIcxzEZMH/+fA0cONC7VR0fH68FCxaoY8eOJmMBAGgSjG9Ru91uFRUVeW+fOHFC%0AERERpmMBAGgSjBd1VFSU0tPTJUn//Oc/5Xa7dcMNN5iOBQCgSTB+1HevXr3UtWtXjR07Vi6XSy+8%0A8ILpSAAAmgzjn1EDAIDrx5XJAACwGEUNAIDFKGoAACxGUQMAYLEG+VKOhlRWVqYPP/xQI0eONPL4%0AlZWV+vjjjzV48GBJ0o4dO5Samqp27dpp0qRJCg0NNZJbzXEcuVyuS6adOnVK4eHhRnNrysvLU2pq%0AqtLS0rRt2zZjOTaMVTL/mrpcbeNuKvLy8tSpU6da52VmZnr/rkzYv3+/Nm7cqAMHDiggIEB33XWX%0AJk6cqB//+MfGMh3H0fvvv69Dhw7prrvu0tChQyVJ58+f16pVq/TMM88Yy25oR48erXN+27ZtjeT6%0Aa528e/fuOuffd999PstqEkXt8Xj0t7/9TVu3btWuXbs0ePBgYyvVF154QcHBwRo8eLAOHz6sZ555%0ARs8995yOHz+uF198UQsXLjSS++mnn2ru3LkqKSmR2+1WcnKyOnbsqE2bNmnt2rX68MMPjeRWO3Lk%0AiLZu3arU1FQdOnRIjz/+uP7whz8YyfL3WKWGe039z//8j9asWaOXX35ZkvTcc89p+/btioiIUFJS%0AktFvmpswYYL3DUH1yR8ul0sej0eFhYVG/p9ffPFFvfbaa97bCQkJWrlypSRp3bp1xoo6Oztb//mf%0A/6knnnhCkyZNUklJifbt26eJEyfqhRdeUN++fY3kvvDCC6qoqNDdd9+tN998UwcPHlSHDh308ssv%0A6z/+4z+MZPrjeZWk3/72t7VO/+qrr/Tll1/qyy+/NJLrr3VyTk5OrdMzMzOVl5enf/zjH74Lcxqp%0Aqqoq5+OPP3bmzJnj9O3b15k2bZozZMgQp7S01GhubGys9+cVK1Y4zz//vPf2o48+aiw3Li7OOXz4%0AsOM4jrNr1y4nLi7OGTNmjPP88887J0+eNJa7YcMGJy4uzhk0aJCzaNEiZ9++fc7DDz9sLM9x/DdW%0Af7ym4uPjnZycHMdxHOevf/2r89BDDzmlpaVOfn6+89hjjxnLrU1VVZWTkpLijBw50lmzZo2RjMv/%0ARmreNvn3M3HiRO9rqqZDhw5d8jfta3Fxcd6fPR6Pc//99zszZsxw8vPzjWVeriGe19ocOXLEmT17%0AtvPYY485e/fuNZbjr3Xy5f7xj384EyZMcBITE51jx4759LEb7RZ1VFSUWrdurUmTJum5557TjTfe%0AqFGjRukHP/iB0dwWLVp4f96xY4emTJliNK9acHCw2rVrJ+niLpWSkhItWbJEXbp0MZr729/+VhER%0AEZo9e7aGDh2qkJAQ47tl/TVWf7ymAgMDdf/990uSPvzwQ2/erbfe2qC7v7OysrRixQpFRkZq06ZN%0AatWqlZGcusZkcryVlZXe11RN7du3V0CAuUN1goODL/m5c+fOWrZsmbG8yzXU81pTcXGxVq9erT17%0A9uipp57SwIEDjeb5a51c7dChQ0pOTpbH49G8efPUuXNnn2c02qKeOHGitm7dqtdee00nT57UiBEj%0AGmTF9oMf/EDp6ekqLi7Wt99+q6ioKEkXP3sz6fKxtW7d2nhxSdLf//53ZWVlKTU1Vb/5zW/Uv39/%0AnTt3zujnqP4aqz9eUx6PR5JUVVWljz/++JLdh+Xl5UazJenzzz/Xyy+/rFtuuUUrVqww+nltbRrq%0AzUhdOSEhIQ2W21Dj9cfz6vF4tGHDBqWmpmrSpEmaPXt2k14nnzx5UitWrNBXX32lZ555xqefSV+u%0A0V+ZbP/+/UpNTdXWrVt18uRJPfvssxo5cqRuvPFGI3kFBQVaunSpzp49q6lTp6pHjx46f/68fvKT%0Anyg5OVndu3c3kvuTn/xEv/zlL723k5OTNWvWLO9t0+9aJencuXPKyMhQamqq8vLyNGLECM2ePdvn%0AOf4ea0O+ppYtW6Yvv/xSZWVlCgwM1Nq1a1VZWakVK1boxIkTWrBggc8zq82YMUOHDx/W008/XetW%0AgImDf7p27apWrVp5Pzs9d+6cwsLC5DiOzp07p3379vk8U7p4KePbb7/9iumO4+jbb7/Vp59+ajzX%0AcRwdPHhQt99+u/eNbkpKis8z/fG8StKgQYN04403Kj4+vtYDuEaNGmUk11/r5HvuuUft27fX8OHD%0Aa53/1FNP+Syr0Rd1Tbm5uUpNTVVmZqYyMzMbNNvkFqZ08SCjupg6YOJqCgsLlZaWpgkTJvj8sW0a%0Aa0O8pnbv3q3i4mINGDBAISEhunDhgpYvX64nnnjikt16vmbT/7NpR44cqXP+Lbfc0mRy/fW8vvPO%0AO3XOf+SRR4zkXo3pdfKuXbuuOs/lcvl0C7tRF3VRUZH+7d/+zfvzJ598onbt2qlnz54KDAw0kllY%0AWKhly5Z5T7eYOXOmWrZsqa+++kovvvii3njjDSO5/lJaWqr169fr8OHDuuuuu/Too48qICBARUVF%0ASkpK8h6t3FAqKysVFGTmE5tVq1bpySefrHVeVVWVkddUWVnZJbddLpfxU/z8aeDAgbrvvvsUGRmp%0APn361Pq5sQk5OTmKjIz03vZ4PN5d3lu2bFFsbKyxbI/Ho+3bt+ubb77xnhY2ZMgQY3n+VH1k+c03%0A32z0s/+aZsyYcUkhu1wuRUREaODAgerfv3+DLEO1c+fOeU9b9eVZMY22qNevX6+MjAy98cYbKi4u%0A1ogRI9S/f3+dOHFC/fr1M3ZAwdSpUxUTE6O7775b6enpOnDggMLDw7Vr1y49++yz3s9HfO3UqVNK%0ASUnRTTfdpOjoaM2fP1979uxRx44dNX/+fHXo0MFI7tNPP6077rhDd999tzIyMnTDDTfo5ptv1qZN%0AmzR16lQjK7jExEQlJSV5b7/11lsaO3asJOmxxx675PQeXzL52FczZMiQK06lqaqq0r333qv58+er%0AdevWxrKvtoJ74IEHNGDAACOZZ8+e1aeffqo9e/Zoz549OnXqlHr16qXIyEhFRkYa2y17+XNb87bJ%0A5/1///d/9fOf/1z333+/unbt6j0t7ODBg1q+fLmRNyqXP6+XM3Uw2/bt27VgwQJFRETozJkzWrJk%0AidHTC6vVtmV76tQpvfvuu4qKijKy16+m8vJyffTRR3r//fe1c+dOxcTE6JFHHlHv3r19F+LTY8gb%0A0COPPOKcP3/ecRzH2bhxo5OQkOA4zsVTEcaOHWssd/z48ZfcHjRokLNx40ansrLSWKbjOM7kyZOd%0AFStWOC+++KITFxfnvPvuu05ZWZmTnZ1t9DSe+Ph4788XLlxw+vbt6yxatMg5e/assczLT6mYMGHC%0AVef50siRI52srKyr/mtI77//vvOLX/zCaEZOTs4V/7Zt2+Y8/vjjzmuvvWY0u1p5ebnz5z//2YmL%0Ai3O6dOliLMdfp4VNnz7d+eSTT66YnpWV5UydOtVIZvVzuXPnTufhhx++4jk2JS4uzjlz5ozjOI6T%0An5/vTJkyxVjWtfB4PEa7YPv27c4vfvELp0+fPs6MGTOcjIwMZ+TIkUayGu1R3z/84Q+9u6527Njh%0A/UA/ICDA6FGcl+/OufXWWzV+/HhjedU8Ho8SEhIkXTzY6uGHH5Yk9enTx3vBCBNq7u51uVzq1KmT%0AkQPIarp8a8CpsdPH5GdOp0+fVlpa2lXnN8QBe9VGjhypP/7xj0Yzqk8Lu9zQoUP12GOPGdsSOXjw%0AoPbs2aNdu3YpLy9PP/7xjzVs2DDNmTPHSJ5U99HXJl9Tp06dqnUv28CBA41t2dZ8XsPCwq76PPta%0AcHCw94DLW2+9VefPn2+Q3LqWx9THZJI0ffp0dejQQa+88or3gjmrVq0yktVoi/rChQsqKirSuXPn%0AlJOTo5deeknSxc9UL//cz9e55eXlchzH+6/6tiRj59zWXJlcvjvU5IrGX6eX+COzY8eO1hxAVVVV%0A5T11q6GZXMFFRUWpRYsWGj16tKZNm3bVy4n6Ws2/25q3L1y4oAsXLhjLretz2htuuMFYbrWG/Hu1%0AYV1RU2pqqtHLDWdmZmrr1q1asmSJSkpKFBMTY+zNSaMt6pkzZ2r8+PEqLi7WL3/5S7Vp00bnz59X%0AbGyspk6daiz36NGjGjFihPe24zgaMWKE9whDU5fnO3z4sBYvXizHcbw/V+fn5+cbyZQuHvVc/W7R%0A+f9TaPr27esdb3Z2ts8za46v5m3TYzX57vtq/vrXv14xrbi4WFu3blV0dHSDL49kdgW3evVq72fU%0AH330ke644w7de++9uvfee42W9tX+bk27/LVcM9/Ua7nmhsrlb1AkcxsT+/bt05gxY7y3Dxw4oDFj%0Axhg9FU26uFex5psCx3HUokUL9e7dW7/+9a+NZErSTTfdpMmTJ2vy5Mk6ePCgUlNTVVVVpdGjR+un%0AP/2pT/e0NtqDyTZt2nTJbZfLJbfbLbfbbfQAhstzJcntduvee+81+u7tnXfekcvl8v7BVW8NBAYG%0AqkWLFsZOfViwYIHmzp3rvf3qq69q2rRpRrKqXT7WsrIyOY5jfKyjR4+udSvA5IqmtlNpwsPDdcst%0At+js2bN6/PHHfZ5Z7fIVnHTx4h+9e/fWvHnzjB7IVi0vL087d+7Un//8Z+Xn5xt54yfVfeqQy+Uy%0Ado6vP/5uaztAsebzbGpjorZ1Y1BQkPfIa1OnwF24cMH7xSddu3b1fvFJeXm5Vq9ebeyLTzwej1at%0AWqWEhATvFei+/vprLV68WJ06dVJiYqLPshrtFvXp06evmPbNN99o165dmjdvnvr06dNguXl5eVq2%0AbJnR3EGDBum//uu/tGTJErmKesWtAAAE6UlEQVRcLj344IOqrKxUaWmpXn31VSOZ0sUvjahpx44d%0AxovaX2Ndvny5sce+mpq72gsKCrRt2zZt3bpV3333nfHzTqdPn37VeR988IGxYy88Ho8+//xz7d69%0AW7t379a3336rbt26eY+7aAgul0sVFRV66623VFBQYKyo/fFaTktL08qVK5WQkOA9Xmf//v3atm2b%0AZsyYYSRTuri35PKzBS5cuKC3335bAwcO9B5j42u//vWvL/nik2+//Va33Xab0S8+kXTJXs1qt912%0Amzp27OjzjzUabVFf7aovp06d0syZM40Vpr9yX3rpJXXt2tX7zvimm27S66+/rn/+85965ZVXjH2T%0A1eU7XBpiB4y/xmrqHX9dzpw5o/T0dO+3kj344IM6e/asMjIyjGfXfNP5zjvvNMgFKcaPH69Dhw6p%0AR48euv/++zVnzhy1atVKbdq0MXoQ6OVj++CDD7R+/XoNGzZMkydPNpbrj9dybbvaO3TooJKSEq1c%0AudKnV8yq6c4776z1GA/HcTRu3DhjRb1//3699dZbkqQxY8aof//+6tOnj9asWaNbb73VSKYkffbZ%0AZ3r77bcvmRYSEqLExESNHz/ep//PjbaoryY8PNwvBzGYzj169Kj++7//23s7LCxM0sVLMpaWlhrL%0A9ccBIv4aqz/0799f7du315w5czRgwAAFBAQY27q7XM0VSU5OjrEVeE2DBg1SVlaWVq5cqaqqKk2e%0APFnHjx+X4ziaN2+eHnjgAaP5O3fu1NKlS9W1a1f94Q9/UJs2bYzm+eO13JAFUtPvf//7K6ZVVlbq%0AL3/5i9E3+P764pOrXQApICBAFRUVPs1qckWdn5/vl6Ju6NyapwFUVlYay6l5gIjz/9cqbogDRGpq%0AqLH6Q1JSklJTU/WrX/1KgwcPVkxMjF+Wo6Feu3/5y1+8V7PLyMjQuXPntG3bNhUXF+upp54yVtT7%0A9+9XcnKyWrZsqcWLF6t9+/ZGcurTEK/lhiyQ+pSVlenDDz/UokWLjGX462jz1q1ba8+ePVdc2CQr%0AK8t7xUxfabRFXdvVd4qLi1VQUGD0spb+yg0PD9dnn32me+6555LpWVlZRnfZvv/++8Ye+2r8NVZ/%0AGDlypEaOHKnvvvtOaWlpWrVqlQ4cOKBFixZp9OjRuuOOO/y9iD7VokULb0n+7W9/08MPP6yAgAD9%0A6Ec/MnbZX+niF0J06tRJ3bp10+rVq6+Yb+q0PH+8lhuyQOoTFhZm/DLD/tqYmDt3rqZPn65OnTrp%0AzjvvVFVVlfbu3atjx475/CONRnvUd22XjQsPD1eHDh2Mnmbjr9zDhw9r+vTp6ty5szp37qyqqip9%0A/vnnOn78uNasWWP0iPOG1pzGWpuCggLvt3f96U9/MpZTfZR79cqt5rc8mVrBxcXF6c0339T58+c1%0AdOhQbdy40ZsbGxurLVu2+DxT8t+XcvjjtXzo0KE6C6Shy9o0fz230sWD5f7+97/rwIEDcrlcuv32%0A2xUVFeXzrfpGW9TNUc0XRUBAgO644w7vOc5NTXMaq7/4YwW3adMmbdmyRR6PR927d9eiRYvk8Xg0%0Af/58hYeHG706mb/447XcUAWChkFRA2hQR44c0dmzZ9WlSxfvtC1btmj06NEN9o1LQGNCUQMAYDHe%0AvgIAYDGKGgAAi1HUAABYjKIGAMBiFDUAABb7P6+iKSLIhEV3AAAAAElFTkSuQmCC"/>
          <p:cNvSpPr>
            <a:spLocks noChangeAspect="1" noChangeArrowheads="1"/>
          </p:cNvSpPr>
          <p:nvPr/>
        </p:nvSpPr>
        <p:spPr bwMode="auto">
          <a:xfrm>
            <a:off x="2285999" y="-144463"/>
            <a:ext cx="3374967" cy="55054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4579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Overall Target and Sex Distribution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281" y="1690688"/>
            <a:ext cx="4145540" cy="2816297"/>
          </a:xfrm>
        </p:spPr>
      </p:pic>
      <p:pic>
        <p:nvPicPr>
          <p:cNvPr id="5" name="Content Placeholder 8">
            <a:extLst>
              <a:ext uri="{FF2B5EF4-FFF2-40B4-BE49-F238E27FC236}">
                <a16:creationId xmlns:a16="http://schemas.microsoft.com/office/drawing/2014/main" id="{3EC02EFC-DF2B-4F9B-8FA0-4266A7F1F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21" y="1690688"/>
            <a:ext cx="4145541" cy="2816297"/>
          </a:xfrm>
          <a:prstGeom prst="rect">
            <a:avLst/>
          </a:prstGeom>
        </p:spPr>
      </p:pic>
      <p:sp>
        <p:nvSpPr>
          <p:cNvPr id="8" name="TextBox 7">
            <a:extLst>
              <a:ext uri="{FF2B5EF4-FFF2-40B4-BE49-F238E27FC236}">
                <a16:creationId xmlns:a16="http://schemas.microsoft.com/office/drawing/2014/main" id="{5E97772B-0888-4E07-929B-0E206D61A187}"/>
              </a:ext>
            </a:extLst>
          </p:cNvPr>
          <p:cNvSpPr txBox="1"/>
          <p:nvPr/>
        </p:nvSpPr>
        <p:spPr>
          <a:xfrm>
            <a:off x="3920051" y="4735612"/>
            <a:ext cx="4847224" cy="1323439"/>
          </a:xfrm>
          <a:prstGeom prst="rect">
            <a:avLst/>
          </a:prstGeom>
          <a:noFill/>
        </p:spPr>
        <p:txBody>
          <a:bodyPr wrap="none" rtlCol="0">
            <a:spAutoFit/>
          </a:bodyPr>
          <a:lstStyle/>
          <a:p>
            <a:r>
              <a:rPr lang="en-IN" sz="1600" dirty="0"/>
              <a:t>Shows Overall Target Distribution and Sex Distribution:</a:t>
            </a:r>
          </a:p>
          <a:p>
            <a:endParaRPr lang="en-IN" sz="1600" dirty="0"/>
          </a:p>
          <a:p>
            <a:pPr marL="285750" indent="-285750">
              <a:buFont typeface="Arial" panose="020B0604020202020204" pitchFamily="34" charset="0"/>
              <a:buChar char="•"/>
            </a:pPr>
            <a:r>
              <a:rPr lang="en-IN" sz="1600" dirty="0"/>
              <a:t>Targets are almost Balanced.</a:t>
            </a:r>
          </a:p>
          <a:p>
            <a:endParaRPr lang="en-IN" sz="1600" dirty="0"/>
          </a:p>
          <a:p>
            <a:pPr marL="285750" indent="-285750">
              <a:buFont typeface="Arial" panose="020B0604020202020204" pitchFamily="34" charset="0"/>
              <a:buChar char="•"/>
            </a:pPr>
            <a:r>
              <a:rPr lang="en-IN" sz="1600" dirty="0"/>
              <a:t>Sex Distribution shows majority male.</a:t>
            </a:r>
            <a:endParaRPr lang="en-US" sz="1600" dirty="0"/>
          </a:p>
        </p:txBody>
      </p:sp>
    </p:spTree>
    <p:extLst>
      <p:ext uri="{BB962C8B-B14F-4D97-AF65-F5344CB8AC3E}">
        <p14:creationId xmlns:p14="http://schemas.microsoft.com/office/powerpoint/2010/main" val="339829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4000" dirty="0"/>
              <a:t>How Sex Type and Age is associated with Heart Disease</a:t>
            </a:r>
          </a:p>
        </p:txBody>
      </p:sp>
      <p:pic>
        <p:nvPicPr>
          <p:cNvPr id="6" name="Content Placeholder 5">
            <a:extLst>
              <a:ext uri="{FF2B5EF4-FFF2-40B4-BE49-F238E27FC236}">
                <a16:creationId xmlns:a16="http://schemas.microsoft.com/office/drawing/2014/main" id="{D2E72716-A650-4FC3-89AB-807E27C88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918059"/>
          </a:xfrm>
        </p:spPr>
      </p:pic>
      <p:sp>
        <p:nvSpPr>
          <p:cNvPr id="7" name="TextBox 6">
            <a:extLst>
              <a:ext uri="{FF2B5EF4-FFF2-40B4-BE49-F238E27FC236}">
                <a16:creationId xmlns:a16="http://schemas.microsoft.com/office/drawing/2014/main" id="{62B2AAD8-8667-41E1-8888-1D097EB0E5F9}"/>
              </a:ext>
            </a:extLst>
          </p:cNvPr>
          <p:cNvSpPr txBox="1"/>
          <p:nvPr/>
        </p:nvSpPr>
        <p:spPr>
          <a:xfrm>
            <a:off x="1004405" y="4923215"/>
            <a:ext cx="8551957" cy="1569660"/>
          </a:xfrm>
          <a:prstGeom prst="rect">
            <a:avLst/>
          </a:prstGeom>
          <a:noFill/>
        </p:spPr>
        <p:txBody>
          <a:bodyPr wrap="none" rtlCol="0">
            <a:spAutoFit/>
          </a:bodyPr>
          <a:lstStyle/>
          <a:p>
            <a:r>
              <a:rPr lang="en-IN" sz="1600" b="1" dirty="0"/>
              <a:t>Figure1 :</a:t>
            </a:r>
            <a:r>
              <a:rPr lang="en-IN" sz="1600" dirty="0"/>
              <a:t> shows that Male are more likely to get heart disease</a:t>
            </a:r>
          </a:p>
          <a:p>
            <a:endParaRPr lang="en-IN" sz="1600" dirty="0"/>
          </a:p>
          <a:p>
            <a:r>
              <a:rPr lang="en-IN" sz="1600" b="1" dirty="0"/>
              <a:t>Figure 2 :</a:t>
            </a:r>
            <a:r>
              <a:rPr lang="en-IN" sz="1600" dirty="0"/>
              <a:t> shows that mean age for female with heart disease is 54 and male with heart disease is 51 </a:t>
            </a:r>
          </a:p>
          <a:p>
            <a:endParaRPr lang="en-IN" sz="1600" dirty="0"/>
          </a:p>
          <a:p>
            <a:r>
              <a:rPr lang="en-IN" sz="1600" b="1" dirty="0"/>
              <a:t>Figure 3 :</a:t>
            </a:r>
            <a:r>
              <a:rPr lang="en-IN" sz="1600" dirty="0"/>
              <a:t> shows Ages between 40 to 70 are more likely to have heart disease</a:t>
            </a:r>
          </a:p>
          <a:p>
            <a:endParaRPr lang="en-US" sz="1600" dirty="0"/>
          </a:p>
        </p:txBody>
      </p:sp>
    </p:spTree>
    <p:extLst>
      <p:ext uri="{BB962C8B-B14F-4D97-AF65-F5344CB8AC3E}">
        <p14:creationId xmlns:p14="http://schemas.microsoft.com/office/powerpoint/2010/main" val="380647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4000" dirty="0"/>
              <a:t>What attributes Increases the occurrence of Heart Disease</a:t>
            </a:r>
          </a:p>
        </p:txBody>
      </p:sp>
      <p:sp>
        <p:nvSpPr>
          <p:cNvPr id="7" name="TextBox 6">
            <a:extLst>
              <a:ext uri="{FF2B5EF4-FFF2-40B4-BE49-F238E27FC236}">
                <a16:creationId xmlns:a16="http://schemas.microsoft.com/office/drawing/2014/main" id="{62B2AAD8-8667-41E1-8888-1D097EB0E5F9}"/>
              </a:ext>
            </a:extLst>
          </p:cNvPr>
          <p:cNvSpPr txBox="1"/>
          <p:nvPr/>
        </p:nvSpPr>
        <p:spPr>
          <a:xfrm>
            <a:off x="838200" y="4592637"/>
            <a:ext cx="10869514" cy="1569660"/>
          </a:xfrm>
          <a:prstGeom prst="rect">
            <a:avLst/>
          </a:prstGeom>
          <a:noFill/>
        </p:spPr>
        <p:txBody>
          <a:bodyPr wrap="none" rtlCol="0">
            <a:spAutoFit/>
          </a:bodyPr>
          <a:lstStyle/>
          <a:p>
            <a:r>
              <a:rPr lang="en-IN" sz="1600" b="1" dirty="0"/>
              <a:t>Figure 1 : </a:t>
            </a:r>
            <a:r>
              <a:rPr lang="en-IN" sz="1600" dirty="0"/>
              <a:t>Shows chest pain with type </a:t>
            </a:r>
            <a:r>
              <a:rPr lang="en-IN" sz="1600" b="1" dirty="0"/>
              <a:t>atypical angina </a:t>
            </a:r>
            <a:r>
              <a:rPr lang="en-IN" sz="1600" dirty="0"/>
              <a:t>resulted in more heart disease and people experiencing no chest pain have </a:t>
            </a:r>
          </a:p>
          <a:p>
            <a:r>
              <a:rPr lang="en-IN" sz="1600" dirty="0"/>
              <a:t>Less probability of have heart disease.</a:t>
            </a:r>
          </a:p>
          <a:p>
            <a:endParaRPr lang="en-IN" sz="1600" dirty="0"/>
          </a:p>
          <a:p>
            <a:r>
              <a:rPr lang="en-IN" sz="1600" b="1" dirty="0"/>
              <a:t>Figure 2 : </a:t>
            </a:r>
            <a:r>
              <a:rPr lang="en-IN" sz="1600" dirty="0"/>
              <a:t>Shows patients having </a:t>
            </a:r>
            <a:r>
              <a:rPr lang="en-IN" sz="1600" b="1" dirty="0"/>
              <a:t>Cholesterol</a:t>
            </a:r>
            <a:r>
              <a:rPr lang="en-IN" sz="1600" dirty="0"/>
              <a:t> Range between 200 - 300 have more chances of getting heart disease.</a:t>
            </a:r>
          </a:p>
          <a:p>
            <a:endParaRPr lang="en-IN" sz="1600" dirty="0"/>
          </a:p>
          <a:p>
            <a:r>
              <a:rPr lang="en-IN" sz="1600" b="1" dirty="0"/>
              <a:t>Figure 3 : </a:t>
            </a:r>
            <a:r>
              <a:rPr lang="en-IN" sz="1600" dirty="0"/>
              <a:t>Shows patients having </a:t>
            </a:r>
            <a:r>
              <a:rPr lang="en-IN" sz="1600" b="1" dirty="0"/>
              <a:t>max heart rate </a:t>
            </a:r>
            <a:r>
              <a:rPr lang="en-IN" sz="1600" dirty="0"/>
              <a:t>between 140 to 180 have more chances of getting heart disease</a:t>
            </a:r>
            <a:endParaRPr lang="en-US" sz="1600" dirty="0"/>
          </a:p>
        </p:txBody>
      </p:sp>
      <p:pic>
        <p:nvPicPr>
          <p:cNvPr id="5" name="Content Placeholder 4">
            <a:extLst>
              <a:ext uri="{FF2B5EF4-FFF2-40B4-BE49-F238E27FC236}">
                <a16:creationId xmlns:a16="http://schemas.microsoft.com/office/drawing/2014/main" id="{3D118916-B490-40CA-B870-9023B60D0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700613"/>
          </a:xfrm>
        </p:spPr>
      </p:pic>
    </p:spTree>
    <p:extLst>
      <p:ext uri="{BB962C8B-B14F-4D97-AF65-F5344CB8AC3E}">
        <p14:creationId xmlns:p14="http://schemas.microsoft.com/office/powerpoint/2010/main" val="261748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4000" dirty="0"/>
              <a:t>What attributes Increases the occurrence of heart disease</a:t>
            </a:r>
          </a:p>
        </p:txBody>
      </p:sp>
      <p:sp>
        <p:nvSpPr>
          <p:cNvPr id="7" name="TextBox 6">
            <a:extLst>
              <a:ext uri="{FF2B5EF4-FFF2-40B4-BE49-F238E27FC236}">
                <a16:creationId xmlns:a16="http://schemas.microsoft.com/office/drawing/2014/main" id="{62B2AAD8-8667-41E1-8888-1D097EB0E5F9}"/>
              </a:ext>
            </a:extLst>
          </p:cNvPr>
          <p:cNvSpPr txBox="1"/>
          <p:nvPr/>
        </p:nvSpPr>
        <p:spPr>
          <a:xfrm>
            <a:off x="838200" y="4768806"/>
            <a:ext cx="8589916" cy="1323439"/>
          </a:xfrm>
          <a:prstGeom prst="rect">
            <a:avLst/>
          </a:prstGeom>
          <a:noFill/>
        </p:spPr>
        <p:txBody>
          <a:bodyPr wrap="none" rtlCol="0">
            <a:spAutoFit/>
          </a:bodyPr>
          <a:lstStyle/>
          <a:p>
            <a:r>
              <a:rPr lang="en-IN" sz="1600" b="1" dirty="0"/>
              <a:t>Figure 1 : </a:t>
            </a:r>
            <a:r>
              <a:rPr lang="en-IN" sz="1600" dirty="0"/>
              <a:t>Shows Blood Sugar level lower than </a:t>
            </a:r>
            <a:r>
              <a:rPr lang="en-IN" sz="1600" b="1" dirty="0"/>
              <a:t>120mg/ml</a:t>
            </a:r>
            <a:r>
              <a:rPr lang="en-IN" sz="1600" dirty="0"/>
              <a:t> have more chances of getting heart disease.</a:t>
            </a:r>
          </a:p>
          <a:p>
            <a:endParaRPr lang="en-IN" sz="1600" dirty="0"/>
          </a:p>
          <a:p>
            <a:r>
              <a:rPr lang="en-IN" sz="1600" b="1" dirty="0"/>
              <a:t>Figure 2 : </a:t>
            </a:r>
            <a:r>
              <a:rPr lang="en-IN" sz="1600" dirty="0"/>
              <a:t>Shows slope attribute with type </a:t>
            </a:r>
            <a:r>
              <a:rPr lang="en-IN" sz="1600" b="1" dirty="0"/>
              <a:t>flat</a:t>
            </a:r>
            <a:r>
              <a:rPr lang="en-IN" sz="1600" dirty="0"/>
              <a:t> have resulted in heart disease.</a:t>
            </a:r>
          </a:p>
          <a:p>
            <a:endParaRPr lang="en-IN" sz="1600" dirty="0"/>
          </a:p>
          <a:p>
            <a:r>
              <a:rPr lang="en-IN" sz="1600" b="1" dirty="0"/>
              <a:t>Figure 3 : </a:t>
            </a:r>
            <a:r>
              <a:rPr lang="en-IN" sz="1600" dirty="0"/>
              <a:t>Shows thalassemia attribute with type </a:t>
            </a:r>
            <a:r>
              <a:rPr lang="en-IN" sz="1600" b="1" dirty="0"/>
              <a:t>fixed defect </a:t>
            </a:r>
            <a:r>
              <a:rPr lang="en-IN" sz="1600" dirty="0"/>
              <a:t>have resulted in heart disease.</a:t>
            </a:r>
            <a:endParaRPr lang="en-US" sz="1600" dirty="0"/>
          </a:p>
        </p:txBody>
      </p:sp>
      <p:pic>
        <p:nvPicPr>
          <p:cNvPr id="6" name="Content Placeholder 5">
            <a:extLst>
              <a:ext uri="{FF2B5EF4-FFF2-40B4-BE49-F238E27FC236}">
                <a16:creationId xmlns:a16="http://schemas.microsoft.com/office/drawing/2014/main" id="{BBB1A75F-F176-4563-BF92-AA616C250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700613"/>
          </a:xfrm>
        </p:spPr>
      </p:pic>
    </p:spTree>
    <p:extLst>
      <p:ext uri="{BB962C8B-B14F-4D97-AF65-F5344CB8AC3E}">
        <p14:creationId xmlns:p14="http://schemas.microsoft.com/office/powerpoint/2010/main" val="272187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4000" dirty="0"/>
              <a:t>How attributes are associated with distribution of ages</a:t>
            </a:r>
          </a:p>
        </p:txBody>
      </p:sp>
      <p:sp>
        <p:nvSpPr>
          <p:cNvPr id="7" name="TextBox 6">
            <a:extLst>
              <a:ext uri="{FF2B5EF4-FFF2-40B4-BE49-F238E27FC236}">
                <a16:creationId xmlns:a16="http://schemas.microsoft.com/office/drawing/2014/main" id="{62B2AAD8-8667-41E1-8888-1D097EB0E5F9}"/>
              </a:ext>
            </a:extLst>
          </p:cNvPr>
          <p:cNvSpPr txBox="1"/>
          <p:nvPr/>
        </p:nvSpPr>
        <p:spPr>
          <a:xfrm>
            <a:off x="838200" y="4651360"/>
            <a:ext cx="10187404" cy="1569660"/>
          </a:xfrm>
          <a:prstGeom prst="rect">
            <a:avLst/>
          </a:prstGeom>
          <a:noFill/>
        </p:spPr>
        <p:txBody>
          <a:bodyPr wrap="none" rtlCol="0">
            <a:spAutoFit/>
          </a:bodyPr>
          <a:lstStyle/>
          <a:p>
            <a:r>
              <a:rPr lang="en-IN" sz="1600" b="1" dirty="0"/>
              <a:t>Figure 1 : Shows important insight - </a:t>
            </a:r>
            <a:r>
              <a:rPr lang="en-IN" sz="1600" dirty="0"/>
              <a:t>Chest pain type makes an important factor for having heart diseases because most </a:t>
            </a:r>
          </a:p>
          <a:p>
            <a:r>
              <a:rPr lang="en-IN" sz="1600" dirty="0"/>
              <a:t>of the cases who are likely to have heart disease are also likely to experience chest pain.</a:t>
            </a:r>
          </a:p>
          <a:p>
            <a:endParaRPr lang="en-IN" sz="1600" b="1" dirty="0"/>
          </a:p>
          <a:p>
            <a:r>
              <a:rPr lang="en-IN" sz="1600" b="1" dirty="0"/>
              <a:t>Figure 2 : </a:t>
            </a:r>
            <a:r>
              <a:rPr lang="en-IN" sz="1600" dirty="0"/>
              <a:t>Cholesterol level 200-250 is more among the age range 40 – 60.</a:t>
            </a:r>
            <a:endParaRPr lang="en-IN" sz="1600" b="1" dirty="0"/>
          </a:p>
          <a:p>
            <a:endParaRPr lang="en-IN" sz="1600" b="1" dirty="0"/>
          </a:p>
          <a:p>
            <a:r>
              <a:rPr lang="en-IN" sz="1600" b="1" dirty="0"/>
              <a:t>Figure 3 : </a:t>
            </a:r>
            <a:r>
              <a:rPr lang="en-IN" sz="1600" dirty="0"/>
              <a:t>Max heart rate between 160-180 that have led to heart disease are more likely to occur for age group of 40-50.</a:t>
            </a:r>
            <a:endParaRPr lang="en-US" sz="1600" dirty="0"/>
          </a:p>
        </p:txBody>
      </p:sp>
      <p:pic>
        <p:nvPicPr>
          <p:cNvPr id="5" name="Content Placeholder 4">
            <a:extLst>
              <a:ext uri="{FF2B5EF4-FFF2-40B4-BE49-F238E27FC236}">
                <a16:creationId xmlns:a16="http://schemas.microsoft.com/office/drawing/2014/main" id="{98631BA3-A2B2-4E52-B176-A16A948D5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711437"/>
          </a:xfrm>
        </p:spPr>
      </p:pic>
    </p:spTree>
    <p:extLst>
      <p:ext uri="{BB962C8B-B14F-4D97-AF65-F5344CB8AC3E}">
        <p14:creationId xmlns:p14="http://schemas.microsoft.com/office/powerpoint/2010/main" val="35264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4000" dirty="0"/>
              <a:t>How attributes are associated with distribution of ages</a:t>
            </a:r>
          </a:p>
        </p:txBody>
      </p:sp>
      <p:sp>
        <p:nvSpPr>
          <p:cNvPr id="7" name="TextBox 6">
            <a:extLst>
              <a:ext uri="{FF2B5EF4-FFF2-40B4-BE49-F238E27FC236}">
                <a16:creationId xmlns:a16="http://schemas.microsoft.com/office/drawing/2014/main" id="{62B2AAD8-8667-41E1-8888-1D097EB0E5F9}"/>
              </a:ext>
            </a:extLst>
          </p:cNvPr>
          <p:cNvSpPr txBox="1"/>
          <p:nvPr/>
        </p:nvSpPr>
        <p:spPr>
          <a:xfrm>
            <a:off x="845890" y="4676993"/>
            <a:ext cx="9981707" cy="1815882"/>
          </a:xfrm>
          <a:prstGeom prst="rect">
            <a:avLst/>
          </a:prstGeom>
          <a:noFill/>
        </p:spPr>
        <p:txBody>
          <a:bodyPr wrap="none" rtlCol="0">
            <a:spAutoFit/>
          </a:bodyPr>
          <a:lstStyle/>
          <a:p>
            <a:r>
              <a:rPr lang="en-IN" sz="1600" b="1" dirty="0"/>
              <a:t>Figure 1 : Shows Important Insight </a:t>
            </a:r>
            <a:r>
              <a:rPr lang="en-IN" sz="1600" dirty="0"/>
              <a:t>- Most of our observation shows Blood sugar level lower than 120mg/ml and </a:t>
            </a:r>
          </a:p>
          <a:p>
            <a:r>
              <a:rPr lang="en-IN" sz="1600" dirty="0"/>
              <a:t>Is more between age groups of 50 – 60.</a:t>
            </a:r>
          </a:p>
          <a:p>
            <a:endParaRPr lang="en-IN" sz="1600" b="1" dirty="0"/>
          </a:p>
          <a:p>
            <a:r>
              <a:rPr lang="en-IN" sz="1600" b="1" dirty="0"/>
              <a:t>Figure 2 : </a:t>
            </a:r>
            <a:r>
              <a:rPr lang="en-IN" sz="1600" dirty="0"/>
              <a:t>Distribution of slope type with ages.</a:t>
            </a:r>
          </a:p>
          <a:p>
            <a:endParaRPr lang="en-IN" sz="1600" b="1" dirty="0"/>
          </a:p>
          <a:p>
            <a:r>
              <a:rPr lang="en-IN" sz="1600" b="1" dirty="0"/>
              <a:t>Figure 3 : Shows Important Insight</a:t>
            </a:r>
            <a:r>
              <a:rPr lang="en-IN" sz="1600" dirty="0"/>
              <a:t> - Thalassemia type of fixed defect that have led to heart disease are more likely to </a:t>
            </a:r>
          </a:p>
          <a:p>
            <a:r>
              <a:rPr lang="en-IN" sz="1600" dirty="0"/>
              <a:t>occur for age group of 40-55.</a:t>
            </a:r>
            <a:endParaRPr lang="en-US" sz="1600" dirty="0"/>
          </a:p>
        </p:txBody>
      </p:sp>
      <p:pic>
        <p:nvPicPr>
          <p:cNvPr id="6" name="Content Placeholder 5">
            <a:extLst>
              <a:ext uri="{FF2B5EF4-FFF2-40B4-BE49-F238E27FC236}">
                <a16:creationId xmlns:a16="http://schemas.microsoft.com/office/drawing/2014/main" id="{3624A55F-0B20-4FAF-9385-BF46B9E42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711437"/>
          </a:xfrm>
        </p:spPr>
      </p:pic>
    </p:spTree>
    <p:extLst>
      <p:ext uri="{BB962C8B-B14F-4D97-AF65-F5344CB8AC3E}">
        <p14:creationId xmlns:p14="http://schemas.microsoft.com/office/powerpoint/2010/main" val="263111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DD1C028-DE8E-4138-B80F-5B2FED208E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55540" y="925284"/>
            <a:ext cx="7080920" cy="5007431"/>
          </a:xfrm>
        </p:spPr>
      </p:pic>
    </p:spTree>
    <p:extLst>
      <p:ext uri="{BB962C8B-B14F-4D97-AF65-F5344CB8AC3E}">
        <p14:creationId xmlns:p14="http://schemas.microsoft.com/office/powerpoint/2010/main" val="256410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4619</TotalTime>
  <Words>757</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Heart Disease - Prediction</vt:lpstr>
      <vt:lpstr>Overview</vt:lpstr>
      <vt:lpstr>Overall Target and Sex Distribution</vt:lpstr>
      <vt:lpstr>How Sex Type and Age is associated with Heart Disease</vt:lpstr>
      <vt:lpstr>What attributes Increases the occurrence of Heart Disease</vt:lpstr>
      <vt:lpstr>What attributes Increases the occurrence of heart disease</vt:lpstr>
      <vt:lpstr>How attributes are associated with distribution of ages</vt:lpstr>
      <vt:lpstr>How attributes are associated with distribution of ages</vt:lpstr>
      <vt:lpstr>PowerPoint Presentation</vt:lpstr>
      <vt:lpstr>Algorithms used for creating Models</vt:lpstr>
      <vt:lpstr>Confusion Matrix for top models</vt:lpstr>
      <vt:lpstr>Precision and Recall Score</vt:lpstr>
      <vt:lpstr>Evaluating using ROC_AUC Curve for the top 3 models</vt:lpstr>
      <vt:lpstr>Conclusion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Dataset</dc:title>
  <dc:creator>Ravindran, Raasik (Cognizant)</dc:creator>
  <cp:lastModifiedBy>Raasik .R</cp:lastModifiedBy>
  <cp:revision>33</cp:revision>
  <dcterms:created xsi:type="dcterms:W3CDTF">2018-12-11T13:02:35Z</dcterms:created>
  <dcterms:modified xsi:type="dcterms:W3CDTF">2019-03-19T19:43:38Z</dcterms:modified>
</cp:coreProperties>
</file>