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79"/>
    <p:restoredTop sz="94676"/>
  </p:normalViewPr>
  <p:slideViewPr>
    <p:cSldViewPr snapToGrid="0" snapToObjects="1">
      <p:cViewPr varScale="1">
        <p:scale>
          <a:sx n="86" d="100"/>
          <a:sy n="86" d="100"/>
        </p:scale>
        <p:origin x="7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9124-7FFF-F14C-8CE8-296B0B7A76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489EFA-A690-B54F-AEB3-10BF381CB8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F18A52-D96A-C846-B2E2-4D5867DE7D88}"/>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5" name="Footer Placeholder 4">
            <a:extLst>
              <a:ext uri="{FF2B5EF4-FFF2-40B4-BE49-F238E27FC236}">
                <a16:creationId xmlns:a16="http://schemas.microsoft.com/office/drawing/2014/main" id="{480155E7-D06E-4A46-B29A-6696AEDA0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C6A29-DBDD-BE4D-BF43-5231FE40C921}"/>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133526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85F7-2606-E246-8A26-051109328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2E4856-E670-8440-AC4B-A2DAC23BCC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83358-5057-644E-9317-35CE56AA5EB8}"/>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5" name="Footer Placeholder 4">
            <a:extLst>
              <a:ext uri="{FF2B5EF4-FFF2-40B4-BE49-F238E27FC236}">
                <a16:creationId xmlns:a16="http://schemas.microsoft.com/office/drawing/2014/main" id="{F7745F93-5481-7842-8F34-15A13E2F0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DBD97-6952-2349-8FC6-54BFFC30EC1A}"/>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12737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555A9-430F-B846-878A-9312FAD838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31BE7D-BCBB-CF41-BFE5-DF68B6F46E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5308D-B63C-7143-883A-7E359734DA1D}"/>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5" name="Footer Placeholder 4">
            <a:extLst>
              <a:ext uri="{FF2B5EF4-FFF2-40B4-BE49-F238E27FC236}">
                <a16:creationId xmlns:a16="http://schemas.microsoft.com/office/drawing/2014/main" id="{BD74E5FC-94AA-EA4F-AE8F-CA0EA746F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25906-8CCC-CC4C-AED5-45E5A835B2D6}"/>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407725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3513-DD1C-A04D-9493-FC4662DDE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C67FC7-0FAA-5146-B981-94CF428B08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73E13-9732-1240-B2A8-F267EF699876}"/>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5" name="Footer Placeholder 4">
            <a:extLst>
              <a:ext uri="{FF2B5EF4-FFF2-40B4-BE49-F238E27FC236}">
                <a16:creationId xmlns:a16="http://schemas.microsoft.com/office/drawing/2014/main" id="{C63FA5A6-F8AD-5840-8C9F-08A444F6C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8D5CC-1A16-9544-AAA3-185F0B31BC30}"/>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11782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2A41-3526-C24D-95D0-ED7C9E796A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2F323-2702-444A-890B-42C6AE527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DFC193-523B-344C-9F79-733AB90E060C}"/>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5" name="Footer Placeholder 4">
            <a:extLst>
              <a:ext uri="{FF2B5EF4-FFF2-40B4-BE49-F238E27FC236}">
                <a16:creationId xmlns:a16="http://schemas.microsoft.com/office/drawing/2014/main" id="{99F5CA20-8D3B-0242-9ED2-3E6C344B7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AB034-B169-3D4A-B008-E36EAB9C2F93}"/>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154872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D59C-9123-FF4B-8607-85B895339D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8EBC2-9A3F-BF49-93E1-1B8A14F36D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9BB48E-A28C-C94A-B16B-EAAFC8461D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3929F2-974D-8647-9ACB-322A57E41839}"/>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6" name="Footer Placeholder 5">
            <a:extLst>
              <a:ext uri="{FF2B5EF4-FFF2-40B4-BE49-F238E27FC236}">
                <a16:creationId xmlns:a16="http://schemas.microsoft.com/office/drawing/2014/main" id="{A336EF66-D859-1F42-931C-DAFDA0DFF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FCEDD-EDBF-B04B-9534-507CB4E1F7C5}"/>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904987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30D4-4FE7-D446-A571-F7500414D1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DFB981-9F04-9B49-826B-08E1C14E0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0CB3CC-9303-6E44-B69E-311A08CD9F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F18F3F-23D4-E94A-9C04-5DA38F9B4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7C3727-D22B-E746-9D37-F912D98E2F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23EE3E-BE40-2A42-B92D-D50BD2380772}"/>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8" name="Footer Placeholder 7">
            <a:extLst>
              <a:ext uri="{FF2B5EF4-FFF2-40B4-BE49-F238E27FC236}">
                <a16:creationId xmlns:a16="http://schemas.microsoft.com/office/drawing/2014/main" id="{3BF617BF-F300-4446-A63F-476E7D466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5AC23-8FDF-054C-8650-1C517F31D107}"/>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38107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B65D-0A36-CC47-B3F7-721EC3C09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B6254-92A2-114D-A857-6E1EBF153883}"/>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4" name="Footer Placeholder 3">
            <a:extLst>
              <a:ext uri="{FF2B5EF4-FFF2-40B4-BE49-F238E27FC236}">
                <a16:creationId xmlns:a16="http://schemas.microsoft.com/office/drawing/2014/main" id="{EA436166-7BDA-2644-8DFB-7FA4BD3D67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AD845D-D408-7947-953E-457814D3F708}"/>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13023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178AD-3D8D-FA4E-AAA1-2A3B63D7DD6F}"/>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3" name="Footer Placeholder 2">
            <a:extLst>
              <a:ext uri="{FF2B5EF4-FFF2-40B4-BE49-F238E27FC236}">
                <a16:creationId xmlns:a16="http://schemas.microsoft.com/office/drawing/2014/main" id="{D5D8EF7D-4D08-384B-8435-A9C3083D9B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D6BB08-AA98-FC41-B37F-543F42115D88}"/>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59226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3EDB-9C0A-8844-80F8-F47DBE6AD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4BFA5E-32E8-A94E-BD72-8CAA6EFB2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D65F61-E00A-D541-8FE2-0A8F6E741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555D52-A57A-AC48-ADB8-90CD5261B3EF}"/>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6" name="Footer Placeholder 5">
            <a:extLst>
              <a:ext uri="{FF2B5EF4-FFF2-40B4-BE49-F238E27FC236}">
                <a16:creationId xmlns:a16="http://schemas.microsoft.com/office/drawing/2014/main" id="{1F2957B3-150D-AD44-A949-202FCD47F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FD1CD-AA1F-0241-9ADC-795E595BD576}"/>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189883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B4EF-4C28-5640-AE45-A7A3C7C1A1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DE2A83-71D3-3D48-943D-BBD030859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1AEE46-9128-9544-8B47-E73DF435F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12754D-33C6-4F44-9D81-730816C52752}"/>
              </a:ext>
            </a:extLst>
          </p:cNvPr>
          <p:cNvSpPr>
            <a:spLocks noGrp="1"/>
          </p:cNvSpPr>
          <p:nvPr>
            <p:ph type="dt" sz="half" idx="10"/>
          </p:nvPr>
        </p:nvSpPr>
        <p:spPr/>
        <p:txBody>
          <a:bodyPr/>
          <a:lstStyle/>
          <a:p>
            <a:fld id="{433D9852-EC00-9A4D-916C-AEE9A98EAD7B}" type="datetimeFigureOut">
              <a:rPr lang="en-US" smtClean="0"/>
              <a:t>2/3/2018</a:t>
            </a:fld>
            <a:endParaRPr lang="en-US"/>
          </a:p>
        </p:txBody>
      </p:sp>
      <p:sp>
        <p:nvSpPr>
          <p:cNvPr id="6" name="Footer Placeholder 5">
            <a:extLst>
              <a:ext uri="{FF2B5EF4-FFF2-40B4-BE49-F238E27FC236}">
                <a16:creationId xmlns:a16="http://schemas.microsoft.com/office/drawing/2014/main" id="{5AEE7E0F-DA75-8F44-9F89-97B300035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2E16D-263E-FD4D-9423-6A4528A0EE27}"/>
              </a:ext>
            </a:extLst>
          </p:cNvPr>
          <p:cNvSpPr>
            <a:spLocks noGrp="1"/>
          </p:cNvSpPr>
          <p:nvPr>
            <p:ph type="sldNum" sz="quarter" idx="12"/>
          </p:nvPr>
        </p:nvSpPr>
        <p:spPr/>
        <p:txBody>
          <a:bodyPr/>
          <a:lstStyle/>
          <a:p>
            <a:fld id="{4B38EAD4-B0FA-DA45-AD11-B7E92B5493F8}" type="slidenum">
              <a:rPr lang="en-US" smtClean="0"/>
              <a:t>‹#›</a:t>
            </a:fld>
            <a:endParaRPr lang="en-US"/>
          </a:p>
        </p:txBody>
      </p:sp>
    </p:spTree>
    <p:extLst>
      <p:ext uri="{BB962C8B-B14F-4D97-AF65-F5344CB8AC3E}">
        <p14:creationId xmlns:p14="http://schemas.microsoft.com/office/powerpoint/2010/main" val="36396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CE2C56-F979-D547-9881-5A358C5908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05C4C3-070F-3D46-8AA3-C2F6B8EA4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D97DC-E2F7-4548-B093-88D0D59B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D9852-EC00-9A4D-916C-AEE9A98EAD7B}" type="datetimeFigureOut">
              <a:rPr lang="en-US" smtClean="0"/>
              <a:t>2/3/2018</a:t>
            </a:fld>
            <a:endParaRPr lang="en-US"/>
          </a:p>
        </p:txBody>
      </p:sp>
      <p:sp>
        <p:nvSpPr>
          <p:cNvPr id="5" name="Footer Placeholder 4">
            <a:extLst>
              <a:ext uri="{FF2B5EF4-FFF2-40B4-BE49-F238E27FC236}">
                <a16:creationId xmlns:a16="http://schemas.microsoft.com/office/drawing/2014/main" id="{BB7EC8C9-CF1A-B94D-8CB7-736A7223D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3C145E-49AE-924D-B24B-610BD8C92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8EAD4-B0FA-DA45-AD11-B7E92B5493F8}" type="slidenum">
              <a:rPr lang="en-US" smtClean="0"/>
              <a:t>‹#›</a:t>
            </a:fld>
            <a:endParaRPr lang="en-US"/>
          </a:p>
        </p:txBody>
      </p:sp>
    </p:spTree>
    <p:extLst>
      <p:ext uri="{BB962C8B-B14F-4D97-AF65-F5344CB8AC3E}">
        <p14:creationId xmlns:p14="http://schemas.microsoft.com/office/powerpoint/2010/main" val="862405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commons.wikimedia.org/wiki/File:Instagram_logo_2016.svg" TargetMode="Externa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8F72E4-04D8-A240-BCEE-554EB663C9A1}"/>
              </a:ext>
            </a:extLst>
          </p:cNvPr>
          <p:cNvPicPr>
            <a:picLocks noChangeAspect="1"/>
          </p:cNvPicPr>
          <p:nvPr/>
        </p:nvPicPr>
        <p:blipFill rotWithShape="1">
          <a:blip r:embed="rId2">
            <a:extLst>
              <a:ext uri="{28A0092B-C50C-407E-A947-70E740481C1C}">
                <a14:useLocalDpi xmlns:a14="http://schemas.microsoft.com/office/drawing/2010/main" val="0"/>
              </a:ext>
            </a:extLst>
          </a:blip>
          <a:srcRect l="17351" r="16950"/>
          <a:stretch/>
        </p:blipFill>
        <p:spPr>
          <a:xfrm>
            <a:off x="0" y="0"/>
            <a:ext cx="12192000" cy="6858000"/>
          </a:xfrm>
          <a:prstGeom prst="rect">
            <a:avLst/>
          </a:prstGeom>
        </p:spPr>
      </p:pic>
      <p:pic>
        <p:nvPicPr>
          <p:cNvPr id="7" name="Picture 6">
            <a:extLst>
              <a:ext uri="{FF2B5EF4-FFF2-40B4-BE49-F238E27FC236}">
                <a16:creationId xmlns:a16="http://schemas.microsoft.com/office/drawing/2014/main" id="{22E5C3A1-5C58-F544-B10D-5090EB528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800667" y="-1049302"/>
            <a:ext cx="4590666" cy="9120669"/>
          </a:xfrm>
          <a:prstGeom prst="rect">
            <a:avLst/>
          </a:prstGeom>
        </p:spPr>
      </p:pic>
      <p:sp>
        <p:nvSpPr>
          <p:cNvPr id="2" name="Title 1">
            <a:extLst>
              <a:ext uri="{FF2B5EF4-FFF2-40B4-BE49-F238E27FC236}">
                <a16:creationId xmlns:a16="http://schemas.microsoft.com/office/drawing/2014/main" id="{F55EEAC3-7722-DD44-B314-FA1A1C16338D}"/>
              </a:ext>
            </a:extLst>
          </p:cNvPr>
          <p:cNvSpPr>
            <a:spLocks noGrp="1"/>
          </p:cNvSpPr>
          <p:nvPr>
            <p:ph type="ctrTitle"/>
          </p:nvPr>
        </p:nvSpPr>
        <p:spPr>
          <a:xfrm>
            <a:off x="1825752" y="2169817"/>
            <a:ext cx="8540496" cy="946377"/>
          </a:xfrm>
        </p:spPr>
        <p:txBody>
          <a:bodyPr>
            <a:normAutofit/>
          </a:bodyPr>
          <a:lstStyle/>
          <a:p>
            <a:r>
              <a:rPr lang="en-CA" sz="5500" dirty="0" err="1">
                <a:solidFill>
                  <a:schemeClr val="bg1"/>
                </a:solidFill>
                <a:latin typeface="Charlevoix Pro Light" pitchFamily="2" charset="77"/>
              </a:rPr>
              <a:t>Insta</a:t>
            </a:r>
            <a:r>
              <a:rPr lang="en-CA" sz="5500" dirty="0">
                <a:solidFill>
                  <a:schemeClr val="bg1"/>
                </a:solidFill>
                <a:latin typeface="Charlevoix Pro Light" pitchFamily="2" charset="77"/>
              </a:rPr>
              <a:t> Caption</a:t>
            </a:r>
            <a:endParaRPr lang="en-US" sz="5500" dirty="0">
              <a:solidFill>
                <a:schemeClr val="bg1"/>
              </a:solidFill>
              <a:latin typeface="Charlevoix Pro Light" pitchFamily="2" charset="77"/>
            </a:endParaRPr>
          </a:p>
        </p:txBody>
      </p:sp>
      <p:sp>
        <p:nvSpPr>
          <p:cNvPr id="3" name="Subtitle 2">
            <a:extLst>
              <a:ext uri="{FF2B5EF4-FFF2-40B4-BE49-F238E27FC236}">
                <a16:creationId xmlns:a16="http://schemas.microsoft.com/office/drawing/2014/main" id="{80BDB670-EAE8-A040-9A9C-1B28F47489D8}"/>
              </a:ext>
            </a:extLst>
          </p:cNvPr>
          <p:cNvSpPr>
            <a:spLocks noGrp="1"/>
          </p:cNvSpPr>
          <p:nvPr>
            <p:ph type="subTitle" idx="1"/>
          </p:nvPr>
        </p:nvSpPr>
        <p:spPr>
          <a:xfrm>
            <a:off x="3556127" y="3694640"/>
            <a:ext cx="5056414" cy="561748"/>
          </a:xfrm>
        </p:spPr>
        <p:txBody>
          <a:bodyPr>
            <a:normAutofit/>
          </a:bodyPr>
          <a:lstStyle/>
          <a:p>
            <a:r>
              <a:rPr lang="en-CA" sz="2000" dirty="0">
                <a:solidFill>
                  <a:schemeClr val="bg1"/>
                </a:solidFill>
                <a:latin typeface="Charlevoix Pro Thin" pitchFamily="2" charset="77"/>
              </a:rPr>
              <a:t>Raasil | Francesco | Keyan</a:t>
            </a:r>
          </a:p>
        </p:txBody>
      </p:sp>
    </p:spTree>
    <p:extLst>
      <p:ext uri="{BB962C8B-B14F-4D97-AF65-F5344CB8AC3E}">
        <p14:creationId xmlns:p14="http://schemas.microsoft.com/office/powerpoint/2010/main" val="327687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C26B-4CFD-1941-B7CF-E018EE85C2D6}"/>
              </a:ext>
            </a:extLst>
          </p:cNvPr>
          <p:cNvSpPr>
            <a:spLocks noGrp="1"/>
          </p:cNvSpPr>
          <p:nvPr>
            <p:ph type="title"/>
          </p:nvPr>
        </p:nvSpPr>
        <p:spPr>
          <a:xfrm>
            <a:off x="929640" y="505407"/>
            <a:ext cx="10515600" cy="768731"/>
          </a:xfrm>
        </p:spPr>
        <p:txBody>
          <a:bodyPr/>
          <a:lstStyle/>
          <a:p>
            <a:r>
              <a:rPr lang="en-CA" dirty="0">
                <a:latin typeface="Charlevoix Pro Light" pitchFamily="2" charset="77"/>
              </a:rPr>
              <a:t>Problem</a:t>
            </a:r>
            <a:endParaRPr lang="en-US" dirty="0">
              <a:latin typeface="Charlevoix Pro Light" pitchFamily="2" charset="77"/>
            </a:endParaRPr>
          </a:p>
        </p:txBody>
      </p:sp>
      <p:sp>
        <p:nvSpPr>
          <p:cNvPr id="4" name="Content Placeholder 2">
            <a:extLst>
              <a:ext uri="{FF2B5EF4-FFF2-40B4-BE49-F238E27FC236}">
                <a16:creationId xmlns:a16="http://schemas.microsoft.com/office/drawing/2014/main" id="{D443F39C-EAD2-8543-997A-6AFA759B3BD6}"/>
              </a:ext>
            </a:extLst>
          </p:cNvPr>
          <p:cNvSpPr>
            <a:spLocks noGrp="1"/>
          </p:cNvSpPr>
          <p:nvPr>
            <p:ph idx="1"/>
          </p:nvPr>
        </p:nvSpPr>
        <p:spPr>
          <a:xfrm>
            <a:off x="1469369" y="1583273"/>
            <a:ext cx="9436141" cy="1427141"/>
          </a:xfrm>
          <a:ln>
            <a:solidFill>
              <a:srgbClr val="ED4E4F"/>
            </a:solidFill>
          </a:ln>
        </p:spPr>
        <p:txBody>
          <a:bodyPr anchor="ctr">
            <a:normAutofit/>
          </a:bodyPr>
          <a:lstStyle/>
          <a:p>
            <a:pPr marL="0" indent="0" algn="just">
              <a:buNone/>
            </a:pPr>
            <a:r>
              <a:rPr lang="en-CA" sz="2500" dirty="0">
                <a:latin typeface="Garamond" panose="02020404030301010803" pitchFamily="18" charset="0"/>
              </a:rPr>
              <a:t>Instagram has 800 million users and 95 million posts are posted per day. One problem that Instagram users face is coming up with clever captions for their posts. Valuable time is wasted coming up with the perfect caption. </a:t>
            </a:r>
          </a:p>
        </p:txBody>
      </p:sp>
      <p:pic>
        <p:nvPicPr>
          <p:cNvPr id="5" name="Picture 4">
            <a:extLst>
              <a:ext uri="{FF2B5EF4-FFF2-40B4-BE49-F238E27FC236}">
                <a16:creationId xmlns:a16="http://schemas.microsoft.com/office/drawing/2014/main" id="{DD2A89BF-CD14-A84D-9601-ED8F67AFA0B7}"/>
              </a:ext>
            </a:extLst>
          </p:cNvPr>
          <p:cNvPicPr>
            <a:picLocks noChangeAspect="1"/>
          </p:cNvPicPr>
          <p:nvPr/>
        </p:nvPicPr>
        <p:blipFill rotWithShape="1">
          <a:blip r:embed="rId2">
            <a:extLst>
              <a:ext uri="{28A0092B-C50C-407E-A947-70E740481C1C}">
                <a14:useLocalDpi xmlns:a14="http://schemas.microsoft.com/office/drawing/2010/main" val="0"/>
              </a:ext>
            </a:extLst>
          </a:blip>
          <a:srcRect l="17351" r="16950"/>
          <a:stretch/>
        </p:blipFill>
        <p:spPr>
          <a:xfrm rot="960734">
            <a:off x="444470" y="254689"/>
            <a:ext cx="355579" cy="989604"/>
          </a:xfrm>
          <a:prstGeom prst="flowChartInputOutput">
            <a:avLst/>
          </a:prstGeom>
        </p:spPr>
      </p:pic>
      <p:sp>
        <p:nvSpPr>
          <p:cNvPr id="9" name="Oval 8">
            <a:extLst>
              <a:ext uri="{FF2B5EF4-FFF2-40B4-BE49-F238E27FC236}">
                <a16:creationId xmlns:a16="http://schemas.microsoft.com/office/drawing/2014/main" id="{21E427F3-D3BF-7346-B96D-BC0D679E3CF5}"/>
              </a:ext>
            </a:extLst>
          </p:cNvPr>
          <p:cNvSpPr/>
          <p:nvPr/>
        </p:nvSpPr>
        <p:spPr>
          <a:xfrm>
            <a:off x="1075010" y="3319550"/>
            <a:ext cx="3260528" cy="3176886"/>
          </a:xfrm>
          <a:prstGeom prst="ellipse">
            <a:avLst/>
          </a:prstGeom>
          <a:solidFill>
            <a:srgbClr val="ED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000" b="1" dirty="0">
                <a:solidFill>
                  <a:schemeClr val="bg1"/>
                </a:solidFill>
                <a:latin typeface="Garamond" panose="02020404030301010803" pitchFamily="18" charset="0"/>
                <a:cs typeface="Arial" panose="020B0604020202020204" pitchFamily="34" charset="0"/>
              </a:rPr>
              <a:t>800 million Instagram users</a:t>
            </a:r>
          </a:p>
        </p:txBody>
      </p:sp>
      <p:sp>
        <p:nvSpPr>
          <p:cNvPr id="11" name="Oval 10">
            <a:extLst>
              <a:ext uri="{FF2B5EF4-FFF2-40B4-BE49-F238E27FC236}">
                <a16:creationId xmlns:a16="http://schemas.microsoft.com/office/drawing/2014/main" id="{BC0BEE68-473C-F447-B717-FE108361B31B}"/>
              </a:ext>
            </a:extLst>
          </p:cNvPr>
          <p:cNvSpPr/>
          <p:nvPr/>
        </p:nvSpPr>
        <p:spPr>
          <a:xfrm>
            <a:off x="5180106" y="3679911"/>
            <a:ext cx="2760393" cy="2560582"/>
          </a:xfrm>
          <a:prstGeom prst="ellipse">
            <a:avLst/>
          </a:prstGeom>
          <a:solidFill>
            <a:srgbClr val="ED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500" b="1" dirty="0">
                <a:solidFill>
                  <a:schemeClr val="bg1"/>
                </a:solidFill>
                <a:latin typeface="Garamond" panose="02020404030301010803" pitchFamily="18" charset="0"/>
                <a:cs typeface="Arial" panose="020B0604020202020204" pitchFamily="34" charset="0"/>
              </a:rPr>
              <a:t>95 million Instagram posts per day</a:t>
            </a:r>
          </a:p>
        </p:txBody>
      </p:sp>
      <p:sp>
        <p:nvSpPr>
          <p:cNvPr id="13" name="Oval 12">
            <a:extLst>
              <a:ext uri="{FF2B5EF4-FFF2-40B4-BE49-F238E27FC236}">
                <a16:creationId xmlns:a16="http://schemas.microsoft.com/office/drawing/2014/main" id="{DD1D71AC-F6AE-2243-86DD-8D14A407FE1D}"/>
              </a:ext>
            </a:extLst>
          </p:cNvPr>
          <p:cNvSpPr/>
          <p:nvPr/>
        </p:nvSpPr>
        <p:spPr>
          <a:xfrm>
            <a:off x="9056520" y="4079468"/>
            <a:ext cx="1931324" cy="1761470"/>
          </a:xfrm>
          <a:prstGeom prst="ellipse">
            <a:avLst/>
          </a:prstGeom>
          <a:solidFill>
            <a:srgbClr val="ED4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bg1"/>
                </a:solidFill>
                <a:latin typeface="Garamond" panose="02020404030301010803" pitchFamily="18" charset="0"/>
                <a:cs typeface="Arial" panose="020B0604020202020204" pitchFamily="34" charset="0"/>
              </a:rPr>
              <a:t>10-20 minutes wasted on a caption</a:t>
            </a:r>
          </a:p>
        </p:txBody>
      </p:sp>
    </p:spTree>
    <p:extLst>
      <p:ext uri="{BB962C8B-B14F-4D97-AF65-F5344CB8AC3E}">
        <p14:creationId xmlns:p14="http://schemas.microsoft.com/office/powerpoint/2010/main" val="29892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B702C3-580A-1C4D-9DF4-1A0914E0F39E}"/>
              </a:ext>
            </a:extLst>
          </p:cNvPr>
          <p:cNvSpPr>
            <a:spLocks noGrp="1"/>
          </p:cNvSpPr>
          <p:nvPr>
            <p:ph type="title"/>
          </p:nvPr>
        </p:nvSpPr>
        <p:spPr>
          <a:xfrm>
            <a:off x="929640" y="505407"/>
            <a:ext cx="10515600" cy="768731"/>
          </a:xfrm>
        </p:spPr>
        <p:txBody>
          <a:bodyPr/>
          <a:lstStyle/>
          <a:p>
            <a:r>
              <a:rPr lang="en-CA" dirty="0">
                <a:latin typeface="Charlevoix Pro Light" pitchFamily="2" charset="77"/>
              </a:rPr>
              <a:t>Market Potential</a:t>
            </a:r>
            <a:endParaRPr lang="en-US" dirty="0">
              <a:latin typeface="Charlevoix Pro Light" pitchFamily="2" charset="77"/>
            </a:endParaRPr>
          </a:p>
        </p:txBody>
      </p:sp>
      <p:pic>
        <p:nvPicPr>
          <p:cNvPr id="7" name="Picture 6">
            <a:extLst>
              <a:ext uri="{FF2B5EF4-FFF2-40B4-BE49-F238E27FC236}">
                <a16:creationId xmlns:a16="http://schemas.microsoft.com/office/drawing/2014/main" id="{D63360A1-281A-2B47-A66A-1F4B2BE99CB8}"/>
              </a:ext>
            </a:extLst>
          </p:cNvPr>
          <p:cNvPicPr>
            <a:picLocks noChangeAspect="1"/>
          </p:cNvPicPr>
          <p:nvPr/>
        </p:nvPicPr>
        <p:blipFill rotWithShape="1">
          <a:blip r:embed="rId2">
            <a:extLst>
              <a:ext uri="{28A0092B-C50C-407E-A947-70E740481C1C}">
                <a14:useLocalDpi xmlns:a14="http://schemas.microsoft.com/office/drawing/2010/main" val="0"/>
              </a:ext>
            </a:extLst>
          </a:blip>
          <a:srcRect l="17351" r="16950"/>
          <a:stretch/>
        </p:blipFill>
        <p:spPr>
          <a:xfrm rot="960734">
            <a:off x="444470" y="254689"/>
            <a:ext cx="355579" cy="989604"/>
          </a:xfrm>
          <a:prstGeom prst="flowChartInputOutput">
            <a:avLst/>
          </a:prstGeom>
        </p:spPr>
      </p:pic>
      <p:pic>
        <p:nvPicPr>
          <p:cNvPr id="10" name="Graphic 9" descr="Team">
            <a:extLst>
              <a:ext uri="{FF2B5EF4-FFF2-40B4-BE49-F238E27FC236}">
                <a16:creationId xmlns:a16="http://schemas.microsoft.com/office/drawing/2014/main" id="{3152FA82-0993-6646-95EB-84B5E3B623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4864" y="1955408"/>
            <a:ext cx="914400" cy="914400"/>
          </a:xfrm>
          <a:prstGeom prst="rect">
            <a:avLst/>
          </a:prstGeom>
        </p:spPr>
      </p:pic>
      <p:sp>
        <p:nvSpPr>
          <p:cNvPr id="11" name="TextBox 10">
            <a:extLst>
              <a:ext uri="{FF2B5EF4-FFF2-40B4-BE49-F238E27FC236}">
                <a16:creationId xmlns:a16="http://schemas.microsoft.com/office/drawing/2014/main" id="{7553CD5D-E8D4-D94C-8B01-C91FD3820213}"/>
              </a:ext>
            </a:extLst>
          </p:cNvPr>
          <p:cNvSpPr txBox="1"/>
          <p:nvPr/>
        </p:nvSpPr>
        <p:spPr>
          <a:xfrm>
            <a:off x="834498" y="2869808"/>
            <a:ext cx="2095131" cy="707886"/>
          </a:xfrm>
          <a:prstGeom prst="rect">
            <a:avLst/>
          </a:prstGeom>
          <a:noFill/>
        </p:spPr>
        <p:txBody>
          <a:bodyPr wrap="square" rtlCol="0">
            <a:spAutoFit/>
          </a:bodyPr>
          <a:lstStyle/>
          <a:p>
            <a:pPr algn="ctr"/>
            <a:r>
              <a:rPr lang="en-CA" sz="2000" b="1" dirty="0">
                <a:solidFill>
                  <a:schemeClr val="tx1">
                    <a:lumMod val="75000"/>
                    <a:lumOff val="25000"/>
                  </a:schemeClr>
                </a:solidFill>
                <a:latin typeface="Arial" panose="020B0604020202020204" pitchFamily="34" charset="0"/>
                <a:cs typeface="Arial" panose="020B0604020202020204" pitchFamily="34" charset="0"/>
              </a:rPr>
              <a:t>Instagram Users</a:t>
            </a:r>
          </a:p>
        </p:txBody>
      </p:sp>
      <p:pic>
        <p:nvPicPr>
          <p:cNvPr id="12" name="Graphic 11" descr="Building">
            <a:extLst>
              <a:ext uri="{FF2B5EF4-FFF2-40B4-BE49-F238E27FC236}">
                <a16:creationId xmlns:a16="http://schemas.microsoft.com/office/drawing/2014/main" id="{A6125FAF-EE48-5245-937A-8237E2A825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89601" y="1955408"/>
            <a:ext cx="914400" cy="914400"/>
          </a:xfrm>
          <a:prstGeom prst="rect">
            <a:avLst/>
          </a:prstGeom>
        </p:spPr>
      </p:pic>
      <p:sp>
        <p:nvSpPr>
          <p:cNvPr id="13" name="TextBox 12">
            <a:extLst>
              <a:ext uri="{FF2B5EF4-FFF2-40B4-BE49-F238E27FC236}">
                <a16:creationId xmlns:a16="http://schemas.microsoft.com/office/drawing/2014/main" id="{822889B4-E2D2-9543-A066-01F7F08786BC}"/>
              </a:ext>
            </a:extLst>
          </p:cNvPr>
          <p:cNvSpPr txBox="1"/>
          <p:nvPr/>
        </p:nvSpPr>
        <p:spPr>
          <a:xfrm>
            <a:off x="5494906" y="2887801"/>
            <a:ext cx="1103790" cy="400110"/>
          </a:xfrm>
          <a:prstGeom prst="rect">
            <a:avLst/>
          </a:prstGeom>
          <a:noFill/>
        </p:spPr>
        <p:txBody>
          <a:bodyPr wrap="square" rtlCol="0">
            <a:spAutoFit/>
          </a:bodyPr>
          <a:lstStyle/>
          <a:p>
            <a:r>
              <a:rPr lang="en-CA" sz="2000" b="1" dirty="0">
                <a:solidFill>
                  <a:schemeClr val="tx1">
                    <a:lumMod val="75000"/>
                    <a:lumOff val="25000"/>
                  </a:schemeClr>
                </a:solidFill>
                <a:latin typeface="Arial" panose="020B0604020202020204" pitchFamily="34" charset="0"/>
                <a:cs typeface="Arial" panose="020B0604020202020204" pitchFamily="34" charset="0"/>
              </a:rPr>
              <a:t>Brands</a:t>
            </a:r>
          </a:p>
        </p:txBody>
      </p:sp>
      <p:pic>
        <p:nvPicPr>
          <p:cNvPr id="14" name="Picture 13">
            <a:extLst>
              <a:ext uri="{FF2B5EF4-FFF2-40B4-BE49-F238E27FC236}">
                <a16:creationId xmlns:a16="http://schemas.microsoft.com/office/drawing/2014/main" id="{3E386443-3705-564D-A64F-5FFE5B96389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760258" y="1955408"/>
            <a:ext cx="914400" cy="914400"/>
          </a:xfrm>
          <a:prstGeom prst="rect">
            <a:avLst/>
          </a:prstGeom>
        </p:spPr>
      </p:pic>
      <p:sp>
        <p:nvSpPr>
          <p:cNvPr id="15" name="TextBox 14">
            <a:extLst>
              <a:ext uri="{FF2B5EF4-FFF2-40B4-BE49-F238E27FC236}">
                <a16:creationId xmlns:a16="http://schemas.microsoft.com/office/drawing/2014/main" id="{4D3DD7E8-2703-484C-A3D1-AC687829C7E6}"/>
              </a:ext>
            </a:extLst>
          </p:cNvPr>
          <p:cNvSpPr txBox="1"/>
          <p:nvPr/>
        </p:nvSpPr>
        <p:spPr>
          <a:xfrm>
            <a:off x="9499106" y="2890359"/>
            <a:ext cx="1447061" cy="400110"/>
          </a:xfrm>
          <a:prstGeom prst="rect">
            <a:avLst/>
          </a:prstGeom>
          <a:noFill/>
        </p:spPr>
        <p:txBody>
          <a:bodyPr wrap="square" rtlCol="0">
            <a:spAutoFit/>
          </a:bodyPr>
          <a:lstStyle/>
          <a:p>
            <a:r>
              <a:rPr lang="en-CA" sz="2000" b="1" dirty="0">
                <a:solidFill>
                  <a:schemeClr val="tx1">
                    <a:lumMod val="75000"/>
                    <a:lumOff val="25000"/>
                  </a:schemeClr>
                </a:solidFill>
                <a:latin typeface="Arial" panose="020B0604020202020204" pitchFamily="34" charset="0"/>
                <a:cs typeface="Arial" panose="020B0604020202020204" pitchFamily="34" charset="0"/>
              </a:rPr>
              <a:t>Instagram</a:t>
            </a:r>
          </a:p>
        </p:txBody>
      </p:sp>
      <p:sp>
        <p:nvSpPr>
          <p:cNvPr id="16" name="TextBox 15">
            <a:extLst>
              <a:ext uri="{FF2B5EF4-FFF2-40B4-BE49-F238E27FC236}">
                <a16:creationId xmlns:a16="http://schemas.microsoft.com/office/drawing/2014/main" id="{2E1D07B6-FB34-8A4A-9CC4-6F60DD075B35}"/>
              </a:ext>
            </a:extLst>
          </p:cNvPr>
          <p:cNvSpPr txBox="1"/>
          <p:nvPr/>
        </p:nvSpPr>
        <p:spPr>
          <a:xfrm>
            <a:off x="381740" y="3817398"/>
            <a:ext cx="3320248" cy="1754326"/>
          </a:xfrm>
          <a:prstGeom prst="rect">
            <a:avLst/>
          </a:prstGeom>
          <a:noFill/>
        </p:spPr>
        <p:txBody>
          <a:bodyPr wrap="square" rtlCol="0">
            <a:spAutoFit/>
          </a:bodyPr>
          <a:lstStyle/>
          <a:p>
            <a:pPr marL="285750" indent="-285750">
              <a:buFontTx/>
              <a:buChar char="-"/>
            </a:pPr>
            <a:r>
              <a:rPr lang="en-CA" dirty="0"/>
              <a:t>Instagram users waste valuable time on trying to think of good captions</a:t>
            </a:r>
          </a:p>
          <a:p>
            <a:pPr marL="285750" indent="-285750">
              <a:buFontTx/>
              <a:buChar char="-"/>
            </a:pPr>
            <a:r>
              <a:rPr lang="en-CA" dirty="0" err="1"/>
              <a:t>Insta</a:t>
            </a:r>
            <a:r>
              <a:rPr lang="en-CA" dirty="0"/>
              <a:t> Caption saves time and provides quality captions that relate to the content</a:t>
            </a:r>
          </a:p>
        </p:txBody>
      </p:sp>
      <p:sp>
        <p:nvSpPr>
          <p:cNvPr id="17" name="TextBox 16">
            <a:extLst>
              <a:ext uri="{FF2B5EF4-FFF2-40B4-BE49-F238E27FC236}">
                <a16:creationId xmlns:a16="http://schemas.microsoft.com/office/drawing/2014/main" id="{D32DFF4B-5BE6-D440-A5D0-A0998635D0A1}"/>
              </a:ext>
            </a:extLst>
          </p:cNvPr>
          <p:cNvSpPr txBox="1"/>
          <p:nvPr/>
        </p:nvSpPr>
        <p:spPr>
          <a:xfrm>
            <a:off x="4722920" y="3710866"/>
            <a:ext cx="3320248" cy="2031325"/>
          </a:xfrm>
          <a:prstGeom prst="rect">
            <a:avLst/>
          </a:prstGeom>
          <a:noFill/>
        </p:spPr>
        <p:txBody>
          <a:bodyPr wrap="square" rtlCol="0">
            <a:spAutoFit/>
          </a:bodyPr>
          <a:lstStyle/>
          <a:p>
            <a:pPr marL="285750" indent="-285750">
              <a:buFontTx/>
              <a:buChar char="-"/>
            </a:pPr>
            <a:r>
              <a:rPr lang="en-CA" dirty="0"/>
              <a:t>Aids social media teams in coming up with captions</a:t>
            </a:r>
          </a:p>
          <a:p>
            <a:pPr marL="285750" indent="-285750">
              <a:buFontTx/>
              <a:buChar char="-"/>
            </a:pPr>
            <a:r>
              <a:rPr lang="en-CA" dirty="0"/>
              <a:t>Advertisements need quality captions to catch users attentions</a:t>
            </a:r>
          </a:p>
          <a:p>
            <a:pPr marL="285750" indent="-285750">
              <a:buFontTx/>
              <a:buChar char="-"/>
            </a:pPr>
            <a:r>
              <a:rPr lang="en-CA" dirty="0" err="1"/>
              <a:t>Insta</a:t>
            </a:r>
            <a:r>
              <a:rPr lang="en-CA" dirty="0"/>
              <a:t> Caption helps with inspiration</a:t>
            </a:r>
          </a:p>
        </p:txBody>
      </p:sp>
      <p:sp>
        <p:nvSpPr>
          <p:cNvPr id="18" name="TextBox 17">
            <a:extLst>
              <a:ext uri="{FF2B5EF4-FFF2-40B4-BE49-F238E27FC236}">
                <a16:creationId xmlns:a16="http://schemas.microsoft.com/office/drawing/2014/main" id="{8FDFC590-9AC2-6A44-9334-1A3CB11E35FF}"/>
              </a:ext>
            </a:extLst>
          </p:cNvPr>
          <p:cNvSpPr txBox="1"/>
          <p:nvPr/>
        </p:nvSpPr>
        <p:spPr>
          <a:xfrm>
            <a:off x="8586926" y="3710866"/>
            <a:ext cx="3261064" cy="1754326"/>
          </a:xfrm>
          <a:prstGeom prst="rect">
            <a:avLst/>
          </a:prstGeom>
          <a:noFill/>
        </p:spPr>
        <p:txBody>
          <a:bodyPr wrap="square" rtlCol="0">
            <a:spAutoFit/>
          </a:bodyPr>
          <a:lstStyle/>
          <a:p>
            <a:pPr marL="285750" indent="-285750">
              <a:buFontTx/>
              <a:buChar char="-"/>
            </a:pPr>
            <a:r>
              <a:rPr lang="en-CA" dirty="0"/>
              <a:t>Instagram (Owned by Facebook Inc) could integrate this feature into the app </a:t>
            </a:r>
          </a:p>
          <a:p>
            <a:pPr marL="285750" indent="-285750">
              <a:buFontTx/>
              <a:buChar char="-"/>
            </a:pPr>
            <a:r>
              <a:rPr lang="en-CA" dirty="0"/>
              <a:t>Users don’t need to have a separate app just for captions</a:t>
            </a:r>
          </a:p>
          <a:p>
            <a:pPr marL="285750" indent="-285750">
              <a:buFontTx/>
              <a:buChar char="-"/>
            </a:pPr>
            <a:endParaRPr lang="en-CA" dirty="0"/>
          </a:p>
        </p:txBody>
      </p:sp>
    </p:spTree>
    <p:extLst>
      <p:ext uri="{BB962C8B-B14F-4D97-AF65-F5344CB8AC3E}">
        <p14:creationId xmlns:p14="http://schemas.microsoft.com/office/powerpoint/2010/main" val="131119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B702C3-580A-1C4D-9DF4-1A0914E0F39E}"/>
              </a:ext>
            </a:extLst>
          </p:cNvPr>
          <p:cNvSpPr>
            <a:spLocks noGrp="1"/>
          </p:cNvSpPr>
          <p:nvPr>
            <p:ph type="title"/>
          </p:nvPr>
        </p:nvSpPr>
        <p:spPr>
          <a:xfrm>
            <a:off x="929640" y="505407"/>
            <a:ext cx="10515600" cy="768731"/>
          </a:xfrm>
        </p:spPr>
        <p:txBody>
          <a:bodyPr/>
          <a:lstStyle/>
          <a:p>
            <a:r>
              <a:rPr lang="en-CA" dirty="0">
                <a:latin typeface="Charlevoix Pro Light" pitchFamily="2" charset="77"/>
              </a:rPr>
              <a:t>Customer Aspirations</a:t>
            </a:r>
            <a:endParaRPr lang="en-US" dirty="0">
              <a:latin typeface="Charlevoix Pro Light" pitchFamily="2" charset="77"/>
            </a:endParaRPr>
          </a:p>
        </p:txBody>
      </p:sp>
      <p:pic>
        <p:nvPicPr>
          <p:cNvPr id="7" name="Picture 6">
            <a:extLst>
              <a:ext uri="{FF2B5EF4-FFF2-40B4-BE49-F238E27FC236}">
                <a16:creationId xmlns:a16="http://schemas.microsoft.com/office/drawing/2014/main" id="{D63360A1-281A-2B47-A66A-1F4B2BE99CB8}"/>
              </a:ext>
            </a:extLst>
          </p:cNvPr>
          <p:cNvPicPr>
            <a:picLocks noChangeAspect="1"/>
          </p:cNvPicPr>
          <p:nvPr/>
        </p:nvPicPr>
        <p:blipFill rotWithShape="1">
          <a:blip r:embed="rId2">
            <a:extLst>
              <a:ext uri="{28A0092B-C50C-407E-A947-70E740481C1C}">
                <a14:useLocalDpi xmlns:a14="http://schemas.microsoft.com/office/drawing/2010/main" val="0"/>
              </a:ext>
            </a:extLst>
          </a:blip>
          <a:srcRect l="17351" r="16950"/>
          <a:stretch/>
        </p:blipFill>
        <p:spPr>
          <a:xfrm rot="960734">
            <a:off x="444470" y="254689"/>
            <a:ext cx="355579" cy="989604"/>
          </a:xfrm>
          <a:prstGeom prst="flowChartInputOutput">
            <a:avLst/>
          </a:prstGeom>
        </p:spPr>
      </p:pic>
      <p:sp>
        <p:nvSpPr>
          <p:cNvPr id="4" name="Content Placeholder 2">
            <a:extLst>
              <a:ext uri="{FF2B5EF4-FFF2-40B4-BE49-F238E27FC236}">
                <a16:creationId xmlns:a16="http://schemas.microsoft.com/office/drawing/2014/main" id="{E11C6075-D7E9-1B4B-BB56-F16A61FBA087}"/>
              </a:ext>
            </a:extLst>
          </p:cNvPr>
          <p:cNvSpPr>
            <a:spLocks noGrp="1"/>
          </p:cNvSpPr>
          <p:nvPr>
            <p:ph idx="1"/>
          </p:nvPr>
        </p:nvSpPr>
        <p:spPr>
          <a:xfrm>
            <a:off x="1097280" y="1845734"/>
            <a:ext cx="10058400" cy="1450757"/>
          </a:xfrm>
          <a:ln>
            <a:solidFill>
              <a:srgbClr val="ED4E4F"/>
            </a:solidFill>
          </a:ln>
        </p:spPr>
        <p:txBody>
          <a:bodyPr>
            <a:normAutofit lnSpcReduction="10000"/>
          </a:bodyPr>
          <a:lstStyle/>
          <a:p>
            <a:pPr marL="0" indent="0" algn="ctr">
              <a:buNone/>
            </a:pPr>
            <a:r>
              <a:rPr lang="en-CA" sz="2600" dirty="0">
                <a:latin typeface="Garamond" panose="02020404030301010803" pitchFamily="18" charset="0"/>
              </a:rPr>
              <a:t>Current functionality allows users to submit a picture to the app and select a variety of categories that they want to aim their caption towards. Using Microsoft Azure’s computer vision, the picture is analyzed and connects back to a database of captions that relate to the features of the picture</a:t>
            </a:r>
          </a:p>
        </p:txBody>
      </p:sp>
      <p:pic>
        <p:nvPicPr>
          <p:cNvPr id="5" name="Graphic 4" descr="Smart Phone">
            <a:extLst>
              <a:ext uri="{FF2B5EF4-FFF2-40B4-BE49-F238E27FC236}">
                <a16:creationId xmlns:a16="http://schemas.microsoft.com/office/drawing/2014/main" id="{C1B9EFC6-6123-4540-AC35-A7C501F83A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8066" y="3779494"/>
            <a:ext cx="957309" cy="957309"/>
          </a:xfrm>
          <a:prstGeom prst="rect">
            <a:avLst/>
          </a:prstGeom>
        </p:spPr>
      </p:pic>
      <p:sp>
        <p:nvSpPr>
          <p:cNvPr id="8" name="TextBox 7">
            <a:extLst>
              <a:ext uri="{FF2B5EF4-FFF2-40B4-BE49-F238E27FC236}">
                <a16:creationId xmlns:a16="http://schemas.microsoft.com/office/drawing/2014/main" id="{665A068B-BF0C-AB43-911A-2F0B52652227}"/>
              </a:ext>
            </a:extLst>
          </p:cNvPr>
          <p:cNvSpPr txBox="1"/>
          <p:nvPr/>
        </p:nvSpPr>
        <p:spPr>
          <a:xfrm>
            <a:off x="929639" y="4844209"/>
            <a:ext cx="2352583" cy="923330"/>
          </a:xfrm>
          <a:prstGeom prst="rect">
            <a:avLst/>
          </a:prstGeom>
          <a:noFill/>
        </p:spPr>
        <p:txBody>
          <a:bodyPr wrap="square" rtlCol="0">
            <a:spAutoFit/>
          </a:bodyPr>
          <a:lstStyle/>
          <a:p>
            <a:pPr algn="ctr"/>
            <a:r>
              <a:rPr lang="en-CA" dirty="0"/>
              <a:t>Caption provided based on features of photo</a:t>
            </a:r>
          </a:p>
        </p:txBody>
      </p:sp>
      <p:pic>
        <p:nvPicPr>
          <p:cNvPr id="9" name="Graphic 8" descr="Microphone">
            <a:extLst>
              <a:ext uri="{FF2B5EF4-FFF2-40B4-BE49-F238E27FC236}">
                <a16:creationId xmlns:a16="http://schemas.microsoft.com/office/drawing/2014/main" id="{1840EC11-1EF5-4548-84E5-AABD9CD7CD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0044" y="3800948"/>
            <a:ext cx="914400" cy="914400"/>
          </a:xfrm>
          <a:prstGeom prst="rect">
            <a:avLst/>
          </a:prstGeom>
        </p:spPr>
      </p:pic>
      <p:sp>
        <p:nvSpPr>
          <p:cNvPr id="10" name="TextBox 9">
            <a:extLst>
              <a:ext uri="{FF2B5EF4-FFF2-40B4-BE49-F238E27FC236}">
                <a16:creationId xmlns:a16="http://schemas.microsoft.com/office/drawing/2014/main" id="{553E7E95-8FCC-BC4F-8639-E2DA95FAF3BF}"/>
              </a:ext>
            </a:extLst>
          </p:cNvPr>
          <p:cNvSpPr txBox="1"/>
          <p:nvPr/>
        </p:nvSpPr>
        <p:spPr>
          <a:xfrm>
            <a:off x="3862230" y="4972962"/>
            <a:ext cx="2030027" cy="665825"/>
          </a:xfrm>
          <a:prstGeom prst="rect">
            <a:avLst/>
          </a:prstGeom>
          <a:noFill/>
        </p:spPr>
        <p:txBody>
          <a:bodyPr wrap="square" rtlCol="0">
            <a:spAutoFit/>
          </a:bodyPr>
          <a:lstStyle/>
          <a:p>
            <a:pPr algn="ctr"/>
            <a:r>
              <a:rPr lang="en-CA" dirty="0"/>
              <a:t>Music lyric captions that relate to photo</a:t>
            </a:r>
          </a:p>
        </p:txBody>
      </p:sp>
      <p:pic>
        <p:nvPicPr>
          <p:cNvPr id="11" name="Graphic 10" descr="Speech">
            <a:extLst>
              <a:ext uri="{FF2B5EF4-FFF2-40B4-BE49-F238E27FC236}">
                <a16:creationId xmlns:a16="http://schemas.microsoft.com/office/drawing/2014/main" id="{089C15B6-E1DF-2D44-BEBA-037B7F76DF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09113" y="3779494"/>
            <a:ext cx="914400" cy="914400"/>
          </a:xfrm>
          <a:prstGeom prst="rect">
            <a:avLst/>
          </a:prstGeom>
        </p:spPr>
      </p:pic>
      <p:sp>
        <p:nvSpPr>
          <p:cNvPr id="12" name="TextBox 11">
            <a:extLst>
              <a:ext uri="{FF2B5EF4-FFF2-40B4-BE49-F238E27FC236}">
                <a16:creationId xmlns:a16="http://schemas.microsoft.com/office/drawing/2014/main" id="{4917488D-F5D2-6F4B-A010-70A11F5094E3}"/>
              </a:ext>
            </a:extLst>
          </p:cNvPr>
          <p:cNvSpPr txBox="1"/>
          <p:nvPr/>
        </p:nvSpPr>
        <p:spPr>
          <a:xfrm>
            <a:off x="6732679" y="4871400"/>
            <a:ext cx="2030027" cy="923330"/>
          </a:xfrm>
          <a:prstGeom prst="rect">
            <a:avLst/>
          </a:prstGeom>
          <a:noFill/>
        </p:spPr>
        <p:txBody>
          <a:bodyPr wrap="square" rtlCol="0">
            <a:spAutoFit/>
          </a:bodyPr>
          <a:lstStyle/>
          <a:p>
            <a:pPr algn="ctr"/>
            <a:r>
              <a:rPr lang="en-CA" dirty="0"/>
              <a:t>Famous quote captions that relate to photo</a:t>
            </a:r>
          </a:p>
        </p:txBody>
      </p:sp>
      <p:pic>
        <p:nvPicPr>
          <p:cNvPr id="13" name="Graphic 12" descr="Parent and Baby">
            <a:extLst>
              <a:ext uri="{FF2B5EF4-FFF2-40B4-BE49-F238E27FC236}">
                <a16:creationId xmlns:a16="http://schemas.microsoft.com/office/drawing/2014/main" id="{F85ABDEC-5F29-FD4E-852A-547D3A1A0D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35783" y="3800948"/>
            <a:ext cx="914400" cy="914400"/>
          </a:xfrm>
          <a:prstGeom prst="rect">
            <a:avLst/>
          </a:prstGeom>
        </p:spPr>
      </p:pic>
      <p:sp>
        <p:nvSpPr>
          <p:cNvPr id="14" name="TextBox 13">
            <a:extLst>
              <a:ext uri="{FF2B5EF4-FFF2-40B4-BE49-F238E27FC236}">
                <a16:creationId xmlns:a16="http://schemas.microsoft.com/office/drawing/2014/main" id="{7EFA9EB1-C68F-2849-8DF4-5D14E65C657D}"/>
              </a:ext>
            </a:extLst>
          </p:cNvPr>
          <p:cNvSpPr txBox="1"/>
          <p:nvPr/>
        </p:nvSpPr>
        <p:spPr>
          <a:xfrm>
            <a:off x="9745165" y="4871400"/>
            <a:ext cx="1695635" cy="923330"/>
          </a:xfrm>
          <a:prstGeom prst="rect">
            <a:avLst/>
          </a:prstGeom>
          <a:noFill/>
        </p:spPr>
        <p:txBody>
          <a:bodyPr wrap="square" rtlCol="0">
            <a:spAutoFit/>
          </a:bodyPr>
          <a:lstStyle/>
          <a:p>
            <a:pPr algn="ctr"/>
            <a:r>
              <a:rPr lang="en-CA" dirty="0"/>
              <a:t>Pun-filled captions that relate to photo</a:t>
            </a:r>
          </a:p>
        </p:txBody>
      </p:sp>
    </p:spTree>
    <p:extLst>
      <p:ext uri="{BB962C8B-B14F-4D97-AF65-F5344CB8AC3E}">
        <p14:creationId xmlns:p14="http://schemas.microsoft.com/office/powerpoint/2010/main" val="311519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B702C3-580A-1C4D-9DF4-1A0914E0F39E}"/>
              </a:ext>
            </a:extLst>
          </p:cNvPr>
          <p:cNvSpPr>
            <a:spLocks noGrp="1"/>
          </p:cNvSpPr>
          <p:nvPr>
            <p:ph type="title"/>
          </p:nvPr>
        </p:nvSpPr>
        <p:spPr>
          <a:xfrm>
            <a:off x="929640" y="505407"/>
            <a:ext cx="10515600" cy="768731"/>
          </a:xfrm>
        </p:spPr>
        <p:txBody>
          <a:bodyPr/>
          <a:lstStyle/>
          <a:p>
            <a:r>
              <a:rPr lang="en-CA" dirty="0">
                <a:latin typeface="Charlevoix Pro Light" pitchFamily="2" charset="77"/>
              </a:rPr>
              <a:t>Functionality</a:t>
            </a:r>
            <a:endParaRPr lang="en-US" dirty="0">
              <a:latin typeface="Charlevoix Pro Light" pitchFamily="2" charset="77"/>
            </a:endParaRPr>
          </a:p>
        </p:txBody>
      </p:sp>
      <p:pic>
        <p:nvPicPr>
          <p:cNvPr id="7" name="Picture 6">
            <a:extLst>
              <a:ext uri="{FF2B5EF4-FFF2-40B4-BE49-F238E27FC236}">
                <a16:creationId xmlns:a16="http://schemas.microsoft.com/office/drawing/2014/main" id="{D63360A1-281A-2B47-A66A-1F4B2BE99CB8}"/>
              </a:ext>
            </a:extLst>
          </p:cNvPr>
          <p:cNvPicPr>
            <a:picLocks noChangeAspect="1"/>
          </p:cNvPicPr>
          <p:nvPr/>
        </p:nvPicPr>
        <p:blipFill rotWithShape="1">
          <a:blip r:embed="rId2">
            <a:extLst>
              <a:ext uri="{28A0092B-C50C-407E-A947-70E740481C1C}">
                <a14:useLocalDpi xmlns:a14="http://schemas.microsoft.com/office/drawing/2010/main" val="0"/>
              </a:ext>
            </a:extLst>
          </a:blip>
          <a:srcRect l="17351" r="16950"/>
          <a:stretch/>
        </p:blipFill>
        <p:spPr>
          <a:xfrm rot="960734">
            <a:off x="444470" y="254689"/>
            <a:ext cx="355579" cy="989604"/>
          </a:xfrm>
          <a:prstGeom prst="flowChartInputOutput">
            <a:avLst/>
          </a:prstGeom>
        </p:spPr>
      </p:pic>
      <p:cxnSp>
        <p:nvCxnSpPr>
          <p:cNvPr id="4" name="Straight Arrow Connector 3">
            <a:extLst>
              <a:ext uri="{FF2B5EF4-FFF2-40B4-BE49-F238E27FC236}">
                <a16:creationId xmlns:a16="http://schemas.microsoft.com/office/drawing/2014/main" id="{153FDDD4-99C2-3C43-A6CD-E245DB54D0A6}"/>
              </a:ext>
            </a:extLst>
          </p:cNvPr>
          <p:cNvCxnSpPr>
            <a:cxnSpLocks/>
          </p:cNvCxnSpPr>
          <p:nvPr/>
        </p:nvCxnSpPr>
        <p:spPr>
          <a:xfrm flipV="1">
            <a:off x="1266548" y="2157268"/>
            <a:ext cx="0" cy="3543080"/>
          </a:xfrm>
          <a:prstGeom prst="straightConnector1">
            <a:avLst/>
          </a:prstGeom>
          <a:ln w="28575">
            <a:solidFill>
              <a:srgbClr val="ED4E4F"/>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561C2CB-57D1-AE48-92BE-32997669E908}"/>
              </a:ext>
            </a:extLst>
          </p:cNvPr>
          <p:cNvCxnSpPr>
            <a:cxnSpLocks/>
          </p:cNvCxnSpPr>
          <p:nvPr/>
        </p:nvCxnSpPr>
        <p:spPr>
          <a:xfrm>
            <a:off x="1266548" y="5691470"/>
            <a:ext cx="7972147" cy="0"/>
          </a:xfrm>
          <a:prstGeom prst="straightConnector1">
            <a:avLst/>
          </a:prstGeom>
          <a:ln w="28575">
            <a:solidFill>
              <a:srgbClr val="ED4E4F"/>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90799CF-B247-F14C-A27B-DE9EBAFA4838}"/>
              </a:ext>
            </a:extLst>
          </p:cNvPr>
          <p:cNvSpPr txBox="1"/>
          <p:nvPr/>
        </p:nvSpPr>
        <p:spPr>
          <a:xfrm rot="941127">
            <a:off x="954873" y="1910302"/>
            <a:ext cx="1642362" cy="307777"/>
          </a:xfrm>
          <a:prstGeom prst="rect">
            <a:avLst/>
          </a:prstGeom>
          <a:noFill/>
        </p:spPr>
        <p:txBody>
          <a:bodyPr wrap="square" rtlCol="0">
            <a:spAutoFit/>
          </a:bodyPr>
          <a:lstStyle/>
          <a:p>
            <a:r>
              <a:rPr lang="en-CA" sz="1400" b="1" dirty="0">
                <a:latin typeface="Arial" panose="020B0604020202020204" pitchFamily="34" charset="0"/>
                <a:cs typeface="Arial" panose="020B0604020202020204" pitchFamily="34" charset="0"/>
              </a:rPr>
              <a:t>Expected users</a:t>
            </a:r>
          </a:p>
        </p:txBody>
      </p:sp>
      <p:cxnSp>
        <p:nvCxnSpPr>
          <p:cNvPr id="9" name="Straight Connector 8">
            <a:extLst>
              <a:ext uri="{FF2B5EF4-FFF2-40B4-BE49-F238E27FC236}">
                <a16:creationId xmlns:a16="http://schemas.microsoft.com/office/drawing/2014/main" id="{7D2E694F-8D11-CC4F-A036-8F626EE1EC9B}"/>
              </a:ext>
            </a:extLst>
          </p:cNvPr>
          <p:cNvCxnSpPr>
            <a:cxnSpLocks/>
          </p:cNvCxnSpPr>
          <p:nvPr/>
        </p:nvCxnSpPr>
        <p:spPr>
          <a:xfrm>
            <a:off x="1118291" y="2778711"/>
            <a:ext cx="314270" cy="0"/>
          </a:xfrm>
          <a:prstGeom prst="line">
            <a:avLst/>
          </a:prstGeom>
          <a:ln w="38100">
            <a:solidFill>
              <a:srgbClr val="ED4E4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578D90-E3FF-5A43-B5B9-4DB2B2AECD7D}"/>
              </a:ext>
            </a:extLst>
          </p:cNvPr>
          <p:cNvCxnSpPr>
            <a:cxnSpLocks/>
          </p:cNvCxnSpPr>
          <p:nvPr/>
        </p:nvCxnSpPr>
        <p:spPr>
          <a:xfrm>
            <a:off x="1109413" y="3609651"/>
            <a:ext cx="314270" cy="0"/>
          </a:xfrm>
          <a:prstGeom prst="line">
            <a:avLst/>
          </a:prstGeom>
          <a:ln w="38100">
            <a:solidFill>
              <a:srgbClr val="ED4E4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9663DC6-C724-B648-AF51-99A1C3FB80D7}"/>
              </a:ext>
            </a:extLst>
          </p:cNvPr>
          <p:cNvCxnSpPr>
            <a:cxnSpLocks/>
          </p:cNvCxnSpPr>
          <p:nvPr/>
        </p:nvCxnSpPr>
        <p:spPr>
          <a:xfrm>
            <a:off x="1109413" y="4397406"/>
            <a:ext cx="314270" cy="0"/>
          </a:xfrm>
          <a:prstGeom prst="line">
            <a:avLst/>
          </a:prstGeom>
          <a:ln w="38100">
            <a:solidFill>
              <a:srgbClr val="ED4E4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515C73-BB67-8044-8A5B-5EBA6B75B6E5}"/>
              </a:ext>
            </a:extLst>
          </p:cNvPr>
          <p:cNvCxnSpPr>
            <a:cxnSpLocks/>
          </p:cNvCxnSpPr>
          <p:nvPr/>
        </p:nvCxnSpPr>
        <p:spPr>
          <a:xfrm>
            <a:off x="1118291" y="5215631"/>
            <a:ext cx="314270" cy="0"/>
          </a:xfrm>
          <a:prstGeom prst="line">
            <a:avLst/>
          </a:prstGeom>
          <a:ln w="38100">
            <a:solidFill>
              <a:srgbClr val="ED4E4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71CE45-AFFA-5E40-88B1-564AA5F8CBE9}"/>
              </a:ext>
            </a:extLst>
          </p:cNvPr>
          <p:cNvCxnSpPr/>
          <p:nvPr/>
        </p:nvCxnSpPr>
        <p:spPr>
          <a:xfrm>
            <a:off x="1828800" y="5530790"/>
            <a:ext cx="0" cy="319597"/>
          </a:xfrm>
          <a:prstGeom prst="line">
            <a:avLst/>
          </a:prstGeom>
          <a:ln w="28575">
            <a:solidFill>
              <a:srgbClr val="ED4E4F"/>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2B1F24D-F186-2843-843B-383D2BB7CF94}"/>
              </a:ext>
            </a:extLst>
          </p:cNvPr>
          <p:cNvSpPr txBox="1"/>
          <p:nvPr/>
        </p:nvSpPr>
        <p:spPr>
          <a:xfrm>
            <a:off x="478372" y="5032456"/>
            <a:ext cx="639919" cy="369332"/>
          </a:xfrm>
          <a:prstGeom prst="rect">
            <a:avLst/>
          </a:prstGeom>
          <a:noFill/>
        </p:spPr>
        <p:txBody>
          <a:bodyPr wrap="none" rtlCol="0">
            <a:spAutoFit/>
          </a:bodyPr>
          <a:lstStyle/>
          <a:p>
            <a:r>
              <a:rPr lang="en-CA" dirty="0"/>
              <a:t>200k</a:t>
            </a:r>
          </a:p>
        </p:txBody>
      </p:sp>
      <p:sp>
        <p:nvSpPr>
          <p:cNvPr id="15" name="TextBox 14">
            <a:extLst>
              <a:ext uri="{FF2B5EF4-FFF2-40B4-BE49-F238E27FC236}">
                <a16:creationId xmlns:a16="http://schemas.microsoft.com/office/drawing/2014/main" id="{26BCB0E8-98DF-8F4E-9624-7DD28DB39AB7}"/>
              </a:ext>
            </a:extLst>
          </p:cNvPr>
          <p:cNvSpPr txBox="1"/>
          <p:nvPr/>
        </p:nvSpPr>
        <p:spPr>
          <a:xfrm>
            <a:off x="469494" y="4212740"/>
            <a:ext cx="639919" cy="369332"/>
          </a:xfrm>
          <a:prstGeom prst="rect">
            <a:avLst/>
          </a:prstGeom>
          <a:noFill/>
        </p:spPr>
        <p:txBody>
          <a:bodyPr wrap="none" rtlCol="0">
            <a:spAutoFit/>
          </a:bodyPr>
          <a:lstStyle/>
          <a:p>
            <a:r>
              <a:rPr lang="en-CA" dirty="0"/>
              <a:t>400k</a:t>
            </a:r>
          </a:p>
        </p:txBody>
      </p:sp>
      <p:sp>
        <p:nvSpPr>
          <p:cNvPr id="16" name="TextBox 15">
            <a:extLst>
              <a:ext uri="{FF2B5EF4-FFF2-40B4-BE49-F238E27FC236}">
                <a16:creationId xmlns:a16="http://schemas.microsoft.com/office/drawing/2014/main" id="{3703A943-EEF2-F347-BEB6-9A51315717BC}"/>
              </a:ext>
            </a:extLst>
          </p:cNvPr>
          <p:cNvSpPr txBox="1"/>
          <p:nvPr/>
        </p:nvSpPr>
        <p:spPr>
          <a:xfrm>
            <a:off x="478372" y="3424985"/>
            <a:ext cx="639919" cy="369332"/>
          </a:xfrm>
          <a:prstGeom prst="rect">
            <a:avLst/>
          </a:prstGeom>
          <a:noFill/>
        </p:spPr>
        <p:txBody>
          <a:bodyPr wrap="none" rtlCol="0">
            <a:spAutoFit/>
          </a:bodyPr>
          <a:lstStyle/>
          <a:p>
            <a:r>
              <a:rPr lang="en-CA" dirty="0"/>
              <a:t>600k</a:t>
            </a:r>
          </a:p>
        </p:txBody>
      </p:sp>
      <p:sp>
        <p:nvSpPr>
          <p:cNvPr id="17" name="TextBox 16">
            <a:extLst>
              <a:ext uri="{FF2B5EF4-FFF2-40B4-BE49-F238E27FC236}">
                <a16:creationId xmlns:a16="http://schemas.microsoft.com/office/drawing/2014/main" id="{F719DCBE-8129-4241-96A1-85B37BA9D4CB}"/>
              </a:ext>
            </a:extLst>
          </p:cNvPr>
          <p:cNvSpPr txBox="1"/>
          <p:nvPr/>
        </p:nvSpPr>
        <p:spPr>
          <a:xfrm>
            <a:off x="478372" y="2592555"/>
            <a:ext cx="639919" cy="369332"/>
          </a:xfrm>
          <a:prstGeom prst="rect">
            <a:avLst/>
          </a:prstGeom>
          <a:noFill/>
        </p:spPr>
        <p:txBody>
          <a:bodyPr wrap="square" rtlCol="0">
            <a:spAutoFit/>
          </a:bodyPr>
          <a:lstStyle/>
          <a:p>
            <a:r>
              <a:rPr lang="en-CA" dirty="0"/>
              <a:t>800k</a:t>
            </a:r>
          </a:p>
        </p:txBody>
      </p:sp>
      <p:sp>
        <p:nvSpPr>
          <p:cNvPr id="18" name="TextBox 17">
            <a:extLst>
              <a:ext uri="{FF2B5EF4-FFF2-40B4-BE49-F238E27FC236}">
                <a16:creationId xmlns:a16="http://schemas.microsoft.com/office/drawing/2014/main" id="{19859E43-6B35-6146-B606-0A9F9068D881}"/>
              </a:ext>
            </a:extLst>
          </p:cNvPr>
          <p:cNvSpPr txBox="1"/>
          <p:nvPr/>
        </p:nvSpPr>
        <p:spPr>
          <a:xfrm>
            <a:off x="9261778" y="5856296"/>
            <a:ext cx="907556" cy="307777"/>
          </a:xfrm>
          <a:prstGeom prst="rect">
            <a:avLst/>
          </a:prstGeom>
          <a:noFill/>
        </p:spPr>
        <p:txBody>
          <a:bodyPr wrap="none" rtlCol="0">
            <a:spAutoFit/>
          </a:bodyPr>
          <a:lstStyle/>
          <a:p>
            <a:r>
              <a:rPr lang="en-CA" sz="1400" b="1" dirty="0">
                <a:latin typeface="Arial" panose="020B0604020202020204" pitchFamily="34" charset="0"/>
                <a:cs typeface="Arial" panose="020B0604020202020204" pitchFamily="34" charset="0"/>
              </a:rPr>
              <a:t>Timeline</a:t>
            </a:r>
          </a:p>
        </p:txBody>
      </p:sp>
      <p:cxnSp>
        <p:nvCxnSpPr>
          <p:cNvPr id="19" name="Straight Connector 18">
            <a:extLst>
              <a:ext uri="{FF2B5EF4-FFF2-40B4-BE49-F238E27FC236}">
                <a16:creationId xmlns:a16="http://schemas.microsoft.com/office/drawing/2014/main" id="{6336B4BA-A405-3C45-9653-723480FECB2C}"/>
              </a:ext>
            </a:extLst>
          </p:cNvPr>
          <p:cNvCxnSpPr/>
          <p:nvPr/>
        </p:nvCxnSpPr>
        <p:spPr>
          <a:xfrm>
            <a:off x="3721223" y="5530784"/>
            <a:ext cx="0" cy="319597"/>
          </a:xfrm>
          <a:prstGeom prst="line">
            <a:avLst/>
          </a:prstGeom>
          <a:ln w="28575">
            <a:solidFill>
              <a:srgbClr val="ED4E4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0D0C8B-44D7-C54A-A8DE-F0CED703FD3F}"/>
              </a:ext>
            </a:extLst>
          </p:cNvPr>
          <p:cNvCxnSpPr/>
          <p:nvPr/>
        </p:nvCxnSpPr>
        <p:spPr>
          <a:xfrm>
            <a:off x="5853344" y="5550622"/>
            <a:ext cx="0" cy="319597"/>
          </a:xfrm>
          <a:prstGeom prst="line">
            <a:avLst/>
          </a:prstGeom>
          <a:ln w="28575">
            <a:solidFill>
              <a:srgbClr val="ED4E4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E1A5CC-9222-5E40-9CF9-A2FC2CCDFA99}"/>
              </a:ext>
            </a:extLst>
          </p:cNvPr>
          <p:cNvCxnSpPr/>
          <p:nvPr/>
        </p:nvCxnSpPr>
        <p:spPr>
          <a:xfrm>
            <a:off x="7878933" y="5532865"/>
            <a:ext cx="0" cy="319597"/>
          </a:xfrm>
          <a:prstGeom prst="line">
            <a:avLst/>
          </a:prstGeom>
          <a:ln w="28575">
            <a:solidFill>
              <a:srgbClr val="ED4E4F"/>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B62DBAF-B126-624A-891E-E4C19D555509}"/>
              </a:ext>
            </a:extLst>
          </p:cNvPr>
          <p:cNvSpPr txBox="1"/>
          <p:nvPr/>
        </p:nvSpPr>
        <p:spPr>
          <a:xfrm>
            <a:off x="1049341" y="5877626"/>
            <a:ext cx="1558918" cy="507831"/>
          </a:xfrm>
          <a:prstGeom prst="rect">
            <a:avLst/>
          </a:prstGeom>
          <a:noFill/>
        </p:spPr>
        <p:txBody>
          <a:bodyPr wrap="square" rtlCol="0">
            <a:spAutoFit/>
          </a:bodyPr>
          <a:lstStyle/>
          <a:p>
            <a:pPr algn="ctr"/>
            <a:r>
              <a:rPr lang="en-CA" sz="900" dirty="0">
                <a:latin typeface="Arial" panose="020B0604020202020204" pitchFamily="34" charset="0"/>
                <a:cs typeface="Arial" panose="020B0604020202020204" pitchFamily="34" charset="0"/>
              </a:rPr>
              <a:t>01/03/2018 - MVP Launch at Queen’s University, Beta Version</a:t>
            </a:r>
          </a:p>
        </p:txBody>
      </p:sp>
      <p:sp>
        <p:nvSpPr>
          <p:cNvPr id="23" name="TextBox 22">
            <a:extLst>
              <a:ext uri="{FF2B5EF4-FFF2-40B4-BE49-F238E27FC236}">
                <a16:creationId xmlns:a16="http://schemas.microsoft.com/office/drawing/2014/main" id="{79493FD7-6596-F14E-946F-4B8670EFF0DA}"/>
              </a:ext>
            </a:extLst>
          </p:cNvPr>
          <p:cNvSpPr txBox="1"/>
          <p:nvPr/>
        </p:nvSpPr>
        <p:spPr>
          <a:xfrm>
            <a:off x="2621601" y="5823440"/>
            <a:ext cx="2218949" cy="553998"/>
          </a:xfrm>
          <a:prstGeom prst="rect">
            <a:avLst/>
          </a:prstGeom>
          <a:noFill/>
        </p:spPr>
        <p:txBody>
          <a:bodyPr wrap="square" rtlCol="0">
            <a:spAutoFit/>
          </a:bodyPr>
          <a:lstStyle/>
          <a:p>
            <a:pPr algn="ctr"/>
            <a:r>
              <a:rPr lang="en-CA" sz="1000" dirty="0"/>
              <a:t>EOY – Launch on </a:t>
            </a:r>
            <a:r>
              <a:rPr lang="en-CA" sz="1000" dirty="0" err="1"/>
              <a:t>Appstore</a:t>
            </a:r>
            <a:r>
              <a:rPr lang="en-CA" sz="1000" dirty="0"/>
              <a:t> with full functionality after successful beta testing</a:t>
            </a:r>
          </a:p>
        </p:txBody>
      </p:sp>
      <p:sp>
        <p:nvSpPr>
          <p:cNvPr id="24" name="Rectangle 23">
            <a:extLst>
              <a:ext uri="{FF2B5EF4-FFF2-40B4-BE49-F238E27FC236}">
                <a16:creationId xmlns:a16="http://schemas.microsoft.com/office/drawing/2014/main" id="{2DDC7D1E-389E-2C41-8BF5-97ED86FF29F3}"/>
              </a:ext>
            </a:extLst>
          </p:cNvPr>
          <p:cNvSpPr/>
          <p:nvPr/>
        </p:nvSpPr>
        <p:spPr>
          <a:xfrm>
            <a:off x="3488924" y="5344629"/>
            <a:ext cx="471994" cy="337963"/>
          </a:xfrm>
          <a:prstGeom prst="rect">
            <a:avLst/>
          </a:prstGeom>
          <a:solidFill>
            <a:srgbClr val="ED4E4F"/>
          </a:solidFill>
          <a:ln>
            <a:solidFill>
              <a:srgbClr val="ED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120k</a:t>
            </a:r>
          </a:p>
        </p:txBody>
      </p:sp>
      <p:cxnSp>
        <p:nvCxnSpPr>
          <p:cNvPr id="25" name="Connector: Curved 34">
            <a:extLst>
              <a:ext uri="{FF2B5EF4-FFF2-40B4-BE49-F238E27FC236}">
                <a16:creationId xmlns:a16="http://schemas.microsoft.com/office/drawing/2014/main" id="{9B6A7E12-CEA0-8C4F-8F4E-E04E48F4DB92}"/>
              </a:ext>
            </a:extLst>
          </p:cNvPr>
          <p:cNvCxnSpPr>
            <a:cxnSpLocks/>
          </p:cNvCxnSpPr>
          <p:nvPr/>
        </p:nvCxnSpPr>
        <p:spPr>
          <a:xfrm rot="5400000" flipH="1" flipV="1">
            <a:off x="3565137" y="5038248"/>
            <a:ext cx="312173" cy="3321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AADCAA-7EA9-5747-8DE8-A9E083F525D8}"/>
              </a:ext>
            </a:extLst>
          </p:cNvPr>
          <p:cNvSpPr txBox="1"/>
          <p:nvPr/>
        </p:nvSpPr>
        <p:spPr>
          <a:xfrm>
            <a:off x="3819851" y="4733919"/>
            <a:ext cx="1551128" cy="577081"/>
          </a:xfrm>
          <a:prstGeom prst="rect">
            <a:avLst/>
          </a:prstGeom>
          <a:noFill/>
        </p:spPr>
        <p:txBody>
          <a:bodyPr wrap="square" rtlCol="0">
            <a:spAutoFit/>
          </a:bodyPr>
          <a:lstStyle/>
          <a:p>
            <a:r>
              <a:rPr lang="en-CA" sz="1050" b="1" dirty="0"/>
              <a:t>Capture market share of </a:t>
            </a:r>
            <a:r>
              <a:rPr lang="en-CA" sz="1050" b="1" dirty="0" err="1"/>
              <a:t>highschool</a:t>
            </a:r>
            <a:r>
              <a:rPr lang="en-CA" sz="1050" b="1" dirty="0"/>
              <a:t>/undergraduate students in Ontario</a:t>
            </a:r>
          </a:p>
        </p:txBody>
      </p:sp>
      <p:sp>
        <p:nvSpPr>
          <p:cNvPr id="27" name="Rectangle 26">
            <a:extLst>
              <a:ext uri="{FF2B5EF4-FFF2-40B4-BE49-F238E27FC236}">
                <a16:creationId xmlns:a16="http://schemas.microsoft.com/office/drawing/2014/main" id="{95292492-173A-9A4B-82D3-D252C0CE0717}"/>
              </a:ext>
            </a:extLst>
          </p:cNvPr>
          <p:cNvSpPr/>
          <p:nvPr/>
        </p:nvSpPr>
        <p:spPr>
          <a:xfrm>
            <a:off x="5611498" y="3794317"/>
            <a:ext cx="471994" cy="1888275"/>
          </a:xfrm>
          <a:prstGeom prst="rect">
            <a:avLst/>
          </a:prstGeom>
          <a:solidFill>
            <a:srgbClr val="ED4E4F"/>
          </a:solidFill>
          <a:ln>
            <a:solidFill>
              <a:srgbClr val="ED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500k</a:t>
            </a:r>
          </a:p>
        </p:txBody>
      </p:sp>
      <p:sp>
        <p:nvSpPr>
          <p:cNvPr id="28" name="TextBox 27">
            <a:extLst>
              <a:ext uri="{FF2B5EF4-FFF2-40B4-BE49-F238E27FC236}">
                <a16:creationId xmlns:a16="http://schemas.microsoft.com/office/drawing/2014/main" id="{90D50405-2D7A-CB41-9808-1240412AF667}"/>
              </a:ext>
            </a:extLst>
          </p:cNvPr>
          <p:cNvSpPr txBox="1"/>
          <p:nvPr/>
        </p:nvSpPr>
        <p:spPr>
          <a:xfrm>
            <a:off x="5041853" y="5823440"/>
            <a:ext cx="1729513" cy="577081"/>
          </a:xfrm>
          <a:prstGeom prst="rect">
            <a:avLst/>
          </a:prstGeom>
          <a:noFill/>
        </p:spPr>
        <p:txBody>
          <a:bodyPr wrap="square" rtlCol="0">
            <a:spAutoFit/>
          </a:bodyPr>
          <a:lstStyle/>
          <a:p>
            <a:pPr algn="ctr"/>
            <a:r>
              <a:rPr lang="en-CA" sz="1050" dirty="0"/>
              <a:t>Year 2 – Expand caption database and other improvements</a:t>
            </a:r>
          </a:p>
        </p:txBody>
      </p:sp>
      <p:cxnSp>
        <p:nvCxnSpPr>
          <p:cNvPr id="29" name="Connector: Curved 40">
            <a:extLst>
              <a:ext uri="{FF2B5EF4-FFF2-40B4-BE49-F238E27FC236}">
                <a16:creationId xmlns:a16="http://schemas.microsoft.com/office/drawing/2014/main" id="{5EEABABC-A38F-EE4A-88B6-865E7686F2B5}"/>
              </a:ext>
            </a:extLst>
          </p:cNvPr>
          <p:cNvCxnSpPr>
            <a:cxnSpLocks/>
          </p:cNvCxnSpPr>
          <p:nvPr/>
        </p:nvCxnSpPr>
        <p:spPr>
          <a:xfrm rot="5400000" flipH="1" flipV="1">
            <a:off x="5691409" y="3458001"/>
            <a:ext cx="312173" cy="3321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1CE0E11-F383-2B41-B2EF-A6984D2479A2}"/>
              </a:ext>
            </a:extLst>
          </p:cNvPr>
          <p:cNvSpPr txBox="1"/>
          <p:nvPr/>
        </p:nvSpPr>
        <p:spPr>
          <a:xfrm>
            <a:off x="5977278" y="3136444"/>
            <a:ext cx="1426696" cy="577081"/>
          </a:xfrm>
          <a:prstGeom prst="rect">
            <a:avLst/>
          </a:prstGeom>
          <a:noFill/>
        </p:spPr>
        <p:txBody>
          <a:bodyPr wrap="square" rtlCol="0">
            <a:spAutoFit/>
          </a:bodyPr>
          <a:lstStyle/>
          <a:p>
            <a:r>
              <a:rPr lang="en-CA" sz="1050" b="1" dirty="0"/>
              <a:t>Triple users mirroring growth of other utility apps (</a:t>
            </a:r>
            <a:r>
              <a:rPr lang="en-CA" sz="1050" b="1" dirty="0" err="1"/>
              <a:t>instasize</a:t>
            </a:r>
            <a:r>
              <a:rPr lang="en-CA" sz="1050" b="1" dirty="0"/>
              <a:t>)</a:t>
            </a:r>
          </a:p>
        </p:txBody>
      </p:sp>
      <p:sp>
        <p:nvSpPr>
          <p:cNvPr id="31" name="Rectangle 30">
            <a:extLst>
              <a:ext uri="{FF2B5EF4-FFF2-40B4-BE49-F238E27FC236}">
                <a16:creationId xmlns:a16="http://schemas.microsoft.com/office/drawing/2014/main" id="{751960A2-6608-DB48-A964-B92B3FDF13AC}"/>
              </a:ext>
            </a:extLst>
          </p:cNvPr>
          <p:cNvSpPr/>
          <p:nvPr/>
        </p:nvSpPr>
        <p:spPr>
          <a:xfrm>
            <a:off x="7673042" y="2778711"/>
            <a:ext cx="471994" cy="2899345"/>
          </a:xfrm>
          <a:prstGeom prst="rect">
            <a:avLst/>
          </a:prstGeom>
          <a:solidFill>
            <a:srgbClr val="ED4E4F"/>
          </a:solidFill>
          <a:ln>
            <a:solidFill>
              <a:srgbClr val="ED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800k</a:t>
            </a:r>
          </a:p>
        </p:txBody>
      </p:sp>
      <p:sp>
        <p:nvSpPr>
          <p:cNvPr id="32" name="TextBox 31">
            <a:extLst>
              <a:ext uri="{FF2B5EF4-FFF2-40B4-BE49-F238E27FC236}">
                <a16:creationId xmlns:a16="http://schemas.microsoft.com/office/drawing/2014/main" id="{A89FF3DA-F3D7-1847-8F64-E23F0B0D4FF7}"/>
              </a:ext>
            </a:extLst>
          </p:cNvPr>
          <p:cNvSpPr txBox="1"/>
          <p:nvPr/>
        </p:nvSpPr>
        <p:spPr>
          <a:xfrm>
            <a:off x="7203414" y="5808376"/>
            <a:ext cx="1505779" cy="577081"/>
          </a:xfrm>
          <a:prstGeom prst="rect">
            <a:avLst/>
          </a:prstGeom>
          <a:noFill/>
        </p:spPr>
        <p:txBody>
          <a:bodyPr wrap="square" rtlCol="0">
            <a:spAutoFit/>
          </a:bodyPr>
          <a:lstStyle/>
          <a:p>
            <a:pPr algn="ctr"/>
            <a:r>
              <a:rPr lang="en-CA" sz="1050" dirty="0"/>
              <a:t>EOY 3 – Hope Instagram buys us out and integrates into app</a:t>
            </a:r>
          </a:p>
        </p:txBody>
      </p:sp>
      <p:sp>
        <p:nvSpPr>
          <p:cNvPr id="33" name="TextBox 32">
            <a:extLst>
              <a:ext uri="{FF2B5EF4-FFF2-40B4-BE49-F238E27FC236}">
                <a16:creationId xmlns:a16="http://schemas.microsoft.com/office/drawing/2014/main" id="{0B174009-5A59-9546-8EE8-EFD4E56BA061}"/>
              </a:ext>
            </a:extLst>
          </p:cNvPr>
          <p:cNvSpPr txBox="1"/>
          <p:nvPr/>
        </p:nvSpPr>
        <p:spPr>
          <a:xfrm>
            <a:off x="9072979" y="1997476"/>
            <a:ext cx="2974019" cy="2585323"/>
          </a:xfrm>
          <a:prstGeom prst="rect">
            <a:avLst/>
          </a:prstGeom>
          <a:noFill/>
        </p:spPr>
        <p:txBody>
          <a:bodyPr wrap="square" rtlCol="0">
            <a:spAutoFit/>
          </a:bodyPr>
          <a:lstStyle/>
          <a:p>
            <a:r>
              <a:rPr lang="en-CA" dirty="0"/>
              <a:t>‘s to success</a:t>
            </a:r>
          </a:p>
          <a:p>
            <a:pPr marL="285750" indent="-285750">
              <a:buFont typeface="Arial" panose="020B0604020202020204" pitchFamily="34" charset="0"/>
              <a:buChar char="•"/>
            </a:pPr>
            <a:r>
              <a:rPr lang="en-CA" dirty="0"/>
              <a:t>Focus on simple UI</a:t>
            </a:r>
          </a:p>
          <a:p>
            <a:pPr marL="285750" indent="-285750">
              <a:buFont typeface="Arial" panose="020B0604020202020204" pitchFamily="34" charset="0"/>
              <a:buChar char="•"/>
            </a:pPr>
            <a:r>
              <a:rPr lang="en-CA" dirty="0"/>
              <a:t>Focus on </a:t>
            </a:r>
            <a:r>
              <a:rPr lang="en-CA" dirty="0" err="1"/>
              <a:t>highschool</a:t>
            </a:r>
            <a:r>
              <a:rPr lang="en-CA" dirty="0"/>
              <a:t>/university students and market towards them</a:t>
            </a:r>
          </a:p>
          <a:p>
            <a:pPr marL="285750" indent="-285750">
              <a:buFont typeface="Arial" panose="020B0604020202020204" pitchFamily="34" charset="0"/>
              <a:buChar char="•"/>
            </a:pPr>
            <a:r>
              <a:rPr lang="en-CA" dirty="0"/>
              <a:t>Keep in contact with Instagram</a:t>
            </a:r>
          </a:p>
          <a:p>
            <a:endParaRPr lang="en-CA" dirty="0"/>
          </a:p>
        </p:txBody>
      </p:sp>
      <p:pic>
        <p:nvPicPr>
          <p:cNvPr id="34" name="Graphic 33" descr="Key">
            <a:extLst>
              <a:ext uri="{FF2B5EF4-FFF2-40B4-BE49-F238E27FC236}">
                <a16:creationId xmlns:a16="http://schemas.microsoft.com/office/drawing/2014/main" id="{F053BF07-9F34-ED49-B050-2CFD37B5F1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015895">
            <a:off x="8704330" y="1791638"/>
            <a:ext cx="564149" cy="564149"/>
          </a:xfrm>
          <a:prstGeom prst="rect">
            <a:avLst/>
          </a:prstGeom>
        </p:spPr>
      </p:pic>
    </p:spTree>
    <p:extLst>
      <p:ext uri="{BB962C8B-B14F-4D97-AF65-F5344CB8AC3E}">
        <p14:creationId xmlns:p14="http://schemas.microsoft.com/office/powerpoint/2010/main" val="15523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B702C3-580A-1C4D-9DF4-1A0914E0F39E}"/>
              </a:ext>
            </a:extLst>
          </p:cNvPr>
          <p:cNvSpPr>
            <a:spLocks noGrp="1"/>
          </p:cNvSpPr>
          <p:nvPr>
            <p:ph type="title"/>
          </p:nvPr>
        </p:nvSpPr>
        <p:spPr>
          <a:xfrm>
            <a:off x="929640" y="505407"/>
            <a:ext cx="10515600" cy="768731"/>
          </a:xfrm>
        </p:spPr>
        <p:txBody>
          <a:bodyPr/>
          <a:lstStyle/>
          <a:p>
            <a:r>
              <a:rPr lang="en-CA" dirty="0">
                <a:latin typeface="Charlevoix Pro Light" pitchFamily="2" charset="77"/>
              </a:rPr>
              <a:t>Growth Strategy</a:t>
            </a:r>
            <a:endParaRPr lang="en-US" dirty="0">
              <a:latin typeface="Charlevoix Pro Light" pitchFamily="2" charset="77"/>
            </a:endParaRPr>
          </a:p>
        </p:txBody>
      </p:sp>
      <p:pic>
        <p:nvPicPr>
          <p:cNvPr id="7" name="Picture 6">
            <a:extLst>
              <a:ext uri="{FF2B5EF4-FFF2-40B4-BE49-F238E27FC236}">
                <a16:creationId xmlns:a16="http://schemas.microsoft.com/office/drawing/2014/main" id="{D63360A1-281A-2B47-A66A-1F4B2BE99CB8}"/>
              </a:ext>
            </a:extLst>
          </p:cNvPr>
          <p:cNvPicPr>
            <a:picLocks noChangeAspect="1"/>
          </p:cNvPicPr>
          <p:nvPr/>
        </p:nvPicPr>
        <p:blipFill rotWithShape="1">
          <a:blip r:embed="rId2">
            <a:extLst>
              <a:ext uri="{28A0092B-C50C-407E-A947-70E740481C1C}">
                <a14:useLocalDpi xmlns:a14="http://schemas.microsoft.com/office/drawing/2010/main" val="0"/>
              </a:ext>
            </a:extLst>
          </a:blip>
          <a:srcRect l="17351" r="16950"/>
          <a:stretch/>
        </p:blipFill>
        <p:spPr>
          <a:xfrm rot="960734">
            <a:off x="444470" y="254689"/>
            <a:ext cx="355579" cy="989604"/>
          </a:xfrm>
          <a:prstGeom prst="flowChartInputOutput">
            <a:avLst/>
          </a:prstGeom>
        </p:spPr>
      </p:pic>
      <p:cxnSp>
        <p:nvCxnSpPr>
          <p:cNvPr id="4" name="Straight Arrow Connector 3">
            <a:extLst>
              <a:ext uri="{FF2B5EF4-FFF2-40B4-BE49-F238E27FC236}">
                <a16:creationId xmlns:a16="http://schemas.microsoft.com/office/drawing/2014/main" id="{8A2F66B1-37C9-664E-B895-BC037A964F39}"/>
              </a:ext>
            </a:extLst>
          </p:cNvPr>
          <p:cNvCxnSpPr>
            <a:cxnSpLocks/>
          </p:cNvCxnSpPr>
          <p:nvPr/>
        </p:nvCxnSpPr>
        <p:spPr>
          <a:xfrm flipV="1">
            <a:off x="1266548" y="2157268"/>
            <a:ext cx="0" cy="3543080"/>
          </a:xfrm>
          <a:prstGeom prst="straightConnector1">
            <a:avLst/>
          </a:prstGeom>
          <a:ln w="28575">
            <a:solidFill>
              <a:srgbClr val="ED4E4F"/>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2794EB0-5066-E342-9380-7E8E9D966DA0}"/>
              </a:ext>
            </a:extLst>
          </p:cNvPr>
          <p:cNvCxnSpPr>
            <a:cxnSpLocks/>
          </p:cNvCxnSpPr>
          <p:nvPr/>
        </p:nvCxnSpPr>
        <p:spPr>
          <a:xfrm>
            <a:off x="1266548" y="5691470"/>
            <a:ext cx="7972147" cy="0"/>
          </a:xfrm>
          <a:prstGeom prst="straightConnector1">
            <a:avLst/>
          </a:prstGeom>
          <a:ln w="28575">
            <a:solidFill>
              <a:srgbClr val="ED4E4F"/>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E87315B-F506-9643-98AE-8271AE574A75}"/>
              </a:ext>
            </a:extLst>
          </p:cNvPr>
          <p:cNvCxnSpPr>
            <a:cxnSpLocks/>
          </p:cNvCxnSpPr>
          <p:nvPr/>
        </p:nvCxnSpPr>
        <p:spPr>
          <a:xfrm>
            <a:off x="1118291" y="2778711"/>
            <a:ext cx="314270" cy="0"/>
          </a:xfrm>
          <a:prstGeom prst="line">
            <a:avLst/>
          </a:prstGeom>
          <a:ln w="38100">
            <a:solidFill>
              <a:srgbClr val="ED4E4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8E1895A-277E-7C4A-B7DD-6F18187C595C}"/>
              </a:ext>
            </a:extLst>
          </p:cNvPr>
          <p:cNvCxnSpPr>
            <a:cxnSpLocks/>
          </p:cNvCxnSpPr>
          <p:nvPr/>
        </p:nvCxnSpPr>
        <p:spPr>
          <a:xfrm>
            <a:off x="1109413" y="3609651"/>
            <a:ext cx="314270" cy="0"/>
          </a:xfrm>
          <a:prstGeom prst="line">
            <a:avLst/>
          </a:prstGeom>
          <a:ln w="38100">
            <a:solidFill>
              <a:srgbClr val="ED4E4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46CC8FF-2969-B544-9323-1CE84BFED8AD}"/>
              </a:ext>
            </a:extLst>
          </p:cNvPr>
          <p:cNvCxnSpPr>
            <a:cxnSpLocks/>
          </p:cNvCxnSpPr>
          <p:nvPr/>
        </p:nvCxnSpPr>
        <p:spPr>
          <a:xfrm>
            <a:off x="1109413" y="4397406"/>
            <a:ext cx="314270" cy="0"/>
          </a:xfrm>
          <a:prstGeom prst="line">
            <a:avLst/>
          </a:prstGeom>
          <a:ln w="38100">
            <a:solidFill>
              <a:srgbClr val="ED4E4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C80DFA3-6DD8-914D-8A0C-009C0FB528BC}"/>
              </a:ext>
            </a:extLst>
          </p:cNvPr>
          <p:cNvCxnSpPr>
            <a:cxnSpLocks/>
          </p:cNvCxnSpPr>
          <p:nvPr/>
        </p:nvCxnSpPr>
        <p:spPr>
          <a:xfrm>
            <a:off x="1118291" y="5215631"/>
            <a:ext cx="314270" cy="0"/>
          </a:xfrm>
          <a:prstGeom prst="line">
            <a:avLst/>
          </a:prstGeom>
          <a:ln w="38100">
            <a:solidFill>
              <a:srgbClr val="ED4E4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53A5554-FC79-024A-8CCF-00DE59B3FE49}"/>
              </a:ext>
            </a:extLst>
          </p:cNvPr>
          <p:cNvCxnSpPr/>
          <p:nvPr/>
        </p:nvCxnSpPr>
        <p:spPr>
          <a:xfrm>
            <a:off x="1828800" y="5530790"/>
            <a:ext cx="0" cy="319597"/>
          </a:xfrm>
          <a:prstGeom prst="line">
            <a:avLst/>
          </a:prstGeom>
          <a:ln w="28575">
            <a:solidFill>
              <a:srgbClr val="ED4E4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4D6F2F-F719-454C-B93A-616C1022A007}"/>
              </a:ext>
            </a:extLst>
          </p:cNvPr>
          <p:cNvCxnSpPr/>
          <p:nvPr/>
        </p:nvCxnSpPr>
        <p:spPr>
          <a:xfrm>
            <a:off x="3721223" y="5530784"/>
            <a:ext cx="0" cy="319597"/>
          </a:xfrm>
          <a:prstGeom prst="line">
            <a:avLst/>
          </a:prstGeom>
          <a:ln w="28575">
            <a:solidFill>
              <a:srgbClr val="ED4E4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AFDE3C9-3E14-F149-9C66-EAC28C9F79E3}"/>
              </a:ext>
            </a:extLst>
          </p:cNvPr>
          <p:cNvCxnSpPr/>
          <p:nvPr/>
        </p:nvCxnSpPr>
        <p:spPr>
          <a:xfrm>
            <a:off x="5853344" y="5550622"/>
            <a:ext cx="0" cy="319597"/>
          </a:xfrm>
          <a:prstGeom prst="line">
            <a:avLst/>
          </a:prstGeom>
          <a:ln w="28575">
            <a:solidFill>
              <a:srgbClr val="ED4E4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7313047-6FE4-924B-9194-3BE8B2E81D6D}"/>
              </a:ext>
            </a:extLst>
          </p:cNvPr>
          <p:cNvCxnSpPr/>
          <p:nvPr/>
        </p:nvCxnSpPr>
        <p:spPr>
          <a:xfrm>
            <a:off x="7878933" y="5532865"/>
            <a:ext cx="0" cy="319597"/>
          </a:xfrm>
          <a:prstGeom prst="line">
            <a:avLst/>
          </a:prstGeom>
          <a:ln w="28575">
            <a:solidFill>
              <a:srgbClr val="ED4E4F"/>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0F76810-F3C5-704A-B00F-66EF0EEE5D37}"/>
              </a:ext>
            </a:extLst>
          </p:cNvPr>
          <p:cNvSpPr txBox="1"/>
          <p:nvPr/>
        </p:nvSpPr>
        <p:spPr>
          <a:xfrm rot="873408">
            <a:off x="1099309" y="1829523"/>
            <a:ext cx="590226" cy="369332"/>
          </a:xfrm>
          <a:prstGeom prst="rect">
            <a:avLst/>
          </a:prstGeom>
          <a:noFill/>
        </p:spPr>
        <p:txBody>
          <a:bodyPr wrap="none" rtlCol="0">
            <a:spAutoFit/>
          </a:bodyPr>
          <a:lstStyle/>
          <a:p>
            <a:r>
              <a:rPr lang="en-CA" b="1" dirty="0"/>
              <a:t>USD</a:t>
            </a:r>
          </a:p>
        </p:txBody>
      </p:sp>
      <p:sp>
        <p:nvSpPr>
          <p:cNvPr id="17" name="TextBox 16">
            <a:extLst>
              <a:ext uri="{FF2B5EF4-FFF2-40B4-BE49-F238E27FC236}">
                <a16:creationId xmlns:a16="http://schemas.microsoft.com/office/drawing/2014/main" id="{85AD3201-B98B-D045-8E6E-2BF17E8141C6}"/>
              </a:ext>
            </a:extLst>
          </p:cNvPr>
          <p:cNvSpPr txBox="1"/>
          <p:nvPr/>
        </p:nvSpPr>
        <p:spPr>
          <a:xfrm>
            <a:off x="587623" y="5033644"/>
            <a:ext cx="733877" cy="338554"/>
          </a:xfrm>
          <a:prstGeom prst="rect">
            <a:avLst/>
          </a:prstGeom>
          <a:noFill/>
        </p:spPr>
        <p:txBody>
          <a:bodyPr wrap="square" rtlCol="0">
            <a:spAutoFit/>
          </a:bodyPr>
          <a:lstStyle/>
          <a:p>
            <a:r>
              <a:rPr lang="en-CA" sz="1600" dirty="0"/>
              <a:t>100k</a:t>
            </a:r>
            <a:endParaRPr lang="en-CA" dirty="0"/>
          </a:p>
        </p:txBody>
      </p:sp>
      <p:sp>
        <p:nvSpPr>
          <p:cNvPr id="18" name="TextBox 17">
            <a:extLst>
              <a:ext uri="{FF2B5EF4-FFF2-40B4-BE49-F238E27FC236}">
                <a16:creationId xmlns:a16="http://schemas.microsoft.com/office/drawing/2014/main" id="{5AFCA354-9315-B04B-B554-28D2998B4CB7}"/>
              </a:ext>
            </a:extLst>
          </p:cNvPr>
          <p:cNvSpPr txBox="1"/>
          <p:nvPr/>
        </p:nvSpPr>
        <p:spPr>
          <a:xfrm>
            <a:off x="587623" y="4228129"/>
            <a:ext cx="594290" cy="338554"/>
          </a:xfrm>
          <a:prstGeom prst="rect">
            <a:avLst/>
          </a:prstGeom>
          <a:noFill/>
        </p:spPr>
        <p:txBody>
          <a:bodyPr wrap="square" rtlCol="0">
            <a:spAutoFit/>
          </a:bodyPr>
          <a:lstStyle/>
          <a:p>
            <a:r>
              <a:rPr lang="en-CA" sz="1600" dirty="0"/>
              <a:t>200k</a:t>
            </a:r>
          </a:p>
        </p:txBody>
      </p:sp>
      <p:sp>
        <p:nvSpPr>
          <p:cNvPr id="19" name="TextBox 18">
            <a:extLst>
              <a:ext uri="{FF2B5EF4-FFF2-40B4-BE49-F238E27FC236}">
                <a16:creationId xmlns:a16="http://schemas.microsoft.com/office/drawing/2014/main" id="{FA056F05-051F-3F44-9CBC-167CB528021D}"/>
              </a:ext>
            </a:extLst>
          </p:cNvPr>
          <p:cNvSpPr txBox="1"/>
          <p:nvPr/>
        </p:nvSpPr>
        <p:spPr>
          <a:xfrm>
            <a:off x="587623" y="3440374"/>
            <a:ext cx="594290" cy="338554"/>
          </a:xfrm>
          <a:prstGeom prst="rect">
            <a:avLst/>
          </a:prstGeom>
          <a:noFill/>
        </p:spPr>
        <p:txBody>
          <a:bodyPr wrap="square" rtlCol="0">
            <a:spAutoFit/>
          </a:bodyPr>
          <a:lstStyle/>
          <a:p>
            <a:r>
              <a:rPr lang="en-CA" sz="1600" dirty="0"/>
              <a:t>300k</a:t>
            </a:r>
          </a:p>
        </p:txBody>
      </p:sp>
      <p:sp>
        <p:nvSpPr>
          <p:cNvPr id="20" name="TextBox 19">
            <a:extLst>
              <a:ext uri="{FF2B5EF4-FFF2-40B4-BE49-F238E27FC236}">
                <a16:creationId xmlns:a16="http://schemas.microsoft.com/office/drawing/2014/main" id="{FCDBBDA3-D9A0-5444-BCC0-831CA6E6EF42}"/>
              </a:ext>
            </a:extLst>
          </p:cNvPr>
          <p:cNvSpPr txBox="1"/>
          <p:nvPr/>
        </p:nvSpPr>
        <p:spPr>
          <a:xfrm>
            <a:off x="587623" y="2608070"/>
            <a:ext cx="594290" cy="338554"/>
          </a:xfrm>
          <a:prstGeom prst="rect">
            <a:avLst/>
          </a:prstGeom>
          <a:noFill/>
        </p:spPr>
        <p:txBody>
          <a:bodyPr wrap="square" rtlCol="0">
            <a:spAutoFit/>
          </a:bodyPr>
          <a:lstStyle/>
          <a:p>
            <a:r>
              <a:rPr lang="en-CA" sz="1600" dirty="0"/>
              <a:t>400k</a:t>
            </a:r>
          </a:p>
        </p:txBody>
      </p:sp>
      <p:sp>
        <p:nvSpPr>
          <p:cNvPr id="21" name="TextBox 20">
            <a:extLst>
              <a:ext uri="{FF2B5EF4-FFF2-40B4-BE49-F238E27FC236}">
                <a16:creationId xmlns:a16="http://schemas.microsoft.com/office/drawing/2014/main" id="{04AF41CC-DA02-2E44-B55C-9B296EB9BF4A}"/>
              </a:ext>
            </a:extLst>
          </p:cNvPr>
          <p:cNvSpPr txBox="1"/>
          <p:nvPr/>
        </p:nvSpPr>
        <p:spPr>
          <a:xfrm>
            <a:off x="1049341" y="5877626"/>
            <a:ext cx="1558918" cy="507831"/>
          </a:xfrm>
          <a:prstGeom prst="rect">
            <a:avLst/>
          </a:prstGeom>
          <a:noFill/>
        </p:spPr>
        <p:txBody>
          <a:bodyPr wrap="square" rtlCol="0">
            <a:spAutoFit/>
          </a:bodyPr>
          <a:lstStyle/>
          <a:p>
            <a:pPr algn="ctr"/>
            <a:r>
              <a:rPr lang="en-CA" sz="900" dirty="0">
                <a:latin typeface="Arial" panose="020B0604020202020204" pitchFamily="34" charset="0"/>
                <a:cs typeface="Arial" panose="020B0604020202020204" pitchFamily="34" charset="0"/>
              </a:rPr>
              <a:t>01/03/2018 - MVP Launch at Queen’s University, Beta Version</a:t>
            </a:r>
          </a:p>
        </p:txBody>
      </p:sp>
      <p:sp>
        <p:nvSpPr>
          <p:cNvPr id="22" name="TextBox 21">
            <a:extLst>
              <a:ext uri="{FF2B5EF4-FFF2-40B4-BE49-F238E27FC236}">
                <a16:creationId xmlns:a16="http://schemas.microsoft.com/office/drawing/2014/main" id="{2368D424-9876-A34B-AC13-EBD123893039}"/>
              </a:ext>
            </a:extLst>
          </p:cNvPr>
          <p:cNvSpPr txBox="1"/>
          <p:nvPr/>
        </p:nvSpPr>
        <p:spPr>
          <a:xfrm>
            <a:off x="2621601" y="5823440"/>
            <a:ext cx="2218949" cy="553998"/>
          </a:xfrm>
          <a:prstGeom prst="rect">
            <a:avLst/>
          </a:prstGeom>
          <a:noFill/>
        </p:spPr>
        <p:txBody>
          <a:bodyPr wrap="square" rtlCol="0">
            <a:spAutoFit/>
          </a:bodyPr>
          <a:lstStyle/>
          <a:p>
            <a:pPr algn="ctr"/>
            <a:r>
              <a:rPr lang="en-CA" sz="1000" dirty="0"/>
              <a:t>EOY – Launch on </a:t>
            </a:r>
            <a:r>
              <a:rPr lang="en-CA" sz="1000" dirty="0" err="1"/>
              <a:t>Appstore</a:t>
            </a:r>
            <a:r>
              <a:rPr lang="en-CA" sz="1000" dirty="0"/>
              <a:t> with full functionality after successful beta testing</a:t>
            </a:r>
          </a:p>
        </p:txBody>
      </p:sp>
      <p:sp>
        <p:nvSpPr>
          <p:cNvPr id="23" name="TextBox 22">
            <a:extLst>
              <a:ext uri="{FF2B5EF4-FFF2-40B4-BE49-F238E27FC236}">
                <a16:creationId xmlns:a16="http://schemas.microsoft.com/office/drawing/2014/main" id="{7610382F-BC81-EC46-A593-A4CFA8D7EB9B}"/>
              </a:ext>
            </a:extLst>
          </p:cNvPr>
          <p:cNvSpPr txBox="1"/>
          <p:nvPr/>
        </p:nvSpPr>
        <p:spPr>
          <a:xfrm>
            <a:off x="5041853" y="5823440"/>
            <a:ext cx="1729513" cy="577081"/>
          </a:xfrm>
          <a:prstGeom prst="rect">
            <a:avLst/>
          </a:prstGeom>
          <a:noFill/>
        </p:spPr>
        <p:txBody>
          <a:bodyPr wrap="square" rtlCol="0">
            <a:spAutoFit/>
          </a:bodyPr>
          <a:lstStyle/>
          <a:p>
            <a:pPr algn="ctr"/>
            <a:r>
              <a:rPr lang="en-CA" sz="1050" dirty="0"/>
              <a:t>Year 2 – Expand caption database and other improvements</a:t>
            </a:r>
          </a:p>
        </p:txBody>
      </p:sp>
      <p:sp>
        <p:nvSpPr>
          <p:cNvPr id="24" name="TextBox 23">
            <a:extLst>
              <a:ext uri="{FF2B5EF4-FFF2-40B4-BE49-F238E27FC236}">
                <a16:creationId xmlns:a16="http://schemas.microsoft.com/office/drawing/2014/main" id="{CDBBFED6-A7B0-A249-9932-30EF1A21F46C}"/>
              </a:ext>
            </a:extLst>
          </p:cNvPr>
          <p:cNvSpPr txBox="1"/>
          <p:nvPr/>
        </p:nvSpPr>
        <p:spPr>
          <a:xfrm>
            <a:off x="7203414" y="5808376"/>
            <a:ext cx="1505779" cy="577081"/>
          </a:xfrm>
          <a:prstGeom prst="rect">
            <a:avLst/>
          </a:prstGeom>
          <a:noFill/>
        </p:spPr>
        <p:txBody>
          <a:bodyPr wrap="square" rtlCol="0">
            <a:spAutoFit/>
          </a:bodyPr>
          <a:lstStyle/>
          <a:p>
            <a:pPr algn="ctr"/>
            <a:r>
              <a:rPr lang="en-CA" sz="1050" dirty="0"/>
              <a:t>EOY 3 – Hope Instagram buys us out and integrates into app</a:t>
            </a:r>
          </a:p>
        </p:txBody>
      </p:sp>
      <p:sp>
        <p:nvSpPr>
          <p:cNvPr id="25" name="Rectangle 24">
            <a:extLst>
              <a:ext uri="{FF2B5EF4-FFF2-40B4-BE49-F238E27FC236}">
                <a16:creationId xmlns:a16="http://schemas.microsoft.com/office/drawing/2014/main" id="{489FBB6C-E5F9-E149-879C-58B36B40A4EA}"/>
              </a:ext>
            </a:extLst>
          </p:cNvPr>
          <p:cNvSpPr/>
          <p:nvPr/>
        </p:nvSpPr>
        <p:spPr>
          <a:xfrm>
            <a:off x="3241007" y="5336333"/>
            <a:ext cx="471994" cy="337963"/>
          </a:xfrm>
          <a:prstGeom prst="rect">
            <a:avLst/>
          </a:prstGeom>
          <a:solidFill>
            <a:srgbClr val="ED4E4F"/>
          </a:solidFill>
          <a:ln>
            <a:solidFill>
              <a:srgbClr val="ED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80k</a:t>
            </a:r>
          </a:p>
        </p:txBody>
      </p:sp>
      <p:sp>
        <p:nvSpPr>
          <p:cNvPr id="26" name="Rectangle 25">
            <a:extLst>
              <a:ext uri="{FF2B5EF4-FFF2-40B4-BE49-F238E27FC236}">
                <a16:creationId xmlns:a16="http://schemas.microsoft.com/office/drawing/2014/main" id="{750DF030-0189-214F-9FDD-3769E8873FDC}"/>
              </a:ext>
            </a:extLst>
          </p:cNvPr>
          <p:cNvSpPr/>
          <p:nvPr/>
        </p:nvSpPr>
        <p:spPr>
          <a:xfrm>
            <a:off x="3733657" y="5449364"/>
            <a:ext cx="471994" cy="233229"/>
          </a:xfrm>
          <a:prstGeom prst="rect">
            <a:avLst/>
          </a:prstGeom>
          <a:solidFill>
            <a:schemeClr val="accent2">
              <a:lumMod val="90000"/>
              <a:lumOff val="10000"/>
            </a:schemeClr>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30k</a:t>
            </a:r>
          </a:p>
        </p:txBody>
      </p:sp>
      <p:sp>
        <p:nvSpPr>
          <p:cNvPr id="27" name="Rectangle 26">
            <a:extLst>
              <a:ext uri="{FF2B5EF4-FFF2-40B4-BE49-F238E27FC236}">
                <a16:creationId xmlns:a16="http://schemas.microsoft.com/office/drawing/2014/main" id="{CA02D8DE-5113-3648-A03D-7597716F13C6}"/>
              </a:ext>
            </a:extLst>
          </p:cNvPr>
          <p:cNvSpPr/>
          <p:nvPr/>
        </p:nvSpPr>
        <p:spPr>
          <a:xfrm>
            <a:off x="3739429" y="4523441"/>
            <a:ext cx="471994" cy="92290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140k</a:t>
            </a:r>
          </a:p>
        </p:txBody>
      </p:sp>
      <p:sp>
        <p:nvSpPr>
          <p:cNvPr id="28" name="Rectangle 27">
            <a:extLst>
              <a:ext uri="{FF2B5EF4-FFF2-40B4-BE49-F238E27FC236}">
                <a16:creationId xmlns:a16="http://schemas.microsoft.com/office/drawing/2014/main" id="{B91BF004-CF46-E84A-BA49-E98F96305985}"/>
              </a:ext>
            </a:extLst>
          </p:cNvPr>
          <p:cNvSpPr/>
          <p:nvPr/>
        </p:nvSpPr>
        <p:spPr>
          <a:xfrm>
            <a:off x="5371498" y="3609651"/>
            <a:ext cx="471994" cy="2064033"/>
          </a:xfrm>
          <a:prstGeom prst="rect">
            <a:avLst/>
          </a:prstGeom>
          <a:solidFill>
            <a:srgbClr val="ED4E4F"/>
          </a:solidFill>
          <a:ln>
            <a:solidFill>
              <a:srgbClr val="ED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300k</a:t>
            </a:r>
          </a:p>
        </p:txBody>
      </p:sp>
      <p:sp>
        <p:nvSpPr>
          <p:cNvPr id="29" name="Rectangle 28">
            <a:extLst>
              <a:ext uri="{FF2B5EF4-FFF2-40B4-BE49-F238E27FC236}">
                <a16:creationId xmlns:a16="http://schemas.microsoft.com/office/drawing/2014/main" id="{2BBE6512-4D23-D549-B9AE-7247690DE859}"/>
              </a:ext>
            </a:extLst>
          </p:cNvPr>
          <p:cNvSpPr/>
          <p:nvPr/>
        </p:nvSpPr>
        <p:spPr>
          <a:xfrm>
            <a:off x="5878799" y="4339164"/>
            <a:ext cx="471994" cy="1335131"/>
          </a:xfrm>
          <a:prstGeom prst="rect">
            <a:avLst/>
          </a:prstGeom>
          <a:solidFill>
            <a:schemeClr val="accent2">
              <a:lumMod val="90000"/>
              <a:lumOff val="10000"/>
            </a:schemeClr>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200k</a:t>
            </a:r>
          </a:p>
        </p:txBody>
      </p:sp>
      <p:sp>
        <p:nvSpPr>
          <p:cNvPr id="30" name="Rectangle 29">
            <a:extLst>
              <a:ext uri="{FF2B5EF4-FFF2-40B4-BE49-F238E27FC236}">
                <a16:creationId xmlns:a16="http://schemas.microsoft.com/office/drawing/2014/main" id="{200E01CB-5719-4B40-9FB8-2900E512D44E}"/>
              </a:ext>
            </a:extLst>
          </p:cNvPr>
          <p:cNvSpPr/>
          <p:nvPr/>
        </p:nvSpPr>
        <p:spPr>
          <a:xfrm>
            <a:off x="5878799" y="2647523"/>
            <a:ext cx="471994" cy="168276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200k</a:t>
            </a:r>
          </a:p>
        </p:txBody>
      </p:sp>
      <p:sp>
        <p:nvSpPr>
          <p:cNvPr id="31" name="Rectangle 30">
            <a:extLst>
              <a:ext uri="{FF2B5EF4-FFF2-40B4-BE49-F238E27FC236}">
                <a16:creationId xmlns:a16="http://schemas.microsoft.com/office/drawing/2014/main" id="{3A102140-E500-154C-A4F5-6617E9C17E1C}"/>
              </a:ext>
            </a:extLst>
          </p:cNvPr>
          <p:cNvSpPr/>
          <p:nvPr/>
        </p:nvSpPr>
        <p:spPr>
          <a:xfrm>
            <a:off x="7406939" y="2258036"/>
            <a:ext cx="471994" cy="3432546"/>
          </a:xfrm>
          <a:prstGeom prst="rect">
            <a:avLst/>
          </a:prstGeom>
          <a:solidFill>
            <a:srgbClr val="ED4E4F"/>
          </a:solidFill>
          <a:ln>
            <a:solidFill>
              <a:srgbClr val="ED4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800k</a:t>
            </a:r>
          </a:p>
        </p:txBody>
      </p:sp>
      <p:sp>
        <p:nvSpPr>
          <p:cNvPr id="32" name="Rectangle 31">
            <a:extLst>
              <a:ext uri="{FF2B5EF4-FFF2-40B4-BE49-F238E27FC236}">
                <a16:creationId xmlns:a16="http://schemas.microsoft.com/office/drawing/2014/main" id="{3CF5B83D-BB3E-7C44-B612-969ABD3125CB}"/>
              </a:ext>
            </a:extLst>
          </p:cNvPr>
          <p:cNvSpPr/>
          <p:nvPr/>
        </p:nvSpPr>
        <p:spPr>
          <a:xfrm>
            <a:off x="7914240" y="3778928"/>
            <a:ext cx="471994" cy="1903665"/>
          </a:xfrm>
          <a:prstGeom prst="rect">
            <a:avLst/>
          </a:prstGeom>
          <a:solidFill>
            <a:schemeClr val="accent2">
              <a:lumMod val="90000"/>
              <a:lumOff val="10000"/>
            </a:schemeClr>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300k</a:t>
            </a:r>
          </a:p>
        </p:txBody>
      </p:sp>
      <p:sp>
        <p:nvSpPr>
          <p:cNvPr id="33" name="Rectangle 32">
            <a:extLst>
              <a:ext uri="{FF2B5EF4-FFF2-40B4-BE49-F238E27FC236}">
                <a16:creationId xmlns:a16="http://schemas.microsoft.com/office/drawing/2014/main" id="{362F4818-0601-764C-A9A1-235B13B8C8F3}"/>
              </a:ext>
            </a:extLst>
          </p:cNvPr>
          <p:cNvSpPr/>
          <p:nvPr/>
        </p:nvSpPr>
        <p:spPr>
          <a:xfrm>
            <a:off x="7914240" y="1770342"/>
            <a:ext cx="471994" cy="1999709"/>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600k</a:t>
            </a:r>
          </a:p>
        </p:txBody>
      </p:sp>
      <p:sp>
        <p:nvSpPr>
          <p:cNvPr id="34" name="Rectangle 33">
            <a:extLst>
              <a:ext uri="{FF2B5EF4-FFF2-40B4-BE49-F238E27FC236}">
                <a16:creationId xmlns:a16="http://schemas.microsoft.com/office/drawing/2014/main" id="{140BFAA3-B06E-174B-9598-526E420B11FA}"/>
              </a:ext>
            </a:extLst>
          </p:cNvPr>
          <p:cNvSpPr/>
          <p:nvPr/>
        </p:nvSpPr>
        <p:spPr>
          <a:xfrm>
            <a:off x="9820840" y="1988599"/>
            <a:ext cx="255315" cy="269438"/>
          </a:xfrm>
          <a:prstGeom prst="rect">
            <a:avLst/>
          </a:prstGeom>
          <a:solidFill>
            <a:srgbClr val="ED4E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sp>
        <p:nvSpPr>
          <p:cNvPr id="35" name="Rectangle 34">
            <a:extLst>
              <a:ext uri="{FF2B5EF4-FFF2-40B4-BE49-F238E27FC236}">
                <a16:creationId xmlns:a16="http://schemas.microsoft.com/office/drawing/2014/main" id="{23FF614A-DAC6-F840-B194-F8D02509881E}"/>
              </a:ext>
            </a:extLst>
          </p:cNvPr>
          <p:cNvSpPr/>
          <p:nvPr/>
        </p:nvSpPr>
        <p:spPr>
          <a:xfrm>
            <a:off x="9820839" y="2759150"/>
            <a:ext cx="255315" cy="269439"/>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sp>
        <p:nvSpPr>
          <p:cNvPr id="36" name="Rectangle 35">
            <a:extLst>
              <a:ext uri="{FF2B5EF4-FFF2-40B4-BE49-F238E27FC236}">
                <a16:creationId xmlns:a16="http://schemas.microsoft.com/office/drawing/2014/main" id="{346D731D-3618-DC41-89F2-BF45B9F21EBA}"/>
              </a:ext>
            </a:extLst>
          </p:cNvPr>
          <p:cNvSpPr/>
          <p:nvPr/>
        </p:nvSpPr>
        <p:spPr>
          <a:xfrm>
            <a:off x="9820839" y="2374556"/>
            <a:ext cx="255315" cy="269439"/>
          </a:xfrm>
          <a:prstGeom prst="rect">
            <a:avLst/>
          </a:prstGeom>
          <a:solidFill>
            <a:schemeClr val="accent2">
              <a:lumMod val="90000"/>
              <a:lumOff val="10000"/>
            </a:schemeClr>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sp>
        <p:nvSpPr>
          <p:cNvPr id="37" name="TextBox 36">
            <a:extLst>
              <a:ext uri="{FF2B5EF4-FFF2-40B4-BE49-F238E27FC236}">
                <a16:creationId xmlns:a16="http://schemas.microsoft.com/office/drawing/2014/main" id="{78AD838C-1E27-AD48-BE89-91EFA878838F}"/>
              </a:ext>
            </a:extLst>
          </p:cNvPr>
          <p:cNvSpPr txBox="1"/>
          <p:nvPr/>
        </p:nvSpPr>
        <p:spPr>
          <a:xfrm>
            <a:off x="10142217" y="1938652"/>
            <a:ext cx="952505" cy="369332"/>
          </a:xfrm>
          <a:prstGeom prst="rect">
            <a:avLst/>
          </a:prstGeom>
          <a:noFill/>
        </p:spPr>
        <p:txBody>
          <a:bodyPr wrap="none" rtlCol="0">
            <a:spAutoFit/>
          </a:bodyPr>
          <a:lstStyle/>
          <a:p>
            <a:r>
              <a:rPr lang="en-CA" dirty="0"/>
              <a:t>revenue</a:t>
            </a:r>
          </a:p>
        </p:txBody>
      </p:sp>
      <p:sp>
        <p:nvSpPr>
          <p:cNvPr id="38" name="TextBox 37">
            <a:extLst>
              <a:ext uri="{FF2B5EF4-FFF2-40B4-BE49-F238E27FC236}">
                <a16:creationId xmlns:a16="http://schemas.microsoft.com/office/drawing/2014/main" id="{5D703A56-C9FE-BE41-B355-1D8621F0E4A0}"/>
              </a:ext>
            </a:extLst>
          </p:cNvPr>
          <p:cNvSpPr txBox="1"/>
          <p:nvPr/>
        </p:nvSpPr>
        <p:spPr>
          <a:xfrm>
            <a:off x="10142217" y="2679225"/>
            <a:ext cx="1619098" cy="646331"/>
          </a:xfrm>
          <a:prstGeom prst="rect">
            <a:avLst/>
          </a:prstGeom>
          <a:noFill/>
        </p:spPr>
        <p:txBody>
          <a:bodyPr wrap="none" rtlCol="0">
            <a:spAutoFit/>
          </a:bodyPr>
          <a:lstStyle/>
          <a:p>
            <a:r>
              <a:rPr lang="en-CA" dirty="0"/>
              <a:t>other expenses</a:t>
            </a:r>
          </a:p>
          <a:p>
            <a:endParaRPr lang="en-CA" dirty="0"/>
          </a:p>
        </p:txBody>
      </p:sp>
      <p:sp>
        <p:nvSpPr>
          <p:cNvPr id="39" name="TextBox 38">
            <a:extLst>
              <a:ext uri="{FF2B5EF4-FFF2-40B4-BE49-F238E27FC236}">
                <a16:creationId xmlns:a16="http://schemas.microsoft.com/office/drawing/2014/main" id="{223D73AA-EEFE-F544-B1CB-58341B9DBB9D}"/>
              </a:ext>
            </a:extLst>
          </p:cNvPr>
          <p:cNvSpPr txBox="1"/>
          <p:nvPr/>
        </p:nvSpPr>
        <p:spPr>
          <a:xfrm>
            <a:off x="10117060" y="2304173"/>
            <a:ext cx="1731147" cy="369332"/>
          </a:xfrm>
          <a:prstGeom prst="rect">
            <a:avLst/>
          </a:prstGeom>
          <a:noFill/>
        </p:spPr>
        <p:txBody>
          <a:bodyPr wrap="square" rtlCol="0">
            <a:spAutoFit/>
          </a:bodyPr>
          <a:lstStyle/>
          <a:p>
            <a:r>
              <a:rPr lang="en-CA" dirty="0"/>
              <a:t>cost of revenue</a:t>
            </a:r>
          </a:p>
        </p:txBody>
      </p:sp>
      <p:sp>
        <p:nvSpPr>
          <p:cNvPr id="40" name="TextBox 39">
            <a:extLst>
              <a:ext uri="{FF2B5EF4-FFF2-40B4-BE49-F238E27FC236}">
                <a16:creationId xmlns:a16="http://schemas.microsoft.com/office/drawing/2014/main" id="{24D1AE5F-60D9-2845-B307-BA19EBBDA19E}"/>
              </a:ext>
            </a:extLst>
          </p:cNvPr>
          <p:cNvSpPr txBox="1"/>
          <p:nvPr/>
        </p:nvSpPr>
        <p:spPr>
          <a:xfrm>
            <a:off x="9481460" y="3551298"/>
            <a:ext cx="2730840" cy="3139321"/>
          </a:xfrm>
          <a:prstGeom prst="rect">
            <a:avLst/>
          </a:prstGeom>
          <a:noFill/>
        </p:spPr>
        <p:txBody>
          <a:bodyPr wrap="square" rtlCol="0">
            <a:spAutoFit/>
          </a:bodyPr>
          <a:lstStyle/>
          <a:p>
            <a:r>
              <a:rPr lang="en-CA" dirty="0"/>
              <a:t>Assumptions</a:t>
            </a:r>
          </a:p>
          <a:p>
            <a:pPr marL="285750" indent="-285750">
              <a:buFont typeface="Arial" panose="020B0604020202020204" pitchFamily="34" charset="0"/>
              <a:buChar char="•"/>
            </a:pPr>
            <a:r>
              <a:rPr lang="en-CA" dirty="0"/>
              <a:t>Free app with ads</a:t>
            </a:r>
          </a:p>
          <a:p>
            <a:pPr marL="285750" indent="-285750">
              <a:buFont typeface="Arial" panose="020B0604020202020204" pitchFamily="34" charset="0"/>
              <a:buChar char="•"/>
            </a:pPr>
            <a:r>
              <a:rPr lang="en-CA" dirty="0"/>
              <a:t>$1 to remove ads, 20% of users</a:t>
            </a:r>
          </a:p>
          <a:p>
            <a:pPr marL="285750" indent="-285750">
              <a:buFont typeface="Arial" panose="020B0604020202020204" pitchFamily="34" charset="0"/>
              <a:buChar char="•"/>
            </a:pPr>
            <a:r>
              <a:rPr lang="en-CA" dirty="0"/>
              <a:t>$5 to get better captions, 10$ of users</a:t>
            </a:r>
          </a:p>
          <a:p>
            <a:pPr marL="285750" indent="-285750">
              <a:buFont typeface="Arial" panose="020B0604020202020204" pitchFamily="34" charset="0"/>
              <a:buChar char="•"/>
            </a:pPr>
            <a:r>
              <a:rPr lang="en-CA" dirty="0"/>
              <a:t>Expenses = Salary, Marketing, Improvements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41" name="Graphic 40" descr="Magnifying glass">
            <a:extLst>
              <a:ext uri="{FF2B5EF4-FFF2-40B4-BE49-F238E27FC236}">
                <a16:creationId xmlns:a16="http://schemas.microsoft.com/office/drawing/2014/main" id="{4D7CF2E5-3AF8-4149-B1AB-478B09BF67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8983903" y="3394125"/>
            <a:ext cx="560644" cy="560644"/>
          </a:xfrm>
          <a:prstGeom prst="rect">
            <a:avLst/>
          </a:prstGeom>
        </p:spPr>
      </p:pic>
    </p:spTree>
    <p:extLst>
      <p:ext uri="{BB962C8B-B14F-4D97-AF65-F5344CB8AC3E}">
        <p14:creationId xmlns:p14="http://schemas.microsoft.com/office/powerpoint/2010/main" val="258915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B702C3-580A-1C4D-9DF4-1A0914E0F39E}"/>
              </a:ext>
            </a:extLst>
          </p:cNvPr>
          <p:cNvSpPr>
            <a:spLocks noGrp="1"/>
          </p:cNvSpPr>
          <p:nvPr>
            <p:ph type="title"/>
          </p:nvPr>
        </p:nvSpPr>
        <p:spPr>
          <a:xfrm>
            <a:off x="929640" y="505407"/>
            <a:ext cx="10515600" cy="768731"/>
          </a:xfrm>
        </p:spPr>
        <p:txBody>
          <a:bodyPr/>
          <a:lstStyle/>
          <a:p>
            <a:r>
              <a:rPr lang="en-CA" dirty="0">
                <a:latin typeface="Charlevoix Pro Light" pitchFamily="2" charset="77"/>
              </a:rPr>
              <a:t>Team</a:t>
            </a:r>
            <a:endParaRPr lang="en-US" dirty="0">
              <a:latin typeface="Charlevoix Pro Light" pitchFamily="2" charset="77"/>
            </a:endParaRPr>
          </a:p>
        </p:txBody>
      </p:sp>
      <p:pic>
        <p:nvPicPr>
          <p:cNvPr id="7" name="Picture 6">
            <a:extLst>
              <a:ext uri="{FF2B5EF4-FFF2-40B4-BE49-F238E27FC236}">
                <a16:creationId xmlns:a16="http://schemas.microsoft.com/office/drawing/2014/main" id="{D63360A1-281A-2B47-A66A-1F4B2BE99CB8}"/>
              </a:ext>
            </a:extLst>
          </p:cNvPr>
          <p:cNvPicPr>
            <a:picLocks noChangeAspect="1"/>
          </p:cNvPicPr>
          <p:nvPr/>
        </p:nvPicPr>
        <p:blipFill rotWithShape="1">
          <a:blip r:embed="rId2">
            <a:extLst>
              <a:ext uri="{28A0092B-C50C-407E-A947-70E740481C1C}">
                <a14:useLocalDpi xmlns:a14="http://schemas.microsoft.com/office/drawing/2010/main" val="0"/>
              </a:ext>
            </a:extLst>
          </a:blip>
          <a:srcRect l="17351" r="16950"/>
          <a:stretch/>
        </p:blipFill>
        <p:spPr>
          <a:xfrm rot="960734">
            <a:off x="444470" y="254689"/>
            <a:ext cx="355579" cy="989604"/>
          </a:xfrm>
          <a:prstGeom prst="flowChartInputOutput">
            <a:avLst/>
          </a:prstGeom>
        </p:spPr>
      </p:pic>
      <p:pic>
        <p:nvPicPr>
          <p:cNvPr id="4" name="Picture 3">
            <a:extLst>
              <a:ext uri="{FF2B5EF4-FFF2-40B4-BE49-F238E27FC236}">
                <a16:creationId xmlns:a16="http://schemas.microsoft.com/office/drawing/2014/main" id="{ED7743C1-36E3-4C54-80BA-DE7660BD0FCF}"/>
              </a:ext>
            </a:extLst>
          </p:cNvPr>
          <p:cNvPicPr>
            <a:picLocks noChangeAspect="1"/>
          </p:cNvPicPr>
          <p:nvPr/>
        </p:nvPicPr>
        <p:blipFill rotWithShape="1">
          <a:blip r:embed="rId3">
            <a:extLst>
              <a:ext uri="{28A0092B-C50C-407E-A947-70E740481C1C}">
                <a14:useLocalDpi xmlns:a14="http://schemas.microsoft.com/office/drawing/2010/main" val="0"/>
              </a:ext>
            </a:extLst>
          </a:blip>
          <a:srcRect l="14102" t="2966" r="11226" b="52698"/>
          <a:stretch/>
        </p:blipFill>
        <p:spPr>
          <a:xfrm>
            <a:off x="591253" y="2137299"/>
            <a:ext cx="2663301" cy="2583402"/>
          </a:xfrm>
          <a:prstGeom prst="ellipse">
            <a:avLst/>
          </a:prstGeom>
        </p:spPr>
      </p:pic>
      <p:pic>
        <p:nvPicPr>
          <p:cNvPr id="5" name="Picture 4" descr="A person wearing a suit and tie smiling at the camera&#10;&#10;Description generated with very high confidence">
            <a:extLst>
              <a:ext uri="{FF2B5EF4-FFF2-40B4-BE49-F238E27FC236}">
                <a16:creationId xmlns:a16="http://schemas.microsoft.com/office/drawing/2014/main" id="{0618C163-A560-43D9-9434-B8CBA9F60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7446" y="2137299"/>
            <a:ext cx="2663301" cy="2663301"/>
          </a:xfrm>
          <a:prstGeom prst="ellipse">
            <a:avLst/>
          </a:prstGeom>
        </p:spPr>
      </p:pic>
      <p:pic>
        <p:nvPicPr>
          <p:cNvPr id="8" name="Picture 2" descr="Francesco Virga">
            <a:extLst>
              <a:ext uri="{FF2B5EF4-FFF2-40B4-BE49-F238E27FC236}">
                <a16:creationId xmlns:a16="http://schemas.microsoft.com/office/drawing/2014/main" id="{65860011-E1B1-4323-81C9-90D7218E3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349" y="2137299"/>
            <a:ext cx="2663301" cy="2663301"/>
          </a:xfrm>
          <a:prstGeom prst="ellipse">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FEFE1CE-321C-41B1-A623-1F2B681CBE9C}"/>
              </a:ext>
            </a:extLst>
          </p:cNvPr>
          <p:cNvSpPr txBox="1"/>
          <p:nvPr/>
        </p:nvSpPr>
        <p:spPr>
          <a:xfrm>
            <a:off x="488272" y="4909351"/>
            <a:ext cx="2858610" cy="923330"/>
          </a:xfrm>
          <a:prstGeom prst="rect">
            <a:avLst/>
          </a:prstGeom>
          <a:noFill/>
        </p:spPr>
        <p:txBody>
          <a:bodyPr wrap="square" rtlCol="0">
            <a:spAutoFit/>
          </a:bodyPr>
          <a:lstStyle/>
          <a:p>
            <a:pPr algn="ctr"/>
            <a:r>
              <a:rPr lang="en-CA" dirty="0" err="1"/>
              <a:t>Keyan</a:t>
            </a:r>
            <a:r>
              <a:rPr lang="en-CA" dirty="0"/>
              <a:t> </a:t>
            </a:r>
            <a:r>
              <a:rPr lang="en-CA" dirty="0" err="1"/>
              <a:t>Fayaz</a:t>
            </a:r>
            <a:endParaRPr lang="en-CA" dirty="0"/>
          </a:p>
          <a:p>
            <a:pPr algn="ctr"/>
            <a:r>
              <a:rPr lang="en-CA" dirty="0"/>
              <a:t>Computing Student</a:t>
            </a:r>
          </a:p>
          <a:p>
            <a:pPr algn="ctr"/>
            <a:r>
              <a:rPr lang="en-CA" dirty="0"/>
              <a:t>Queen’s University</a:t>
            </a:r>
          </a:p>
        </p:txBody>
      </p:sp>
      <p:sp>
        <p:nvSpPr>
          <p:cNvPr id="10" name="TextBox 9">
            <a:extLst>
              <a:ext uri="{FF2B5EF4-FFF2-40B4-BE49-F238E27FC236}">
                <a16:creationId xmlns:a16="http://schemas.microsoft.com/office/drawing/2014/main" id="{358CA1D9-7C2C-4F13-9C27-44F93C15F1AD}"/>
              </a:ext>
            </a:extLst>
          </p:cNvPr>
          <p:cNvSpPr txBox="1"/>
          <p:nvPr/>
        </p:nvSpPr>
        <p:spPr>
          <a:xfrm>
            <a:off x="8937446" y="4770851"/>
            <a:ext cx="2778081" cy="1200329"/>
          </a:xfrm>
          <a:prstGeom prst="rect">
            <a:avLst/>
          </a:prstGeom>
          <a:noFill/>
        </p:spPr>
        <p:txBody>
          <a:bodyPr wrap="square" rtlCol="0">
            <a:spAutoFit/>
          </a:bodyPr>
          <a:lstStyle/>
          <a:p>
            <a:pPr algn="ctr"/>
            <a:r>
              <a:rPr lang="en-CA" dirty="0"/>
              <a:t>Raasil Khan</a:t>
            </a:r>
          </a:p>
          <a:p>
            <a:pPr algn="ctr"/>
            <a:r>
              <a:rPr lang="en-CA" dirty="0"/>
              <a:t>Psychology + Computing Student</a:t>
            </a:r>
          </a:p>
          <a:p>
            <a:pPr algn="ctr"/>
            <a:r>
              <a:rPr lang="en-CA" dirty="0"/>
              <a:t>Queen’s University</a:t>
            </a:r>
          </a:p>
        </p:txBody>
      </p:sp>
      <p:sp>
        <p:nvSpPr>
          <p:cNvPr id="11" name="TextBox 10">
            <a:extLst>
              <a:ext uri="{FF2B5EF4-FFF2-40B4-BE49-F238E27FC236}">
                <a16:creationId xmlns:a16="http://schemas.microsoft.com/office/drawing/2014/main" id="{7D3D0E9F-4C8D-48C6-8A44-A2CC4FA855F0}"/>
              </a:ext>
            </a:extLst>
          </p:cNvPr>
          <p:cNvSpPr txBox="1"/>
          <p:nvPr/>
        </p:nvSpPr>
        <p:spPr>
          <a:xfrm>
            <a:off x="4921188" y="4775285"/>
            <a:ext cx="2506462" cy="1200329"/>
          </a:xfrm>
          <a:prstGeom prst="rect">
            <a:avLst/>
          </a:prstGeom>
          <a:noFill/>
        </p:spPr>
        <p:txBody>
          <a:bodyPr wrap="square" rtlCol="0">
            <a:spAutoFit/>
          </a:bodyPr>
          <a:lstStyle/>
          <a:p>
            <a:pPr algn="ctr"/>
            <a:r>
              <a:rPr lang="en-CA" dirty="0"/>
              <a:t>Francesco Virga </a:t>
            </a:r>
          </a:p>
          <a:p>
            <a:pPr algn="ctr"/>
            <a:r>
              <a:rPr lang="en-CA" dirty="0"/>
              <a:t>Engineering Physics (Computing Stream)</a:t>
            </a:r>
          </a:p>
          <a:p>
            <a:pPr algn="ctr"/>
            <a:r>
              <a:rPr lang="en-CA" dirty="0"/>
              <a:t>Queen’s University</a:t>
            </a:r>
          </a:p>
        </p:txBody>
      </p:sp>
    </p:spTree>
    <p:extLst>
      <p:ext uri="{BB962C8B-B14F-4D97-AF65-F5344CB8AC3E}">
        <p14:creationId xmlns:p14="http://schemas.microsoft.com/office/powerpoint/2010/main" val="601199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445</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Charlevoix Pro Light</vt:lpstr>
      <vt:lpstr>Charlevoix Pro Thin</vt:lpstr>
      <vt:lpstr>Garamond</vt:lpstr>
      <vt:lpstr>Office Theme</vt:lpstr>
      <vt:lpstr>Insta Caption</vt:lpstr>
      <vt:lpstr>Problem</vt:lpstr>
      <vt:lpstr>Market Potential</vt:lpstr>
      <vt:lpstr>Customer Aspirations</vt:lpstr>
      <vt:lpstr>Functionality</vt:lpstr>
      <vt:lpstr>Growth Strategy</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Caption</dc:title>
  <dc:creator>Bilal Mufti</dc:creator>
  <cp:lastModifiedBy>Raasil Khan</cp:lastModifiedBy>
  <cp:revision>8</cp:revision>
  <dcterms:created xsi:type="dcterms:W3CDTF">2018-02-03T22:00:09Z</dcterms:created>
  <dcterms:modified xsi:type="dcterms:W3CDTF">2018-02-04T01:05:43Z</dcterms:modified>
</cp:coreProperties>
</file>