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Nuni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avenPro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5a01d797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5a01d797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5a01d7975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5a01d797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5a01d7975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5a01d7975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5a01d7975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5a01d797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5d8c802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5d8c802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5a01d7975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5a01d797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a01d7975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5a01d7975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5a01d7975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5a01d7975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5a01d7975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5a01d797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5a01d7975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5a01d7975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5a01d797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5a01d797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5a01d7975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5a01d797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5d8c802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5d8c802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5a01d7975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5a01d7975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5a01d7975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5a01d7975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5a01d7975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5a01d7975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5d8c802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5d8c802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5a01d7975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5a01d7975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5a01d7975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5a01d7975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5a01d7975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5a01d7975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5a01d7975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5a01d7975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5a01d797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5a01d797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5a01d7975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35a01d7975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5a01d7975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35a01d7975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5a01d797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35a01d797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35a01d797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35a01d797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5a01d7975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35a01d7975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5d8c802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5d8c802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5a01d79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5a01d79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5a01d797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5a01d797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5a01d797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5a01d797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5d8c802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5d8c802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5a01d797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5a01d797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5.jp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39700" y="15667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Raleway"/>
                <a:ea typeface="Raleway"/>
                <a:cs typeface="Raleway"/>
                <a:sym typeface="Raleway"/>
              </a:rPr>
              <a:t>Minicurso de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Raleway"/>
                <a:ea typeface="Raleway"/>
                <a:cs typeface="Raleway"/>
                <a:sym typeface="Raleway"/>
              </a:rPr>
              <a:t>Git/GitHub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que serão utilizadas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667750" y="19743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↪ </a:t>
            </a:r>
            <a:r>
              <a:rPr b="1" lang="pt-BR" sz="2000"/>
              <a:t>git init</a:t>
            </a:r>
            <a:r>
              <a:rPr lang="pt-BR" sz="2000"/>
              <a:t>: inicializa um </a:t>
            </a:r>
            <a:r>
              <a:rPr lang="pt-BR" sz="2000"/>
              <a:t>diretório</a:t>
            </a:r>
            <a:r>
              <a:rPr lang="pt-BR" sz="2000"/>
              <a:t> Git vazio dentro do diretório em que o terminal está aberto.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5066100" y="19743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↪ </a:t>
            </a:r>
            <a:r>
              <a:rPr b="1" lang="pt-BR" sz="2000"/>
              <a:t>git status</a:t>
            </a:r>
            <a:r>
              <a:rPr lang="pt-BR" sz="2000"/>
              <a:t>: mostra a situação dos arquivos e diretórios desde o último commit na branch selecionada.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que serão utilizadas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667750" y="19743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↪ </a:t>
            </a:r>
            <a:r>
              <a:rPr b="1" lang="pt-BR" sz="2000"/>
              <a:t>git add</a:t>
            </a:r>
            <a:r>
              <a:rPr lang="pt-BR" sz="2000"/>
              <a:t>: adiciona os arquivos e </a:t>
            </a:r>
            <a:r>
              <a:rPr lang="pt-BR" sz="2000"/>
              <a:t>diretórios</a:t>
            </a:r>
            <a:r>
              <a:rPr lang="pt-BR" sz="2000"/>
              <a:t> especificados para serem </a:t>
            </a:r>
            <a:r>
              <a:rPr lang="pt-BR" sz="2000"/>
              <a:t>incluídos</a:t>
            </a:r>
            <a:r>
              <a:rPr lang="pt-BR" sz="2000"/>
              <a:t> dentro do </a:t>
            </a:r>
            <a:r>
              <a:rPr lang="pt-BR" sz="2000"/>
              <a:t>próximo</a:t>
            </a:r>
            <a:r>
              <a:rPr lang="pt-BR" sz="2000"/>
              <a:t> commit.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5066100" y="19743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↪ </a:t>
            </a:r>
            <a:r>
              <a:rPr b="1" lang="pt-BR" sz="2000"/>
              <a:t>git commit</a:t>
            </a:r>
            <a:r>
              <a:rPr lang="pt-BR" sz="2000"/>
              <a:t>: realiza o commit de todos os arquivos adicionados pelo </a:t>
            </a:r>
            <a:r>
              <a:rPr b="1" lang="pt-BR" sz="2000"/>
              <a:t>git add.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que serão utilizadas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667750" y="19743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↪ </a:t>
            </a:r>
            <a:r>
              <a:rPr b="1" lang="pt-BR" sz="2000"/>
              <a:t>git remote add</a:t>
            </a:r>
            <a:r>
              <a:rPr lang="pt-BR" sz="2000"/>
              <a:t>: adiciona um </a:t>
            </a:r>
            <a:r>
              <a:rPr lang="pt-BR" sz="2000"/>
              <a:t>repositório</a:t>
            </a:r>
            <a:r>
              <a:rPr lang="pt-BR" sz="2000"/>
              <a:t> remoto (que pode ser do Github por exemplo) que pode ser utilizado para o upload e download de arquivos.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5066100" y="19743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↪ </a:t>
            </a:r>
            <a:r>
              <a:rPr b="1" lang="pt-BR" sz="2000"/>
              <a:t>git push</a:t>
            </a:r>
            <a:r>
              <a:rPr lang="pt-BR" sz="2000"/>
              <a:t>: realiza o upload dos arquivos do </a:t>
            </a:r>
            <a:r>
              <a:rPr lang="pt-BR" sz="2000"/>
              <a:t>último</a:t>
            </a:r>
            <a:r>
              <a:rPr lang="pt-BR" sz="2000"/>
              <a:t> commit de um repositório local para um repositório remoto.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que serão utilizadas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667750" y="19743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↪ </a:t>
            </a:r>
            <a:r>
              <a:rPr b="1" lang="pt-BR" sz="2000"/>
              <a:t>git pull</a:t>
            </a:r>
            <a:r>
              <a:rPr lang="pt-BR" sz="2000"/>
              <a:t>: realiza o download dos arquivos do </a:t>
            </a:r>
            <a:r>
              <a:rPr lang="pt-BR" sz="2000"/>
              <a:t>último</a:t>
            </a:r>
            <a:r>
              <a:rPr lang="pt-BR" sz="2000"/>
              <a:t> commit presente em um repositório remoto para um </a:t>
            </a:r>
            <a:r>
              <a:rPr lang="pt-BR" sz="2000"/>
              <a:t>repositório</a:t>
            </a:r>
            <a:r>
              <a:rPr lang="pt-BR" sz="2000"/>
              <a:t> local.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5066100" y="19743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↪ </a:t>
            </a:r>
            <a:r>
              <a:rPr b="1" lang="pt-BR" sz="2000"/>
              <a:t>git clone</a:t>
            </a:r>
            <a:r>
              <a:rPr lang="pt-BR" sz="2000"/>
              <a:t>: realiza a clonagem de um </a:t>
            </a:r>
            <a:r>
              <a:rPr lang="pt-BR" sz="2000"/>
              <a:t>repositório</a:t>
            </a:r>
            <a:r>
              <a:rPr lang="pt-BR" sz="2000"/>
              <a:t> remoto para um diretório local, com todos seus arquivos, </a:t>
            </a:r>
            <a:r>
              <a:rPr lang="pt-BR" sz="2000"/>
              <a:t>histórico</a:t>
            </a:r>
            <a:r>
              <a:rPr lang="pt-BR" sz="2000"/>
              <a:t> de commits e branches.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⧫ Agora veremos um exemplo simples de como criar um repositório no Github e enviar arquivos de uma pasta local para esse repositório utilizando o Git Bash no Windows;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⧫ Para criar um repositório no Github basta pressionar o botão verde </a:t>
            </a:r>
            <a:r>
              <a:rPr b="1" lang="pt-BR" sz="2000"/>
              <a:t>“new”,</a:t>
            </a:r>
            <a:r>
              <a:rPr lang="pt-BR" sz="2000"/>
              <a:t> no lado esquerdo da página inicial do site do Github.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50" y="447425"/>
            <a:ext cx="2563200" cy="13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494975" y="1597875"/>
            <a:ext cx="269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⧫ Depois basta dar um título para o repositório e selecionar suas configurações;</a:t>
            </a:r>
            <a:endParaRPr b="1"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750" y="296125"/>
            <a:ext cx="4072450" cy="45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1244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⧫ Pronto! Com isso você já possui um repositório no Github e pode realizar o upload dos seus arquivos para ele. </a:t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38" y="2094475"/>
            <a:ext cx="6692227" cy="290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1303800" y="1346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⧫ Agora abriremos a Git Bash dentro da pasta que desejamos enviar para o repositório do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450" y="2101275"/>
            <a:ext cx="6729176" cy="2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1303800" y="1346125"/>
            <a:ext cx="27402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⧫ Agora basta </a:t>
            </a:r>
            <a:r>
              <a:rPr lang="pt-BR" sz="2000"/>
              <a:t>executarmos</a:t>
            </a:r>
            <a:r>
              <a:rPr lang="pt-BR" sz="2000"/>
              <a:t> dentro da bash uma </a:t>
            </a:r>
            <a:r>
              <a:rPr lang="pt-BR" sz="2000"/>
              <a:t>série</a:t>
            </a:r>
            <a:r>
              <a:rPr lang="pt-BR" sz="2000"/>
              <a:t> dos comandos </a:t>
            </a:r>
            <a:r>
              <a:rPr lang="pt-BR" sz="2000"/>
              <a:t>mostrados</a:t>
            </a:r>
            <a:r>
              <a:rPr lang="pt-BR" sz="2000"/>
              <a:t> anteriormente e pronto!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00" y="113299"/>
            <a:ext cx="3712800" cy="48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Raleway"/>
                <a:ea typeface="Raleway"/>
                <a:cs typeface="Raleway"/>
                <a:sym typeface="Raleway"/>
              </a:rPr>
              <a:t>Aula 02</a:t>
            </a:r>
            <a:endParaRPr/>
          </a:p>
        </p:txBody>
      </p:sp>
      <p:sp>
        <p:nvSpPr>
          <p:cNvPr id="283" name="Google Shape;283;p14"/>
          <p:cNvSpPr txBox="1"/>
          <p:nvPr>
            <p:ph idx="4294967295" type="ctrTitle"/>
          </p:nvPr>
        </p:nvSpPr>
        <p:spPr>
          <a:xfrm>
            <a:off x="776900" y="2976175"/>
            <a:ext cx="72642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Raleway"/>
                <a:ea typeface="Raleway"/>
                <a:cs typeface="Raleway"/>
                <a:sym typeface="Raleway"/>
              </a:rPr>
              <a:t>Comandos básicos e Github desktop (Windows)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403" name="Google Shape;403;p32"/>
          <p:cNvSpPr txBox="1"/>
          <p:nvPr>
            <p:ph idx="1" type="body"/>
          </p:nvPr>
        </p:nvSpPr>
        <p:spPr>
          <a:xfrm>
            <a:off x="1303800" y="1346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⧫ Se abrirmos o repositório do Github agora, e poderemos ver que os arquivos </a:t>
            </a:r>
            <a:r>
              <a:rPr lang="pt-BR" sz="2000"/>
              <a:t>já estão</a:t>
            </a:r>
            <a:r>
              <a:rPr lang="pt-BR" sz="2000"/>
              <a:t> lá!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325" y="2097675"/>
            <a:ext cx="6409339" cy="30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Github Desktop para Windows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Github desktop para Windows</a:t>
            </a:r>
            <a:endParaRPr/>
          </a:p>
        </p:txBody>
      </p:sp>
      <p:pic>
        <p:nvPicPr>
          <p:cNvPr id="415" name="Google Shape;4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13" y="1255525"/>
            <a:ext cx="6987576" cy="327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4"/>
          <p:cNvSpPr txBox="1"/>
          <p:nvPr>
            <p:ph idx="1" type="body"/>
          </p:nvPr>
        </p:nvSpPr>
        <p:spPr>
          <a:xfrm>
            <a:off x="1056750" y="453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⧫ Acesse o site: </a:t>
            </a:r>
            <a:r>
              <a:rPr lang="pt-BR" sz="2000" u="sng">
                <a:solidFill>
                  <a:srgbClr val="0000FF"/>
                </a:solidFill>
              </a:rPr>
              <a:t>https://desktop.github.com/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Github Desktop para Windows</a:t>
            </a:r>
            <a:endParaRPr/>
          </a:p>
        </p:txBody>
      </p:sp>
      <p:sp>
        <p:nvSpPr>
          <p:cNvPr id="422" name="Google Shape;422;p35"/>
          <p:cNvSpPr txBox="1"/>
          <p:nvPr>
            <p:ph idx="1" type="body"/>
          </p:nvPr>
        </p:nvSpPr>
        <p:spPr>
          <a:xfrm>
            <a:off x="290550" y="4141675"/>
            <a:ext cx="8472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2"/>
              <a:t>⧫ Abra o executável, faça o login e siga com a instalação normalmente</a:t>
            </a:r>
            <a:endParaRPr sz="1652"/>
          </a:p>
        </p:txBody>
      </p:sp>
      <p:pic>
        <p:nvPicPr>
          <p:cNvPr id="423" name="Google Shape;4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00" y="1452250"/>
            <a:ext cx="3263223" cy="2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Github Desktop para Windows</a:t>
            </a:r>
            <a:endParaRPr/>
          </a:p>
        </p:txBody>
      </p:sp>
      <p:sp>
        <p:nvSpPr>
          <p:cNvPr id="429" name="Google Shape;429;p36"/>
          <p:cNvSpPr txBox="1"/>
          <p:nvPr>
            <p:ph idx="1" type="body"/>
          </p:nvPr>
        </p:nvSpPr>
        <p:spPr>
          <a:xfrm>
            <a:off x="335550" y="1518875"/>
            <a:ext cx="8472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2"/>
              <a:t>⧫ E pronto! Seu github Desktop está instalado e conectado a sua conta.</a:t>
            </a:r>
            <a:endParaRPr sz="1652"/>
          </a:p>
        </p:txBody>
      </p:sp>
      <p:pic>
        <p:nvPicPr>
          <p:cNvPr id="430" name="Google Shape;4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250" y="2309350"/>
            <a:ext cx="3907500" cy="26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Github Desktop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Github Desktop</a:t>
            </a:r>
            <a:endParaRPr/>
          </a:p>
        </p:txBody>
      </p:sp>
      <p:sp>
        <p:nvSpPr>
          <p:cNvPr id="441" name="Google Shape;441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2"/>
              <a:t>⧫ O Github Desktop tem uma interface gráfica bem amigável e fácil de utilizar;</a:t>
            </a:r>
            <a:endParaRPr sz="235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52"/>
              <a:t>⧫ Nos próximos slides será mostrado um exemplo de alguns passos para criar um novo repositório e fazer seu upload para o Github.</a:t>
            </a:r>
            <a:endParaRPr sz="2352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Github Desktop</a:t>
            </a:r>
            <a:endParaRPr/>
          </a:p>
        </p:txBody>
      </p:sp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1303800" y="1196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2"/>
              <a:t>⧫ Uma das formas de criar um repositório local e enviá-lo ao GIthub é seguindo esses passos.</a:t>
            </a:r>
            <a:endParaRPr/>
          </a:p>
        </p:txBody>
      </p:sp>
      <p:pic>
        <p:nvPicPr>
          <p:cNvPr id="448" name="Google Shape;4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50" y="2104537"/>
            <a:ext cx="4341449" cy="29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525" y="2182900"/>
            <a:ext cx="2463000" cy="28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Github Desktop</a:t>
            </a:r>
            <a:endParaRPr/>
          </a:p>
        </p:txBody>
      </p:sp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353375" y="1366350"/>
            <a:ext cx="28347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2"/>
              <a:t>⧫ Agora já temos o repositório vazio criado em um diretório local, e podemos abrir seu diretório para fazer modificações.</a:t>
            </a:r>
            <a:endParaRPr/>
          </a:p>
        </p:txBody>
      </p:sp>
      <p:pic>
        <p:nvPicPr>
          <p:cNvPr id="456" name="Google Shape;4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550" y="1457888"/>
            <a:ext cx="470141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Github Desktop</a:t>
            </a:r>
            <a:endParaRPr/>
          </a:p>
        </p:txBody>
      </p:sp>
      <p:sp>
        <p:nvSpPr>
          <p:cNvPr id="462" name="Google Shape;462;p41"/>
          <p:cNvSpPr txBox="1"/>
          <p:nvPr>
            <p:ph idx="1" type="body"/>
          </p:nvPr>
        </p:nvSpPr>
        <p:spPr>
          <a:xfrm>
            <a:off x="237300" y="1256400"/>
            <a:ext cx="86694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2"/>
              <a:t>⧫ Podemos adicionar os arquivos desejados diretamente na pasta em que o diretório foi criado.</a:t>
            </a:r>
            <a:endParaRPr/>
          </a:p>
        </p:txBody>
      </p:sp>
      <p:pic>
        <p:nvPicPr>
          <p:cNvPr id="463" name="Google Shape;4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50" y="2303975"/>
            <a:ext cx="5929688" cy="26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Conteúdos da aula: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⧫ Instalação do Git no Windows;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⧫ Algumas das operações que serão utilizadas;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⧫ Instalação do Github Desktop;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⧫ Utilização do Github Desktop;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Github Desktop</a:t>
            </a:r>
            <a:endParaRPr/>
          </a:p>
        </p:txBody>
      </p:sp>
      <p:sp>
        <p:nvSpPr>
          <p:cNvPr id="469" name="Google Shape;469;p42"/>
          <p:cNvSpPr txBox="1"/>
          <p:nvPr>
            <p:ph idx="1" type="body"/>
          </p:nvPr>
        </p:nvSpPr>
        <p:spPr>
          <a:xfrm>
            <a:off x="237300" y="1256400"/>
            <a:ext cx="86694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2"/>
              <a:t>⧫ Agora já é </a:t>
            </a:r>
            <a:r>
              <a:rPr lang="pt-BR" sz="2352"/>
              <a:t>possível</a:t>
            </a:r>
            <a:r>
              <a:rPr lang="pt-BR" sz="2352"/>
              <a:t> realizar o commit e fazer o envio diretamente para um repositório remoto no Github</a:t>
            </a:r>
            <a:endParaRPr/>
          </a:p>
        </p:txBody>
      </p:sp>
      <p:pic>
        <p:nvPicPr>
          <p:cNvPr id="470" name="Google Shape;4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00" y="2249000"/>
            <a:ext cx="3834192" cy="26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942" y="2249000"/>
            <a:ext cx="3828398" cy="26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Github Desktop</a:t>
            </a:r>
            <a:endParaRPr/>
          </a:p>
        </p:txBody>
      </p:sp>
      <p:pic>
        <p:nvPicPr>
          <p:cNvPr id="477" name="Google Shape;4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313" y="1351700"/>
            <a:ext cx="5409474" cy="372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Github Desktop</a:t>
            </a:r>
            <a:endParaRPr/>
          </a:p>
        </p:txBody>
      </p:sp>
      <p:sp>
        <p:nvSpPr>
          <p:cNvPr id="483" name="Google Shape;483;p44"/>
          <p:cNvSpPr txBox="1"/>
          <p:nvPr>
            <p:ph idx="1" type="body"/>
          </p:nvPr>
        </p:nvSpPr>
        <p:spPr>
          <a:xfrm>
            <a:off x="237300" y="1256400"/>
            <a:ext cx="86694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2"/>
              <a:t>⧫ E pronto! Já é </a:t>
            </a:r>
            <a:r>
              <a:rPr lang="pt-BR" sz="2352"/>
              <a:t>possível</a:t>
            </a:r>
            <a:r>
              <a:rPr lang="pt-BR" sz="2352"/>
              <a:t> abrir o </a:t>
            </a:r>
            <a:r>
              <a:rPr lang="pt-BR" sz="2352"/>
              <a:t>repositório</a:t>
            </a:r>
            <a:r>
              <a:rPr lang="pt-BR" sz="2352"/>
              <a:t> pelo site do Github e visualizar todos </a:t>
            </a:r>
            <a:r>
              <a:rPr lang="pt-BR" sz="2352"/>
              <a:t>os arquivos do repositório local!</a:t>
            </a:r>
            <a:endParaRPr/>
          </a:p>
        </p:txBody>
      </p:sp>
      <p:pic>
        <p:nvPicPr>
          <p:cNvPr id="484" name="Google Shape;4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050" y="2233325"/>
            <a:ext cx="5631998" cy="26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Github Desktop</a:t>
            </a:r>
            <a:endParaRPr/>
          </a:p>
        </p:txBody>
      </p:sp>
      <p:sp>
        <p:nvSpPr>
          <p:cNvPr id="490" name="Google Shape;490;p45"/>
          <p:cNvSpPr txBox="1"/>
          <p:nvPr>
            <p:ph idx="1" type="body"/>
          </p:nvPr>
        </p:nvSpPr>
        <p:spPr>
          <a:xfrm>
            <a:off x="1303800" y="1990050"/>
            <a:ext cx="707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2"/>
              <a:t>⧫ Caso tenha se interessado pelo Github Desktop, saiba que ele possui muitas outras funcionalidades, e basta explorar sua interface amigável para descobrir como </a:t>
            </a:r>
            <a:r>
              <a:rPr lang="pt-BR" sz="2352"/>
              <a:t>utilizá-lo</a:t>
            </a:r>
            <a:r>
              <a:rPr lang="pt-BR" sz="2352"/>
              <a:t> da melhor forma.</a:t>
            </a:r>
            <a:endParaRPr sz="235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52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374" y="85225"/>
            <a:ext cx="4735451" cy="49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 para Windows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 para Windows</a:t>
            </a:r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00" y="1176125"/>
            <a:ext cx="8718202" cy="40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056750" y="3977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⧫ Acesse o site: </a:t>
            </a:r>
            <a:r>
              <a:rPr lang="pt-BR" sz="2000" u="sng">
                <a:solidFill>
                  <a:srgbClr val="0000FF"/>
                </a:solidFill>
              </a:rPr>
              <a:t>https://git-scm.com/download/win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 para Windows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056750" y="4141675"/>
            <a:ext cx="703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⧫ Abra o executável e siga com a instalação normalmente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00" y="1475425"/>
            <a:ext cx="2920950" cy="23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525" y="1474350"/>
            <a:ext cx="2920950" cy="230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450" y="1476048"/>
            <a:ext cx="2920950" cy="230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 para Windows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230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⧫ Pronto, agora você já possui o Git instalado no seu Windows, e pode utilizado pelo terminal ou pelo próprio Git Bash, acessado pressionando o botão direito em qualquer diretório!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72" y="2681875"/>
            <a:ext cx="1735050" cy="2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800" y="2618874"/>
            <a:ext cx="3777401" cy="23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que serão utilizadas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que serão utilizadas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⧫ Agora iremos ver algumas das operações possíveis com o Git;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⧫ Essas operações podem ser realizadas tanto no Linux quanto no Windows, em qualquer terminal ou Git Bash;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⧫ Os próximos slides possuem breves explicações sobre as principais operações, que serão exemplificadas no decorrer das aulas.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