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9850"/>
  <p:notesSz cx="9144000" cy="5149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YzvGqFAkDH1cugPDpg807/lSj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45FDFE-30A3-4A5A-AF7F-F4F0F0DF02CC}">
  <a:tblStyle styleId="{0245FDFE-30A3-4A5A-AF7F-F4F0F0DF02C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customschemas.google.com/relationships/presentationmetadata" Target="metadata"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6175"/>
            <a:ext cx="7315200" cy="23174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0: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10: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1: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2: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3: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4: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5: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5: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6: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6: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7: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8: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8: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9: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0: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4: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5: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6: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7: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7: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8: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9: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2"/>
          <p:cNvSpPr txBox="1">
            <a:spLocks noGrp="1"/>
          </p:cNvSpPr>
          <p:nvPr>
            <p:ph type="title"/>
          </p:nvPr>
        </p:nvSpPr>
        <p:spPr>
          <a:xfrm>
            <a:off x="811479" y="218897"/>
            <a:ext cx="7521041" cy="4540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2"/>
          <p:cNvSpPr txBox="1">
            <a:spLocks noGrp="1"/>
          </p:cNvSpPr>
          <p:nvPr>
            <p:ph type="body" idx="1"/>
          </p:nvPr>
        </p:nvSpPr>
        <p:spPr>
          <a:xfrm>
            <a:off x="389636" y="841324"/>
            <a:ext cx="7774940" cy="24155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4000" b="1" i="0">
                <a:solidFill>
                  <a:srgbClr val="CC0000"/>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2"/>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2"/>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
        <p:cNvGrpSpPr/>
        <p:nvPr/>
      </p:nvGrpSpPr>
      <p:grpSpPr>
        <a:xfrm>
          <a:off x="0" y="0"/>
          <a:ext cx="0" cy="0"/>
          <a:chOff x="0" y="0"/>
          <a:chExt cx="0" cy="0"/>
        </a:xfrm>
      </p:grpSpPr>
      <p:sp>
        <p:nvSpPr>
          <p:cNvPr id="19" name="Google Shape;19;p23"/>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811479" y="218897"/>
            <a:ext cx="7521041" cy="4540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25"/>
          <p:cNvSpPr txBox="1">
            <a:spLocks noGrp="1"/>
          </p:cNvSpPr>
          <p:nvPr>
            <p:ph type="ctrTitle"/>
          </p:nvPr>
        </p:nvSpPr>
        <p:spPr>
          <a:xfrm>
            <a:off x="374395" y="215849"/>
            <a:ext cx="8395208" cy="4540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subTitle" idx="1"/>
          </p:nvPr>
        </p:nvSpPr>
        <p:spPr>
          <a:xfrm>
            <a:off x="1371600" y="2883916"/>
            <a:ext cx="6400800" cy="12874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811479" y="218897"/>
            <a:ext cx="7521041" cy="4540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457200" y="1184465"/>
            <a:ext cx="3977640" cy="339890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6"/>
          <p:cNvSpPr txBox="1">
            <a:spLocks noGrp="1"/>
          </p:cNvSpPr>
          <p:nvPr>
            <p:ph type="body" idx="2"/>
          </p:nvPr>
        </p:nvSpPr>
        <p:spPr>
          <a:xfrm>
            <a:off x="4709160" y="1184465"/>
            <a:ext cx="3977640" cy="339890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jp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21"/>
          <p:cNvPicPr preferRelativeResize="0"/>
          <p:nvPr/>
        </p:nvPicPr>
        <p:blipFill rotWithShape="1">
          <a:blip r:embed="rId7">
            <a:alphaModFix/>
          </a:blip>
          <a:srcRect/>
          <a:stretch/>
        </p:blipFill>
        <p:spPr>
          <a:xfrm>
            <a:off x="8602344" y="66039"/>
            <a:ext cx="348183" cy="357504"/>
          </a:xfrm>
          <a:prstGeom prst="rect">
            <a:avLst/>
          </a:prstGeom>
          <a:noFill/>
          <a:ln>
            <a:noFill/>
          </a:ln>
        </p:spPr>
      </p:pic>
      <p:sp>
        <p:nvSpPr>
          <p:cNvPr id="7" name="Google Shape;7;p21"/>
          <p:cNvSpPr txBox="1">
            <a:spLocks noGrp="1"/>
          </p:cNvSpPr>
          <p:nvPr>
            <p:ph type="title"/>
          </p:nvPr>
        </p:nvSpPr>
        <p:spPr>
          <a:xfrm>
            <a:off x="811479" y="218897"/>
            <a:ext cx="7521041" cy="45402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800" b="1" i="0" u="none" strike="noStrike" cap="non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1"/>
          <p:cNvSpPr txBox="1">
            <a:spLocks noGrp="1"/>
          </p:cNvSpPr>
          <p:nvPr>
            <p:ph type="body" idx="1"/>
          </p:nvPr>
        </p:nvSpPr>
        <p:spPr>
          <a:xfrm>
            <a:off x="389636" y="841324"/>
            <a:ext cx="7774940" cy="24155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4000" b="1" i="0" u="none" strike="noStrike" cap="none">
                <a:solidFill>
                  <a:srgbClr val="CC0000"/>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21"/>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1"/>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21"/>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10.xml" /><Relationship Id="rId1" Type="http://schemas.openxmlformats.org/officeDocument/2006/relationships/slideLayout" Target="../slideLayouts/slideLayout1.xml" /><Relationship Id="rId4" Type="http://schemas.openxmlformats.org/officeDocument/2006/relationships/image" Target="../media/image8.jpg" /></Relationships>
</file>

<file path=ppt/slides/_rels/slide11.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1.xml" /><Relationship Id="rId1" Type="http://schemas.openxmlformats.org/officeDocument/2006/relationships/slideLayout" Target="../slideLayouts/slideLayout1.xml" /><Relationship Id="rId4" Type="http://schemas.openxmlformats.org/officeDocument/2006/relationships/image" Target="../media/image10.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12.xml" /><Relationship Id="rId1" Type="http://schemas.openxmlformats.org/officeDocument/2006/relationships/slideLayout" Target="../slideLayouts/slideLayout1.xml" /><Relationship Id="rId4" Type="http://schemas.openxmlformats.org/officeDocument/2006/relationships/image" Target="../media/image12.jpg" /></Relationships>
</file>

<file path=ppt/slides/_rels/slide13.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13.xml" /><Relationship Id="rId1" Type="http://schemas.openxmlformats.org/officeDocument/2006/relationships/slideLayout" Target="../slideLayouts/slideLayout1.xml" /><Relationship Id="rId4" Type="http://schemas.openxmlformats.org/officeDocument/2006/relationships/image" Target="../media/image14.jpg" /></Relationships>
</file>

<file path=ppt/slides/_rels/slide14.xml.rels><?xml version="1.0" encoding="UTF-8" standalone="yes"?>
<Relationships xmlns="http://schemas.openxmlformats.org/package/2006/relationships"><Relationship Id="rId3" Type="http://schemas.openxmlformats.org/officeDocument/2006/relationships/image" Target="../media/image15.jpg" /><Relationship Id="rId2" Type="http://schemas.openxmlformats.org/officeDocument/2006/relationships/notesSlide" Target="../notesSlides/notesSlide14.xml" /><Relationship Id="rId1" Type="http://schemas.openxmlformats.org/officeDocument/2006/relationships/slideLayout" Target="../slideLayouts/slideLayout1.xml" /><Relationship Id="rId4" Type="http://schemas.openxmlformats.org/officeDocument/2006/relationships/image" Target="../media/image16.jpg" /></Relationships>
</file>

<file path=ppt/slides/_rels/slide15.xml.rels><?xml version="1.0" encoding="UTF-8" standalone="yes"?>
<Relationships xmlns="http://schemas.openxmlformats.org/package/2006/relationships"><Relationship Id="rId3" Type="http://schemas.openxmlformats.org/officeDocument/2006/relationships/image" Target="../media/image17.jpg" /><Relationship Id="rId2" Type="http://schemas.openxmlformats.org/officeDocument/2006/relationships/notesSlide" Target="../notesSlides/notesSlide15.xml" /><Relationship Id="rId1" Type="http://schemas.openxmlformats.org/officeDocument/2006/relationships/slideLayout" Target="../slideLayouts/slideLayout1.xml" /><Relationship Id="rId4" Type="http://schemas.openxmlformats.org/officeDocument/2006/relationships/image" Target="../media/image18.jpg"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20.xml" /><Relationship Id="rId1" Type="http://schemas.openxmlformats.org/officeDocument/2006/relationships/slideLayout" Target="../slideLayouts/slideLayout2.xml" /><Relationship Id="rId4" Type="http://schemas.openxmlformats.org/officeDocument/2006/relationships/image" Target="../media/image20.jpg"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2141254" y="209750"/>
            <a:ext cx="6121200" cy="6297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4000"/>
              <a:t>Capstone Project - 5</a:t>
            </a:r>
            <a:endParaRPr sz="4000"/>
          </a:p>
        </p:txBody>
      </p:sp>
      <p:sp>
        <p:nvSpPr>
          <p:cNvPr id="45" name="Google Shape;45;p1"/>
          <p:cNvSpPr txBox="1">
            <a:spLocks noGrp="1"/>
          </p:cNvSpPr>
          <p:nvPr>
            <p:ph type="body" idx="1"/>
          </p:nvPr>
        </p:nvSpPr>
        <p:spPr>
          <a:xfrm>
            <a:off x="389636" y="841324"/>
            <a:ext cx="7774800" cy="24261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a:p>
          <a:p>
            <a:pPr marL="866139" marR="5080" lvl="0" indent="-280669" algn="l" rtl="0">
              <a:lnSpc>
                <a:spcPct val="103000"/>
              </a:lnSpc>
              <a:spcBef>
                <a:spcPts val="25"/>
              </a:spcBef>
              <a:spcAft>
                <a:spcPts val="0"/>
              </a:spcAft>
              <a:buNone/>
            </a:pPr>
            <a:r>
              <a:rPr lang="en-US">
                <a:solidFill>
                  <a:srgbClr val="124F5C"/>
                </a:solidFill>
              </a:rPr>
              <a:t>Live Class Monitoring system  (Face Emotion Recognition)</a:t>
            </a:r>
            <a:endParaRPr/>
          </a:p>
          <a:p>
            <a:pPr marL="701675" lvl="0" indent="0" algn="ctr" rtl="0">
              <a:lnSpc>
                <a:spcPct val="100000"/>
              </a:lnSpc>
              <a:spcBef>
                <a:spcPts val="250"/>
              </a:spcBef>
              <a:spcAft>
                <a:spcPts val="0"/>
              </a:spcAft>
              <a:buNone/>
            </a:pPr>
            <a:r>
              <a:rPr lang="en-US" sz="3200">
                <a:solidFill>
                  <a:srgbClr val="124F5C"/>
                </a:solidFill>
              </a:rPr>
              <a:t>DL+MLE</a:t>
            </a:r>
            <a:endParaRPr sz="3200"/>
          </a:p>
        </p:txBody>
      </p:sp>
      <p:sp>
        <p:nvSpPr>
          <p:cNvPr id="46" name="Google Shape;46;p1"/>
          <p:cNvSpPr txBox="1"/>
          <p:nvPr/>
        </p:nvSpPr>
        <p:spPr>
          <a:xfrm>
            <a:off x="3886961" y="3866489"/>
            <a:ext cx="136271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b="1" i="0" u="none" strike="noStrike" cap="none">
                <a:solidFill>
                  <a:srgbClr val="124F5C"/>
                </a:solidFill>
                <a:latin typeface="Arial"/>
                <a:ea typeface="Arial"/>
                <a:cs typeface="Arial"/>
                <a:sym typeface="Arial"/>
              </a:rPr>
              <a:t>Raavi sahu</a:t>
            </a:r>
            <a:endParaRPr sz="20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0"/>
          <p:cNvSpPr txBox="1">
            <a:spLocks noGrp="1"/>
          </p:cNvSpPr>
          <p:nvPr>
            <p:ph type="title"/>
          </p:nvPr>
        </p:nvSpPr>
        <p:spPr>
          <a:xfrm>
            <a:off x="374395" y="218897"/>
            <a:ext cx="5483225" cy="45402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a:t>Model Creation(</a:t>
            </a:r>
            <a:r>
              <a:rPr lang="en-US">
                <a:solidFill>
                  <a:srgbClr val="124F5C"/>
                </a:solidFill>
              </a:rPr>
              <a:t>Xception model</a:t>
            </a:r>
            <a:r>
              <a:rPr lang="en-US"/>
              <a:t>)</a:t>
            </a:r>
            <a:endParaRPr/>
          </a:p>
        </p:txBody>
      </p:sp>
      <p:sp>
        <p:nvSpPr>
          <p:cNvPr id="108" name="Google Shape;108;p10"/>
          <p:cNvSpPr txBox="1"/>
          <p:nvPr/>
        </p:nvSpPr>
        <p:spPr>
          <a:xfrm>
            <a:off x="212852" y="3149076"/>
            <a:ext cx="8246109" cy="1434465"/>
          </a:xfrm>
          <a:prstGeom prst="rect">
            <a:avLst/>
          </a:prstGeom>
          <a:noFill/>
          <a:ln>
            <a:noFill/>
          </a:ln>
        </p:spPr>
        <p:txBody>
          <a:bodyPr spcFirstLastPara="1" wrap="square" lIns="0" tIns="14600" rIns="0" bIns="0" anchor="t" anchorCtr="0">
            <a:spAutoFit/>
          </a:bodyPr>
          <a:lstStyle/>
          <a:p>
            <a:pPr marL="12700" marR="5080" lvl="0" indent="0" algn="just" rtl="0">
              <a:lnSpc>
                <a:spcPct val="115399"/>
              </a:lnSpc>
              <a:spcBef>
                <a:spcPts val="0"/>
              </a:spcBef>
              <a:spcAft>
                <a:spcPts val="0"/>
              </a:spcAft>
              <a:buNone/>
            </a:pPr>
            <a:r>
              <a:rPr lang="en-US" sz="2000" b="1">
                <a:solidFill>
                  <a:srgbClr val="124F5C"/>
                </a:solidFill>
                <a:latin typeface="Arial"/>
                <a:ea typeface="Arial"/>
                <a:cs typeface="Arial"/>
                <a:sym typeface="Arial"/>
              </a:rPr>
              <a:t>Xception architecture is a linear stack of depth wise separable  convolution layers with residual connections.</a:t>
            </a:r>
            <a:r>
              <a:rPr lang="en-US" sz="2000" b="1">
                <a:solidFill>
                  <a:srgbClr val="124F5C"/>
                </a:solidFill>
                <a:latin typeface="Georgia"/>
                <a:ea typeface="Georgia"/>
                <a:cs typeface="Georgia"/>
                <a:sym typeface="Georgia"/>
              </a:rPr>
              <a:t>the Xception module  has 3 main parts. The Entry flow, the Middle flow (which is  repeated 8 times), and the Exit flow.</a:t>
            </a:r>
            <a:endParaRPr sz="2000">
              <a:latin typeface="Georgia"/>
              <a:ea typeface="Georgia"/>
              <a:cs typeface="Georgia"/>
              <a:sym typeface="Georgia"/>
            </a:endParaRPr>
          </a:p>
        </p:txBody>
      </p:sp>
      <p:grpSp>
        <p:nvGrpSpPr>
          <p:cNvPr id="109" name="Google Shape;109;p10"/>
          <p:cNvGrpSpPr/>
          <p:nvPr/>
        </p:nvGrpSpPr>
        <p:grpSpPr>
          <a:xfrm>
            <a:off x="145414" y="696721"/>
            <a:ext cx="8808085" cy="2327910"/>
            <a:chOff x="145414" y="696721"/>
            <a:chExt cx="8808085" cy="2327910"/>
          </a:xfrm>
        </p:grpSpPr>
        <p:pic>
          <p:nvPicPr>
            <p:cNvPr id="110" name="Google Shape;110;p10"/>
            <p:cNvPicPr preferRelativeResize="0"/>
            <p:nvPr/>
          </p:nvPicPr>
          <p:blipFill rotWithShape="1">
            <a:blip r:embed="rId3">
              <a:alphaModFix/>
            </a:blip>
            <a:srcRect/>
            <a:stretch/>
          </p:blipFill>
          <p:spPr>
            <a:xfrm>
              <a:off x="145414" y="696721"/>
              <a:ext cx="4156202" cy="2209291"/>
            </a:xfrm>
            <a:prstGeom prst="rect">
              <a:avLst/>
            </a:prstGeom>
            <a:noFill/>
            <a:ln>
              <a:noFill/>
            </a:ln>
          </p:spPr>
        </p:pic>
        <p:pic>
          <p:nvPicPr>
            <p:cNvPr id="111" name="Google Shape;111;p10"/>
            <p:cNvPicPr preferRelativeResize="0"/>
            <p:nvPr/>
          </p:nvPicPr>
          <p:blipFill rotWithShape="1">
            <a:blip r:embed="rId4">
              <a:alphaModFix/>
            </a:blip>
            <a:srcRect/>
            <a:stretch/>
          </p:blipFill>
          <p:spPr>
            <a:xfrm>
              <a:off x="4245863" y="860932"/>
              <a:ext cx="4707636" cy="2163699"/>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1"/>
          <p:cNvSpPr txBox="1">
            <a:spLocks noGrp="1"/>
          </p:cNvSpPr>
          <p:nvPr>
            <p:ph type="title"/>
          </p:nvPr>
        </p:nvSpPr>
        <p:spPr>
          <a:xfrm>
            <a:off x="383540" y="221945"/>
            <a:ext cx="5280025"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t>Model Creation(</a:t>
            </a:r>
            <a:r>
              <a:rPr lang="en-US" sz="2400">
                <a:solidFill>
                  <a:srgbClr val="124F5C"/>
                </a:solidFill>
              </a:rPr>
              <a:t>DeXpression model</a:t>
            </a:r>
            <a:r>
              <a:rPr lang="en-US" sz="2400"/>
              <a:t>)</a:t>
            </a:r>
            <a:endParaRPr sz="2400"/>
          </a:p>
        </p:txBody>
      </p:sp>
      <p:sp>
        <p:nvSpPr>
          <p:cNvPr id="117" name="Google Shape;117;p11"/>
          <p:cNvSpPr txBox="1"/>
          <p:nvPr/>
        </p:nvSpPr>
        <p:spPr>
          <a:xfrm>
            <a:off x="563676" y="3398733"/>
            <a:ext cx="7724140" cy="1447165"/>
          </a:xfrm>
          <a:prstGeom prst="rect">
            <a:avLst/>
          </a:prstGeom>
          <a:noFill/>
          <a:ln>
            <a:noFill/>
          </a:ln>
        </p:spPr>
        <p:txBody>
          <a:bodyPr spcFirstLastPara="1" wrap="square" lIns="0" tIns="14600" rIns="0" bIns="0" anchor="t" anchorCtr="0">
            <a:spAutoFit/>
          </a:bodyPr>
          <a:lstStyle/>
          <a:p>
            <a:pPr marL="18415" marR="5080" lvl="0" indent="-6350" algn="l" rtl="0">
              <a:lnSpc>
                <a:spcPct val="116399"/>
              </a:lnSpc>
              <a:spcBef>
                <a:spcPts val="0"/>
              </a:spcBef>
              <a:spcAft>
                <a:spcPts val="0"/>
              </a:spcAft>
              <a:buNone/>
            </a:pPr>
            <a:r>
              <a:rPr lang="en-US" sz="2000" b="1">
                <a:solidFill>
                  <a:srgbClr val="124F5C"/>
                </a:solidFill>
                <a:latin typeface="Arial"/>
                <a:ea typeface="Arial"/>
                <a:cs typeface="Arial"/>
                <a:sym typeface="Arial"/>
              </a:rPr>
              <a:t>The proposed architecture is independent of any hand-crafted  feature extraction and perform better then the basic Neural  network but the training or validation accuracy is not good then  the rest of four model.</a:t>
            </a:r>
            <a:endParaRPr sz="2000">
              <a:latin typeface="Arial"/>
              <a:ea typeface="Arial"/>
              <a:cs typeface="Arial"/>
              <a:sym typeface="Arial"/>
            </a:endParaRPr>
          </a:p>
        </p:txBody>
      </p:sp>
      <p:pic>
        <p:nvPicPr>
          <p:cNvPr id="118" name="Google Shape;118;p11"/>
          <p:cNvPicPr preferRelativeResize="0"/>
          <p:nvPr/>
        </p:nvPicPr>
        <p:blipFill rotWithShape="1">
          <a:blip r:embed="rId3">
            <a:alphaModFix/>
          </a:blip>
          <a:srcRect/>
          <a:stretch/>
        </p:blipFill>
        <p:spPr>
          <a:xfrm>
            <a:off x="351790" y="634110"/>
            <a:ext cx="2725420" cy="2541905"/>
          </a:xfrm>
          <a:prstGeom prst="rect">
            <a:avLst/>
          </a:prstGeom>
          <a:noFill/>
          <a:ln>
            <a:noFill/>
          </a:ln>
        </p:spPr>
      </p:pic>
      <p:pic>
        <p:nvPicPr>
          <p:cNvPr id="119" name="Google Shape;119;p11"/>
          <p:cNvPicPr preferRelativeResize="0"/>
          <p:nvPr/>
        </p:nvPicPr>
        <p:blipFill rotWithShape="1">
          <a:blip r:embed="rId4">
            <a:alphaModFix/>
          </a:blip>
          <a:srcRect/>
          <a:stretch/>
        </p:blipFill>
        <p:spPr>
          <a:xfrm>
            <a:off x="4292091" y="880363"/>
            <a:ext cx="4147692" cy="21278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2"/>
          <p:cNvSpPr txBox="1">
            <a:spLocks noGrp="1"/>
          </p:cNvSpPr>
          <p:nvPr>
            <p:ph type="title"/>
          </p:nvPr>
        </p:nvSpPr>
        <p:spPr>
          <a:xfrm>
            <a:off x="441756" y="218897"/>
            <a:ext cx="4751705" cy="45402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a:t>Model Creation(</a:t>
            </a:r>
            <a:r>
              <a:rPr lang="en-US">
                <a:solidFill>
                  <a:srgbClr val="124F5C"/>
                </a:solidFill>
              </a:rPr>
              <a:t>CNN model</a:t>
            </a:r>
            <a:r>
              <a:rPr lang="en-US"/>
              <a:t>)</a:t>
            </a:r>
            <a:endParaRPr/>
          </a:p>
        </p:txBody>
      </p:sp>
      <p:sp>
        <p:nvSpPr>
          <p:cNvPr id="125" name="Google Shape;125;p12"/>
          <p:cNvSpPr txBox="1"/>
          <p:nvPr/>
        </p:nvSpPr>
        <p:spPr>
          <a:xfrm>
            <a:off x="441756" y="3387674"/>
            <a:ext cx="7926705" cy="1212850"/>
          </a:xfrm>
          <a:prstGeom prst="rect">
            <a:avLst/>
          </a:prstGeom>
          <a:noFill/>
          <a:ln>
            <a:noFill/>
          </a:ln>
        </p:spPr>
        <p:txBody>
          <a:bodyPr spcFirstLastPara="1" wrap="square" lIns="0" tIns="12050" rIns="0" bIns="0" anchor="t" anchorCtr="0">
            <a:spAutoFit/>
          </a:bodyPr>
          <a:lstStyle/>
          <a:p>
            <a:pPr marL="12700" marR="5080" lvl="0" indent="0" algn="l" rtl="0">
              <a:lnSpc>
                <a:spcPct val="99900"/>
              </a:lnSpc>
              <a:spcBef>
                <a:spcPts val="0"/>
              </a:spcBef>
              <a:spcAft>
                <a:spcPts val="0"/>
              </a:spcAft>
              <a:buNone/>
            </a:pPr>
            <a:r>
              <a:rPr lang="en-US" sz="1950" b="1">
                <a:solidFill>
                  <a:srgbClr val="124F5C"/>
                </a:solidFill>
                <a:latin typeface="Arial"/>
                <a:ea typeface="Arial"/>
                <a:cs typeface="Arial"/>
                <a:sym typeface="Arial"/>
              </a:rPr>
              <a:t>A Convolutional Neural Network (ConvNet/CNN) is a Deep Learning  algorithm which can take	an input image, assign importance  (learnable weights and biases) to various aspects/objects in the  image and be able to differentiate one from the other.</a:t>
            </a:r>
            <a:endParaRPr sz="1950">
              <a:latin typeface="Arial"/>
              <a:ea typeface="Arial"/>
              <a:cs typeface="Arial"/>
              <a:sym typeface="Arial"/>
            </a:endParaRPr>
          </a:p>
        </p:txBody>
      </p:sp>
      <p:pic>
        <p:nvPicPr>
          <p:cNvPr id="126" name="Google Shape;126;p12"/>
          <p:cNvPicPr preferRelativeResize="0"/>
          <p:nvPr/>
        </p:nvPicPr>
        <p:blipFill rotWithShape="1">
          <a:blip r:embed="rId3">
            <a:alphaModFix/>
          </a:blip>
          <a:srcRect/>
          <a:stretch/>
        </p:blipFill>
        <p:spPr>
          <a:xfrm>
            <a:off x="158114" y="1053591"/>
            <a:ext cx="5218684" cy="1719198"/>
          </a:xfrm>
          <a:prstGeom prst="rect">
            <a:avLst/>
          </a:prstGeom>
          <a:noFill/>
          <a:ln>
            <a:noFill/>
          </a:ln>
        </p:spPr>
      </p:pic>
      <p:pic>
        <p:nvPicPr>
          <p:cNvPr id="127" name="Google Shape;127;p12"/>
          <p:cNvPicPr preferRelativeResize="0"/>
          <p:nvPr/>
        </p:nvPicPr>
        <p:blipFill rotWithShape="1">
          <a:blip r:embed="rId4">
            <a:alphaModFix/>
          </a:blip>
          <a:srcRect/>
          <a:stretch/>
        </p:blipFill>
        <p:spPr>
          <a:xfrm>
            <a:off x="5485765" y="911986"/>
            <a:ext cx="2857879" cy="243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383540" y="221945"/>
            <a:ext cx="6338570"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t>Confusion Matrix and Classification Record</a:t>
            </a:r>
            <a:endParaRPr sz="2400"/>
          </a:p>
        </p:txBody>
      </p:sp>
      <p:sp>
        <p:nvSpPr>
          <p:cNvPr id="133" name="Google Shape;133;p13"/>
          <p:cNvSpPr txBox="1"/>
          <p:nvPr/>
        </p:nvSpPr>
        <p:spPr>
          <a:xfrm>
            <a:off x="456996" y="3115548"/>
            <a:ext cx="8347709" cy="1443355"/>
          </a:xfrm>
          <a:prstGeom prst="rect">
            <a:avLst/>
          </a:prstGeom>
          <a:noFill/>
          <a:ln>
            <a:noFill/>
          </a:ln>
        </p:spPr>
        <p:txBody>
          <a:bodyPr spcFirstLastPara="1" wrap="square" lIns="0" tIns="11425" rIns="0" bIns="0" anchor="t" anchorCtr="0">
            <a:spAutoFit/>
          </a:bodyPr>
          <a:lstStyle/>
          <a:p>
            <a:pPr marL="12700" marR="5080" lvl="0" indent="0" algn="l" rtl="0">
              <a:lnSpc>
                <a:spcPct val="116399"/>
              </a:lnSpc>
              <a:spcBef>
                <a:spcPts val="0"/>
              </a:spcBef>
              <a:spcAft>
                <a:spcPts val="0"/>
              </a:spcAft>
              <a:buNone/>
            </a:pPr>
            <a:r>
              <a:rPr lang="en-US" sz="2000" b="1">
                <a:solidFill>
                  <a:srgbClr val="124F5C"/>
                </a:solidFill>
                <a:latin typeface="Arial"/>
                <a:ea typeface="Arial"/>
                <a:cs typeface="Arial"/>
                <a:sym typeface="Arial"/>
              </a:rPr>
              <a:t>Our CNN model having the best metrics score . we can see the  performance in the confusion matrix as well as from the  Classification record .and we found that this model have better recall  score for all the expression</a:t>
            </a:r>
            <a:endParaRPr sz="2000">
              <a:latin typeface="Arial"/>
              <a:ea typeface="Arial"/>
              <a:cs typeface="Arial"/>
              <a:sym typeface="Arial"/>
            </a:endParaRPr>
          </a:p>
        </p:txBody>
      </p:sp>
      <p:pic>
        <p:nvPicPr>
          <p:cNvPr id="134" name="Google Shape;134;p13"/>
          <p:cNvPicPr preferRelativeResize="0"/>
          <p:nvPr/>
        </p:nvPicPr>
        <p:blipFill rotWithShape="1">
          <a:blip r:embed="rId3">
            <a:alphaModFix/>
          </a:blip>
          <a:srcRect/>
          <a:stretch/>
        </p:blipFill>
        <p:spPr>
          <a:xfrm>
            <a:off x="369570" y="634110"/>
            <a:ext cx="3217926" cy="2315210"/>
          </a:xfrm>
          <a:prstGeom prst="rect">
            <a:avLst/>
          </a:prstGeom>
          <a:noFill/>
          <a:ln>
            <a:noFill/>
          </a:ln>
        </p:spPr>
      </p:pic>
      <p:pic>
        <p:nvPicPr>
          <p:cNvPr id="135" name="Google Shape;135;p13"/>
          <p:cNvPicPr preferRelativeResize="0"/>
          <p:nvPr/>
        </p:nvPicPr>
        <p:blipFill rotWithShape="1">
          <a:blip r:embed="rId4">
            <a:alphaModFix/>
          </a:blip>
          <a:srcRect/>
          <a:stretch/>
        </p:blipFill>
        <p:spPr>
          <a:xfrm>
            <a:off x="4088638" y="697356"/>
            <a:ext cx="4607052" cy="22063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383540" y="212801"/>
            <a:ext cx="7362190" cy="45402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a:t>Model Creation(</a:t>
            </a:r>
            <a:r>
              <a:rPr lang="en-US">
                <a:solidFill>
                  <a:srgbClr val="124F5C"/>
                </a:solidFill>
              </a:rPr>
              <a:t>DCNN model OR ResNet50</a:t>
            </a:r>
            <a:r>
              <a:rPr lang="en-US"/>
              <a:t>)</a:t>
            </a:r>
            <a:endParaRPr/>
          </a:p>
        </p:txBody>
      </p:sp>
      <p:sp>
        <p:nvSpPr>
          <p:cNvPr id="141" name="Google Shape;141;p14"/>
          <p:cNvSpPr txBox="1"/>
          <p:nvPr/>
        </p:nvSpPr>
        <p:spPr>
          <a:xfrm>
            <a:off x="661720" y="3418458"/>
            <a:ext cx="8162290" cy="160401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US" sz="1400" b="1">
                <a:solidFill>
                  <a:srgbClr val="F5FCFF"/>
                </a:solidFill>
                <a:latin typeface="Arial"/>
                <a:ea typeface="Arial"/>
                <a:cs typeface="Arial"/>
                <a:sym typeface="Arial"/>
              </a:rPr>
              <a:t>●</a:t>
            </a:r>
            <a:endParaRPr sz="1400">
              <a:latin typeface="Arial"/>
              <a:ea typeface="Arial"/>
              <a:cs typeface="Arial"/>
              <a:sym typeface="Arial"/>
            </a:endParaRPr>
          </a:p>
          <a:p>
            <a:pPr marL="334645" marR="0" lvl="0" indent="-334645" algn="l" rtl="0">
              <a:lnSpc>
                <a:spcPct val="100000"/>
              </a:lnSpc>
              <a:spcBef>
                <a:spcPts val="5"/>
              </a:spcBef>
              <a:spcAft>
                <a:spcPts val="0"/>
              </a:spcAft>
              <a:buClr>
                <a:srgbClr val="F5FCFF"/>
              </a:buClr>
              <a:buSzPts val="1400"/>
              <a:buFont typeface="Arial"/>
              <a:buChar char="●"/>
            </a:pPr>
            <a:r>
              <a:rPr lang="en-US" sz="2000" b="1">
                <a:solidFill>
                  <a:srgbClr val="124F5C"/>
                </a:solidFill>
                <a:latin typeface="Arial"/>
                <a:ea typeface="Arial"/>
                <a:cs typeface="Arial"/>
                <a:sym typeface="Arial"/>
              </a:rPr>
              <a:t>ResNet50 is a variant of ResNet model which has 48 Convolution</a:t>
            </a:r>
            <a:endParaRPr sz="2000">
              <a:latin typeface="Arial"/>
              <a:ea typeface="Arial"/>
              <a:cs typeface="Arial"/>
              <a:sym typeface="Arial"/>
            </a:endParaRPr>
          </a:p>
          <a:p>
            <a:pPr marL="335280" marR="116204" lvl="0" indent="0" algn="l" rtl="0">
              <a:lnSpc>
                <a:spcPct val="139500"/>
              </a:lnSpc>
              <a:spcBef>
                <a:spcPts val="85"/>
              </a:spcBef>
              <a:spcAft>
                <a:spcPts val="0"/>
              </a:spcAft>
              <a:buNone/>
            </a:pPr>
            <a:r>
              <a:rPr lang="en-US" sz="2000" b="1">
                <a:solidFill>
                  <a:srgbClr val="124F5C"/>
                </a:solidFill>
                <a:latin typeface="Arial"/>
                <a:ea typeface="Arial"/>
                <a:cs typeface="Arial"/>
                <a:sym typeface="Arial"/>
              </a:rPr>
              <a:t>layers along with 1 MaxPool and 1 Average Pool layer. It has 3.8  x 10^9 Floating points operations. It is a widely used ResNet  model and we have explored ResNet50 architecture in depth.</a:t>
            </a:r>
            <a:endParaRPr sz="2000">
              <a:latin typeface="Arial"/>
              <a:ea typeface="Arial"/>
              <a:cs typeface="Arial"/>
              <a:sym typeface="Arial"/>
            </a:endParaRPr>
          </a:p>
        </p:txBody>
      </p:sp>
      <p:grpSp>
        <p:nvGrpSpPr>
          <p:cNvPr id="142" name="Google Shape;142;p14"/>
          <p:cNvGrpSpPr/>
          <p:nvPr/>
        </p:nvGrpSpPr>
        <p:grpSpPr>
          <a:xfrm>
            <a:off x="3984625" y="2323464"/>
            <a:ext cx="934719" cy="572770"/>
            <a:chOff x="3984625" y="2323464"/>
            <a:chExt cx="934719" cy="572770"/>
          </a:xfrm>
        </p:grpSpPr>
        <p:sp>
          <p:nvSpPr>
            <p:cNvPr id="143" name="Google Shape;143;p14"/>
            <p:cNvSpPr/>
            <p:nvPr/>
          </p:nvSpPr>
          <p:spPr>
            <a:xfrm>
              <a:off x="3984625" y="2323464"/>
              <a:ext cx="934719" cy="572770"/>
            </a:xfrm>
            <a:custGeom>
              <a:avLst/>
              <a:gdLst/>
              <a:ahLst/>
              <a:cxnLst/>
              <a:rect l="l" t="t" r="r" b="b"/>
              <a:pathLst>
                <a:path w="934720" h="572769" extrusionOk="0">
                  <a:moveTo>
                    <a:pt x="648208" y="0"/>
                  </a:moveTo>
                  <a:lnTo>
                    <a:pt x="648208" y="143128"/>
                  </a:lnTo>
                  <a:lnTo>
                    <a:pt x="0" y="143128"/>
                  </a:lnTo>
                  <a:lnTo>
                    <a:pt x="0" y="429513"/>
                  </a:lnTo>
                  <a:lnTo>
                    <a:pt x="648208" y="429513"/>
                  </a:lnTo>
                  <a:lnTo>
                    <a:pt x="648208" y="572642"/>
                  </a:lnTo>
                  <a:lnTo>
                    <a:pt x="934592" y="286384"/>
                  </a:lnTo>
                  <a:lnTo>
                    <a:pt x="648208" y="0"/>
                  </a:lnTo>
                  <a:close/>
                </a:path>
              </a:pathLst>
            </a:custGeom>
            <a:solidFill>
              <a:srgbClr val="124F5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4" name="Google Shape;144;p14"/>
            <p:cNvSpPr/>
            <p:nvPr/>
          </p:nvSpPr>
          <p:spPr>
            <a:xfrm>
              <a:off x="3984625" y="2323464"/>
              <a:ext cx="934719" cy="572770"/>
            </a:xfrm>
            <a:custGeom>
              <a:avLst/>
              <a:gdLst/>
              <a:ahLst/>
              <a:cxnLst/>
              <a:rect l="l" t="t" r="r" b="b"/>
              <a:pathLst>
                <a:path w="934720" h="572769" extrusionOk="0">
                  <a:moveTo>
                    <a:pt x="0" y="143128"/>
                  </a:moveTo>
                  <a:lnTo>
                    <a:pt x="648208" y="143128"/>
                  </a:lnTo>
                  <a:lnTo>
                    <a:pt x="648208" y="0"/>
                  </a:lnTo>
                  <a:lnTo>
                    <a:pt x="934592" y="286384"/>
                  </a:lnTo>
                  <a:lnTo>
                    <a:pt x="648208" y="572642"/>
                  </a:lnTo>
                  <a:lnTo>
                    <a:pt x="648208" y="429513"/>
                  </a:lnTo>
                  <a:lnTo>
                    <a:pt x="0" y="429513"/>
                  </a:lnTo>
                  <a:lnTo>
                    <a:pt x="0" y="143128"/>
                  </a:lnTo>
                  <a:close/>
                </a:path>
              </a:pathLst>
            </a:custGeom>
            <a:noFill/>
            <a:ln w="25400"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45" name="Google Shape;145;p14"/>
          <p:cNvPicPr preferRelativeResize="0"/>
          <p:nvPr/>
        </p:nvPicPr>
        <p:blipFill rotWithShape="1">
          <a:blip r:embed="rId3">
            <a:alphaModFix/>
          </a:blip>
          <a:srcRect/>
          <a:stretch/>
        </p:blipFill>
        <p:spPr>
          <a:xfrm>
            <a:off x="5199900" y="1183639"/>
            <a:ext cx="3227940" cy="2078115"/>
          </a:xfrm>
          <a:prstGeom prst="rect">
            <a:avLst/>
          </a:prstGeom>
          <a:noFill/>
          <a:ln>
            <a:noFill/>
          </a:ln>
        </p:spPr>
      </p:pic>
      <p:pic>
        <p:nvPicPr>
          <p:cNvPr id="146" name="Google Shape;146;p14"/>
          <p:cNvPicPr preferRelativeResize="0"/>
          <p:nvPr/>
        </p:nvPicPr>
        <p:blipFill rotWithShape="1">
          <a:blip r:embed="rId4">
            <a:alphaModFix/>
          </a:blip>
          <a:srcRect/>
          <a:stretch/>
        </p:blipFill>
        <p:spPr>
          <a:xfrm>
            <a:off x="0" y="1301114"/>
            <a:ext cx="3891534" cy="22061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811479" y="218897"/>
            <a:ext cx="7521041" cy="454025"/>
          </a:xfrm>
          <a:prstGeom prst="rect">
            <a:avLst/>
          </a:prstGeom>
          <a:noFill/>
          <a:ln>
            <a:noFill/>
          </a:ln>
        </p:spPr>
        <p:txBody>
          <a:bodyPr spcFirstLastPara="1" wrap="square" lIns="0" tIns="13950" rIns="0" bIns="0" anchor="t" anchorCtr="0">
            <a:spAutoFit/>
          </a:bodyPr>
          <a:lstStyle/>
          <a:p>
            <a:pPr marL="17780" lvl="0" indent="0" algn="l" rtl="0">
              <a:lnSpc>
                <a:spcPct val="100000"/>
              </a:lnSpc>
              <a:spcBef>
                <a:spcPts val="0"/>
              </a:spcBef>
              <a:spcAft>
                <a:spcPts val="0"/>
              </a:spcAft>
              <a:buNone/>
            </a:pPr>
            <a:r>
              <a:rPr lang="en-US"/>
              <a:t>Real time local video face emotion detection</a:t>
            </a:r>
            <a:endParaRPr/>
          </a:p>
        </p:txBody>
      </p:sp>
      <p:sp>
        <p:nvSpPr>
          <p:cNvPr id="152" name="Google Shape;152;p15"/>
          <p:cNvSpPr txBox="1"/>
          <p:nvPr/>
        </p:nvSpPr>
        <p:spPr>
          <a:xfrm>
            <a:off x="502716" y="762482"/>
            <a:ext cx="7772400" cy="1517015"/>
          </a:xfrm>
          <a:prstGeom prst="rect">
            <a:avLst/>
          </a:prstGeom>
          <a:noFill/>
          <a:ln>
            <a:noFill/>
          </a:ln>
        </p:spPr>
        <p:txBody>
          <a:bodyPr spcFirstLastPara="1" wrap="square" lIns="0" tIns="13950" rIns="0" bIns="0" anchor="t" anchorCtr="0">
            <a:spAutoFit/>
          </a:bodyPr>
          <a:lstStyle/>
          <a:p>
            <a:pPr marL="377825" marR="126364" lvl="0" indent="-365760" algn="l" rtl="0">
              <a:lnSpc>
                <a:spcPct val="114799"/>
              </a:lnSpc>
              <a:spcBef>
                <a:spcPts val="0"/>
              </a:spcBef>
              <a:spcAft>
                <a:spcPts val="0"/>
              </a:spcAft>
              <a:buClr>
                <a:srgbClr val="124F5C"/>
              </a:buClr>
              <a:buSzPts val="1500"/>
              <a:buFont typeface="Arial"/>
              <a:buChar char="●"/>
            </a:pPr>
            <a:r>
              <a:rPr lang="en-US" sz="1700" b="1">
                <a:solidFill>
                  <a:srgbClr val="124F5C"/>
                </a:solidFill>
                <a:latin typeface="Arial"/>
                <a:ea typeface="Arial"/>
                <a:cs typeface="Arial"/>
                <a:sym typeface="Arial"/>
              </a:rPr>
              <a:t>We created some pattern for detecting and prediction the emotion for  single as well for the multiple face by the use of OpenCV video capture  in local system.</a:t>
            </a:r>
            <a:endParaRPr sz="1700">
              <a:latin typeface="Arial"/>
              <a:ea typeface="Arial"/>
              <a:cs typeface="Arial"/>
              <a:sym typeface="Arial"/>
            </a:endParaRPr>
          </a:p>
          <a:p>
            <a:pPr marL="377825" marR="5080" lvl="0" indent="-365760" algn="l" rtl="0">
              <a:lnSpc>
                <a:spcPct val="115300"/>
              </a:lnSpc>
              <a:spcBef>
                <a:spcPts val="5"/>
              </a:spcBef>
              <a:spcAft>
                <a:spcPts val="0"/>
              </a:spcAft>
              <a:buClr>
                <a:srgbClr val="124F5C"/>
              </a:buClr>
              <a:buSzPts val="1500"/>
              <a:buFont typeface="Arial"/>
              <a:buChar char="●"/>
            </a:pPr>
            <a:r>
              <a:rPr lang="en-US" sz="1700" b="1">
                <a:solidFill>
                  <a:srgbClr val="124F5C"/>
                </a:solidFill>
                <a:latin typeface="Arial"/>
                <a:ea typeface="Arial"/>
                <a:cs typeface="Arial"/>
                <a:sym typeface="Arial"/>
              </a:rPr>
              <a:t>For webapp OpenCv can’t use so we use streamlit-webrtc for Front end  application.</a:t>
            </a:r>
            <a:endParaRPr sz="1700">
              <a:latin typeface="Arial"/>
              <a:ea typeface="Arial"/>
              <a:cs typeface="Arial"/>
              <a:sym typeface="Arial"/>
            </a:endParaRPr>
          </a:p>
        </p:txBody>
      </p:sp>
      <p:sp>
        <p:nvSpPr>
          <p:cNvPr id="153" name="Google Shape;153;p15"/>
          <p:cNvSpPr txBox="1"/>
          <p:nvPr/>
        </p:nvSpPr>
        <p:spPr>
          <a:xfrm>
            <a:off x="374395" y="4235602"/>
            <a:ext cx="8223884" cy="890269"/>
          </a:xfrm>
          <a:prstGeom prst="rect">
            <a:avLst/>
          </a:prstGeom>
          <a:noFill/>
          <a:ln>
            <a:noFill/>
          </a:ln>
        </p:spPr>
        <p:txBody>
          <a:bodyPr spcFirstLastPara="1" wrap="square" lIns="0" tIns="4425" rIns="0" bIns="0" anchor="t" anchorCtr="0">
            <a:spAutoFit/>
          </a:bodyPr>
          <a:lstStyle/>
          <a:p>
            <a:pPr marL="18415" marR="5080" lvl="0" indent="-6350" algn="l" rtl="0">
              <a:lnSpc>
                <a:spcPct val="102200"/>
              </a:lnSpc>
              <a:spcBef>
                <a:spcPts val="0"/>
              </a:spcBef>
              <a:spcAft>
                <a:spcPts val="0"/>
              </a:spcAft>
              <a:buNone/>
            </a:pPr>
            <a:r>
              <a:rPr lang="en-US" sz="2800" b="1">
                <a:solidFill>
                  <a:srgbClr val="CC0000"/>
                </a:solidFill>
                <a:latin typeface="Arial"/>
                <a:ea typeface="Arial"/>
                <a:cs typeface="Arial"/>
                <a:sym typeface="Arial"/>
              </a:rPr>
              <a:t>Deployment of Streamlit Web App in Heroku and  Streamlit:</a:t>
            </a:r>
            <a:endParaRPr sz="2800">
              <a:latin typeface="Arial"/>
              <a:ea typeface="Arial"/>
              <a:cs typeface="Arial"/>
              <a:sym typeface="Arial"/>
            </a:endParaRPr>
          </a:p>
        </p:txBody>
      </p:sp>
      <p:pic>
        <p:nvPicPr>
          <p:cNvPr id="154" name="Google Shape;154;p15"/>
          <p:cNvPicPr preferRelativeResize="0"/>
          <p:nvPr/>
        </p:nvPicPr>
        <p:blipFill rotWithShape="1">
          <a:blip r:embed="rId3">
            <a:alphaModFix/>
          </a:blip>
          <a:srcRect/>
          <a:stretch/>
        </p:blipFill>
        <p:spPr>
          <a:xfrm>
            <a:off x="747394" y="2318423"/>
            <a:ext cx="4035552" cy="1934210"/>
          </a:xfrm>
          <a:prstGeom prst="rect">
            <a:avLst/>
          </a:prstGeom>
          <a:noFill/>
          <a:ln>
            <a:noFill/>
          </a:ln>
        </p:spPr>
      </p:pic>
      <p:pic>
        <p:nvPicPr>
          <p:cNvPr id="155" name="Google Shape;155;p15"/>
          <p:cNvPicPr preferRelativeResize="0"/>
          <p:nvPr/>
        </p:nvPicPr>
        <p:blipFill rotWithShape="1">
          <a:blip r:embed="rId4">
            <a:alphaModFix/>
          </a:blip>
          <a:srcRect/>
          <a:stretch/>
        </p:blipFill>
        <p:spPr>
          <a:xfrm>
            <a:off x="4976367" y="2327135"/>
            <a:ext cx="3578351" cy="19298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533196" y="224993"/>
            <a:ext cx="4962525" cy="32956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000">
                <a:solidFill>
                  <a:srgbClr val="124F5C"/>
                </a:solidFill>
              </a:rPr>
              <a:t>This is Classification problem statement.</a:t>
            </a:r>
            <a:endParaRPr sz="2000"/>
          </a:p>
        </p:txBody>
      </p:sp>
      <p:sp>
        <p:nvSpPr>
          <p:cNvPr id="161" name="Google Shape;161;p16"/>
          <p:cNvSpPr txBox="1"/>
          <p:nvPr/>
        </p:nvSpPr>
        <p:spPr>
          <a:xfrm>
            <a:off x="392684" y="798702"/>
            <a:ext cx="7981950" cy="4077335"/>
          </a:xfrm>
          <a:prstGeom prst="rect">
            <a:avLst/>
          </a:prstGeom>
          <a:noFill/>
          <a:ln>
            <a:noFill/>
          </a:ln>
        </p:spPr>
        <p:txBody>
          <a:bodyPr spcFirstLastPara="1" wrap="square" lIns="0" tIns="13950" rIns="0" bIns="0" anchor="t" anchorCtr="0">
            <a:spAutoFit/>
          </a:bodyPr>
          <a:lstStyle/>
          <a:p>
            <a:pPr marL="488315" marR="128904" lvl="0" indent="-365760" algn="l" rtl="0">
              <a:lnSpc>
                <a:spcPct val="99500"/>
              </a:lnSpc>
              <a:spcBef>
                <a:spcPts val="0"/>
              </a:spcBef>
              <a:spcAft>
                <a:spcPts val="0"/>
              </a:spcAft>
              <a:buClr>
                <a:srgbClr val="124F5C"/>
              </a:buClr>
              <a:buSzPts val="1500"/>
              <a:buFont typeface="Arial"/>
              <a:buChar char="●"/>
            </a:pPr>
            <a:r>
              <a:rPr lang="en-US" sz="1800" b="1">
                <a:solidFill>
                  <a:srgbClr val="124F5C"/>
                </a:solidFill>
                <a:latin typeface="Arial"/>
                <a:ea typeface="Arial"/>
                <a:cs typeface="Arial"/>
                <a:sym typeface="Arial"/>
              </a:rPr>
              <a:t>We deployed the app in Heroku if you saw in the starting section of  github repo you see the all the requirement files are there for  creating an app on Heroku of name “face-emotion-recognition-ofg”.</a:t>
            </a:r>
            <a:endParaRPr sz="1800">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a:latin typeface="Arial"/>
              <a:ea typeface="Arial"/>
              <a:cs typeface="Arial"/>
              <a:sym typeface="Arial"/>
            </a:endParaRPr>
          </a:p>
          <a:p>
            <a:pPr marL="488315" marR="5080" lvl="0" indent="-365760" algn="l" rtl="0">
              <a:lnSpc>
                <a:spcPct val="100000"/>
              </a:lnSpc>
              <a:spcBef>
                <a:spcPts val="5"/>
              </a:spcBef>
              <a:spcAft>
                <a:spcPts val="0"/>
              </a:spcAft>
              <a:buClr>
                <a:srgbClr val="124F5C"/>
              </a:buClr>
              <a:buSzPts val="1500"/>
              <a:buFont typeface="Arial"/>
              <a:buChar char="●"/>
            </a:pPr>
            <a:r>
              <a:rPr lang="en-US" sz="1800" b="1">
                <a:solidFill>
                  <a:srgbClr val="124F5C"/>
                </a:solidFill>
                <a:latin typeface="Arial"/>
                <a:ea typeface="Arial"/>
                <a:cs typeface="Arial"/>
                <a:sym typeface="Arial"/>
              </a:rPr>
              <a:t>But due to high slug size the buffering takes time so we have ran our  app working on local and it ran properly and app is also fine also</a:t>
            </a:r>
            <a:endParaRPr sz="1800">
              <a:latin typeface="Arial"/>
              <a:ea typeface="Arial"/>
              <a:cs typeface="Arial"/>
              <a:sym typeface="Arial"/>
            </a:endParaRPr>
          </a:p>
          <a:p>
            <a:pPr marL="488315" marR="0" lvl="0" indent="0" algn="l" rtl="0">
              <a:lnSpc>
                <a:spcPct val="100000"/>
              </a:lnSpc>
              <a:spcBef>
                <a:spcPts val="0"/>
              </a:spcBef>
              <a:spcAft>
                <a:spcPts val="0"/>
              </a:spcAft>
              <a:buNone/>
            </a:pPr>
            <a:r>
              <a:rPr lang="en-US" sz="1800" b="1">
                <a:solidFill>
                  <a:srgbClr val="124F5C"/>
                </a:solidFill>
                <a:latin typeface="Arial"/>
                <a:ea typeface="Arial"/>
                <a:cs typeface="Arial"/>
                <a:sym typeface="Arial"/>
              </a:rPr>
              <a:t>we’ve included video on github repo.</a:t>
            </a:r>
            <a:endParaRPr sz="1800">
              <a:latin typeface="Arial"/>
              <a:ea typeface="Arial"/>
              <a:cs typeface="Arial"/>
              <a:sym typeface="Arial"/>
            </a:endParaRPr>
          </a:p>
          <a:p>
            <a:pPr marL="12700" marR="0" lvl="0" indent="0" algn="l" rtl="0">
              <a:lnSpc>
                <a:spcPct val="100000"/>
              </a:lnSpc>
              <a:spcBef>
                <a:spcPts val="355"/>
              </a:spcBef>
              <a:spcAft>
                <a:spcPts val="0"/>
              </a:spcAft>
              <a:buNone/>
            </a:pPr>
            <a:r>
              <a:rPr lang="en-US" sz="1400" b="1">
                <a:solidFill>
                  <a:srgbClr val="124F5C"/>
                </a:solidFill>
                <a:latin typeface="Arial"/>
                <a:ea typeface="Arial"/>
                <a:cs typeface="Arial"/>
                <a:sym typeface="Arial"/>
              </a:rPr>
              <a:t>Heroku Link: </a:t>
            </a:r>
            <a:r>
              <a:rPr lang="en-US" sz="1400" u="sng">
                <a:solidFill>
                  <a:srgbClr val="0096A7"/>
                </a:solidFill>
                <a:latin typeface="Arial"/>
                <a:ea typeface="Arial"/>
                <a:cs typeface="Arial"/>
                <a:sym typeface="Arial"/>
              </a:rPr>
              <a:t>https://proponent-ds.herokuapp.com/</a:t>
            </a:r>
            <a:endParaRPr sz="1400">
              <a:latin typeface="Arial"/>
              <a:ea typeface="Arial"/>
              <a:cs typeface="Arial"/>
              <a:sym typeface="Arial"/>
            </a:endParaRPr>
          </a:p>
          <a:p>
            <a:pPr marL="0" marR="0" lvl="0" indent="0" algn="l" rtl="0">
              <a:lnSpc>
                <a:spcPct val="100000"/>
              </a:lnSpc>
              <a:spcBef>
                <a:spcPts val="50"/>
              </a:spcBef>
              <a:spcAft>
                <a:spcPts val="0"/>
              </a:spcAft>
              <a:buNone/>
            </a:pPr>
            <a:endParaRPr sz="2000">
              <a:latin typeface="Arial"/>
              <a:ea typeface="Arial"/>
              <a:cs typeface="Arial"/>
              <a:sym typeface="Arial"/>
            </a:endParaRPr>
          </a:p>
          <a:p>
            <a:pPr marL="12700" marR="0" lvl="0" indent="0" algn="l" rtl="0">
              <a:lnSpc>
                <a:spcPct val="119000"/>
              </a:lnSpc>
              <a:spcBef>
                <a:spcPts val="0"/>
              </a:spcBef>
              <a:spcAft>
                <a:spcPts val="0"/>
              </a:spcAft>
              <a:buNone/>
            </a:pPr>
            <a:r>
              <a:rPr lang="en-US" sz="1400" b="1">
                <a:solidFill>
                  <a:srgbClr val="124F5C"/>
                </a:solidFill>
                <a:latin typeface="Arial"/>
                <a:ea typeface="Arial"/>
                <a:cs typeface="Arial"/>
                <a:sym typeface="Arial"/>
              </a:rPr>
              <a:t>Streamlit Link: </a:t>
            </a:r>
            <a:r>
              <a:rPr lang="en-US" sz="1500" u="sng">
                <a:solidFill>
                  <a:srgbClr val="0096A7"/>
                </a:solidFill>
                <a:latin typeface="Arial"/>
                <a:ea typeface="Arial"/>
                <a:cs typeface="Arial"/>
                <a:sym typeface="Arial"/>
              </a:rPr>
              <a:t>Streamlit</a:t>
            </a:r>
            <a:endParaRPr sz="1500">
              <a:latin typeface="Arial"/>
              <a:ea typeface="Arial"/>
              <a:cs typeface="Arial"/>
              <a:sym typeface="Arial"/>
            </a:endParaRPr>
          </a:p>
          <a:p>
            <a:pPr marL="375285" marR="0" lvl="0" indent="0" algn="ctr" rtl="0">
              <a:lnSpc>
                <a:spcPct val="119464"/>
              </a:lnSpc>
              <a:spcBef>
                <a:spcPts val="0"/>
              </a:spcBef>
              <a:spcAft>
                <a:spcPts val="0"/>
              </a:spcAft>
              <a:buNone/>
            </a:pPr>
            <a:r>
              <a:rPr lang="en-US" sz="2800" b="1">
                <a:solidFill>
                  <a:srgbClr val="CC0000"/>
                </a:solidFill>
                <a:latin typeface="Arial"/>
                <a:ea typeface="Arial"/>
                <a:cs typeface="Arial"/>
                <a:sym typeface="Arial"/>
              </a:rPr>
              <a:t>Challenges</a:t>
            </a:r>
            <a:endParaRPr sz="2800">
              <a:latin typeface="Arial"/>
              <a:ea typeface="Arial"/>
              <a:cs typeface="Arial"/>
              <a:sym typeface="Arial"/>
            </a:endParaRPr>
          </a:p>
          <a:p>
            <a:pPr marL="457834" marR="0" lvl="0" indent="-381635" algn="l" rtl="0">
              <a:lnSpc>
                <a:spcPct val="100000"/>
              </a:lnSpc>
              <a:spcBef>
                <a:spcPts val="1500"/>
              </a:spcBef>
              <a:spcAft>
                <a:spcPts val="0"/>
              </a:spcAft>
              <a:buClr>
                <a:srgbClr val="124F5C"/>
              </a:buClr>
              <a:buSzPts val="2000"/>
              <a:buFont typeface="Arial"/>
              <a:buChar char="●"/>
            </a:pPr>
            <a:r>
              <a:rPr lang="en-US" sz="2000" b="1">
                <a:solidFill>
                  <a:srgbClr val="124F5C"/>
                </a:solidFill>
                <a:latin typeface="Arial"/>
                <a:ea typeface="Arial"/>
                <a:cs typeface="Arial"/>
                <a:sym typeface="Arial"/>
              </a:rPr>
              <a:t>Large	image dataset to handle</a:t>
            </a:r>
            <a:endParaRPr sz="2000">
              <a:latin typeface="Arial"/>
              <a:ea typeface="Arial"/>
              <a:cs typeface="Arial"/>
              <a:sym typeface="Arial"/>
            </a:endParaRPr>
          </a:p>
          <a:p>
            <a:pPr marL="457834" marR="0" lvl="0" indent="-381635" algn="l" rtl="0">
              <a:lnSpc>
                <a:spcPct val="100000"/>
              </a:lnSpc>
              <a:spcBef>
                <a:spcPts val="380"/>
              </a:spcBef>
              <a:spcAft>
                <a:spcPts val="0"/>
              </a:spcAft>
              <a:buClr>
                <a:srgbClr val="124F5C"/>
              </a:buClr>
              <a:buSzPts val="2000"/>
              <a:buFont typeface="Arial"/>
              <a:buChar char="●"/>
            </a:pPr>
            <a:r>
              <a:rPr lang="en-US" sz="2000" b="1">
                <a:solidFill>
                  <a:srgbClr val="124F5C"/>
                </a:solidFill>
                <a:latin typeface="Arial"/>
                <a:ea typeface="Arial"/>
                <a:cs typeface="Arial"/>
                <a:sym typeface="Arial"/>
              </a:rPr>
              <a:t>limited GPU	access on Google colab notebook</a:t>
            </a:r>
            <a:endParaRPr sz="20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p:nvPr/>
        </p:nvSpPr>
        <p:spPr>
          <a:xfrm>
            <a:off x="456996" y="174990"/>
            <a:ext cx="8116570" cy="4265930"/>
          </a:xfrm>
          <a:prstGeom prst="rect">
            <a:avLst/>
          </a:prstGeom>
          <a:noFill/>
          <a:ln>
            <a:noFill/>
          </a:ln>
        </p:spPr>
        <p:txBody>
          <a:bodyPr spcFirstLastPara="1" wrap="square" lIns="0" tIns="12700" rIns="0" bIns="0" anchor="t" anchorCtr="0">
            <a:spAutoFit/>
          </a:bodyPr>
          <a:lstStyle/>
          <a:p>
            <a:pPr marL="393065" marR="367030" lvl="0" indent="-381000" algn="l" rtl="0">
              <a:lnSpc>
                <a:spcPct val="116100"/>
              </a:lnSpc>
              <a:spcBef>
                <a:spcPts val="0"/>
              </a:spcBef>
              <a:spcAft>
                <a:spcPts val="0"/>
              </a:spcAft>
              <a:buClr>
                <a:srgbClr val="124F5C"/>
              </a:buClr>
              <a:buSzPts val="2000"/>
              <a:buFont typeface="Arial"/>
              <a:buChar char="●"/>
            </a:pPr>
            <a:r>
              <a:rPr lang="en-US" sz="2000" b="1">
                <a:solidFill>
                  <a:srgbClr val="124F5C"/>
                </a:solidFill>
                <a:latin typeface="Arial"/>
                <a:ea typeface="Arial"/>
                <a:cs typeface="Arial"/>
                <a:sym typeface="Arial"/>
              </a:rPr>
              <a:t>Every training epoch takes too much time so experimenting  with different data split	which takes more time to give useful  result.</a:t>
            </a:r>
            <a:endParaRPr sz="2000">
              <a:latin typeface="Arial"/>
              <a:ea typeface="Arial"/>
              <a:cs typeface="Arial"/>
              <a:sym typeface="Arial"/>
            </a:endParaRPr>
          </a:p>
          <a:p>
            <a:pPr marL="393065" marR="848360" lvl="0" indent="-381000" algn="l" rtl="0">
              <a:lnSpc>
                <a:spcPct val="116100"/>
              </a:lnSpc>
              <a:spcBef>
                <a:spcPts val="25"/>
              </a:spcBef>
              <a:spcAft>
                <a:spcPts val="0"/>
              </a:spcAft>
              <a:buClr>
                <a:srgbClr val="124F5C"/>
              </a:buClr>
              <a:buSzPts val="2000"/>
              <a:buFont typeface="Arial"/>
              <a:buChar char="●"/>
            </a:pPr>
            <a:r>
              <a:rPr lang="en-US" sz="2000" b="1">
                <a:solidFill>
                  <a:srgbClr val="124F5C"/>
                </a:solidFill>
                <a:latin typeface="Arial"/>
                <a:ea typeface="Arial"/>
                <a:cs typeface="Arial"/>
                <a:sym typeface="Arial"/>
              </a:rPr>
              <a:t>hyper parameter tuning is very sensitive for these Neural  Network model. So we make changes very careful</a:t>
            </a:r>
            <a:endParaRPr sz="2000">
              <a:latin typeface="Arial"/>
              <a:ea typeface="Arial"/>
              <a:cs typeface="Arial"/>
              <a:sym typeface="Arial"/>
            </a:endParaRPr>
          </a:p>
          <a:p>
            <a:pPr marL="393065" marR="5080" lvl="0" indent="-381000" algn="l" rtl="0">
              <a:lnSpc>
                <a:spcPct val="116399"/>
              </a:lnSpc>
              <a:spcBef>
                <a:spcPts val="15"/>
              </a:spcBef>
              <a:spcAft>
                <a:spcPts val="0"/>
              </a:spcAft>
              <a:buClr>
                <a:srgbClr val="124F5C"/>
              </a:buClr>
              <a:buSzPts val="2000"/>
              <a:buFont typeface="Arial"/>
              <a:buChar char="●"/>
            </a:pPr>
            <a:r>
              <a:rPr lang="en-US" sz="2000" b="1">
                <a:solidFill>
                  <a:srgbClr val="124F5C"/>
                </a:solidFill>
                <a:latin typeface="Arial"/>
                <a:ea typeface="Arial"/>
                <a:cs typeface="Arial"/>
                <a:sym typeface="Arial"/>
              </a:rPr>
              <a:t>after seeing	all the model score we	need to find the best model  based on different matrices score which is time  consuming</a:t>
            </a:r>
            <a:r>
              <a:rPr lang="en-US" sz="2000">
                <a:solidFill>
                  <a:srgbClr val="124F5C"/>
                </a:solidFill>
                <a:latin typeface="Arial"/>
                <a:ea typeface="Arial"/>
                <a:cs typeface="Arial"/>
                <a:sym typeface="Arial"/>
              </a:rPr>
              <a:t>.</a:t>
            </a:r>
            <a:r>
              <a:rPr lang="en-US" sz="2000" b="1">
                <a:solidFill>
                  <a:srgbClr val="124F5C"/>
                </a:solidFill>
                <a:latin typeface="Arial"/>
                <a:ea typeface="Arial"/>
                <a:cs typeface="Arial"/>
                <a:sym typeface="Arial"/>
              </a:rPr>
              <a:t>because	models takes lot of time to compute	the  result.</a:t>
            </a:r>
            <a:endParaRPr sz="2000">
              <a:latin typeface="Arial"/>
              <a:ea typeface="Arial"/>
              <a:cs typeface="Arial"/>
              <a:sym typeface="Arial"/>
            </a:endParaRPr>
          </a:p>
          <a:p>
            <a:pPr marL="113664" marR="0" lvl="0" indent="0" algn="ctr" rtl="0">
              <a:lnSpc>
                <a:spcPct val="100000"/>
              </a:lnSpc>
              <a:spcBef>
                <a:spcPts val="355"/>
              </a:spcBef>
              <a:spcAft>
                <a:spcPts val="0"/>
              </a:spcAft>
              <a:buNone/>
            </a:pPr>
            <a:r>
              <a:rPr lang="en-US" sz="2800" b="1">
                <a:solidFill>
                  <a:srgbClr val="CC0000"/>
                </a:solidFill>
                <a:latin typeface="Arial"/>
                <a:ea typeface="Arial"/>
                <a:cs typeface="Arial"/>
                <a:sym typeface="Arial"/>
              </a:rPr>
              <a:t>Conclusion</a:t>
            </a:r>
            <a:endParaRPr sz="2800">
              <a:latin typeface="Arial"/>
              <a:ea typeface="Arial"/>
              <a:cs typeface="Arial"/>
              <a:sym typeface="Arial"/>
            </a:endParaRPr>
          </a:p>
          <a:p>
            <a:pPr marL="426719" marR="519430" lvl="1" indent="-143509" algn="l" rtl="0">
              <a:lnSpc>
                <a:spcPct val="102200"/>
              </a:lnSpc>
              <a:spcBef>
                <a:spcPts val="115"/>
              </a:spcBef>
              <a:spcAft>
                <a:spcPts val="0"/>
              </a:spcAft>
              <a:buClr>
                <a:srgbClr val="004A52"/>
              </a:buClr>
              <a:buSzPts val="1800"/>
              <a:buFont typeface="Arial"/>
              <a:buChar char="•"/>
            </a:pPr>
            <a:r>
              <a:rPr lang="en-US" sz="1800" b="1" i="0" u="none" strike="noStrike" cap="none">
                <a:solidFill>
                  <a:srgbClr val="004A52"/>
                </a:solidFill>
                <a:latin typeface="Arial"/>
                <a:ea typeface="Arial"/>
                <a:cs typeface="Arial"/>
                <a:sym typeface="Arial"/>
              </a:rPr>
              <a:t>We build the WebApp using streamlit and deployed in Heroku and  Streamlit Sharing.</a:t>
            </a:r>
            <a:endParaRPr sz="1800" b="0" i="0" u="none" strike="noStrike" cap="non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p:nvPr/>
        </p:nvSpPr>
        <p:spPr>
          <a:xfrm>
            <a:off x="374395" y="225297"/>
            <a:ext cx="8317230" cy="4559300"/>
          </a:xfrm>
          <a:prstGeom prst="rect">
            <a:avLst/>
          </a:prstGeom>
          <a:noFill/>
          <a:ln>
            <a:noFill/>
          </a:ln>
        </p:spPr>
        <p:txBody>
          <a:bodyPr spcFirstLastPara="1" wrap="square" lIns="0" tIns="7600" rIns="0" bIns="0" anchor="t" anchorCtr="0">
            <a:spAutoFit/>
          </a:bodyPr>
          <a:lstStyle/>
          <a:p>
            <a:pPr marL="509269" marR="144145" lvl="0" indent="-143509" algn="l" rtl="0">
              <a:lnSpc>
                <a:spcPct val="101699"/>
              </a:lnSpc>
              <a:spcBef>
                <a:spcPts val="0"/>
              </a:spcBef>
              <a:spcAft>
                <a:spcPts val="0"/>
              </a:spcAft>
              <a:buClr>
                <a:srgbClr val="004A52"/>
              </a:buClr>
              <a:buSzPts val="1800"/>
              <a:buFont typeface="Arial"/>
              <a:buChar char="•"/>
            </a:pPr>
            <a:r>
              <a:rPr lang="en-US" sz="1800" b="1">
                <a:solidFill>
                  <a:srgbClr val="004A52"/>
                </a:solidFill>
                <a:latin typeface="Arial"/>
                <a:ea typeface="Arial"/>
                <a:cs typeface="Arial"/>
                <a:sym typeface="Arial"/>
              </a:rPr>
              <a:t>The model which was created by custom CNN model gave training  accuracy of 75% and test accuracy of 69%.which is maximum from the  rest of all four models we used in this project.</a:t>
            </a:r>
            <a:endParaRPr sz="1800">
              <a:latin typeface="Arial"/>
              <a:ea typeface="Arial"/>
              <a:cs typeface="Arial"/>
              <a:sym typeface="Arial"/>
            </a:endParaRPr>
          </a:p>
          <a:p>
            <a:pPr marL="0" marR="0" lvl="0" indent="0" algn="l" rtl="0">
              <a:lnSpc>
                <a:spcPct val="100000"/>
              </a:lnSpc>
              <a:spcBef>
                <a:spcPts val="0"/>
              </a:spcBef>
              <a:spcAft>
                <a:spcPts val="0"/>
              </a:spcAft>
              <a:buClr>
                <a:srgbClr val="004A52"/>
              </a:buClr>
              <a:buSzPts val="1850"/>
              <a:buFont typeface="Arial"/>
              <a:buNone/>
            </a:pPr>
            <a:endParaRPr sz="1850">
              <a:latin typeface="Arial"/>
              <a:ea typeface="Arial"/>
              <a:cs typeface="Arial"/>
              <a:sym typeface="Arial"/>
            </a:endParaRPr>
          </a:p>
          <a:p>
            <a:pPr marL="509269" marR="66675" lvl="0" indent="-143509" algn="l" rtl="0">
              <a:lnSpc>
                <a:spcPct val="101699"/>
              </a:lnSpc>
              <a:spcBef>
                <a:spcPts val="0"/>
              </a:spcBef>
              <a:spcAft>
                <a:spcPts val="0"/>
              </a:spcAft>
              <a:buClr>
                <a:srgbClr val="004A52"/>
              </a:buClr>
              <a:buSzPts val="1800"/>
              <a:buFont typeface="Arial"/>
              <a:buChar char="•"/>
            </a:pPr>
            <a:r>
              <a:rPr lang="en-US" sz="1800" b="1">
                <a:solidFill>
                  <a:srgbClr val="004A52"/>
                </a:solidFill>
                <a:latin typeface="Arial"/>
                <a:ea typeface="Arial"/>
                <a:cs typeface="Arial"/>
                <a:sym typeface="Arial"/>
              </a:rPr>
              <a:t>we have also included the video of my WebApp working in Local. Local  face detection help us to evaluate the performance after every small  change in the code cell.</a:t>
            </a:r>
            <a:endParaRPr sz="1800">
              <a:latin typeface="Arial"/>
              <a:ea typeface="Arial"/>
              <a:cs typeface="Arial"/>
              <a:sym typeface="Arial"/>
            </a:endParaRPr>
          </a:p>
          <a:p>
            <a:pPr marL="0" marR="0" lvl="0" indent="0" algn="l" rtl="0">
              <a:lnSpc>
                <a:spcPct val="100000"/>
              </a:lnSpc>
              <a:spcBef>
                <a:spcPts val="35"/>
              </a:spcBef>
              <a:spcAft>
                <a:spcPts val="0"/>
              </a:spcAft>
              <a:buClr>
                <a:srgbClr val="004A52"/>
              </a:buClr>
              <a:buSzPts val="1850"/>
              <a:buFont typeface="Arial"/>
              <a:buNone/>
            </a:pPr>
            <a:endParaRPr sz="1850">
              <a:latin typeface="Arial"/>
              <a:ea typeface="Arial"/>
              <a:cs typeface="Arial"/>
              <a:sym typeface="Arial"/>
            </a:endParaRPr>
          </a:p>
          <a:p>
            <a:pPr marL="509269" marR="0" lvl="0" indent="-143509" algn="l" rtl="0">
              <a:lnSpc>
                <a:spcPct val="100000"/>
              </a:lnSpc>
              <a:spcBef>
                <a:spcPts val="0"/>
              </a:spcBef>
              <a:spcAft>
                <a:spcPts val="0"/>
              </a:spcAft>
              <a:buClr>
                <a:srgbClr val="004A52"/>
              </a:buClr>
              <a:buSzPts val="1800"/>
              <a:buFont typeface="Arial"/>
              <a:buChar char="•"/>
            </a:pPr>
            <a:r>
              <a:rPr lang="en-US" sz="1800" b="1">
                <a:solidFill>
                  <a:srgbClr val="004A52"/>
                </a:solidFill>
                <a:latin typeface="Arial"/>
                <a:ea typeface="Arial"/>
                <a:cs typeface="Arial"/>
                <a:sym typeface="Arial"/>
              </a:rPr>
              <a:t>Codes ,which we deployed are present in Github Repository.</a:t>
            </a:r>
            <a:endParaRPr sz="1800">
              <a:latin typeface="Arial"/>
              <a:ea typeface="Arial"/>
              <a:cs typeface="Arial"/>
              <a:sym typeface="Arial"/>
            </a:endParaRPr>
          </a:p>
          <a:p>
            <a:pPr marL="0" marR="0" lvl="0" indent="0" algn="l" rtl="0">
              <a:lnSpc>
                <a:spcPct val="100000"/>
              </a:lnSpc>
              <a:spcBef>
                <a:spcPts val="40"/>
              </a:spcBef>
              <a:spcAft>
                <a:spcPts val="0"/>
              </a:spcAft>
              <a:buClr>
                <a:srgbClr val="004A52"/>
              </a:buClr>
              <a:buSzPts val="1800"/>
              <a:buFont typeface="Arial"/>
              <a:buNone/>
            </a:pPr>
            <a:endParaRPr sz="1800">
              <a:latin typeface="Arial"/>
              <a:ea typeface="Arial"/>
              <a:cs typeface="Arial"/>
              <a:sym typeface="Arial"/>
            </a:endParaRPr>
          </a:p>
          <a:p>
            <a:pPr marL="509269" marR="5080" lvl="0" indent="-143509" algn="l" rtl="0">
              <a:lnSpc>
                <a:spcPct val="102299"/>
              </a:lnSpc>
              <a:spcBef>
                <a:spcPts val="0"/>
              </a:spcBef>
              <a:spcAft>
                <a:spcPts val="0"/>
              </a:spcAft>
              <a:buClr>
                <a:srgbClr val="004A52"/>
              </a:buClr>
              <a:buSzPts val="1800"/>
              <a:buFont typeface="Arial"/>
              <a:buChar char="•"/>
            </a:pPr>
            <a:r>
              <a:rPr lang="en-US" sz="1800" b="1">
                <a:solidFill>
                  <a:srgbClr val="004A52"/>
                </a:solidFill>
                <a:latin typeface="Arial"/>
                <a:ea typeface="Arial"/>
                <a:cs typeface="Arial"/>
                <a:sym typeface="Arial"/>
              </a:rPr>
              <a:t>It was such an amazing and interesting project. We learnt a lot from  this. We did lots of experiments with respect to data set distribution for  the model and saw the effects on the performance.</a:t>
            </a:r>
            <a:endParaRPr sz="1800">
              <a:latin typeface="Arial"/>
              <a:ea typeface="Arial"/>
              <a:cs typeface="Arial"/>
              <a:sym typeface="Arial"/>
            </a:endParaRPr>
          </a:p>
          <a:p>
            <a:pPr marL="12700" marR="0" lvl="0" indent="0" algn="l" rtl="0">
              <a:lnSpc>
                <a:spcPct val="119464"/>
              </a:lnSpc>
              <a:spcBef>
                <a:spcPts val="0"/>
              </a:spcBef>
              <a:spcAft>
                <a:spcPts val="0"/>
              </a:spcAft>
              <a:buNone/>
            </a:pPr>
            <a:r>
              <a:rPr lang="en-US" sz="2800" b="1">
                <a:solidFill>
                  <a:srgbClr val="CC0000"/>
                </a:solidFill>
                <a:latin typeface="Arial"/>
                <a:ea typeface="Arial"/>
                <a:cs typeface="Arial"/>
                <a:sym typeface="Arial"/>
              </a:rPr>
              <a:t>Experience with this Project</a:t>
            </a:r>
            <a:endParaRPr sz="2800">
              <a:latin typeface="Arial"/>
              <a:ea typeface="Arial"/>
              <a:cs typeface="Arial"/>
              <a:sym typeface="Arial"/>
            </a:endParaRPr>
          </a:p>
          <a:p>
            <a:pPr marL="402590" marR="0" lvl="0" indent="-384810" algn="l" rtl="0">
              <a:lnSpc>
                <a:spcPct val="100000"/>
              </a:lnSpc>
              <a:spcBef>
                <a:spcPts val="1620"/>
              </a:spcBef>
              <a:spcAft>
                <a:spcPts val="0"/>
              </a:spcAft>
              <a:buClr>
                <a:srgbClr val="124F5C"/>
              </a:buClr>
              <a:buSzPts val="2000"/>
              <a:buFont typeface="Arial"/>
              <a:buChar char="●"/>
            </a:pPr>
            <a:r>
              <a:rPr lang="en-US" sz="2000" b="1">
                <a:solidFill>
                  <a:srgbClr val="124F5C"/>
                </a:solidFill>
                <a:latin typeface="Arial"/>
                <a:ea typeface="Arial"/>
                <a:cs typeface="Arial"/>
                <a:sym typeface="Arial"/>
              </a:rPr>
              <a:t>Experiment is the key to enhance your learning boundary.</a:t>
            </a:r>
            <a:endParaRPr sz="2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p:nvPr/>
        </p:nvSpPr>
        <p:spPr>
          <a:xfrm>
            <a:off x="380491" y="171942"/>
            <a:ext cx="7860030" cy="2675890"/>
          </a:xfrm>
          <a:prstGeom prst="rect">
            <a:avLst/>
          </a:prstGeom>
          <a:noFill/>
          <a:ln>
            <a:noFill/>
          </a:ln>
        </p:spPr>
        <p:txBody>
          <a:bodyPr spcFirstLastPara="1" wrap="square" lIns="0" tIns="12700" rIns="0" bIns="0" anchor="t" anchorCtr="0">
            <a:spAutoFit/>
          </a:bodyPr>
          <a:lstStyle/>
          <a:p>
            <a:pPr marL="396875" marR="5080" lvl="0" indent="-384810" algn="l" rtl="0">
              <a:lnSpc>
                <a:spcPct val="117100"/>
              </a:lnSpc>
              <a:spcBef>
                <a:spcPts val="0"/>
              </a:spcBef>
              <a:spcAft>
                <a:spcPts val="0"/>
              </a:spcAft>
              <a:buClr>
                <a:srgbClr val="124F5C"/>
              </a:buClr>
              <a:buSzPts val="2000"/>
              <a:buFont typeface="Arial"/>
              <a:buChar char="●"/>
            </a:pPr>
            <a:r>
              <a:rPr lang="en-US" sz="2000" b="1">
                <a:solidFill>
                  <a:srgbClr val="124F5C"/>
                </a:solidFill>
                <a:latin typeface="Arial"/>
                <a:ea typeface="Arial"/>
                <a:cs typeface="Arial"/>
                <a:sym typeface="Arial"/>
              </a:rPr>
              <a:t>Never give up or keep searching the things till you not get the  right one</a:t>
            </a:r>
            <a:endParaRPr sz="2000">
              <a:latin typeface="Arial"/>
              <a:ea typeface="Arial"/>
              <a:cs typeface="Arial"/>
              <a:sym typeface="Arial"/>
            </a:endParaRPr>
          </a:p>
          <a:p>
            <a:pPr marL="0" marR="0" lvl="0" indent="0" algn="l" rtl="0">
              <a:lnSpc>
                <a:spcPct val="100000"/>
              </a:lnSpc>
              <a:spcBef>
                <a:spcPts val="5"/>
              </a:spcBef>
              <a:spcAft>
                <a:spcPts val="0"/>
              </a:spcAft>
              <a:buClr>
                <a:srgbClr val="124F5C"/>
              </a:buClr>
              <a:buSzPts val="1750"/>
              <a:buFont typeface="Arial"/>
              <a:buNone/>
            </a:pPr>
            <a:endParaRPr sz="1750">
              <a:latin typeface="Arial"/>
              <a:ea typeface="Arial"/>
              <a:cs typeface="Arial"/>
              <a:sym typeface="Arial"/>
            </a:endParaRPr>
          </a:p>
          <a:p>
            <a:pPr marL="396875" marR="53975" lvl="0" indent="-384810" algn="l" rtl="0">
              <a:lnSpc>
                <a:spcPct val="117100"/>
              </a:lnSpc>
              <a:spcBef>
                <a:spcPts val="0"/>
              </a:spcBef>
              <a:spcAft>
                <a:spcPts val="0"/>
              </a:spcAft>
              <a:buClr>
                <a:srgbClr val="124F5C"/>
              </a:buClr>
              <a:buSzPts val="2000"/>
              <a:buFont typeface="Arial"/>
              <a:buChar char="●"/>
            </a:pPr>
            <a:r>
              <a:rPr lang="en-US" sz="2000" b="1">
                <a:solidFill>
                  <a:srgbClr val="124F5C"/>
                </a:solidFill>
                <a:latin typeface="Arial"/>
                <a:ea typeface="Arial"/>
                <a:cs typeface="Arial"/>
                <a:sym typeface="Arial"/>
              </a:rPr>
              <a:t>Taking suggestion always be Good but take your imagination  also when you need to take decision.</a:t>
            </a:r>
            <a:endParaRPr sz="2000">
              <a:latin typeface="Arial"/>
              <a:ea typeface="Arial"/>
              <a:cs typeface="Arial"/>
              <a:sym typeface="Arial"/>
            </a:endParaRPr>
          </a:p>
          <a:p>
            <a:pPr marL="0" marR="0" lvl="0" indent="0" algn="l" rtl="0">
              <a:lnSpc>
                <a:spcPct val="100000"/>
              </a:lnSpc>
              <a:spcBef>
                <a:spcPts val="25"/>
              </a:spcBef>
              <a:spcAft>
                <a:spcPts val="0"/>
              </a:spcAft>
              <a:buClr>
                <a:srgbClr val="124F5C"/>
              </a:buClr>
              <a:buSzPts val="1750"/>
              <a:buFont typeface="Arial"/>
              <a:buNone/>
            </a:pPr>
            <a:endParaRPr sz="1750">
              <a:latin typeface="Arial"/>
              <a:ea typeface="Arial"/>
              <a:cs typeface="Arial"/>
              <a:sym typeface="Arial"/>
            </a:endParaRPr>
          </a:p>
          <a:p>
            <a:pPr marL="396875" marR="307340" lvl="0" indent="-384810" algn="l" rtl="0">
              <a:lnSpc>
                <a:spcPct val="115999"/>
              </a:lnSpc>
              <a:spcBef>
                <a:spcPts val="5"/>
              </a:spcBef>
              <a:spcAft>
                <a:spcPts val="0"/>
              </a:spcAft>
              <a:buClr>
                <a:srgbClr val="124F5C"/>
              </a:buClr>
              <a:buSzPts val="2000"/>
              <a:buFont typeface="Arial"/>
              <a:buChar char="●"/>
            </a:pPr>
            <a:r>
              <a:rPr lang="en-US" sz="2000" b="1">
                <a:solidFill>
                  <a:srgbClr val="124F5C"/>
                </a:solidFill>
                <a:latin typeface="Arial"/>
                <a:ea typeface="Arial"/>
                <a:cs typeface="Arial"/>
                <a:sym typeface="Arial"/>
              </a:rPr>
              <a:t>All new things come to update your skills so keep updating  yourself.</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title"/>
          </p:nvPr>
        </p:nvSpPr>
        <p:spPr>
          <a:xfrm>
            <a:off x="383540" y="212800"/>
            <a:ext cx="1558290" cy="51244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200"/>
              <a:t>Content</a:t>
            </a:r>
            <a:endParaRPr sz="3200"/>
          </a:p>
        </p:txBody>
      </p:sp>
      <p:sp>
        <p:nvSpPr>
          <p:cNvPr id="52" name="Google Shape;52;p2"/>
          <p:cNvSpPr txBox="1"/>
          <p:nvPr/>
        </p:nvSpPr>
        <p:spPr>
          <a:xfrm>
            <a:off x="514908" y="722249"/>
            <a:ext cx="7708265" cy="4132579"/>
          </a:xfrm>
          <a:prstGeom prst="rect">
            <a:avLst/>
          </a:prstGeom>
          <a:noFill/>
          <a:ln>
            <a:noFill/>
          </a:ln>
        </p:spPr>
        <p:txBody>
          <a:bodyPr spcFirstLastPara="1" wrap="square" lIns="0" tIns="55225" rIns="0" bIns="0" anchor="t" anchorCtr="0">
            <a:spAutoFit/>
          </a:bodyPr>
          <a:lstStyle/>
          <a:p>
            <a:pPr marL="347980" marR="0" lvl="0" indent="-335280" algn="l" rtl="0">
              <a:lnSpc>
                <a:spcPct val="100000"/>
              </a:lnSpc>
              <a:spcBef>
                <a:spcPts val="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Introduction</a:t>
            </a:r>
            <a:endParaRPr sz="1800" b="0" i="0" u="none" strike="noStrike" cap="none">
              <a:latin typeface="Arial"/>
              <a:ea typeface="Arial"/>
              <a:cs typeface="Arial"/>
              <a:sym typeface="Arial"/>
            </a:endParaRPr>
          </a:p>
          <a:p>
            <a:pPr marL="347980" marR="0" lvl="0" indent="-335280" algn="l" rtl="0">
              <a:lnSpc>
                <a:spcPct val="100000"/>
              </a:lnSpc>
              <a:spcBef>
                <a:spcPts val="34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Defining Problem Statement</a:t>
            </a:r>
            <a:endParaRPr sz="1800" b="0" i="0" u="none" strike="noStrike" cap="none">
              <a:latin typeface="Arial"/>
              <a:ea typeface="Arial"/>
              <a:cs typeface="Arial"/>
              <a:sym typeface="Arial"/>
            </a:endParaRPr>
          </a:p>
          <a:p>
            <a:pPr marL="347980" marR="0" lvl="0" indent="-335280" algn="l" rtl="0">
              <a:lnSpc>
                <a:spcPct val="100000"/>
              </a:lnSpc>
              <a:spcBef>
                <a:spcPts val="31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Data Summary</a:t>
            </a:r>
            <a:endParaRPr sz="1800" b="0" i="0" u="none" strike="noStrike" cap="none">
              <a:latin typeface="Arial"/>
              <a:ea typeface="Arial"/>
              <a:cs typeface="Arial"/>
              <a:sym typeface="Arial"/>
            </a:endParaRPr>
          </a:p>
          <a:p>
            <a:pPr marL="347980" marR="0" lvl="0" indent="-335280" algn="l" rtl="0">
              <a:lnSpc>
                <a:spcPct val="100000"/>
              </a:lnSpc>
              <a:spcBef>
                <a:spcPts val="34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Dependency</a:t>
            </a:r>
            <a:endParaRPr sz="1800" b="0" i="0" u="none" strike="noStrike" cap="none">
              <a:latin typeface="Arial"/>
              <a:ea typeface="Arial"/>
              <a:cs typeface="Arial"/>
              <a:sym typeface="Arial"/>
            </a:endParaRPr>
          </a:p>
          <a:p>
            <a:pPr marL="347980" marR="0" lvl="0" indent="-335280" algn="l" rtl="0">
              <a:lnSpc>
                <a:spcPct val="100000"/>
              </a:lnSpc>
              <a:spcBef>
                <a:spcPts val="335"/>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Modelling Creation</a:t>
            </a:r>
            <a:endParaRPr sz="1800" b="0" i="0" u="none" strike="noStrike" cap="none">
              <a:latin typeface="Arial"/>
              <a:ea typeface="Arial"/>
              <a:cs typeface="Arial"/>
              <a:sym typeface="Arial"/>
            </a:endParaRPr>
          </a:p>
          <a:p>
            <a:pPr marL="347980" marR="0" lvl="0" indent="-335280" algn="l" rtl="0">
              <a:lnSpc>
                <a:spcPct val="100000"/>
              </a:lnSpc>
              <a:spcBef>
                <a:spcPts val="315"/>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Model evaluation</a:t>
            </a:r>
            <a:endParaRPr sz="1800" b="0" i="0" u="none" strike="noStrike" cap="none">
              <a:latin typeface="Arial"/>
              <a:ea typeface="Arial"/>
              <a:cs typeface="Arial"/>
              <a:sym typeface="Arial"/>
            </a:endParaRPr>
          </a:p>
          <a:p>
            <a:pPr marL="347980" marR="0" lvl="0" indent="-335280" algn="l" rtl="0">
              <a:lnSpc>
                <a:spcPct val="100000"/>
              </a:lnSpc>
              <a:spcBef>
                <a:spcPts val="34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Challenges</a:t>
            </a:r>
            <a:endParaRPr sz="1800" b="0" i="0" u="none" strike="noStrike" cap="none">
              <a:latin typeface="Arial"/>
              <a:ea typeface="Arial"/>
              <a:cs typeface="Arial"/>
              <a:sym typeface="Arial"/>
            </a:endParaRPr>
          </a:p>
          <a:p>
            <a:pPr marL="347980" marR="0" lvl="0" indent="-335280" algn="l" rtl="0">
              <a:lnSpc>
                <a:spcPct val="100000"/>
              </a:lnSpc>
              <a:spcBef>
                <a:spcPts val="335"/>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Conclusion</a:t>
            </a:r>
            <a:endParaRPr sz="1800" b="0" i="0" u="none" strike="noStrike" cap="none">
              <a:latin typeface="Arial"/>
              <a:ea typeface="Arial"/>
              <a:cs typeface="Arial"/>
              <a:sym typeface="Arial"/>
            </a:endParaRPr>
          </a:p>
          <a:p>
            <a:pPr marL="347980" marR="0" lvl="0" indent="-335280" algn="l" rtl="0">
              <a:lnSpc>
                <a:spcPct val="100000"/>
              </a:lnSpc>
              <a:spcBef>
                <a:spcPts val="315"/>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Q&amp;A</a:t>
            </a:r>
            <a:endParaRPr sz="1800" b="0" i="0" u="none" strike="noStrike" cap="none">
              <a:latin typeface="Arial"/>
              <a:ea typeface="Arial"/>
              <a:cs typeface="Arial"/>
              <a:sym typeface="Arial"/>
            </a:endParaRPr>
          </a:p>
          <a:p>
            <a:pPr marL="640080" marR="0" lvl="0" indent="0" algn="l" rtl="0">
              <a:lnSpc>
                <a:spcPct val="100000"/>
              </a:lnSpc>
              <a:spcBef>
                <a:spcPts val="235"/>
              </a:spcBef>
              <a:spcAft>
                <a:spcPts val="0"/>
              </a:spcAft>
              <a:buNone/>
            </a:pPr>
            <a:r>
              <a:rPr lang="en-US" sz="3200" b="1" i="0" u="none" strike="noStrike" cap="none">
                <a:solidFill>
                  <a:srgbClr val="CC0000"/>
                </a:solidFill>
                <a:latin typeface="Arial"/>
                <a:ea typeface="Arial"/>
                <a:cs typeface="Arial"/>
                <a:sym typeface="Arial"/>
              </a:rPr>
              <a:t>Introduction</a:t>
            </a:r>
            <a:endParaRPr sz="3200" b="0" i="0" u="none" strike="noStrike" cap="none">
              <a:latin typeface="Arial"/>
              <a:ea typeface="Arial"/>
              <a:cs typeface="Arial"/>
              <a:sym typeface="Arial"/>
            </a:endParaRPr>
          </a:p>
          <a:p>
            <a:pPr marL="21590" marR="0" lvl="0" indent="0" algn="l" rtl="0">
              <a:lnSpc>
                <a:spcPct val="100000"/>
              </a:lnSpc>
              <a:spcBef>
                <a:spcPts val="675"/>
              </a:spcBef>
              <a:spcAft>
                <a:spcPts val="0"/>
              </a:spcAft>
              <a:buNone/>
            </a:pPr>
            <a:r>
              <a:rPr lang="en-US" sz="2000" b="1" i="0" u="none" strike="noStrike" cap="none">
                <a:solidFill>
                  <a:srgbClr val="124F5C"/>
                </a:solidFill>
                <a:latin typeface="Arial"/>
                <a:ea typeface="Arial"/>
                <a:cs typeface="Arial"/>
                <a:sym typeface="Arial"/>
              </a:rPr>
              <a:t>Human emotions and intentions</a:t>
            </a:r>
            <a:endParaRPr sz="2000" b="0" i="0" u="none" strike="noStrike" cap="none">
              <a:latin typeface="Arial"/>
              <a:ea typeface="Arial"/>
              <a:cs typeface="Arial"/>
              <a:sym typeface="Arial"/>
            </a:endParaRPr>
          </a:p>
          <a:p>
            <a:pPr marL="27940" marR="0" lvl="0" indent="0" algn="l" rtl="0">
              <a:lnSpc>
                <a:spcPct val="100000"/>
              </a:lnSpc>
              <a:spcBef>
                <a:spcPts val="380"/>
              </a:spcBef>
              <a:spcAft>
                <a:spcPts val="0"/>
              </a:spcAft>
              <a:buNone/>
            </a:pPr>
            <a:r>
              <a:rPr lang="en-US" sz="2000" b="1" i="0" u="none" strike="noStrike" cap="none">
                <a:solidFill>
                  <a:srgbClr val="124F5C"/>
                </a:solidFill>
                <a:latin typeface="Arial"/>
                <a:ea typeface="Arial"/>
                <a:cs typeface="Arial"/>
                <a:sym typeface="Arial"/>
              </a:rPr>
              <a:t>are expressed	through	facial	expressions and	deriving angle.</a:t>
            </a:r>
            <a:endParaRPr sz="2000" b="0" i="0" u="none" strike="noStrike" cap="none">
              <a:latin typeface="Arial"/>
              <a:ea typeface="Arial"/>
              <a:cs typeface="Arial"/>
              <a:sym typeface="Arial"/>
            </a:endParaRPr>
          </a:p>
        </p:txBody>
      </p:sp>
      <p:pic>
        <p:nvPicPr>
          <p:cNvPr id="53" name="Google Shape;53;p2"/>
          <p:cNvPicPr preferRelativeResize="0"/>
          <p:nvPr/>
        </p:nvPicPr>
        <p:blipFill rotWithShape="1">
          <a:blip r:embed="rId3">
            <a:alphaModFix/>
          </a:blip>
          <a:srcRect/>
          <a:stretch/>
        </p:blipFill>
        <p:spPr>
          <a:xfrm>
            <a:off x="4531995" y="735329"/>
            <a:ext cx="4612005" cy="3724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0"/>
          <p:cNvPicPr preferRelativeResize="0"/>
          <p:nvPr/>
        </p:nvPicPr>
        <p:blipFill rotWithShape="1">
          <a:blip r:embed="rId3">
            <a:alphaModFix/>
          </a:blip>
          <a:srcRect/>
          <a:stretch/>
        </p:blipFill>
        <p:spPr>
          <a:xfrm>
            <a:off x="2925572" y="3319843"/>
            <a:ext cx="3337305" cy="984402"/>
          </a:xfrm>
          <a:prstGeom prst="rect">
            <a:avLst/>
          </a:prstGeom>
          <a:noFill/>
          <a:ln>
            <a:noFill/>
          </a:ln>
        </p:spPr>
      </p:pic>
      <p:pic>
        <p:nvPicPr>
          <p:cNvPr id="182" name="Google Shape;182;p20"/>
          <p:cNvPicPr preferRelativeResize="0"/>
          <p:nvPr/>
        </p:nvPicPr>
        <p:blipFill rotWithShape="1">
          <a:blip r:embed="rId4">
            <a:alphaModFix/>
          </a:blip>
          <a:srcRect/>
          <a:stretch/>
        </p:blipFill>
        <p:spPr>
          <a:xfrm>
            <a:off x="2837814" y="647699"/>
            <a:ext cx="3590544" cy="20114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p:nvPr/>
        </p:nvSpPr>
        <p:spPr>
          <a:xfrm>
            <a:off x="524052" y="174990"/>
            <a:ext cx="7891145" cy="3200400"/>
          </a:xfrm>
          <a:prstGeom prst="rect">
            <a:avLst/>
          </a:prstGeom>
          <a:noFill/>
          <a:ln>
            <a:noFill/>
          </a:ln>
        </p:spPr>
        <p:txBody>
          <a:bodyPr spcFirstLastPara="1" wrap="square" lIns="0" tIns="12700" rIns="0" bIns="0" anchor="t" anchorCtr="0">
            <a:spAutoFit/>
          </a:bodyPr>
          <a:lstStyle/>
          <a:p>
            <a:pPr marL="18415" marR="128904" lvl="0" indent="0" algn="l" rtl="0">
              <a:lnSpc>
                <a:spcPct val="116100"/>
              </a:lnSpc>
              <a:spcBef>
                <a:spcPts val="0"/>
              </a:spcBef>
              <a:spcAft>
                <a:spcPts val="0"/>
              </a:spcAft>
              <a:buNone/>
            </a:pPr>
            <a:r>
              <a:rPr lang="en-US" sz="2000" b="1" i="0" u="none" strike="noStrike" cap="none">
                <a:solidFill>
                  <a:srgbClr val="124F5C"/>
                </a:solidFill>
                <a:latin typeface="Arial"/>
                <a:ea typeface="Arial"/>
                <a:cs typeface="Arial"/>
                <a:sym typeface="Arial"/>
              </a:rPr>
              <a:t>efficient and effective feature is the fundamental component of  facial expression system. Facial expressions convey non-verbal  cues, which play an	important	role</a:t>
            </a:r>
            <a:endParaRPr sz="2000" b="0" i="0" u="none" strike="noStrike" cap="none">
              <a:latin typeface="Arial"/>
              <a:ea typeface="Arial"/>
              <a:cs typeface="Arial"/>
              <a:sym typeface="Arial"/>
            </a:endParaRPr>
          </a:p>
          <a:p>
            <a:pPr marL="12700" marR="5080" lvl="0" indent="0" algn="l" rtl="0">
              <a:lnSpc>
                <a:spcPct val="115300"/>
              </a:lnSpc>
              <a:spcBef>
                <a:spcPts val="45"/>
              </a:spcBef>
              <a:spcAft>
                <a:spcPts val="0"/>
              </a:spcAft>
              <a:buNone/>
            </a:pPr>
            <a:r>
              <a:rPr lang="en-US" sz="2000" b="1" i="0" u="none" strike="noStrike" cap="none">
                <a:solidFill>
                  <a:srgbClr val="124F5C"/>
                </a:solidFill>
                <a:latin typeface="Arial"/>
                <a:ea typeface="Arial"/>
                <a:cs typeface="Arial"/>
                <a:sym typeface="Arial"/>
              </a:rPr>
              <a:t>in	interpersonal relations.	Automatic recognition of facial  expressions	can		be	an	important	component		of	natural  human-machine	interfaces. An	automatic Facial	Expression  Recognition system needs to solve the following problems:  detection and location of faces in a cluttered scene, facial feature  extraction, and facial expression classification</a:t>
            </a:r>
            <a:r>
              <a:rPr lang="en-US" sz="1800" b="0" i="0" u="none" strike="noStrike" cap="none">
                <a:solidFill>
                  <a:srgbClr val="124F5C"/>
                </a:solidFill>
                <a:latin typeface="Arial"/>
                <a:ea typeface="Arial"/>
                <a:cs typeface="Arial"/>
                <a:sym typeface="Arial"/>
              </a:rPr>
              <a:t>.</a:t>
            </a:r>
            <a:endParaRPr sz="1800" b="0" i="0" u="none" strike="noStrike"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title"/>
          </p:nvPr>
        </p:nvSpPr>
        <p:spPr>
          <a:xfrm>
            <a:off x="374395" y="215849"/>
            <a:ext cx="4787900" cy="45402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a:t>Defining Problem Statement</a:t>
            </a:r>
            <a:endParaRPr/>
          </a:p>
        </p:txBody>
      </p:sp>
      <p:sp>
        <p:nvSpPr>
          <p:cNvPr id="64" name="Google Shape;64;p4"/>
          <p:cNvSpPr txBox="1"/>
          <p:nvPr/>
        </p:nvSpPr>
        <p:spPr>
          <a:xfrm>
            <a:off x="514908" y="795654"/>
            <a:ext cx="4166870" cy="3575685"/>
          </a:xfrm>
          <a:prstGeom prst="rect">
            <a:avLst/>
          </a:prstGeom>
          <a:noFill/>
          <a:ln>
            <a:noFill/>
          </a:ln>
        </p:spPr>
        <p:txBody>
          <a:bodyPr spcFirstLastPara="1" wrap="square" lIns="0" tIns="13950" rIns="0" bIns="0" anchor="t" anchorCtr="0">
            <a:spAutoFit/>
          </a:bodyPr>
          <a:lstStyle/>
          <a:p>
            <a:pPr marL="18415" marR="5080" lvl="0" indent="-6350" algn="l" rtl="0">
              <a:lnSpc>
                <a:spcPct val="99500"/>
              </a:lnSpc>
              <a:spcBef>
                <a:spcPts val="0"/>
              </a:spcBef>
              <a:spcAft>
                <a:spcPts val="0"/>
              </a:spcAft>
              <a:buNone/>
            </a:pPr>
            <a:r>
              <a:rPr lang="en-US" sz="1800" b="1" i="0" u="none" strike="noStrike" cap="none">
                <a:solidFill>
                  <a:srgbClr val="124F5C"/>
                </a:solidFill>
                <a:latin typeface="Arial"/>
                <a:ea typeface="Arial"/>
                <a:cs typeface="Arial"/>
                <a:sym typeface="Arial"/>
              </a:rPr>
              <a:t>there are major challenges associated  with digital learning when compared  with brick and mortar classrooms.</a:t>
            </a:r>
            <a:endParaRPr sz="1800" b="0" i="0" u="none" strike="noStrike" cap="none">
              <a:latin typeface="Arial"/>
              <a:ea typeface="Arial"/>
              <a:cs typeface="Arial"/>
              <a:sym typeface="Arial"/>
            </a:endParaRPr>
          </a:p>
          <a:p>
            <a:pPr marL="18415" marR="178435" lvl="0" indent="0" algn="l" rtl="0">
              <a:lnSpc>
                <a:spcPct val="99500"/>
              </a:lnSpc>
              <a:spcBef>
                <a:spcPts val="15"/>
              </a:spcBef>
              <a:spcAft>
                <a:spcPts val="0"/>
              </a:spcAft>
              <a:buNone/>
            </a:pPr>
            <a:r>
              <a:rPr lang="en-US" sz="1800" b="1" i="0" u="none" strike="noStrike" cap="none">
                <a:solidFill>
                  <a:srgbClr val="124F5C"/>
                </a:solidFill>
                <a:latin typeface="Arial"/>
                <a:ea typeface="Arial"/>
                <a:cs typeface="Arial"/>
                <a:sym typeface="Arial"/>
              </a:rPr>
              <a:t>One of many challenges is how to  ensure quality learning for students.  Digital platforms might overpower  physical classrooms in terms of  content quality but when it comes to  understanding whether students are  able to grasp the content in a live  class scenario is yet an open-end  challenge.</a:t>
            </a:r>
            <a:endParaRPr sz="1800" b="0" i="0" u="none" strike="noStrike" cap="none">
              <a:latin typeface="Arial"/>
              <a:ea typeface="Arial"/>
              <a:cs typeface="Arial"/>
              <a:sym typeface="Arial"/>
            </a:endParaRPr>
          </a:p>
          <a:p>
            <a:pPr marL="338455" marR="446405" lvl="0" indent="-228600" algn="l" rtl="0">
              <a:lnSpc>
                <a:spcPct val="94300"/>
              </a:lnSpc>
              <a:spcBef>
                <a:spcPts val="150"/>
              </a:spcBef>
              <a:spcAft>
                <a:spcPts val="0"/>
              </a:spcAft>
              <a:buNone/>
            </a:pPr>
            <a:r>
              <a:rPr lang="en-US" sz="350" b="0" i="0" u="none" strike="noStrike" cap="none">
                <a:solidFill>
                  <a:srgbClr val="F5FCFF"/>
                </a:solidFill>
                <a:latin typeface="Arial"/>
                <a:ea typeface="Arial"/>
                <a:cs typeface="Arial"/>
                <a:sym typeface="Arial"/>
              </a:rPr>
              <a:t>there are major challenges associated with digital learning when compared with brick and mortar classrooms. One of many challenges is how to ensure quality learning for students.  Digital platforms might overpower physical classrooms in terms of content quality but when it comes to understanding whether students are able to grasp the content in a  live class scenario is yet an open-end challenge. In a physical classroom during a lecturing teacher can see the faces and assess the emotion of the class and tune their  lecture accordingly, whether he is going fast or slow. He can identify students who need special attention. Digital classrooms are conducted via video telephony software  program (ex-Zoom) where it’s not possible for medium scale class (25-50) to see all students and access the mood. Because of this drawback, students are not focusing on</a:t>
            </a:r>
            <a:endParaRPr sz="350" b="0" i="0" u="none" strike="noStrike" cap="none">
              <a:latin typeface="Arial"/>
              <a:ea typeface="Arial"/>
              <a:cs typeface="Arial"/>
              <a:sym typeface="Arial"/>
            </a:endParaRPr>
          </a:p>
        </p:txBody>
      </p:sp>
      <p:pic>
        <p:nvPicPr>
          <p:cNvPr id="65" name="Google Shape;65;p4"/>
          <p:cNvPicPr preferRelativeResize="0"/>
          <p:nvPr/>
        </p:nvPicPr>
        <p:blipFill rotWithShape="1">
          <a:blip r:embed="rId3">
            <a:alphaModFix/>
          </a:blip>
          <a:srcRect/>
          <a:stretch/>
        </p:blipFill>
        <p:spPr>
          <a:xfrm>
            <a:off x="4866004" y="673214"/>
            <a:ext cx="4127500" cy="33293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374395" y="218897"/>
            <a:ext cx="2521585" cy="45402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a:t>Data Summary</a:t>
            </a:r>
            <a:endParaRPr/>
          </a:p>
        </p:txBody>
      </p:sp>
      <p:sp>
        <p:nvSpPr>
          <p:cNvPr id="71" name="Google Shape;71;p5"/>
          <p:cNvSpPr txBox="1"/>
          <p:nvPr/>
        </p:nvSpPr>
        <p:spPr>
          <a:xfrm>
            <a:off x="456996" y="617712"/>
            <a:ext cx="8041005" cy="1794510"/>
          </a:xfrm>
          <a:prstGeom prst="rect">
            <a:avLst/>
          </a:prstGeom>
          <a:noFill/>
          <a:ln>
            <a:noFill/>
          </a:ln>
        </p:spPr>
        <p:txBody>
          <a:bodyPr spcFirstLastPara="1" wrap="square" lIns="0" tIns="12050" rIns="0" bIns="0" anchor="t" anchorCtr="0">
            <a:spAutoFit/>
          </a:bodyPr>
          <a:lstStyle/>
          <a:p>
            <a:pPr marL="347980" marR="5080" lvl="0" indent="-335280" algn="l" rtl="0">
              <a:lnSpc>
                <a:spcPct val="116100"/>
              </a:lnSpc>
              <a:spcBef>
                <a:spcPts val="0"/>
              </a:spcBef>
              <a:spcAft>
                <a:spcPts val="0"/>
              </a:spcAft>
              <a:buClr>
                <a:srgbClr val="124F5C"/>
              </a:buClr>
              <a:buSzPts val="1400"/>
              <a:buFont typeface="Arial"/>
              <a:buChar char="●"/>
            </a:pPr>
            <a:r>
              <a:rPr lang="en-US" sz="2000" b="1" i="0" u="none" strike="noStrike" cap="none">
                <a:solidFill>
                  <a:srgbClr val="124F5C"/>
                </a:solidFill>
                <a:latin typeface="Arial"/>
                <a:ea typeface="Arial"/>
                <a:cs typeface="Arial"/>
                <a:sym typeface="Arial"/>
              </a:rPr>
              <a:t>we have develop some deep learning model which detect the  emotion of the students during the live class by the use of  webcam so the teacher can understand that student are able to  understand the topic or not. we take emotion of the student and</a:t>
            </a:r>
            <a:endParaRPr sz="2000" b="0" i="0" u="none" strike="noStrike" cap="none">
              <a:latin typeface="Arial"/>
              <a:ea typeface="Arial"/>
              <a:cs typeface="Arial"/>
              <a:sym typeface="Arial"/>
            </a:endParaRPr>
          </a:p>
          <a:p>
            <a:pPr marL="4134484" marR="0" lvl="0" indent="0" algn="l" rtl="0">
              <a:lnSpc>
                <a:spcPct val="100000"/>
              </a:lnSpc>
              <a:spcBef>
                <a:spcPts val="390"/>
              </a:spcBef>
              <a:spcAft>
                <a:spcPts val="0"/>
              </a:spcAft>
              <a:buNone/>
            </a:pPr>
            <a:r>
              <a:rPr lang="en-US" sz="2000" b="1" i="0" u="none" strike="noStrike" cap="none">
                <a:solidFill>
                  <a:srgbClr val="124F5C"/>
                </a:solidFill>
                <a:latin typeface="Arial"/>
                <a:ea typeface="Arial"/>
                <a:cs typeface="Arial"/>
                <a:sym typeface="Arial"/>
              </a:rPr>
              <a:t>deploy that emotion into the</a:t>
            </a:r>
            <a:endParaRPr sz="2000" b="0" i="0" u="none" strike="noStrike" cap="none">
              <a:latin typeface="Arial"/>
              <a:ea typeface="Arial"/>
              <a:cs typeface="Arial"/>
              <a:sym typeface="Arial"/>
            </a:endParaRPr>
          </a:p>
        </p:txBody>
      </p:sp>
      <p:graphicFrame>
        <p:nvGraphicFramePr>
          <p:cNvPr id="72" name="Google Shape;72;p5"/>
          <p:cNvGraphicFramePr/>
          <p:nvPr/>
        </p:nvGraphicFramePr>
        <p:xfrm>
          <a:off x="1375283" y="2186685"/>
          <a:ext cx="3000000" cy="3000000"/>
        </p:xfrm>
        <a:graphic>
          <a:graphicData uri="http://schemas.openxmlformats.org/drawingml/2006/table">
            <a:tbl>
              <a:tblPr firstRow="1" bandRow="1">
                <a:noFill/>
                <a:tableStyleId>{0245FDFE-30A3-4A5A-AF7F-F4F0F0DF02CC}</a:tableStyleId>
              </a:tblPr>
              <a:tblGrid>
                <a:gridCol w="1597650">
                  <a:extLst>
                    <a:ext uri="{9D8B030D-6E8A-4147-A177-3AD203B41FA5}">
                      <a16:colId xmlns:a16="http://schemas.microsoft.com/office/drawing/2014/main" val="20000"/>
                    </a:ext>
                  </a:extLst>
                </a:gridCol>
                <a:gridCol w="1598300">
                  <a:extLst>
                    <a:ext uri="{9D8B030D-6E8A-4147-A177-3AD203B41FA5}">
                      <a16:colId xmlns:a16="http://schemas.microsoft.com/office/drawing/2014/main" val="20001"/>
                    </a:ext>
                  </a:extLst>
                </a:gridCol>
              </a:tblGrid>
              <a:tr h="375150">
                <a:tc>
                  <a:txBody>
                    <a:bodyPr/>
                    <a:lstStyle/>
                    <a:p>
                      <a:pPr marL="88265" marR="0" lvl="0" indent="0" algn="l" rtl="0">
                        <a:lnSpc>
                          <a:spcPct val="100000"/>
                        </a:lnSpc>
                        <a:spcBef>
                          <a:spcPts val="0"/>
                        </a:spcBef>
                        <a:spcAft>
                          <a:spcPts val="0"/>
                        </a:spcAft>
                        <a:buNone/>
                      </a:pPr>
                      <a:r>
                        <a:rPr lang="en-US" sz="1400" b="1" u="none" strike="noStrike" cap="none">
                          <a:solidFill>
                            <a:srgbClr val="124F5C"/>
                          </a:solidFill>
                          <a:latin typeface="Arial"/>
                          <a:ea typeface="Arial"/>
                          <a:cs typeface="Arial"/>
                          <a:sym typeface="Arial"/>
                        </a:rPr>
                        <a:t>Sr.no</a:t>
                      </a:r>
                      <a:endParaRPr sz="1400" u="none" strike="noStrike" cap="none">
                        <a:latin typeface="Arial"/>
                        <a:ea typeface="Arial"/>
                        <a:cs typeface="Arial"/>
                        <a:sym typeface="Arial"/>
                      </a:endParaRPr>
                    </a:p>
                  </a:txBody>
                  <a:tcPr marL="0" marR="0" marT="3555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38100" cap="flat" cmpd="sng">
                      <a:solidFill>
                        <a:srgbClr val="124F5C"/>
                      </a:solidFill>
                      <a:prstDash val="solid"/>
                      <a:round/>
                      <a:headEnd type="none" w="sm" len="sm"/>
                      <a:tailEnd type="none" w="sm" len="sm"/>
                    </a:lnB>
                    <a:solidFill>
                      <a:srgbClr val="FFAB40"/>
                    </a:solidFill>
                  </a:tcPr>
                </a:tc>
                <a:tc>
                  <a:txBody>
                    <a:bodyPr/>
                    <a:lstStyle/>
                    <a:p>
                      <a:pPr marL="88265" marR="0" lvl="0" indent="0" algn="l" rtl="0">
                        <a:lnSpc>
                          <a:spcPct val="100000"/>
                        </a:lnSpc>
                        <a:spcBef>
                          <a:spcPts val="0"/>
                        </a:spcBef>
                        <a:spcAft>
                          <a:spcPts val="0"/>
                        </a:spcAft>
                        <a:buNone/>
                      </a:pPr>
                      <a:r>
                        <a:rPr lang="en-US" sz="1400" b="1" u="none" strike="noStrike" cap="none">
                          <a:solidFill>
                            <a:srgbClr val="124F5C"/>
                          </a:solidFill>
                          <a:latin typeface="Arial"/>
                          <a:ea typeface="Arial"/>
                          <a:cs typeface="Arial"/>
                          <a:sym typeface="Arial"/>
                        </a:rPr>
                        <a:t>Face emotion</a:t>
                      </a:r>
                      <a:endParaRPr sz="1400" u="none" strike="noStrike" cap="none">
                        <a:latin typeface="Arial"/>
                        <a:ea typeface="Arial"/>
                        <a:cs typeface="Arial"/>
                        <a:sym typeface="Arial"/>
                      </a:endParaRPr>
                    </a:p>
                  </a:txBody>
                  <a:tcPr marL="0" marR="0" marT="3555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38100" cap="flat" cmpd="sng">
                      <a:solidFill>
                        <a:srgbClr val="124F5C"/>
                      </a:solidFill>
                      <a:prstDash val="solid"/>
                      <a:round/>
                      <a:headEnd type="none" w="sm" len="sm"/>
                      <a:tailEnd type="none" w="sm" len="sm"/>
                    </a:lnB>
                    <a:solidFill>
                      <a:srgbClr val="FFAB40"/>
                    </a:solidFill>
                  </a:tcPr>
                </a:tc>
                <a:extLst>
                  <a:ext uri="{0D108BD9-81ED-4DB2-BD59-A6C34878D82A}">
                    <a16:rowId xmlns:a16="http://schemas.microsoft.com/office/drawing/2014/main" val="10000"/>
                  </a:ext>
                </a:extLst>
              </a:tr>
              <a:tr h="381250">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0</a:t>
                      </a:r>
                      <a:endParaRPr sz="1400" u="none" strike="noStrike" cap="none">
                        <a:latin typeface="Arial"/>
                        <a:ea typeface="Arial"/>
                        <a:cs typeface="Arial"/>
                        <a:sym typeface="Arial"/>
                      </a:endParaRPr>
                    </a:p>
                  </a:txBody>
                  <a:tcPr marL="0" marR="0" marT="56525"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381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E1CD"/>
                    </a:solidFill>
                  </a:tcPr>
                </a:tc>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Anger</a:t>
                      </a:r>
                      <a:endParaRPr sz="1400" u="none" strike="noStrike" cap="none">
                        <a:latin typeface="Arial"/>
                        <a:ea typeface="Arial"/>
                        <a:cs typeface="Arial"/>
                        <a:sym typeface="Arial"/>
                      </a:endParaRPr>
                    </a:p>
                  </a:txBody>
                  <a:tcPr marL="0" marR="0" marT="56525"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381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E1CD"/>
                    </a:solidFill>
                  </a:tcPr>
                </a:tc>
                <a:extLst>
                  <a:ext uri="{0D108BD9-81ED-4DB2-BD59-A6C34878D82A}">
                    <a16:rowId xmlns:a16="http://schemas.microsoft.com/office/drawing/2014/main" val="10001"/>
                  </a:ext>
                </a:extLst>
              </a:tr>
              <a:tr h="362700">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1</a:t>
                      </a:r>
                      <a:endParaRPr sz="1400" u="none" strike="noStrike" cap="none">
                        <a:latin typeface="Arial"/>
                        <a:ea typeface="Arial"/>
                        <a:cs typeface="Arial"/>
                        <a:sym typeface="Arial"/>
                      </a:endParaRPr>
                    </a:p>
                  </a:txBody>
                  <a:tcPr marL="0" marR="0" marT="3810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F0E8"/>
                    </a:solidFill>
                  </a:tcPr>
                </a:tc>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Disgust</a:t>
                      </a:r>
                      <a:endParaRPr sz="1400" u="none" strike="noStrike" cap="none">
                        <a:latin typeface="Arial"/>
                        <a:ea typeface="Arial"/>
                        <a:cs typeface="Arial"/>
                        <a:sym typeface="Arial"/>
                      </a:endParaRPr>
                    </a:p>
                  </a:txBody>
                  <a:tcPr marL="0" marR="0" marT="3810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F0E8"/>
                    </a:solidFill>
                  </a:tcPr>
                </a:tc>
                <a:extLst>
                  <a:ext uri="{0D108BD9-81ED-4DB2-BD59-A6C34878D82A}">
                    <a16:rowId xmlns:a16="http://schemas.microsoft.com/office/drawing/2014/main" val="10002"/>
                  </a:ext>
                </a:extLst>
              </a:tr>
              <a:tr h="366150">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2</a:t>
                      </a:r>
                      <a:endParaRPr sz="1400" u="none" strike="noStrike" cap="none">
                        <a:latin typeface="Arial"/>
                        <a:ea typeface="Arial"/>
                        <a:cs typeface="Arial"/>
                        <a:sym typeface="Arial"/>
                      </a:endParaRPr>
                    </a:p>
                  </a:txBody>
                  <a:tcPr marL="0" marR="0" marT="4190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E1CD"/>
                    </a:solidFill>
                  </a:tcPr>
                </a:tc>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Fear</a:t>
                      </a:r>
                      <a:endParaRPr sz="1400" u="none" strike="noStrike" cap="none">
                        <a:latin typeface="Arial"/>
                        <a:ea typeface="Arial"/>
                        <a:cs typeface="Arial"/>
                        <a:sym typeface="Arial"/>
                      </a:endParaRPr>
                    </a:p>
                  </a:txBody>
                  <a:tcPr marL="0" marR="0" marT="4190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E1CD"/>
                    </a:solidFill>
                  </a:tcPr>
                </a:tc>
                <a:extLst>
                  <a:ext uri="{0D108BD9-81ED-4DB2-BD59-A6C34878D82A}">
                    <a16:rowId xmlns:a16="http://schemas.microsoft.com/office/drawing/2014/main" val="10003"/>
                  </a:ext>
                </a:extLst>
              </a:tr>
              <a:tr h="366050">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3</a:t>
                      </a:r>
                      <a:endParaRPr sz="1400" u="none" strike="noStrike" cap="none">
                        <a:latin typeface="Arial"/>
                        <a:ea typeface="Arial"/>
                        <a:cs typeface="Arial"/>
                        <a:sym typeface="Arial"/>
                      </a:endParaRPr>
                    </a:p>
                  </a:txBody>
                  <a:tcPr marL="0" marR="0" marT="4190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F0E8"/>
                    </a:solidFill>
                  </a:tcPr>
                </a:tc>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Happy</a:t>
                      </a:r>
                      <a:endParaRPr sz="1400" u="none" strike="noStrike" cap="none">
                        <a:latin typeface="Arial"/>
                        <a:ea typeface="Arial"/>
                        <a:cs typeface="Arial"/>
                        <a:sym typeface="Arial"/>
                      </a:endParaRPr>
                    </a:p>
                  </a:txBody>
                  <a:tcPr marL="0" marR="0" marT="4190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F0E8"/>
                    </a:solidFill>
                  </a:tcPr>
                </a:tc>
                <a:extLst>
                  <a:ext uri="{0D108BD9-81ED-4DB2-BD59-A6C34878D82A}">
                    <a16:rowId xmlns:a16="http://schemas.microsoft.com/office/drawing/2014/main" val="10004"/>
                  </a:ext>
                </a:extLst>
              </a:tr>
              <a:tr h="365750">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4</a:t>
                      </a:r>
                      <a:endParaRPr sz="1400" u="none" strike="noStrike" cap="none">
                        <a:latin typeface="Arial"/>
                        <a:ea typeface="Arial"/>
                        <a:cs typeface="Arial"/>
                        <a:sym typeface="Arial"/>
                      </a:endParaRPr>
                    </a:p>
                  </a:txBody>
                  <a:tcPr marL="0" marR="0" marT="41275"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E1CD"/>
                    </a:solidFill>
                  </a:tcPr>
                </a:tc>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Sad</a:t>
                      </a:r>
                      <a:endParaRPr sz="1400" u="none" strike="noStrike" cap="none">
                        <a:latin typeface="Arial"/>
                        <a:ea typeface="Arial"/>
                        <a:cs typeface="Arial"/>
                        <a:sym typeface="Arial"/>
                      </a:endParaRPr>
                    </a:p>
                  </a:txBody>
                  <a:tcPr marL="0" marR="0" marT="41275"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E1CD"/>
                    </a:solidFill>
                  </a:tcPr>
                </a:tc>
                <a:extLst>
                  <a:ext uri="{0D108BD9-81ED-4DB2-BD59-A6C34878D82A}">
                    <a16:rowId xmlns:a16="http://schemas.microsoft.com/office/drawing/2014/main" val="10005"/>
                  </a:ext>
                </a:extLst>
              </a:tr>
              <a:tr h="366075">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5</a:t>
                      </a:r>
                      <a:endParaRPr sz="1400" u="none" strike="noStrike" cap="none">
                        <a:latin typeface="Arial"/>
                        <a:ea typeface="Arial"/>
                        <a:cs typeface="Arial"/>
                        <a:sym typeface="Arial"/>
                      </a:endParaRPr>
                    </a:p>
                  </a:txBody>
                  <a:tcPr marL="0" marR="0" marT="4190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F0E8"/>
                    </a:solidFill>
                  </a:tcPr>
                </a:tc>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Surprise</a:t>
                      </a:r>
                      <a:endParaRPr sz="1400" u="none" strike="noStrike" cap="none">
                        <a:latin typeface="Arial"/>
                        <a:ea typeface="Arial"/>
                        <a:cs typeface="Arial"/>
                        <a:sym typeface="Arial"/>
                      </a:endParaRPr>
                    </a:p>
                  </a:txBody>
                  <a:tcPr marL="0" marR="0" marT="41900"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12700" cap="flat" cmpd="sng">
                      <a:solidFill>
                        <a:srgbClr val="124F5C"/>
                      </a:solidFill>
                      <a:prstDash val="solid"/>
                      <a:round/>
                      <a:headEnd type="none" w="sm" len="sm"/>
                      <a:tailEnd type="none" w="sm" len="sm"/>
                    </a:lnB>
                    <a:solidFill>
                      <a:srgbClr val="FFF0E8"/>
                    </a:solidFill>
                  </a:tcPr>
                </a:tc>
                <a:extLst>
                  <a:ext uri="{0D108BD9-81ED-4DB2-BD59-A6C34878D82A}">
                    <a16:rowId xmlns:a16="http://schemas.microsoft.com/office/drawing/2014/main" val="10006"/>
                  </a:ext>
                </a:extLst>
              </a:tr>
              <a:tr h="364550">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6</a:t>
                      </a:r>
                      <a:endParaRPr sz="1400" u="none" strike="noStrike" cap="none">
                        <a:latin typeface="Arial"/>
                        <a:ea typeface="Arial"/>
                        <a:cs typeface="Arial"/>
                        <a:sym typeface="Arial"/>
                      </a:endParaRPr>
                    </a:p>
                  </a:txBody>
                  <a:tcPr marL="0" marR="0" marT="38725"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9525" cap="flat" cmpd="sng">
                      <a:solidFill>
                        <a:srgbClr val="124F5C"/>
                      </a:solidFill>
                      <a:prstDash val="solid"/>
                      <a:round/>
                      <a:headEnd type="none" w="sm" len="sm"/>
                      <a:tailEnd type="none" w="sm" len="sm"/>
                    </a:lnB>
                    <a:solidFill>
                      <a:srgbClr val="FFE1CD"/>
                    </a:solidFill>
                  </a:tcPr>
                </a:tc>
                <a:tc>
                  <a:txBody>
                    <a:bodyPr/>
                    <a:lstStyle/>
                    <a:p>
                      <a:pPr marL="88265" marR="0" lvl="0" indent="0" algn="l" rtl="0">
                        <a:lnSpc>
                          <a:spcPct val="100000"/>
                        </a:lnSpc>
                        <a:spcBef>
                          <a:spcPts val="0"/>
                        </a:spcBef>
                        <a:spcAft>
                          <a:spcPts val="0"/>
                        </a:spcAft>
                        <a:buNone/>
                      </a:pPr>
                      <a:r>
                        <a:rPr lang="en-US" sz="1400" u="none" strike="noStrike" cap="none">
                          <a:solidFill>
                            <a:srgbClr val="CC0000"/>
                          </a:solidFill>
                          <a:latin typeface="Arial"/>
                          <a:ea typeface="Arial"/>
                          <a:cs typeface="Arial"/>
                          <a:sym typeface="Arial"/>
                        </a:rPr>
                        <a:t>Neutral</a:t>
                      </a:r>
                      <a:endParaRPr sz="1400" u="none" strike="noStrike" cap="none">
                        <a:latin typeface="Arial"/>
                        <a:ea typeface="Arial"/>
                        <a:cs typeface="Arial"/>
                        <a:sym typeface="Arial"/>
                      </a:endParaRPr>
                    </a:p>
                  </a:txBody>
                  <a:tcPr marL="0" marR="0" marT="38725" marB="0">
                    <a:lnL w="12700" cap="flat" cmpd="sng">
                      <a:solidFill>
                        <a:srgbClr val="124F5C"/>
                      </a:solidFill>
                      <a:prstDash val="solid"/>
                      <a:round/>
                      <a:headEnd type="none" w="sm" len="sm"/>
                      <a:tailEnd type="none" w="sm" len="sm"/>
                    </a:lnL>
                    <a:lnR w="12700" cap="flat" cmpd="sng">
                      <a:solidFill>
                        <a:srgbClr val="124F5C"/>
                      </a:solidFill>
                      <a:prstDash val="solid"/>
                      <a:round/>
                      <a:headEnd type="none" w="sm" len="sm"/>
                      <a:tailEnd type="none" w="sm" len="sm"/>
                    </a:lnR>
                    <a:lnT w="12700" cap="flat" cmpd="sng">
                      <a:solidFill>
                        <a:srgbClr val="124F5C"/>
                      </a:solidFill>
                      <a:prstDash val="solid"/>
                      <a:round/>
                      <a:headEnd type="none" w="sm" len="sm"/>
                      <a:tailEnd type="none" w="sm" len="sm"/>
                    </a:lnT>
                    <a:lnB w="9525" cap="flat" cmpd="sng">
                      <a:solidFill>
                        <a:srgbClr val="124F5C"/>
                      </a:solidFill>
                      <a:prstDash val="solid"/>
                      <a:round/>
                      <a:headEnd type="none" w="sm" len="sm"/>
                      <a:tailEnd type="none" w="sm" len="sm"/>
                    </a:lnB>
                    <a:solidFill>
                      <a:srgbClr val="FFE1CD"/>
                    </a:solidFill>
                  </a:tcPr>
                </a:tc>
                <a:extLst>
                  <a:ext uri="{0D108BD9-81ED-4DB2-BD59-A6C34878D82A}">
                    <a16:rowId xmlns:a16="http://schemas.microsoft.com/office/drawing/2014/main" val="10007"/>
                  </a:ext>
                </a:extLst>
              </a:tr>
            </a:tbl>
          </a:graphicData>
        </a:graphic>
      </p:graphicFrame>
      <p:pic>
        <p:nvPicPr>
          <p:cNvPr id="73" name="Google Shape;73;p5"/>
          <p:cNvPicPr preferRelativeResize="0"/>
          <p:nvPr/>
        </p:nvPicPr>
        <p:blipFill rotWithShape="1">
          <a:blip r:embed="rId3">
            <a:alphaModFix/>
          </a:blip>
          <a:srcRect/>
          <a:stretch/>
        </p:blipFill>
        <p:spPr>
          <a:xfrm>
            <a:off x="4784725" y="2581274"/>
            <a:ext cx="3733800" cy="251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a:spLocks noGrp="1"/>
          </p:cNvSpPr>
          <p:nvPr>
            <p:ph type="title"/>
          </p:nvPr>
        </p:nvSpPr>
        <p:spPr>
          <a:xfrm>
            <a:off x="792276" y="174990"/>
            <a:ext cx="7486650" cy="733425"/>
          </a:xfrm>
          <a:prstGeom prst="rect">
            <a:avLst/>
          </a:prstGeom>
          <a:noFill/>
          <a:ln>
            <a:noFill/>
          </a:ln>
        </p:spPr>
        <p:txBody>
          <a:bodyPr spcFirstLastPara="1" wrap="square" lIns="0" tIns="12700" rIns="0" bIns="0" anchor="t" anchorCtr="0">
            <a:spAutoFit/>
          </a:bodyPr>
          <a:lstStyle/>
          <a:p>
            <a:pPr marL="12700" marR="5080" lvl="0" indent="0" algn="l" rtl="0">
              <a:lnSpc>
                <a:spcPct val="116100"/>
              </a:lnSpc>
              <a:spcBef>
                <a:spcPts val="0"/>
              </a:spcBef>
              <a:spcAft>
                <a:spcPts val="0"/>
              </a:spcAft>
              <a:buNone/>
            </a:pPr>
            <a:r>
              <a:rPr lang="en-US" sz="2000">
                <a:solidFill>
                  <a:srgbClr val="124F5C"/>
                </a:solidFill>
              </a:rPr>
              <a:t>model our model is trained by fer2013 dataset which available  on the kaggle.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374395" y="218897"/>
            <a:ext cx="3450590" cy="45402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a:t>Project Dependency</a:t>
            </a:r>
            <a:endParaRPr/>
          </a:p>
        </p:txBody>
      </p:sp>
      <p:sp>
        <p:nvSpPr>
          <p:cNvPr id="84" name="Google Shape;84;p7"/>
          <p:cNvSpPr txBox="1"/>
          <p:nvPr/>
        </p:nvSpPr>
        <p:spPr>
          <a:xfrm>
            <a:off x="310388" y="664590"/>
            <a:ext cx="5522595" cy="4093845"/>
          </a:xfrm>
          <a:prstGeom prst="rect">
            <a:avLst/>
          </a:prstGeom>
          <a:noFill/>
          <a:ln>
            <a:noFill/>
          </a:ln>
        </p:spPr>
        <p:txBody>
          <a:bodyPr spcFirstLastPara="1" wrap="square" lIns="0" tIns="12700" rIns="0" bIns="0" anchor="t" anchorCtr="0">
            <a:spAutoFit/>
          </a:bodyPr>
          <a:lstStyle/>
          <a:p>
            <a:pPr marL="305435" marR="0" lvl="0" indent="-293369" algn="l" rtl="0">
              <a:lnSpc>
                <a:spcPct val="100000"/>
              </a:lnSpc>
              <a:spcBef>
                <a:spcPts val="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Python 3.0</a:t>
            </a:r>
            <a:endParaRPr sz="1800" b="0" i="0" u="none" strike="noStrike" cap="none">
              <a:latin typeface="Arial"/>
              <a:ea typeface="Arial"/>
              <a:cs typeface="Arial"/>
              <a:sym typeface="Arial"/>
            </a:endParaRPr>
          </a:p>
          <a:p>
            <a:pPr marL="0" marR="0" lvl="0" indent="0" algn="l" rtl="0">
              <a:lnSpc>
                <a:spcPct val="100000"/>
              </a:lnSpc>
              <a:spcBef>
                <a:spcPts val="15"/>
              </a:spcBef>
              <a:spcAft>
                <a:spcPts val="0"/>
              </a:spcAft>
              <a:buClr>
                <a:srgbClr val="124F5C"/>
              </a:buClr>
              <a:buSzPts val="2450"/>
              <a:buFont typeface="Arial"/>
              <a:buNone/>
            </a:pPr>
            <a:endParaRPr sz="2450" b="0" i="0" u="none" strike="noStrike" cap="none">
              <a:latin typeface="Arial"/>
              <a:ea typeface="Arial"/>
              <a:cs typeface="Arial"/>
              <a:sym typeface="Arial"/>
            </a:endParaRPr>
          </a:p>
          <a:p>
            <a:pPr marL="305435" marR="0" lvl="0" indent="-293369" algn="l" rtl="0">
              <a:lnSpc>
                <a:spcPct val="100000"/>
              </a:lnSpc>
              <a:spcBef>
                <a:spcPts val="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Tensorflow 2.0</a:t>
            </a:r>
            <a:endParaRPr sz="1800" b="0" i="0" u="none" strike="noStrike" cap="none">
              <a:latin typeface="Arial"/>
              <a:ea typeface="Arial"/>
              <a:cs typeface="Arial"/>
              <a:sym typeface="Arial"/>
            </a:endParaRPr>
          </a:p>
          <a:p>
            <a:pPr marL="0" marR="0" lvl="0" indent="0" algn="l" rtl="0">
              <a:lnSpc>
                <a:spcPct val="100000"/>
              </a:lnSpc>
              <a:spcBef>
                <a:spcPts val="50"/>
              </a:spcBef>
              <a:spcAft>
                <a:spcPts val="0"/>
              </a:spcAft>
              <a:buClr>
                <a:srgbClr val="124F5C"/>
              </a:buClr>
              <a:buSzPts val="2400"/>
              <a:buFont typeface="Arial"/>
              <a:buNone/>
            </a:pPr>
            <a:endParaRPr sz="2400" b="0" i="0" u="none" strike="noStrike" cap="none">
              <a:latin typeface="Arial"/>
              <a:ea typeface="Arial"/>
              <a:cs typeface="Arial"/>
              <a:sym typeface="Arial"/>
            </a:endParaRPr>
          </a:p>
          <a:p>
            <a:pPr marL="305435" marR="0" lvl="0" indent="-293369" algn="l" rtl="0">
              <a:lnSpc>
                <a:spcPct val="100000"/>
              </a:lnSpc>
              <a:spcBef>
                <a:spcPts val="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OpenCv</a:t>
            </a:r>
            <a:endParaRPr sz="1800" b="0" i="0" u="none" strike="noStrike" cap="none">
              <a:latin typeface="Arial"/>
              <a:ea typeface="Arial"/>
              <a:cs typeface="Arial"/>
              <a:sym typeface="Arial"/>
            </a:endParaRPr>
          </a:p>
          <a:p>
            <a:pPr marL="0" marR="0" lvl="0" indent="0" algn="l" rtl="0">
              <a:lnSpc>
                <a:spcPct val="100000"/>
              </a:lnSpc>
              <a:spcBef>
                <a:spcPts val="50"/>
              </a:spcBef>
              <a:spcAft>
                <a:spcPts val="0"/>
              </a:spcAft>
              <a:buClr>
                <a:srgbClr val="124F5C"/>
              </a:buClr>
              <a:buSzPts val="2400"/>
              <a:buFont typeface="Arial"/>
              <a:buNone/>
            </a:pPr>
            <a:endParaRPr sz="2400" b="0" i="0" u="none" strike="noStrike" cap="none">
              <a:latin typeface="Arial"/>
              <a:ea typeface="Arial"/>
              <a:cs typeface="Arial"/>
              <a:sym typeface="Arial"/>
            </a:endParaRPr>
          </a:p>
          <a:p>
            <a:pPr marL="305435" marR="0" lvl="0" indent="-293369" algn="l" rtl="0">
              <a:lnSpc>
                <a:spcPct val="100000"/>
              </a:lnSpc>
              <a:spcBef>
                <a:spcPts val="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GPU	must for faster computation</a:t>
            </a:r>
            <a:endParaRPr sz="1800" b="0" i="0" u="none" strike="noStrike" cap="none">
              <a:latin typeface="Arial"/>
              <a:ea typeface="Arial"/>
              <a:cs typeface="Arial"/>
              <a:sym typeface="Arial"/>
            </a:endParaRPr>
          </a:p>
          <a:p>
            <a:pPr marL="0" marR="0" lvl="0" indent="0" algn="l" rtl="0">
              <a:lnSpc>
                <a:spcPct val="100000"/>
              </a:lnSpc>
              <a:spcBef>
                <a:spcPts val="55"/>
              </a:spcBef>
              <a:spcAft>
                <a:spcPts val="0"/>
              </a:spcAft>
              <a:buClr>
                <a:srgbClr val="124F5C"/>
              </a:buClr>
              <a:buSzPts val="2400"/>
              <a:buFont typeface="Arial"/>
              <a:buNone/>
            </a:pPr>
            <a:endParaRPr sz="2400" b="0" i="0" u="none" strike="noStrike" cap="none">
              <a:latin typeface="Arial"/>
              <a:ea typeface="Arial"/>
              <a:cs typeface="Arial"/>
              <a:sym typeface="Arial"/>
            </a:endParaRPr>
          </a:p>
          <a:p>
            <a:pPr marL="305435" marR="0" lvl="0" indent="-293369" algn="l" rtl="0">
              <a:lnSpc>
                <a:spcPct val="100000"/>
              </a:lnSpc>
              <a:spcBef>
                <a:spcPts val="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Anaconda Navigator spider for application code</a:t>
            </a:r>
            <a:endParaRPr sz="1800" b="0" i="0" u="none" strike="noStrike" cap="none">
              <a:latin typeface="Arial"/>
              <a:ea typeface="Arial"/>
              <a:cs typeface="Arial"/>
              <a:sym typeface="Arial"/>
            </a:endParaRPr>
          </a:p>
          <a:p>
            <a:pPr marL="0" marR="0" lvl="0" indent="0" algn="l" rtl="0">
              <a:lnSpc>
                <a:spcPct val="100000"/>
              </a:lnSpc>
              <a:spcBef>
                <a:spcPts val="50"/>
              </a:spcBef>
              <a:spcAft>
                <a:spcPts val="0"/>
              </a:spcAft>
              <a:buClr>
                <a:srgbClr val="124F5C"/>
              </a:buClr>
              <a:buSzPts val="2400"/>
              <a:buFont typeface="Arial"/>
              <a:buNone/>
            </a:pPr>
            <a:endParaRPr sz="2400" b="0" i="0" u="none" strike="noStrike" cap="none">
              <a:latin typeface="Arial"/>
              <a:ea typeface="Arial"/>
              <a:cs typeface="Arial"/>
              <a:sym typeface="Arial"/>
            </a:endParaRPr>
          </a:p>
          <a:p>
            <a:pPr marL="305435" marR="0" lvl="0" indent="-293369" algn="l" rtl="0">
              <a:lnSpc>
                <a:spcPct val="100000"/>
              </a:lnSpc>
              <a:spcBef>
                <a:spcPts val="0"/>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Streamlit for the application deployment</a:t>
            </a:r>
            <a:endParaRPr sz="1800" b="0" i="0" u="none" strike="noStrike" cap="none">
              <a:latin typeface="Arial"/>
              <a:ea typeface="Arial"/>
              <a:cs typeface="Arial"/>
              <a:sym typeface="Arial"/>
            </a:endParaRPr>
          </a:p>
          <a:p>
            <a:pPr marL="0" marR="0" lvl="0" indent="0" algn="l" rtl="0">
              <a:lnSpc>
                <a:spcPct val="100000"/>
              </a:lnSpc>
              <a:spcBef>
                <a:spcPts val="15"/>
              </a:spcBef>
              <a:spcAft>
                <a:spcPts val="0"/>
              </a:spcAft>
              <a:buClr>
                <a:srgbClr val="124F5C"/>
              </a:buClr>
              <a:buSzPts val="2450"/>
              <a:buFont typeface="Arial"/>
              <a:buNone/>
            </a:pPr>
            <a:endParaRPr sz="2450" b="0" i="0" u="none" strike="noStrike" cap="none">
              <a:latin typeface="Arial"/>
              <a:ea typeface="Arial"/>
              <a:cs typeface="Arial"/>
              <a:sym typeface="Arial"/>
            </a:endParaRPr>
          </a:p>
          <a:p>
            <a:pPr marL="305435" marR="0" lvl="0" indent="-293369" algn="l" rtl="0">
              <a:lnSpc>
                <a:spcPct val="100000"/>
              </a:lnSpc>
              <a:spcBef>
                <a:spcPts val="5"/>
              </a:spcBef>
              <a:spcAft>
                <a:spcPts val="0"/>
              </a:spcAft>
              <a:buClr>
                <a:srgbClr val="124F5C"/>
              </a:buClr>
              <a:buSzPts val="1400"/>
              <a:buFont typeface="Arial"/>
              <a:buChar char="•"/>
            </a:pPr>
            <a:r>
              <a:rPr lang="en-US" sz="1800" b="1" i="0" u="none" strike="noStrike" cap="none">
                <a:solidFill>
                  <a:srgbClr val="124F5C"/>
                </a:solidFill>
                <a:latin typeface="Arial"/>
                <a:ea typeface="Arial"/>
                <a:cs typeface="Arial"/>
                <a:sym typeface="Arial"/>
              </a:rPr>
              <a:t>Heroku for the application	deployment</a:t>
            </a:r>
            <a:endParaRPr sz="18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8"/>
          <p:cNvSpPr txBox="1"/>
          <p:nvPr/>
        </p:nvSpPr>
        <p:spPr>
          <a:xfrm>
            <a:off x="374395" y="215849"/>
            <a:ext cx="566356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b="1" i="0" u="none" strike="noStrike" cap="none">
                <a:solidFill>
                  <a:srgbClr val="CC0000"/>
                </a:solidFill>
                <a:latin typeface="Arial"/>
                <a:ea typeface="Arial"/>
                <a:cs typeface="Arial"/>
                <a:sym typeface="Arial"/>
              </a:rPr>
              <a:t>Model Creation(</a:t>
            </a:r>
            <a:r>
              <a:rPr lang="en-US" sz="2800" b="1" i="0" u="none" strike="noStrike" cap="none">
                <a:solidFill>
                  <a:srgbClr val="124F5C"/>
                </a:solidFill>
                <a:latin typeface="Arial"/>
                <a:ea typeface="Arial"/>
                <a:cs typeface="Arial"/>
                <a:sym typeface="Arial"/>
              </a:rPr>
              <a:t>Deep face model</a:t>
            </a:r>
            <a:r>
              <a:rPr lang="en-US" sz="2800" b="1" i="0" u="none" strike="noStrike" cap="none">
                <a:solidFill>
                  <a:srgbClr val="CC0000"/>
                </a:solidFill>
                <a:latin typeface="Arial"/>
                <a:ea typeface="Arial"/>
                <a:cs typeface="Arial"/>
                <a:sym typeface="Arial"/>
              </a:rPr>
              <a:t>)</a:t>
            </a:r>
            <a:endParaRPr sz="2800" b="0" i="0" u="none" strike="noStrike" cap="none">
              <a:latin typeface="Arial"/>
              <a:ea typeface="Arial"/>
              <a:cs typeface="Arial"/>
              <a:sym typeface="Arial"/>
            </a:endParaRPr>
          </a:p>
        </p:txBody>
      </p:sp>
      <p:sp>
        <p:nvSpPr>
          <p:cNvPr id="90" name="Google Shape;90;p8"/>
          <p:cNvSpPr txBox="1"/>
          <p:nvPr/>
        </p:nvSpPr>
        <p:spPr>
          <a:xfrm>
            <a:off x="514908" y="832230"/>
            <a:ext cx="8235315" cy="574675"/>
          </a:xfrm>
          <a:prstGeom prst="rect">
            <a:avLst/>
          </a:prstGeom>
          <a:noFill/>
          <a:ln>
            <a:noFill/>
          </a:ln>
        </p:spPr>
        <p:txBody>
          <a:bodyPr spcFirstLastPara="1" wrap="square" lIns="0" tIns="12700" rIns="0" bIns="0" anchor="t" anchorCtr="0">
            <a:spAutoFit/>
          </a:bodyPr>
          <a:lstStyle/>
          <a:p>
            <a:pPr marL="329565" marR="5080" lvl="0" indent="-317500" algn="l" rtl="0">
              <a:lnSpc>
                <a:spcPct val="100000"/>
              </a:lnSpc>
              <a:spcBef>
                <a:spcPts val="0"/>
              </a:spcBef>
              <a:spcAft>
                <a:spcPts val="0"/>
              </a:spcAft>
              <a:buNone/>
            </a:pPr>
            <a:r>
              <a:rPr lang="en-US" sz="1800" b="1" i="0" u="none" strike="noStrike" cap="none">
                <a:solidFill>
                  <a:srgbClr val="124F5C"/>
                </a:solidFill>
                <a:latin typeface="Arial"/>
                <a:ea typeface="Arial"/>
                <a:cs typeface="Arial"/>
                <a:sym typeface="Arial"/>
              </a:rPr>
              <a:t>Deepface is a lightweight face recognition and facial attribute analysis (age,  gender, emotion and race) framework for python.</a:t>
            </a:r>
            <a:endParaRPr sz="1800" b="0" i="0" u="none" strike="noStrike" cap="none">
              <a:latin typeface="Arial"/>
              <a:ea typeface="Arial"/>
              <a:cs typeface="Arial"/>
              <a:sym typeface="Arial"/>
            </a:endParaRPr>
          </a:p>
        </p:txBody>
      </p:sp>
      <p:pic>
        <p:nvPicPr>
          <p:cNvPr id="91" name="Google Shape;91;p8"/>
          <p:cNvPicPr preferRelativeResize="0"/>
          <p:nvPr/>
        </p:nvPicPr>
        <p:blipFill rotWithShape="1">
          <a:blip r:embed="rId3">
            <a:alphaModFix/>
          </a:blip>
          <a:srcRect/>
          <a:stretch/>
        </p:blipFill>
        <p:spPr>
          <a:xfrm>
            <a:off x="660400" y="1801596"/>
            <a:ext cx="6958964" cy="25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2603373" y="215849"/>
            <a:ext cx="3540760" cy="45402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a:t>Deep face Prediction</a:t>
            </a:r>
            <a:endParaRPr/>
          </a:p>
        </p:txBody>
      </p:sp>
      <p:sp>
        <p:nvSpPr>
          <p:cNvPr id="97" name="Google Shape;97;p9"/>
          <p:cNvSpPr txBox="1"/>
          <p:nvPr/>
        </p:nvSpPr>
        <p:spPr>
          <a:xfrm>
            <a:off x="603300" y="3228873"/>
            <a:ext cx="7599680" cy="1022985"/>
          </a:xfrm>
          <a:prstGeom prst="rect">
            <a:avLst/>
          </a:prstGeom>
          <a:noFill/>
          <a:ln>
            <a:noFill/>
          </a:ln>
        </p:spPr>
        <p:txBody>
          <a:bodyPr spcFirstLastPara="1" wrap="square" lIns="0" tIns="12700" rIns="0" bIns="0" anchor="t" anchorCtr="0">
            <a:spAutoFit/>
          </a:bodyPr>
          <a:lstStyle/>
          <a:p>
            <a:pPr marL="12700" marR="5080" lvl="0" indent="0" algn="l" rtl="0">
              <a:lnSpc>
                <a:spcPct val="114799"/>
              </a:lnSpc>
              <a:spcBef>
                <a:spcPts val="0"/>
              </a:spcBef>
              <a:spcAft>
                <a:spcPts val="0"/>
              </a:spcAft>
              <a:buNone/>
            </a:pPr>
            <a:r>
              <a:rPr lang="en-US" sz="1900" b="1" i="0" u="none" strike="noStrike" cap="none">
                <a:solidFill>
                  <a:srgbClr val="124F5C"/>
                </a:solidFill>
                <a:latin typeface="Arial"/>
                <a:ea typeface="Arial"/>
                <a:cs typeface="Arial"/>
                <a:sym typeface="Arial"/>
              </a:rPr>
              <a:t>Deep face model detect correct emotion of the Andrew Ng .Model  showing a 34 year old asian sad man which looking correct as per  expression.</a:t>
            </a:r>
            <a:endParaRPr sz="1900" b="0" i="0" u="none" strike="noStrike" cap="none">
              <a:latin typeface="Arial"/>
              <a:ea typeface="Arial"/>
              <a:cs typeface="Arial"/>
              <a:sym typeface="Arial"/>
            </a:endParaRPr>
          </a:p>
        </p:txBody>
      </p:sp>
      <p:pic>
        <p:nvPicPr>
          <p:cNvPr id="98" name="Google Shape;98;p9"/>
          <p:cNvPicPr preferRelativeResize="0"/>
          <p:nvPr/>
        </p:nvPicPr>
        <p:blipFill rotWithShape="1">
          <a:blip r:embed="rId3">
            <a:alphaModFix/>
          </a:blip>
          <a:srcRect/>
          <a:stretch/>
        </p:blipFill>
        <p:spPr>
          <a:xfrm>
            <a:off x="906144" y="697229"/>
            <a:ext cx="3438525" cy="2286000"/>
          </a:xfrm>
          <a:prstGeom prst="rect">
            <a:avLst/>
          </a:prstGeom>
          <a:noFill/>
          <a:ln>
            <a:noFill/>
          </a:ln>
        </p:spPr>
      </p:pic>
      <p:grpSp>
        <p:nvGrpSpPr>
          <p:cNvPr id="99" name="Google Shape;99;p9"/>
          <p:cNvGrpSpPr/>
          <p:nvPr/>
        </p:nvGrpSpPr>
        <p:grpSpPr>
          <a:xfrm>
            <a:off x="4829428" y="994155"/>
            <a:ext cx="2687320" cy="1526540"/>
            <a:chOff x="4829428" y="994155"/>
            <a:chExt cx="2687320" cy="1526540"/>
          </a:xfrm>
        </p:grpSpPr>
        <p:sp>
          <p:nvSpPr>
            <p:cNvPr id="100" name="Google Shape;100;p9"/>
            <p:cNvSpPr/>
            <p:nvPr/>
          </p:nvSpPr>
          <p:spPr>
            <a:xfrm>
              <a:off x="4829428" y="994155"/>
              <a:ext cx="2687320" cy="1526540"/>
            </a:xfrm>
            <a:custGeom>
              <a:avLst/>
              <a:gdLst/>
              <a:ahLst/>
              <a:cxnLst/>
              <a:rect l="l" t="t" r="r" b="b"/>
              <a:pathLst>
                <a:path w="2687320" h="1526539" extrusionOk="0">
                  <a:moveTo>
                    <a:pt x="2432685" y="0"/>
                  </a:moveTo>
                  <a:lnTo>
                    <a:pt x="878078" y="0"/>
                  </a:lnTo>
                  <a:lnTo>
                    <a:pt x="832360" y="4099"/>
                  </a:lnTo>
                  <a:lnTo>
                    <a:pt x="789327" y="15918"/>
                  </a:lnTo>
                  <a:lnTo>
                    <a:pt x="749699" y="34736"/>
                  </a:lnTo>
                  <a:lnTo>
                    <a:pt x="714195" y="59836"/>
                  </a:lnTo>
                  <a:lnTo>
                    <a:pt x="683533" y="90498"/>
                  </a:lnTo>
                  <a:lnTo>
                    <a:pt x="658433" y="126002"/>
                  </a:lnTo>
                  <a:lnTo>
                    <a:pt x="639615" y="165630"/>
                  </a:lnTo>
                  <a:lnTo>
                    <a:pt x="627796" y="208663"/>
                  </a:lnTo>
                  <a:lnTo>
                    <a:pt x="623697" y="254380"/>
                  </a:lnTo>
                  <a:lnTo>
                    <a:pt x="623697" y="890269"/>
                  </a:lnTo>
                  <a:lnTo>
                    <a:pt x="0" y="1174876"/>
                  </a:lnTo>
                  <a:lnTo>
                    <a:pt x="623697" y="1271777"/>
                  </a:lnTo>
                  <a:lnTo>
                    <a:pt x="627796" y="1317495"/>
                  </a:lnTo>
                  <a:lnTo>
                    <a:pt x="639615" y="1360528"/>
                  </a:lnTo>
                  <a:lnTo>
                    <a:pt x="658433" y="1400156"/>
                  </a:lnTo>
                  <a:lnTo>
                    <a:pt x="683533" y="1435660"/>
                  </a:lnTo>
                  <a:lnTo>
                    <a:pt x="714195" y="1466322"/>
                  </a:lnTo>
                  <a:lnTo>
                    <a:pt x="749699" y="1491422"/>
                  </a:lnTo>
                  <a:lnTo>
                    <a:pt x="789327" y="1510240"/>
                  </a:lnTo>
                  <a:lnTo>
                    <a:pt x="832360" y="1522059"/>
                  </a:lnTo>
                  <a:lnTo>
                    <a:pt x="878078" y="1526158"/>
                  </a:lnTo>
                  <a:lnTo>
                    <a:pt x="2432685" y="1526158"/>
                  </a:lnTo>
                  <a:lnTo>
                    <a:pt x="2478402" y="1522059"/>
                  </a:lnTo>
                  <a:lnTo>
                    <a:pt x="2521435" y="1510240"/>
                  </a:lnTo>
                  <a:lnTo>
                    <a:pt x="2561063" y="1491422"/>
                  </a:lnTo>
                  <a:lnTo>
                    <a:pt x="2596567" y="1466322"/>
                  </a:lnTo>
                  <a:lnTo>
                    <a:pt x="2627229" y="1435660"/>
                  </a:lnTo>
                  <a:lnTo>
                    <a:pt x="2652329" y="1400156"/>
                  </a:lnTo>
                  <a:lnTo>
                    <a:pt x="2671147" y="1360528"/>
                  </a:lnTo>
                  <a:lnTo>
                    <a:pt x="2682966" y="1317495"/>
                  </a:lnTo>
                  <a:lnTo>
                    <a:pt x="2687066" y="1271777"/>
                  </a:lnTo>
                  <a:lnTo>
                    <a:pt x="2687066" y="254380"/>
                  </a:lnTo>
                  <a:lnTo>
                    <a:pt x="2682132" y="204529"/>
                  </a:lnTo>
                  <a:lnTo>
                    <a:pt x="2667698" y="157035"/>
                  </a:lnTo>
                  <a:lnTo>
                    <a:pt x="2644310" y="113256"/>
                  </a:lnTo>
                  <a:lnTo>
                    <a:pt x="2612517" y="74548"/>
                  </a:lnTo>
                  <a:lnTo>
                    <a:pt x="2573809" y="42755"/>
                  </a:lnTo>
                  <a:lnTo>
                    <a:pt x="2530030" y="19367"/>
                  </a:lnTo>
                  <a:lnTo>
                    <a:pt x="2482536" y="4933"/>
                  </a:lnTo>
                  <a:lnTo>
                    <a:pt x="2432685" y="0"/>
                  </a:lnTo>
                  <a:close/>
                </a:path>
              </a:pathLst>
            </a:custGeom>
            <a:solidFill>
              <a:srgbClr val="FF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9"/>
            <p:cNvSpPr/>
            <p:nvPr/>
          </p:nvSpPr>
          <p:spPr>
            <a:xfrm>
              <a:off x="4829428" y="994155"/>
              <a:ext cx="2687320" cy="1526540"/>
            </a:xfrm>
            <a:custGeom>
              <a:avLst/>
              <a:gdLst/>
              <a:ahLst/>
              <a:cxnLst/>
              <a:rect l="l" t="t" r="r" b="b"/>
              <a:pathLst>
                <a:path w="2687320" h="1526539" extrusionOk="0">
                  <a:moveTo>
                    <a:pt x="623697" y="254380"/>
                  </a:moveTo>
                  <a:lnTo>
                    <a:pt x="627796" y="208663"/>
                  </a:lnTo>
                  <a:lnTo>
                    <a:pt x="639615" y="165630"/>
                  </a:lnTo>
                  <a:lnTo>
                    <a:pt x="658433" y="126002"/>
                  </a:lnTo>
                  <a:lnTo>
                    <a:pt x="683533" y="90498"/>
                  </a:lnTo>
                  <a:lnTo>
                    <a:pt x="714195" y="59836"/>
                  </a:lnTo>
                  <a:lnTo>
                    <a:pt x="749699" y="34736"/>
                  </a:lnTo>
                  <a:lnTo>
                    <a:pt x="789327" y="15918"/>
                  </a:lnTo>
                  <a:lnTo>
                    <a:pt x="832360" y="4099"/>
                  </a:lnTo>
                  <a:lnTo>
                    <a:pt x="878078" y="0"/>
                  </a:lnTo>
                  <a:lnTo>
                    <a:pt x="967613" y="0"/>
                  </a:lnTo>
                  <a:lnTo>
                    <a:pt x="2432685" y="0"/>
                  </a:lnTo>
                  <a:lnTo>
                    <a:pt x="2482536" y="4933"/>
                  </a:lnTo>
                  <a:lnTo>
                    <a:pt x="2530030" y="19367"/>
                  </a:lnTo>
                  <a:lnTo>
                    <a:pt x="2573809" y="42755"/>
                  </a:lnTo>
                  <a:lnTo>
                    <a:pt x="2612517" y="74548"/>
                  </a:lnTo>
                  <a:lnTo>
                    <a:pt x="2644310" y="113256"/>
                  </a:lnTo>
                  <a:lnTo>
                    <a:pt x="2667698" y="157035"/>
                  </a:lnTo>
                  <a:lnTo>
                    <a:pt x="2682132" y="204529"/>
                  </a:lnTo>
                  <a:lnTo>
                    <a:pt x="2687066" y="254380"/>
                  </a:lnTo>
                  <a:lnTo>
                    <a:pt x="2687066" y="890269"/>
                  </a:lnTo>
                  <a:lnTo>
                    <a:pt x="2687066" y="1271777"/>
                  </a:lnTo>
                  <a:lnTo>
                    <a:pt x="2682966" y="1317495"/>
                  </a:lnTo>
                  <a:lnTo>
                    <a:pt x="2671147" y="1360528"/>
                  </a:lnTo>
                  <a:lnTo>
                    <a:pt x="2652329" y="1400156"/>
                  </a:lnTo>
                  <a:lnTo>
                    <a:pt x="2627229" y="1435660"/>
                  </a:lnTo>
                  <a:lnTo>
                    <a:pt x="2596567" y="1466322"/>
                  </a:lnTo>
                  <a:lnTo>
                    <a:pt x="2561063" y="1491422"/>
                  </a:lnTo>
                  <a:lnTo>
                    <a:pt x="2521435" y="1510240"/>
                  </a:lnTo>
                  <a:lnTo>
                    <a:pt x="2478402" y="1522059"/>
                  </a:lnTo>
                  <a:lnTo>
                    <a:pt x="2432685" y="1526158"/>
                  </a:lnTo>
                  <a:lnTo>
                    <a:pt x="967613" y="1526158"/>
                  </a:lnTo>
                  <a:lnTo>
                    <a:pt x="878078" y="1526158"/>
                  </a:lnTo>
                  <a:lnTo>
                    <a:pt x="832360" y="1522059"/>
                  </a:lnTo>
                  <a:lnTo>
                    <a:pt x="789327" y="1510240"/>
                  </a:lnTo>
                  <a:lnTo>
                    <a:pt x="749699" y="1491422"/>
                  </a:lnTo>
                  <a:lnTo>
                    <a:pt x="714195" y="1466322"/>
                  </a:lnTo>
                  <a:lnTo>
                    <a:pt x="683533" y="1435660"/>
                  </a:lnTo>
                  <a:lnTo>
                    <a:pt x="658433" y="1400156"/>
                  </a:lnTo>
                  <a:lnTo>
                    <a:pt x="639615" y="1360528"/>
                  </a:lnTo>
                  <a:lnTo>
                    <a:pt x="627796" y="1317495"/>
                  </a:lnTo>
                  <a:lnTo>
                    <a:pt x="623697" y="1271777"/>
                  </a:lnTo>
                  <a:lnTo>
                    <a:pt x="0" y="1174876"/>
                  </a:lnTo>
                  <a:lnTo>
                    <a:pt x="623697" y="890269"/>
                  </a:lnTo>
                  <a:lnTo>
                    <a:pt x="623697" y="254380"/>
                  </a:lnTo>
                  <a:close/>
                </a:path>
              </a:pathLst>
            </a:custGeom>
            <a:noFill/>
            <a:ln w="9525" cap="flat" cmpd="sng">
              <a:solidFill>
                <a:srgbClr val="F5FC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2" name="Google Shape;102;p9"/>
          <p:cNvSpPr txBox="1"/>
          <p:nvPr/>
        </p:nvSpPr>
        <p:spPr>
          <a:xfrm>
            <a:off x="5743702" y="1011758"/>
            <a:ext cx="1459865" cy="1497965"/>
          </a:xfrm>
          <a:prstGeom prst="rect">
            <a:avLst/>
          </a:prstGeom>
          <a:noFill/>
          <a:ln>
            <a:noFill/>
          </a:ln>
        </p:spPr>
        <p:txBody>
          <a:bodyPr spcFirstLastPara="1" wrap="square" lIns="0" tIns="15225" rIns="0" bIns="0" anchor="t" anchorCtr="0">
            <a:spAutoFit/>
          </a:bodyPr>
          <a:lstStyle/>
          <a:p>
            <a:pPr marL="12700" marR="5080" lvl="0" indent="0" algn="l" rtl="0">
              <a:lnSpc>
                <a:spcPct val="98400"/>
              </a:lnSpc>
              <a:spcBef>
                <a:spcPts val="0"/>
              </a:spcBef>
              <a:spcAft>
                <a:spcPts val="0"/>
              </a:spcAft>
              <a:buNone/>
            </a:pPr>
            <a:r>
              <a:rPr lang="en-US" sz="1400">
                <a:solidFill>
                  <a:srgbClr val="124F5C"/>
                </a:solidFill>
                <a:latin typeface="Arial"/>
                <a:ea typeface="Arial"/>
                <a:cs typeface="Arial"/>
                <a:sym typeface="Arial"/>
              </a:rPr>
              <a:t>Andrew Ng is the  person Who has  made this deep  learning more  intuitive for us.we  want his presence  in our dataset.</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Capstone Project - 5</vt:lpstr>
      <vt:lpstr>Content</vt:lpstr>
      <vt:lpstr>PowerPoint Presentation</vt:lpstr>
      <vt:lpstr>Defining Problem Statement</vt:lpstr>
      <vt:lpstr>Data Summary</vt:lpstr>
      <vt:lpstr>model our model is trained by fer2013 dataset which available  on the kaggle.</vt:lpstr>
      <vt:lpstr>Project Dependency</vt:lpstr>
      <vt:lpstr>PowerPoint Presentation</vt:lpstr>
      <vt:lpstr>Deep face Prediction</vt:lpstr>
      <vt:lpstr>Model Creation(Xception model)</vt:lpstr>
      <vt:lpstr>Model Creation(DeXpression model)</vt:lpstr>
      <vt:lpstr>Model Creation(CNN model)</vt:lpstr>
      <vt:lpstr>Confusion Matrix and Classification Record</vt:lpstr>
      <vt:lpstr>Model Creation(DCNN model OR ResNet50)</vt:lpstr>
      <vt:lpstr>Real time local video face emotion detection</vt:lpstr>
      <vt:lpstr>This is Classification problem statement.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- 5</dc:title>
  <dc:creator>raavi sahu</dc:creator>
  <cp:lastModifiedBy>raavi sahu</cp:lastModifiedBy>
  <cp:revision>1</cp:revision>
  <dcterms:created xsi:type="dcterms:W3CDTF">2022-03-22T10:21:34Z</dcterms:created>
  <dcterms:modified xsi:type="dcterms:W3CDTF">2022-03-23T09:11:16Z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2022-03-22T00:00:00Z</vt:filetime>
  </property>
  <property fmtid="{D5CDD505-2E9C-101B-9397-08002B2CF9AE}" pid="3" name="Creator">
    <vt:lpwstr>Microsoft® Word 2016</vt:lpwstr>
  </property>
  <property fmtid="{D5CDD505-2E9C-101B-9397-08002B2CF9AE}" pid="4" name="LastSaved">
    <vt:filetime>2022-03-22T00:00:00Z</vt:filetime>
  </property>
</Properties>
</file>