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56B6D48-14BB-4109-AAF6-530022B9388F}" type="datetimeFigureOut">
              <a:rPr lang="en-US" smtClean="0"/>
              <a:t>12/20/2023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512553C-FD85-45D7-B46D-4E509D6775D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6B6D48-14BB-4109-AAF6-530022B9388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6B6D48-14BB-4109-AAF6-530022B9388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6B6D48-14BB-4109-AAF6-530022B9388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6B6D48-14BB-4109-AAF6-530022B9388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512553C-FD85-45D7-B46D-4E509D6775D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6B6D48-14BB-4109-AAF6-530022B9388F}"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56B6D48-14BB-4109-AAF6-530022B9388F}"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6B6D48-14BB-4109-AAF6-530022B9388F}"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B6D48-14BB-4109-AAF6-530022B9388F}"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6B6D48-14BB-4109-AAF6-530022B9388F}"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6B6D48-14BB-4109-AAF6-530022B9388F}"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2553C-FD85-45D7-B46D-4E509D6775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56B6D48-14BB-4109-AAF6-530022B9388F}" type="datetimeFigureOut">
              <a:rPr lang="en-US" smtClean="0"/>
              <a:t>12/20/2023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512553C-FD85-45D7-B46D-4E509D6775D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lthdirect.gov.au/kilojoules" TargetMode="External"/><Relationship Id="rId7" Type="http://schemas.openxmlformats.org/officeDocument/2006/relationships/hyperlink" Target="https://www.healthdirect.gov.au/healthy-eating" TargetMode="External"/><Relationship Id="rId2" Type="http://schemas.openxmlformats.org/officeDocument/2006/relationships/hyperlink" Target="https://www.healthdirect.gov.au/vitamins-and-minerals" TargetMode="External"/><Relationship Id="rId1" Type="http://schemas.openxmlformats.org/officeDocument/2006/relationships/slideLayout" Target="../slideLayouts/slideLayout6.xml"/><Relationship Id="rId6" Type="http://schemas.openxmlformats.org/officeDocument/2006/relationships/hyperlink" Target="https://www.healthdirect.gov.au/dietary-fats" TargetMode="External"/><Relationship Id="rId5" Type="http://schemas.openxmlformats.org/officeDocument/2006/relationships/hyperlink" Target="https://www.healthdirect.gov.au/sugar" TargetMode="External"/><Relationship Id="rId4" Type="http://schemas.openxmlformats.org/officeDocument/2006/relationships/hyperlink" Target="https://www.healthdirect.gov.au/sal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direct.gov.au/how-to-read-food-labels" TargetMode="External"/><Relationship Id="rId2" Type="http://schemas.openxmlformats.org/officeDocument/2006/relationships/hyperlink" Target="https://www.healthdirect.gov.au/healthy-food-swap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www.healthdirect.gov.au/high-fibre-foods-and-diet" TargetMode="External"/><Relationship Id="rId3" Type="http://schemas.openxmlformats.org/officeDocument/2006/relationships/hyperlink" Target="https://www.healthdirect.gov.au/how-to-read-food-labels" TargetMode="External"/><Relationship Id="rId7" Type="http://schemas.openxmlformats.org/officeDocument/2006/relationships/hyperlink" Target="https://www.healthdirect.gov.au/carbohydrates"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www.healthdirect.gov.au/dietary-fats" TargetMode="External"/><Relationship Id="rId5" Type="http://schemas.openxmlformats.org/officeDocument/2006/relationships/hyperlink" Target="https://www.healthdirect.gov.au/protein" TargetMode="External"/><Relationship Id="rId4" Type="http://schemas.openxmlformats.org/officeDocument/2006/relationships/hyperlink" Target="https://www.healthdirect.gov.au/kilojoules" TargetMode="External"/><Relationship Id="rId9" Type="http://schemas.openxmlformats.org/officeDocument/2006/relationships/hyperlink" Target="https://www.healthdirect.gov.au/sal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healthdirect.gov.au/how-to-read-food-label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health.gov.au/resources/publications/the-australian-dietary-guideline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fittify.in/blogs/diet-and-nutrition/high-fiber-foods-you-should-consume-daily"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9600" dirty="0" smtClean="0"/>
              <a:t>JUNK FOOD</a:t>
            </a:r>
            <a:endParaRPr lang="en-US" sz="96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11337"/>
            <a:ext cx="6858000" cy="4286250"/>
          </a:xfrm>
          <a:prstGeom prst="rect">
            <a:avLst/>
          </a:prstGeom>
          <a:ln>
            <a:noFill/>
          </a:ln>
          <a:effectLst>
            <a:softEdge rad="112500"/>
          </a:effectLst>
        </p:spPr>
      </p:pic>
    </p:spTree>
    <p:extLst>
      <p:ext uri="{BB962C8B-B14F-4D97-AF65-F5344CB8AC3E}">
        <p14:creationId xmlns:p14="http://schemas.microsoft.com/office/powerpoint/2010/main" val="42261906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fontScale="90000"/>
          </a:bodyPr>
          <a:lstStyle/>
          <a:p>
            <a:r>
              <a:rPr lang="en-US" b="0" dirty="0" smtClean="0">
                <a:effectLst/>
              </a:rPr>
              <a:t>What is junk food?</a:t>
            </a:r>
            <a:br>
              <a:rPr lang="en-US" b="0" dirty="0" smtClean="0">
                <a:effectLst/>
              </a:rPr>
            </a:br>
            <a:endParaRPr lang="en-US" b="0" dirty="0">
              <a:effectLst/>
            </a:endParaRPr>
          </a:p>
        </p:txBody>
      </p:sp>
      <p:sp>
        <p:nvSpPr>
          <p:cNvPr id="3" name="Rectangle 2"/>
          <p:cNvSpPr/>
          <p:nvPr/>
        </p:nvSpPr>
        <p:spPr>
          <a:xfrm>
            <a:off x="1676400" y="1371600"/>
            <a:ext cx="6248400" cy="4524315"/>
          </a:xfrm>
          <a:prstGeom prst="rect">
            <a:avLst/>
          </a:prstGeom>
        </p:spPr>
        <p:txBody>
          <a:bodyPr wrap="square">
            <a:spAutoFit/>
          </a:bodyPr>
          <a:lstStyle/>
          <a:p>
            <a:r>
              <a:rPr lang="en-US" dirty="0">
                <a:solidFill>
                  <a:srgbClr val="333333"/>
                </a:solidFill>
                <a:latin typeface="Open Sans"/>
              </a:rPr>
              <a:t>'Junk foods' are foods that lack nutrients, </a:t>
            </a:r>
            <a:r>
              <a:rPr lang="en-US" u="sng" dirty="0">
                <a:solidFill>
                  <a:srgbClr val="1E4759"/>
                </a:solidFill>
                <a:latin typeface="Open Sans"/>
                <a:hlinkClick r:id="rId2"/>
              </a:rPr>
              <a:t>vitamins and minerals</a:t>
            </a:r>
            <a:r>
              <a:rPr lang="en-US" dirty="0">
                <a:solidFill>
                  <a:srgbClr val="333333"/>
                </a:solidFill>
                <a:latin typeface="Open Sans"/>
              </a:rPr>
              <a:t>, and are high in </a:t>
            </a:r>
            <a:r>
              <a:rPr lang="en-US" u="sng" dirty="0">
                <a:solidFill>
                  <a:srgbClr val="1E4759"/>
                </a:solidFill>
                <a:latin typeface="Open Sans"/>
                <a:hlinkClick r:id="rId3"/>
              </a:rPr>
              <a:t>kilojoules</a:t>
            </a:r>
            <a:r>
              <a:rPr lang="en-US" dirty="0">
                <a:solidFill>
                  <a:srgbClr val="333333"/>
                </a:solidFill>
                <a:latin typeface="Open Sans"/>
              </a:rPr>
              <a:t> (energy), </a:t>
            </a:r>
            <a:r>
              <a:rPr lang="en-US" u="sng" dirty="0">
                <a:solidFill>
                  <a:srgbClr val="1E4759"/>
                </a:solidFill>
                <a:latin typeface="Open Sans"/>
                <a:hlinkClick r:id="rId4"/>
              </a:rPr>
              <a:t>salts</a:t>
            </a:r>
            <a:r>
              <a:rPr lang="en-US" dirty="0">
                <a:solidFill>
                  <a:srgbClr val="333333"/>
                </a:solidFill>
                <a:latin typeface="Open Sans"/>
              </a:rPr>
              <a:t>, </a:t>
            </a:r>
            <a:r>
              <a:rPr lang="en-US" u="sng" dirty="0">
                <a:solidFill>
                  <a:srgbClr val="1E4759"/>
                </a:solidFill>
                <a:latin typeface="Open Sans"/>
                <a:hlinkClick r:id="rId5"/>
              </a:rPr>
              <a:t>sugars</a:t>
            </a:r>
            <a:r>
              <a:rPr lang="en-US" dirty="0">
                <a:solidFill>
                  <a:srgbClr val="333333"/>
                </a:solidFill>
                <a:latin typeface="Open Sans"/>
              </a:rPr>
              <a:t>, or </a:t>
            </a:r>
            <a:r>
              <a:rPr lang="en-US" u="sng" dirty="0">
                <a:solidFill>
                  <a:srgbClr val="1E4759"/>
                </a:solidFill>
                <a:latin typeface="Open Sans"/>
                <a:hlinkClick r:id="rId6"/>
              </a:rPr>
              <a:t>fats</a:t>
            </a:r>
            <a:r>
              <a:rPr lang="en-US" dirty="0">
                <a:solidFill>
                  <a:srgbClr val="333333"/>
                </a:solidFill>
                <a:latin typeface="Open Sans"/>
              </a:rPr>
              <a:t>. Junk food is so called because it doesn't play a role in healthy eating, especially if you eat too much of it. Junk food is also known as 'discretionary food' or 'optional food'.</a:t>
            </a:r>
          </a:p>
          <a:p>
            <a:r>
              <a:rPr lang="en-US" dirty="0">
                <a:solidFill>
                  <a:srgbClr val="333333"/>
                </a:solidFill>
                <a:latin typeface="Open Sans"/>
              </a:rPr>
              <a:t>Some examples of junk food include:</a:t>
            </a:r>
          </a:p>
          <a:p>
            <a:pPr>
              <a:buFont typeface="Arial"/>
              <a:buChar char="•"/>
            </a:pPr>
            <a:r>
              <a:rPr lang="en-US" dirty="0">
                <a:solidFill>
                  <a:srgbClr val="333333"/>
                </a:solidFill>
                <a:latin typeface="Open Sans"/>
              </a:rPr>
              <a:t>cakes and biscuits</a:t>
            </a:r>
          </a:p>
          <a:p>
            <a:pPr>
              <a:buFont typeface="Arial"/>
              <a:buChar char="•"/>
            </a:pPr>
            <a:r>
              <a:rPr lang="en-US" dirty="0">
                <a:solidFill>
                  <a:srgbClr val="333333"/>
                </a:solidFill>
                <a:latin typeface="Open Sans"/>
              </a:rPr>
              <a:t>fast foods (such as hot chips, burgers and pizzas)</a:t>
            </a:r>
          </a:p>
          <a:p>
            <a:pPr>
              <a:buFont typeface="Arial"/>
              <a:buChar char="•"/>
            </a:pPr>
            <a:r>
              <a:rPr lang="en-US" dirty="0">
                <a:solidFill>
                  <a:srgbClr val="333333"/>
                </a:solidFill>
                <a:latin typeface="Open Sans"/>
              </a:rPr>
              <a:t>chocolate and sweets</a:t>
            </a:r>
          </a:p>
          <a:p>
            <a:pPr>
              <a:buFont typeface="Arial"/>
              <a:buChar char="•"/>
            </a:pPr>
            <a:r>
              <a:rPr lang="en-US" dirty="0">
                <a:solidFill>
                  <a:srgbClr val="333333"/>
                </a:solidFill>
                <a:latin typeface="Open Sans"/>
              </a:rPr>
              <a:t>processed meat (such as bacon)</a:t>
            </a:r>
          </a:p>
          <a:p>
            <a:pPr>
              <a:buFont typeface="Arial"/>
              <a:buChar char="•"/>
            </a:pPr>
            <a:r>
              <a:rPr lang="en-US" dirty="0">
                <a:solidFill>
                  <a:srgbClr val="333333"/>
                </a:solidFill>
                <a:latin typeface="Open Sans"/>
              </a:rPr>
              <a:t>snacks (such as chips)</a:t>
            </a:r>
          </a:p>
          <a:p>
            <a:pPr>
              <a:buFont typeface="Arial"/>
              <a:buChar char="•"/>
            </a:pPr>
            <a:r>
              <a:rPr lang="en-US" dirty="0">
                <a:solidFill>
                  <a:srgbClr val="333333"/>
                </a:solidFill>
                <a:latin typeface="Open Sans"/>
              </a:rPr>
              <a:t>sugary drinks (such as sports, energy and soft drinks)</a:t>
            </a:r>
          </a:p>
          <a:p>
            <a:pPr>
              <a:buFont typeface="Arial"/>
              <a:buChar char="•"/>
            </a:pPr>
            <a:r>
              <a:rPr lang="en-US" dirty="0">
                <a:solidFill>
                  <a:srgbClr val="333333"/>
                </a:solidFill>
                <a:latin typeface="Open Sans"/>
              </a:rPr>
              <a:t>alcoholic drinks</a:t>
            </a:r>
          </a:p>
          <a:p>
            <a:r>
              <a:rPr lang="en-US" dirty="0">
                <a:solidFill>
                  <a:srgbClr val="333333"/>
                </a:solidFill>
                <a:latin typeface="Open Sans"/>
              </a:rPr>
              <a:t>If your diet is high in fats, salt and sugar and you are not receiving </a:t>
            </a:r>
            <a:r>
              <a:rPr lang="en-US" u="sng" dirty="0">
                <a:solidFill>
                  <a:srgbClr val="1E4759"/>
                </a:solidFill>
                <a:latin typeface="Open Sans"/>
                <a:hlinkClick r:id="rId7"/>
              </a:rPr>
              <a:t>essential nutrients</a:t>
            </a:r>
            <a:r>
              <a:rPr lang="en-US" dirty="0">
                <a:solidFill>
                  <a:srgbClr val="333333"/>
                </a:solidFill>
                <a:latin typeface="Open Sans"/>
              </a:rPr>
              <a:t>, your risk of obesity and other chronic (long-term) diseases may increase.</a:t>
            </a:r>
            <a:endParaRPr lang="en-US" b="0" i="0" dirty="0">
              <a:solidFill>
                <a:srgbClr val="333333"/>
              </a:solidFill>
              <a:effectLst/>
              <a:latin typeface="Open Sans"/>
            </a:endParaRPr>
          </a:p>
        </p:txBody>
      </p:sp>
    </p:spTree>
    <p:extLst>
      <p:ext uri="{BB962C8B-B14F-4D97-AF65-F5344CB8AC3E}">
        <p14:creationId xmlns:p14="http://schemas.microsoft.com/office/powerpoint/2010/main" val="9369852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752600"/>
          </a:xfrm>
        </p:spPr>
        <p:txBody>
          <a:bodyPr>
            <a:normAutofit fontScale="90000"/>
          </a:bodyPr>
          <a:lstStyle/>
          <a:p>
            <a:r>
              <a:rPr lang="en-US" b="0" dirty="0">
                <a:effectLst/>
              </a:rPr>
              <a:t>How do I know if a food product is 'junk food'?</a:t>
            </a:r>
            <a:br>
              <a:rPr lang="en-US" b="0" dirty="0">
                <a:effectLst/>
              </a:rPr>
            </a:br>
            <a:endParaRPr lang="en-US" dirty="0"/>
          </a:p>
        </p:txBody>
      </p:sp>
      <p:sp>
        <p:nvSpPr>
          <p:cNvPr id="3" name="Rectangle 2"/>
          <p:cNvSpPr/>
          <p:nvPr/>
        </p:nvSpPr>
        <p:spPr>
          <a:xfrm>
            <a:off x="1255004" y="1676400"/>
            <a:ext cx="6742323" cy="4524315"/>
          </a:xfrm>
          <a:prstGeom prst="rect">
            <a:avLst/>
          </a:prstGeom>
        </p:spPr>
        <p:txBody>
          <a:bodyPr wrap="square">
            <a:spAutoFit/>
          </a:bodyPr>
          <a:lstStyle/>
          <a:p>
            <a:r>
              <a:rPr lang="en-US" dirty="0">
                <a:solidFill>
                  <a:srgbClr val="333333"/>
                </a:solidFill>
                <a:latin typeface="Open Sans"/>
              </a:rPr>
              <a:t>While finding </a:t>
            </a:r>
            <a:r>
              <a:rPr lang="en-US" u="sng" dirty="0">
                <a:solidFill>
                  <a:srgbClr val="1E4759"/>
                </a:solidFill>
                <a:latin typeface="Open Sans"/>
                <a:hlinkClick r:id="rId2"/>
              </a:rPr>
              <a:t>healthy alternatives</a:t>
            </a:r>
            <a:r>
              <a:rPr lang="en-US" dirty="0">
                <a:solidFill>
                  <a:srgbClr val="333333"/>
                </a:solidFill>
                <a:latin typeface="Open Sans"/>
              </a:rPr>
              <a:t> to junk food can sometimes be difficult, the </a:t>
            </a:r>
            <a:r>
              <a:rPr lang="en-US" u="sng" dirty="0">
                <a:solidFill>
                  <a:srgbClr val="1E4759"/>
                </a:solidFill>
                <a:latin typeface="Open Sans"/>
                <a:hlinkClick r:id="rId3"/>
              </a:rPr>
              <a:t>Health Star Rating system</a:t>
            </a:r>
            <a:r>
              <a:rPr lang="en-US" dirty="0">
                <a:solidFill>
                  <a:srgbClr val="333333"/>
                </a:solidFill>
                <a:latin typeface="Open Sans"/>
              </a:rPr>
              <a:t> is a convenient tool to help you know how healthy a product is. It's a quick and easy way to compare similar packaged foods.</a:t>
            </a:r>
          </a:p>
          <a:p>
            <a:r>
              <a:rPr lang="en-US" dirty="0">
                <a:solidFill>
                  <a:srgbClr val="333333"/>
                </a:solidFill>
                <a:latin typeface="Open Sans"/>
              </a:rPr>
              <a:t>The Health Star Rating system rates packaged foods between half a star and 5 stars, based on how healthy they are. These ratings are found on the front of packaged items. However, it is important to note that this system is very general, and the nutritional value of some products may not be accurately expressed by the rating they receive.</a:t>
            </a:r>
          </a:p>
          <a:p>
            <a:r>
              <a:rPr lang="en-US" dirty="0">
                <a:solidFill>
                  <a:srgbClr val="333333"/>
                </a:solidFill>
                <a:latin typeface="Open Sans"/>
              </a:rPr>
              <a:t>Remember also that the Health Star Rating system is designed only for packaged products sold in shops, so it won't include some healthy foods — including fresh unpackaged food such as fruit and vegetables.</a:t>
            </a:r>
          </a:p>
          <a:p>
            <a:r>
              <a:rPr lang="en-US" dirty="0"/>
              <a:t/>
            </a:r>
            <a:br>
              <a:rPr lang="en-US" dirty="0"/>
            </a:br>
            <a:endParaRPr lang="en-US" dirty="0"/>
          </a:p>
        </p:txBody>
      </p:sp>
    </p:spTree>
    <p:extLst>
      <p:ext uri="{BB962C8B-B14F-4D97-AF65-F5344CB8AC3E}">
        <p14:creationId xmlns:p14="http://schemas.microsoft.com/office/powerpoint/2010/main" val="152511615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How do I make healthy food choices?</a:t>
            </a:r>
            <a:br>
              <a:rPr lang="en-US" b="0" dirty="0">
                <a:effectLst/>
              </a:rPr>
            </a:b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4267200"/>
            <a:ext cx="8229600" cy="2590800"/>
          </a:xfrm>
        </p:spPr>
      </p:pic>
      <p:sp>
        <p:nvSpPr>
          <p:cNvPr id="3" name="Rectangle 2"/>
          <p:cNvSpPr/>
          <p:nvPr/>
        </p:nvSpPr>
        <p:spPr>
          <a:xfrm>
            <a:off x="685800" y="1859340"/>
            <a:ext cx="6934200" cy="2031325"/>
          </a:xfrm>
          <a:prstGeom prst="rect">
            <a:avLst/>
          </a:prstGeom>
        </p:spPr>
        <p:txBody>
          <a:bodyPr wrap="square">
            <a:spAutoFit/>
          </a:bodyPr>
          <a:lstStyle/>
          <a:p>
            <a:r>
              <a:rPr lang="en-US" dirty="0">
                <a:solidFill>
                  <a:srgbClr val="333333"/>
                </a:solidFill>
                <a:latin typeface="Open Sans"/>
              </a:rPr>
              <a:t>It's important to understand the nutritional value of the food you are buying. You can do this by </a:t>
            </a:r>
            <a:r>
              <a:rPr lang="en-US" u="sng" dirty="0">
                <a:solidFill>
                  <a:srgbClr val="1E4759"/>
                </a:solidFill>
                <a:latin typeface="Open Sans"/>
                <a:hlinkClick r:id="rId3"/>
              </a:rPr>
              <a:t>reading the nutrition panel</a:t>
            </a:r>
            <a:r>
              <a:rPr lang="en-US" dirty="0">
                <a:solidFill>
                  <a:srgbClr val="333333"/>
                </a:solidFill>
                <a:latin typeface="Open Sans"/>
              </a:rPr>
              <a:t> found on the back of all packaged items in Australia.</a:t>
            </a:r>
          </a:p>
          <a:p>
            <a:r>
              <a:rPr lang="en-US" dirty="0">
                <a:solidFill>
                  <a:srgbClr val="333333"/>
                </a:solidFill>
                <a:latin typeface="Open Sans"/>
              </a:rPr>
              <a:t>Food labels can tell you things like the amount of </a:t>
            </a:r>
            <a:r>
              <a:rPr lang="en-US" u="sng" dirty="0">
                <a:solidFill>
                  <a:srgbClr val="1E4759"/>
                </a:solidFill>
                <a:latin typeface="Open Sans"/>
                <a:hlinkClick r:id="rId4"/>
              </a:rPr>
              <a:t>energy</a:t>
            </a:r>
            <a:r>
              <a:rPr lang="en-US" dirty="0">
                <a:solidFill>
                  <a:srgbClr val="333333"/>
                </a:solidFill>
                <a:latin typeface="Open Sans"/>
              </a:rPr>
              <a:t>, </a:t>
            </a:r>
            <a:r>
              <a:rPr lang="en-US" u="sng" dirty="0">
                <a:solidFill>
                  <a:srgbClr val="1E4759"/>
                </a:solidFill>
                <a:latin typeface="Open Sans"/>
                <a:hlinkClick r:id="rId5"/>
              </a:rPr>
              <a:t>protein</a:t>
            </a:r>
            <a:r>
              <a:rPr lang="en-US" dirty="0">
                <a:solidFill>
                  <a:srgbClr val="333333"/>
                </a:solidFill>
                <a:latin typeface="Open Sans"/>
              </a:rPr>
              <a:t>, </a:t>
            </a:r>
            <a:r>
              <a:rPr lang="en-US" u="sng" dirty="0">
                <a:solidFill>
                  <a:srgbClr val="1E4759"/>
                </a:solidFill>
                <a:latin typeface="Open Sans"/>
                <a:hlinkClick r:id="rId6"/>
              </a:rPr>
              <a:t>fat</a:t>
            </a:r>
            <a:r>
              <a:rPr lang="en-US" dirty="0">
                <a:solidFill>
                  <a:srgbClr val="333333"/>
                </a:solidFill>
                <a:latin typeface="Open Sans"/>
              </a:rPr>
              <a:t>, </a:t>
            </a:r>
            <a:r>
              <a:rPr lang="en-US" u="sng" dirty="0">
                <a:solidFill>
                  <a:srgbClr val="1E4759"/>
                </a:solidFill>
                <a:latin typeface="Open Sans"/>
                <a:hlinkClick r:id="rId7"/>
              </a:rPr>
              <a:t>carbohydrates</a:t>
            </a:r>
            <a:r>
              <a:rPr lang="en-US" dirty="0">
                <a:solidFill>
                  <a:srgbClr val="333333"/>
                </a:solidFill>
                <a:latin typeface="Open Sans"/>
              </a:rPr>
              <a:t>, sugars, </a:t>
            </a:r>
            <a:r>
              <a:rPr lang="en-US" u="sng" dirty="0" err="1">
                <a:solidFill>
                  <a:srgbClr val="1E4759"/>
                </a:solidFill>
                <a:latin typeface="Open Sans"/>
                <a:hlinkClick r:id="rId8"/>
              </a:rPr>
              <a:t>fibre</a:t>
            </a:r>
            <a:r>
              <a:rPr lang="en-US" dirty="0">
                <a:solidFill>
                  <a:srgbClr val="333333"/>
                </a:solidFill>
                <a:latin typeface="Open Sans"/>
              </a:rPr>
              <a:t> and </a:t>
            </a:r>
            <a:r>
              <a:rPr lang="en-US" u="sng" dirty="0">
                <a:solidFill>
                  <a:srgbClr val="1E4759"/>
                </a:solidFill>
                <a:latin typeface="Open Sans"/>
                <a:hlinkClick r:id="rId9"/>
              </a:rPr>
              <a:t>sodium</a:t>
            </a:r>
            <a:r>
              <a:rPr lang="en-US" dirty="0">
                <a:solidFill>
                  <a:srgbClr val="333333"/>
                </a:solidFill>
                <a:latin typeface="Open Sans"/>
              </a:rPr>
              <a:t> (salt) in each product, as well as the recommended serving size.</a:t>
            </a:r>
            <a:endParaRPr lang="en-US" b="0" i="0" dirty="0">
              <a:solidFill>
                <a:srgbClr val="333333"/>
              </a:solidFill>
              <a:effectLst/>
              <a:latin typeface="Open Sans"/>
            </a:endParaRPr>
          </a:p>
        </p:txBody>
      </p:sp>
    </p:spTree>
    <p:extLst>
      <p:ext uri="{BB962C8B-B14F-4D97-AF65-F5344CB8AC3E}">
        <p14:creationId xmlns:p14="http://schemas.microsoft.com/office/powerpoint/2010/main" val="310976525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Understanding health claims</a:t>
            </a:r>
            <a:br>
              <a:rPr lang="en-US" b="0" dirty="0">
                <a:effectLst/>
              </a:rPr>
            </a:br>
            <a:endParaRPr lang="en-US" dirty="0"/>
          </a:p>
        </p:txBody>
      </p:sp>
      <p:sp>
        <p:nvSpPr>
          <p:cNvPr id="3" name="Rectangle 2"/>
          <p:cNvSpPr/>
          <p:nvPr/>
        </p:nvSpPr>
        <p:spPr>
          <a:xfrm>
            <a:off x="304800" y="1767007"/>
            <a:ext cx="8382000" cy="4247317"/>
          </a:xfrm>
          <a:prstGeom prst="rect">
            <a:avLst/>
          </a:prstGeom>
        </p:spPr>
        <p:txBody>
          <a:bodyPr wrap="square">
            <a:spAutoFit/>
          </a:bodyPr>
          <a:lstStyle/>
          <a:p>
            <a:r>
              <a:rPr lang="en-US" dirty="0">
                <a:solidFill>
                  <a:srgbClr val="333333"/>
                </a:solidFill>
                <a:latin typeface="Open Sans"/>
              </a:rPr>
              <a:t>When checking a product for its nutritional value, make sure you look at the health claims such as 'low in fat' or 'sugar free', as these can be misleading. When a product is advertised as 'light' or 'lite', this may refer only to the product's </a:t>
            </a:r>
            <a:r>
              <a:rPr lang="en-US" dirty="0" err="1">
                <a:solidFill>
                  <a:srgbClr val="333333"/>
                </a:solidFill>
                <a:latin typeface="Open Sans"/>
              </a:rPr>
              <a:t>colour</a:t>
            </a:r>
            <a:r>
              <a:rPr lang="en-US" dirty="0">
                <a:solidFill>
                  <a:srgbClr val="333333"/>
                </a:solidFill>
                <a:latin typeface="Open Sans"/>
              </a:rPr>
              <a:t> or </a:t>
            </a:r>
            <a:r>
              <a:rPr lang="en-US" dirty="0" err="1">
                <a:solidFill>
                  <a:srgbClr val="333333"/>
                </a:solidFill>
                <a:latin typeface="Open Sans"/>
              </a:rPr>
              <a:t>flavour</a:t>
            </a:r>
            <a:r>
              <a:rPr lang="en-US" dirty="0">
                <a:solidFill>
                  <a:srgbClr val="333333"/>
                </a:solidFill>
                <a:latin typeface="Open Sans"/>
              </a:rPr>
              <a:t>. This means that the product may still be 'full-fat' — be sure to read the nutrition information panel at the back of the package for the actual fat content.</a:t>
            </a:r>
          </a:p>
          <a:p>
            <a:r>
              <a:rPr lang="en-US" dirty="0">
                <a:solidFill>
                  <a:srgbClr val="333333"/>
                </a:solidFill>
                <a:latin typeface="Open Sans"/>
              </a:rPr>
              <a:t>Another common claim is that a product is 'sugar-free' or has 'no added sugar'. In truth, this means that a product has no added sucrose or table sugar, but it may still contain other types of sugar. The product may also contain salt or fat and may be high in kilojoules, so even sugar free products can be junk foods.</a:t>
            </a:r>
          </a:p>
          <a:p>
            <a:r>
              <a:rPr lang="en-US" dirty="0">
                <a:solidFill>
                  <a:srgbClr val="333333"/>
                </a:solidFill>
                <a:latin typeface="Open Sans"/>
              </a:rPr>
              <a:t>Note also that products known as 'health foods' such as some fruit juices and muesli bars can actually be junk food if they contain high levels of sugar, salt or fat. Check a product's </a:t>
            </a:r>
            <a:r>
              <a:rPr lang="en-US" u="sng" dirty="0">
                <a:solidFill>
                  <a:srgbClr val="1E4759"/>
                </a:solidFill>
                <a:latin typeface="Open Sans"/>
                <a:hlinkClick r:id="rId2"/>
              </a:rPr>
              <a:t>Health Star Rating</a:t>
            </a:r>
            <a:r>
              <a:rPr lang="en-US" dirty="0">
                <a:solidFill>
                  <a:srgbClr val="333333"/>
                </a:solidFill>
                <a:latin typeface="Open Sans"/>
              </a:rPr>
              <a:t> for a better guide to how healthy the product is. Keep in mind that this rating system is limited in accuracy, but may be a better guide than advertised claims.</a:t>
            </a:r>
            <a:endParaRPr lang="en-US" b="0" i="0" dirty="0">
              <a:solidFill>
                <a:srgbClr val="333333"/>
              </a:solidFill>
              <a:effectLst/>
              <a:latin typeface="Open Sans"/>
            </a:endParaRPr>
          </a:p>
        </p:txBody>
      </p:sp>
    </p:spTree>
    <p:extLst>
      <p:ext uri="{BB962C8B-B14F-4D97-AF65-F5344CB8AC3E}">
        <p14:creationId xmlns:p14="http://schemas.microsoft.com/office/powerpoint/2010/main" val="48244371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Can I include a small amount of junk food in a healthy diet?</a:t>
            </a:r>
          </a:p>
        </p:txBody>
      </p:sp>
      <p:sp>
        <p:nvSpPr>
          <p:cNvPr id="3" name="Rectangle 2"/>
          <p:cNvSpPr/>
          <p:nvPr/>
        </p:nvSpPr>
        <p:spPr>
          <a:xfrm>
            <a:off x="1295400" y="1817022"/>
            <a:ext cx="6705600" cy="4247317"/>
          </a:xfrm>
          <a:prstGeom prst="rect">
            <a:avLst/>
          </a:prstGeom>
        </p:spPr>
        <p:txBody>
          <a:bodyPr wrap="square">
            <a:spAutoFit/>
          </a:bodyPr>
          <a:lstStyle/>
          <a:p>
            <a:r>
              <a:rPr lang="en-US" dirty="0">
                <a:solidFill>
                  <a:srgbClr val="333333"/>
                </a:solidFill>
                <a:latin typeface="Open Sans"/>
              </a:rPr>
              <a:t>Yes, in line with the </a:t>
            </a:r>
            <a:r>
              <a:rPr lang="en-US" u="sng" dirty="0">
                <a:solidFill>
                  <a:srgbClr val="1E4759"/>
                </a:solidFill>
                <a:latin typeface="Open Sans"/>
                <a:hlinkClick r:id="rId2"/>
              </a:rPr>
              <a:t>Australian Dietary Guidelines</a:t>
            </a:r>
            <a:r>
              <a:rPr lang="en-US" dirty="0">
                <a:solidFill>
                  <a:srgbClr val="333333"/>
                </a:solidFill>
                <a:latin typeface="Open Sans"/>
              </a:rPr>
              <a:t>, a small amount of junk or discretionary food can be included in a healthy, balanced diet. This means you should only have junk food occasionally and in small amounts. In general, most Australians eat too much junk food and should work on eating less of it, less often.</a:t>
            </a:r>
          </a:p>
          <a:p>
            <a:r>
              <a:rPr lang="en-US" dirty="0">
                <a:solidFill>
                  <a:srgbClr val="333333"/>
                </a:solidFill>
                <a:latin typeface="Open Sans"/>
              </a:rPr>
              <a:t>It is important to balance your junk food intake with increased exercise to help burn off extra energy. This will help you avoid gaining excessive weight.</a:t>
            </a:r>
          </a:p>
          <a:p>
            <a:r>
              <a:rPr lang="en-US" dirty="0">
                <a:solidFill>
                  <a:srgbClr val="333333"/>
                </a:solidFill>
                <a:latin typeface="Open Sans"/>
              </a:rPr>
              <a:t>When thinking about how much junk food you eat, remember that everybody is different — if you are shorter or smaller than average, or you do less exercise than the average person, you will also need to eat less than the average person. If you are trying to lose weight, try and keep the amount of junk food you eat to a minimum.</a:t>
            </a:r>
            <a:endParaRPr lang="en-US" b="0" i="0" dirty="0">
              <a:solidFill>
                <a:srgbClr val="333333"/>
              </a:solidFill>
              <a:effectLst/>
              <a:latin typeface="Open Sans"/>
            </a:endParaRPr>
          </a:p>
        </p:txBody>
      </p:sp>
    </p:spTree>
    <p:extLst>
      <p:ext uri="{BB962C8B-B14F-4D97-AF65-F5344CB8AC3E}">
        <p14:creationId xmlns:p14="http://schemas.microsoft.com/office/powerpoint/2010/main" val="8150075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What is Healthy Food?</a:t>
            </a:r>
            <a:br>
              <a:rPr lang="en-US" dirty="0">
                <a:effectLst/>
              </a:rPr>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4038600"/>
            <a:ext cx="4191000" cy="2438400"/>
          </a:xfrm>
        </p:spPr>
      </p:pic>
      <p:sp>
        <p:nvSpPr>
          <p:cNvPr id="3" name="Rectangle 2"/>
          <p:cNvSpPr/>
          <p:nvPr/>
        </p:nvSpPr>
        <p:spPr>
          <a:xfrm>
            <a:off x="1981200" y="1295400"/>
            <a:ext cx="4572000" cy="2308324"/>
          </a:xfrm>
          <a:prstGeom prst="rect">
            <a:avLst/>
          </a:prstGeom>
        </p:spPr>
        <p:txBody>
          <a:bodyPr>
            <a:spAutoFit/>
          </a:bodyPr>
          <a:lstStyle/>
          <a:p>
            <a:r>
              <a:rPr lang="en-US" dirty="0">
                <a:solidFill>
                  <a:srgbClr val="282828"/>
                </a:solidFill>
                <a:latin typeface="Avenir Next Rounded"/>
              </a:rPr>
              <a:t>Healthy food is food that is nutrient-dense and contributes to a healthy body. It is typically low in calories, </a:t>
            </a:r>
            <a:r>
              <a:rPr lang="en-US" dirty="0">
                <a:latin typeface="Avenir Next Rounded"/>
                <a:hlinkClick r:id="rId3"/>
              </a:rPr>
              <a:t>high in fiber</a:t>
            </a:r>
            <a:r>
              <a:rPr lang="en-US" dirty="0">
                <a:solidFill>
                  <a:srgbClr val="282828"/>
                </a:solidFill>
                <a:latin typeface="Avenir Next Rounded"/>
              </a:rPr>
              <a:t>, and contains essential vitamins and minerals that the body needs to function properly. Examples of healthy foods include fruits, vegetables, whole grains, lean proteins, and healthy fats.</a:t>
            </a:r>
            <a:endParaRPr lang="en-US" dirty="0"/>
          </a:p>
        </p:txBody>
      </p:sp>
    </p:spTree>
    <p:extLst>
      <p:ext uri="{BB962C8B-B14F-4D97-AF65-F5344CB8AC3E}">
        <p14:creationId xmlns:p14="http://schemas.microsoft.com/office/powerpoint/2010/main" val="77179428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JUNK FOOD VS HEALTHY FOOD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447800"/>
            <a:ext cx="6934199" cy="5257800"/>
          </a:xfrm>
        </p:spPr>
      </p:pic>
    </p:spTree>
    <p:extLst>
      <p:ext uri="{BB962C8B-B14F-4D97-AF65-F5344CB8AC3E}">
        <p14:creationId xmlns:p14="http://schemas.microsoft.com/office/powerpoint/2010/main" val="34431848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45</TotalTime>
  <Words>301</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JUNK FOOD</vt:lpstr>
      <vt:lpstr>What is junk food? </vt:lpstr>
      <vt:lpstr>How do I know if a food product is 'junk food'? </vt:lpstr>
      <vt:lpstr>How do I make healthy food choices? </vt:lpstr>
      <vt:lpstr>Understanding health claims </vt:lpstr>
      <vt:lpstr>Can I include a small amount of junk food in a healthy diet?</vt:lpstr>
      <vt:lpstr>What is Healthy Food? </vt:lpstr>
      <vt:lpstr>JUNK FOOD VS HEALTHY FOOD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JUNK FOOD</dc:title>
  <dc:creator>Windows User</dc:creator>
  <cp:lastModifiedBy>Windows User</cp:lastModifiedBy>
  <cp:revision>9</cp:revision>
  <dcterms:created xsi:type="dcterms:W3CDTF">2023-12-18T12:23:39Z</dcterms:created>
  <dcterms:modified xsi:type="dcterms:W3CDTF">2023-12-20T11:40:10Z</dcterms:modified>
</cp:coreProperties>
</file>