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7" roundtripDataSignature="AMtx7mjX0HxXzJfW+iLUyPiZKQqZrlKh4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customschemas.google.com/relationships/presentationmetadata" Target="metadata"/><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554038" y="630238"/>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Hello everyone , Welcome to my presentation.</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This is a short presentation on my first SQL project in this internship and the topic is </a:t>
            </a:r>
            <a:r>
              <a:rPr b="1" lang="en-US" sz="1200">
                <a:solidFill>
                  <a:srgbClr val="000099"/>
                </a:solidFill>
                <a:latin typeface="Arial"/>
                <a:ea typeface="Arial"/>
                <a:cs typeface="Arial"/>
                <a:sym typeface="Arial"/>
              </a:rPr>
              <a:t>Uncover Insights From Real Sales Data Using SQL</a:t>
            </a:r>
            <a:endParaRPr/>
          </a:p>
          <a:p>
            <a:pPr indent="0" lvl="0" marL="0" rtl="0" algn="l">
              <a:spcBef>
                <a:spcPts val="0"/>
              </a:spcBef>
              <a:spcAft>
                <a:spcPts val="0"/>
              </a:spcAft>
              <a:buNone/>
            </a:pPr>
            <a:r>
              <a:rPr lang="en-US"/>
              <a:t>My name is rajkumar pandey and I will walk you through the presentation where we will discuss the objective of project, tools and technologies used, Insights derived and steps performed for analysis.</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slide represents the Analysis and Insights that were discovered during the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Read 3-4 insights from the slide .</a:t>
            </a:r>
            <a:endParaRPr/>
          </a:p>
        </p:txBody>
      </p:sp>
      <p:sp>
        <p:nvSpPr>
          <p:cNvPr id="147" name="Google Shape;147;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Finally in the conclusion I will say, that we have successfully met the objective of the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As we have effectively utilized SQL and data analysis approach to discover insights from sales data. The project has helped us to leverage our SQL skills and use it to make strategic decisions.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have successfully performed steps like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Data exploration</a:t>
            </a:r>
            <a:endParaRPr/>
          </a:p>
          <a:p>
            <a:pPr indent="0" lvl="0" marL="0" rtl="0" algn="l">
              <a:spcBef>
                <a:spcPts val="0"/>
              </a:spcBef>
              <a:spcAft>
                <a:spcPts val="0"/>
              </a:spcAft>
              <a:buNone/>
            </a:pPr>
            <a:r>
              <a:rPr lang="en-US"/>
              <a:t>Data Transformation</a:t>
            </a:r>
            <a:endParaRPr/>
          </a:p>
          <a:p>
            <a:pPr indent="0" lvl="0" marL="0" rtl="0" algn="l">
              <a:spcBef>
                <a:spcPts val="0"/>
              </a:spcBef>
              <a:spcAft>
                <a:spcPts val="0"/>
              </a:spcAft>
              <a:buNone/>
            </a:pPr>
            <a:r>
              <a:rPr lang="en-US"/>
              <a:t>Identifying KPIs</a:t>
            </a:r>
            <a:endParaRPr/>
          </a:p>
          <a:p>
            <a:pPr indent="0" lvl="0" marL="0" rtl="0" algn="l">
              <a:spcBef>
                <a:spcPts val="0"/>
              </a:spcBef>
              <a:spcAft>
                <a:spcPts val="0"/>
              </a:spcAft>
              <a:buNone/>
            </a:pPr>
            <a:r>
              <a:rPr lang="en-US"/>
              <a:t>Customer and Product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As the objective of the project is met. With this I will like to end my presentation. Thankyou.</a:t>
            </a:r>
            <a:endParaRPr/>
          </a:p>
        </p:txBody>
      </p:sp>
      <p:sp>
        <p:nvSpPr>
          <p:cNvPr id="160" name="Google Shape;160;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Lets start with a brief introduction about the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Uncover Insights from real sales data is a dynamic project where we will get a chance to deal with a large sales dataset and we will be using data analysis tools like – SQL and Excel to uncover hidden patterns, derive useful insights that will help in business growth.</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have been provided with a Sales Database that contains a total of 5 tables. We will discuss these tables in next slide.</a:t>
            </a:r>
            <a:endParaRPr/>
          </a:p>
        </p:txBody>
      </p:sp>
      <p:sp>
        <p:nvSpPr>
          <p:cNvPr id="94" name="Google Shape;9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first table in our Database is Customer table. It contains customer information like – customer id, name, phone no, gender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second table is Product table that contain product details like- product id, name, brand, mrp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Third one is the Pincode table which contains pincode related information like -  city, state, and pincode.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Fourth one  is the Delivery person table which contain information about the delivery person like – id, name, date of joining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Fifth and most important is the Orders table which contain information related to orders like – id, type, delivery date, price, amount paid and much more.</a:t>
            </a:r>
            <a:endParaRPr/>
          </a:p>
        </p:txBody>
      </p:sp>
      <p:sp>
        <p:nvSpPr>
          <p:cNvPr id="101" name="Google Shape;10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Now lets cover an overview of the project.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While doing this project we have used SQL as an analysis tool to extract valuable insights, patterns and knowledge from sales data. The key steps that we have performed in this project while doing the analysis include –</a:t>
            </a:r>
            <a:endParaRPr/>
          </a:p>
          <a:p>
            <a:pPr indent="0" lvl="0" marL="0" rtl="0" algn="l">
              <a:spcBef>
                <a:spcPts val="0"/>
              </a:spcBef>
              <a:spcAft>
                <a:spcPts val="0"/>
              </a:spcAft>
              <a:buNone/>
            </a:pPr>
            <a:r>
              <a:t/>
            </a:r>
            <a:endParaRPr/>
          </a:p>
          <a:p>
            <a:pPr indent="-228600" lvl="0" marL="228600" rtl="0" algn="l">
              <a:spcBef>
                <a:spcPts val="0"/>
              </a:spcBef>
              <a:spcAft>
                <a:spcPts val="0"/>
              </a:spcAft>
              <a:buClr>
                <a:schemeClr val="dk1"/>
              </a:buClr>
              <a:buSzPts val="1200"/>
              <a:buFont typeface="Calibri"/>
              <a:buAutoNum type="arabicPeriod"/>
            </a:pPr>
            <a:r>
              <a:rPr lang="en-US"/>
              <a:t>Data Exploration</a:t>
            </a:r>
            <a:endParaRPr/>
          </a:p>
          <a:p>
            <a:pPr indent="-228600" lvl="0" marL="228600" rtl="0" algn="l">
              <a:spcBef>
                <a:spcPts val="0"/>
              </a:spcBef>
              <a:spcAft>
                <a:spcPts val="0"/>
              </a:spcAft>
              <a:buClr>
                <a:schemeClr val="dk1"/>
              </a:buClr>
              <a:buSzPts val="1200"/>
              <a:buFont typeface="Calibri"/>
              <a:buAutoNum type="arabicPeriod"/>
            </a:pPr>
            <a:r>
              <a:rPr lang="en-US"/>
              <a:t>Data Transformation</a:t>
            </a:r>
            <a:endParaRPr/>
          </a:p>
          <a:p>
            <a:pPr indent="-228600" lvl="0" marL="228600" rtl="0" algn="l">
              <a:spcBef>
                <a:spcPts val="0"/>
              </a:spcBef>
              <a:spcAft>
                <a:spcPts val="0"/>
              </a:spcAft>
              <a:buClr>
                <a:schemeClr val="dk1"/>
              </a:buClr>
              <a:buSzPts val="1200"/>
              <a:buFont typeface="Calibri"/>
              <a:buAutoNum type="arabicPeriod"/>
            </a:pPr>
            <a:r>
              <a:rPr lang="en-US"/>
              <a:t>Identifying key performance metrics</a:t>
            </a:r>
            <a:endParaRPr/>
          </a:p>
          <a:p>
            <a:pPr indent="-228600" lvl="0" marL="228600" rtl="0" algn="l">
              <a:spcBef>
                <a:spcPts val="0"/>
              </a:spcBef>
              <a:spcAft>
                <a:spcPts val="0"/>
              </a:spcAft>
              <a:buClr>
                <a:schemeClr val="dk1"/>
              </a:buClr>
              <a:buSzPts val="1200"/>
              <a:buFont typeface="Calibri"/>
              <a:buAutoNum type="arabicPeriod"/>
            </a:pPr>
            <a:r>
              <a:rPr lang="en-US"/>
              <a:t>Customer and Product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Two main tools that are used in this project are – Microsoft SQL Server and Microsoft Excel.</a:t>
            </a:r>
            <a:endParaRPr/>
          </a:p>
        </p:txBody>
      </p:sp>
      <p:sp>
        <p:nvSpPr>
          <p:cNvPr id="107" name="Google Shape;10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diagram represents the Database schema of the data that is provided to us.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Each block represents a table and all its related fields.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arrow between fields of different table indicates the relationship between the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field in green are the primary keys of those tables and the field in yellow are the foreign key of the tables.</a:t>
            </a:r>
            <a:endParaRPr/>
          </a:p>
        </p:txBody>
      </p:sp>
      <p:sp>
        <p:nvSpPr>
          <p:cNvPr id="114" name="Google Shape;11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Now the upcoming slides show various types of SQL commands, clauses and functions that we have used in writing the SQL queries for the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have used select statements, where clause, group by clause, joins and aggregate functions.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1" name="Google Shape;12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2"/>
          <p:cNvSpPr/>
          <p:nvPr>
            <p:ph idx="2" type="pic"/>
          </p:nvPr>
        </p:nvSpPr>
        <p:spPr>
          <a:xfrm>
            <a:off x="5183188" y="987425"/>
            <a:ext cx="6172200" cy="4873625"/>
          </a:xfrm>
          <a:prstGeom prst="rect">
            <a:avLst/>
          </a:prstGeom>
          <a:noFill/>
          <a:ln>
            <a:noFill/>
          </a:ln>
        </p:spPr>
      </p:sp>
      <p:sp>
        <p:nvSpPr>
          <p:cNvPr id="68" name="Google Shape;68;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nvSpPr>
        <p:spPr>
          <a:xfrm>
            <a:off x="1717040" y="2336800"/>
            <a:ext cx="8564880" cy="1446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400" u="none" cap="none" strike="noStrike">
                <a:solidFill>
                  <a:srgbClr val="000099"/>
                </a:solidFill>
                <a:latin typeface="Geo"/>
                <a:ea typeface="Geo"/>
                <a:cs typeface="Geo"/>
                <a:sym typeface="Geo"/>
              </a:rPr>
              <a:t>Uncover Insights From Real Sales Data Using SQL</a:t>
            </a:r>
            <a:endParaRPr/>
          </a:p>
        </p:txBody>
      </p:sp>
      <p:sp>
        <p:nvSpPr>
          <p:cNvPr id="90" name="Google Shape;90;p1"/>
          <p:cNvSpPr txBox="1"/>
          <p:nvPr/>
        </p:nvSpPr>
        <p:spPr>
          <a:xfrm>
            <a:off x="8188960" y="3783350"/>
            <a:ext cx="32512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rgbClr val="C00000"/>
                </a:solidFill>
                <a:latin typeface="Calibri"/>
                <a:ea typeface="Calibri"/>
                <a:cs typeface="Calibri"/>
                <a:sym typeface="Calibri"/>
              </a:rPr>
              <a:t>By Rajkumar Pandey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0"/>
          <p:cNvSpPr txBox="1"/>
          <p:nvPr/>
        </p:nvSpPr>
        <p:spPr>
          <a:xfrm>
            <a:off x="172720" y="243840"/>
            <a:ext cx="1184656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rgbClr val="000099"/>
                </a:solidFill>
                <a:latin typeface="Geo"/>
                <a:ea typeface="Geo"/>
                <a:cs typeface="Geo"/>
                <a:sym typeface="Geo"/>
              </a:rPr>
              <a:t>Analysis and Insights:</a:t>
            </a:r>
            <a:endParaRPr/>
          </a:p>
        </p:txBody>
      </p:sp>
      <p:sp>
        <p:nvSpPr>
          <p:cNvPr id="150" name="Google Shape;150;p10"/>
          <p:cNvSpPr txBox="1"/>
          <p:nvPr/>
        </p:nvSpPr>
        <p:spPr>
          <a:xfrm>
            <a:off x="172720" y="1200300"/>
            <a:ext cx="11846560" cy="570386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7000"/>
              </a:lnSpc>
              <a:spcBef>
                <a:spcPts val="0"/>
              </a:spcBef>
              <a:spcAft>
                <a:spcPts val="0"/>
              </a:spcAft>
              <a:buClr>
                <a:srgbClr val="222222"/>
              </a:buClr>
              <a:buSzPts val="1800"/>
              <a:buFont typeface="Noto Sans Symbols"/>
              <a:buChar char="▪"/>
            </a:pPr>
            <a:r>
              <a:rPr lang="en-US" sz="1800">
                <a:solidFill>
                  <a:srgbClr val="222222"/>
                </a:solidFill>
                <a:latin typeface="Calibri"/>
                <a:ea typeface="Calibri"/>
                <a:cs typeface="Calibri"/>
                <a:sym typeface="Calibri"/>
              </a:rPr>
              <a:t>Out of total 6 pin code, pin code- 400001 has maximum number of delivery persons i.e., 4 and pin code- 700001 has second maximum number of delivery person i.e., 2. All other pin codes have only 1 delivery person.</a:t>
            </a:r>
            <a:endParaRPr/>
          </a:p>
          <a:p>
            <a:pPr indent="0" lvl="0" marL="0" marR="0" rtl="0" algn="l">
              <a:lnSpc>
                <a:spcPct val="107000"/>
              </a:lnSpc>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lnSpc>
                <a:spcPct val="107000"/>
              </a:lnSpc>
              <a:spcBef>
                <a:spcPts val="0"/>
              </a:spcBef>
              <a:spcAft>
                <a:spcPts val="0"/>
              </a:spcAft>
              <a:buClr>
                <a:srgbClr val="222222"/>
              </a:buClr>
              <a:buSzPts val="1800"/>
              <a:buFont typeface="Noto Sans Symbols"/>
              <a:buChar char="▪"/>
            </a:pPr>
            <a:r>
              <a:rPr lang="en-US" sz="1800">
                <a:solidFill>
                  <a:srgbClr val="222222"/>
                </a:solidFill>
                <a:latin typeface="Calibri"/>
                <a:ea typeface="Calibri"/>
                <a:cs typeface="Calibri"/>
                <a:sym typeface="Calibri"/>
              </a:rPr>
              <a:t>The costliest products in the product list are laptops from HP and Dell as their cost is greater than Rs 50,000.</a:t>
            </a:r>
            <a:endParaRPr/>
          </a:p>
          <a:p>
            <a:pPr indent="0" lvl="0" marL="0" marR="0" rtl="0" algn="l">
              <a:lnSpc>
                <a:spcPct val="107000"/>
              </a:lnSpc>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lnSpc>
                <a:spcPct val="107000"/>
              </a:lnSpc>
              <a:spcBef>
                <a:spcPts val="0"/>
              </a:spcBef>
              <a:spcAft>
                <a:spcPts val="0"/>
              </a:spcAft>
              <a:buClr>
                <a:srgbClr val="222222"/>
              </a:buClr>
              <a:buSzPts val="1800"/>
              <a:buFont typeface="Noto Sans Symbols"/>
              <a:buChar char="▪"/>
            </a:pPr>
            <a:r>
              <a:rPr lang="en-US" sz="1800">
                <a:solidFill>
                  <a:srgbClr val="222222"/>
                </a:solidFill>
                <a:latin typeface="Calibri"/>
                <a:ea typeface="Calibri"/>
                <a:cs typeface="Calibri"/>
                <a:sym typeface="Calibri"/>
              </a:rPr>
              <a:t>Delivery person - Simon Williams with delivery id - 1000002 has delivered the highest number of orders i.e., 10 and the total amount for all the orders delivered by him is 76801.</a:t>
            </a:r>
            <a:endParaRPr/>
          </a:p>
          <a:p>
            <a:pPr indent="0" lvl="0" marL="0" marR="0" rtl="0" algn="l">
              <a:lnSpc>
                <a:spcPct val="107000"/>
              </a:lnSpc>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lnSpc>
                <a:spcPct val="107000"/>
              </a:lnSpc>
              <a:spcBef>
                <a:spcPts val="0"/>
              </a:spcBef>
              <a:spcAft>
                <a:spcPts val="0"/>
              </a:spcAft>
              <a:buClr>
                <a:srgbClr val="222222"/>
              </a:buClr>
              <a:buSzPts val="1800"/>
              <a:buFont typeface="Noto Sans Symbols"/>
              <a:buChar char="▪"/>
            </a:pPr>
            <a:r>
              <a:rPr lang="en-US" sz="1800">
                <a:solidFill>
                  <a:srgbClr val="222222"/>
                </a:solidFill>
                <a:latin typeface="Calibri"/>
                <a:ea typeface="Calibri"/>
                <a:cs typeface="Calibri"/>
                <a:sym typeface="Calibri"/>
              </a:rPr>
              <a:t>There are 8 customers whose email is a Gmail account.</a:t>
            </a:r>
            <a:endParaRPr/>
          </a:p>
          <a:p>
            <a:pPr indent="0" lvl="0" marL="0" marR="0" rtl="0" algn="l">
              <a:lnSpc>
                <a:spcPct val="107000"/>
              </a:lnSpc>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lnSpc>
                <a:spcPct val="107000"/>
              </a:lnSpc>
              <a:spcBef>
                <a:spcPts val="0"/>
              </a:spcBef>
              <a:spcAft>
                <a:spcPts val="0"/>
              </a:spcAft>
              <a:buClr>
                <a:srgbClr val="222222"/>
              </a:buClr>
              <a:buSzPts val="1800"/>
              <a:buFont typeface="Noto Sans Symbols"/>
              <a:buChar char="▪"/>
            </a:pPr>
            <a:r>
              <a:rPr lang="en-US" sz="1800">
                <a:solidFill>
                  <a:srgbClr val="222222"/>
                </a:solidFill>
                <a:latin typeface="Calibri"/>
                <a:ea typeface="Calibri"/>
                <a:cs typeface="Calibri"/>
                <a:sym typeface="Calibri"/>
              </a:rPr>
              <a:t>Only one pin code i.e., 110001 (New Delhi) has an average paid amount greater than Rs.1,50,000.</a:t>
            </a:r>
            <a:endParaRPr/>
          </a:p>
          <a:p>
            <a:pPr indent="0" lvl="0" marL="0" marR="0" rtl="0" algn="l">
              <a:lnSpc>
                <a:spcPct val="107000"/>
              </a:lnSpc>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lnSpc>
                <a:spcPct val="107000"/>
              </a:lnSpc>
              <a:spcBef>
                <a:spcPts val="0"/>
              </a:spcBef>
              <a:spcAft>
                <a:spcPts val="0"/>
              </a:spcAft>
              <a:buClr>
                <a:srgbClr val="222222"/>
              </a:buClr>
              <a:buSzPts val="1800"/>
              <a:buFont typeface="Noto Sans Symbols"/>
              <a:buChar char="▪"/>
            </a:pPr>
            <a:r>
              <a:rPr lang="en-US" sz="1800">
                <a:solidFill>
                  <a:srgbClr val="222222"/>
                </a:solidFill>
                <a:latin typeface="Calibri"/>
                <a:ea typeface="Calibri"/>
                <a:cs typeface="Calibri"/>
                <a:sym typeface="Calibri"/>
              </a:rPr>
              <a:t>In the 5th month (May) we have the maximum number of orders, which is 125 and the total returned order in this month is 8. We can say the return rate of orders in each month is very low, as the number of orders returned is very small compared to the order purchased.</a:t>
            </a:r>
            <a:endParaRPr/>
          </a:p>
          <a:p>
            <a:pPr indent="0" lvl="0" marL="0" marR="0" rtl="0" algn="l">
              <a:lnSpc>
                <a:spcPct val="107000"/>
              </a:lnSpc>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lnSpc>
                <a:spcPct val="107000"/>
              </a:lnSpc>
              <a:spcBef>
                <a:spcPts val="0"/>
              </a:spcBef>
              <a:spcAft>
                <a:spcPts val="0"/>
              </a:spcAft>
              <a:buClr>
                <a:srgbClr val="222222"/>
              </a:buClr>
              <a:buSzPts val="1800"/>
              <a:buFont typeface="Noto Sans Symbols"/>
              <a:buChar char="▪"/>
            </a:pPr>
            <a:r>
              <a:rPr lang="en-US" sz="1800">
                <a:solidFill>
                  <a:srgbClr val="222222"/>
                </a:solidFill>
                <a:latin typeface="Calibri"/>
                <a:ea typeface="Calibri"/>
                <a:cs typeface="Calibri"/>
                <a:sym typeface="Calibri"/>
              </a:rPr>
              <a:t>There are 2 brands HP and Dell. Dell has sold a total of 502 units out of which 21 units were returned. HP has sold a total of 498 units out of which 29 units were returned.</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1"/>
          <p:cNvSpPr txBox="1"/>
          <p:nvPr/>
        </p:nvSpPr>
        <p:spPr>
          <a:xfrm>
            <a:off x="182880" y="254000"/>
            <a:ext cx="11775440" cy="274023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7000"/>
              </a:lnSpc>
              <a:spcBef>
                <a:spcPts val="0"/>
              </a:spcBef>
              <a:spcAft>
                <a:spcPts val="0"/>
              </a:spcAft>
              <a:buClr>
                <a:srgbClr val="222222"/>
              </a:buClr>
              <a:buSzPts val="1800"/>
              <a:buFont typeface="Noto Sans Symbols"/>
              <a:buChar char="▪"/>
            </a:pPr>
            <a:r>
              <a:rPr lang="en-US" sz="1800">
                <a:solidFill>
                  <a:srgbClr val="222222"/>
                </a:solidFill>
                <a:latin typeface="Calibri"/>
                <a:ea typeface="Calibri"/>
                <a:cs typeface="Calibri"/>
                <a:sym typeface="Calibri"/>
              </a:rPr>
              <a:t>Percentage-wise pen drive has made the highest profit as the profit percentage is highest for it. In case of absolute profit, it is laptop that has made highest profit.</a:t>
            </a:r>
            <a:endParaRPr/>
          </a:p>
          <a:p>
            <a:pPr indent="0" lvl="0" marL="0" marR="0" rtl="0" algn="l">
              <a:lnSpc>
                <a:spcPct val="107000"/>
              </a:lnSpc>
              <a:spcBef>
                <a:spcPts val="0"/>
              </a:spcBef>
              <a:spcAft>
                <a:spcPts val="0"/>
              </a:spcAft>
              <a:buNone/>
            </a:pPr>
            <a:r>
              <a:t/>
            </a:r>
            <a:endParaRPr sz="1800">
              <a:solidFill>
                <a:srgbClr val="222222"/>
              </a:solidFill>
              <a:latin typeface="Calibri"/>
              <a:ea typeface="Calibri"/>
              <a:cs typeface="Calibri"/>
              <a:sym typeface="Calibri"/>
            </a:endParaRPr>
          </a:p>
          <a:p>
            <a:pPr indent="-285750" lvl="0" marL="285750" marR="0" rtl="0" algn="l">
              <a:lnSpc>
                <a:spcPct val="107000"/>
              </a:lnSpc>
              <a:spcBef>
                <a:spcPts val="0"/>
              </a:spcBef>
              <a:spcAft>
                <a:spcPts val="0"/>
              </a:spcAft>
              <a:buClr>
                <a:srgbClr val="222222"/>
              </a:buClr>
              <a:buSzPts val="1800"/>
              <a:buFont typeface="Noto Sans Symbols"/>
              <a:buChar char="▪"/>
            </a:pPr>
            <a:r>
              <a:rPr lang="en-US" sz="1800">
                <a:solidFill>
                  <a:srgbClr val="222222"/>
                </a:solidFill>
                <a:latin typeface="Calibri"/>
                <a:ea typeface="Calibri"/>
                <a:cs typeface="Calibri"/>
                <a:sym typeface="Calibri"/>
              </a:rPr>
              <a:t>For small products like - pen drive and mouse, profit is in boom i.e., more than 100%.</a:t>
            </a:r>
            <a:endParaRPr/>
          </a:p>
          <a:p>
            <a:pPr indent="0" lvl="0" marL="0" marR="0" rtl="0" algn="l">
              <a:lnSpc>
                <a:spcPct val="107000"/>
              </a:lnSpc>
              <a:spcBef>
                <a:spcPts val="0"/>
              </a:spcBef>
              <a:spcAft>
                <a:spcPts val="0"/>
              </a:spcAft>
              <a:buNone/>
            </a:pPr>
            <a:r>
              <a:t/>
            </a:r>
            <a:endParaRPr sz="1800">
              <a:solidFill>
                <a:srgbClr val="222222"/>
              </a:solidFill>
              <a:latin typeface="Calibri"/>
              <a:ea typeface="Calibri"/>
              <a:cs typeface="Calibri"/>
              <a:sym typeface="Calibri"/>
            </a:endParaRPr>
          </a:p>
          <a:p>
            <a:pPr indent="-285750" lvl="0" marL="285750" marR="0" rtl="0" algn="l">
              <a:lnSpc>
                <a:spcPct val="107000"/>
              </a:lnSpc>
              <a:spcBef>
                <a:spcPts val="0"/>
              </a:spcBef>
              <a:spcAft>
                <a:spcPts val="0"/>
              </a:spcAft>
              <a:buClr>
                <a:srgbClr val="222222"/>
              </a:buClr>
              <a:buSzPts val="1800"/>
              <a:buFont typeface="Noto Sans Symbols"/>
              <a:buChar char="▪"/>
            </a:pPr>
            <a:r>
              <a:rPr lang="en-US" sz="1800">
                <a:solidFill>
                  <a:srgbClr val="222222"/>
                </a:solidFill>
                <a:latin typeface="Calibri"/>
                <a:ea typeface="Calibri"/>
                <a:cs typeface="Calibri"/>
                <a:sym typeface="Calibri"/>
              </a:rPr>
              <a:t>Dell brand has a higher profit percentage than HP brand.</a:t>
            </a:r>
            <a:endParaRPr/>
          </a:p>
          <a:p>
            <a:pPr indent="0" lvl="0" marL="0" marR="0" rtl="0" algn="l">
              <a:lnSpc>
                <a:spcPct val="107000"/>
              </a:lnSpc>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lnSpc>
                <a:spcPct val="107000"/>
              </a:lnSpc>
              <a:spcBef>
                <a:spcPts val="0"/>
              </a:spcBef>
              <a:spcAft>
                <a:spcPts val="0"/>
              </a:spcAft>
              <a:buClr>
                <a:srgbClr val="222222"/>
              </a:buClr>
              <a:buSzPts val="1800"/>
              <a:buFont typeface="Noto Sans Symbols"/>
              <a:buChar char="▪"/>
            </a:pPr>
            <a:r>
              <a:rPr lang="en-US" sz="1800">
                <a:solidFill>
                  <a:srgbClr val="222222"/>
                </a:solidFill>
                <a:latin typeface="Calibri"/>
                <a:ea typeface="Calibri"/>
                <a:cs typeface="Calibri"/>
                <a:sym typeface="Calibri"/>
              </a:rPr>
              <a:t>In November and December there are zero buy orders for all the delivery people.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2"/>
          <p:cNvSpPr txBox="1"/>
          <p:nvPr/>
        </p:nvSpPr>
        <p:spPr>
          <a:xfrm>
            <a:off x="152400" y="172720"/>
            <a:ext cx="1189736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rgbClr val="000099"/>
                </a:solidFill>
                <a:latin typeface="Geo"/>
                <a:ea typeface="Geo"/>
                <a:cs typeface="Geo"/>
                <a:sym typeface="Geo"/>
              </a:rPr>
              <a:t>Conclusion:</a:t>
            </a:r>
            <a:endParaRPr/>
          </a:p>
        </p:txBody>
      </p:sp>
      <p:sp>
        <p:nvSpPr>
          <p:cNvPr id="163" name="Google Shape;163;p12"/>
          <p:cNvSpPr txBox="1"/>
          <p:nvPr/>
        </p:nvSpPr>
        <p:spPr>
          <a:xfrm>
            <a:off x="152400" y="1076960"/>
            <a:ext cx="11897360" cy="5909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The project "</a:t>
            </a:r>
            <a:r>
              <a:rPr b="1" i="0" lang="en-US" sz="1800">
                <a:solidFill>
                  <a:schemeClr val="dk1"/>
                </a:solidFill>
                <a:latin typeface="Calibri"/>
                <a:ea typeface="Calibri"/>
                <a:cs typeface="Calibri"/>
                <a:sym typeface="Calibri"/>
              </a:rPr>
              <a:t>Uncover Insights from Real Sales Data</a:t>
            </a:r>
            <a:r>
              <a:rPr b="0" i="0" lang="en-US" sz="1800">
                <a:solidFill>
                  <a:schemeClr val="dk1"/>
                </a:solidFill>
                <a:latin typeface="Calibri"/>
                <a:ea typeface="Calibri"/>
                <a:cs typeface="Calibri"/>
                <a:sym typeface="Calibri"/>
              </a:rPr>
              <a:t>" has been a journey of exploration, analysis, and discovery.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800">
                <a:solidFill>
                  <a:schemeClr val="dk1"/>
                </a:solidFill>
                <a:latin typeface="Calibri"/>
                <a:ea typeface="Calibri"/>
                <a:cs typeface="Calibri"/>
                <a:sym typeface="Calibri"/>
              </a:rPr>
              <a:t>Through the effective utilization of SQL (Structured Query Language) and a comprehensive data analysis approach, we have successfully transformed raw sales data into valuable insights that hold the potential to drive strategic decisions, optimize performance, and enhance overall business outcomes.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800">
                <a:solidFill>
                  <a:schemeClr val="dk1"/>
                </a:solidFill>
                <a:latin typeface="Arial"/>
                <a:ea typeface="Arial"/>
                <a:cs typeface="Arial"/>
                <a:sym typeface="Arial"/>
              </a:rPr>
              <a:t>Throughout this project, we have achieved the following key milestones: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Data exploration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Data Transformation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Finding key performance metrics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Customer analysis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Product analysis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800">
                <a:solidFill>
                  <a:schemeClr val="dk1"/>
                </a:solidFill>
                <a:latin typeface="Calibri"/>
                <a:ea typeface="Calibri"/>
                <a:cs typeface="Calibri"/>
                <a:sym typeface="Calibri"/>
              </a:rPr>
              <a:t>This project helped us to leverage our SQL skills in driving valuable insights from sales data.</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800">
                <a:solidFill>
                  <a:schemeClr val="dk1"/>
                </a:solidFill>
                <a:latin typeface="Calibri"/>
                <a:ea typeface="Calibri"/>
                <a:cs typeface="Calibri"/>
                <a:sym typeface="Calibri"/>
              </a:rPr>
              <a:t>The insights derived from this endeavor have the potential to make inform strategic decisions, drive growth, and improve the bottom line. We now stand equipped with the knowledge and understanding necessary to leverage data as a powerful asset in our ongoing pursuit of business excellence.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nvSpPr>
        <p:spPr>
          <a:xfrm>
            <a:off x="518160" y="375920"/>
            <a:ext cx="522224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rgbClr val="000099"/>
                </a:solidFill>
                <a:latin typeface="Geo"/>
                <a:ea typeface="Geo"/>
                <a:cs typeface="Geo"/>
                <a:sym typeface="Geo"/>
              </a:rPr>
              <a:t>Introduction :</a:t>
            </a:r>
            <a:endParaRPr/>
          </a:p>
        </p:txBody>
      </p:sp>
      <p:sp>
        <p:nvSpPr>
          <p:cNvPr id="97" name="Google Shape;97;p2"/>
          <p:cNvSpPr txBox="1"/>
          <p:nvPr/>
        </p:nvSpPr>
        <p:spPr>
          <a:xfrm>
            <a:off x="441960" y="1628507"/>
            <a:ext cx="11308080" cy="360098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0" i="0" lang="en-US" sz="1800">
                <a:solidFill>
                  <a:schemeClr val="dk1"/>
                </a:solidFill>
                <a:latin typeface="Calibri"/>
                <a:ea typeface="Calibri"/>
                <a:cs typeface="Calibri"/>
                <a:sym typeface="Calibri"/>
              </a:rPr>
              <a:t>The "Uncover Insights from Real Sales Data" project is a dynamic initiative aimed at harnessing the power of data analytics to transform raw sales data into valuable, actionable insights.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will be</a:t>
            </a:r>
            <a:r>
              <a:rPr b="0" i="0" lang="en-US" sz="1800">
                <a:solidFill>
                  <a:schemeClr val="dk1"/>
                </a:solidFill>
                <a:latin typeface="Calibri"/>
                <a:ea typeface="Calibri"/>
                <a:cs typeface="Calibri"/>
                <a:sym typeface="Calibri"/>
              </a:rPr>
              <a:t> leveraging cutting-edge data analysis tools, like – SQL, Excel etc to uncover hidden patterns, trends, and opportunities within sales data that can drive strategic decisions, optimize performance, and enhance overall business outcomes.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will work with a database containing total 5 tables related to customer’s information, product details, PIN code details, delivery person details and order details.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nvSpPr>
        <p:spPr>
          <a:xfrm>
            <a:off x="375920" y="436880"/>
            <a:ext cx="11440160" cy="46782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Database Description: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Customers: </a:t>
            </a:r>
            <a:r>
              <a:rPr lang="en-US" sz="1800">
                <a:solidFill>
                  <a:schemeClr val="dk1"/>
                </a:solidFill>
                <a:latin typeface="Calibri"/>
                <a:ea typeface="Calibri"/>
                <a:cs typeface="Calibri"/>
                <a:sym typeface="Calibri"/>
              </a:rPr>
              <a:t>Contains customer information, including cust_id, first_name, last_name, email, phone, primary_pincode, gender, dob, joining_date.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Products: </a:t>
            </a:r>
            <a:r>
              <a:rPr lang="en-US" sz="1800">
                <a:solidFill>
                  <a:schemeClr val="dk1"/>
                </a:solidFill>
                <a:latin typeface="Calibri"/>
                <a:ea typeface="Calibri"/>
                <a:cs typeface="Calibri"/>
                <a:sym typeface="Calibri"/>
              </a:rPr>
              <a:t>Contains product information, including product_id, product_name, brand, category, procurement_cost_per_unit, mrp.</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Pincode:</a:t>
            </a:r>
            <a:r>
              <a:rPr lang="en-US" sz="1800">
                <a:solidFill>
                  <a:schemeClr val="dk1"/>
                </a:solidFill>
                <a:latin typeface="Calibri"/>
                <a:ea typeface="Calibri"/>
                <a:cs typeface="Calibri"/>
                <a:sym typeface="Calibri"/>
              </a:rPr>
              <a:t> Contains pincode-related information, including the pincode, city and state.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Delivery Person: </a:t>
            </a:r>
            <a:r>
              <a:rPr lang="en-US" sz="1800">
                <a:solidFill>
                  <a:schemeClr val="dk1"/>
                </a:solidFill>
                <a:latin typeface="Calibri"/>
                <a:ea typeface="Calibri"/>
                <a:cs typeface="Calibri"/>
                <a:sym typeface="Calibri"/>
              </a:rPr>
              <a:t>Contains information about delivery personnel, including delivery_person_id, name, joining_date, pincode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Orders: </a:t>
            </a:r>
            <a:r>
              <a:rPr lang="en-US" sz="1800">
                <a:solidFill>
                  <a:schemeClr val="dk1"/>
                </a:solidFill>
                <a:latin typeface="Calibri"/>
                <a:ea typeface="Calibri"/>
                <a:cs typeface="Calibri"/>
                <a:sym typeface="Calibri"/>
              </a:rPr>
              <a:t>Contains order details, including order_id, order_type, cust_id, order_date, delivery_date, tot_units, displayed_selling_price_per_unit, total_amount_paid, product_id, delivery_person_id, payment_type, delivery_pincode</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nvSpPr>
        <p:spPr>
          <a:xfrm>
            <a:off x="233680" y="264160"/>
            <a:ext cx="1172464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00099"/>
                </a:solidFill>
                <a:latin typeface="Geo"/>
                <a:ea typeface="Geo"/>
                <a:cs typeface="Geo"/>
                <a:sym typeface="Geo"/>
              </a:rPr>
              <a:t>Project Overview : </a:t>
            </a:r>
            <a:endParaRPr/>
          </a:p>
        </p:txBody>
      </p:sp>
      <p:sp>
        <p:nvSpPr>
          <p:cNvPr id="110" name="Google Shape;110;p4"/>
          <p:cNvSpPr txBox="1"/>
          <p:nvPr/>
        </p:nvSpPr>
        <p:spPr>
          <a:xfrm>
            <a:off x="233680" y="1178560"/>
            <a:ext cx="11724640"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a:t>
            </a:r>
            <a:r>
              <a:rPr b="0" i="0" lang="en-US" sz="1800">
                <a:solidFill>
                  <a:schemeClr val="dk1"/>
                </a:solidFill>
                <a:latin typeface="Calibri"/>
                <a:ea typeface="Calibri"/>
                <a:cs typeface="Calibri"/>
                <a:sym typeface="Calibri"/>
              </a:rPr>
              <a:t>bjective of a project titled "</a:t>
            </a:r>
            <a:r>
              <a:rPr b="1" i="0" lang="en-US" sz="1800">
                <a:solidFill>
                  <a:schemeClr val="dk1"/>
                </a:solidFill>
                <a:latin typeface="Calibri"/>
                <a:ea typeface="Calibri"/>
                <a:cs typeface="Calibri"/>
                <a:sym typeface="Calibri"/>
              </a:rPr>
              <a:t>Uncover Insights from Real Sales Data</a:t>
            </a:r>
            <a:r>
              <a:rPr b="0" i="0" lang="en-US" sz="1800">
                <a:solidFill>
                  <a:schemeClr val="dk1"/>
                </a:solidFill>
                <a:latin typeface="Calibri"/>
                <a:ea typeface="Calibri"/>
                <a:cs typeface="Calibri"/>
                <a:sym typeface="Calibri"/>
              </a:rPr>
              <a:t>" is to leverage SQL (Structured Query Language) to extract valuable insights, patterns, and knowledge from real sales data.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800">
                <a:solidFill>
                  <a:schemeClr val="dk1"/>
                </a:solidFill>
                <a:latin typeface="Calibri"/>
                <a:ea typeface="Calibri"/>
                <a:cs typeface="Calibri"/>
                <a:sym typeface="Calibri"/>
              </a:rPr>
              <a:t>SQL is a powerful tool for managing and querying large datasets, making it an ideal choice for data analysis in sales. The key objectives of this project include:</a:t>
            </a:r>
            <a:endParaRPr/>
          </a:p>
          <a:p>
            <a:pPr indent="0" lvl="0" marL="0" marR="0" rtl="0" algn="l">
              <a:spcBef>
                <a:spcPts val="0"/>
              </a:spcBef>
              <a:spcAft>
                <a:spcPts val="0"/>
              </a:spcAft>
              <a:buNone/>
            </a:pPr>
            <a:r>
              <a:t/>
            </a:r>
            <a:endParaRPr b="0" i="0"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Data exploration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Data Transformation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Finding key performance metrics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Customer analysis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Product analysis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Market segmentation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Tools and Technologies Used: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Microsoft SSMS (SQL server management studio)</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Microsoft Excel</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nvSpPr>
        <p:spPr>
          <a:xfrm>
            <a:off x="284480" y="314960"/>
            <a:ext cx="1149096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rgbClr val="000099"/>
                </a:solidFill>
                <a:latin typeface="Geo"/>
                <a:ea typeface="Geo"/>
                <a:cs typeface="Geo"/>
                <a:sym typeface="Geo"/>
              </a:rPr>
              <a:t>Database Schema:</a:t>
            </a:r>
            <a:endParaRPr sz="4400">
              <a:solidFill>
                <a:srgbClr val="000099"/>
              </a:solidFill>
              <a:latin typeface="Geo"/>
              <a:ea typeface="Geo"/>
              <a:cs typeface="Geo"/>
              <a:sym typeface="Geo"/>
            </a:endParaRPr>
          </a:p>
        </p:txBody>
      </p:sp>
      <p:pic>
        <p:nvPicPr>
          <p:cNvPr id="117" name="Google Shape;117;p5"/>
          <p:cNvPicPr preferRelativeResize="0"/>
          <p:nvPr/>
        </p:nvPicPr>
        <p:blipFill rotWithShape="1">
          <a:blip r:embed="rId3">
            <a:alphaModFix/>
          </a:blip>
          <a:srcRect b="0" l="0" r="0" t="0"/>
          <a:stretch/>
        </p:blipFill>
        <p:spPr>
          <a:xfrm>
            <a:off x="1173078" y="1084401"/>
            <a:ext cx="9713764" cy="48611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nvSpPr>
        <p:spPr>
          <a:xfrm>
            <a:off x="243840" y="71120"/>
            <a:ext cx="1159256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00099"/>
                </a:solidFill>
                <a:latin typeface="Geo"/>
                <a:ea typeface="Geo"/>
                <a:cs typeface="Geo"/>
                <a:sym typeface="Geo"/>
              </a:rPr>
              <a:t>SQL Queries Used:</a:t>
            </a:r>
            <a:endParaRPr/>
          </a:p>
        </p:txBody>
      </p:sp>
      <p:sp>
        <p:nvSpPr>
          <p:cNvPr id="124" name="Google Shape;124;p6"/>
          <p:cNvSpPr txBox="1"/>
          <p:nvPr/>
        </p:nvSpPr>
        <p:spPr>
          <a:xfrm>
            <a:off x="304800" y="840561"/>
            <a:ext cx="11470640" cy="61863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Below are few SQL commands, functions and clauses that were used to write SQL queries for analyzing sales data:</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SELECT Statement:</a:t>
            </a:r>
            <a:r>
              <a:rPr lang="en-US" sz="1800">
                <a:solidFill>
                  <a:schemeClr val="dk1"/>
                </a:solidFill>
                <a:latin typeface="Calibri"/>
                <a:ea typeface="Calibri"/>
                <a:cs typeface="Calibri"/>
                <a:sym typeface="Calibri"/>
              </a:rPr>
              <a:t> </a:t>
            </a:r>
            <a:r>
              <a:rPr b="0" i="0" lang="en-US" sz="1800">
                <a:solidFill>
                  <a:schemeClr val="dk1"/>
                </a:solidFill>
                <a:latin typeface="Calibri"/>
                <a:ea typeface="Calibri"/>
                <a:cs typeface="Calibri"/>
                <a:sym typeface="Calibri"/>
              </a:rPr>
              <a:t>The SELECT statement is used to retrieve data from one or more tables</a:t>
            </a:r>
            <a:r>
              <a:rPr lang="en-US" sz="1800">
                <a:solidFill>
                  <a:srgbClr val="D1D5DB"/>
                </a:solidFill>
                <a:latin typeface="Arial"/>
                <a:ea typeface="Arial"/>
                <a:cs typeface="Arial"/>
                <a:sym typeface="Arial"/>
              </a:rPr>
              <a:t>.</a:t>
            </a:r>
            <a:endParaRPr/>
          </a:p>
          <a:p>
            <a:pPr indent="0" lvl="0" marL="0" marR="0" rtl="0" algn="l">
              <a:spcBef>
                <a:spcPts val="0"/>
              </a:spcBef>
              <a:spcAft>
                <a:spcPts val="0"/>
              </a:spcAft>
              <a:buNone/>
            </a:pPr>
            <a:r>
              <a:rPr lang="en-US" sz="1800">
                <a:solidFill>
                  <a:srgbClr val="D1D5DB"/>
                </a:solidFill>
                <a:latin typeface="Arial"/>
                <a:ea typeface="Arial"/>
                <a:cs typeface="Arial"/>
                <a:sym typeface="Arial"/>
              </a:rPr>
              <a:t>       </a:t>
            </a:r>
            <a:r>
              <a:rPr b="1" lang="en-US" sz="1800">
                <a:solidFill>
                  <a:schemeClr val="dk1"/>
                </a:solidFill>
                <a:latin typeface="Calibri"/>
                <a:ea typeface="Calibri"/>
                <a:cs typeface="Calibri"/>
                <a:sym typeface="Calibri"/>
              </a:rPr>
              <a:t>Sample Query</a:t>
            </a:r>
            <a:r>
              <a:rPr lang="en-US" sz="1800">
                <a:solidFill>
                  <a:schemeClr val="dk1"/>
                </a:solidFill>
                <a:latin typeface="Calibri"/>
                <a:ea typeface="Calibri"/>
                <a:cs typeface="Calibri"/>
                <a:sym typeface="Calibri"/>
              </a:rPr>
              <a:t>: How many customers do not have dob information available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i="1" lang="en-US" sz="1800">
                <a:solidFill>
                  <a:schemeClr val="dk1"/>
                </a:solidFill>
                <a:latin typeface="Calibri"/>
                <a:ea typeface="Calibri"/>
                <a:cs typeface="Calibri"/>
                <a:sym typeface="Calibri"/>
              </a:rPr>
              <a:t>select</a:t>
            </a:r>
            <a:r>
              <a:rPr lang="en-US" sz="1800">
                <a:solidFill>
                  <a:schemeClr val="dk1"/>
                </a:solidFill>
                <a:latin typeface="Calibri"/>
                <a:ea typeface="Calibri"/>
                <a:cs typeface="Calibri"/>
                <a:sym typeface="Calibri"/>
              </a:rPr>
              <a:t> COUNT(*) dob from customers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where dob IS NULL;</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startAt="2"/>
            </a:pPr>
            <a:r>
              <a:rPr b="1" lang="en-US" sz="1800">
                <a:solidFill>
                  <a:schemeClr val="dk1"/>
                </a:solidFill>
                <a:latin typeface="Calibri"/>
                <a:ea typeface="Calibri"/>
                <a:cs typeface="Calibri"/>
                <a:sym typeface="Calibri"/>
              </a:rPr>
              <a:t>Where Clause:</a:t>
            </a:r>
            <a:r>
              <a:rPr lang="en-US" sz="1800">
                <a:solidFill>
                  <a:schemeClr val="dk1"/>
                </a:solidFill>
                <a:latin typeface="Calibri"/>
                <a:ea typeface="Calibri"/>
                <a:cs typeface="Calibri"/>
                <a:sym typeface="Calibri"/>
              </a:rPr>
              <a:t> </a:t>
            </a:r>
            <a:r>
              <a:rPr b="0" i="0" lang="en-US" sz="1800">
                <a:solidFill>
                  <a:schemeClr val="dk1"/>
                </a:solidFill>
                <a:latin typeface="Calibri"/>
                <a:ea typeface="Calibri"/>
                <a:cs typeface="Calibri"/>
                <a:sym typeface="Calibri"/>
              </a:rPr>
              <a:t>The WHERE clause is used to filter records based on a specified condition.</a:t>
            </a:r>
            <a:endParaRPr/>
          </a:p>
          <a:p>
            <a:pPr indent="0" lvl="0" marL="0" marR="0" rtl="0" algn="l">
              <a:spcBef>
                <a:spcPts val="0"/>
              </a:spcBef>
              <a:spcAft>
                <a:spcPts val="0"/>
              </a:spcAft>
              <a:buNone/>
            </a:pPr>
            <a:r>
              <a:rPr b="0" i="0" lang="en-US" sz="1800">
                <a:solidFill>
                  <a:schemeClr val="dk1"/>
                </a:solidFill>
                <a:latin typeface="Calibri"/>
                <a:ea typeface="Calibri"/>
                <a:cs typeface="Calibri"/>
                <a:sym typeface="Calibri"/>
              </a:rPr>
              <a:t>       </a:t>
            </a:r>
            <a:r>
              <a:rPr b="1" i="0" lang="en-US" sz="1800">
                <a:solidFill>
                  <a:schemeClr val="dk1"/>
                </a:solidFill>
                <a:latin typeface="Calibri"/>
                <a:ea typeface="Calibri"/>
                <a:cs typeface="Calibri"/>
                <a:sym typeface="Calibri"/>
              </a:rPr>
              <a:t>Sample Query: </a:t>
            </a:r>
            <a:r>
              <a:rPr lang="en-US" sz="1800">
                <a:solidFill>
                  <a:schemeClr val="dk1"/>
                </a:solidFill>
                <a:latin typeface="Calibri"/>
                <a:ea typeface="Calibri"/>
                <a:cs typeface="Calibri"/>
                <a:sym typeface="Calibri"/>
              </a:rPr>
              <a:t>P</a:t>
            </a:r>
            <a:r>
              <a:rPr i="0" lang="en-US" sz="1800">
                <a:solidFill>
                  <a:schemeClr val="dk1"/>
                </a:solidFill>
                <a:latin typeface="Calibri"/>
                <a:ea typeface="Calibri"/>
                <a:cs typeface="Calibri"/>
                <a:sym typeface="Calibri"/>
              </a:rPr>
              <a:t>rint product name and mrp for product which have more than 50000 mrp?</a:t>
            </a:r>
            <a:endParaRPr/>
          </a:p>
          <a:p>
            <a:pPr indent="0" lvl="0" marL="0" marR="0" rtl="0" algn="l">
              <a:spcBef>
                <a:spcPts val="0"/>
              </a:spcBef>
              <a:spcAft>
                <a:spcPts val="0"/>
              </a:spcAft>
              <a:buNone/>
            </a:pPr>
            <a:r>
              <a:t/>
            </a:r>
            <a:endParaRPr i="0"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i="0" lang="en-US" sz="1800">
                <a:solidFill>
                  <a:schemeClr val="dk1"/>
                </a:solidFill>
                <a:latin typeface="Calibri"/>
                <a:ea typeface="Calibri"/>
                <a:cs typeface="Calibri"/>
                <a:sym typeface="Calibri"/>
              </a:rPr>
              <a:t>select product_name,mrp from products</a:t>
            </a:r>
            <a:endParaRPr/>
          </a:p>
          <a:p>
            <a:pPr indent="0" lvl="0" marL="0" marR="0" rtl="0" algn="l">
              <a:spcBef>
                <a:spcPts val="0"/>
              </a:spcBef>
              <a:spcAft>
                <a:spcPts val="0"/>
              </a:spcAft>
              <a:buNone/>
            </a:pPr>
            <a:r>
              <a:rPr i="0" lang="en-US" sz="1800">
                <a:solidFill>
                  <a:schemeClr val="dk1"/>
                </a:solidFill>
                <a:latin typeface="Calibri"/>
                <a:ea typeface="Calibri"/>
                <a:cs typeface="Calibri"/>
                <a:sym typeface="Calibri"/>
              </a:rPr>
              <a:t>		</a:t>
            </a:r>
            <a:r>
              <a:rPr b="1" i="1" lang="en-US" sz="1800">
                <a:solidFill>
                  <a:schemeClr val="dk1"/>
                </a:solidFill>
                <a:latin typeface="Calibri"/>
                <a:ea typeface="Calibri"/>
                <a:cs typeface="Calibri"/>
                <a:sym typeface="Calibri"/>
              </a:rPr>
              <a:t>where</a:t>
            </a:r>
            <a:r>
              <a:rPr i="0" lang="en-US" sz="1800">
                <a:solidFill>
                  <a:schemeClr val="dk1"/>
                </a:solidFill>
                <a:latin typeface="Calibri"/>
                <a:ea typeface="Calibri"/>
                <a:cs typeface="Calibri"/>
                <a:sym typeface="Calibri"/>
              </a:rPr>
              <a:t> mrp&gt;50000;</a:t>
            </a:r>
            <a:endParaRPr/>
          </a:p>
          <a:p>
            <a:pPr indent="0" lvl="0" marL="0" marR="0" rtl="0" algn="l">
              <a:spcBef>
                <a:spcPts val="0"/>
              </a:spcBef>
              <a:spcAft>
                <a:spcPts val="0"/>
              </a:spcAft>
              <a:buNone/>
            </a:pPr>
            <a:r>
              <a:t/>
            </a:r>
            <a:endParaRPr i="0"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startAt="3"/>
            </a:pPr>
            <a:r>
              <a:rPr b="1" lang="en-US" sz="1800">
                <a:solidFill>
                  <a:schemeClr val="dk1"/>
                </a:solidFill>
                <a:latin typeface="Calibri"/>
                <a:ea typeface="Calibri"/>
                <a:cs typeface="Calibri"/>
                <a:sym typeface="Calibri"/>
              </a:rPr>
              <a:t>GROUP BY Clause: </a:t>
            </a:r>
            <a:r>
              <a:rPr b="0" i="0" lang="en-US" sz="1800">
                <a:solidFill>
                  <a:schemeClr val="dk1"/>
                </a:solidFill>
                <a:latin typeface="Calibri"/>
                <a:ea typeface="Calibri"/>
                <a:cs typeface="Calibri"/>
                <a:sym typeface="Calibri"/>
              </a:rPr>
              <a:t>The GROUP BY clause is used to group rows that have the same values into summary rows, often used with aggregate functions.</a:t>
            </a:r>
            <a:endParaRPr b="1" i="0"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Sample Query: </a:t>
            </a:r>
            <a:r>
              <a:rPr lang="en-US" sz="1800">
                <a:solidFill>
                  <a:schemeClr val="dk1"/>
                </a:solidFill>
                <a:latin typeface="Calibri"/>
                <a:ea typeface="Calibri"/>
                <a:cs typeface="Calibri"/>
                <a:sym typeface="Calibri"/>
              </a:rPr>
              <a:t>How many delivery person are there in each pincode?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select count(*) as deli_person,pincode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from delivery_person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i="1" lang="en-US" sz="1800">
                <a:solidFill>
                  <a:schemeClr val="dk1"/>
                </a:solidFill>
                <a:latin typeface="Calibri"/>
                <a:ea typeface="Calibri"/>
                <a:cs typeface="Calibri"/>
                <a:sym typeface="Calibri"/>
              </a:rPr>
              <a:t>group by </a:t>
            </a:r>
            <a:r>
              <a:rPr lang="en-US" sz="1800">
                <a:solidFill>
                  <a:schemeClr val="dk1"/>
                </a:solidFill>
                <a:latin typeface="Calibri"/>
                <a:ea typeface="Calibri"/>
                <a:cs typeface="Calibri"/>
                <a:sym typeface="Calibri"/>
              </a:rPr>
              <a:t>pincode;</a:t>
            </a:r>
            <a:endParaRPr i="0"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nvSpPr>
        <p:spPr>
          <a:xfrm>
            <a:off x="142240" y="58846"/>
            <a:ext cx="11907520" cy="674030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Calibri"/>
              <a:buAutoNum type="arabicPeriod" startAt="4"/>
            </a:pPr>
            <a:r>
              <a:rPr b="1" lang="en-US" sz="1800">
                <a:solidFill>
                  <a:schemeClr val="dk1"/>
                </a:solidFill>
                <a:latin typeface="Calibri"/>
                <a:ea typeface="Calibri"/>
                <a:cs typeface="Calibri"/>
                <a:sym typeface="Calibri"/>
              </a:rPr>
              <a:t>ORDER BY clause</a:t>
            </a:r>
            <a:r>
              <a:rPr lang="en-US" sz="1800">
                <a:solidFill>
                  <a:schemeClr val="dk1"/>
                </a:solidFill>
                <a:latin typeface="Calibri"/>
                <a:ea typeface="Calibri"/>
                <a:cs typeface="Calibri"/>
                <a:sym typeface="Calibri"/>
              </a:rPr>
              <a:t>: </a:t>
            </a:r>
            <a:r>
              <a:rPr b="0" i="0" lang="en-US" sz="1800">
                <a:solidFill>
                  <a:schemeClr val="dk1"/>
                </a:solidFill>
                <a:latin typeface="Calibri"/>
                <a:ea typeface="Calibri"/>
                <a:cs typeface="Calibri"/>
                <a:sym typeface="Calibri"/>
              </a:rPr>
              <a:t>The ORDER BY clause is used to sort the result set in ascending or descending order based on one or more columns.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Sample Query</a:t>
            </a:r>
            <a:r>
              <a:rPr lang="en-US" sz="1800">
                <a:solidFill>
                  <a:schemeClr val="dk1"/>
                </a:solidFill>
                <a:latin typeface="Calibri"/>
                <a:ea typeface="Calibri"/>
                <a:cs typeface="Calibri"/>
                <a:sym typeface="Calibri"/>
              </a:rPr>
              <a:t>: How many total orders were there in each month and how many of them were returned? Add a column      		for return rate too.</a:t>
            </a:r>
            <a:endParaRPr/>
          </a:p>
          <a:p>
            <a:pPr indent="0" lvl="4" marL="18288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select</a:t>
            </a:r>
            <a:endParaRPr/>
          </a:p>
          <a:p>
            <a:pPr indent="0" lvl="4" marL="18288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month (order_date) as order_month,</a:t>
            </a:r>
            <a:endParaRPr/>
          </a:p>
          <a:p>
            <a:pPr indent="0" lvl="4" marL="18288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count(*) as total_orders,</a:t>
            </a:r>
            <a:endParaRPr/>
          </a:p>
          <a:p>
            <a:pPr indent="0" lvl="4" marL="18288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sum(case when order_type = 'return' then 1 else 0 end) as total_returned_orders,</a:t>
            </a:r>
            <a:endParaRPr/>
          </a:p>
          <a:p>
            <a:pPr indent="0" lvl="4" marL="18288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(100.0 * sum(case when order_type = 'returned' then 1 else 0 end)) / count(*) as return_rate</a:t>
            </a:r>
            <a:endParaRPr b="0" i="0" sz="1800" u="none" cap="none" strike="noStrike">
              <a:solidFill>
                <a:schemeClr val="dk1"/>
              </a:solidFill>
              <a:latin typeface="Calibri"/>
              <a:ea typeface="Calibri"/>
              <a:cs typeface="Calibri"/>
              <a:sym typeface="Calibri"/>
            </a:endParaRPr>
          </a:p>
          <a:p>
            <a:pPr indent="0" lvl="4" marL="18288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from</a:t>
            </a:r>
            <a:endParaRPr/>
          </a:p>
          <a:p>
            <a:pPr indent="0" lvl="4" marL="18288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orders</a:t>
            </a:r>
            <a:endParaRPr/>
          </a:p>
          <a:p>
            <a:pPr indent="0" lvl="4" marL="18288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group by</a:t>
            </a:r>
            <a:endParaRPr/>
          </a:p>
          <a:p>
            <a:pPr indent="0" lvl="4" marL="18288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month (order_date)</a:t>
            </a:r>
            <a:endParaRPr/>
          </a:p>
          <a:p>
            <a:pPr indent="0" lvl="4" marL="1828800" marR="0" rtl="0" algn="l">
              <a:spcBef>
                <a:spcPts val="0"/>
              </a:spcBef>
              <a:spcAft>
                <a:spcPts val="0"/>
              </a:spcAft>
              <a:buNone/>
            </a:pPr>
            <a:r>
              <a:rPr b="1" i="1" lang="en-US" sz="1800" u="none" cap="none" strike="noStrike">
                <a:solidFill>
                  <a:schemeClr val="dk1"/>
                </a:solidFill>
                <a:latin typeface="Calibri"/>
                <a:ea typeface="Calibri"/>
                <a:cs typeface="Calibri"/>
                <a:sym typeface="Calibri"/>
              </a:rPr>
              <a:t>order by</a:t>
            </a:r>
            <a:endParaRPr/>
          </a:p>
          <a:p>
            <a:pPr indent="0" lvl="4" marL="18288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order_month;</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startAt="5"/>
            </a:pPr>
            <a:r>
              <a:rPr b="1" lang="en-US" sz="1800">
                <a:solidFill>
                  <a:schemeClr val="dk1"/>
                </a:solidFill>
                <a:latin typeface="Calibri"/>
                <a:ea typeface="Calibri"/>
                <a:cs typeface="Calibri"/>
                <a:sym typeface="Calibri"/>
              </a:rPr>
              <a:t>HAVING clause:</a:t>
            </a:r>
            <a:r>
              <a:rPr lang="en-US" sz="1800">
                <a:solidFill>
                  <a:schemeClr val="dk1"/>
                </a:solidFill>
                <a:latin typeface="Calibri"/>
                <a:ea typeface="Calibri"/>
                <a:cs typeface="Calibri"/>
                <a:sym typeface="Calibri"/>
              </a:rPr>
              <a:t> </a:t>
            </a:r>
            <a:r>
              <a:rPr b="0" i="0" lang="en-US" sz="1800">
                <a:solidFill>
                  <a:schemeClr val="dk1"/>
                </a:solidFill>
                <a:latin typeface="Calibri"/>
                <a:ea typeface="Calibri"/>
                <a:cs typeface="Calibri"/>
                <a:sym typeface="Calibri"/>
              </a:rPr>
              <a:t>The HAVING clause is used to filter the result set after the GROUP BY operation based on a specified condition.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Sample Query</a:t>
            </a:r>
            <a:r>
              <a:rPr lang="en-US" sz="1800">
                <a:solidFill>
                  <a:schemeClr val="dk1"/>
                </a:solidFill>
                <a:latin typeface="Calibri"/>
                <a:ea typeface="Calibri"/>
                <a:cs typeface="Calibri"/>
                <a:sym typeface="Calibri"/>
              </a:rPr>
              <a:t>: Which pincode has average amount paid more than 150,000? Take only 'buy' order types .</a:t>
            </a:r>
            <a:endParaRPr/>
          </a:p>
          <a:p>
            <a:pPr indent="0" lvl="4" marL="18288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select delivery_pincode</a:t>
            </a:r>
            <a:endParaRPr b="0" i="0" sz="1800" u="none" cap="none" strike="noStrike">
              <a:solidFill>
                <a:schemeClr val="dk1"/>
              </a:solidFill>
              <a:latin typeface="Calibri"/>
              <a:ea typeface="Calibri"/>
              <a:cs typeface="Calibri"/>
              <a:sym typeface="Calibri"/>
            </a:endParaRPr>
          </a:p>
          <a:p>
            <a:pPr indent="0" lvl="4" marL="18288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from orders</a:t>
            </a:r>
            <a:endParaRPr/>
          </a:p>
          <a:p>
            <a:pPr indent="0" lvl="4" marL="18288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where order_type = 'buy'</a:t>
            </a:r>
            <a:endParaRPr/>
          </a:p>
          <a:p>
            <a:pPr indent="0" lvl="4" marL="18288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group by delivery_pincode</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i="1" lang="en-US" sz="1800">
                <a:solidFill>
                  <a:schemeClr val="dk1"/>
                </a:solidFill>
                <a:latin typeface="Calibri"/>
                <a:ea typeface="Calibri"/>
                <a:cs typeface="Calibri"/>
                <a:sym typeface="Calibri"/>
              </a:rPr>
              <a:t>having</a:t>
            </a:r>
            <a:r>
              <a:rPr lang="en-US" sz="1800">
                <a:solidFill>
                  <a:schemeClr val="dk1"/>
                </a:solidFill>
                <a:latin typeface="Calibri"/>
                <a:ea typeface="Calibri"/>
                <a:cs typeface="Calibri"/>
                <a:sym typeface="Calibri"/>
              </a:rPr>
              <a:t> avg(total_amount_paid) &gt; 150000;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8"/>
          <p:cNvSpPr txBox="1"/>
          <p:nvPr/>
        </p:nvSpPr>
        <p:spPr>
          <a:xfrm>
            <a:off x="111760" y="142240"/>
            <a:ext cx="11917680" cy="590931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Calibri"/>
              <a:buAutoNum type="arabicPeriod" startAt="6"/>
            </a:pPr>
            <a:r>
              <a:rPr b="1" lang="en-US" sz="1800">
                <a:solidFill>
                  <a:schemeClr val="dk1"/>
                </a:solidFill>
                <a:latin typeface="Calibri"/>
                <a:ea typeface="Calibri"/>
                <a:cs typeface="Calibri"/>
                <a:sym typeface="Calibri"/>
              </a:rPr>
              <a:t>JOINS</a:t>
            </a:r>
            <a:r>
              <a:rPr lang="en-US" sz="1800">
                <a:solidFill>
                  <a:schemeClr val="dk1"/>
                </a:solidFill>
                <a:latin typeface="Calibri"/>
                <a:ea typeface="Calibri"/>
                <a:cs typeface="Calibri"/>
                <a:sym typeface="Calibri"/>
              </a:rPr>
              <a:t>: </a:t>
            </a:r>
            <a:r>
              <a:rPr b="0" i="0" lang="en-US" sz="1800">
                <a:solidFill>
                  <a:schemeClr val="dk1"/>
                </a:solidFill>
                <a:latin typeface="Calibri"/>
                <a:ea typeface="Calibri"/>
                <a:cs typeface="Calibri"/>
                <a:sym typeface="Calibri"/>
              </a:rPr>
              <a:t>SQL supports various types of joins (INNER JOIN, LEFT JOIN, RIGHT JOIN, FULL OUTER JOIN) to combine rows from two or more tables based on a related column.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Sample Query</a:t>
            </a:r>
            <a:r>
              <a:rPr lang="en-US" sz="1800">
                <a:solidFill>
                  <a:schemeClr val="dk1"/>
                </a:solidFill>
                <a:latin typeface="Calibri"/>
                <a:ea typeface="Calibri"/>
                <a:cs typeface="Calibri"/>
                <a:sym typeface="Calibri"/>
              </a:rPr>
              <a:t>: How many distinct customers are there in each state? </a:t>
            </a:r>
            <a:endParaRPr/>
          </a:p>
          <a:p>
            <a:pPr indent="0" lvl="4" marL="18288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select</a:t>
            </a:r>
            <a:endParaRPr/>
          </a:p>
          <a:p>
            <a:pPr indent="0" lvl="4" marL="18288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p.state,</a:t>
            </a:r>
            <a:endParaRPr/>
          </a:p>
          <a:p>
            <a:pPr indent="0" lvl="4" marL="18288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count(distinct c.cust_id) as distinct_customers</a:t>
            </a:r>
            <a:endParaRPr b="0" i="0" sz="1800" u="none" cap="none" strike="noStrike">
              <a:solidFill>
                <a:schemeClr val="dk1"/>
              </a:solidFill>
              <a:latin typeface="Calibri"/>
              <a:ea typeface="Calibri"/>
              <a:cs typeface="Calibri"/>
              <a:sym typeface="Calibri"/>
            </a:endParaRPr>
          </a:p>
          <a:p>
            <a:pPr indent="0" lvl="4" marL="18288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from</a:t>
            </a:r>
            <a:endParaRPr/>
          </a:p>
          <a:p>
            <a:pPr indent="0" lvl="4" marL="18288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customers as c</a:t>
            </a:r>
            <a:endParaRPr/>
          </a:p>
          <a:p>
            <a:pPr indent="0" lvl="4" marL="1828800" marR="0" rtl="0" algn="l">
              <a:spcBef>
                <a:spcPts val="0"/>
              </a:spcBef>
              <a:spcAft>
                <a:spcPts val="0"/>
              </a:spcAft>
              <a:buNone/>
            </a:pPr>
            <a:r>
              <a:rPr b="1" i="1" lang="en-US" sz="1800" u="none" cap="none" strike="noStrike">
                <a:solidFill>
                  <a:schemeClr val="dk1"/>
                </a:solidFill>
                <a:latin typeface="Calibri"/>
                <a:ea typeface="Calibri"/>
                <a:cs typeface="Calibri"/>
                <a:sym typeface="Calibri"/>
              </a:rPr>
              <a:t>left join</a:t>
            </a:r>
            <a:endParaRPr/>
          </a:p>
          <a:p>
            <a:pPr indent="0" lvl="4" marL="18288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pincode as p</a:t>
            </a:r>
            <a:endParaRPr/>
          </a:p>
          <a:p>
            <a:pPr indent="0" lvl="4" marL="18288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on</a:t>
            </a:r>
            <a:endParaRPr/>
          </a:p>
          <a:p>
            <a:pPr indent="0" lvl="4" marL="18288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c.primary_pincode = p.pincode</a:t>
            </a:r>
            <a:endParaRPr b="0" i="0" sz="1800" u="none" cap="none" strike="noStrike">
              <a:solidFill>
                <a:schemeClr val="dk1"/>
              </a:solidFill>
              <a:latin typeface="Calibri"/>
              <a:ea typeface="Calibri"/>
              <a:cs typeface="Calibri"/>
              <a:sym typeface="Calibri"/>
            </a:endParaRPr>
          </a:p>
          <a:p>
            <a:pPr indent="0" lvl="4" marL="18288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group by</a:t>
            </a:r>
            <a:endParaRPr/>
          </a:p>
          <a:p>
            <a:pPr indent="0" lvl="4" marL="18288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p.state;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startAt="7"/>
            </a:pPr>
            <a:r>
              <a:rPr b="1" lang="en-US" sz="1800">
                <a:solidFill>
                  <a:schemeClr val="dk1"/>
                </a:solidFill>
                <a:latin typeface="Calibri"/>
                <a:ea typeface="Calibri"/>
                <a:cs typeface="Calibri"/>
                <a:sym typeface="Calibri"/>
              </a:rPr>
              <a:t>Aggregate Functions</a:t>
            </a:r>
            <a:r>
              <a:rPr lang="en-US" sz="1800">
                <a:solidFill>
                  <a:schemeClr val="dk1"/>
                </a:solidFill>
                <a:latin typeface="Calibri"/>
                <a:ea typeface="Calibri"/>
                <a:cs typeface="Calibri"/>
                <a:sym typeface="Calibri"/>
              </a:rPr>
              <a:t>: </a:t>
            </a:r>
            <a:r>
              <a:rPr b="0" i="0" lang="en-US" sz="1800">
                <a:solidFill>
                  <a:schemeClr val="dk1"/>
                </a:solidFill>
                <a:latin typeface="Calibri"/>
                <a:ea typeface="Calibri"/>
                <a:cs typeface="Calibri"/>
                <a:sym typeface="Calibri"/>
              </a:rPr>
              <a:t>SQL provides aggregate functions like SUM, AVG, COUNT, MIN, and MAX for performing calculations on sets of values.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Sample Query</a:t>
            </a:r>
            <a:r>
              <a:rPr lang="en-US" sz="1800">
                <a:solidFill>
                  <a:schemeClr val="dk1"/>
                </a:solidFill>
                <a:latin typeface="Calibri"/>
                <a:ea typeface="Calibri"/>
                <a:cs typeface="Calibri"/>
                <a:sym typeface="Calibri"/>
              </a:rPr>
              <a:t>: For each Pin code, print the count of orders, sum of total amount paid, average amount paid, maximum                		amount paid, minimum amount paid for the transactions which were paid by 'cash'. Take only 'buy' order 		types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
          <p:cNvSpPr txBox="1"/>
          <p:nvPr/>
        </p:nvSpPr>
        <p:spPr>
          <a:xfrm>
            <a:off x="132080" y="152400"/>
            <a:ext cx="11927840"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select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delivery_pincode,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count(*) as order_count,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i="1" lang="en-US" sz="1800">
                <a:solidFill>
                  <a:schemeClr val="dk1"/>
                </a:solidFill>
                <a:latin typeface="Calibri"/>
                <a:ea typeface="Calibri"/>
                <a:cs typeface="Calibri"/>
                <a:sym typeface="Calibri"/>
              </a:rPr>
              <a:t>sum</a:t>
            </a:r>
            <a:r>
              <a:rPr lang="en-US" sz="1800">
                <a:solidFill>
                  <a:schemeClr val="dk1"/>
                </a:solidFill>
                <a:latin typeface="Calibri"/>
                <a:ea typeface="Calibri"/>
                <a:cs typeface="Calibri"/>
                <a:sym typeface="Calibri"/>
              </a:rPr>
              <a:t>(total_amount_paid) as total_amount_paid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i="1" lang="en-US" sz="1800">
                <a:solidFill>
                  <a:schemeClr val="dk1"/>
                </a:solidFill>
                <a:latin typeface="Calibri"/>
                <a:ea typeface="Calibri"/>
                <a:cs typeface="Calibri"/>
                <a:sym typeface="Calibri"/>
              </a:rPr>
              <a:t>avg</a:t>
            </a:r>
            <a:r>
              <a:rPr lang="en-US" sz="1800">
                <a:solidFill>
                  <a:schemeClr val="dk1"/>
                </a:solidFill>
                <a:latin typeface="Calibri"/>
                <a:ea typeface="Calibri"/>
                <a:cs typeface="Calibri"/>
                <a:sym typeface="Calibri"/>
              </a:rPr>
              <a:t>(total_amount_paid) as average_amount_paid,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i="1" lang="en-US" sz="1800">
                <a:solidFill>
                  <a:schemeClr val="dk1"/>
                </a:solidFill>
                <a:latin typeface="Calibri"/>
                <a:ea typeface="Calibri"/>
                <a:cs typeface="Calibri"/>
                <a:sym typeface="Calibri"/>
              </a:rPr>
              <a:t>max</a:t>
            </a:r>
            <a:r>
              <a:rPr lang="en-US" sz="1800">
                <a:solidFill>
                  <a:schemeClr val="dk1"/>
                </a:solidFill>
                <a:latin typeface="Calibri"/>
                <a:ea typeface="Calibri"/>
                <a:cs typeface="Calibri"/>
                <a:sym typeface="Calibri"/>
              </a:rPr>
              <a:t>(total_amount_paid) as max_amount_paid,</a:t>
            </a:r>
            <a:endParaRPr/>
          </a:p>
          <a:p>
            <a:pPr indent="0" lvl="0" marL="0" marR="0" rtl="0" algn="l">
              <a:spcBef>
                <a:spcPts val="0"/>
              </a:spcBef>
              <a:spcAft>
                <a:spcPts val="0"/>
              </a:spcAft>
              <a:buNone/>
            </a:pPr>
            <a:r>
              <a:rPr b="1" i="1" lang="en-US" sz="1800">
                <a:solidFill>
                  <a:schemeClr val="dk1"/>
                </a:solidFill>
                <a:latin typeface="Calibri"/>
                <a:ea typeface="Calibri"/>
                <a:cs typeface="Calibri"/>
                <a:sym typeface="Calibri"/>
              </a:rPr>
              <a:t>    min</a:t>
            </a:r>
            <a:r>
              <a:rPr lang="en-US" sz="1800">
                <a:solidFill>
                  <a:schemeClr val="dk1"/>
                </a:solidFill>
                <a:latin typeface="Calibri"/>
                <a:ea typeface="Calibri"/>
                <a:cs typeface="Calibri"/>
                <a:sym typeface="Calibri"/>
              </a:rPr>
              <a:t>(total_amount_paid) as min_amount_paid</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from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orders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where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order_type = 'buy' and payment_type = 'cash'</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group by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delivery_pincode;</a:t>
            </a:r>
            <a:endParaRPr/>
          </a:p>
        </p:txBody>
      </p:sp>
      <p:pic>
        <p:nvPicPr>
          <p:cNvPr id="143" name="Google Shape;143;p9"/>
          <p:cNvPicPr preferRelativeResize="0"/>
          <p:nvPr/>
        </p:nvPicPr>
        <p:blipFill rotWithShape="1">
          <a:blip r:embed="rId3">
            <a:alphaModFix/>
          </a:blip>
          <a:srcRect b="0" l="0" r="0" t="0"/>
          <a:stretch/>
        </p:blipFill>
        <p:spPr>
          <a:xfrm>
            <a:off x="10052304" y="4718304"/>
            <a:ext cx="2057400" cy="2057400"/>
          </a:xfrm>
          <a:prstGeom prst="ellipse">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2023-11-02T11:41:39Z</dcterms:created>
  <dc:creator>Ritika Singh</dc:creator>
</cp:coreProperties>
</file>