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69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630"/>
    <a:srgbClr val="52CBBE"/>
    <a:srgbClr val="FF5969"/>
    <a:srgbClr val="5D7373"/>
    <a:srgbClr val="00A0A8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 snapToGrid="0">
      <p:cViewPr varScale="1">
        <p:scale>
          <a:sx n="70" d="100"/>
          <a:sy n="70" d="100"/>
        </p:scale>
        <p:origin x="16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01.10.2020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01.10.2020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01.10.2020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01.10.2020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01.10.2020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01.10.2020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01.10.2020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01.10.2020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01.10.2020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01.10.2020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01.10.2020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01.10.2020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942996" y="1338291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SMFW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556262" y="46397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87082" y="30107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PROJECT PRESENTATION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987082" y="3759023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rgbClr val="5D7373"/>
                </a:solidFill>
                <a:latin typeface="Tw Cen MT" panose="020B0602020104020603" pitchFamily="34" charset="0"/>
              </a:rPr>
              <a:t>BY KONDWANI LUSINJE &amp; RABSON SAYENDA</a:t>
            </a:r>
            <a:endParaRPr lang="en-US" sz="28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2" cy="6858000"/>
            <a:chOff x="-290920" y="0"/>
            <a:chExt cx="12482922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1692322"/>
              <a:ext cx="1168400" cy="3683397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401701" y="3122895"/>
              <a:ext cx="2934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527815" cy="6858000"/>
            <a:chOff x="213096" y="0"/>
            <a:chExt cx="11527815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914400"/>
              <a:ext cx="1208292" cy="4967785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8949538" y="2486611"/>
              <a:ext cx="4936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 Statement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1146412"/>
              <a:ext cx="1168400" cy="457200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054710" y="2978843"/>
              <a:ext cx="4115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Solution Architecture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1244145"/>
              <a:ext cx="1168400" cy="434773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7684631" y="2896957"/>
              <a:ext cx="41157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Technologies Used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368492"/>
            <a:ext cx="8692336" cy="7226491"/>
            <a:chOff x="718505" y="-368492"/>
            <a:chExt cx="8692336" cy="722649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655093"/>
              <a:ext cx="1168400" cy="586703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5842918" y="2553100"/>
              <a:ext cx="64895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Contributions &amp; %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1487605"/>
              <a:ext cx="1168400" cy="4104277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1387234" y="3123355"/>
              <a:ext cx="32900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Contact Us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290920" y="0"/>
            <a:chExt cx="12482921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1269242"/>
              <a:ext cx="1168400" cy="3998794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498969" y="2820910"/>
              <a:ext cx="27397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4" cy="6858000"/>
            <a:chOff x="213096" y="0"/>
            <a:chExt cx="11447504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1050877"/>
              <a:ext cx="1168400" cy="464023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9256151" y="3027359"/>
              <a:ext cx="41625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 Statement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1009932"/>
              <a:ext cx="1168400" cy="4681184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7953413" y="3105835"/>
              <a:ext cx="4319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Solution Architecture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896061"/>
              <a:ext cx="1168400" cy="4911062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6917410" y="3211604"/>
              <a:ext cx="56501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Technology Used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719203" cy="6858000"/>
            <a:chOff x="718505" y="-1"/>
            <a:chExt cx="8719203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11540"/>
              <a:ext cx="1168400" cy="575040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6382645" y="2522605"/>
              <a:ext cx="54637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Contribution  &amp; %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1269239"/>
              <a:ext cx="1168400" cy="416256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1458808" y="2819617"/>
              <a:ext cx="34331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Contact Us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14E1B91-C212-4889-8705-49BCDB383225}"/>
              </a:ext>
            </a:extLst>
          </p:cNvPr>
          <p:cNvGrpSpPr/>
          <p:nvPr/>
        </p:nvGrpSpPr>
        <p:grpSpPr>
          <a:xfrm>
            <a:off x="3641368" y="3288569"/>
            <a:ext cx="7435431" cy="1836345"/>
            <a:chOff x="2795389" y="3733856"/>
            <a:chExt cx="7435431" cy="1836345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94C4F95-2EDE-46B0-8B26-C72D6D3C8DB3}"/>
                </a:ext>
              </a:extLst>
            </p:cNvPr>
            <p:cNvSpPr txBox="1"/>
            <p:nvPr/>
          </p:nvSpPr>
          <p:spPr>
            <a:xfrm>
              <a:off x="7224763" y="3733856"/>
              <a:ext cx="3006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3A1A4"/>
                  </a:solidFill>
                  <a:latin typeface="Tw Cen MT" panose="020B0602020104020603" pitchFamily="34" charset="0"/>
                </a:rPr>
                <a:t>RABSON SAYENDA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DC9F996-36A0-4A1D-8C4B-F6DAF0FDA7C8}"/>
                </a:ext>
              </a:extLst>
            </p:cNvPr>
            <p:cNvSpPr txBox="1"/>
            <p:nvPr/>
          </p:nvSpPr>
          <p:spPr>
            <a:xfrm>
              <a:off x="7405463" y="4016134"/>
              <a:ext cx="26447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Lead Developer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EDE56FF-3E69-4484-9673-AC7FA14D3D89}"/>
                </a:ext>
              </a:extLst>
            </p:cNvPr>
            <p:cNvSpPr txBox="1"/>
            <p:nvPr/>
          </p:nvSpPr>
          <p:spPr>
            <a:xfrm>
              <a:off x="4868805" y="4816926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SUPERVISORS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44799B2-E7B9-4C01-A37D-BB60C6C75D12}"/>
                </a:ext>
              </a:extLst>
            </p:cNvPr>
            <p:cNvSpPr txBox="1"/>
            <p:nvPr/>
          </p:nvSpPr>
          <p:spPr>
            <a:xfrm>
              <a:off x="2795389" y="5200869"/>
              <a:ext cx="6791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9C2D117-12D3-4C39-A163-3DFD53A26DAB}"/>
              </a:ext>
            </a:extLst>
          </p:cNvPr>
          <p:cNvSpPr txBox="1"/>
          <p:nvPr/>
        </p:nvSpPr>
        <p:spPr>
          <a:xfrm>
            <a:off x="3717830" y="3328106"/>
            <a:ext cx="281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3A1A4"/>
                </a:solidFill>
                <a:latin typeface="Tw Cen MT" panose="020B0602020104020603" pitchFamily="34" charset="0"/>
              </a:rPr>
              <a:t>KONDWANI LUSINJE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49A2C6-5398-4A91-9CCD-677E5857A591}"/>
              </a:ext>
            </a:extLst>
          </p:cNvPr>
          <p:cNvSpPr txBox="1"/>
          <p:nvPr/>
        </p:nvSpPr>
        <p:spPr>
          <a:xfrm>
            <a:off x="3717833" y="3625040"/>
            <a:ext cx="2644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Team Leader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34D37B-25E3-4A80-AF8F-59A2093CEB95}"/>
              </a:ext>
            </a:extLst>
          </p:cNvPr>
          <p:cNvSpPr txBox="1"/>
          <p:nvPr/>
        </p:nvSpPr>
        <p:spPr>
          <a:xfrm>
            <a:off x="3523581" y="4865341"/>
            <a:ext cx="317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3A1A4"/>
                </a:solidFill>
                <a:latin typeface="Tw Cen MT" panose="020B0602020104020603" pitchFamily="34" charset="0"/>
              </a:rPr>
              <a:t>DR. KONDWANI G. MUNTHALI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E956DE-1EC4-453C-AC3F-ECA0EB334B42}"/>
              </a:ext>
            </a:extLst>
          </p:cNvPr>
          <p:cNvSpPr txBox="1"/>
          <p:nvPr/>
        </p:nvSpPr>
        <p:spPr>
          <a:xfrm>
            <a:off x="8086247" y="4859375"/>
            <a:ext cx="317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3A1A4"/>
                </a:solidFill>
                <a:latin typeface="Tw Cen MT" panose="020B0602020104020603" pitchFamily="34" charset="0"/>
              </a:rPr>
              <a:t>MISS. AKUZIKE BANDA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B515D5-8B43-4A8E-9A93-E29A7F77B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192" y="619610"/>
            <a:ext cx="2268572" cy="230919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B3991C-4FF4-4DD4-95A1-EBAB3B90F7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502" y="551181"/>
            <a:ext cx="2402443" cy="24024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1310185"/>
              <a:ext cx="1168400" cy="4599296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9932770" y="3104337"/>
              <a:ext cx="3872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5" cy="6858000"/>
            <a:chOff x="213096" y="0"/>
            <a:chExt cx="11447505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1119118"/>
              <a:ext cx="1168400" cy="499508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9141972" y="3390854"/>
              <a:ext cx="43909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 Statement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1119116"/>
              <a:ext cx="1168400" cy="499508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7813525" y="3286668"/>
              <a:ext cx="45992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Solution Architecture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948518"/>
              <a:ext cx="1168400" cy="516567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7943763" y="3655635"/>
              <a:ext cx="35974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Technology Used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504968"/>
              <a:ext cx="1168400" cy="592312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6126106" y="2829466"/>
              <a:ext cx="59231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Presentation &amp; % 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1310185"/>
              <a:ext cx="1168400" cy="4173805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1605135" y="3177485"/>
              <a:ext cx="37258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Contact Us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83EA2CA-A17F-4A6A-AC3E-6F8757F77880}"/>
              </a:ext>
            </a:extLst>
          </p:cNvPr>
          <p:cNvGrpSpPr/>
          <p:nvPr/>
        </p:nvGrpSpPr>
        <p:grpSpPr>
          <a:xfrm>
            <a:off x="7976170" y="1491437"/>
            <a:ext cx="1805441" cy="1894017"/>
            <a:chOff x="6381342" y="2182683"/>
            <a:chExt cx="1805441" cy="1894017"/>
          </a:xfrm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id="{225A95EB-3596-4C52-91EE-39023E85BE2D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9A6427C-7201-480C-B8BA-C01C9BCA7B52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User Needs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4F68486-5533-4B47-B6BA-92533CBB4036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2310FCA-56F2-4778-94B7-C1B5FD53AE20}"/>
              </a:ext>
            </a:extLst>
          </p:cNvPr>
          <p:cNvGrpSpPr/>
          <p:nvPr/>
        </p:nvGrpSpPr>
        <p:grpSpPr>
          <a:xfrm>
            <a:off x="5479293" y="1491437"/>
            <a:ext cx="1805441" cy="1894017"/>
            <a:chOff x="3884465" y="2182683"/>
            <a:chExt cx="1805441" cy="1894017"/>
          </a:xfrm>
        </p:grpSpPr>
        <p:sp>
          <p:nvSpPr>
            <p:cNvPr id="101" name="Rectangle: Top Corners Rounded 100">
              <a:extLst>
                <a:ext uri="{FF2B5EF4-FFF2-40B4-BE49-F238E27FC236}">
                  <a16:creationId xmlns:a16="http://schemas.microsoft.com/office/drawing/2014/main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3919267-9DA5-4811-B4F4-94D72398E7FD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Limitations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ECB41C1-3E79-45AA-B100-38C9E092C776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2982416" y="1491437"/>
            <a:ext cx="1805441" cy="2002390"/>
            <a:chOff x="1387588" y="2182683"/>
            <a:chExt cx="1805441" cy="1894017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D8301A0-49D9-41A5-A227-2E35458E6401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436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Problems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3089346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406A5A75-24F0-496A-82D6-E2B37B100BBD}"/>
              </a:ext>
            </a:extLst>
          </p:cNvPr>
          <p:cNvSpPr/>
          <p:nvPr/>
        </p:nvSpPr>
        <p:spPr>
          <a:xfrm flipV="1">
            <a:off x="5586223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B8C3E14B-EBB2-49A7-9A4E-9C6AFAF9A364}"/>
              </a:ext>
            </a:extLst>
          </p:cNvPr>
          <p:cNvSpPr/>
          <p:nvPr/>
        </p:nvSpPr>
        <p:spPr>
          <a:xfrm flipV="1">
            <a:off x="8083100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C94FF53-E358-452A-A5CE-3296318ABBE9}"/>
              </a:ext>
            </a:extLst>
          </p:cNvPr>
          <p:cNvSpPr txBox="1"/>
          <p:nvPr/>
        </p:nvSpPr>
        <p:spPr>
          <a:xfrm>
            <a:off x="2998782" y="3060445"/>
            <a:ext cx="15915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+mj-lt"/>
              <a:buAutoNum type="arabicPeriod"/>
            </a:pPr>
            <a:r>
              <a:rPr lang="en-US" sz="1400" b="1" dirty="0">
                <a:solidFill>
                  <a:srgbClr val="A6A6A6"/>
                </a:solidFill>
                <a:latin typeface="Tw Cen MT" panose="020B0602020104020603" pitchFamily="34" charset="0"/>
              </a:rPr>
              <a:t>Access to information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sz="1400" b="1" dirty="0">
                <a:solidFill>
                  <a:srgbClr val="A6A6A6"/>
                </a:solidFill>
                <a:latin typeface="Tw Cen MT" panose="020B0602020104020603" pitchFamily="34" charset="0"/>
              </a:rPr>
              <a:t>Access to markets, advisors &amp; suppliers</a:t>
            </a:r>
          </a:p>
          <a:p>
            <a:pPr marL="342900" indent="-342900" algn="ctr">
              <a:buFont typeface="+mj-lt"/>
              <a:buAutoNum type="arabicPeriod"/>
            </a:pPr>
            <a:endParaRPr lang="en-US" sz="1400" b="1" dirty="0">
              <a:solidFill>
                <a:srgbClr val="A6A6A6"/>
              </a:solidFill>
              <a:latin typeface="Tw Cen MT" panose="020B0602020104020603" pitchFamily="34" charset="0"/>
            </a:endParaRPr>
          </a:p>
          <a:p>
            <a:pPr marL="342900" indent="-342900" algn="ctr">
              <a:buFont typeface="+mj-lt"/>
              <a:buAutoNum type="arabicPeriod"/>
            </a:pPr>
            <a:endParaRPr lang="en-US" sz="1400" b="1" dirty="0">
              <a:solidFill>
                <a:srgbClr val="A6A6A6"/>
              </a:solidFill>
              <a:latin typeface="Tw Cen MT" panose="020B0602020104020603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BD17202-B0A7-4912-9A5D-8F55518824B3}"/>
              </a:ext>
            </a:extLst>
          </p:cNvPr>
          <p:cNvSpPr txBox="1"/>
          <p:nvPr/>
        </p:nvSpPr>
        <p:spPr>
          <a:xfrm>
            <a:off x="5572652" y="3149979"/>
            <a:ext cx="15915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+mj-lt"/>
              <a:buAutoNum type="arabicPeriod"/>
            </a:pPr>
            <a:r>
              <a:rPr lang="en-US" sz="1400" b="1" dirty="0">
                <a:solidFill>
                  <a:srgbClr val="A6A6A6"/>
                </a:solidFill>
                <a:latin typeface="Tw Cen MT" panose="020B0602020104020603" pitchFamily="34" charset="0"/>
              </a:rPr>
              <a:t>Technological Literacy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sz="1400" b="1" dirty="0">
                <a:solidFill>
                  <a:srgbClr val="A6A6A6"/>
                </a:solidFill>
                <a:latin typeface="Tw Cen MT" panose="020B0602020104020603" pitchFamily="34" charset="0"/>
              </a:rPr>
              <a:t>Inaccessibility To Advance Gadgets</a:t>
            </a:r>
          </a:p>
          <a:p>
            <a:pPr marL="342900" indent="-342900" algn="ctr">
              <a:buFont typeface="+mj-lt"/>
              <a:buAutoNum type="arabicPeriod"/>
            </a:pPr>
            <a:endParaRPr lang="en-US" sz="1400" b="1" dirty="0">
              <a:solidFill>
                <a:srgbClr val="A6A6A6"/>
              </a:solidFill>
              <a:latin typeface="Tw Cen MT" panose="020B0602020104020603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38973E8-8FEC-48EF-89C3-A1086AD31515}"/>
              </a:ext>
            </a:extLst>
          </p:cNvPr>
          <p:cNvSpPr txBox="1"/>
          <p:nvPr/>
        </p:nvSpPr>
        <p:spPr>
          <a:xfrm>
            <a:off x="8083365" y="3149979"/>
            <a:ext cx="15915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en-US" sz="1400" b="1" dirty="0">
                <a:solidFill>
                  <a:srgbClr val="A6A6A6"/>
                </a:solidFill>
                <a:latin typeface="Tw Cen MT" panose="020B0602020104020603" pitchFamily="34" charset="0"/>
              </a:rPr>
              <a:t>Basic Phone Literacy</a:t>
            </a:r>
          </a:p>
          <a:p>
            <a:pPr marL="342900" indent="-342900" algn="ctr">
              <a:buAutoNum type="arabicPeriod"/>
            </a:pPr>
            <a:r>
              <a:rPr lang="en-US" sz="1400" b="1" dirty="0">
                <a:solidFill>
                  <a:srgbClr val="A6A6A6"/>
                </a:solidFill>
                <a:latin typeface="Tw Cen MT" panose="020B0602020104020603" pitchFamily="34" charset="0"/>
              </a:rPr>
              <a:t>Access To A Phone</a:t>
            </a:r>
          </a:p>
          <a:p>
            <a:pPr marL="342900" indent="-342900" algn="ctr">
              <a:buAutoNum type="arabicPeriod"/>
            </a:pPr>
            <a:r>
              <a:rPr lang="en-US" sz="1400" b="1" dirty="0">
                <a:solidFill>
                  <a:srgbClr val="A6A6A6"/>
                </a:solidFill>
                <a:latin typeface="Tw Cen MT" panose="020B0602020104020603" pitchFamily="34" charset="0"/>
              </a:rPr>
              <a:t>Understand English or Chichewa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E1EB09-3B7F-4AD1-85F5-A963B8B7D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600" y="5570449"/>
            <a:ext cx="894354" cy="894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331A99-A934-4099-9190-67078252B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929" y="5589711"/>
            <a:ext cx="897858" cy="897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285DFE-7CB0-4F85-899B-F151E785F8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267" y="5554117"/>
            <a:ext cx="907482" cy="90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1160060"/>
              <a:ext cx="1168400" cy="4844955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9765722" y="3271659"/>
              <a:ext cx="42062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4" cy="6858000"/>
            <a:chOff x="213096" y="0"/>
            <a:chExt cx="11447504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1160062"/>
              <a:ext cx="1168400" cy="4844955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9169493" y="3336487"/>
              <a:ext cx="4335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 Statement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1160059"/>
              <a:ext cx="1168400" cy="4844956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8010060" y="3271657"/>
              <a:ext cx="42062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Solution Architecture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1160059"/>
              <a:ext cx="1168400" cy="4667533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7840684" y="3070354"/>
              <a:ext cx="38036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Technology Used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705353" cy="6858000"/>
            <a:chOff x="718505" y="-1"/>
            <a:chExt cx="8705353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709683"/>
              <a:ext cx="1168400" cy="529533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6453026" y="2856760"/>
              <a:ext cx="5295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Presentation &amp; %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1337481"/>
              <a:ext cx="1168400" cy="4360457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1509602" y="3068305"/>
              <a:ext cx="35347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Contact Us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277CEC9-24C9-4B1D-964A-A216786A7724}"/>
              </a:ext>
            </a:extLst>
          </p:cNvPr>
          <p:cNvCxnSpPr/>
          <p:nvPr/>
        </p:nvCxnSpPr>
        <p:spPr>
          <a:xfrm>
            <a:off x="3850016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1840EDE-DF70-433F-86FE-A402BC5C2DDE}"/>
              </a:ext>
            </a:extLst>
          </p:cNvPr>
          <p:cNvGrpSpPr/>
          <p:nvPr/>
        </p:nvGrpSpPr>
        <p:grpSpPr>
          <a:xfrm>
            <a:off x="3638922" y="3517706"/>
            <a:ext cx="211094" cy="211094"/>
            <a:chOff x="1677812" y="4248152"/>
            <a:chExt cx="211094" cy="21109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5DAD85F-381F-4EA0-9781-3C23F8D9AC73}"/>
              </a:ext>
            </a:extLst>
          </p:cNvPr>
          <p:cNvCxnSpPr/>
          <p:nvPr/>
        </p:nvCxnSpPr>
        <p:spPr>
          <a:xfrm>
            <a:off x="5997735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76B67BC-401F-4EA8-8CBE-EEB8DFAA45A7}"/>
              </a:ext>
            </a:extLst>
          </p:cNvPr>
          <p:cNvGrpSpPr/>
          <p:nvPr/>
        </p:nvGrpSpPr>
        <p:grpSpPr>
          <a:xfrm>
            <a:off x="5816929" y="3517706"/>
            <a:ext cx="211094" cy="211094"/>
            <a:chOff x="3855819" y="4248152"/>
            <a:chExt cx="211094" cy="211094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399A27A-C7E8-457C-9D90-A66A1BF1F76F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4008114-54A1-42C2-9000-1CC3AE1D892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90AD362-84BB-49C7-8C91-CDB895729924}"/>
              </a:ext>
            </a:extLst>
          </p:cNvPr>
          <p:cNvGrpSpPr/>
          <p:nvPr/>
        </p:nvGrpSpPr>
        <p:grpSpPr>
          <a:xfrm>
            <a:off x="7934360" y="3517706"/>
            <a:ext cx="211094" cy="211094"/>
            <a:chOff x="5973250" y="4248152"/>
            <a:chExt cx="211094" cy="211094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9582EE9-5831-4F6F-B29E-0BEB719C4F1E}"/>
              </a:ext>
            </a:extLst>
          </p:cNvPr>
          <p:cNvGrpSpPr/>
          <p:nvPr/>
        </p:nvGrpSpPr>
        <p:grpSpPr>
          <a:xfrm>
            <a:off x="2594536" y="4142156"/>
            <a:ext cx="2289049" cy="1287320"/>
            <a:chOff x="1514240" y="4816886"/>
            <a:chExt cx="2289049" cy="1287320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95C2AE9-E6EE-4572-8B9B-0A1C8899D6FE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Administrator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DC71A93-B148-4A8B-B0CA-4AD086FE8D7B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algn="ctr"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Retrieves Data</a:t>
              </a:r>
            </a:p>
            <a:p>
              <a:pPr marL="228600" indent="-228600" algn="ctr"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Sends Data</a:t>
              </a:r>
            </a:p>
            <a:p>
              <a:pPr marL="228600" indent="-228600" algn="ctr"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Produce Reports</a:t>
              </a:r>
            </a:p>
            <a:p>
              <a:pPr marL="228600" indent="-228600" algn="ctr"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Carryout Simple Computations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70B20FE2-BC47-4EB2-B7EA-CBE6F5B390D3}"/>
              </a:ext>
            </a:extLst>
          </p:cNvPr>
          <p:cNvSpPr txBox="1"/>
          <p:nvPr/>
        </p:nvSpPr>
        <p:spPr>
          <a:xfrm>
            <a:off x="259453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969"/>
                </a:solidFill>
                <a:latin typeface="Tw Cen MT" panose="020B0602020104020603" pitchFamily="34" charset="0"/>
              </a:rPr>
              <a:t>Web App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EB19012-A13E-4E01-97E1-4BD9BE0B2C4A}"/>
              </a:ext>
            </a:extLst>
          </p:cNvPr>
          <p:cNvGrpSpPr/>
          <p:nvPr/>
        </p:nvGrpSpPr>
        <p:grpSpPr>
          <a:xfrm>
            <a:off x="4783446" y="4142156"/>
            <a:ext cx="2289049" cy="548656"/>
            <a:chOff x="1514240" y="4816886"/>
            <a:chExt cx="2289049" cy="548656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FF83314-6443-4064-B8AD-715FDF38C0B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Administrator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B0129A-D09E-4693-96AE-20F4A2C31E42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algn="ctr"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Stores Data</a:t>
              </a: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B58D17C2-3595-44AD-9D77-27C29A8030BC}"/>
              </a:ext>
            </a:extLst>
          </p:cNvPr>
          <p:cNvSpPr txBox="1"/>
          <p:nvPr/>
        </p:nvSpPr>
        <p:spPr>
          <a:xfrm>
            <a:off x="478344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52CBBE"/>
                </a:solidFill>
                <a:latin typeface="Tw Cen MT" panose="020B0602020104020603" pitchFamily="34" charset="0"/>
              </a:rPr>
              <a:t>Server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15D3786-3CB0-4D98-9C2D-11D4FBA5EAB9}"/>
              </a:ext>
            </a:extLst>
          </p:cNvPr>
          <p:cNvGrpSpPr/>
          <p:nvPr/>
        </p:nvGrpSpPr>
        <p:grpSpPr>
          <a:xfrm>
            <a:off x="6912585" y="4142156"/>
            <a:ext cx="2289049" cy="733322"/>
            <a:chOff x="1514240" y="4816886"/>
            <a:chExt cx="2289049" cy="733322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72131EC-94E6-4982-85F7-903D6FA7217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User 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60C2261-B057-44FB-B300-F0F52E3F90C0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algn="ctr"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Retrieves Data</a:t>
              </a:r>
            </a:p>
            <a:p>
              <a:pPr marL="228600" indent="-228600" algn="ctr"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Sends Data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6912585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USSD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3AF8EF-FEA1-4E42-AC19-76C3FFFB2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311" y="1912545"/>
            <a:ext cx="1966913" cy="13222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57F312-CB47-47BA-BD75-69096513B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288" y="1795645"/>
            <a:ext cx="1921544" cy="13883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E7899D-00D9-4519-9F54-02C89C6F86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968" y="690314"/>
            <a:ext cx="1384217" cy="257243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25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4" grpId="0"/>
      <p:bldP spid="1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539048" cy="6858000"/>
            <a:chOff x="-290920" y="0"/>
            <a:chExt cx="12539048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818866"/>
              <a:ext cx="1168400" cy="5158853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9482014" y="2938647"/>
              <a:ext cx="48858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00645" cy="6858000"/>
            <a:chOff x="213096" y="0"/>
            <a:chExt cx="11500645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696038"/>
              <a:ext cx="1168400" cy="5281683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8862329" y="2775926"/>
              <a:ext cx="50564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 Statement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696035"/>
              <a:ext cx="1168400" cy="5404514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7779407" y="3143365"/>
              <a:ext cx="46675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Solution Architecture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757451"/>
              <a:ext cx="1168400" cy="5220267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7683431" y="3182563"/>
              <a:ext cx="4118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Technology Used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718416" cy="6858000"/>
            <a:chOff x="718505" y="-1"/>
            <a:chExt cx="8718416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570842"/>
              <a:ext cx="1168400" cy="570712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6318195" y="2981960"/>
              <a:ext cx="55911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Contribution &amp; %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1446661"/>
              <a:ext cx="1168400" cy="4118133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1506203" y="3194532"/>
              <a:ext cx="35279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Contact Us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42619BF-D98C-42FE-8077-B8745D93F239}"/>
              </a:ext>
            </a:extLst>
          </p:cNvPr>
          <p:cNvGrpSpPr/>
          <p:nvPr/>
        </p:nvGrpSpPr>
        <p:grpSpPr>
          <a:xfrm>
            <a:off x="1089803" y="4112242"/>
            <a:ext cx="3048141" cy="1729553"/>
            <a:chOff x="264581" y="4416136"/>
            <a:chExt cx="3048141" cy="1729553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7D438D1-4A2C-457A-A675-A2FFD11F8FC1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Laravel 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FA98CF0-C7D5-4BB1-AE6B-892973EDC2B3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For Web App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DB9B462-21BE-4A91-8264-768F8688631E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With Xampp Bundle (MySQL, Apache Server) and Matrix</a:t>
              </a:r>
            </a:p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Admin Panel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FECA977-79A1-4F0E-8396-B29CEF14B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338" y="1643215"/>
            <a:ext cx="2013694" cy="2013694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C238A46-6DC2-415E-858B-EDB9C705F5D2}"/>
              </a:ext>
            </a:extLst>
          </p:cNvPr>
          <p:cNvGrpSpPr/>
          <p:nvPr/>
        </p:nvGrpSpPr>
        <p:grpSpPr>
          <a:xfrm>
            <a:off x="3806113" y="4112242"/>
            <a:ext cx="3048141" cy="1452554"/>
            <a:chOff x="3143051" y="4416136"/>
            <a:chExt cx="3048141" cy="1452554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CBD766E-1FDC-47EC-AFE3-250300F9E1D4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PHP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DD83A3E-FC84-4E9E-A039-E9CA92AC9309}"/>
                </a:ext>
              </a:extLst>
            </p:cNvPr>
            <p:cNvSpPr txBox="1"/>
            <p:nvPr/>
          </p:nvSpPr>
          <p:spPr>
            <a:xfrm>
              <a:off x="334473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For The USSD App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4656B8D-277C-459C-8AC5-1E3C9FBF12C4}"/>
                </a:ext>
              </a:extLst>
            </p:cNvPr>
            <p:cNvSpPr txBox="1"/>
            <p:nvPr/>
          </p:nvSpPr>
          <p:spPr>
            <a:xfrm>
              <a:off x="3143051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With Xampp Bundle (MySQL,</a:t>
              </a:r>
            </a:p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Apache Server) 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5E2E5DE-DB63-4888-A16C-FBB53DF5105F}"/>
              </a:ext>
            </a:extLst>
          </p:cNvPr>
          <p:cNvGrpSpPr/>
          <p:nvPr/>
        </p:nvGrpSpPr>
        <p:grpSpPr>
          <a:xfrm>
            <a:off x="6578020" y="4112242"/>
            <a:ext cx="3048141" cy="1175555"/>
            <a:chOff x="6191192" y="4416136"/>
            <a:chExt cx="3048141" cy="1175555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2104E9-D31B-4FE5-8105-9C439D743046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Africa’s Talking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C9848EF-A792-46BC-8A1A-95DC4C6A8499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For USSD Simulation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C21C292-71CC-48CF-BD5C-47D7BFAC5B36}"/>
                </a:ext>
              </a:extLst>
            </p:cNvPr>
            <p:cNvSpPr txBox="1"/>
            <p:nvPr/>
          </p:nvSpPr>
          <p:spPr>
            <a:xfrm>
              <a:off x="6191192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Africa’s Talking API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A8EFAFD-632C-4AD9-B08D-89E111307C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080" y="1651464"/>
            <a:ext cx="1948296" cy="1948296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A1FF6D-186F-4C84-8B7F-57DE6E6B41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685" y="1543526"/>
            <a:ext cx="2143125" cy="214312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2" cy="6858000"/>
            <a:chOff x="-290920" y="0"/>
            <a:chExt cx="12482922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1296537"/>
              <a:ext cx="1168400" cy="4476466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9787553" y="3368554"/>
              <a:ext cx="41625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1296537"/>
              <a:ext cx="1168400" cy="4442726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9099198" y="3000066"/>
              <a:ext cx="44764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 Statement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1118739"/>
              <a:ext cx="1168400" cy="462052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7893786" y="2965022"/>
              <a:ext cx="44427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Solution Architecture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1118739"/>
              <a:ext cx="1168400" cy="4798317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7196656" y="2856913"/>
              <a:ext cx="50360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Technology Used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2" cy="6858000"/>
            <a:chOff x="-2449883" y="-1"/>
            <a:chExt cx="1186072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940944"/>
              <a:ext cx="1168400" cy="5419213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6599618" y="3105833"/>
              <a:ext cx="49761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Contribution &amp; % 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1717392"/>
              <a:ext cx="1168400" cy="335284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1004638" y="2923229"/>
              <a:ext cx="25248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Contact Us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1FBA8A3-D6EF-42EC-AEC1-86283EED452E}"/>
              </a:ext>
            </a:extLst>
          </p:cNvPr>
          <p:cNvGrpSpPr/>
          <p:nvPr/>
        </p:nvGrpSpPr>
        <p:grpSpPr>
          <a:xfrm>
            <a:off x="1390386" y="1717392"/>
            <a:ext cx="3197225" cy="1113751"/>
            <a:chOff x="764723" y="2142394"/>
            <a:chExt cx="3197225" cy="1113751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5766AE2-8191-4DD7-9F8B-FB3901844BFC}"/>
                </a:ext>
              </a:extLst>
            </p:cNvPr>
            <p:cNvSpPr txBox="1"/>
            <p:nvPr/>
          </p:nvSpPr>
          <p:spPr>
            <a:xfrm>
              <a:off x="1435199" y="2142394"/>
              <a:ext cx="1998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App (20%) 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D76257E-DD5D-4C31-B2AC-F76DC9199544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Dashboard Implementation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Administrator Change Password Details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Displaying Farmer Details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C5CB2E8-B3A7-4DE0-B2CC-736365263446}"/>
              </a:ext>
            </a:extLst>
          </p:cNvPr>
          <p:cNvGrpSpPr/>
          <p:nvPr/>
        </p:nvGrpSpPr>
        <p:grpSpPr>
          <a:xfrm>
            <a:off x="1390386" y="2995413"/>
            <a:ext cx="3197225" cy="796806"/>
            <a:chOff x="764723" y="3420415"/>
            <a:chExt cx="3197225" cy="796806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CD8841C-D453-44E7-9CE2-70317BC917D2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1435200" y="3420415"/>
              <a:ext cx="1840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USSD App (80%)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120E0D6-EFA2-4A08-BFE2-DD70F47E6C48}"/>
                </a:ext>
              </a:extLst>
            </p:cNvPr>
            <p:cNvSpPr txBox="1"/>
            <p:nvPr/>
          </p:nvSpPr>
          <p:spPr>
            <a:xfrm>
              <a:off x="1435200" y="3703169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The rest of other functionalities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AF9A856-B862-439D-AB2D-28527B3BC76B}"/>
              </a:ext>
            </a:extLst>
          </p:cNvPr>
          <p:cNvGrpSpPr/>
          <p:nvPr/>
        </p:nvGrpSpPr>
        <p:grpSpPr>
          <a:xfrm>
            <a:off x="3560650" y="4742041"/>
            <a:ext cx="3897657" cy="1007722"/>
            <a:chOff x="764723" y="4698436"/>
            <a:chExt cx="3316596" cy="796806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B8AFB94-C2E3-487E-AE72-2D519C605F72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4E1E449-1505-4788-9575-E71478300712}"/>
                </a:ext>
              </a:extLst>
            </p:cNvPr>
            <p:cNvSpPr txBox="1"/>
            <p:nvPr/>
          </p:nvSpPr>
          <p:spPr>
            <a:xfrm>
              <a:off x="1435199" y="4698436"/>
              <a:ext cx="2646120" cy="292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Percent of Work 90%  Is Done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EAC8E37-8B3C-4F8F-AC92-FAC65925ACC6}"/>
                </a:ext>
              </a:extLst>
            </p:cNvPr>
            <p:cNvSpPr txBox="1"/>
            <p:nvPr/>
          </p:nvSpPr>
          <p:spPr>
            <a:xfrm>
              <a:off x="1435200" y="4981190"/>
              <a:ext cx="2526748" cy="511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App 100 % Done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USSD </a:t>
              </a:r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App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8</a:t>
              </a:r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0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% Done</a:t>
              </a:r>
            </a:p>
            <a:p>
              <a:pPr marL="228600" indent="-228600"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43BC266-D040-419D-B713-FBC99952FADF}"/>
              </a:ext>
            </a:extLst>
          </p:cNvPr>
          <p:cNvGrpSpPr/>
          <p:nvPr/>
        </p:nvGrpSpPr>
        <p:grpSpPr>
          <a:xfrm>
            <a:off x="5130290" y="2995413"/>
            <a:ext cx="3197225" cy="1298417"/>
            <a:chOff x="4504627" y="3420415"/>
            <a:chExt cx="3197225" cy="1298417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F70E9A6-B0EA-49B3-9490-7C7B09ACEE67}"/>
                </a:ext>
              </a:extLst>
            </p:cNvPr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1C9AE74-6ECE-4642-85A1-879B902A0C00}"/>
                </a:ext>
              </a:extLst>
            </p:cNvPr>
            <p:cNvSpPr txBox="1"/>
            <p:nvPr/>
          </p:nvSpPr>
          <p:spPr>
            <a:xfrm>
              <a:off x="5175103" y="3420415"/>
              <a:ext cx="1998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USSD App (20%)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00EE840-57C5-45A8-AB89-BA57CE453AA8}"/>
                </a:ext>
              </a:extLst>
            </p:cNvPr>
            <p:cNvSpPr txBox="1"/>
            <p:nvPr/>
          </p:nvSpPr>
          <p:spPr>
            <a:xfrm>
              <a:off x="5175104" y="3703169"/>
              <a:ext cx="25267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Registration system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Implementation of some menus after registration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Implementation of two languages (English and Chichewa)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A922994-56F7-4E3F-BBC4-41F24AED21E0}"/>
              </a:ext>
            </a:extLst>
          </p:cNvPr>
          <p:cNvGrpSpPr/>
          <p:nvPr/>
        </p:nvGrpSpPr>
        <p:grpSpPr>
          <a:xfrm>
            <a:off x="5130290" y="1717392"/>
            <a:ext cx="3197225" cy="796806"/>
            <a:chOff x="4504627" y="2142394"/>
            <a:chExt cx="3197225" cy="796806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B44027A-8946-45E7-8F11-28B2EA7E8E3E}"/>
                </a:ext>
              </a:extLst>
            </p:cNvPr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4EED872-529B-476D-A042-AF8799EED2BA}"/>
                </a:ext>
              </a:extLst>
            </p:cNvPr>
            <p:cNvSpPr txBox="1"/>
            <p:nvPr/>
          </p:nvSpPr>
          <p:spPr>
            <a:xfrm>
              <a:off x="5175103" y="2142394"/>
              <a:ext cx="1906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App (80%)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6E35B1E-3A73-441C-8AB0-F2D52796F64F}"/>
                </a:ext>
              </a:extLst>
            </p:cNvPr>
            <p:cNvSpPr txBox="1"/>
            <p:nvPr/>
          </p:nvSpPr>
          <p:spPr>
            <a:xfrm>
              <a:off x="5175104" y="2425148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The rest of other functionalities</a:t>
              </a: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9C2875B4-EE88-4D03-BA3A-01D42A265DCA}"/>
              </a:ext>
            </a:extLst>
          </p:cNvPr>
          <p:cNvSpPr txBox="1"/>
          <p:nvPr/>
        </p:nvSpPr>
        <p:spPr>
          <a:xfrm>
            <a:off x="1339100" y="1051511"/>
            <a:ext cx="2811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3A1A4"/>
                </a:solidFill>
                <a:latin typeface="Tw Cen MT" panose="020B0602020104020603" pitchFamily="34" charset="0"/>
              </a:rPr>
              <a:t>KONDWANI LUSINJE CONTRIBUTIONS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2C2D37-C917-4E3A-BE50-86260F32CC3D}"/>
              </a:ext>
            </a:extLst>
          </p:cNvPr>
          <p:cNvSpPr txBox="1"/>
          <p:nvPr/>
        </p:nvSpPr>
        <p:spPr>
          <a:xfrm>
            <a:off x="5003550" y="1051511"/>
            <a:ext cx="2811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3A1A4"/>
                </a:solidFill>
                <a:latin typeface="Tw Cen MT" panose="020B0602020104020603" pitchFamily="34" charset="0"/>
              </a:rPr>
              <a:t>RABSON SAYENDA</a:t>
            </a:r>
          </a:p>
          <a:p>
            <a:pPr algn="ctr"/>
            <a:r>
              <a:rPr lang="en-US" dirty="0">
                <a:solidFill>
                  <a:srgbClr val="03A1A4"/>
                </a:solidFill>
                <a:latin typeface="Tw Cen MT" panose="020B0602020104020603" pitchFamily="34" charset="0"/>
              </a:rPr>
              <a:t>CONTRIBUTIONS</a:t>
            </a:r>
          </a:p>
        </p:txBody>
      </p: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4" cy="6858000"/>
            <a:chOff x="-290920" y="0"/>
            <a:chExt cx="12482924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1364974"/>
              <a:ext cx="1168400" cy="489005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9907517" y="3400695"/>
              <a:ext cx="39226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5" cy="6858000"/>
            <a:chOff x="213096" y="0"/>
            <a:chExt cx="11447505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1364974"/>
              <a:ext cx="1168400" cy="469835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9429764" y="3454348"/>
              <a:ext cx="38153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 Statement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1172817"/>
              <a:ext cx="1168400" cy="5082203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8019331" y="3413947"/>
              <a:ext cx="41876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Solution Architecture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1172813"/>
              <a:ext cx="1168400" cy="493643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7256523" y="2588959"/>
              <a:ext cx="4890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Technology Used 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748749"/>
              <a:ext cx="1168400" cy="564215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6407416" y="3265541"/>
              <a:ext cx="5360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Contribution &amp; %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838862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1869838"/>
              <a:ext cx="1168400" cy="348731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1061705" y="2866162"/>
              <a:ext cx="2638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Contact Us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E8FADE7-5D32-410A-A514-EBA4D18E520D}"/>
              </a:ext>
            </a:extLst>
          </p:cNvPr>
          <p:cNvGrpSpPr/>
          <p:nvPr/>
        </p:nvGrpSpPr>
        <p:grpSpPr>
          <a:xfrm>
            <a:off x="-41311" y="3966907"/>
            <a:ext cx="3268990" cy="1390242"/>
            <a:chOff x="415889" y="4445001"/>
            <a:chExt cx="3268990" cy="139024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855102-5892-4791-81C6-1D3099286A62}"/>
                </a:ext>
              </a:extLst>
            </p:cNvPr>
            <p:cNvSpPr txBox="1"/>
            <p:nvPr/>
          </p:nvSpPr>
          <p:spPr>
            <a:xfrm>
              <a:off x="97971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KL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2001AFB-5833-4302-85EB-700F4F764C00}"/>
                </a:ext>
              </a:extLst>
            </p:cNvPr>
            <p:cNvSpPr txBox="1"/>
            <p:nvPr/>
          </p:nvSpPr>
          <p:spPr>
            <a:xfrm>
              <a:off x="415889" y="5127357"/>
              <a:ext cx="32689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+265 88 29 97 073</a:t>
              </a:r>
            </a:p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kondwanlusinje@gmail.com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D82C6EF-E9DE-4923-8019-398DA581487A}"/>
              </a:ext>
            </a:extLst>
          </p:cNvPr>
          <p:cNvGrpSpPr/>
          <p:nvPr/>
        </p:nvGrpSpPr>
        <p:grpSpPr>
          <a:xfrm>
            <a:off x="4348758" y="3967584"/>
            <a:ext cx="3475926" cy="1390243"/>
            <a:chOff x="2997320" y="4445001"/>
            <a:chExt cx="3475926" cy="139024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C3DF4E-CC11-4211-B94C-CFD06DD21505}"/>
                </a:ext>
              </a:extLst>
            </p:cNvPr>
            <p:cNvSpPr txBox="1"/>
            <p:nvPr/>
          </p:nvSpPr>
          <p:spPr>
            <a:xfrm>
              <a:off x="362978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RS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7D5A51-0B28-44B2-9458-2EC47846B480}"/>
                </a:ext>
              </a:extLst>
            </p:cNvPr>
            <p:cNvSpPr txBox="1"/>
            <p:nvPr/>
          </p:nvSpPr>
          <p:spPr>
            <a:xfrm>
              <a:off x="2997320" y="5127358"/>
              <a:ext cx="34759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+265 88 67 88 210</a:t>
              </a:r>
            </a:p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rabsonsayendajnr@gmail.com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317</Words>
  <Application>Microsoft Office PowerPoint</Application>
  <PresentationFormat>Widescreen</PresentationFormat>
  <Paragraphs>113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Rabson And Lusinje</dc:creator>
  <cp:lastModifiedBy>Junior</cp:lastModifiedBy>
  <cp:revision>51</cp:revision>
  <dcterms:created xsi:type="dcterms:W3CDTF">2017-01-05T13:17:27Z</dcterms:created>
  <dcterms:modified xsi:type="dcterms:W3CDTF">2020-10-01T09:35:28Z</dcterms:modified>
</cp:coreProperties>
</file>