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Nunito-regular.fntdata"/><Relationship Id="rId21" Type="http://schemas.openxmlformats.org/officeDocument/2006/relationships/font" Target="fonts/Roboto-boldItalic.fntdata"/><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b4bb54415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b4bb54415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f6e422db6b_4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f6e422db6b_4_1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Renz</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latin typeface="Roboto"/>
                <a:ea typeface="Roboto"/>
                <a:cs typeface="Roboto"/>
                <a:sym typeface="Roboto"/>
              </a:rPr>
              <a:t>As of now, we have concerns with our page implementations. Everything looks nice but they are stateless and pretty much just cover up each other. Basically, not having states for each page. The plan to make this better is to clearly refactor the code so that it is state based and will likely implement some kind of a state machine design pattern. </a:t>
            </a:r>
            <a:endParaRPr sz="115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150">
                <a:solidFill>
                  <a:schemeClr val="dk1"/>
                </a:solidFill>
                <a:latin typeface="Roboto"/>
                <a:ea typeface="Roboto"/>
                <a:cs typeface="Roboto"/>
                <a:sym typeface="Roboto"/>
              </a:rPr>
              <a:t>Other than that, we will slowly replace the placeholders in each page with actual implementations of how they are supposed be such as actual texts, buttons, etc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6e422db6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6e422db6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cb4bb54415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cb4bb54415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6e422db6b_4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6e422db6b_4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Renz</a:t>
            </a:r>
            <a:endParaRPr/>
          </a:p>
          <a:p>
            <a:pPr indent="0" lvl="0" marL="0" rtl="0" algn="l">
              <a:spcBef>
                <a:spcPts val="0"/>
              </a:spcBef>
              <a:spcAft>
                <a:spcPts val="0"/>
              </a:spcAft>
              <a:buNone/>
            </a:pPr>
            <a:r>
              <a:t/>
            </a:r>
            <a:endParaRPr/>
          </a:p>
          <a:p>
            <a:pPr indent="0" lvl="0" marL="0" rtl="0" algn="l">
              <a:lnSpc>
                <a:spcPct val="115000"/>
              </a:lnSpc>
              <a:spcBef>
                <a:spcPts val="0"/>
              </a:spcBef>
              <a:spcAft>
                <a:spcPts val="1200"/>
              </a:spcAft>
              <a:buClr>
                <a:schemeClr val="dk1"/>
              </a:buClr>
              <a:buSzPts val="1100"/>
              <a:buFont typeface="Arial"/>
              <a:buNone/>
            </a:pPr>
            <a:r>
              <a:rPr lang="en" sz="1150">
                <a:solidFill>
                  <a:schemeClr val="dk1"/>
                </a:solidFill>
                <a:latin typeface="Roboto"/>
                <a:ea typeface="Roboto"/>
                <a:cs typeface="Roboto"/>
                <a:sym typeface="Roboto"/>
              </a:rPr>
              <a:t>A 911 call made a little more efficient by specifying distress calls into different "scenario" buttons. As for our MVP, this scenario button will be a medical scenario for this is the case for most calls according to our discussion with John Leitch, a previous RCMP professional. With the information provided by Mr. Lietch, we now know that it will not  be impossible to skip the step where the user calls 911 and have to answer for their current scenario whether it is medical, fire, etc. The user must go through that process. What is possible is to then send text messages, images, videos, location, and any other relevant information after this process through the upcoming next generation 911 (NG911) infrastructure but this won’t be possible until 2024, which is the estimated time for NG911 to be implemented. So, this is a feature that our app should easily extend to. In the meantime, the innovation that comes with our app comes in the form of having the relevant information for specific distress calls in the app for support workers to use. These  are the main objectives of our project. Make it possible for app to easily extend and use the upcoming NG911 infrastructure to send relevant information as fast as possible to the other end of the 911 call … and hold these relevant information from different scenarios in the form of logs for support workers to use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7a6145a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7a6145a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Renz</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150">
                <a:solidFill>
                  <a:schemeClr val="dk1"/>
                </a:solidFill>
                <a:latin typeface="Roboto"/>
                <a:ea typeface="Roboto"/>
                <a:cs typeface="Roboto"/>
                <a:sym typeface="Roboto"/>
              </a:rPr>
              <a:t>From September 10 up until now, October the 15th, the due date of this vlogs, we had been researching about what can be implemented and had been designing accordingly. In terms of my contribution, I had helped with the LoFi prototype as well as finalize it, started our project on Flutter with a bottom navigation bar system (not the best implementation), as well as set up the skeleton of our SOS (Home page) with a loading effect.</a:t>
            </a:r>
            <a:endParaRPr sz="115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150">
                <a:solidFill>
                  <a:schemeClr val="dk1"/>
                </a:solidFill>
                <a:latin typeface="Roboto"/>
                <a:ea typeface="Roboto"/>
                <a:cs typeface="Roboto"/>
                <a:sym typeface="Roboto"/>
              </a:rPr>
              <a:t>Li: Design User interface. Make the placeholder profile page with the basic signup information requirement.   </a:t>
            </a:r>
            <a:endParaRPr sz="115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150">
                <a:solidFill>
                  <a:schemeClr val="dk1"/>
                </a:solidFill>
                <a:latin typeface="Roboto"/>
                <a:ea typeface="Roboto"/>
                <a:cs typeface="Roboto"/>
                <a:sym typeface="Roboto"/>
              </a:rPr>
              <a:t>Rabaa. Coded the “Activities page” front end, implementation of the call function, stakeholders analysis and story map.</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6e422db6b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6e422db6b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f7a6145a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f7a6145a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Rabaa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f6e422db6b_4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f6e422db6b_4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Rabba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b4bb5441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b4bb54415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Rabba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f8bdf74e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f8bdf74e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Rabba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8.jpg"/><Relationship Id="rId5" Type="http://schemas.openxmlformats.org/officeDocument/2006/relationships/image" Target="../media/image6.png"/><Relationship Id="rId6" Type="http://schemas.openxmlformats.org/officeDocument/2006/relationships/image" Target="../media/image10.png"/><Relationship Id="rId7" Type="http://schemas.openxmlformats.org/officeDocument/2006/relationships/image" Target="../media/image4.jpg"/><Relationship Id="rId8"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drive.google.com/file/d/1qoQTzzjZMnSVluFB9-Vimo2f76BJQJej/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389225" y="493725"/>
            <a:ext cx="7900800" cy="1377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822">
                <a:latin typeface="Cambria"/>
                <a:ea typeface="Cambria"/>
                <a:cs typeface="Cambria"/>
                <a:sym typeface="Cambria"/>
              </a:rPr>
              <a:t>Capstone Project Vlog#2</a:t>
            </a:r>
            <a:endParaRPr sz="3822">
              <a:latin typeface="Cambria"/>
              <a:ea typeface="Cambria"/>
              <a:cs typeface="Cambria"/>
              <a:sym typeface="Cambria"/>
            </a:endParaRPr>
          </a:p>
          <a:p>
            <a:pPr indent="0" lvl="0" marL="0" rtl="0" algn="ctr">
              <a:spcBef>
                <a:spcPts val="0"/>
              </a:spcBef>
              <a:spcAft>
                <a:spcPts val="0"/>
              </a:spcAft>
              <a:buNone/>
            </a:pPr>
            <a:r>
              <a:rPr lang="en">
                <a:latin typeface="Cambria"/>
                <a:ea typeface="Cambria"/>
                <a:cs typeface="Cambria"/>
                <a:sym typeface="Cambria"/>
              </a:rPr>
              <a:t>SOS Application </a:t>
            </a:r>
            <a:endParaRPr>
              <a:latin typeface="Cambria"/>
              <a:ea typeface="Cambria"/>
              <a:cs typeface="Cambria"/>
              <a:sym typeface="Cambria"/>
            </a:endParaRPr>
          </a:p>
          <a:p>
            <a:pPr indent="0" lvl="0" marL="0" rtl="0" algn="ctr">
              <a:spcBef>
                <a:spcPts val="0"/>
              </a:spcBef>
              <a:spcAft>
                <a:spcPts val="0"/>
              </a:spcAft>
              <a:buNone/>
            </a:pPr>
            <a:r>
              <a:rPr lang="en" sz="2933">
                <a:latin typeface="Cambria"/>
                <a:ea typeface="Cambria"/>
                <a:cs typeface="Cambria"/>
                <a:sym typeface="Cambria"/>
              </a:rPr>
              <a:t>by Team Bugs</a:t>
            </a:r>
            <a:endParaRPr sz="2933">
              <a:latin typeface="Cambria"/>
              <a:ea typeface="Cambria"/>
              <a:cs typeface="Cambria"/>
              <a:sym typeface="Cambria"/>
            </a:endParaRPr>
          </a:p>
        </p:txBody>
      </p:sp>
      <p:sp>
        <p:nvSpPr>
          <p:cNvPr id="278" name="Google Shape;278;p13"/>
          <p:cNvSpPr txBox="1"/>
          <p:nvPr>
            <p:ph idx="1" type="subTitle"/>
          </p:nvPr>
        </p:nvSpPr>
        <p:spPr>
          <a:xfrm>
            <a:off x="1060775" y="4129725"/>
            <a:ext cx="1924500" cy="422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Li Pan</a:t>
            </a:r>
            <a:endParaRPr/>
          </a:p>
        </p:txBody>
      </p:sp>
      <p:sp>
        <p:nvSpPr>
          <p:cNvPr id="279" name="Google Shape;279;p13"/>
          <p:cNvSpPr txBox="1"/>
          <p:nvPr>
            <p:ph idx="1" type="subTitle"/>
          </p:nvPr>
        </p:nvSpPr>
        <p:spPr>
          <a:xfrm>
            <a:off x="2755950" y="4075575"/>
            <a:ext cx="3099900" cy="53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Abdelrahman Rabba</a:t>
            </a:r>
            <a:endParaRPr/>
          </a:p>
        </p:txBody>
      </p:sp>
      <p:sp>
        <p:nvSpPr>
          <p:cNvPr id="280" name="Google Shape;280;p13"/>
          <p:cNvSpPr txBox="1"/>
          <p:nvPr>
            <p:ph idx="1" type="subTitle"/>
          </p:nvPr>
        </p:nvSpPr>
        <p:spPr>
          <a:xfrm>
            <a:off x="6124413" y="4031850"/>
            <a:ext cx="1924500" cy="53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Renz Rivero</a:t>
            </a:r>
            <a:endParaRPr/>
          </a:p>
        </p:txBody>
      </p:sp>
      <p:pic>
        <p:nvPicPr>
          <p:cNvPr id="281" name="Google Shape;281;p13"/>
          <p:cNvPicPr preferRelativeResize="0"/>
          <p:nvPr/>
        </p:nvPicPr>
        <p:blipFill>
          <a:blip r:embed="rId3">
            <a:alphaModFix/>
          </a:blip>
          <a:stretch>
            <a:fillRect/>
          </a:stretch>
        </p:blipFill>
        <p:spPr>
          <a:xfrm>
            <a:off x="3430038" y="2280118"/>
            <a:ext cx="1751720" cy="1751720"/>
          </a:xfrm>
          <a:prstGeom prst="rect">
            <a:avLst/>
          </a:prstGeom>
          <a:noFill/>
          <a:ln>
            <a:noFill/>
          </a:ln>
        </p:spPr>
      </p:pic>
      <p:pic>
        <p:nvPicPr>
          <p:cNvPr id="282" name="Google Shape;282;p13"/>
          <p:cNvPicPr preferRelativeResize="0"/>
          <p:nvPr/>
        </p:nvPicPr>
        <p:blipFill>
          <a:blip r:embed="rId4">
            <a:alphaModFix/>
          </a:blip>
          <a:stretch>
            <a:fillRect/>
          </a:stretch>
        </p:blipFill>
        <p:spPr>
          <a:xfrm>
            <a:off x="1343150" y="2258263"/>
            <a:ext cx="1359742" cy="1795451"/>
          </a:xfrm>
          <a:prstGeom prst="rect">
            <a:avLst/>
          </a:prstGeom>
          <a:noFill/>
          <a:ln>
            <a:noFill/>
          </a:ln>
        </p:spPr>
      </p:pic>
      <p:pic>
        <p:nvPicPr>
          <p:cNvPr id="283" name="Google Shape;283;p13"/>
          <p:cNvPicPr preferRelativeResize="0"/>
          <p:nvPr/>
        </p:nvPicPr>
        <p:blipFill>
          <a:blip r:embed="rId5">
            <a:alphaModFix/>
          </a:blip>
          <a:stretch>
            <a:fillRect/>
          </a:stretch>
        </p:blipFill>
        <p:spPr>
          <a:xfrm>
            <a:off x="5908900" y="2258262"/>
            <a:ext cx="1795475" cy="1795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txBox="1"/>
          <p:nvPr>
            <p:ph idx="1" type="body"/>
          </p:nvPr>
        </p:nvSpPr>
        <p:spPr>
          <a:xfrm>
            <a:off x="0" y="1016650"/>
            <a:ext cx="9144000" cy="51435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0"/>
              </a:spcAft>
              <a:buNone/>
            </a:pPr>
            <a:r>
              <a:rPr b="1" lang="en" sz="2500">
                <a:solidFill>
                  <a:srgbClr val="F5F5F5"/>
                </a:solidFill>
                <a:latin typeface="Roboto"/>
                <a:ea typeface="Roboto"/>
                <a:cs typeface="Roboto"/>
                <a:sym typeface="Roboto"/>
              </a:rPr>
              <a:t>Next up</a:t>
            </a:r>
            <a:r>
              <a:rPr b="1" lang="en" sz="2700">
                <a:solidFill>
                  <a:srgbClr val="F5F5F5"/>
                </a:solidFill>
                <a:latin typeface="Roboto"/>
                <a:ea typeface="Roboto"/>
                <a:cs typeface="Roboto"/>
                <a:sym typeface="Roboto"/>
              </a:rPr>
              <a:t> </a:t>
            </a:r>
            <a:endParaRPr b="1" sz="2700">
              <a:solidFill>
                <a:srgbClr val="F5F5F5"/>
              </a:solidFill>
              <a:latin typeface="Roboto"/>
              <a:ea typeface="Roboto"/>
              <a:cs typeface="Roboto"/>
              <a:sym typeface="Roboto"/>
            </a:endParaRPr>
          </a:p>
          <a:p>
            <a:pPr indent="-323850" lvl="0" marL="457200" rtl="0" algn="l">
              <a:spcBef>
                <a:spcPts val="200"/>
              </a:spcBef>
              <a:spcAft>
                <a:spcPts val="0"/>
              </a:spcAft>
              <a:buClr>
                <a:srgbClr val="F5F5F5"/>
              </a:buClr>
              <a:buSzPts val="1500"/>
              <a:buFont typeface="Roboto"/>
              <a:buChar char="●"/>
            </a:pPr>
            <a:r>
              <a:rPr b="1" lang="en" sz="1500">
                <a:solidFill>
                  <a:srgbClr val="F5F5F5"/>
                </a:solidFill>
                <a:latin typeface="Roboto"/>
                <a:ea typeface="Roboto"/>
                <a:cs typeface="Roboto"/>
                <a:sym typeface="Roboto"/>
              </a:rPr>
              <a:t>Refactor (Yikes) our page implementations as they are stateless as of now and work in a way that they just cover up one another</a:t>
            </a:r>
            <a:endParaRPr b="1" sz="1500">
              <a:solidFill>
                <a:srgbClr val="F5F5F5"/>
              </a:solidFill>
              <a:latin typeface="Roboto"/>
              <a:ea typeface="Roboto"/>
              <a:cs typeface="Roboto"/>
              <a:sym typeface="Roboto"/>
            </a:endParaRPr>
          </a:p>
          <a:p>
            <a:pPr indent="-323850" lvl="1" marL="914400" rtl="0" algn="l">
              <a:spcBef>
                <a:spcPts val="0"/>
              </a:spcBef>
              <a:spcAft>
                <a:spcPts val="0"/>
              </a:spcAft>
              <a:buClr>
                <a:srgbClr val="F5F5F5"/>
              </a:buClr>
              <a:buSzPts val="1500"/>
              <a:buFont typeface="Roboto"/>
              <a:buChar char="○"/>
            </a:pPr>
            <a:r>
              <a:rPr b="1" lang="en" sz="1500">
                <a:solidFill>
                  <a:srgbClr val="F5F5F5"/>
                </a:solidFill>
                <a:latin typeface="Roboto"/>
                <a:ea typeface="Roboto"/>
                <a:cs typeface="Roboto"/>
                <a:sym typeface="Roboto"/>
              </a:rPr>
              <a:t>Will have to implement some sort of state machine</a:t>
            </a:r>
            <a:endParaRPr b="1" sz="1500">
              <a:solidFill>
                <a:srgbClr val="F5F5F5"/>
              </a:solidFill>
              <a:latin typeface="Roboto"/>
              <a:ea typeface="Roboto"/>
              <a:cs typeface="Roboto"/>
              <a:sym typeface="Roboto"/>
            </a:endParaRPr>
          </a:p>
          <a:p>
            <a:pPr indent="-323850" lvl="0" marL="457200" rtl="0" algn="l">
              <a:spcBef>
                <a:spcPts val="0"/>
              </a:spcBef>
              <a:spcAft>
                <a:spcPts val="0"/>
              </a:spcAft>
              <a:buClr>
                <a:srgbClr val="F5F5F5"/>
              </a:buClr>
              <a:buSzPts val="1500"/>
              <a:buFont typeface="Roboto"/>
              <a:buChar char="●"/>
            </a:pPr>
            <a:r>
              <a:rPr b="1" lang="en" sz="1500">
                <a:solidFill>
                  <a:srgbClr val="F5F5F5"/>
                </a:solidFill>
                <a:latin typeface="Roboto"/>
                <a:ea typeface="Roboto"/>
                <a:cs typeface="Roboto"/>
                <a:sym typeface="Roboto"/>
              </a:rPr>
              <a:t>Slowly replace the placeholders in each page with actual implementations of how they are supposed to be (actual texts, buttons, etc)</a:t>
            </a:r>
            <a:endParaRPr b="1" sz="1500">
              <a:solidFill>
                <a:srgbClr val="F5F5F5"/>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ctrTitle"/>
          </p:nvPr>
        </p:nvSpPr>
        <p:spPr>
          <a:xfrm>
            <a:off x="0" y="22"/>
            <a:ext cx="9144000" cy="5113500"/>
          </a:xfrm>
          <a:prstGeom prst="rect">
            <a:avLst/>
          </a:prstGeom>
        </p:spPr>
        <p:txBody>
          <a:bodyPr anchorCtr="0" anchor="ctr" bIns="91425" lIns="91425" spcFirstLastPara="1" rIns="91425" wrap="square" tIns="91425">
            <a:normAutofit fontScale="90000"/>
          </a:bodyPr>
          <a:lstStyle/>
          <a:p>
            <a:pPr indent="-299466" lvl="0" marL="457200" rtl="0" algn="l">
              <a:lnSpc>
                <a:spcPct val="115000"/>
              </a:lnSpc>
              <a:spcBef>
                <a:spcPts val="1200"/>
              </a:spcBef>
              <a:spcAft>
                <a:spcPts val="0"/>
              </a:spcAft>
              <a:buClr>
                <a:srgbClr val="F5F5F5"/>
              </a:buClr>
              <a:buSzPct val="100000"/>
              <a:buChar char="➢"/>
            </a:pPr>
            <a:r>
              <a:rPr lang="en" sz="1240">
                <a:solidFill>
                  <a:srgbClr val="F5F5F5"/>
                </a:solidFill>
              </a:rPr>
              <a:t>Does the team feel "on track"? (reiterate the above colour status)</a:t>
            </a:r>
            <a:endParaRPr sz="1240">
              <a:solidFill>
                <a:srgbClr val="F5F5F5"/>
              </a:solidFill>
            </a:endParaRPr>
          </a:p>
          <a:p>
            <a:pPr indent="0" lvl="0" marL="457200" rtl="0" algn="l">
              <a:lnSpc>
                <a:spcPct val="150000"/>
              </a:lnSpc>
              <a:spcBef>
                <a:spcPts val="1200"/>
              </a:spcBef>
              <a:spcAft>
                <a:spcPts val="0"/>
              </a:spcAft>
              <a:buNone/>
            </a:pPr>
            <a:r>
              <a:rPr b="0" lang="en" sz="1200">
                <a:solidFill>
                  <a:srgbClr val="000000"/>
                </a:solidFill>
              </a:rPr>
              <a:t>Our team feels our current progress is on track to succeed. We implement an agile design process to improve our App’s functionality and reliability. The App’s main function has been achieved. </a:t>
            </a:r>
            <a:endParaRPr b="0" sz="1240">
              <a:solidFill>
                <a:srgbClr val="000000"/>
              </a:solidFill>
            </a:endParaRPr>
          </a:p>
          <a:p>
            <a:pPr indent="-299466" lvl="0" marL="457200" rtl="0" algn="l">
              <a:lnSpc>
                <a:spcPct val="115000"/>
              </a:lnSpc>
              <a:spcBef>
                <a:spcPts val="1200"/>
              </a:spcBef>
              <a:spcAft>
                <a:spcPts val="0"/>
              </a:spcAft>
              <a:buClr>
                <a:srgbClr val="F5F5F5"/>
              </a:buClr>
              <a:buSzPct val="100000"/>
              <a:buChar char="➢"/>
            </a:pPr>
            <a:r>
              <a:rPr lang="en" sz="1240">
                <a:solidFill>
                  <a:srgbClr val="F5F5F5"/>
                </a:solidFill>
              </a:rPr>
              <a:t>What progress does the team particularly feel good (great) about?</a:t>
            </a:r>
            <a:endParaRPr sz="1240">
              <a:solidFill>
                <a:srgbClr val="F5F5F5"/>
              </a:solidFill>
            </a:endParaRPr>
          </a:p>
          <a:p>
            <a:pPr indent="0" lvl="0" marL="457200" rtl="0" algn="l">
              <a:lnSpc>
                <a:spcPct val="150000"/>
              </a:lnSpc>
              <a:spcBef>
                <a:spcPts val="1200"/>
              </a:spcBef>
              <a:spcAft>
                <a:spcPts val="0"/>
              </a:spcAft>
              <a:buNone/>
            </a:pPr>
            <a:r>
              <a:rPr b="0" lang="en" sz="1200">
                <a:solidFill>
                  <a:srgbClr val="000000"/>
                </a:solidFill>
              </a:rPr>
              <a:t>We feel good that we have a clear plan to forward our project. Our mentor gave us clear goals of what we should achieve each week. </a:t>
            </a:r>
            <a:endParaRPr b="0" sz="1240">
              <a:solidFill>
                <a:srgbClr val="F5F5F5"/>
              </a:solidFill>
            </a:endParaRPr>
          </a:p>
          <a:p>
            <a:pPr indent="-299466" lvl="0" marL="457200" rtl="0" algn="l">
              <a:lnSpc>
                <a:spcPct val="115000"/>
              </a:lnSpc>
              <a:spcBef>
                <a:spcPts val="1200"/>
              </a:spcBef>
              <a:spcAft>
                <a:spcPts val="0"/>
              </a:spcAft>
              <a:buClr>
                <a:srgbClr val="F5F5F5"/>
              </a:buClr>
              <a:buSzPct val="100000"/>
              <a:buChar char="➢"/>
            </a:pPr>
            <a:r>
              <a:rPr lang="en" sz="1240">
                <a:solidFill>
                  <a:srgbClr val="F5F5F5"/>
                </a:solidFill>
              </a:rPr>
              <a:t>What barriers (if any) does the team feel are a current impediment to success?</a:t>
            </a:r>
            <a:endParaRPr sz="1240">
              <a:solidFill>
                <a:srgbClr val="F5F5F5"/>
              </a:solidFill>
            </a:endParaRPr>
          </a:p>
          <a:p>
            <a:pPr indent="457200" lvl="0" marL="0" rtl="0" algn="l">
              <a:lnSpc>
                <a:spcPct val="150000"/>
              </a:lnSpc>
              <a:spcBef>
                <a:spcPts val="1200"/>
              </a:spcBef>
              <a:spcAft>
                <a:spcPts val="0"/>
              </a:spcAft>
              <a:buNone/>
            </a:pPr>
            <a:r>
              <a:rPr b="0" lang="en" sz="1200">
                <a:solidFill>
                  <a:srgbClr val="000000"/>
                </a:solidFill>
              </a:rPr>
              <a:t>There are no barriers in our way currently, but we want to keep the balance between our design idea and the implementation process.</a:t>
            </a:r>
            <a:endParaRPr sz="1240">
              <a:solidFill>
                <a:srgbClr val="F5F5F5"/>
              </a:solidFill>
            </a:endParaRPr>
          </a:p>
          <a:p>
            <a:pPr indent="-297180" lvl="0" marL="457200" rtl="0" algn="l">
              <a:lnSpc>
                <a:spcPct val="150000"/>
              </a:lnSpc>
              <a:spcBef>
                <a:spcPts val="1200"/>
              </a:spcBef>
              <a:spcAft>
                <a:spcPts val="0"/>
              </a:spcAft>
              <a:buClr>
                <a:srgbClr val="F5F5F5"/>
              </a:buClr>
              <a:buSzPct val="100000"/>
              <a:buChar char="➢"/>
            </a:pPr>
            <a:r>
              <a:rPr lang="en" sz="1200">
                <a:solidFill>
                  <a:srgbClr val="F5F5F5"/>
                </a:solidFill>
              </a:rPr>
              <a:t>What help (if any) does the team require to move positively forward?</a:t>
            </a:r>
            <a:endParaRPr sz="1200">
              <a:solidFill>
                <a:srgbClr val="F5F5F5"/>
              </a:solidFill>
            </a:endParaRPr>
          </a:p>
          <a:p>
            <a:pPr indent="0" lvl="0" marL="457200" rtl="0" algn="l">
              <a:lnSpc>
                <a:spcPct val="150000"/>
              </a:lnSpc>
              <a:spcBef>
                <a:spcPts val="0"/>
              </a:spcBef>
              <a:spcAft>
                <a:spcPts val="0"/>
              </a:spcAft>
              <a:buNone/>
            </a:pPr>
            <a:r>
              <a:rPr b="0" lang="en" sz="1200">
                <a:solidFill>
                  <a:srgbClr val="000000"/>
                </a:solidFill>
              </a:rPr>
              <a:t>Our weekly meetings with Dr. Morgan helps us greatly. Also, the officer from The RCMP gives us lots of good suggestions to keep our team moving positively forward. </a:t>
            </a:r>
            <a:endParaRPr b="0" sz="1200">
              <a:solidFill>
                <a:srgbClr val="000000"/>
              </a:solidFill>
            </a:endParaRPr>
          </a:p>
          <a:p>
            <a:pPr indent="-299466" lvl="0" marL="457200" rtl="0" algn="l">
              <a:lnSpc>
                <a:spcPct val="115000"/>
              </a:lnSpc>
              <a:spcBef>
                <a:spcPts val="1200"/>
              </a:spcBef>
              <a:spcAft>
                <a:spcPts val="0"/>
              </a:spcAft>
              <a:buClr>
                <a:srgbClr val="F5F5F5"/>
              </a:buClr>
              <a:buSzPct val="100000"/>
              <a:buChar char="➢"/>
            </a:pPr>
            <a:r>
              <a:rPr lang="en" sz="1240">
                <a:solidFill>
                  <a:srgbClr val="F5F5F5"/>
                </a:solidFill>
              </a:rPr>
              <a:t>What questions or concerns does the team have (if any)?</a:t>
            </a:r>
            <a:endParaRPr sz="1240">
              <a:solidFill>
                <a:srgbClr val="F5F5F5"/>
              </a:solidFill>
            </a:endParaRPr>
          </a:p>
          <a:p>
            <a:pPr indent="0" lvl="0" marL="457200" rtl="0" algn="l">
              <a:lnSpc>
                <a:spcPct val="150000"/>
              </a:lnSpc>
              <a:spcBef>
                <a:spcPts val="1200"/>
              </a:spcBef>
              <a:spcAft>
                <a:spcPts val="0"/>
              </a:spcAft>
              <a:buNone/>
            </a:pPr>
            <a:r>
              <a:rPr b="0" lang="en" sz="1200">
                <a:solidFill>
                  <a:srgbClr val="000000"/>
                </a:solidFill>
              </a:rPr>
              <a:t>We are concerned that it could take too much time to implement the agile design process that we are designing and developing simultaneously. </a:t>
            </a:r>
            <a:endParaRPr b="0" sz="1240">
              <a:solidFill>
                <a:srgbClr val="F5F5F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4"/>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4"/>
          <p:cNvSpPr txBox="1"/>
          <p:nvPr>
            <p:ph type="ctrTitle"/>
          </p:nvPr>
        </p:nvSpPr>
        <p:spPr>
          <a:xfrm>
            <a:off x="2444250" y="1014328"/>
            <a:ext cx="4255500" cy="2363100"/>
          </a:xfrm>
          <a:prstGeom prst="rect">
            <a:avLst/>
          </a:prstGeom>
        </p:spPr>
        <p:txBody>
          <a:bodyPr anchorCtr="0" anchor="ctr" bIns="91425" lIns="91425" spcFirstLastPara="1" rIns="91425" wrap="square" tIns="91425">
            <a:normAutofit/>
          </a:bodyPr>
          <a:lstStyle/>
          <a:p>
            <a:pPr indent="0" lvl="0" marL="0" rtl="0" algn="ctr">
              <a:lnSpc>
                <a:spcPct val="90000"/>
              </a:lnSpc>
              <a:spcBef>
                <a:spcPts val="0"/>
              </a:spcBef>
              <a:spcAft>
                <a:spcPts val="0"/>
              </a:spcAft>
              <a:buNone/>
            </a:pPr>
            <a:r>
              <a:rPr lang="en" sz="5000"/>
              <a:t>SOS APP</a:t>
            </a:r>
            <a:endParaRPr/>
          </a:p>
          <a:p>
            <a:pPr indent="0" lvl="0" marL="0" rtl="0" algn="ctr">
              <a:spcBef>
                <a:spcPts val="0"/>
              </a:spcBef>
              <a:spcAft>
                <a:spcPts val="0"/>
              </a:spcAft>
              <a:buNone/>
            </a:pPr>
            <a:r>
              <a:rPr lang="en"/>
              <a:t>Vlog #2</a:t>
            </a:r>
            <a:endParaRPr/>
          </a:p>
        </p:txBody>
      </p:sp>
      <p:sp>
        <p:nvSpPr>
          <p:cNvPr id="289" name="Google Shape;289;p14"/>
          <p:cNvSpPr txBox="1"/>
          <p:nvPr>
            <p:ph idx="1" type="subTitle"/>
          </p:nvPr>
        </p:nvSpPr>
        <p:spPr>
          <a:xfrm>
            <a:off x="2444250" y="3487150"/>
            <a:ext cx="4255500" cy="695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400">
                <a:solidFill>
                  <a:srgbClr val="F5F5F5"/>
                </a:solidFill>
                <a:latin typeface="Maven Pro"/>
                <a:ea typeface="Maven Pro"/>
                <a:cs typeface="Maven Pro"/>
                <a:sym typeface="Maven Pro"/>
              </a:rPr>
              <a:t>Abdelrahman Rabaa</a:t>
            </a:r>
            <a:r>
              <a:rPr lang="en" sz="1400">
                <a:solidFill>
                  <a:srgbClr val="F5F5F5"/>
                </a:solidFill>
                <a:latin typeface="Maven Pro"/>
                <a:ea typeface="Maven Pro"/>
                <a:cs typeface="Maven Pro"/>
                <a:sym typeface="Maven Pro"/>
              </a:rPr>
              <a:t>, </a:t>
            </a:r>
            <a:r>
              <a:rPr lang="en" sz="1400">
                <a:solidFill>
                  <a:srgbClr val="F5F5F5"/>
                </a:solidFill>
                <a:latin typeface="Maven Pro"/>
                <a:ea typeface="Maven Pro"/>
                <a:cs typeface="Maven Pro"/>
                <a:sym typeface="Maven Pro"/>
              </a:rPr>
              <a:t>Li Pan, </a:t>
            </a:r>
            <a:r>
              <a:rPr lang="en" sz="1400">
                <a:solidFill>
                  <a:srgbClr val="F5F5F5"/>
                </a:solidFill>
                <a:latin typeface="Maven Pro"/>
                <a:ea typeface="Maven Pro"/>
                <a:cs typeface="Maven Pro"/>
                <a:sym typeface="Maven Pro"/>
              </a:rPr>
              <a:t>Renz Rivero</a:t>
            </a:r>
            <a:endParaRPr sz="1400">
              <a:solidFill>
                <a:srgbClr val="F5F5F5"/>
              </a:solidFill>
              <a:latin typeface="Maven Pro"/>
              <a:ea typeface="Maven Pro"/>
              <a:cs typeface="Maven Pro"/>
              <a:sym typeface="Maven Pro"/>
            </a:endParaRPr>
          </a:p>
        </p:txBody>
      </p:sp>
      <p:pic>
        <p:nvPicPr>
          <p:cNvPr id="290" name="Google Shape;290;p14"/>
          <p:cNvPicPr preferRelativeResize="0"/>
          <p:nvPr/>
        </p:nvPicPr>
        <p:blipFill>
          <a:blip r:embed="rId3">
            <a:alphaModFix/>
          </a:blip>
          <a:stretch>
            <a:fillRect/>
          </a:stretch>
        </p:blipFill>
        <p:spPr>
          <a:xfrm>
            <a:off x="1014325" y="1501875"/>
            <a:ext cx="1069875" cy="1069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5"/>
          <p:cNvSpPr txBox="1"/>
          <p:nvPr>
            <p:ph idx="1" type="body"/>
          </p:nvPr>
        </p:nvSpPr>
        <p:spPr>
          <a:xfrm>
            <a:off x="535125" y="700350"/>
            <a:ext cx="8058600" cy="51435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0"/>
              </a:spcAft>
              <a:buNone/>
            </a:pPr>
            <a:r>
              <a:rPr b="1" lang="en" sz="3000">
                <a:solidFill>
                  <a:srgbClr val="F5F5F5"/>
                </a:solidFill>
                <a:latin typeface="Maven Pro"/>
                <a:ea typeface="Maven Pro"/>
                <a:cs typeface="Maven Pro"/>
                <a:sym typeface="Maven Pro"/>
              </a:rPr>
              <a:t>Project Blurb</a:t>
            </a:r>
            <a:endParaRPr sz="3000">
              <a:solidFill>
                <a:schemeClr val="dk2"/>
              </a:solidFill>
              <a:latin typeface="Maven Pro"/>
              <a:ea typeface="Maven Pro"/>
              <a:cs typeface="Maven Pro"/>
              <a:sym typeface="Maven Pro"/>
            </a:endParaRPr>
          </a:p>
          <a:p>
            <a:pPr indent="-342900" lvl="0" marL="457200" rtl="0" algn="l">
              <a:lnSpc>
                <a:spcPct val="150000"/>
              </a:lnSpc>
              <a:spcBef>
                <a:spcPts val="200"/>
              </a:spcBef>
              <a:spcAft>
                <a:spcPts val="0"/>
              </a:spcAft>
              <a:buSzPts val="1800"/>
              <a:buFont typeface="Maven Pro"/>
              <a:buChar char="●"/>
            </a:pPr>
            <a:r>
              <a:rPr b="1" lang="en" sz="1800">
                <a:latin typeface="Maven Pro"/>
                <a:ea typeface="Maven Pro"/>
                <a:cs typeface="Maven Pro"/>
                <a:sym typeface="Maven Pro"/>
              </a:rPr>
              <a:t>A 911 call made a </a:t>
            </a:r>
            <a:r>
              <a:rPr b="1" lang="en" sz="1800" u="sng">
                <a:latin typeface="Maven Pro"/>
                <a:ea typeface="Maven Pro"/>
                <a:cs typeface="Maven Pro"/>
                <a:sym typeface="Maven Pro"/>
              </a:rPr>
              <a:t>little</a:t>
            </a:r>
            <a:r>
              <a:rPr b="1" lang="en" sz="1800">
                <a:latin typeface="Maven Pro"/>
                <a:ea typeface="Maven Pro"/>
                <a:cs typeface="Maven Pro"/>
                <a:sym typeface="Maven Pro"/>
              </a:rPr>
              <a:t> efficient by specifying distress calls into different “scenario” buttons</a:t>
            </a:r>
            <a:endParaRPr b="1" sz="1800">
              <a:latin typeface="Maven Pro"/>
              <a:ea typeface="Maven Pro"/>
              <a:cs typeface="Maven Pro"/>
              <a:sym typeface="Maven Pro"/>
            </a:endParaRPr>
          </a:p>
          <a:p>
            <a:pPr indent="-342900" lvl="0" marL="457200" rtl="0" algn="l">
              <a:lnSpc>
                <a:spcPct val="150000"/>
              </a:lnSpc>
              <a:spcBef>
                <a:spcPts val="0"/>
              </a:spcBef>
              <a:spcAft>
                <a:spcPts val="0"/>
              </a:spcAft>
              <a:buSzPts val="1800"/>
              <a:buFont typeface="Maven Pro"/>
              <a:buChar char="●"/>
            </a:pPr>
            <a:r>
              <a:rPr b="1" lang="en" sz="1800">
                <a:latin typeface="Maven Pro"/>
                <a:ea typeface="Maven Pro"/>
                <a:cs typeface="Maven Pro"/>
                <a:sym typeface="Maven Pro"/>
              </a:rPr>
              <a:t>MVP: Will be for a medical scenario button as most calls that go to 911 are identified “medical in nature” according to our discussion Mr. John Lietch, a previous RCMP professional</a:t>
            </a:r>
            <a:endParaRPr b="1" sz="1800">
              <a:latin typeface="Maven Pro"/>
              <a:ea typeface="Maven Pro"/>
              <a:cs typeface="Maven Pro"/>
              <a:sym typeface="Maven Pro"/>
            </a:endParaRPr>
          </a:p>
          <a:p>
            <a:pPr indent="-342900" lvl="0" marL="457200" rtl="0" algn="l">
              <a:lnSpc>
                <a:spcPct val="150000"/>
              </a:lnSpc>
              <a:spcBef>
                <a:spcPts val="0"/>
              </a:spcBef>
              <a:spcAft>
                <a:spcPts val="0"/>
              </a:spcAft>
              <a:buSzPts val="1800"/>
              <a:buFont typeface="Maven Pro"/>
              <a:buChar char="●"/>
            </a:pPr>
            <a:r>
              <a:rPr b="1" lang="en" sz="1800">
                <a:latin typeface="Maven Pro"/>
                <a:ea typeface="Maven Pro"/>
                <a:cs typeface="Maven Pro"/>
                <a:sym typeface="Maven Pro"/>
              </a:rPr>
              <a:t>Will aim to utilize the next generation 911 (NG911) infrastructure</a:t>
            </a:r>
            <a:endParaRPr b="1" sz="1800">
              <a:latin typeface="Maven Pro"/>
              <a:ea typeface="Maven Pro"/>
              <a:cs typeface="Maven Pro"/>
              <a:sym typeface="Maven Pro"/>
            </a:endParaRPr>
          </a:p>
          <a:p>
            <a:pPr indent="0" lvl="0" marL="457200" rtl="0" algn="l">
              <a:spcBef>
                <a:spcPts val="0"/>
              </a:spcBef>
              <a:spcAft>
                <a:spcPts val="1200"/>
              </a:spcAft>
              <a:buNone/>
            </a:pPr>
            <a:r>
              <a:t/>
            </a:r>
            <a:endParaRPr sz="1500">
              <a:solidFill>
                <a:srgbClr val="F5F5F5"/>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txBox="1"/>
          <p:nvPr>
            <p:ph idx="1" type="body"/>
          </p:nvPr>
        </p:nvSpPr>
        <p:spPr>
          <a:xfrm>
            <a:off x="1166075" y="758100"/>
            <a:ext cx="6856200" cy="37623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0"/>
              </a:spcAft>
              <a:buNone/>
            </a:pPr>
            <a:r>
              <a:rPr b="1" lang="en" sz="3000">
                <a:solidFill>
                  <a:srgbClr val="F5F5F5"/>
                </a:solidFill>
                <a:latin typeface="Maven Pro"/>
                <a:ea typeface="Maven Pro"/>
                <a:cs typeface="Maven Pro"/>
                <a:sym typeface="Maven Pro"/>
              </a:rPr>
              <a:t>Project Activity</a:t>
            </a:r>
            <a:endParaRPr b="1" sz="3000">
              <a:solidFill>
                <a:srgbClr val="F5F5F5"/>
              </a:solidFill>
              <a:latin typeface="Maven Pro"/>
              <a:ea typeface="Maven Pro"/>
              <a:cs typeface="Maven Pro"/>
              <a:sym typeface="Maven Pro"/>
            </a:endParaRPr>
          </a:p>
          <a:p>
            <a:pPr indent="0" lvl="0" marL="457200" rtl="0" algn="l">
              <a:spcBef>
                <a:spcPts val="200"/>
              </a:spcBef>
              <a:spcAft>
                <a:spcPts val="0"/>
              </a:spcAft>
              <a:buNone/>
            </a:pPr>
            <a:r>
              <a:rPr b="1" lang="en" sz="1500">
                <a:solidFill>
                  <a:srgbClr val="F5F5F5"/>
                </a:solidFill>
                <a:latin typeface="Maven Pro"/>
                <a:ea typeface="Maven Pro"/>
                <a:cs typeface="Maven Pro"/>
                <a:sym typeface="Maven Pro"/>
              </a:rPr>
              <a:t>Renz: Lofi; Initialized project using Flutter with a navigation bar system as well as set up the skeleton for the home page with a loading indicator</a:t>
            </a:r>
            <a:endParaRPr b="1" sz="1500">
              <a:solidFill>
                <a:srgbClr val="F5F5F5"/>
              </a:solidFill>
              <a:latin typeface="Maven Pro"/>
              <a:ea typeface="Maven Pro"/>
              <a:cs typeface="Maven Pro"/>
              <a:sym typeface="Maven Pro"/>
            </a:endParaRPr>
          </a:p>
          <a:p>
            <a:pPr indent="0" lvl="0" marL="457200" rtl="0" algn="l">
              <a:spcBef>
                <a:spcPts val="1200"/>
              </a:spcBef>
              <a:spcAft>
                <a:spcPts val="0"/>
              </a:spcAft>
              <a:buNone/>
            </a:pPr>
            <a:r>
              <a:rPr b="1" lang="en" sz="1500">
                <a:solidFill>
                  <a:srgbClr val="F5F5F5"/>
                </a:solidFill>
                <a:latin typeface="Maven Pro"/>
                <a:ea typeface="Maven Pro"/>
                <a:cs typeface="Maven Pro"/>
                <a:sym typeface="Maven Pro"/>
              </a:rPr>
              <a:t>Li : Lofi; Icon; Make the placeholder profile page with the basic signup information requirement. </a:t>
            </a:r>
            <a:endParaRPr b="1" sz="1500">
              <a:solidFill>
                <a:srgbClr val="F5F5F5"/>
              </a:solidFill>
              <a:latin typeface="Maven Pro"/>
              <a:ea typeface="Maven Pro"/>
              <a:cs typeface="Maven Pro"/>
              <a:sym typeface="Maven Pro"/>
            </a:endParaRPr>
          </a:p>
          <a:p>
            <a:pPr indent="0" lvl="0" marL="457200" rtl="0" algn="l">
              <a:spcBef>
                <a:spcPts val="1200"/>
              </a:spcBef>
              <a:spcAft>
                <a:spcPts val="1200"/>
              </a:spcAft>
              <a:buNone/>
            </a:pPr>
            <a:r>
              <a:rPr b="1" lang="en" sz="1500">
                <a:solidFill>
                  <a:srgbClr val="F5F5F5"/>
                </a:solidFill>
                <a:latin typeface="Maven Pro"/>
                <a:ea typeface="Maven Pro"/>
                <a:cs typeface="Maven Pro"/>
                <a:sym typeface="Maven Pro"/>
              </a:rPr>
              <a:t>Rabaa: Lofi; </a:t>
            </a:r>
            <a:r>
              <a:rPr b="1" lang="en" sz="1400">
                <a:latin typeface="Maven Pro"/>
                <a:ea typeface="Maven Pro"/>
                <a:cs typeface="Maven Pro"/>
                <a:sym typeface="Maven Pro"/>
              </a:rPr>
              <a:t>Coded the “Activities page” front end, implementation of the call function, stakeholders analysis and story map.</a:t>
            </a:r>
            <a:endParaRPr b="1" sz="1400">
              <a:latin typeface="Maven Pro"/>
              <a:ea typeface="Maven Pro"/>
              <a:cs typeface="Maven Pro"/>
              <a:sym typeface="Maven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7"/>
          <p:cNvSpPr txBox="1"/>
          <p:nvPr>
            <p:ph idx="1" type="body"/>
          </p:nvPr>
        </p:nvSpPr>
        <p:spPr>
          <a:xfrm>
            <a:off x="327600" y="575700"/>
            <a:ext cx="8488800" cy="3992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3200">
                <a:solidFill>
                  <a:srgbClr val="F5F5F5"/>
                </a:solidFill>
                <a:latin typeface="Maven Pro"/>
                <a:ea typeface="Maven Pro"/>
                <a:cs typeface="Maven Pro"/>
                <a:sym typeface="Maven Pro"/>
              </a:rPr>
              <a:t>Status Description </a:t>
            </a:r>
            <a:endParaRPr sz="3200">
              <a:solidFill>
                <a:srgbClr val="F5F5F5"/>
              </a:solidFill>
              <a:latin typeface="Maven Pro"/>
              <a:ea typeface="Maven Pro"/>
              <a:cs typeface="Maven Pro"/>
              <a:sym typeface="Maven Pro"/>
            </a:endParaRPr>
          </a:p>
          <a:p>
            <a:pPr indent="0" lvl="0" marL="0" rtl="0" algn="l">
              <a:lnSpc>
                <a:spcPct val="150000"/>
              </a:lnSpc>
              <a:spcBef>
                <a:spcPts val="1200"/>
              </a:spcBef>
              <a:spcAft>
                <a:spcPts val="0"/>
              </a:spcAft>
              <a:buNone/>
            </a:pPr>
            <a:r>
              <a:rPr b="1" lang="en" sz="1400">
                <a:solidFill>
                  <a:srgbClr val="F5F5F5"/>
                </a:solidFill>
                <a:latin typeface="Maven Pro"/>
                <a:ea typeface="Maven Pro"/>
                <a:cs typeface="Maven Pro"/>
                <a:sym typeface="Maven Pro"/>
              </a:rPr>
              <a:t>Our project's current status is Green. We are focusing on the medical emergency scenario MVP by using an agile design process.</a:t>
            </a:r>
            <a:endParaRPr b="1" sz="1400">
              <a:solidFill>
                <a:srgbClr val="F5F5F5"/>
              </a:solidFill>
              <a:latin typeface="Maven Pro"/>
              <a:ea typeface="Maven Pro"/>
              <a:cs typeface="Maven Pro"/>
              <a:sym typeface="Maven Pro"/>
            </a:endParaRPr>
          </a:p>
          <a:p>
            <a:pPr indent="0" lvl="0" marL="0" rtl="0" algn="l">
              <a:lnSpc>
                <a:spcPct val="150000"/>
              </a:lnSpc>
              <a:spcBef>
                <a:spcPts val="0"/>
              </a:spcBef>
              <a:spcAft>
                <a:spcPts val="0"/>
              </a:spcAft>
              <a:buNone/>
            </a:pPr>
            <a:r>
              <a:t/>
            </a:r>
            <a:endParaRPr b="1" sz="1800">
              <a:latin typeface="Maven Pro"/>
              <a:ea typeface="Maven Pro"/>
              <a:cs typeface="Maven Pro"/>
              <a:sym typeface="Maven Pro"/>
            </a:endParaRPr>
          </a:p>
          <a:p>
            <a:pPr indent="0" lvl="0" marL="0" rtl="0" algn="l">
              <a:spcBef>
                <a:spcPts val="0"/>
              </a:spcBef>
              <a:spcAft>
                <a:spcPts val="0"/>
              </a:spcAft>
              <a:buNone/>
            </a:pPr>
            <a:r>
              <a:t/>
            </a:r>
            <a:endParaRPr sz="2150">
              <a:solidFill>
                <a:srgbClr val="F5F5F5"/>
              </a:solidFill>
              <a:latin typeface="Maven Pro"/>
              <a:ea typeface="Maven Pro"/>
              <a:cs typeface="Maven Pro"/>
              <a:sym typeface="Maven Pro"/>
            </a:endParaRPr>
          </a:p>
          <a:p>
            <a:pPr indent="0" lvl="0" marL="0" rtl="0" algn="l">
              <a:spcBef>
                <a:spcPts val="1200"/>
              </a:spcBef>
              <a:spcAft>
                <a:spcPts val="0"/>
              </a:spcAft>
              <a:buNone/>
            </a:pPr>
            <a:r>
              <a:t/>
            </a:r>
            <a:endParaRPr b="1" sz="1000">
              <a:solidFill>
                <a:schemeClr val="dk2"/>
              </a:solidFill>
              <a:latin typeface="Maven Pro"/>
              <a:ea typeface="Maven Pro"/>
              <a:cs typeface="Maven Pro"/>
              <a:sym typeface="Maven Pro"/>
            </a:endParaRPr>
          </a:p>
          <a:p>
            <a:pPr indent="0" lvl="0" marL="0" rtl="0" algn="l">
              <a:spcBef>
                <a:spcPts val="1200"/>
              </a:spcBef>
              <a:spcAft>
                <a:spcPts val="1200"/>
              </a:spcAft>
              <a:buNone/>
            </a:pPr>
            <a:r>
              <a:t/>
            </a:r>
            <a:endParaRPr>
              <a:solidFill>
                <a:schemeClr val="dk2"/>
              </a:solidFill>
              <a:latin typeface="Maven Pro"/>
              <a:ea typeface="Maven Pro"/>
              <a:cs typeface="Maven Pro"/>
              <a:sym typeface="Maven Pro"/>
            </a:endParaRPr>
          </a:p>
        </p:txBody>
      </p:sp>
      <p:pic>
        <p:nvPicPr>
          <p:cNvPr id="306" name="Google Shape;306;p17"/>
          <p:cNvPicPr preferRelativeResize="0"/>
          <p:nvPr/>
        </p:nvPicPr>
        <p:blipFill>
          <a:blip r:embed="rId3">
            <a:alphaModFix/>
          </a:blip>
          <a:stretch>
            <a:fillRect/>
          </a:stretch>
        </p:blipFill>
        <p:spPr>
          <a:xfrm>
            <a:off x="1472525" y="2077500"/>
            <a:ext cx="5959350" cy="223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idx="1" type="body"/>
          </p:nvPr>
        </p:nvSpPr>
        <p:spPr>
          <a:xfrm>
            <a:off x="1506575" y="758100"/>
            <a:ext cx="6515700" cy="34449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0"/>
              </a:spcAft>
              <a:buNone/>
            </a:pPr>
            <a:r>
              <a:rPr b="1" lang="en" sz="3000">
                <a:solidFill>
                  <a:srgbClr val="F5F5F5"/>
                </a:solidFill>
                <a:latin typeface="Maven Pro"/>
                <a:ea typeface="Maven Pro"/>
                <a:cs typeface="Maven Pro"/>
                <a:sym typeface="Maven Pro"/>
              </a:rPr>
              <a:t>Project Issues</a:t>
            </a:r>
            <a:endParaRPr sz="3000">
              <a:solidFill>
                <a:schemeClr val="dk2"/>
              </a:solidFill>
              <a:latin typeface="Maven Pro"/>
              <a:ea typeface="Maven Pro"/>
              <a:cs typeface="Maven Pro"/>
              <a:sym typeface="Maven Pro"/>
            </a:endParaRPr>
          </a:p>
          <a:p>
            <a:pPr indent="0" lvl="0" marL="914400" rtl="0" algn="l">
              <a:lnSpc>
                <a:spcPct val="150000"/>
              </a:lnSpc>
              <a:spcBef>
                <a:spcPts val="200"/>
              </a:spcBef>
              <a:spcAft>
                <a:spcPts val="0"/>
              </a:spcAft>
              <a:buNone/>
            </a:pPr>
            <a:r>
              <a:t/>
            </a:r>
            <a:endParaRPr b="1" sz="1800">
              <a:latin typeface="Maven Pro"/>
              <a:ea typeface="Maven Pro"/>
              <a:cs typeface="Maven Pro"/>
              <a:sym typeface="Maven Pro"/>
            </a:endParaRPr>
          </a:p>
          <a:p>
            <a:pPr indent="-330200" lvl="0" marL="457200" rtl="0" algn="l">
              <a:spcBef>
                <a:spcPts val="0"/>
              </a:spcBef>
              <a:spcAft>
                <a:spcPts val="0"/>
              </a:spcAft>
              <a:buClr>
                <a:srgbClr val="F5F5F5"/>
              </a:buClr>
              <a:buSzPts val="1600"/>
              <a:buFont typeface="Maven Pro"/>
              <a:buChar char="●"/>
            </a:pPr>
            <a:r>
              <a:rPr b="1" lang="en" sz="1600">
                <a:solidFill>
                  <a:srgbClr val="F5F5F5"/>
                </a:solidFill>
                <a:latin typeface="Maven Pro"/>
                <a:ea typeface="Maven Pro"/>
                <a:cs typeface="Maven Pro"/>
                <a:sym typeface="Maven Pro"/>
              </a:rPr>
              <a:t>Minimal issues</a:t>
            </a:r>
            <a:endParaRPr b="1" sz="1600">
              <a:solidFill>
                <a:srgbClr val="F5F5F5"/>
              </a:solidFill>
              <a:latin typeface="Maven Pro"/>
              <a:ea typeface="Maven Pro"/>
              <a:cs typeface="Maven Pro"/>
              <a:sym typeface="Maven Pro"/>
            </a:endParaRPr>
          </a:p>
          <a:p>
            <a:pPr indent="-330200" lvl="0" marL="457200" rtl="0" algn="l">
              <a:spcBef>
                <a:spcPts val="0"/>
              </a:spcBef>
              <a:spcAft>
                <a:spcPts val="0"/>
              </a:spcAft>
              <a:buClr>
                <a:srgbClr val="F5F5F5"/>
              </a:buClr>
              <a:buSzPts val="1600"/>
              <a:buFont typeface="Maven Pro"/>
              <a:buChar char="●"/>
            </a:pPr>
            <a:r>
              <a:rPr b="1" lang="en" sz="1600">
                <a:solidFill>
                  <a:srgbClr val="F5F5F5"/>
                </a:solidFill>
                <a:latin typeface="Maven Pro"/>
                <a:ea typeface="Maven Pro"/>
                <a:cs typeface="Maven Pro"/>
                <a:sym typeface="Maven Pro"/>
              </a:rPr>
              <a:t>We are balancing our work between design and coding</a:t>
            </a:r>
            <a:endParaRPr b="1" sz="1600">
              <a:solidFill>
                <a:srgbClr val="F5F5F5"/>
              </a:solidFill>
              <a:latin typeface="Maven Pro"/>
              <a:ea typeface="Maven Pro"/>
              <a:cs typeface="Maven Pro"/>
              <a:sym typeface="Maven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idx="1" type="body"/>
          </p:nvPr>
        </p:nvSpPr>
        <p:spPr>
          <a:xfrm>
            <a:off x="1314150" y="766100"/>
            <a:ext cx="6515700" cy="34449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0"/>
              </a:spcAft>
              <a:buNone/>
            </a:pPr>
            <a:r>
              <a:rPr b="1" lang="en" sz="3000">
                <a:solidFill>
                  <a:srgbClr val="F5F5F5"/>
                </a:solidFill>
                <a:latin typeface="Maven Pro"/>
                <a:ea typeface="Maven Pro"/>
                <a:cs typeface="Maven Pro"/>
                <a:sym typeface="Maven Pro"/>
              </a:rPr>
              <a:t>Project Changes</a:t>
            </a:r>
            <a:endParaRPr b="1" sz="3000">
              <a:solidFill>
                <a:srgbClr val="F5F5F5"/>
              </a:solidFill>
              <a:highlight>
                <a:srgbClr val="F5F5F5"/>
              </a:highlight>
              <a:latin typeface="Maven Pro"/>
              <a:ea typeface="Maven Pro"/>
              <a:cs typeface="Maven Pro"/>
              <a:sym typeface="Maven Pro"/>
            </a:endParaRPr>
          </a:p>
          <a:p>
            <a:pPr indent="0" lvl="0" marL="0" rtl="0" algn="l">
              <a:spcBef>
                <a:spcPts val="200"/>
              </a:spcBef>
              <a:spcAft>
                <a:spcPts val="0"/>
              </a:spcAft>
              <a:buNone/>
            </a:pPr>
            <a:r>
              <a:t/>
            </a:r>
            <a:endParaRPr sz="1500">
              <a:solidFill>
                <a:srgbClr val="FFFF00"/>
              </a:solidFill>
              <a:latin typeface="Maven Pro"/>
              <a:ea typeface="Maven Pro"/>
              <a:cs typeface="Maven Pro"/>
              <a:sym typeface="Maven Pro"/>
            </a:endParaRPr>
          </a:p>
          <a:p>
            <a:pPr indent="-330200" lvl="0" marL="457200" rtl="0" algn="l">
              <a:lnSpc>
                <a:spcPct val="150000"/>
              </a:lnSpc>
              <a:spcBef>
                <a:spcPts val="1200"/>
              </a:spcBef>
              <a:spcAft>
                <a:spcPts val="0"/>
              </a:spcAft>
              <a:buSzPts val="1600"/>
              <a:buFont typeface="Maven Pro"/>
              <a:buChar char="●"/>
            </a:pPr>
            <a:r>
              <a:rPr b="1" lang="en" sz="1600">
                <a:latin typeface="Maven Pro"/>
                <a:ea typeface="Maven Pro"/>
                <a:cs typeface="Maven Pro"/>
                <a:sym typeface="Maven Pro"/>
              </a:rPr>
              <a:t>Considering Next Generation 911</a:t>
            </a:r>
            <a:endParaRPr b="1" sz="1600">
              <a:latin typeface="Maven Pro"/>
              <a:ea typeface="Maven Pro"/>
              <a:cs typeface="Maven Pro"/>
              <a:sym typeface="Maven Pro"/>
            </a:endParaRPr>
          </a:p>
          <a:p>
            <a:pPr indent="0" lvl="0" marL="914400" rtl="0" algn="l">
              <a:lnSpc>
                <a:spcPct val="150000"/>
              </a:lnSpc>
              <a:spcBef>
                <a:spcPts val="0"/>
              </a:spcBef>
              <a:spcAft>
                <a:spcPts val="0"/>
              </a:spcAft>
              <a:buNone/>
            </a:pPr>
            <a:r>
              <a:t/>
            </a:r>
            <a:endParaRPr b="1" sz="1600">
              <a:latin typeface="Maven Pro"/>
              <a:ea typeface="Maven Pro"/>
              <a:cs typeface="Maven Pro"/>
              <a:sym typeface="Maven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0"/>
          <p:cNvPicPr preferRelativeResize="0"/>
          <p:nvPr/>
        </p:nvPicPr>
        <p:blipFill>
          <a:blip r:embed="rId3">
            <a:alphaModFix/>
          </a:blip>
          <a:stretch>
            <a:fillRect/>
          </a:stretch>
        </p:blipFill>
        <p:spPr>
          <a:xfrm>
            <a:off x="719775" y="753100"/>
            <a:ext cx="1513050" cy="2266750"/>
          </a:xfrm>
          <a:prstGeom prst="rect">
            <a:avLst/>
          </a:prstGeom>
          <a:noFill/>
          <a:ln>
            <a:noFill/>
          </a:ln>
        </p:spPr>
      </p:pic>
      <p:sp>
        <p:nvSpPr>
          <p:cNvPr id="322" name="Google Shape;322;p20"/>
          <p:cNvSpPr txBox="1"/>
          <p:nvPr>
            <p:ph idx="1" type="body"/>
          </p:nvPr>
        </p:nvSpPr>
        <p:spPr>
          <a:xfrm>
            <a:off x="1295550" y="0"/>
            <a:ext cx="6552900" cy="19968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0"/>
              </a:spcAft>
              <a:buNone/>
            </a:pPr>
            <a:r>
              <a:rPr b="1" lang="en" sz="3000">
                <a:solidFill>
                  <a:srgbClr val="F5F5F5"/>
                </a:solidFill>
                <a:latin typeface="Maven Pro"/>
                <a:ea typeface="Maven Pro"/>
                <a:cs typeface="Maven Pro"/>
                <a:sym typeface="Maven Pro"/>
              </a:rPr>
              <a:t>Demo</a:t>
            </a:r>
            <a:endParaRPr b="1" sz="3000">
              <a:solidFill>
                <a:srgbClr val="F5F5F5"/>
              </a:solidFill>
              <a:highlight>
                <a:srgbClr val="F5F5F5"/>
              </a:highlight>
              <a:latin typeface="Maven Pro"/>
              <a:ea typeface="Maven Pro"/>
              <a:cs typeface="Maven Pro"/>
              <a:sym typeface="Maven Pro"/>
            </a:endParaRPr>
          </a:p>
          <a:p>
            <a:pPr indent="0" lvl="0" marL="914400" rtl="0" algn="l">
              <a:lnSpc>
                <a:spcPct val="150000"/>
              </a:lnSpc>
              <a:spcBef>
                <a:spcPts val="200"/>
              </a:spcBef>
              <a:spcAft>
                <a:spcPts val="0"/>
              </a:spcAft>
              <a:buNone/>
            </a:pPr>
            <a:r>
              <a:t/>
            </a:r>
            <a:endParaRPr b="1" sz="1800">
              <a:latin typeface="Maven Pro"/>
              <a:ea typeface="Maven Pro"/>
              <a:cs typeface="Maven Pro"/>
              <a:sym typeface="Maven Pro"/>
            </a:endParaRPr>
          </a:p>
        </p:txBody>
      </p:sp>
      <p:pic>
        <p:nvPicPr>
          <p:cNvPr id="323" name="Google Shape;323;p20"/>
          <p:cNvPicPr preferRelativeResize="0"/>
          <p:nvPr/>
        </p:nvPicPr>
        <p:blipFill>
          <a:blip r:embed="rId4">
            <a:alphaModFix/>
          </a:blip>
          <a:stretch>
            <a:fillRect/>
          </a:stretch>
        </p:blipFill>
        <p:spPr>
          <a:xfrm>
            <a:off x="1421725" y="2575513"/>
            <a:ext cx="1068350" cy="2266750"/>
          </a:xfrm>
          <a:prstGeom prst="rect">
            <a:avLst/>
          </a:prstGeom>
          <a:noFill/>
          <a:ln>
            <a:noFill/>
          </a:ln>
        </p:spPr>
      </p:pic>
      <p:pic>
        <p:nvPicPr>
          <p:cNvPr id="324" name="Google Shape;324;p20"/>
          <p:cNvPicPr preferRelativeResize="0"/>
          <p:nvPr/>
        </p:nvPicPr>
        <p:blipFill>
          <a:blip r:embed="rId5">
            <a:alphaModFix/>
          </a:blip>
          <a:stretch>
            <a:fillRect/>
          </a:stretch>
        </p:blipFill>
        <p:spPr>
          <a:xfrm>
            <a:off x="3815463" y="715427"/>
            <a:ext cx="1513071" cy="2266725"/>
          </a:xfrm>
          <a:prstGeom prst="rect">
            <a:avLst/>
          </a:prstGeom>
          <a:noFill/>
          <a:ln>
            <a:noFill/>
          </a:ln>
        </p:spPr>
      </p:pic>
      <p:pic>
        <p:nvPicPr>
          <p:cNvPr id="325" name="Google Shape;325;p20"/>
          <p:cNvPicPr preferRelativeResize="0"/>
          <p:nvPr/>
        </p:nvPicPr>
        <p:blipFill>
          <a:blip r:embed="rId6">
            <a:alphaModFix/>
          </a:blip>
          <a:stretch>
            <a:fillRect/>
          </a:stretch>
        </p:blipFill>
        <p:spPr>
          <a:xfrm>
            <a:off x="6911175" y="715425"/>
            <a:ext cx="1513050" cy="2266725"/>
          </a:xfrm>
          <a:prstGeom prst="rect">
            <a:avLst/>
          </a:prstGeom>
          <a:noFill/>
          <a:ln>
            <a:noFill/>
          </a:ln>
        </p:spPr>
      </p:pic>
      <p:pic>
        <p:nvPicPr>
          <p:cNvPr id="326" name="Google Shape;326;p20"/>
          <p:cNvPicPr preferRelativeResize="0"/>
          <p:nvPr/>
        </p:nvPicPr>
        <p:blipFill rotWithShape="1">
          <a:blip r:embed="rId7">
            <a:alphaModFix/>
          </a:blip>
          <a:srcRect b="0" l="0" r="16296" t="0"/>
          <a:stretch/>
        </p:blipFill>
        <p:spPr>
          <a:xfrm>
            <a:off x="4037825" y="2575513"/>
            <a:ext cx="1068351" cy="2266733"/>
          </a:xfrm>
          <a:prstGeom prst="rect">
            <a:avLst/>
          </a:prstGeom>
          <a:noFill/>
          <a:ln>
            <a:noFill/>
          </a:ln>
        </p:spPr>
      </p:pic>
      <p:pic>
        <p:nvPicPr>
          <p:cNvPr id="327" name="Google Shape;327;p20"/>
          <p:cNvPicPr preferRelativeResize="0"/>
          <p:nvPr/>
        </p:nvPicPr>
        <p:blipFill rotWithShape="1">
          <a:blip r:embed="rId8">
            <a:alphaModFix/>
          </a:blip>
          <a:srcRect b="0" l="0" r="16736" t="0"/>
          <a:stretch/>
        </p:blipFill>
        <p:spPr>
          <a:xfrm>
            <a:off x="7133525" y="2575525"/>
            <a:ext cx="1068350" cy="22667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1"/>
          <p:cNvSpPr txBox="1"/>
          <p:nvPr>
            <p:ph idx="1" type="body"/>
          </p:nvPr>
        </p:nvSpPr>
        <p:spPr>
          <a:xfrm>
            <a:off x="1314150" y="0"/>
            <a:ext cx="6552900" cy="1996800"/>
          </a:xfrm>
          <a:prstGeom prst="rect">
            <a:avLst/>
          </a:prstGeom>
        </p:spPr>
        <p:txBody>
          <a:bodyPr anchorCtr="0" anchor="t" bIns="91425" lIns="91425" spcFirstLastPara="1" rIns="91425" wrap="square" tIns="91425">
            <a:normAutofit/>
          </a:bodyPr>
          <a:lstStyle/>
          <a:p>
            <a:pPr indent="0" lvl="0" marL="0" rtl="0" algn="ctr">
              <a:lnSpc>
                <a:spcPct val="120000"/>
              </a:lnSpc>
              <a:spcBef>
                <a:spcPts val="0"/>
              </a:spcBef>
              <a:spcAft>
                <a:spcPts val="0"/>
              </a:spcAft>
              <a:buNone/>
            </a:pPr>
            <a:r>
              <a:rPr b="1" lang="en" sz="3000">
                <a:solidFill>
                  <a:srgbClr val="F5F5F5"/>
                </a:solidFill>
                <a:latin typeface="Maven Pro"/>
                <a:ea typeface="Maven Pro"/>
                <a:cs typeface="Maven Pro"/>
                <a:sym typeface="Maven Pro"/>
              </a:rPr>
              <a:t>Demo</a:t>
            </a:r>
            <a:endParaRPr b="1" sz="3000">
              <a:solidFill>
                <a:srgbClr val="F5F5F5"/>
              </a:solidFill>
              <a:highlight>
                <a:srgbClr val="F5F5F5"/>
              </a:highlight>
              <a:latin typeface="Maven Pro"/>
              <a:ea typeface="Maven Pro"/>
              <a:cs typeface="Maven Pro"/>
              <a:sym typeface="Maven Pro"/>
            </a:endParaRPr>
          </a:p>
          <a:p>
            <a:pPr indent="0" lvl="0" marL="914400" rtl="0" algn="l">
              <a:lnSpc>
                <a:spcPct val="150000"/>
              </a:lnSpc>
              <a:spcBef>
                <a:spcPts val="200"/>
              </a:spcBef>
              <a:spcAft>
                <a:spcPts val="0"/>
              </a:spcAft>
              <a:buNone/>
            </a:pPr>
            <a:r>
              <a:t/>
            </a:r>
            <a:endParaRPr b="1" sz="1800">
              <a:latin typeface="Maven Pro"/>
              <a:ea typeface="Maven Pro"/>
              <a:cs typeface="Maven Pro"/>
              <a:sym typeface="Maven Pro"/>
            </a:endParaRPr>
          </a:p>
        </p:txBody>
      </p:sp>
      <p:pic>
        <p:nvPicPr>
          <p:cNvPr id="333" name="Google Shape;333;p21" title="demoApp.mp4">
            <a:hlinkClick r:id="rId3"/>
          </p:cNvPr>
          <p:cNvPicPr preferRelativeResize="0"/>
          <p:nvPr/>
        </p:nvPicPr>
        <p:blipFill>
          <a:blip r:embed="rId4">
            <a:alphaModFix/>
          </a:blip>
          <a:stretch>
            <a:fillRect/>
          </a:stretch>
        </p:blipFill>
        <p:spPr>
          <a:xfrm>
            <a:off x="2258875" y="510436"/>
            <a:ext cx="4663440" cy="44531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