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259" r:id="rId4"/>
    <p:sldId id="260" r:id="rId5"/>
    <p:sldId id="308" r:id="rId6"/>
    <p:sldId id="313" r:id="rId7"/>
    <p:sldId id="310" r:id="rId8"/>
    <p:sldId id="314" r:id="rId9"/>
    <p:sldId id="309" r:id="rId10"/>
    <p:sldId id="317" r:id="rId11"/>
    <p:sldId id="318" r:id="rId12"/>
    <p:sldId id="311" r:id="rId13"/>
    <p:sldId id="312" r:id="rId14"/>
    <p:sldId id="316" r:id="rId15"/>
    <p:sldId id="315" r:id="rId16"/>
  </p:sldIdLst>
  <p:sldSz cx="9144000" cy="5143500" type="screen16x9"/>
  <p:notesSz cx="6858000" cy="9144000"/>
  <p:embeddedFontLst>
    <p:embeddedFont>
      <p:font typeface="Barlow Semi Condensed" panose="020B0604020202020204" charset="0"/>
      <p:regular r:id="rId18"/>
      <p:bold r:id="rId19"/>
      <p:italic r:id="rId20"/>
      <p:boldItalic r:id="rId21"/>
    </p:embeddedFont>
    <p:embeddedFont>
      <p:font typeface="Fjalla One" panose="020B0604020202020204" charset="0"/>
      <p:regular r:id="rId22"/>
    </p:embeddedFont>
    <p:embeddedFont>
      <p:font typeface="IBM Plex Mono" panose="020B0604020202020204" charset="0"/>
      <p:regular r:id="rId23"/>
      <p:bold r:id="rId24"/>
      <p:italic r:id="rId25"/>
      <p:boldItalic r:id="rId26"/>
    </p:embeddedFont>
    <p:embeddedFont>
      <p:font typeface="Poppins" panose="020B0604020202020204" charset="0"/>
      <p:regular r:id="rId27"/>
      <p:bold r:id="rId28"/>
      <p:italic r:id="rId29"/>
      <p:boldItalic r:id="rId30"/>
    </p:embeddedFont>
    <p:embeddedFont>
      <p:font typeface="Source Code Pr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D42E60-163A-4040-B0A4-F499602D6F83}">
  <a:tblStyle styleId="{A0D42E60-163A-4040-B0A4-F499602D6F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49908" autoAdjust="0"/>
  </p:normalViewPr>
  <p:slideViewPr>
    <p:cSldViewPr snapToGrid="0">
      <p:cViewPr varScale="1">
        <p:scale>
          <a:sx n="96" d="100"/>
          <a:sy n="96"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9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18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33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67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6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10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40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30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99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err="1"/>
              <a:t>Airflow:</a:t>
            </a:r>
            <a:r>
              <a:rPr lang="fr-FR" sz="1100" dirty="0" err="1">
                <a:solidFill>
                  <a:schemeClr val="tx2">
                    <a:lumMod val="10000"/>
                  </a:schemeClr>
                </a:solidFill>
                <a:latin typeface="Barlow Semi Condensed" panose="020B0604020202020204" charset="0"/>
              </a:rPr>
              <a:t>Une</a:t>
            </a:r>
            <a:r>
              <a:rPr lang="fr-FR" sz="1100" dirty="0">
                <a:solidFill>
                  <a:schemeClr val="tx2">
                    <a:lumMod val="10000"/>
                  </a:schemeClr>
                </a:solidFill>
                <a:latin typeface="Barlow Semi Condensed" panose="020B0604020202020204" charset="0"/>
              </a:rPr>
              <a:t> plateforme Open Source qui permet de créer, de planifier et de surveiller des workflows (flux de travail), très utile pour l’architecture et l’orchestration de pipelines de données complexes et le lancement de tâches.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951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78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919956" y="3797600"/>
            <a:ext cx="7959015"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Réalisé par:                                                          </a:t>
            </a:r>
            <a:r>
              <a:rPr lang="fr-FR" sz="1400" dirty="0"/>
              <a:t>Encadré par:</a:t>
            </a:r>
            <a:r>
              <a:rPr lang="en" sz="1400" dirty="0"/>
              <a:t>      </a:t>
            </a:r>
          </a:p>
          <a:p>
            <a:pPr marL="0" lvl="0" indent="0" algn="l" rtl="0">
              <a:spcBef>
                <a:spcPts val="0"/>
              </a:spcBef>
              <a:spcAft>
                <a:spcPts val="0"/>
              </a:spcAft>
              <a:buNone/>
            </a:pPr>
            <a:r>
              <a:rPr lang="en" sz="1400" b="1" dirty="0"/>
              <a:t>Rabab FAHSSI                                                                   </a:t>
            </a:r>
            <a:r>
              <a:rPr lang="fr-FR" sz="1400" b="1" dirty="0" err="1"/>
              <a:t>M.Fahd</a:t>
            </a:r>
            <a:r>
              <a:rPr lang="fr-FR" sz="1400" b="1" dirty="0"/>
              <a:t> KALLOUBI</a:t>
            </a:r>
            <a:r>
              <a:rPr lang="en" sz="1400" b="1" dirty="0"/>
              <a:t>                              </a:t>
            </a:r>
          </a:p>
          <a:p>
            <a:pPr marL="0" lvl="0" indent="0" algn="l" rtl="0">
              <a:spcBef>
                <a:spcPts val="0"/>
              </a:spcBef>
              <a:spcAft>
                <a:spcPts val="0"/>
              </a:spcAft>
              <a:buNone/>
            </a:pPr>
            <a:r>
              <a:rPr lang="en" sz="1400" b="1" dirty="0"/>
              <a:t>Houda EL KORAINI</a:t>
            </a:r>
            <a:endParaRPr sz="1400" b="1" dirty="0"/>
          </a:p>
        </p:txBody>
      </p:sp>
      <p:sp>
        <p:nvSpPr>
          <p:cNvPr id="1432" name="Google Shape;1432;p35"/>
          <p:cNvSpPr txBox="1">
            <a:spLocks noGrp="1"/>
          </p:cNvSpPr>
          <p:nvPr>
            <p:ph type="ctrTitle"/>
          </p:nvPr>
        </p:nvSpPr>
        <p:spPr>
          <a:xfrm>
            <a:off x="462708" y="269945"/>
            <a:ext cx="7889259" cy="2326500"/>
          </a:xfrm>
          <a:prstGeom prst="rect">
            <a:avLst/>
          </a:prstGeom>
        </p:spPr>
        <p:txBody>
          <a:bodyPr spcFirstLastPara="1" wrap="square" lIns="91425" tIns="91425" rIns="91425" bIns="91425" anchor="b" anchorCtr="0">
            <a:noAutofit/>
          </a:bodyPr>
          <a:lstStyle/>
          <a:p>
            <a:pPr lvl="0" algn="ctr"/>
            <a:r>
              <a:rPr lang="en-US" sz="3000" dirty="0"/>
              <a:t>A big data architecture for Social network-based event tracking and monitoring</a:t>
            </a:r>
            <a:r>
              <a:rPr lang="en-US" sz="3000" dirty="0">
                <a:solidFill>
                  <a:schemeClr val="dk1"/>
                </a:solidFill>
              </a:rPr>
              <a:t>(Twitter)</a:t>
            </a: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 name="Picture 6">
            <a:extLst>
              <a:ext uri="{FF2B5EF4-FFF2-40B4-BE49-F238E27FC236}">
                <a16:creationId xmlns:a16="http://schemas.microsoft.com/office/drawing/2014/main" id="{F69DD127-8B33-4065-A306-4E468BEEE3EA}"/>
              </a:ext>
            </a:extLst>
          </p:cNvPr>
          <p:cNvPicPr>
            <a:picLocks noChangeAspect="1"/>
          </p:cNvPicPr>
          <p:nvPr/>
        </p:nvPicPr>
        <p:blipFill rotWithShape="1">
          <a:blip r:embed="rId3"/>
          <a:srcRect l="78282"/>
          <a:stretch/>
        </p:blipFill>
        <p:spPr>
          <a:xfrm>
            <a:off x="7666892" y="140067"/>
            <a:ext cx="1212079" cy="11258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Outils</a:t>
            </a:r>
          </a:p>
        </p:txBody>
      </p:sp>
      <p:sp>
        <p:nvSpPr>
          <p:cNvPr id="1533" name="Google Shape;1533;p39"/>
          <p:cNvSpPr txBox="1">
            <a:spLocks noGrp="1"/>
          </p:cNvSpPr>
          <p:nvPr>
            <p:ph type="subTitle" idx="2"/>
          </p:nvPr>
        </p:nvSpPr>
        <p:spPr>
          <a:xfrm>
            <a:off x="601278" y="1084775"/>
            <a:ext cx="7704000" cy="3139802"/>
          </a:xfrm>
          <a:prstGeom prst="rect">
            <a:avLst/>
          </a:prstGeom>
        </p:spPr>
        <p:txBody>
          <a:bodyPr spcFirstLastPara="1" wrap="square" lIns="91425" tIns="91425" rIns="91425" bIns="91425" anchor="t" anchorCtr="0">
            <a:noAutofit/>
          </a:bodyPr>
          <a:lstStyle/>
          <a:p>
            <a:pPr marL="139700" indent="0">
              <a:lnSpc>
                <a:spcPct val="150000"/>
              </a:lnSpc>
              <a:buClr>
                <a:schemeClr val="dk2"/>
              </a:buClr>
              <a:buSzPts val="3000"/>
            </a:pPr>
            <a:r>
              <a:rPr lang="fr-FR" sz="2000" b="1" dirty="0" err="1">
                <a:solidFill>
                  <a:schemeClr val="dk2"/>
                </a:solidFill>
                <a:latin typeface="IBM Plex Mono"/>
                <a:sym typeface="IBM Plex Mono"/>
              </a:rPr>
              <a:t>NTScraper</a:t>
            </a:r>
            <a:r>
              <a:rPr lang="fr-FR" sz="2000" b="1" dirty="0">
                <a:solidFill>
                  <a:schemeClr val="dk2"/>
                </a:solidFill>
                <a:latin typeface="IBM Plex Mono"/>
                <a:sym typeface="IBM Plex Mono"/>
              </a:rPr>
              <a:t> :</a:t>
            </a:r>
          </a:p>
          <a:p>
            <a:pPr algn="just">
              <a:lnSpc>
                <a:spcPct val="150000"/>
              </a:lnSpc>
              <a:buClr>
                <a:schemeClr val="bg1">
                  <a:lumMod val="25000"/>
                </a:schemeClr>
              </a:buClr>
              <a:buSzPct val="102000"/>
              <a:buFont typeface="Wingdings" panose="05000000000000000000" pitchFamily="2" charset="2"/>
              <a:buChar char="q"/>
            </a:pPr>
            <a:r>
              <a:rPr lang="fr-FR" dirty="0"/>
              <a:t>Bibliothèque non officielle pour extraire des données à partir de Twitter.</a:t>
            </a:r>
          </a:p>
          <a:p>
            <a:pPr algn="just">
              <a:lnSpc>
                <a:spcPct val="150000"/>
              </a:lnSpc>
              <a:buClr>
                <a:schemeClr val="bg1">
                  <a:lumMod val="25000"/>
                </a:schemeClr>
              </a:buClr>
              <a:buSzPct val="102000"/>
              <a:buFont typeface="Wingdings" panose="05000000000000000000" pitchFamily="2" charset="2"/>
              <a:buChar char="q"/>
            </a:pPr>
            <a:r>
              <a:rPr lang="fr-FR" dirty="0"/>
              <a:t>Fonctionnalités de recherche et d'extraction de tweets en fonction de termes spécifiques et de hashtags.</a:t>
            </a:r>
          </a:p>
          <a:p>
            <a:pPr algn="just">
              <a:lnSpc>
                <a:spcPct val="150000"/>
              </a:lnSpc>
              <a:buClr>
                <a:schemeClr val="bg1">
                  <a:lumMod val="25000"/>
                </a:schemeClr>
              </a:buClr>
              <a:buSzPct val="102000"/>
              <a:buFont typeface="Wingdings" panose="05000000000000000000" pitchFamily="2" charset="2"/>
              <a:buChar char="q"/>
            </a:pPr>
            <a:r>
              <a:rPr lang="fr-FR" dirty="0"/>
              <a:t>Possibilité de récupérer des tweets à partir de profils d'utilisateurs.</a:t>
            </a:r>
          </a:p>
          <a:p>
            <a:pPr algn="just">
              <a:lnSpc>
                <a:spcPct val="150000"/>
              </a:lnSpc>
              <a:buClr>
                <a:schemeClr val="bg1">
                  <a:lumMod val="25000"/>
                </a:schemeClr>
              </a:buClr>
              <a:buSzPct val="102000"/>
              <a:buFont typeface="Wingdings" panose="05000000000000000000" pitchFamily="2" charset="2"/>
              <a:buChar char="q"/>
            </a:pPr>
            <a:r>
              <a:rPr lang="fr-FR" dirty="0"/>
              <a:t>Fournit des informations de profil, notamment le nom d'affichage, le nom d'utilisateur, le nombre de tweets et la photo de profil.</a:t>
            </a:r>
          </a:p>
          <a:p>
            <a:pPr marL="0" lvl="0" indent="0" algn="just">
              <a:lnSpc>
                <a:spcPct val="150000"/>
              </a:lnSpc>
              <a:buClr>
                <a:schemeClr val="bg1">
                  <a:lumMod val="25000"/>
                </a:schemeClr>
              </a:buClr>
            </a:pPr>
            <a:endParaRPr lang="fr-FR" dirty="0"/>
          </a:p>
        </p:txBody>
      </p:sp>
      <p:grpSp>
        <p:nvGrpSpPr>
          <p:cNvPr id="1534" name="Google Shape;1534;p39"/>
          <p:cNvGrpSpPr/>
          <p:nvPr/>
        </p:nvGrpSpPr>
        <p:grpSpPr>
          <a:xfrm>
            <a:off x="-95693" y="4698475"/>
            <a:ext cx="70747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 name="Rectangle 12">
            <a:extLst>
              <a:ext uri="{FF2B5EF4-FFF2-40B4-BE49-F238E27FC236}">
                <a16:creationId xmlns:a16="http://schemas.microsoft.com/office/drawing/2014/main" id="{47541999-711F-40AE-A0DA-7D20119F34F5}"/>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08</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313803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Outils</a:t>
            </a:r>
          </a:p>
        </p:txBody>
      </p:sp>
      <p:sp>
        <p:nvSpPr>
          <p:cNvPr id="1533" name="Google Shape;1533;p39"/>
          <p:cNvSpPr txBox="1">
            <a:spLocks noGrp="1"/>
          </p:cNvSpPr>
          <p:nvPr>
            <p:ph type="subTitle" idx="2"/>
          </p:nvPr>
        </p:nvSpPr>
        <p:spPr>
          <a:xfrm>
            <a:off x="601278" y="1084775"/>
            <a:ext cx="7704000" cy="3139802"/>
          </a:xfrm>
          <a:prstGeom prst="rect">
            <a:avLst/>
          </a:prstGeom>
        </p:spPr>
        <p:txBody>
          <a:bodyPr spcFirstLastPara="1" wrap="square" lIns="91425" tIns="91425" rIns="91425" bIns="91425" anchor="t" anchorCtr="0">
            <a:noAutofit/>
          </a:bodyPr>
          <a:lstStyle/>
          <a:p>
            <a:pPr marL="139700" indent="0">
              <a:lnSpc>
                <a:spcPct val="150000"/>
              </a:lnSpc>
              <a:buClr>
                <a:schemeClr val="dk2"/>
              </a:buClr>
              <a:buSzPts val="3000"/>
            </a:pPr>
            <a:r>
              <a:rPr lang="fr-FR" sz="2000" b="1" dirty="0">
                <a:solidFill>
                  <a:schemeClr val="dk2"/>
                </a:solidFill>
                <a:latin typeface="IBM Plex Mono"/>
                <a:sym typeface="IBM Plex Mono"/>
              </a:rPr>
              <a:t>Spark NLP :</a:t>
            </a:r>
          </a:p>
          <a:p>
            <a:pPr algn="just">
              <a:lnSpc>
                <a:spcPct val="150000"/>
              </a:lnSpc>
              <a:buClr>
                <a:schemeClr val="bg1">
                  <a:lumMod val="25000"/>
                </a:schemeClr>
              </a:buClr>
              <a:buSzPct val="101000"/>
              <a:buFont typeface="Wingdings" panose="05000000000000000000" pitchFamily="2" charset="2"/>
              <a:buChar char="q"/>
            </a:pPr>
            <a:r>
              <a:rPr lang="fr-FR" dirty="0"/>
              <a:t>Fournit une gamme étendue de fonctionnalités NLP, incluant la </a:t>
            </a:r>
            <a:r>
              <a:rPr lang="fr-FR" dirty="0" err="1"/>
              <a:t>tokenization</a:t>
            </a:r>
            <a:r>
              <a:rPr lang="fr-FR" dirty="0"/>
              <a:t>, Part-of-Speech (POS) </a:t>
            </a:r>
            <a:r>
              <a:rPr lang="fr-FR" dirty="0" err="1"/>
              <a:t>tagging</a:t>
            </a:r>
            <a:r>
              <a:rPr lang="fr-FR" dirty="0"/>
              <a:t>, </a:t>
            </a:r>
            <a:r>
              <a:rPr lang="fr-FR" dirty="0" err="1"/>
              <a:t>Named</a:t>
            </a:r>
            <a:r>
              <a:rPr lang="fr-FR" dirty="0"/>
              <a:t> </a:t>
            </a:r>
            <a:r>
              <a:rPr lang="fr-FR" dirty="0" err="1"/>
              <a:t>Entity</a:t>
            </a:r>
            <a:r>
              <a:rPr lang="fr-FR" dirty="0"/>
              <a:t> Recognition (NER), l'analyse de sentiment, etc.</a:t>
            </a:r>
          </a:p>
          <a:p>
            <a:pPr algn="just">
              <a:lnSpc>
                <a:spcPct val="150000"/>
              </a:lnSpc>
              <a:buClr>
                <a:schemeClr val="bg1">
                  <a:lumMod val="25000"/>
                </a:schemeClr>
              </a:buClr>
              <a:buSzPct val="101000"/>
              <a:buFont typeface="Wingdings" panose="05000000000000000000" pitchFamily="2" charset="2"/>
              <a:buChar char="q"/>
            </a:pPr>
            <a:r>
              <a:rPr lang="fr-FR" dirty="0"/>
              <a:t>Intègre des modèles NLP de pointe et prend en charge le traitement multilingue.</a:t>
            </a:r>
          </a:p>
          <a:p>
            <a:pPr algn="just">
              <a:lnSpc>
                <a:spcPct val="150000"/>
              </a:lnSpc>
              <a:buClr>
                <a:schemeClr val="bg1">
                  <a:lumMod val="25000"/>
                </a:schemeClr>
              </a:buClr>
              <a:buSzPct val="101000"/>
              <a:buFont typeface="Wingdings" panose="05000000000000000000" pitchFamily="2" charset="2"/>
              <a:buChar char="q"/>
            </a:pPr>
            <a:r>
              <a:rPr lang="fr-FR" dirty="0"/>
              <a:t>S'intègre de manière transparente dans l'écosystème Apache Spark.</a:t>
            </a:r>
          </a:p>
          <a:p>
            <a:pPr algn="just">
              <a:lnSpc>
                <a:spcPct val="150000"/>
              </a:lnSpc>
              <a:buClr>
                <a:schemeClr val="bg1">
                  <a:lumMod val="25000"/>
                </a:schemeClr>
              </a:buClr>
              <a:buSzPct val="101000"/>
              <a:buFont typeface="Wingdings" panose="05000000000000000000" pitchFamily="2" charset="2"/>
              <a:buChar char="q"/>
            </a:pPr>
            <a:r>
              <a:rPr lang="fr-FR" dirty="0"/>
              <a:t>Permet la création de pipelines de traitement de bout en bout.</a:t>
            </a:r>
          </a:p>
          <a:p>
            <a:pPr algn="just">
              <a:lnSpc>
                <a:spcPct val="150000"/>
              </a:lnSpc>
              <a:buClr>
                <a:schemeClr val="bg1">
                  <a:lumMod val="25000"/>
                </a:schemeClr>
              </a:buClr>
              <a:buSzPct val="101000"/>
              <a:buFont typeface="Wingdings" panose="05000000000000000000" pitchFamily="2" charset="2"/>
              <a:buChar char="q"/>
            </a:pPr>
            <a:r>
              <a:rPr lang="fr-FR" dirty="0"/>
              <a:t>Répond aux besoins des industries traitant de gros volumes de données et des tâches complexes en NLP.</a:t>
            </a:r>
          </a:p>
          <a:p>
            <a:pPr marL="0" lvl="0" indent="0" algn="just">
              <a:lnSpc>
                <a:spcPct val="150000"/>
              </a:lnSpc>
              <a:buClr>
                <a:schemeClr val="bg1">
                  <a:lumMod val="25000"/>
                </a:schemeClr>
              </a:buClr>
            </a:pPr>
            <a:endParaRPr lang="fr-FR" dirty="0"/>
          </a:p>
        </p:txBody>
      </p:sp>
      <p:grpSp>
        <p:nvGrpSpPr>
          <p:cNvPr id="1534" name="Google Shape;1534;p39"/>
          <p:cNvGrpSpPr/>
          <p:nvPr/>
        </p:nvGrpSpPr>
        <p:grpSpPr>
          <a:xfrm>
            <a:off x="-95693" y="4698475"/>
            <a:ext cx="70747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 name="Rectangle 12">
            <a:extLst>
              <a:ext uri="{FF2B5EF4-FFF2-40B4-BE49-F238E27FC236}">
                <a16:creationId xmlns:a16="http://schemas.microsoft.com/office/drawing/2014/main" id="{47541999-711F-40AE-A0DA-7D20119F34F5}"/>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09</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417626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r>
              <a:rPr lang="fr-MA" sz="5400" dirty="0">
                <a:latin typeface="Fjalla One"/>
              </a:rPr>
              <a:t>Architecture</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Rectangle 37">
            <a:extLst>
              <a:ext uri="{FF2B5EF4-FFF2-40B4-BE49-F238E27FC236}">
                <a16:creationId xmlns:a16="http://schemas.microsoft.com/office/drawing/2014/main" id="{40D7B012-2D0C-4E44-9C96-001132673B63}"/>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10</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31254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Architecture du projet</a:t>
            </a:r>
          </a:p>
        </p:txBody>
      </p:sp>
      <p:sp>
        <p:nvSpPr>
          <p:cNvPr id="13" name="Google Shape;14304;p78">
            <a:extLst>
              <a:ext uri="{FF2B5EF4-FFF2-40B4-BE49-F238E27FC236}">
                <a16:creationId xmlns:a16="http://schemas.microsoft.com/office/drawing/2014/main" id="{BD8B7152-440A-43AF-A7E2-FDD00090ECB7}"/>
              </a:ext>
            </a:extLst>
          </p:cNvPr>
          <p:cNvSpPr/>
          <p:nvPr/>
        </p:nvSpPr>
        <p:spPr>
          <a:xfrm>
            <a:off x="1256871" y="526108"/>
            <a:ext cx="552673" cy="380860"/>
          </a:xfrm>
          <a:custGeom>
            <a:avLst/>
            <a:gdLst/>
            <a:ahLst/>
            <a:cxnLst/>
            <a:rect l="l" t="t" r="r" b="b"/>
            <a:pathLst>
              <a:path w="11658" h="11657" extrusionOk="0">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Rectangle 19">
            <a:extLst>
              <a:ext uri="{FF2B5EF4-FFF2-40B4-BE49-F238E27FC236}">
                <a16:creationId xmlns:a16="http://schemas.microsoft.com/office/drawing/2014/main" id="{3F88296B-E104-47B5-B330-1366A8860382}"/>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11</a:t>
            </a:r>
            <a:endParaRPr lang="fr-FR" sz="1600" b="1" dirty="0">
              <a:solidFill>
                <a:schemeClr val="bg2"/>
              </a:solidFill>
              <a:latin typeface="IBM Plex Mono" panose="020B0604020202020204" charset="0"/>
            </a:endParaRPr>
          </a:p>
        </p:txBody>
      </p:sp>
      <p:pic>
        <p:nvPicPr>
          <p:cNvPr id="3" name="Image 2">
            <a:extLst>
              <a:ext uri="{FF2B5EF4-FFF2-40B4-BE49-F238E27FC236}">
                <a16:creationId xmlns:a16="http://schemas.microsoft.com/office/drawing/2014/main" id="{B931B90A-447F-4BC7-995F-771FDBEB253C}"/>
              </a:ext>
            </a:extLst>
          </p:cNvPr>
          <p:cNvPicPr>
            <a:picLocks noChangeAspect="1"/>
          </p:cNvPicPr>
          <p:nvPr/>
        </p:nvPicPr>
        <p:blipFill>
          <a:blip r:embed="rId3"/>
          <a:stretch>
            <a:fillRect/>
          </a:stretch>
        </p:blipFill>
        <p:spPr>
          <a:xfrm>
            <a:off x="1103244" y="1199759"/>
            <a:ext cx="6689035" cy="3329439"/>
          </a:xfrm>
          <a:prstGeom prst="rect">
            <a:avLst/>
          </a:prstGeom>
        </p:spPr>
      </p:pic>
    </p:spTree>
    <p:extLst>
      <p:ext uri="{BB962C8B-B14F-4D97-AF65-F5344CB8AC3E}">
        <p14:creationId xmlns:p14="http://schemas.microsoft.com/office/powerpoint/2010/main" val="188260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algn="ctr"/>
            <a:r>
              <a:rPr lang="fr-MA" sz="5400" dirty="0">
                <a:latin typeface="Fjalla One"/>
              </a:rPr>
              <a:t>Démonstration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Rectangle 37">
            <a:extLst>
              <a:ext uri="{FF2B5EF4-FFF2-40B4-BE49-F238E27FC236}">
                <a16:creationId xmlns:a16="http://schemas.microsoft.com/office/drawing/2014/main" id="{EFCD9C66-B406-4543-8183-601D31589748}"/>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12</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158949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Conclusion</a:t>
            </a:r>
          </a:p>
        </p:txBody>
      </p:sp>
      <p:sp>
        <p:nvSpPr>
          <p:cNvPr id="1533" name="Google Shape;1533;p39"/>
          <p:cNvSpPr txBox="1">
            <a:spLocks noGrp="1"/>
          </p:cNvSpPr>
          <p:nvPr>
            <p:ph type="subTitle" idx="2"/>
          </p:nvPr>
        </p:nvSpPr>
        <p:spPr>
          <a:xfrm>
            <a:off x="720000" y="1786675"/>
            <a:ext cx="7934902" cy="1830600"/>
          </a:xfrm>
          <a:prstGeom prst="rect">
            <a:avLst/>
          </a:prstGeom>
        </p:spPr>
        <p:txBody>
          <a:bodyPr spcFirstLastPara="1" wrap="square" lIns="91425" tIns="91425" rIns="91425" bIns="91425" anchor="t" anchorCtr="0">
            <a:noAutofit/>
          </a:bodyPr>
          <a:lstStyle/>
          <a:p>
            <a:pPr marL="0" lvl="0" indent="0" algn="just">
              <a:lnSpc>
                <a:spcPct val="150000"/>
              </a:lnSpc>
            </a:pPr>
            <a:r>
              <a:rPr lang="fr-FR" dirty="0"/>
              <a:t>Cette initiative a constitué une occasion exceptionnelle d'acquérir une expertise approfondie dans des technologies essentielles telles qu'Apache </a:t>
            </a:r>
            <a:r>
              <a:rPr lang="fr-FR" dirty="0" err="1"/>
              <a:t>Airflow</a:t>
            </a:r>
            <a:r>
              <a:rPr lang="fr-FR" dirty="0"/>
              <a:t>, Spark Streaming, Spark NLP, Tableau, et Parquet. Ces compétences ont été mises à profit pour concevoir un flux d'entraînement continu et mettre en place un tableau de bord en temps réel, permettant ainsi l'analyse des tweets provenant de différents continents du monde.</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Rectangle 14">
            <a:extLst>
              <a:ext uri="{FF2B5EF4-FFF2-40B4-BE49-F238E27FC236}">
                <a16:creationId xmlns:a16="http://schemas.microsoft.com/office/drawing/2014/main" id="{936D6555-A503-4E9B-A96C-89BE03DEE308}"/>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13</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352005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411655" y="411477"/>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dirty="0">
                <a:solidFill>
                  <a:schemeClr val="dk2"/>
                </a:solidFill>
                <a:latin typeface="IBM Plex Mono"/>
                <a:ea typeface="IBM Plex Mono"/>
                <a:cs typeface="IBM Plex Mono"/>
                <a:sym typeface="IBM Plex Mono"/>
              </a:rPr>
              <a:t>Table </a:t>
            </a:r>
            <a:r>
              <a:rPr lang="en" sz="3200" dirty="0"/>
              <a:t>de Mati</a:t>
            </a:r>
            <a:r>
              <a:rPr lang="fr-FR" sz="3200" dirty="0"/>
              <a:t>ère</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84975"/>
            <a:ext cx="3233700" cy="402300"/>
          </a:xfrm>
          <a:prstGeom prst="rect">
            <a:avLst/>
          </a:prstGeom>
        </p:spPr>
        <p:txBody>
          <a:bodyPr spcFirstLastPara="1" wrap="square" lIns="91425" tIns="91425" rIns="91425" bIns="91425" anchor="b" anchorCtr="0">
            <a:noAutofit/>
          </a:bodyPr>
          <a:lstStyle/>
          <a:p>
            <a:pPr marL="0" indent="0"/>
            <a:r>
              <a:rPr lang="fr-FR" sz="2800" dirty="0">
                <a:solidFill>
                  <a:schemeClr val="tx1"/>
                </a:solidFill>
              </a:rPr>
              <a:t>Introduction</a:t>
            </a:r>
          </a:p>
        </p:txBody>
      </p:sp>
      <p:sp>
        <p:nvSpPr>
          <p:cNvPr id="1473" name="Google Shape;1473;p37"/>
          <p:cNvSpPr txBox="1">
            <a:spLocks noGrp="1"/>
          </p:cNvSpPr>
          <p:nvPr>
            <p:ph type="title" idx="5"/>
          </p:nvPr>
        </p:nvSpPr>
        <p:spPr>
          <a:xfrm>
            <a:off x="836959" y="984177"/>
            <a:ext cx="1057500" cy="8366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720000" y="2821634"/>
            <a:ext cx="10575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6046642" y="1043201"/>
            <a:ext cx="10575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476" name="Google Shape;1476;p37"/>
          <p:cNvSpPr txBox="1">
            <a:spLocks noGrp="1"/>
          </p:cNvSpPr>
          <p:nvPr>
            <p:ph type="title" idx="8"/>
          </p:nvPr>
        </p:nvSpPr>
        <p:spPr>
          <a:xfrm>
            <a:off x="6046642" y="2819576"/>
            <a:ext cx="10575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477" name="Google Shape;1477;p37"/>
          <p:cNvSpPr txBox="1">
            <a:spLocks noGrp="1"/>
          </p:cNvSpPr>
          <p:nvPr>
            <p:ph type="subTitle" idx="13"/>
          </p:nvPr>
        </p:nvSpPr>
        <p:spPr>
          <a:xfrm>
            <a:off x="5679397" y="1928026"/>
            <a:ext cx="3233700" cy="402300"/>
          </a:xfrm>
          <a:prstGeom prst="rect">
            <a:avLst/>
          </a:prstGeom>
        </p:spPr>
        <p:txBody>
          <a:bodyPr spcFirstLastPara="1" wrap="square" lIns="91425" tIns="91425" rIns="91425" bIns="91425" anchor="b" anchorCtr="0">
            <a:noAutofit/>
          </a:bodyPr>
          <a:lstStyle/>
          <a:p>
            <a:pPr marL="0" indent="0"/>
            <a:r>
              <a:rPr lang="fr-FR" sz="2800" dirty="0">
                <a:solidFill>
                  <a:schemeClr val="tx1"/>
                </a:solidFill>
              </a:rPr>
              <a:t>Outils</a:t>
            </a:r>
          </a:p>
        </p:txBody>
      </p:sp>
      <p:sp>
        <p:nvSpPr>
          <p:cNvPr id="1478" name="Google Shape;1478;p37"/>
          <p:cNvSpPr txBox="1">
            <a:spLocks noGrp="1"/>
          </p:cNvSpPr>
          <p:nvPr>
            <p:ph type="subTitle" idx="14"/>
          </p:nvPr>
        </p:nvSpPr>
        <p:spPr>
          <a:xfrm>
            <a:off x="720000" y="3681171"/>
            <a:ext cx="3233700" cy="402300"/>
          </a:xfrm>
          <a:prstGeom prst="rect">
            <a:avLst/>
          </a:prstGeom>
        </p:spPr>
        <p:txBody>
          <a:bodyPr spcFirstLastPara="1" wrap="square" lIns="91425" tIns="91425" rIns="91425" bIns="91425" anchor="b" anchorCtr="0">
            <a:noAutofit/>
          </a:bodyPr>
          <a:lstStyle/>
          <a:p>
            <a:pPr marL="0" indent="0"/>
            <a:r>
              <a:rPr lang="fr-FR" sz="2800" dirty="0">
                <a:solidFill>
                  <a:schemeClr val="tx1"/>
                </a:solidFill>
              </a:rPr>
              <a:t>Architecture</a:t>
            </a:r>
          </a:p>
        </p:txBody>
      </p:sp>
      <p:sp>
        <p:nvSpPr>
          <p:cNvPr id="1479" name="Google Shape;1479;p37"/>
          <p:cNvSpPr txBox="1">
            <a:spLocks noGrp="1"/>
          </p:cNvSpPr>
          <p:nvPr>
            <p:ph type="subTitle" idx="15"/>
          </p:nvPr>
        </p:nvSpPr>
        <p:spPr>
          <a:xfrm>
            <a:off x="5201633" y="3681171"/>
            <a:ext cx="4189228" cy="402300"/>
          </a:xfrm>
          <a:prstGeom prst="rect">
            <a:avLst/>
          </a:prstGeom>
        </p:spPr>
        <p:txBody>
          <a:bodyPr spcFirstLastPara="1" wrap="square" lIns="91425" tIns="91425" rIns="91425" bIns="91425" anchor="b" anchorCtr="0">
            <a:noAutofit/>
          </a:bodyPr>
          <a:lstStyle/>
          <a:p>
            <a:pPr marL="0" lvl="0" indent="0"/>
            <a:r>
              <a:rPr lang="fr-FR" sz="2800" dirty="0">
                <a:solidFill>
                  <a:schemeClr val="tx1"/>
                </a:solidFill>
              </a:rPr>
              <a:t>Démonstration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8">
                                            <p:txEl>
                                              <p:pRg st="0" end="0"/>
                                            </p:txEl>
                                          </p:spTgt>
                                        </p:tgtEl>
                                        <p:attrNameLst>
                                          <p:attrName>style.visibility</p:attrName>
                                        </p:attrNameLst>
                                      </p:cBhvr>
                                      <p:to>
                                        <p:strVal val="visible"/>
                                      </p:to>
                                    </p:set>
                                    <p:anim calcmode="lin" valueType="num">
                                      <p:cBhvr additive="base">
                                        <p:cTn id="7" dur="500" fill="hold"/>
                                        <p:tgtEl>
                                          <p:spTgt spid="1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7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 grpId="0" build="p"/>
      <p:bldP spid="1474" grpId="0"/>
      <p:bldP spid="1475" grpId="0"/>
      <p:bldP spid="1476" grpId="0"/>
      <p:bldP spid="1477" grpId="0" build="p"/>
      <p:bldP spid="1478" grpId="0" build="p"/>
      <p:bldP spid="14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Rectangle 46">
            <a:extLst>
              <a:ext uri="{FF2B5EF4-FFF2-40B4-BE49-F238E27FC236}">
                <a16:creationId xmlns:a16="http://schemas.microsoft.com/office/drawing/2014/main" id="{AAB8A169-B93E-489C-BF59-7427466E14B5}"/>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01</a:t>
            </a:r>
            <a:endParaRPr lang="fr-FR" sz="1600" b="1" dirty="0">
              <a:solidFill>
                <a:schemeClr val="bg2"/>
              </a:solidFill>
              <a:latin typeface="IBM Plex Mono"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Objectif du projet</a:t>
            </a:r>
          </a:p>
        </p:txBody>
      </p:sp>
      <p:sp>
        <p:nvSpPr>
          <p:cNvPr id="1533" name="Google Shape;1533;p39"/>
          <p:cNvSpPr txBox="1">
            <a:spLocks noGrp="1"/>
          </p:cNvSpPr>
          <p:nvPr>
            <p:ph type="subTitle" idx="2"/>
          </p:nvPr>
        </p:nvSpPr>
        <p:spPr>
          <a:xfrm>
            <a:off x="720000" y="1385233"/>
            <a:ext cx="7913637" cy="1830600"/>
          </a:xfrm>
          <a:prstGeom prst="rect">
            <a:avLst/>
          </a:prstGeom>
        </p:spPr>
        <p:txBody>
          <a:bodyPr spcFirstLastPara="1" wrap="square" lIns="91425" tIns="91425" rIns="91425" bIns="91425" anchor="t" anchorCtr="0">
            <a:noAutofit/>
          </a:bodyPr>
          <a:lstStyle/>
          <a:p>
            <a:pPr marL="285750" lvl="0" indent="-285750" algn="just">
              <a:lnSpc>
                <a:spcPct val="150000"/>
              </a:lnSpc>
              <a:buClr>
                <a:schemeClr val="bg1">
                  <a:lumMod val="25000"/>
                </a:schemeClr>
              </a:buClr>
              <a:buFont typeface="Wingdings" panose="05000000000000000000" pitchFamily="2" charset="2"/>
              <a:buChar char="ü"/>
            </a:pPr>
            <a:r>
              <a:rPr lang="fr-FR" sz="1600" dirty="0"/>
              <a:t>Inscription dans une architecture Big Data dédiée au suivi et à la surveillance d'événements sur les réseaux sociaux, avec un accent particulier sur Twitter.</a:t>
            </a:r>
          </a:p>
          <a:p>
            <a:pPr marL="285750" lvl="0" indent="-285750" algn="just">
              <a:lnSpc>
                <a:spcPct val="150000"/>
              </a:lnSpc>
              <a:buClr>
                <a:schemeClr val="bg1">
                  <a:lumMod val="25000"/>
                </a:schemeClr>
              </a:buClr>
              <a:buFont typeface="Wingdings" panose="05000000000000000000" pitchFamily="2" charset="2"/>
              <a:buChar char="ü"/>
            </a:pPr>
            <a:r>
              <a:rPr lang="fr-FR" sz="1600" dirty="0"/>
              <a:t>Combinaison des capacités d'Apache </a:t>
            </a:r>
            <a:r>
              <a:rPr lang="fr-FR" sz="1600" dirty="0" err="1"/>
              <a:t>Airflow</a:t>
            </a:r>
            <a:r>
              <a:rPr lang="fr-FR" sz="1600" dirty="0"/>
              <a:t> pour automatiser la collecte de données à partir de </a:t>
            </a:r>
            <a:r>
              <a:rPr lang="fr-FR" sz="1600" dirty="0" err="1"/>
              <a:t>NTScraper</a:t>
            </a:r>
            <a:r>
              <a:rPr lang="fr-FR" sz="1600" dirty="0"/>
              <a:t>.</a:t>
            </a:r>
          </a:p>
          <a:p>
            <a:pPr marL="285750" lvl="0" indent="-285750" algn="just">
              <a:lnSpc>
                <a:spcPct val="150000"/>
              </a:lnSpc>
              <a:buClr>
                <a:schemeClr val="bg1">
                  <a:lumMod val="25000"/>
                </a:schemeClr>
              </a:buClr>
              <a:buFont typeface="Wingdings" panose="05000000000000000000" pitchFamily="2" charset="2"/>
              <a:buChar char="ü"/>
            </a:pPr>
            <a:r>
              <a:rPr lang="fr-FR" sz="1600" dirty="0"/>
              <a:t>Visualisation sur Tableau pour une analyse graphique du nombre de sentiments par continent.</a:t>
            </a:r>
            <a:endParaRPr sz="16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659FC33F-CB4D-4241-A6D1-2DFB63695A53}"/>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02</a:t>
            </a:r>
            <a:endParaRPr lang="fr-FR" sz="1600" b="1" dirty="0">
              <a:solidFill>
                <a:schemeClr val="bg2"/>
              </a:solidFill>
              <a:latin typeface="IBM Plex Mon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Les étapes principales </a:t>
            </a:r>
          </a:p>
        </p:txBody>
      </p:sp>
      <p:sp>
        <p:nvSpPr>
          <p:cNvPr id="1533" name="Google Shape;1533;p39"/>
          <p:cNvSpPr txBox="1">
            <a:spLocks noGrp="1"/>
          </p:cNvSpPr>
          <p:nvPr>
            <p:ph type="subTitle" idx="2"/>
          </p:nvPr>
        </p:nvSpPr>
        <p:spPr>
          <a:xfrm>
            <a:off x="720000" y="1177071"/>
            <a:ext cx="7435800" cy="1830600"/>
          </a:xfrm>
          <a:prstGeom prst="rect">
            <a:avLst/>
          </a:prstGeom>
        </p:spPr>
        <p:txBody>
          <a:bodyPr spcFirstLastPara="1" wrap="square" lIns="91425" tIns="91425" rIns="91425" bIns="91425" anchor="t" anchorCtr="0">
            <a:noAutofit/>
          </a:bodyPr>
          <a:lstStyle/>
          <a:p>
            <a:pPr marL="342900" lvl="0" indent="-342900" algn="just">
              <a:lnSpc>
                <a:spcPct val="150000"/>
              </a:lnSpc>
              <a:buAutoNum type="arabicPeriod"/>
            </a:pPr>
            <a:r>
              <a:rPr lang="fr-FR" sz="1600" b="1" dirty="0" err="1"/>
              <a:t>Scraping</a:t>
            </a:r>
            <a:r>
              <a:rPr lang="fr-FR" sz="1600" b="1" dirty="0"/>
              <a:t> de Twitter </a:t>
            </a:r>
            <a:r>
              <a:rPr lang="fr-FR" sz="1600" dirty="0"/>
              <a:t>: Collecte en temps réel des tweets pour maintenir un </a:t>
            </a:r>
            <a:r>
              <a:rPr lang="fr-FR" sz="1600" dirty="0" err="1"/>
              <a:t>dataset</a:t>
            </a:r>
            <a:r>
              <a:rPr lang="fr-FR" sz="1600" dirty="0"/>
              <a:t> constamment actualisé. </a:t>
            </a:r>
          </a:p>
          <a:p>
            <a:pPr marL="342900" lvl="0" indent="-342900" algn="just">
              <a:lnSpc>
                <a:spcPct val="150000"/>
              </a:lnSpc>
              <a:buAutoNum type="arabicPeriod"/>
            </a:pPr>
            <a:r>
              <a:rPr lang="fr-FR" sz="1600" b="1" dirty="0"/>
              <a:t>Streaming avec Kafka :</a:t>
            </a:r>
            <a:r>
              <a:rPr lang="fr-FR" sz="1600" dirty="0"/>
              <a:t> Acheminement continu des données pour un traitement efficace en temps réel.</a:t>
            </a:r>
            <a:endParaRPr lang="fr-FR" sz="1600" b="1" dirty="0"/>
          </a:p>
          <a:p>
            <a:pPr marL="342900" lvl="0" indent="-342900" algn="just">
              <a:lnSpc>
                <a:spcPct val="150000"/>
              </a:lnSpc>
              <a:buAutoNum type="arabicPeriod"/>
            </a:pPr>
            <a:r>
              <a:rPr lang="fr-FR" sz="1600" b="1" dirty="0"/>
              <a:t>Traitement des Données en Temps Réel avec Apache Spark :</a:t>
            </a:r>
            <a:r>
              <a:rPr lang="fr-FR" sz="1600" dirty="0"/>
              <a:t> Les données en streaming sont traitées en temps réel à l'aide d'Apache Spark.</a:t>
            </a:r>
          </a:p>
          <a:p>
            <a:pPr marL="342900" indent="-342900" algn="just">
              <a:lnSpc>
                <a:spcPct val="150000"/>
              </a:lnSpc>
              <a:buFont typeface="Poppins"/>
              <a:buAutoNum type="arabicPeriod"/>
            </a:pPr>
            <a:r>
              <a:rPr lang="fr-FR" sz="1600" b="1" dirty="0"/>
              <a:t>Entraînement de Modèles basé sur Spark NLP : </a:t>
            </a:r>
            <a:r>
              <a:rPr lang="fr-FR" sz="1600" dirty="0"/>
              <a:t>Les données traitées sont utilisées pour entraîner des modèles visant à prédire les sentiments</a:t>
            </a:r>
          </a:p>
          <a:p>
            <a:pPr marL="342900" lvl="0" indent="-342900" algn="just">
              <a:lnSpc>
                <a:spcPct val="150000"/>
              </a:lnSpc>
              <a:buAutoNum type="arabicPeriod"/>
            </a:pPr>
            <a:endParaRPr lang="fr-FR" sz="1600" b="1" dirty="0"/>
          </a:p>
          <a:p>
            <a:pPr marL="342900" lvl="0" indent="-342900">
              <a:buAutoNum type="arabicPeriod"/>
            </a:pPr>
            <a:endParaRPr dirty="0"/>
          </a:p>
        </p:txBody>
      </p:sp>
      <p:grpSp>
        <p:nvGrpSpPr>
          <p:cNvPr id="1534" name="Google Shape;1534;p39"/>
          <p:cNvGrpSpPr/>
          <p:nvPr/>
        </p:nvGrpSpPr>
        <p:grpSpPr>
          <a:xfrm>
            <a:off x="1092140" y="4698475"/>
            <a:ext cx="2820641" cy="11420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Rectangle 12">
            <a:extLst>
              <a:ext uri="{FF2B5EF4-FFF2-40B4-BE49-F238E27FC236}">
                <a16:creationId xmlns:a16="http://schemas.microsoft.com/office/drawing/2014/main" id="{70B5E313-8521-4CD7-AB2C-4880224FF109}"/>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03</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291369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Les étapes principales </a:t>
            </a:r>
          </a:p>
        </p:txBody>
      </p:sp>
      <p:sp>
        <p:nvSpPr>
          <p:cNvPr id="1533" name="Google Shape;1533;p39"/>
          <p:cNvSpPr txBox="1">
            <a:spLocks noGrp="1"/>
          </p:cNvSpPr>
          <p:nvPr>
            <p:ph type="subTitle" idx="2"/>
          </p:nvPr>
        </p:nvSpPr>
        <p:spPr>
          <a:xfrm>
            <a:off x="720001" y="1200368"/>
            <a:ext cx="7703999" cy="1830600"/>
          </a:xfrm>
          <a:prstGeom prst="rect">
            <a:avLst/>
          </a:prstGeom>
        </p:spPr>
        <p:txBody>
          <a:bodyPr spcFirstLastPara="1" wrap="square" lIns="91425" tIns="91425" rIns="91425" bIns="91425" anchor="t" anchorCtr="0">
            <a:noAutofit/>
          </a:bodyPr>
          <a:lstStyle/>
          <a:p>
            <a:pPr marL="0" lvl="0" indent="0" algn="just">
              <a:lnSpc>
                <a:spcPct val="150000"/>
              </a:lnSpc>
            </a:pPr>
            <a:r>
              <a:rPr lang="fr-FR" sz="1600" b="1" dirty="0"/>
              <a:t>6.Enregistrement des Données dans </a:t>
            </a:r>
            <a:r>
              <a:rPr lang="fr-FR" sz="1600" b="1" dirty="0" err="1"/>
              <a:t>Hive</a:t>
            </a:r>
            <a:r>
              <a:rPr lang="fr-FR" sz="1600" b="1" dirty="0"/>
              <a:t> avec un Format Parquet: </a:t>
            </a:r>
            <a:r>
              <a:rPr lang="fr-FR" sz="1600" dirty="0"/>
              <a:t>Stockage optimisé des données dans </a:t>
            </a:r>
            <a:r>
              <a:rPr lang="fr-FR" sz="1600" dirty="0" err="1"/>
              <a:t>Hive</a:t>
            </a:r>
            <a:r>
              <a:rPr lang="fr-FR" sz="1600" dirty="0"/>
              <a:t> en format Parquet pour une gestion efficace.</a:t>
            </a:r>
          </a:p>
          <a:p>
            <a:pPr marL="0" indent="0" algn="just">
              <a:lnSpc>
                <a:spcPct val="150000"/>
              </a:lnSpc>
            </a:pPr>
            <a:r>
              <a:rPr lang="fr-FR" sz="1600" b="1" dirty="0"/>
              <a:t>7. Visualisation de Différents Graphes sur les Tweets en Tableau : </a:t>
            </a:r>
          </a:p>
          <a:p>
            <a:pPr marL="0" indent="0" algn="just">
              <a:lnSpc>
                <a:spcPct val="150000"/>
              </a:lnSpc>
            </a:pPr>
            <a:r>
              <a:rPr lang="fr-FR" sz="1600" dirty="0"/>
              <a:t>Enfin, les données sont visualisées sous forme de graphes sur des tweets à l'aide d'outils comme Tableau.</a:t>
            </a:r>
            <a:endParaRPr lang="fr-FR" sz="1600" b="1" dirty="0"/>
          </a:p>
          <a:p>
            <a:pPr marL="0" indent="0" algn="just">
              <a:lnSpc>
                <a:spcPct val="150000"/>
              </a:lnSpc>
            </a:pPr>
            <a:r>
              <a:rPr lang="fr-FR" sz="1600" b="1" dirty="0"/>
              <a:t>8. Automatisation du Pipeline avec </a:t>
            </a:r>
            <a:r>
              <a:rPr lang="fr-FR" sz="1600" b="1" dirty="0" err="1"/>
              <a:t>Airflow</a:t>
            </a:r>
            <a:r>
              <a:rPr lang="fr-FR" sz="1600" b="1" dirty="0"/>
              <a:t> :</a:t>
            </a:r>
          </a:p>
          <a:p>
            <a:pPr marL="0" indent="0" algn="just">
              <a:lnSpc>
                <a:spcPct val="150000"/>
              </a:lnSpc>
            </a:pPr>
            <a:r>
              <a:rPr lang="fr-FR" sz="1600" b="1" dirty="0"/>
              <a:t> </a:t>
            </a:r>
            <a:r>
              <a:rPr lang="fr-FR" sz="1600" dirty="0"/>
              <a:t>Intégration d'Apache </a:t>
            </a:r>
            <a:r>
              <a:rPr lang="fr-FR" sz="1600" dirty="0" err="1"/>
              <a:t>Airflow</a:t>
            </a:r>
            <a:r>
              <a:rPr lang="fr-FR" sz="1600" dirty="0"/>
              <a:t> pour automatiser le flux de travail.</a:t>
            </a:r>
          </a:p>
          <a:p>
            <a:pPr marL="0" lvl="0" indent="0"/>
            <a:endParaRPr lang="fr-FR" dirty="0"/>
          </a:p>
          <a:p>
            <a:pPr marL="342900" lvl="0" indent="-342900">
              <a:buAutoNum type="arabicPeriod"/>
            </a:pPr>
            <a:endParaRPr lang="fr-FR" dirty="0"/>
          </a:p>
        </p:txBody>
      </p:sp>
      <p:grpSp>
        <p:nvGrpSpPr>
          <p:cNvPr id="13" name="Google Shape;1534;p39">
            <a:extLst>
              <a:ext uri="{FF2B5EF4-FFF2-40B4-BE49-F238E27FC236}">
                <a16:creationId xmlns:a16="http://schemas.microsoft.com/office/drawing/2014/main" id="{18C9E6D9-B4E4-4CAB-803E-A87CC070502C}"/>
              </a:ext>
            </a:extLst>
          </p:cNvPr>
          <p:cNvGrpSpPr/>
          <p:nvPr/>
        </p:nvGrpSpPr>
        <p:grpSpPr>
          <a:xfrm>
            <a:off x="1092141" y="4698475"/>
            <a:ext cx="2724948" cy="564641"/>
            <a:chOff x="-123925" y="4132283"/>
            <a:chExt cx="4558967" cy="1141122"/>
          </a:xfrm>
        </p:grpSpPr>
        <p:grpSp>
          <p:nvGrpSpPr>
            <p:cNvPr id="14" name="Google Shape;1535;p39">
              <a:extLst>
                <a:ext uri="{FF2B5EF4-FFF2-40B4-BE49-F238E27FC236}">
                  <a16:creationId xmlns:a16="http://schemas.microsoft.com/office/drawing/2014/main" id="{EF885CE2-4548-407F-A5E1-217AB265EC6A}"/>
                </a:ext>
              </a:extLst>
            </p:cNvPr>
            <p:cNvGrpSpPr/>
            <p:nvPr/>
          </p:nvGrpSpPr>
          <p:grpSpPr>
            <a:xfrm>
              <a:off x="-2" y="4132283"/>
              <a:ext cx="2308406" cy="1141122"/>
              <a:chOff x="-2" y="4132283"/>
              <a:chExt cx="2308406" cy="1141122"/>
            </a:xfrm>
          </p:grpSpPr>
          <p:sp>
            <p:nvSpPr>
              <p:cNvPr id="19" name="Google Shape;1536;p39">
                <a:extLst>
                  <a:ext uri="{FF2B5EF4-FFF2-40B4-BE49-F238E27FC236}">
                    <a16:creationId xmlns:a16="http://schemas.microsoft.com/office/drawing/2014/main" id="{025E0DDA-730E-446B-BFE0-FCC2FA22D8F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7;p39">
                <a:extLst>
                  <a:ext uri="{FF2B5EF4-FFF2-40B4-BE49-F238E27FC236}">
                    <a16:creationId xmlns:a16="http://schemas.microsoft.com/office/drawing/2014/main" id="{E488F4E1-6B6F-4DA4-9086-8A69D909559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38;p39">
              <a:extLst>
                <a:ext uri="{FF2B5EF4-FFF2-40B4-BE49-F238E27FC236}">
                  <a16:creationId xmlns:a16="http://schemas.microsoft.com/office/drawing/2014/main" id="{9D241830-391E-4E84-86D5-BD4AB77CE5AF}"/>
                </a:ext>
              </a:extLst>
            </p:cNvPr>
            <p:cNvGrpSpPr/>
            <p:nvPr/>
          </p:nvGrpSpPr>
          <p:grpSpPr>
            <a:xfrm>
              <a:off x="-123925" y="4386226"/>
              <a:ext cx="4558967" cy="134100"/>
              <a:chOff x="796100" y="3019701"/>
              <a:chExt cx="4558967" cy="134100"/>
            </a:xfrm>
          </p:grpSpPr>
          <p:sp>
            <p:nvSpPr>
              <p:cNvPr id="16" name="Google Shape;1539;p39">
                <a:extLst>
                  <a:ext uri="{FF2B5EF4-FFF2-40B4-BE49-F238E27FC236}">
                    <a16:creationId xmlns:a16="http://schemas.microsoft.com/office/drawing/2014/main" id="{1F47C358-CCEB-4DF7-AFAC-19A309E4B93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540;p39">
                <a:extLst>
                  <a:ext uri="{FF2B5EF4-FFF2-40B4-BE49-F238E27FC236}">
                    <a16:creationId xmlns:a16="http://schemas.microsoft.com/office/drawing/2014/main" id="{BFC135E7-CA02-4759-8EF7-A636F514878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8" name="Google Shape;1541;p39">
                <a:extLst>
                  <a:ext uri="{FF2B5EF4-FFF2-40B4-BE49-F238E27FC236}">
                    <a16:creationId xmlns:a16="http://schemas.microsoft.com/office/drawing/2014/main" id="{499E81C0-5ADD-4FE1-B9EA-292CC34A3DA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Rectangle 20">
            <a:extLst>
              <a:ext uri="{FF2B5EF4-FFF2-40B4-BE49-F238E27FC236}">
                <a16:creationId xmlns:a16="http://schemas.microsoft.com/office/drawing/2014/main" id="{ADC66338-DEF0-40F1-B25B-C10A6CE0A28A}"/>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04</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419044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dirty="0"/>
              <a:t>Outils</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Rectangle 37">
            <a:extLst>
              <a:ext uri="{FF2B5EF4-FFF2-40B4-BE49-F238E27FC236}">
                <a16:creationId xmlns:a16="http://schemas.microsoft.com/office/drawing/2014/main" id="{71A2C0B8-17D7-475A-92AF-427C7D72E050}"/>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05</a:t>
            </a:r>
            <a:endParaRPr lang="fr-FR" sz="1600" b="1" dirty="0">
              <a:solidFill>
                <a:schemeClr val="bg2"/>
              </a:solidFill>
              <a:latin typeface="IBM Plex Mono" panose="020B0604020202020204" charset="0"/>
            </a:endParaRPr>
          </a:p>
        </p:txBody>
      </p:sp>
    </p:spTree>
    <p:extLst>
      <p:ext uri="{BB962C8B-B14F-4D97-AF65-F5344CB8AC3E}">
        <p14:creationId xmlns:p14="http://schemas.microsoft.com/office/powerpoint/2010/main" val="205019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Outils</a:t>
            </a:r>
          </a:p>
        </p:txBody>
      </p:sp>
      <p:grpSp>
        <p:nvGrpSpPr>
          <p:cNvPr id="1534" name="Google Shape;1534;p39"/>
          <p:cNvGrpSpPr/>
          <p:nvPr/>
        </p:nvGrpSpPr>
        <p:grpSpPr>
          <a:xfrm>
            <a:off x="-154114" y="440887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Image 6">
            <a:extLst>
              <a:ext uri="{FF2B5EF4-FFF2-40B4-BE49-F238E27FC236}">
                <a16:creationId xmlns:a16="http://schemas.microsoft.com/office/drawing/2014/main" id="{7361AF06-4028-40E1-9967-BDC7FDFE6E45}"/>
              </a:ext>
            </a:extLst>
          </p:cNvPr>
          <p:cNvPicPr>
            <a:picLocks noChangeAspect="1"/>
          </p:cNvPicPr>
          <p:nvPr/>
        </p:nvPicPr>
        <p:blipFill>
          <a:blip r:embed="rId3"/>
          <a:stretch>
            <a:fillRect/>
          </a:stretch>
        </p:blipFill>
        <p:spPr>
          <a:xfrm>
            <a:off x="5580278" y="2972734"/>
            <a:ext cx="2843722" cy="1562100"/>
          </a:xfrm>
          <a:prstGeom prst="rect">
            <a:avLst/>
          </a:prstGeom>
        </p:spPr>
      </p:pic>
      <p:pic>
        <p:nvPicPr>
          <p:cNvPr id="11" name="Image 10">
            <a:extLst>
              <a:ext uri="{FF2B5EF4-FFF2-40B4-BE49-F238E27FC236}">
                <a16:creationId xmlns:a16="http://schemas.microsoft.com/office/drawing/2014/main" id="{37868FB3-29D7-4EB6-B86D-8633C12313D1}"/>
              </a:ext>
            </a:extLst>
          </p:cNvPr>
          <p:cNvPicPr>
            <a:picLocks noChangeAspect="1"/>
          </p:cNvPicPr>
          <p:nvPr/>
        </p:nvPicPr>
        <p:blipFill>
          <a:blip r:embed="rId4"/>
          <a:stretch>
            <a:fillRect/>
          </a:stretch>
        </p:blipFill>
        <p:spPr>
          <a:xfrm>
            <a:off x="553707" y="1017725"/>
            <a:ext cx="2943620" cy="1862556"/>
          </a:xfrm>
          <a:prstGeom prst="rect">
            <a:avLst/>
          </a:prstGeom>
        </p:spPr>
      </p:pic>
      <p:pic>
        <p:nvPicPr>
          <p:cNvPr id="13" name="Image 12">
            <a:extLst>
              <a:ext uri="{FF2B5EF4-FFF2-40B4-BE49-F238E27FC236}">
                <a16:creationId xmlns:a16="http://schemas.microsoft.com/office/drawing/2014/main" id="{A0BB8F94-D6A8-4D4B-8D66-6416B4F4FCD8}"/>
              </a:ext>
            </a:extLst>
          </p:cNvPr>
          <p:cNvPicPr>
            <a:picLocks noChangeAspect="1"/>
          </p:cNvPicPr>
          <p:nvPr/>
        </p:nvPicPr>
        <p:blipFill>
          <a:blip r:embed="rId5"/>
          <a:stretch>
            <a:fillRect/>
          </a:stretch>
        </p:blipFill>
        <p:spPr>
          <a:xfrm>
            <a:off x="3497327" y="3072746"/>
            <a:ext cx="1815053" cy="1362076"/>
          </a:xfrm>
          <a:prstGeom prst="rect">
            <a:avLst/>
          </a:prstGeom>
        </p:spPr>
      </p:pic>
      <p:pic>
        <p:nvPicPr>
          <p:cNvPr id="16" name="Image 15">
            <a:extLst>
              <a:ext uri="{FF2B5EF4-FFF2-40B4-BE49-F238E27FC236}">
                <a16:creationId xmlns:a16="http://schemas.microsoft.com/office/drawing/2014/main" id="{521B2501-8A09-4941-9BB1-051B337F638D}"/>
              </a:ext>
            </a:extLst>
          </p:cNvPr>
          <p:cNvPicPr>
            <a:picLocks noChangeAspect="1"/>
          </p:cNvPicPr>
          <p:nvPr/>
        </p:nvPicPr>
        <p:blipFill>
          <a:blip r:embed="rId6"/>
          <a:stretch>
            <a:fillRect/>
          </a:stretch>
        </p:blipFill>
        <p:spPr>
          <a:xfrm>
            <a:off x="5959424" y="1164578"/>
            <a:ext cx="2163378" cy="2163378"/>
          </a:xfrm>
          <a:prstGeom prst="rect">
            <a:avLst/>
          </a:prstGeom>
        </p:spPr>
      </p:pic>
      <p:pic>
        <p:nvPicPr>
          <p:cNvPr id="20" name="Image 19">
            <a:extLst>
              <a:ext uri="{FF2B5EF4-FFF2-40B4-BE49-F238E27FC236}">
                <a16:creationId xmlns:a16="http://schemas.microsoft.com/office/drawing/2014/main" id="{18934492-CC86-4815-938E-AD4BBE6F8AFB}"/>
              </a:ext>
            </a:extLst>
          </p:cNvPr>
          <p:cNvPicPr>
            <a:picLocks noChangeAspect="1"/>
          </p:cNvPicPr>
          <p:nvPr/>
        </p:nvPicPr>
        <p:blipFill>
          <a:blip r:embed="rId7"/>
          <a:stretch>
            <a:fillRect/>
          </a:stretch>
        </p:blipFill>
        <p:spPr>
          <a:xfrm>
            <a:off x="3571959" y="1620781"/>
            <a:ext cx="1740421" cy="1303636"/>
          </a:xfrm>
          <a:prstGeom prst="rect">
            <a:avLst/>
          </a:prstGeom>
        </p:spPr>
      </p:pic>
      <p:sp>
        <p:nvSpPr>
          <p:cNvPr id="40" name="Rectangle 39">
            <a:extLst>
              <a:ext uri="{FF2B5EF4-FFF2-40B4-BE49-F238E27FC236}">
                <a16:creationId xmlns:a16="http://schemas.microsoft.com/office/drawing/2014/main" id="{DE69B5AF-DFE2-4116-9991-E23DDEB84460}"/>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06</a:t>
            </a:r>
            <a:endParaRPr lang="fr-FR" sz="1600" b="1" dirty="0">
              <a:solidFill>
                <a:schemeClr val="bg2"/>
              </a:solidFill>
              <a:latin typeface="IBM Plex Mono" panose="020B0604020202020204" charset="0"/>
            </a:endParaRPr>
          </a:p>
        </p:txBody>
      </p:sp>
      <p:pic>
        <p:nvPicPr>
          <p:cNvPr id="3" name="Image 2">
            <a:extLst>
              <a:ext uri="{FF2B5EF4-FFF2-40B4-BE49-F238E27FC236}">
                <a16:creationId xmlns:a16="http://schemas.microsoft.com/office/drawing/2014/main" id="{0193E872-36BC-45E3-9DC1-40B44A94E8CA}"/>
              </a:ext>
            </a:extLst>
          </p:cNvPr>
          <p:cNvPicPr>
            <a:picLocks noChangeAspect="1"/>
          </p:cNvPicPr>
          <p:nvPr/>
        </p:nvPicPr>
        <p:blipFill>
          <a:blip r:embed="rId8"/>
          <a:stretch>
            <a:fillRect/>
          </a:stretch>
        </p:blipFill>
        <p:spPr>
          <a:xfrm>
            <a:off x="1565700" y="3201273"/>
            <a:ext cx="1198452" cy="1078396"/>
          </a:xfrm>
          <a:prstGeom prst="rect">
            <a:avLst/>
          </a:prstGeom>
        </p:spPr>
      </p:pic>
    </p:spTree>
    <p:extLst>
      <p:ext uri="{BB962C8B-B14F-4D97-AF65-F5344CB8AC3E}">
        <p14:creationId xmlns:p14="http://schemas.microsoft.com/office/powerpoint/2010/main" val="22265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Outils</a:t>
            </a:r>
          </a:p>
        </p:txBody>
      </p:sp>
      <p:grpSp>
        <p:nvGrpSpPr>
          <p:cNvPr id="1534" name="Google Shape;1534;p39"/>
          <p:cNvGrpSpPr/>
          <p:nvPr/>
        </p:nvGrpSpPr>
        <p:grpSpPr>
          <a:xfrm>
            <a:off x="-95693" y="4698475"/>
            <a:ext cx="70747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 name="Rectangle 12">
            <a:extLst>
              <a:ext uri="{FF2B5EF4-FFF2-40B4-BE49-F238E27FC236}">
                <a16:creationId xmlns:a16="http://schemas.microsoft.com/office/drawing/2014/main" id="{47541999-711F-40AE-A0DA-7D20119F34F5}"/>
              </a:ext>
            </a:extLst>
          </p:cNvPr>
          <p:cNvSpPr/>
          <p:nvPr/>
        </p:nvSpPr>
        <p:spPr>
          <a:xfrm>
            <a:off x="8389088" y="4529198"/>
            <a:ext cx="489097" cy="338554"/>
          </a:xfrm>
          <a:prstGeom prst="rect">
            <a:avLst/>
          </a:prstGeom>
        </p:spPr>
        <p:txBody>
          <a:bodyPr wrap="square">
            <a:spAutoFit/>
          </a:bodyPr>
          <a:lstStyle/>
          <a:p>
            <a:r>
              <a:rPr lang="en" sz="1600" b="1" dirty="0">
                <a:solidFill>
                  <a:schemeClr val="bg2"/>
                </a:solidFill>
                <a:latin typeface="IBM Plex Mono" panose="020B0604020202020204" charset="0"/>
              </a:rPr>
              <a:t>07</a:t>
            </a:r>
            <a:endParaRPr lang="fr-FR" sz="1600" b="1" dirty="0">
              <a:solidFill>
                <a:schemeClr val="bg2"/>
              </a:solidFill>
              <a:latin typeface="IBM Plex Mono" panose="020B0604020202020204" charset="0"/>
            </a:endParaRPr>
          </a:p>
        </p:txBody>
      </p:sp>
      <p:pic>
        <p:nvPicPr>
          <p:cNvPr id="3" name="Image 2">
            <a:extLst>
              <a:ext uri="{FF2B5EF4-FFF2-40B4-BE49-F238E27FC236}">
                <a16:creationId xmlns:a16="http://schemas.microsoft.com/office/drawing/2014/main" id="{16372A13-AEF0-410D-9AB7-0A6777024484}"/>
              </a:ext>
            </a:extLst>
          </p:cNvPr>
          <p:cNvPicPr>
            <a:picLocks noChangeAspect="1"/>
          </p:cNvPicPr>
          <p:nvPr/>
        </p:nvPicPr>
        <p:blipFill>
          <a:blip r:embed="rId3"/>
          <a:stretch>
            <a:fillRect/>
          </a:stretch>
        </p:blipFill>
        <p:spPr>
          <a:xfrm>
            <a:off x="1067665" y="1431072"/>
            <a:ext cx="2758438" cy="445229"/>
          </a:xfrm>
          <a:prstGeom prst="rect">
            <a:avLst/>
          </a:prstGeom>
        </p:spPr>
      </p:pic>
      <p:sp>
        <p:nvSpPr>
          <p:cNvPr id="19" name="Google Shape;1533;p39">
            <a:extLst>
              <a:ext uri="{FF2B5EF4-FFF2-40B4-BE49-F238E27FC236}">
                <a16:creationId xmlns:a16="http://schemas.microsoft.com/office/drawing/2014/main" id="{5AAE8F2B-26CB-42BF-89C7-E351E6E6F8E0}"/>
              </a:ext>
            </a:extLst>
          </p:cNvPr>
          <p:cNvSpPr txBox="1">
            <a:spLocks/>
          </p:cNvSpPr>
          <p:nvPr/>
        </p:nvSpPr>
        <p:spPr>
          <a:xfrm>
            <a:off x="586409" y="2143800"/>
            <a:ext cx="7086599" cy="183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lgn="just">
              <a:lnSpc>
                <a:spcPct val="150000"/>
              </a:lnSpc>
              <a:buClr>
                <a:schemeClr val="bg1">
                  <a:lumMod val="25000"/>
                </a:schemeClr>
              </a:buClr>
              <a:buFont typeface="Wingdings" panose="05000000000000000000" pitchFamily="2" charset="2"/>
              <a:buChar char="Ø"/>
            </a:pPr>
            <a:r>
              <a:rPr lang="fr-FR" dirty="0"/>
              <a:t>Apache Parquet est un format de fichiers colonnaires conçu pour l'écosystème Hadoop.</a:t>
            </a:r>
          </a:p>
          <a:p>
            <a:pPr marL="285750" indent="-285750" algn="just">
              <a:lnSpc>
                <a:spcPct val="150000"/>
              </a:lnSpc>
              <a:buClr>
                <a:schemeClr val="bg1">
                  <a:lumMod val="25000"/>
                </a:schemeClr>
              </a:buClr>
              <a:buFont typeface="Wingdings" panose="05000000000000000000" pitchFamily="2" charset="2"/>
              <a:buChar char="Ø"/>
            </a:pPr>
            <a:r>
              <a:rPr lang="fr-FR" dirty="0"/>
              <a:t>Il offre des schémas de compression et de codage de données efficaces.</a:t>
            </a:r>
          </a:p>
        </p:txBody>
      </p:sp>
    </p:spTree>
    <p:extLst>
      <p:ext uri="{BB962C8B-B14F-4D97-AF65-F5344CB8AC3E}">
        <p14:creationId xmlns:p14="http://schemas.microsoft.com/office/powerpoint/2010/main" val="1340365021"/>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TotalTime>
  <Words>575</Words>
  <Application>Microsoft Office PowerPoint</Application>
  <PresentationFormat>Affichage à l'écran (16:9)</PresentationFormat>
  <Paragraphs>70</Paragraphs>
  <Slides>15</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Wingdings</vt:lpstr>
      <vt:lpstr>Source Code Pro</vt:lpstr>
      <vt:lpstr>IBM Plex Mono</vt:lpstr>
      <vt:lpstr>Barlow Semi Condensed</vt:lpstr>
      <vt:lpstr>Fjalla One</vt:lpstr>
      <vt:lpstr>Poppins</vt:lpstr>
      <vt:lpstr>Arial</vt:lpstr>
      <vt:lpstr>Introduction to Coding Workshop by Slidesgo</vt:lpstr>
      <vt:lpstr>A big data architecture for Social network-based event tracking and monitoring(Twitter)</vt:lpstr>
      <vt:lpstr>Table de Matière</vt:lpstr>
      <vt:lpstr>01</vt:lpstr>
      <vt:lpstr>Objectif du projet</vt:lpstr>
      <vt:lpstr>Les étapes principales </vt:lpstr>
      <vt:lpstr>Les étapes principales </vt:lpstr>
      <vt:lpstr>02</vt:lpstr>
      <vt:lpstr>Outils</vt:lpstr>
      <vt:lpstr>Outils</vt:lpstr>
      <vt:lpstr>Outils</vt:lpstr>
      <vt:lpstr>Outils</vt:lpstr>
      <vt:lpstr>03</vt:lpstr>
      <vt:lpstr>Architecture du projet</vt:lpstr>
      <vt:lpstr>04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big data architecture for Social network-based event tracking and monitoring(Twitter)</dc:title>
  <dc:creator>RababFahssi</dc:creator>
  <cp:lastModifiedBy>RababFahssi</cp:lastModifiedBy>
  <cp:revision>21</cp:revision>
  <dcterms:modified xsi:type="dcterms:W3CDTF">2023-12-26T14:56:39Z</dcterms:modified>
</cp:coreProperties>
</file>