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itchFamily="34" charset="0"/>
      <p:regular r:id="rId14"/>
      <p:bold r:id="rId15"/>
      <p:italic r:id="rId16"/>
      <p:boldItalic r:id="rId17"/>
    </p:embeddedFont>
    <p:embeddedFont>
      <p:font typeface="Alata" charset="0"/>
      <p:regular r:id="rId18"/>
    </p:embeddedFont>
    <p:embeddedFont>
      <p:font typeface="Open Sans Bold"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4" autoAdjust="0"/>
    <p:restoredTop sz="94622" autoAdjust="0"/>
  </p:normalViewPr>
  <p:slideViewPr>
    <p:cSldViewPr>
      <p:cViewPr varScale="1">
        <p:scale>
          <a:sx n="53" d="100"/>
          <a:sy n="53" d="100"/>
        </p:scale>
        <p:origin x="-23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11.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598333" y="-1944177"/>
            <a:ext cx="14034670" cy="4771788"/>
          </a:xfrm>
          <a:custGeom>
            <a:avLst/>
            <a:gdLst/>
            <a:ahLst/>
            <a:cxnLst/>
            <a:rect l="l" t="t" r="r" b="b"/>
            <a:pathLst>
              <a:path w="14034670" h="4771788">
                <a:moveTo>
                  <a:pt x="0" y="0"/>
                </a:moveTo>
                <a:lnTo>
                  <a:pt x="14034670" y="0"/>
                </a:lnTo>
                <a:lnTo>
                  <a:pt x="14034670" y="4771788"/>
                </a:lnTo>
                <a:lnTo>
                  <a:pt x="0" y="4771788"/>
                </a:lnTo>
                <a:lnTo>
                  <a:pt x="0" y="0"/>
                </a:lnTo>
                <a:close/>
              </a:path>
            </a:pathLst>
          </a:custGeom>
          <a:blipFill>
            <a:blip r:embed="rId2">
              <a:alphaModFix amt="18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a:off x="-5246986" y="2498488"/>
            <a:ext cx="11102518" cy="10977615"/>
          </a:xfrm>
          <a:custGeom>
            <a:avLst/>
            <a:gdLst/>
            <a:ahLst/>
            <a:cxnLst/>
            <a:rect l="l" t="t" r="r" b="b"/>
            <a:pathLst>
              <a:path w="11102518" h="10977615">
                <a:moveTo>
                  <a:pt x="0" y="0"/>
                </a:moveTo>
                <a:lnTo>
                  <a:pt x="11102519" y="0"/>
                </a:lnTo>
                <a:lnTo>
                  <a:pt x="11102519" y="10977615"/>
                </a:lnTo>
                <a:lnTo>
                  <a:pt x="0" y="10977615"/>
                </a:lnTo>
                <a:lnTo>
                  <a:pt x="0" y="0"/>
                </a:lnTo>
                <a:close/>
              </a:path>
            </a:pathLst>
          </a:custGeom>
          <a:blipFill>
            <a:blip r:embed="rId4">
              <a:alphaModFix amt="18999"/>
              <a:extLst>
                <a:ext uri="{96DAC541-7B7A-43D3-8B79-37D633B846F1}">
                  <asvg:svgBlip xmlns:asvg="http://schemas.microsoft.com/office/drawing/2016/SVG/main" xmlns="" r:embed="rId5"/>
                </a:ext>
              </a:extLst>
            </a:blip>
            <a:stretch>
              <a:fillRect/>
            </a:stretch>
          </a:blipFill>
          <a:ln cap="sq">
            <a:noFill/>
            <a:prstDash val="solid"/>
            <a:miter/>
          </a:ln>
        </p:spPr>
      </p:sp>
      <p:sp>
        <p:nvSpPr>
          <p:cNvPr id="4" name="Freeform 4"/>
          <p:cNvSpPr/>
          <p:nvPr/>
        </p:nvSpPr>
        <p:spPr>
          <a:xfrm>
            <a:off x="9144000" y="-439779"/>
            <a:ext cx="10726779" cy="10726779"/>
          </a:xfrm>
          <a:custGeom>
            <a:avLst/>
            <a:gdLst/>
            <a:ahLst/>
            <a:cxnLst/>
            <a:rect l="l" t="t" r="r" b="b"/>
            <a:pathLst>
              <a:path w="10726779" h="10726779">
                <a:moveTo>
                  <a:pt x="0" y="0"/>
                </a:moveTo>
                <a:lnTo>
                  <a:pt x="10726779" y="0"/>
                </a:lnTo>
                <a:lnTo>
                  <a:pt x="10726779" y="10726779"/>
                </a:lnTo>
                <a:lnTo>
                  <a:pt x="0" y="10726779"/>
                </a:lnTo>
                <a:lnTo>
                  <a:pt x="0" y="0"/>
                </a:lnTo>
                <a:close/>
              </a:path>
            </a:pathLst>
          </a:custGeom>
          <a:blipFill>
            <a:blip r:embed="rId6"/>
            <a:stretch>
              <a:fillRect/>
            </a:stretch>
          </a:blipFill>
        </p:spPr>
      </p:sp>
      <p:sp>
        <p:nvSpPr>
          <p:cNvPr id="5" name="TextBox 5"/>
          <p:cNvSpPr txBox="1"/>
          <p:nvPr/>
        </p:nvSpPr>
        <p:spPr>
          <a:xfrm>
            <a:off x="1586877" y="3849824"/>
            <a:ext cx="9849460" cy="1144906"/>
          </a:xfrm>
          <a:prstGeom prst="rect">
            <a:avLst/>
          </a:prstGeom>
        </p:spPr>
        <p:txBody>
          <a:bodyPr lIns="0" tIns="0" rIns="0" bIns="0" rtlCol="0" anchor="t">
            <a:spAutoFit/>
          </a:bodyPr>
          <a:lstStyle/>
          <a:p>
            <a:pPr algn="ctr">
              <a:lnSpc>
                <a:spcPts val="4619"/>
              </a:lnSpc>
              <a:spcBef>
                <a:spcPct val="0"/>
              </a:spcBef>
            </a:pPr>
            <a:r>
              <a:rPr lang="en-US" sz="3299">
                <a:solidFill>
                  <a:srgbClr val="A83937"/>
                </a:solidFill>
                <a:latin typeface="Open Sans Bold"/>
              </a:rPr>
              <a:t>Évaluation du Risque de Maladie Coronarienne </a:t>
            </a:r>
          </a:p>
          <a:p>
            <a:pPr algn="ctr">
              <a:lnSpc>
                <a:spcPts val="4619"/>
              </a:lnSpc>
              <a:spcBef>
                <a:spcPct val="0"/>
              </a:spcBef>
            </a:pPr>
            <a:r>
              <a:rPr lang="en-US" sz="3299">
                <a:solidFill>
                  <a:srgbClr val="A83937"/>
                </a:solidFill>
                <a:latin typeface="Open Sans Bold"/>
              </a:rPr>
              <a:t>à 10 Ans : Prédiction et Diagnostic</a:t>
            </a:r>
          </a:p>
        </p:txBody>
      </p:sp>
      <p:sp>
        <p:nvSpPr>
          <p:cNvPr id="6" name="TextBox 6"/>
          <p:cNvSpPr txBox="1"/>
          <p:nvPr/>
        </p:nvSpPr>
        <p:spPr>
          <a:xfrm>
            <a:off x="8051731" y="7190665"/>
            <a:ext cx="1892240" cy="254635"/>
          </a:xfrm>
          <a:prstGeom prst="rect">
            <a:avLst/>
          </a:prstGeom>
        </p:spPr>
        <p:txBody>
          <a:bodyPr lIns="0" tIns="0" rIns="0" bIns="0" rtlCol="0" anchor="t">
            <a:spAutoFit/>
          </a:bodyPr>
          <a:lstStyle/>
          <a:p>
            <a:pPr>
              <a:lnSpc>
                <a:spcPts val="2239"/>
              </a:lnSpc>
              <a:spcBef>
                <a:spcPct val="0"/>
              </a:spcBef>
            </a:pPr>
            <a:r>
              <a:rPr lang="en-US" sz="1599">
                <a:solidFill>
                  <a:srgbClr val="E04847"/>
                </a:solidFill>
                <a:latin typeface="Garet 1 Bold"/>
              </a:rPr>
              <a:t>Présenté par</a:t>
            </a:r>
          </a:p>
        </p:txBody>
      </p:sp>
      <p:sp>
        <p:nvSpPr>
          <p:cNvPr id="7" name="TextBox 7"/>
          <p:cNvSpPr txBox="1"/>
          <p:nvPr/>
        </p:nvSpPr>
        <p:spPr>
          <a:xfrm>
            <a:off x="8051731" y="7540550"/>
            <a:ext cx="1601579" cy="240665"/>
          </a:xfrm>
          <a:prstGeom prst="rect">
            <a:avLst/>
          </a:prstGeom>
        </p:spPr>
        <p:txBody>
          <a:bodyPr lIns="0" tIns="0" rIns="0" bIns="0" rtlCol="0" anchor="t">
            <a:spAutoFit/>
          </a:bodyPr>
          <a:lstStyle/>
          <a:p>
            <a:pPr>
              <a:lnSpc>
                <a:spcPts val="1959"/>
              </a:lnSpc>
              <a:spcBef>
                <a:spcPct val="0"/>
              </a:spcBef>
            </a:pPr>
            <a:r>
              <a:rPr lang="en-US" sz="1399">
                <a:solidFill>
                  <a:srgbClr val="FFFFFF"/>
                </a:solidFill>
                <a:latin typeface="Garet 1"/>
              </a:rPr>
              <a:t>RABAB KAF</a:t>
            </a:r>
          </a:p>
        </p:txBody>
      </p:sp>
      <p:sp>
        <p:nvSpPr>
          <p:cNvPr id="8" name="TextBox 8"/>
          <p:cNvSpPr txBox="1"/>
          <p:nvPr/>
        </p:nvSpPr>
        <p:spPr>
          <a:xfrm>
            <a:off x="9653311" y="8555280"/>
            <a:ext cx="1892240" cy="254635"/>
          </a:xfrm>
          <a:prstGeom prst="rect">
            <a:avLst/>
          </a:prstGeom>
        </p:spPr>
        <p:txBody>
          <a:bodyPr lIns="0" tIns="0" rIns="0" bIns="0" rtlCol="0" anchor="t">
            <a:spAutoFit/>
          </a:bodyPr>
          <a:lstStyle/>
          <a:p>
            <a:pPr>
              <a:lnSpc>
                <a:spcPts val="2239"/>
              </a:lnSpc>
              <a:spcBef>
                <a:spcPct val="0"/>
              </a:spcBef>
            </a:pPr>
            <a:r>
              <a:rPr lang="en-US" sz="1599">
                <a:solidFill>
                  <a:srgbClr val="E04847"/>
                </a:solidFill>
                <a:latin typeface="Garet 1 Bold"/>
              </a:rPr>
              <a:t>Encadré par</a:t>
            </a:r>
          </a:p>
        </p:txBody>
      </p:sp>
      <p:sp>
        <p:nvSpPr>
          <p:cNvPr id="9" name="TextBox 9"/>
          <p:cNvSpPr txBox="1"/>
          <p:nvPr/>
        </p:nvSpPr>
        <p:spPr>
          <a:xfrm>
            <a:off x="9653311" y="8910832"/>
            <a:ext cx="1321355" cy="240630"/>
          </a:xfrm>
          <a:prstGeom prst="rect">
            <a:avLst/>
          </a:prstGeom>
        </p:spPr>
        <p:txBody>
          <a:bodyPr lIns="0" tIns="0" rIns="0" bIns="0" rtlCol="0" anchor="t">
            <a:spAutoFit/>
          </a:bodyPr>
          <a:lstStyle/>
          <a:p>
            <a:pPr algn="ctr">
              <a:lnSpc>
                <a:spcPts val="1959"/>
              </a:lnSpc>
              <a:spcBef>
                <a:spcPct val="0"/>
              </a:spcBef>
            </a:pPr>
            <a:r>
              <a:rPr lang="en-US" sz="1399">
                <a:solidFill>
                  <a:srgbClr val="FFFFFF"/>
                </a:solidFill>
                <a:latin typeface="Garet 2"/>
              </a:rPr>
              <a:t>Pr.NAJAH Said </a:t>
            </a:r>
          </a:p>
        </p:txBody>
      </p:sp>
      <p:sp>
        <p:nvSpPr>
          <p:cNvPr id="10" name="TextBox 10"/>
          <p:cNvSpPr txBox="1"/>
          <p:nvPr/>
        </p:nvSpPr>
        <p:spPr>
          <a:xfrm>
            <a:off x="8051731" y="7876465"/>
            <a:ext cx="2253077" cy="240665"/>
          </a:xfrm>
          <a:prstGeom prst="rect">
            <a:avLst/>
          </a:prstGeom>
        </p:spPr>
        <p:txBody>
          <a:bodyPr lIns="0" tIns="0" rIns="0" bIns="0" rtlCol="0" anchor="t">
            <a:spAutoFit/>
          </a:bodyPr>
          <a:lstStyle/>
          <a:p>
            <a:pPr>
              <a:lnSpc>
                <a:spcPts val="1959"/>
              </a:lnSpc>
              <a:spcBef>
                <a:spcPct val="0"/>
              </a:spcBef>
            </a:pPr>
            <a:r>
              <a:rPr lang="en-US" sz="1399">
                <a:solidFill>
                  <a:srgbClr val="FFFFFF"/>
                </a:solidFill>
                <a:latin typeface="Garet 1"/>
              </a:rPr>
              <a:t>SALWA KBIRI ALAOUI</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551444" y="5618949"/>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1622219" y="1911504"/>
            <a:ext cx="9749455" cy="1514648"/>
          </a:xfrm>
          <a:custGeom>
            <a:avLst/>
            <a:gdLst/>
            <a:ahLst/>
            <a:cxnLst/>
            <a:rect l="l" t="t" r="r" b="b"/>
            <a:pathLst>
              <a:path w="9749455" h="1514648">
                <a:moveTo>
                  <a:pt x="0" y="0"/>
                </a:moveTo>
                <a:lnTo>
                  <a:pt x="9749456" y="0"/>
                </a:lnTo>
                <a:lnTo>
                  <a:pt x="9749456" y="1514648"/>
                </a:lnTo>
                <a:lnTo>
                  <a:pt x="0" y="1514648"/>
                </a:lnTo>
                <a:lnTo>
                  <a:pt x="0" y="0"/>
                </a:lnTo>
                <a:close/>
              </a:path>
            </a:pathLst>
          </a:custGeom>
          <a:blipFill>
            <a:blip r:embed="rId4"/>
            <a:stretch>
              <a:fillRect/>
            </a:stretch>
          </a:blipFill>
        </p:spPr>
      </p:sp>
      <p:sp>
        <p:nvSpPr>
          <p:cNvPr id="5" name="Freeform 5"/>
          <p:cNvSpPr/>
          <p:nvPr/>
        </p:nvSpPr>
        <p:spPr>
          <a:xfrm>
            <a:off x="3500708" y="4059683"/>
            <a:ext cx="10676076" cy="1333103"/>
          </a:xfrm>
          <a:custGeom>
            <a:avLst/>
            <a:gdLst/>
            <a:ahLst/>
            <a:cxnLst/>
            <a:rect l="l" t="t" r="r" b="b"/>
            <a:pathLst>
              <a:path w="10676076" h="1333103">
                <a:moveTo>
                  <a:pt x="0" y="0"/>
                </a:moveTo>
                <a:lnTo>
                  <a:pt x="10676076" y="0"/>
                </a:lnTo>
                <a:lnTo>
                  <a:pt x="10676076" y="1333103"/>
                </a:lnTo>
                <a:lnTo>
                  <a:pt x="0" y="1333103"/>
                </a:lnTo>
                <a:lnTo>
                  <a:pt x="0" y="0"/>
                </a:lnTo>
                <a:close/>
              </a:path>
            </a:pathLst>
          </a:custGeom>
          <a:blipFill>
            <a:blip r:embed="rId5"/>
            <a:stretch>
              <a:fillRect r="-37398" b="-438586"/>
            </a:stretch>
          </a:blipFill>
        </p:spPr>
      </p:sp>
      <p:sp>
        <p:nvSpPr>
          <p:cNvPr id="6" name="Freeform 6"/>
          <p:cNvSpPr/>
          <p:nvPr/>
        </p:nvSpPr>
        <p:spPr>
          <a:xfrm>
            <a:off x="3648030" y="5392786"/>
            <a:ext cx="10528754" cy="452326"/>
          </a:xfrm>
          <a:custGeom>
            <a:avLst/>
            <a:gdLst/>
            <a:ahLst/>
            <a:cxnLst/>
            <a:rect l="l" t="t" r="r" b="b"/>
            <a:pathLst>
              <a:path w="10528754" h="452326">
                <a:moveTo>
                  <a:pt x="0" y="0"/>
                </a:moveTo>
                <a:lnTo>
                  <a:pt x="10528754" y="0"/>
                </a:lnTo>
                <a:lnTo>
                  <a:pt x="10528754" y="452326"/>
                </a:lnTo>
                <a:lnTo>
                  <a:pt x="0" y="452326"/>
                </a:lnTo>
                <a:lnTo>
                  <a:pt x="0" y="0"/>
                </a:lnTo>
                <a:close/>
              </a:path>
            </a:pathLst>
          </a:custGeom>
          <a:blipFill>
            <a:blip r:embed="rId5"/>
            <a:stretch>
              <a:fillRect t="-493440" r="-50578" b="-1122151"/>
            </a:stretch>
          </a:blipFill>
        </p:spPr>
      </p:sp>
      <p:sp>
        <p:nvSpPr>
          <p:cNvPr id="7" name="Freeform 7"/>
          <p:cNvSpPr/>
          <p:nvPr/>
        </p:nvSpPr>
        <p:spPr>
          <a:xfrm>
            <a:off x="4846221" y="6460689"/>
            <a:ext cx="13050907" cy="1696288"/>
          </a:xfrm>
          <a:custGeom>
            <a:avLst/>
            <a:gdLst/>
            <a:ahLst/>
            <a:cxnLst/>
            <a:rect l="l" t="t" r="r" b="b"/>
            <a:pathLst>
              <a:path w="13050907" h="1696288">
                <a:moveTo>
                  <a:pt x="0" y="0"/>
                </a:moveTo>
                <a:lnTo>
                  <a:pt x="13050907" y="0"/>
                </a:lnTo>
                <a:lnTo>
                  <a:pt x="13050907" y="1696289"/>
                </a:lnTo>
                <a:lnTo>
                  <a:pt x="0" y="1696289"/>
                </a:lnTo>
                <a:lnTo>
                  <a:pt x="0" y="0"/>
                </a:lnTo>
                <a:close/>
              </a:path>
            </a:pathLst>
          </a:custGeom>
          <a:blipFill>
            <a:blip r:embed="rId6"/>
            <a:stretch>
              <a:fillRect r="-4443"/>
            </a:stretch>
          </a:blipFill>
        </p:spPr>
      </p:sp>
      <p:sp>
        <p:nvSpPr>
          <p:cNvPr id="8" name="Freeform 8"/>
          <p:cNvSpPr/>
          <p:nvPr/>
        </p:nvSpPr>
        <p:spPr>
          <a:xfrm>
            <a:off x="6604033" y="8894119"/>
            <a:ext cx="6819451" cy="472410"/>
          </a:xfrm>
          <a:custGeom>
            <a:avLst/>
            <a:gdLst/>
            <a:ahLst/>
            <a:cxnLst/>
            <a:rect l="l" t="t" r="r" b="b"/>
            <a:pathLst>
              <a:path w="6819451" h="472410">
                <a:moveTo>
                  <a:pt x="0" y="0"/>
                </a:moveTo>
                <a:lnTo>
                  <a:pt x="6819452" y="0"/>
                </a:lnTo>
                <a:lnTo>
                  <a:pt x="6819452" y="472410"/>
                </a:lnTo>
                <a:lnTo>
                  <a:pt x="0" y="472410"/>
                </a:lnTo>
                <a:lnTo>
                  <a:pt x="0" y="0"/>
                </a:lnTo>
                <a:close/>
              </a:path>
            </a:pathLst>
          </a:custGeom>
          <a:blipFill>
            <a:blip r:embed="rId7"/>
            <a:stretch>
              <a:fillRect r="-32347" b="-13928"/>
            </a:stretch>
          </a:blipFill>
        </p:spPr>
      </p:sp>
      <p:sp>
        <p:nvSpPr>
          <p:cNvPr id="9" name="TextBox 9"/>
          <p:cNvSpPr txBox="1"/>
          <p:nvPr/>
        </p:nvSpPr>
        <p:spPr>
          <a:xfrm>
            <a:off x="1028700" y="1164837"/>
            <a:ext cx="3215164"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Modèle </a:t>
            </a:r>
          </a:p>
        </p:txBody>
      </p:sp>
      <p:sp>
        <p:nvSpPr>
          <p:cNvPr id="10" name="TextBox 10"/>
          <p:cNvSpPr txBox="1"/>
          <p:nvPr/>
        </p:nvSpPr>
        <p:spPr>
          <a:xfrm>
            <a:off x="3912553" y="5784786"/>
            <a:ext cx="5168787"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Évaluation du modèle</a:t>
            </a:r>
          </a:p>
        </p:txBody>
      </p:sp>
      <p:sp>
        <p:nvSpPr>
          <p:cNvPr id="11" name="TextBox 11"/>
          <p:cNvSpPr txBox="1"/>
          <p:nvPr/>
        </p:nvSpPr>
        <p:spPr>
          <a:xfrm>
            <a:off x="2331028" y="3359477"/>
            <a:ext cx="6302917" cy="1127667"/>
          </a:xfrm>
          <a:prstGeom prst="rect">
            <a:avLst/>
          </a:prstGeom>
        </p:spPr>
        <p:txBody>
          <a:bodyPr lIns="0" tIns="0" rIns="0" bIns="0" rtlCol="0" anchor="t">
            <a:spAutoFit/>
          </a:bodyPr>
          <a:lstStyle/>
          <a:p>
            <a:pPr algn="ctr">
              <a:lnSpc>
                <a:spcPts val="4520"/>
              </a:lnSpc>
            </a:pPr>
            <a:r>
              <a:rPr lang="en-US" sz="3228" spc="229">
                <a:solidFill>
                  <a:srgbClr val="A83937"/>
                </a:solidFill>
                <a:latin typeface="Glacial Indifference Bold"/>
              </a:rPr>
              <a:t>Entrainement du Modéle</a:t>
            </a:r>
          </a:p>
          <a:p>
            <a:pPr algn="ctr">
              <a:lnSpc>
                <a:spcPts val="4520"/>
              </a:lnSpc>
              <a:spcBef>
                <a:spcPct val="0"/>
              </a:spcBef>
            </a:pPr>
            <a:endParaRPr lang="en-US" sz="3228" spc="229">
              <a:solidFill>
                <a:srgbClr val="A83937"/>
              </a:solidFill>
              <a:latin typeface="Glacial Indifference Bold"/>
            </a:endParaRPr>
          </a:p>
        </p:txBody>
      </p:sp>
      <p:sp>
        <p:nvSpPr>
          <p:cNvPr id="12" name="TextBox 12"/>
          <p:cNvSpPr txBox="1"/>
          <p:nvPr/>
        </p:nvSpPr>
        <p:spPr>
          <a:xfrm>
            <a:off x="4243864" y="8214128"/>
            <a:ext cx="5168787"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Résultat :</a:t>
            </a:r>
          </a:p>
        </p:txBody>
      </p:sp>
      <p:sp>
        <p:nvSpPr>
          <p:cNvPr id="13" name="Rectangle 12"/>
          <p:cNvSpPr/>
          <p:nvPr/>
        </p:nvSpPr>
        <p:spPr>
          <a:xfrm>
            <a:off x="1905000" y="1911504"/>
            <a:ext cx="10134600" cy="14479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648030" y="4059683"/>
            <a:ext cx="11744370" cy="17251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846221" y="6460689"/>
            <a:ext cx="13213179" cy="15022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043895" y="5583286"/>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9807949" y="5143500"/>
            <a:ext cx="7186139" cy="4676912"/>
          </a:xfrm>
          <a:custGeom>
            <a:avLst/>
            <a:gdLst/>
            <a:ahLst/>
            <a:cxnLst/>
            <a:rect l="l" t="t" r="r" b="b"/>
            <a:pathLst>
              <a:path w="7186139" h="4676912">
                <a:moveTo>
                  <a:pt x="0" y="0"/>
                </a:moveTo>
                <a:lnTo>
                  <a:pt x="7186139" y="0"/>
                </a:lnTo>
                <a:lnTo>
                  <a:pt x="7186139" y="4676912"/>
                </a:lnTo>
                <a:lnTo>
                  <a:pt x="0" y="4676912"/>
                </a:lnTo>
                <a:lnTo>
                  <a:pt x="0" y="0"/>
                </a:lnTo>
                <a:close/>
              </a:path>
            </a:pathLst>
          </a:custGeom>
          <a:blipFill>
            <a:blip r:embed="rId4"/>
            <a:stretch>
              <a:fillRect r="-33931"/>
            </a:stretch>
          </a:blipFill>
        </p:spPr>
      </p:sp>
      <p:sp>
        <p:nvSpPr>
          <p:cNvPr id="5" name="Freeform 5"/>
          <p:cNvSpPr/>
          <p:nvPr/>
        </p:nvSpPr>
        <p:spPr>
          <a:xfrm>
            <a:off x="1432811" y="1481007"/>
            <a:ext cx="7512774" cy="4408610"/>
          </a:xfrm>
          <a:custGeom>
            <a:avLst/>
            <a:gdLst/>
            <a:ahLst/>
            <a:cxnLst/>
            <a:rect l="l" t="t" r="r" b="b"/>
            <a:pathLst>
              <a:path w="7512774" h="4408610">
                <a:moveTo>
                  <a:pt x="0" y="0"/>
                </a:moveTo>
                <a:lnTo>
                  <a:pt x="7512774" y="0"/>
                </a:lnTo>
                <a:lnTo>
                  <a:pt x="7512774" y="4408610"/>
                </a:lnTo>
                <a:lnTo>
                  <a:pt x="0" y="4408610"/>
                </a:lnTo>
                <a:lnTo>
                  <a:pt x="0" y="0"/>
                </a:lnTo>
                <a:close/>
              </a:path>
            </a:pathLst>
          </a:custGeom>
          <a:blipFill>
            <a:blip r:embed="rId5"/>
            <a:stretch>
              <a:fillRect/>
            </a:stretch>
          </a:blipFill>
        </p:spPr>
      </p:sp>
      <p:sp>
        <p:nvSpPr>
          <p:cNvPr id="6" name="TextBox 6"/>
          <p:cNvSpPr txBox="1"/>
          <p:nvPr/>
        </p:nvSpPr>
        <p:spPr>
          <a:xfrm>
            <a:off x="1221015" y="758053"/>
            <a:ext cx="6832420"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 test en locale </a:t>
            </a:r>
          </a:p>
        </p:txBody>
      </p:sp>
      <p:sp>
        <p:nvSpPr>
          <p:cNvPr id="7" name="TextBox 7"/>
          <p:cNvSpPr txBox="1"/>
          <p:nvPr/>
        </p:nvSpPr>
        <p:spPr>
          <a:xfrm>
            <a:off x="9686593" y="4480495"/>
            <a:ext cx="6832420"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 test en Cluster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9235576" y="5143500"/>
            <a:ext cx="9379701" cy="9274179"/>
          </a:xfrm>
          <a:custGeom>
            <a:avLst/>
            <a:gdLst/>
            <a:ahLst/>
            <a:cxnLst/>
            <a:rect l="l" t="t" r="r" b="b"/>
            <a:pathLst>
              <a:path w="9379701" h="9274179">
                <a:moveTo>
                  <a:pt x="0" y="0"/>
                </a:moveTo>
                <a:lnTo>
                  <a:pt x="9379701" y="0"/>
                </a:lnTo>
                <a:lnTo>
                  <a:pt x="9379701" y="9274179"/>
                </a:lnTo>
                <a:lnTo>
                  <a:pt x="0" y="9274179"/>
                </a:lnTo>
                <a:lnTo>
                  <a:pt x="0" y="0"/>
                </a:lnTo>
                <a:close/>
              </a:path>
            </a:pathLst>
          </a:custGeom>
          <a:blipFill>
            <a:blip r:embed="rId2">
              <a:alphaModFix amt="9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a:off x="14839129" y="-3084423"/>
            <a:ext cx="9212958" cy="9109312"/>
          </a:xfrm>
          <a:custGeom>
            <a:avLst/>
            <a:gdLst/>
            <a:ahLst/>
            <a:cxnLst/>
            <a:rect l="l" t="t" r="r" b="b"/>
            <a:pathLst>
              <a:path w="9212958" h="9109312">
                <a:moveTo>
                  <a:pt x="0" y="0"/>
                </a:moveTo>
                <a:lnTo>
                  <a:pt x="9212958" y="0"/>
                </a:lnTo>
                <a:lnTo>
                  <a:pt x="9212958" y="9109312"/>
                </a:lnTo>
                <a:lnTo>
                  <a:pt x="0" y="9109312"/>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1355821" y="2014458"/>
            <a:ext cx="11821423" cy="6646089"/>
          </a:xfrm>
          <a:custGeom>
            <a:avLst/>
            <a:gdLst/>
            <a:ahLst/>
            <a:cxnLst/>
            <a:rect l="l" t="t" r="r" b="b"/>
            <a:pathLst>
              <a:path w="11821423" h="6646089">
                <a:moveTo>
                  <a:pt x="0" y="0"/>
                </a:moveTo>
                <a:lnTo>
                  <a:pt x="11821423" y="0"/>
                </a:lnTo>
                <a:lnTo>
                  <a:pt x="11821423" y="6646089"/>
                </a:lnTo>
                <a:lnTo>
                  <a:pt x="0" y="6646089"/>
                </a:lnTo>
                <a:lnTo>
                  <a:pt x="0" y="0"/>
                </a:lnTo>
                <a:close/>
              </a:path>
            </a:pathLst>
          </a:custGeom>
          <a:blipFill>
            <a:blip r:embed="rId4">
              <a:alphaModFix amt="73000"/>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772922" y="4256789"/>
            <a:ext cx="10987221" cy="2365997"/>
          </a:xfrm>
          <a:prstGeom prst="rect">
            <a:avLst/>
          </a:prstGeom>
        </p:spPr>
        <p:txBody>
          <a:bodyPr lIns="0" tIns="0" rIns="0" bIns="0" rtlCol="0" anchor="t">
            <a:spAutoFit/>
          </a:bodyPr>
          <a:lstStyle/>
          <a:p>
            <a:pPr algn="just">
              <a:lnSpc>
                <a:spcPts val="3176"/>
              </a:lnSpc>
              <a:spcBef>
                <a:spcPct val="0"/>
              </a:spcBef>
            </a:pPr>
            <a:r>
              <a:rPr lang="en-US" sz="2269" spc="161">
                <a:solidFill>
                  <a:srgbClr val="000000"/>
                </a:solidFill>
                <a:latin typeface="Glacial Indifference"/>
              </a:rPr>
              <a:t>l'utilisation de systèmes distribués et d'outils d'apprentissage automatique comme Spark MLLib offre un potentiel énorme pour améliorer l'évaluation du risque de maladie coronarienne à 10 ans. Ces technologies permettent une analyse approfondie des données de santé, conduisant à des résultats plus précis et à des décisions médicales mieux informées pour la prévention et le traitement des maladies cardiovasculaires.</a:t>
            </a:r>
          </a:p>
        </p:txBody>
      </p:sp>
      <p:sp>
        <p:nvSpPr>
          <p:cNvPr id="6" name="TextBox 6"/>
          <p:cNvSpPr txBox="1"/>
          <p:nvPr/>
        </p:nvSpPr>
        <p:spPr>
          <a:xfrm>
            <a:off x="2700787" y="2452715"/>
            <a:ext cx="6349525" cy="1095795"/>
          </a:xfrm>
          <a:prstGeom prst="rect">
            <a:avLst/>
          </a:prstGeom>
        </p:spPr>
        <p:txBody>
          <a:bodyPr lIns="0" tIns="0" rIns="0" bIns="0" rtlCol="0" anchor="t">
            <a:spAutoFit/>
          </a:bodyPr>
          <a:lstStyle/>
          <a:p>
            <a:pPr marL="0" lvl="0" indent="0">
              <a:lnSpc>
                <a:spcPts val="8985"/>
              </a:lnSpc>
              <a:spcBef>
                <a:spcPct val="0"/>
              </a:spcBef>
            </a:pPr>
            <a:r>
              <a:rPr lang="en-US" sz="6417" spc="417">
                <a:solidFill>
                  <a:srgbClr val="000000"/>
                </a:solidFill>
                <a:latin typeface="Alata"/>
              </a:rPr>
              <a:t>Conclusion </a:t>
            </a:r>
          </a:p>
        </p:txBody>
      </p:sp>
      <p:sp>
        <p:nvSpPr>
          <p:cNvPr id="7" name="Freeform 7"/>
          <p:cNvSpPr/>
          <p:nvPr/>
        </p:nvSpPr>
        <p:spPr>
          <a:xfrm>
            <a:off x="7812739" y="2942844"/>
            <a:ext cx="5364505" cy="5717703"/>
          </a:xfrm>
          <a:custGeom>
            <a:avLst/>
            <a:gdLst/>
            <a:ahLst/>
            <a:cxnLst/>
            <a:rect l="l" t="t" r="r" b="b"/>
            <a:pathLst>
              <a:path w="5364505" h="5717703">
                <a:moveTo>
                  <a:pt x="0" y="0"/>
                </a:moveTo>
                <a:lnTo>
                  <a:pt x="5364505" y="0"/>
                </a:lnTo>
                <a:lnTo>
                  <a:pt x="5364505" y="5717703"/>
                </a:lnTo>
                <a:lnTo>
                  <a:pt x="0" y="5717703"/>
                </a:lnTo>
                <a:lnTo>
                  <a:pt x="0" y="0"/>
                </a:lnTo>
                <a:close/>
              </a:path>
            </a:pathLst>
          </a:custGeom>
          <a:blipFill>
            <a:blip r:embed="rId6">
              <a:alphaModFix amt="9999"/>
              <a:extLst>
                <a:ext uri="{96DAC541-7B7A-43D3-8B79-37D633B846F1}">
                  <asvg:svgBlip xmlns:asvg="http://schemas.microsoft.com/office/drawing/2016/SVG/main" xmlns="" r:embed="rId7"/>
                </a:ext>
              </a:extLst>
            </a:blip>
            <a:stretch>
              <a:fillRect r="-61565" b="-49879"/>
            </a:stretch>
          </a:blipFill>
          <a:ln cap="sq">
            <a:noFill/>
            <a:prstDash val="solid"/>
            <a:miter/>
          </a:ln>
        </p:spPr>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TextBox 2"/>
          <p:cNvSpPr txBox="1"/>
          <p:nvPr/>
        </p:nvSpPr>
        <p:spPr>
          <a:xfrm>
            <a:off x="3318668" y="1555911"/>
            <a:ext cx="8313678" cy="1434563"/>
          </a:xfrm>
          <a:prstGeom prst="rect">
            <a:avLst/>
          </a:prstGeom>
        </p:spPr>
        <p:txBody>
          <a:bodyPr lIns="0" tIns="0" rIns="0" bIns="0" rtlCol="0" anchor="t">
            <a:spAutoFit/>
          </a:bodyPr>
          <a:lstStyle/>
          <a:p>
            <a:pPr marL="0" lvl="0" indent="0">
              <a:lnSpc>
                <a:spcPts val="11764"/>
              </a:lnSpc>
              <a:spcBef>
                <a:spcPct val="0"/>
              </a:spcBef>
            </a:pPr>
            <a:r>
              <a:rPr lang="en-US" sz="8403" spc="546">
                <a:solidFill>
                  <a:srgbClr val="A83937"/>
                </a:solidFill>
                <a:latin typeface="Alata"/>
              </a:rPr>
              <a:t>PLAN</a:t>
            </a:r>
          </a:p>
        </p:txBody>
      </p:sp>
      <p:sp>
        <p:nvSpPr>
          <p:cNvPr id="3" name="Freeform 3"/>
          <p:cNvSpPr/>
          <p:nvPr/>
        </p:nvSpPr>
        <p:spPr>
          <a:xfrm>
            <a:off x="9682273" y="-2732768"/>
            <a:ext cx="7793769" cy="7706089"/>
          </a:xfrm>
          <a:custGeom>
            <a:avLst/>
            <a:gdLst/>
            <a:ahLst/>
            <a:cxnLst/>
            <a:rect l="l" t="t" r="r" b="b"/>
            <a:pathLst>
              <a:path w="7793769" h="7706089">
                <a:moveTo>
                  <a:pt x="0" y="0"/>
                </a:moveTo>
                <a:lnTo>
                  <a:pt x="7793768" y="0"/>
                </a:lnTo>
                <a:lnTo>
                  <a:pt x="7793768" y="7706088"/>
                </a:lnTo>
                <a:lnTo>
                  <a:pt x="0" y="7706088"/>
                </a:lnTo>
                <a:lnTo>
                  <a:pt x="0" y="0"/>
                </a:lnTo>
                <a:close/>
              </a:path>
            </a:pathLst>
          </a:custGeom>
          <a:blipFill>
            <a:blip r:embed="rId2">
              <a:alphaModFix amt="16000"/>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4224386" y="3414249"/>
            <a:ext cx="11102518" cy="10977615"/>
          </a:xfrm>
          <a:custGeom>
            <a:avLst/>
            <a:gdLst/>
            <a:ahLst/>
            <a:cxnLst/>
            <a:rect l="l" t="t" r="r" b="b"/>
            <a:pathLst>
              <a:path w="11102518" h="10977615">
                <a:moveTo>
                  <a:pt x="0" y="0"/>
                </a:moveTo>
                <a:lnTo>
                  <a:pt x="11102518" y="0"/>
                </a:lnTo>
                <a:lnTo>
                  <a:pt x="11102518" y="10977615"/>
                </a:lnTo>
                <a:lnTo>
                  <a:pt x="0" y="10977615"/>
                </a:lnTo>
                <a:lnTo>
                  <a:pt x="0" y="0"/>
                </a:lnTo>
                <a:close/>
              </a:path>
            </a:pathLst>
          </a:custGeom>
          <a:blipFill>
            <a:blip r:embed="rId2">
              <a:alphaModFix amt="16000"/>
              <a:extLst>
                <a:ext uri="{96DAC541-7B7A-43D3-8B79-37D633B846F1}">
                  <asvg:svgBlip xmlns:asvg="http://schemas.microsoft.com/office/drawing/2016/SVG/main" xmlns="" r:embed="rId3"/>
                </a:ext>
              </a:extLst>
            </a:blip>
            <a:stretch>
              <a:fillRect/>
            </a:stretch>
          </a:blipFill>
          <a:ln cap="sq">
            <a:noFill/>
            <a:prstDash val="solid"/>
            <a:miter/>
          </a:ln>
        </p:spPr>
      </p:sp>
      <p:sp>
        <p:nvSpPr>
          <p:cNvPr id="5" name="TextBox 5"/>
          <p:cNvSpPr txBox="1"/>
          <p:nvPr/>
        </p:nvSpPr>
        <p:spPr>
          <a:xfrm>
            <a:off x="4081008" y="4208022"/>
            <a:ext cx="5271809" cy="3276521"/>
          </a:xfrm>
          <a:prstGeom prst="rect">
            <a:avLst/>
          </a:prstGeom>
        </p:spPr>
        <p:txBody>
          <a:bodyPr lIns="0" tIns="0" rIns="0" bIns="0" rtlCol="0" anchor="t">
            <a:spAutoFit/>
          </a:bodyPr>
          <a:lstStyle/>
          <a:p>
            <a:pPr marL="807956" lvl="1" indent="-403978">
              <a:lnSpc>
                <a:spcPts val="5239"/>
              </a:lnSpc>
              <a:buFont typeface="Arial"/>
              <a:buChar char="•"/>
            </a:pPr>
            <a:r>
              <a:rPr lang="en-US" sz="3742" spc="265">
                <a:solidFill>
                  <a:srgbClr val="FFFFFF"/>
                </a:solidFill>
                <a:latin typeface="Glacial Indifference"/>
              </a:rPr>
              <a:t>Introduction </a:t>
            </a:r>
          </a:p>
          <a:p>
            <a:pPr marL="807956" lvl="1" indent="-403978">
              <a:lnSpc>
                <a:spcPts val="5239"/>
              </a:lnSpc>
              <a:buFont typeface="Arial"/>
              <a:buChar char="•"/>
            </a:pPr>
            <a:r>
              <a:rPr lang="en-US" sz="3742" spc="265">
                <a:solidFill>
                  <a:srgbClr val="FFFFFF"/>
                </a:solidFill>
                <a:latin typeface="Glacial Indifference"/>
              </a:rPr>
              <a:t>Traitement </a:t>
            </a:r>
          </a:p>
          <a:p>
            <a:pPr marL="807956" lvl="1" indent="-403978">
              <a:lnSpc>
                <a:spcPts val="5239"/>
              </a:lnSpc>
              <a:buFont typeface="Arial"/>
              <a:buChar char="•"/>
            </a:pPr>
            <a:r>
              <a:rPr lang="en-US" sz="3742" spc="265">
                <a:solidFill>
                  <a:srgbClr val="FFFFFF"/>
                </a:solidFill>
                <a:latin typeface="Glacial Indifference"/>
              </a:rPr>
              <a:t>Résultat  </a:t>
            </a:r>
          </a:p>
          <a:p>
            <a:pPr marL="807956" lvl="1" indent="-403978">
              <a:lnSpc>
                <a:spcPts val="5239"/>
              </a:lnSpc>
              <a:buFont typeface="Arial"/>
              <a:buChar char="•"/>
            </a:pPr>
            <a:r>
              <a:rPr lang="en-US" sz="3742" spc="265">
                <a:solidFill>
                  <a:srgbClr val="FFFFFF"/>
                </a:solidFill>
                <a:latin typeface="Glacial Indifference"/>
              </a:rPr>
              <a:t>Conclusion</a:t>
            </a:r>
          </a:p>
          <a:p>
            <a:pPr>
              <a:lnSpc>
                <a:spcPts val="5239"/>
              </a:lnSpc>
            </a:pPr>
            <a:endParaRPr lang="en-US" sz="3742" spc="265">
              <a:solidFill>
                <a:srgbClr val="FFFFFF"/>
              </a:solidFill>
              <a:latin typeface="Glacial Indifference"/>
            </a:endParaRPr>
          </a:p>
        </p:txBody>
      </p:sp>
      <p:sp>
        <p:nvSpPr>
          <p:cNvPr id="6" name="TextBox 6"/>
          <p:cNvSpPr txBox="1"/>
          <p:nvPr/>
        </p:nvSpPr>
        <p:spPr>
          <a:xfrm>
            <a:off x="9352817" y="4208022"/>
            <a:ext cx="844974" cy="5253745"/>
          </a:xfrm>
          <a:prstGeom prst="rect">
            <a:avLst/>
          </a:prstGeom>
        </p:spPr>
        <p:txBody>
          <a:bodyPr lIns="0" tIns="0" rIns="0" bIns="0" rtlCol="0" anchor="t">
            <a:spAutoFit/>
          </a:bodyPr>
          <a:lstStyle/>
          <a:p>
            <a:pPr algn="ctr">
              <a:lnSpc>
                <a:spcPts val="5239"/>
              </a:lnSpc>
            </a:pPr>
            <a:r>
              <a:rPr lang="en-US" sz="3742" spc="265">
                <a:solidFill>
                  <a:srgbClr val="FFFFFF"/>
                </a:solidFill>
                <a:latin typeface="Glacial Indifference Bold"/>
              </a:rPr>
              <a:t>01</a:t>
            </a:r>
          </a:p>
          <a:p>
            <a:pPr algn="ctr">
              <a:lnSpc>
                <a:spcPts val="5239"/>
              </a:lnSpc>
            </a:pPr>
            <a:r>
              <a:rPr lang="en-US" sz="3742" spc="265">
                <a:solidFill>
                  <a:srgbClr val="FFFFFF"/>
                </a:solidFill>
                <a:latin typeface="Glacial Indifference Bold"/>
              </a:rPr>
              <a:t>02</a:t>
            </a:r>
          </a:p>
          <a:p>
            <a:pPr algn="ctr">
              <a:lnSpc>
                <a:spcPts val="5239"/>
              </a:lnSpc>
            </a:pPr>
            <a:r>
              <a:rPr lang="en-US" sz="3742" spc="265">
                <a:solidFill>
                  <a:srgbClr val="FFFFFF"/>
                </a:solidFill>
                <a:latin typeface="Glacial Indifference Bold"/>
              </a:rPr>
              <a:t>03</a:t>
            </a:r>
          </a:p>
          <a:p>
            <a:pPr algn="ctr">
              <a:lnSpc>
                <a:spcPts val="5239"/>
              </a:lnSpc>
            </a:pPr>
            <a:r>
              <a:rPr lang="en-US" sz="3742" spc="265">
                <a:solidFill>
                  <a:srgbClr val="FFFFFF"/>
                </a:solidFill>
                <a:latin typeface="Glacial Indifference Bold"/>
              </a:rPr>
              <a:t>04</a:t>
            </a:r>
          </a:p>
          <a:p>
            <a:pPr algn="ctr">
              <a:lnSpc>
                <a:spcPts val="5239"/>
              </a:lnSpc>
            </a:pPr>
            <a:endParaRPr lang="en-US" sz="3742" spc="265">
              <a:solidFill>
                <a:srgbClr val="FFFFFF"/>
              </a:solidFill>
              <a:latin typeface="Glacial Indifference Bold"/>
            </a:endParaRPr>
          </a:p>
          <a:p>
            <a:pPr algn="ctr">
              <a:lnSpc>
                <a:spcPts val="5239"/>
              </a:lnSpc>
            </a:pPr>
            <a:endParaRPr lang="en-US" sz="3742" spc="265">
              <a:solidFill>
                <a:srgbClr val="FFFFFF"/>
              </a:solidFill>
              <a:latin typeface="Glacial Indifference Bold"/>
            </a:endParaRPr>
          </a:p>
          <a:p>
            <a:pPr algn="ctr">
              <a:lnSpc>
                <a:spcPts val="5239"/>
              </a:lnSpc>
            </a:pPr>
            <a:endParaRPr lang="en-US" sz="3742" spc="265">
              <a:solidFill>
                <a:srgbClr val="FFFFFF"/>
              </a:solidFill>
              <a:latin typeface="Glacial Indifference Bold"/>
            </a:endParaRPr>
          </a:p>
          <a:p>
            <a:pPr marL="0" lvl="0" indent="0" algn="ctr">
              <a:lnSpc>
                <a:spcPts val="5239"/>
              </a:lnSpc>
            </a:pPr>
            <a:endParaRPr lang="en-US" sz="3742" spc="265">
              <a:solidFill>
                <a:srgbClr val="FFFFFF"/>
              </a:solidFill>
              <a:latin typeface="Glacial Indifference Bold"/>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9235576" y="5143500"/>
            <a:ext cx="9379701" cy="9274179"/>
          </a:xfrm>
          <a:custGeom>
            <a:avLst/>
            <a:gdLst/>
            <a:ahLst/>
            <a:cxnLst/>
            <a:rect l="l" t="t" r="r" b="b"/>
            <a:pathLst>
              <a:path w="9379701" h="9274179">
                <a:moveTo>
                  <a:pt x="0" y="0"/>
                </a:moveTo>
                <a:lnTo>
                  <a:pt x="9379701" y="0"/>
                </a:lnTo>
                <a:lnTo>
                  <a:pt x="9379701" y="9274179"/>
                </a:lnTo>
                <a:lnTo>
                  <a:pt x="0" y="9274179"/>
                </a:lnTo>
                <a:lnTo>
                  <a:pt x="0" y="0"/>
                </a:lnTo>
                <a:close/>
              </a:path>
            </a:pathLst>
          </a:custGeom>
          <a:blipFill>
            <a:blip r:embed="rId2">
              <a:alphaModFix amt="9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a:off x="14839129" y="-3084423"/>
            <a:ext cx="9212958" cy="9109312"/>
          </a:xfrm>
          <a:custGeom>
            <a:avLst/>
            <a:gdLst/>
            <a:ahLst/>
            <a:cxnLst/>
            <a:rect l="l" t="t" r="r" b="b"/>
            <a:pathLst>
              <a:path w="9212958" h="9109312">
                <a:moveTo>
                  <a:pt x="0" y="0"/>
                </a:moveTo>
                <a:lnTo>
                  <a:pt x="9212958" y="0"/>
                </a:lnTo>
                <a:lnTo>
                  <a:pt x="9212958" y="9109312"/>
                </a:lnTo>
                <a:lnTo>
                  <a:pt x="0" y="9109312"/>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1355821" y="2014458"/>
            <a:ext cx="11821423" cy="6646089"/>
          </a:xfrm>
          <a:custGeom>
            <a:avLst/>
            <a:gdLst/>
            <a:ahLst/>
            <a:cxnLst/>
            <a:rect l="l" t="t" r="r" b="b"/>
            <a:pathLst>
              <a:path w="11821423" h="6646089">
                <a:moveTo>
                  <a:pt x="0" y="0"/>
                </a:moveTo>
                <a:lnTo>
                  <a:pt x="11821423" y="0"/>
                </a:lnTo>
                <a:lnTo>
                  <a:pt x="11821423" y="6646089"/>
                </a:lnTo>
                <a:lnTo>
                  <a:pt x="0" y="6646089"/>
                </a:lnTo>
                <a:lnTo>
                  <a:pt x="0" y="0"/>
                </a:lnTo>
                <a:close/>
              </a:path>
            </a:pathLst>
          </a:custGeom>
          <a:blipFill>
            <a:blip r:embed="rId4">
              <a:alphaModFix amt="73000"/>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2212381" y="3678135"/>
            <a:ext cx="10306718" cy="4441731"/>
          </a:xfrm>
          <a:prstGeom prst="rect">
            <a:avLst/>
          </a:prstGeom>
        </p:spPr>
        <p:txBody>
          <a:bodyPr lIns="0" tIns="0" rIns="0" bIns="0" rtlCol="0" anchor="t">
            <a:spAutoFit/>
          </a:bodyPr>
          <a:lstStyle/>
          <a:p>
            <a:pPr algn="just">
              <a:lnSpc>
                <a:spcPts val="2980"/>
              </a:lnSpc>
              <a:spcBef>
                <a:spcPct val="0"/>
              </a:spcBef>
            </a:pPr>
            <a:r>
              <a:rPr lang="en-US" sz="2128" spc="151">
                <a:solidFill>
                  <a:srgbClr val="000000"/>
                </a:solidFill>
                <a:latin typeface="Glacial Indifference"/>
              </a:rPr>
              <a:t>On vise à prédire le risque de maladie coronarienne chez les patients sur une période de 10 ans en utilisant des techniques de régression logistique et de préparation de données. Avec 12 millions de décès annuels dus aux maladies cardiaques dans le monde, cette prédiction précoce des risques peut jouer un rôle crucial dans la réduction des complications et l'amélioration des décisions de mode de vie. Les données proviennent d'une étude cardiovasculaire à Framingham, Massachusetts, accessibles sur Kaggle, avec plus de 4 000 observations et 15 variables incluant des facteurs démographiques, comportementaux et médicaux. L'objectif est de prédire le risque de maladie coronarienne en utilisant Java pour l'implémentation, garantissant ainsi une approche systématique et rigoureuse du projet.</a:t>
            </a:r>
          </a:p>
        </p:txBody>
      </p:sp>
      <p:sp>
        <p:nvSpPr>
          <p:cNvPr id="6" name="TextBox 6"/>
          <p:cNvSpPr txBox="1"/>
          <p:nvPr/>
        </p:nvSpPr>
        <p:spPr>
          <a:xfrm>
            <a:off x="2700787" y="2452715"/>
            <a:ext cx="6349525" cy="1095795"/>
          </a:xfrm>
          <a:prstGeom prst="rect">
            <a:avLst/>
          </a:prstGeom>
        </p:spPr>
        <p:txBody>
          <a:bodyPr lIns="0" tIns="0" rIns="0" bIns="0" rtlCol="0" anchor="t">
            <a:spAutoFit/>
          </a:bodyPr>
          <a:lstStyle/>
          <a:p>
            <a:pPr marL="0" lvl="0" indent="0">
              <a:lnSpc>
                <a:spcPts val="8985"/>
              </a:lnSpc>
              <a:spcBef>
                <a:spcPct val="0"/>
              </a:spcBef>
            </a:pPr>
            <a:r>
              <a:rPr lang="en-US" sz="6417" spc="417">
                <a:solidFill>
                  <a:srgbClr val="000000"/>
                </a:solidFill>
                <a:latin typeface="Alata"/>
              </a:rPr>
              <a:t>Introduction</a:t>
            </a:r>
          </a:p>
        </p:txBody>
      </p:sp>
      <p:sp>
        <p:nvSpPr>
          <p:cNvPr id="7" name="Freeform 7"/>
          <p:cNvSpPr/>
          <p:nvPr/>
        </p:nvSpPr>
        <p:spPr>
          <a:xfrm>
            <a:off x="7812739" y="2942844"/>
            <a:ext cx="5364505" cy="5717703"/>
          </a:xfrm>
          <a:custGeom>
            <a:avLst/>
            <a:gdLst/>
            <a:ahLst/>
            <a:cxnLst/>
            <a:rect l="l" t="t" r="r" b="b"/>
            <a:pathLst>
              <a:path w="5364505" h="5717703">
                <a:moveTo>
                  <a:pt x="0" y="0"/>
                </a:moveTo>
                <a:lnTo>
                  <a:pt x="5364505" y="0"/>
                </a:lnTo>
                <a:lnTo>
                  <a:pt x="5364505" y="5717703"/>
                </a:lnTo>
                <a:lnTo>
                  <a:pt x="0" y="5717703"/>
                </a:lnTo>
                <a:lnTo>
                  <a:pt x="0" y="0"/>
                </a:lnTo>
                <a:close/>
              </a:path>
            </a:pathLst>
          </a:custGeom>
          <a:blipFill>
            <a:blip r:embed="rId6">
              <a:alphaModFix amt="9999"/>
              <a:extLst>
                <a:ext uri="{96DAC541-7B7A-43D3-8B79-37D633B846F1}">
                  <asvg:svgBlip xmlns:asvg="http://schemas.microsoft.com/office/drawing/2016/SVG/main" xmlns="" r:embed="rId7"/>
                </a:ext>
              </a:extLst>
            </a:blip>
            <a:stretch>
              <a:fillRect r="-61565" b="-49879"/>
            </a:stretch>
          </a:blipFill>
          <a:ln cap="sq">
            <a:noFill/>
            <a:prstDash val="solid"/>
            <a:miter/>
          </a:ln>
        </p:spPr>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flipH="1">
            <a:off x="0" y="876339"/>
            <a:ext cx="18288000" cy="9343505"/>
          </a:xfrm>
          <a:custGeom>
            <a:avLst/>
            <a:gdLst/>
            <a:ahLst/>
            <a:cxnLst/>
            <a:rect l="l" t="t" r="r" b="b"/>
            <a:pathLst>
              <a:path w="18288000" h="9343505">
                <a:moveTo>
                  <a:pt x="18288000" y="0"/>
                </a:moveTo>
                <a:lnTo>
                  <a:pt x="0" y="0"/>
                </a:lnTo>
                <a:lnTo>
                  <a:pt x="0" y="9343505"/>
                </a:lnTo>
                <a:lnTo>
                  <a:pt x="18288000" y="9343505"/>
                </a:lnTo>
                <a:lnTo>
                  <a:pt x="1828800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grpSp>
        <p:nvGrpSpPr>
          <p:cNvPr id="3" name="Group 3"/>
          <p:cNvGrpSpPr/>
          <p:nvPr/>
        </p:nvGrpSpPr>
        <p:grpSpPr>
          <a:xfrm>
            <a:off x="2753383" y="3457616"/>
            <a:ext cx="3302333" cy="1834947"/>
            <a:chOff x="0" y="0"/>
            <a:chExt cx="4159440" cy="2311200"/>
          </a:xfrm>
        </p:grpSpPr>
        <p:sp>
          <p:nvSpPr>
            <p:cNvPr id="4" name="Freeform 4"/>
            <p:cNvSpPr/>
            <p:nvPr/>
          </p:nvSpPr>
          <p:spPr>
            <a:xfrm>
              <a:off x="0" y="0"/>
              <a:ext cx="4159377" cy="2311146"/>
            </a:xfrm>
            <a:custGeom>
              <a:avLst/>
              <a:gdLst/>
              <a:ahLst/>
              <a:cxnLst/>
              <a:rect l="l" t="t" r="r" b="b"/>
              <a:pathLst>
                <a:path w="4159377" h="2311146">
                  <a:moveTo>
                    <a:pt x="4159377" y="1243076"/>
                  </a:moveTo>
                  <a:cubicBezTo>
                    <a:pt x="3182874" y="1031875"/>
                    <a:pt x="3182874" y="1031875"/>
                    <a:pt x="3182874" y="1031875"/>
                  </a:cubicBezTo>
                  <a:cubicBezTo>
                    <a:pt x="3315462" y="905129"/>
                    <a:pt x="3315462" y="905129"/>
                    <a:pt x="3315462" y="905129"/>
                  </a:cubicBezTo>
                  <a:cubicBezTo>
                    <a:pt x="2959862" y="573278"/>
                    <a:pt x="2489581" y="374142"/>
                    <a:pt x="1965198" y="374142"/>
                  </a:cubicBezTo>
                  <a:cubicBezTo>
                    <a:pt x="886079" y="374142"/>
                    <a:pt x="12065" y="1237107"/>
                    <a:pt x="0" y="2311146"/>
                  </a:cubicBezTo>
                  <a:cubicBezTo>
                    <a:pt x="12065" y="1031875"/>
                    <a:pt x="1054989" y="0"/>
                    <a:pt x="2332863" y="0"/>
                  </a:cubicBezTo>
                  <a:cubicBezTo>
                    <a:pt x="2863342" y="0"/>
                    <a:pt x="3351657" y="175006"/>
                    <a:pt x="3743452" y="476758"/>
                  </a:cubicBezTo>
                  <a:cubicBezTo>
                    <a:pt x="3845941" y="374142"/>
                    <a:pt x="3845941" y="374142"/>
                    <a:pt x="3845941" y="374142"/>
                  </a:cubicBezTo>
                  <a:lnTo>
                    <a:pt x="4159377" y="1243076"/>
                  </a:lnTo>
                  <a:close/>
                </a:path>
              </a:pathLst>
            </a:custGeom>
            <a:solidFill>
              <a:srgbClr val="E9918E"/>
            </a:solidFill>
          </p:spPr>
        </p:sp>
      </p:grpSp>
      <p:grpSp>
        <p:nvGrpSpPr>
          <p:cNvPr id="5" name="Group 5"/>
          <p:cNvGrpSpPr/>
          <p:nvPr/>
        </p:nvGrpSpPr>
        <p:grpSpPr>
          <a:xfrm>
            <a:off x="2882572" y="3968657"/>
            <a:ext cx="2673535" cy="2675250"/>
            <a:chOff x="0" y="0"/>
            <a:chExt cx="3367440" cy="3369600"/>
          </a:xfrm>
        </p:grpSpPr>
        <p:sp>
          <p:nvSpPr>
            <p:cNvPr id="6" name="Freeform 6"/>
            <p:cNvSpPr/>
            <p:nvPr/>
          </p:nvSpPr>
          <p:spPr>
            <a:xfrm>
              <a:off x="0" y="0"/>
              <a:ext cx="3367405" cy="3369564"/>
            </a:xfrm>
            <a:custGeom>
              <a:avLst/>
              <a:gdLst/>
              <a:ahLst/>
              <a:cxnLst/>
              <a:rect l="l" t="t" r="r" b="b"/>
              <a:pathLst>
                <a:path w="3367405" h="3369564">
                  <a:moveTo>
                    <a:pt x="0" y="1684782"/>
                  </a:moveTo>
                  <a:cubicBezTo>
                    <a:pt x="0" y="754253"/>
                    <a:pt x="753872" y="0"/>
                    <a:pt x="1683766" y="0"/>
                  </a:cubicBezTo>
                  <a:cubicBezTo>
                    <a:pt x="2613660" y="0"/>
                    <a:pt x="3367405" y="754253"/>
                    <a:pt x="3367405" y="1684782"/>
                  </a:cubicBezTo>
                  <a:cubicBezTo>
                    <a:pt x="3367405" y="2615311"/>
                    <a:pt x="2613660" y="3369564"/>
                    <a:pt x="1683766" y="3369564"/>
                  </a:cubicBezTo>
                  <a:cubicBezTo>
                    <a:pt x="753872" y="3369564"/>
                    <a:pt x="0" y="2615311"/>
                    <a:pt x="0" y="1684782"/>
                  </a:cubicBezTo>
                  <a:close/>
                </a:path>
              </a:pathLst>
            </a:custGeom>
            <a:solidFill>
              <a:srgbClr val="F2F4F5"/>
            </a:solidFill>
          </p:spPr>
        </p:sp>
      </p:grpSp>
      <p:grpSp>
        <p:nvGrpSpPr>
          <p:cNvPr id="7" name="Group 7"/>
          <p:cNvGrpSpPr/>
          <p:nvPr/>
        </p:nvGrpSpPr>
        <p:grpSpPr>
          <a:xfrm>
            <a:off x="6050572" y="3966942"/>
            <a:ext cx="2674107" cy="2672392"/>
            <a:chOff x="0" y="0"/>
            <a:chExt cx="3368160" cy="3366000"/>
          </a:xfrm>
        </p:grpSpPr>
        <p:sp>
          <p:nvSpPr>
            <p:cNvPr id="8" name="Freeform 8"/>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sp>
      </p:grpSp>
      <p:grpSp>
        <p:nvGrpSpPr>
          <p:cNvPr id="9" name="Group 9"/>
          <p:cNvGrpSpPr/>
          <p:nvPr/>
        </p:nvGrpSpPr>
        <p:grpSpPr>
          <a:xfrm>
            <a:off x="5904233" y="5254835"/>
            <a:ext cx="3307478" cy="1832661"/>
            <a:chOff x="0" y="0"/>
            <a:chExt cx="4165920" cy="2308320"/>
          </a:xfrm>
        </p:grpSpPr>
        <p:sp>
          <p:nvSpPr>
            <p:cNvPr id="10" name="Freeform 10"/>
            <p:cNvSpPr/>
            <p:nvPr/>
          </p:nvSpPr>
          <p:spPr>
            <a:xfrm>
              <a:off x="0" y="0"/>
              <a:ext cx="4165981" cy="2308352"/>
            </a:xfrm>
            <a:custGeom>
              <a:avLst/>
              <a:gdLst/>
              <a:ahLst/>
              <a:cxnLst/>
              <a:rect l="l" t="t" r="r" b="b"/>
              <a:pathLst>
                <a:path w="4165981" h="2308352">
                  <a:moveTo>
                    <a:pt x="4165981" y="1066800"/>
                  </a:moveTo>
                  <a:cubicBezTo>
                    <a:pt x="3189351" y="1271778"/>
                    <a:pt x="3189351" y="1271778"/>
                    <a:pt x="3189351" y="1271778"/>
                  </a:cubicBezTo>
                  <a:cubicBezTo>
                    <a:pt x="3315970" y="1404366"/>
                    <a:pt x="3315970" y="1404366"/>
                    <a:pt x="3315970" y="1404366"/>
                  </a:cubicBezTo>
                  <a:cubicBezTo>
                    <a:pt x="2966339" y="1735836"/>
                    <a:pt x="2489962" y="1934718"/>
                    <a:pt x="1971548" y="1934718"/>
                  </a:cubicBezTo>
                  <a:cubicBezTo>
                    <a:pt x="892302" y="1934591"/>
                    <a:pt x="18034" y="1072769"/>
                    <a:pt x="0" y="0"/>
                  </a:cubicBezTo>
                  <a:cubicBezTo>
                    <a:pt x="18034" y="1277747"/>
                    <a:pt x="1061085" y="2308352"/>
                    <a:pt x="2339213" y="2308352"/>
                  </a:cubicBezTo>
                  <a:cubicBezTo>
                    <a:pt x="2869692" y="2308352"/>
                    <a:pt x="3358134" y="2133600"/>
                    <a:pt x="3749929" y="1832229"/>
                  </a:cubicBezTo>
                  <a:cubicBezTo>
                    <a:pt x="3852418" y="1934718"/>
                    <a:pt x="3852418" y="1934718"/>
                    <a:pt x="3852418" y="1934718"/>
                  </a:cubicBezTo>
                  <a:lnTo>
                    <a:pt x="4165981" y="1066800"/>
                  </a:lnTo>
                  <a:close/>
                </a:path>
              </a:pathLst>
            </a:custGeom>
            <a:solidFill>
              <a:srgbClr val="E9918E"/>
            </a:solidFill>
          </p:spPr>
        </p:sp>
      </p:grpSp>
      <p:grpSp>
        <p:nvGrpSpPr>
          <p:cNvPr id="11" name="Group 11"/>
          <p:cNvGrpSpPr/>
          <p:nvPr/>
        </p:nvGrpSpPr>
        <p:grpSpPr>
          <a:xfrm>
            <a:off x="9341715" y="3457616"/>
            <a:ext cx="3302333" cy="1834947"/>
            <a:chOff x="0" y="0"/>
            <a:chExt cx="4159440" cy="2311200"/>
          </a:xfrm>
        </p:grpSpPr>
        <p:sp>
          <p:nvSpPr>
            <p:cNvPr id="12" name="Freeform 12"/>
            <p:cNvSpPr/>
            <p:nvPr/>
          </p:nvSpPr>
          <p:spPr>
            <a:xfrm>
              <a:off x="0" y="0"/>
              <a:ext cx="4159377" cy="2311146"/>
            </a:xfrm>
            <a:custGeom>
              <a:avLst/>
              <a:gdLst/>
              <a:ahLst/>
              <a:cxnLst/>
              <a:rect l="l" t="t" r="r" b="b"/>
              <a:pathLst>
                <a:path w="4159377" h="2311146">
                  <a:moveTo>
                    <a:pt x="4159377" y="1243076"/>
                  </a:moveTo>
                  <a:cubicBezTo>
                    <a:pt x="3182874" y="1031875"/>
                    <a:pt x="3182874" y="1031875"/>
                    <a:pt x="3182874" y="1031875"/>
                  </a:cubicBezTo>
                  <a:cubicBezTo>
                    <a:pt x="3315462" y="905129"/>
                    <a:pt x="3315462" y="905129"/>
                    <a:pt x="3315462" y="905129"/>
                  </a:cubicBezTo>
                  <a:cubicBezTo>
                    <a:pt x="2959862" y="573278"/>
                    <a:pt x="2489581" y="374142"/>
                    <a:pt x="1965198" y="374142"/>
                  </a:cubicBezTo>
                  <a:cubicBezTo>
                    <a:pt x="886079" y="374142"/>
                    <a:pt x="12065" y="1237107"/>
                    <a:pt x="0" y="2311146"/>
                  </a:cubicBezTo>
                  <a:cubicBezTo>
                    <a:pt x="12065" y="1031875"/>
                    <a:pt x="1054989" y="0"/>
                    <a:pt x="2332863" y="0"/>
                  </a:cubicBezTo>
                  <a:cubicBezTo>
                    <a:pt x="2863342" y="0"/>
                    <a:pt x="3351657" y="175006"/>
                    <a:pt x="3743452" y="476758"/>
                  </a:cubicBezTo>
                  <a:cubicBezTo>
                    <a:pt x="3845941" y="374142"/>
                    <a:pt x="3845941" y="374142"/>
                    <a:pt x="3845941" y="374142"/>
                  </a:cubicBezTo>
                  <a:lnTo>
                    <a:pt x="4159377" y="1243076"/>
                  </a:lnTo>
                  <a:close/>
                </a:path>
              </a:pathLst>
            </a:custGeom>
            <a:solidFill>
              <a:srgbClr val="E9918E"/>
            </a:solidFill>
          </p:spPr>
        </p:sp>
      </p:grpSp>
      <p:grpSp>
        <p:nvGrpSpPr>
          <p:cNvPr id="13" name="Group 13"/>
          <p:cNvGrpSpPr/>
          <p:nvPr/>
        </p:nvGrpSpPr>
        <p:grpSpPr>
          <a:xfrm>
            <a:off x="9470905" y="3968657"/>
            <a:ext cx="2673535" cy="2675250"/>
            <a:chOff x="0" y="0"/>
            <a:chExt cx="3367440" cy="3369600"/>
          </a:xfrm>
        </p:grpSpPr>
        <p:sp>
          <p:nvSpPr>
            <p:cNvPr id="14" name="Freeform 14"/>
            <p:cNvSpPr/>
            <p:nvPr/>
          </p:nvSpPr>
          <p:spPr>
            <a:xfrm>
              <a:off x="0" y="0"/>
              <a:ext cx="3367405" cy="3369564"/>
            </a:xfrm>
            <a:custGeom>
              <a:avLst/>
              <a:gdLst/>
              <a:ahLst/>
              <a:cxnLst/>
              <a:rect l="l" t="t" r="r" b="b"/>
              <a:pathLst>
                <a:path w="3367405" h="3369564">
                  <a:moveTo>
                    <a:pt x="0" y="1684782"/>
                  </a:moveTo>
                  <a:cubicBezTo>
                    <a:pt x="0" y="754253"/>
                    <a:pt x="753872" y="0"/>
                    <a:pt x="1683766" y="0"/>
                  </a:cubicBezTo>
                  <a:cubicBezTo>
                    <a:pt x="2613660" y="0"/>
                    <a:pt x="3367405" y="754253"/>
                    <a:pt x="3367405" y="1684782"/>
                  </a:cubicBezTo>
                  <a:cubicBezTo>
                    <a:pt x="3367405" y="2615311"/>
                    <a:pt x="2613660" y="3369564"/>
                    <a:pt x="1683766" y="3369564"/>
                  </a:cubicBezTo>
                  <a:cubicBezTo>
                    <a:pt x="753872" y="3369564"/>
                    <a:pt x="0" y="2615311"/>
                    <a:pt x="0" y="1684782"/>
                  </a:cubicBezTo>
                  <a:close/>
                </a:path>
              </a:pathLst>
            </a:custGeom>
            <a:solidFill>
              <a:srgbClr val="F2F4F5"/>
            </a:solidFill>
          </p:spPr>
        </p:sp>
      </p:grpSp>
      <p:grpSp>
        <p:nvGrpSpPr>
          <p:cNvPr id="15" name="Group 15"/>
          <p:cNvGrpSpPr/>
          <p:nvPr/>
        </p:nvGrpSpPr>
        <p:grpSpPr>
          <a:xfrm>
            <a:off x="12638904" y="3966942"/>
            <a:ext cx="2674107" cy="2672392"/>
            <a:chOff x="0" y="0"/>
            <a:chExt cx="3368160" cy="3366000"/>
          </a:xfrm>
        </p:grpSpPr>
        <p:sp>
          <p:nvSpPr>
            <p:cNvPr id="16" name="Freeform 16"/>
            <p:cNvSpPr/>
            <p:nvPr/>
          </p:nvSpPr>
          <p:spPr>
            <a:xfrm>
              <a:off x="0" y="0"/>
              <a:ext cx="3368040" cy="3366008"/>
            </a:xfrm>
            <a:custGeom>
              <a:avLst/>
              <a:gdLst/>
              <a:ahLst/>
              <a:cxnLst/>
              <a:rect l="l" t="t" r="r" b="b"/>
              <a:pathLst>
                <a:path w="3368040" h="3366008">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F2F4F5"/>
            </a:solidFill>
          </p:spPr>
        </p:sp>
      </p:grpSp>
      <p:grpSp>
        <p:nvGrpSpPr>
          <p:cNvPr id="17" name="Group 17"/>
          <p:cNvGrpSpPr/>
          <p:nvPr/>
        </p:nvGrpSpPr>
        <p:grpSpPr>
          <a:xfrm>
            <a:off x="12492565" y="5254835"/>
            <a:ext cx="3307478" cy="1832661"/>
            <a:chOff x="0" y="0"/>
            <a:chExt cx="4165920" cy="2308320"/>
          </a:xfrm>
        </p:grpSpPr>
        <p:sp>
          <p:nvSpPr>
            <p:cNvPr id="18" name="Freeform 18"/>
            <p:cNvSpPr/>
            <p:nvPr/>
          </p:nvSpPr>
          <p:spPr>
            <a:xfrm>
              <a:off x="0" y="0"/>
              <a:ext cx="4165981" cy="2308352"/>
            </a:xfrm>
            <a:custGeom>
              <a:avLst/>
              <a:gdLst/>
              <a:ahLst/>
              <a:cxnLst/>
              <a:rect l="l" t="t" r="r" b="b"/>
              <a:pathLst>
                <a:path w="4165981" h="2308352">
                  <a:moveTo>
                    <a:pt x="4165981" y="1066800"/>
                  </a:moveTo>
                  <a:cubicBezTo>
                    <a:pt x="3189351" y="1271778"/>
                    <a:pt x="3189351" y="1271778"/>
                    <a:pt x="3189351" y="1271778"/>
                  </a:cubicBezTo>
                  <a:cubicBezTo>
                    <a:pt x="3315970" y="1404366"/>
                    <a:pt x="3315970" y="1404366"/>
                    <a:pt x="3315970" y="1404366"/>
                  </a:cubicBezTo>
                  <a:cubicBezTo>
                    <a:pt x="2966339" y="1735836"/>
                    <a:pt x="2489962" y="1934718"/>
                    <a:pt x="1971548" y="1934718"/>
                  </a:cubicBezTo>
                  <a:cubicBezTo>
                    <a:pt x="892302" y="1934591"/>
                    <a:pt x="18034" y="1072769"/>
                    <a:pt x="0" y="0"/>
                  </a:cubicBezTo>
                  <a:cubicBezTo>
                    <a:pt x="18034" y="1277747"/>
                    <a:pt x="1061085" y="2308352"/>
                    <a:pt x="2339213" y="2308352"/>
                  </a:cubicBezTo>
                  <a:cubicBezTo>
                    <a:pt x="2869692" y="2308352"/>
                    <a:pt x="3358134" y="2133600"/>
                    <a:pt x="3749929" y="1832229"/>
                  </a:cubicBezTo>
                  <a:cubicBezTo>
                    <a:pt x="3852418" y="1934718"/>
                    <a:pt x="3852418" y="1934718"/>
                    <a:pt x="3852418" y="1934718"/>
                  </a:cubicBezTo>
                  <a:lnTo>
                    <a:pt x="4165981" y="1066800"/>
                  </a:lnTo>
                  <a:close/>
                </a:path>
              </a:pathLst>
            </a:custGeom>
            <a:solidFill>
              <a:srgbClr val="E9918E"/>
            </a:solidFill>
          </p:spPr>
        </p:sp>
      </p:grpSp>
      <p:sp>
        <p:nvSpPr>
          <p:cNvPr id="19" name="TextBox 19"/>
          <p:cNvSpPr txBox="1"/>
          <p:nvPr/>
        </p:nvSpPr>
        <p:spPr>
          <a:xfrm>
            <a:off x="3154268" y="4858007"/>
            <a:ext cx="2130144" cy="833111"/>
          </a:xfrm>
          <a:prstGeom prst="rect">
            <a:avLst/>
          </a:prstGeom>
        </p:spPr>
        <p:txBody>
          <a:bodyPr lIns="0" tIns="0" rIns="0" bIns="0" rtlCol="0" anchor="t">
            <a:spAutoFit/>
          </a:bodyPr>
          <a:lstStyle/>
          <a:p>
            <a:pPr marL="0" lvl="0" indent="0" algn="ctr">
              <a:lnSpc>
                <a:spcPts val="3383"/>
              </a:lnSpc>
            </a:pPr>
            <a:r>
              <a:rPr lang="en-US" sz="2285" spc="29" dirty="0" err="1">
                <a:solidFill>
                  <a:srgbClr val="191919"/>
                </a:solidFill>
                <a:latin typeface="Alata"/>
              </a:rPr>
              <a:t>Préparation</a:t>
            </a:r>
            <a:r>
              <a:rPr lang="en-US" sz="2285" spc="29" dirty="0">
                <a:solidFill>
                  <a:srgbClr val="191919"/>
                </a:solidFill>
                <a:latin typeface="Alata"/>
              </a:rPr>
              <a:t> des </a:t>
            </a:r>
            <a:r>
              <a:rPr lang="en-US" sz="2285" spc="29" dirty="0" err="1">
                <a:solidFill>
                  <a:srgbClr val="191919"/>
                </a:solidFill>
                <a:latin typeface="Alata"/>
              </a:rPr>
              <a:t>données</a:t>
            </a:r>
            <a:endParaRPr lang="en-US" sz="2285" spc="29" dirty="0">
              <a:solidFill>
                <a:srgbClr val="191919"/>
              </a:solidFill>
              <a:latin typeface="Alata"/>
            </a:endParaRPr>
          </a:p>
        </p:txBody>
      </p:sp>
      <p:sp>
        <p:nvSpPr>
          <p:cNvPr id="20" name="TextBox 20"/>
          <p:cNvSpPr txBox="1"/>
          <p:nvPr/>
        </p:nvSpPr>
        <p:spPr>
          <a:xfrm>
            <a:off x="1266628" y="1231305"/>
            <a:ext cx="7799596" cy="1095795"/>
          </a:xfrm>
          <a:prstGeom prst="rect">
            <a:avLst/>
          </a:prstGeom>
        </p:spPr>
        <p:txBody>
          <a:bodyPr lIns="0" tIns="0" rIns="0" bIns="0" rtlCol="0" anchor="t">
            <a:spAutoFit/>
          </a:bodyPr>
          <a:lstStyle/>
          <a:p>
            <a:pPr marL="0" lvl="0" indent="0">
              <a:lnSpc>
                <a:spcPts val="8985"/>
              </a:lnSpc>
              <a:spcBef>
                <a:spcPct val="0"/>
              </a:spcBef>
            </a:pPr>
            <a:r>
              <a:rPr lang="en-US" sz="6417" spc="417">
                <a:solidFill>
                  <a:srgbClr val="A83937"/>
                </a:solidFill>
                <a:latin typeface="Alata"/>
              </a:rPr>
              <a:t>Processus</a:t>
            </a:r>
          </a:p>
        </p:txBody>
      </p:sp>
      <p:sp>
        <p:nvSpPr>
          <p:cNvPr id="21" name="TextBox 21"/>
          <p:cNvSpPr txBox="1"/>
          <p:nvPr/>
        </p:nvSpPr>
        <p:spPr>
          <a:xfrm>
            <a:off x="6419767" y="4847432"/>
            <a:ext cx="1935716" cy="833111"/>
          </a:xfrm>
          <a:prstGeom prst="rect">
            <a:avLst/>
          </a:prstGeom>
        </p:spPr>
        <p:txBody>
          <a:bodyPr lIns="0" tIns="0" rIns="0" bIns="0" rtlCol="0" anchor="t">
            <a:spAutoFit/>
          </a:bodyPr>
          <a:lstStyle/>
          <a:p>
            <a:pPr marL="0" lvl="0" indent="0" algn="ctr">
              <a:lnSpc>
                <a:spcPts val="3383"/>
              </a:lnSpc>
            </a:pPr>
            <a:r>
              <a:rPr lang="en-US" sz="2285" spc="29" dirty="0" err="1">
                <a:solidFill>
                  <a:srgbClr val="191919"/>
                </a:solidFill>
                <a:latin typeface="Alata Bold"/>
              </a:rPr>
              <a:t>Entraînement</a:t>
            </a:r>
            <a:r>
              <a:rPr lang="en-US" sz="2285" spc="29" dirty="0">
                <a:solidFill>
                  <a:srgbClr val="191919"/>
                </a:solidFill>
                <a:latin typeface="Alata Bold"/>
              </a:rPr>
              <a:t> du </a:t>
            </a:r>
            <a:r>
              <a:rPr lang="en-US" sz="2285" spc="29" dirty="0" err="1">
                <a:solidFill>
                  <a:srgbClr val="191919"/>
                </a:solidFill>
                <a:latin typeface="Alata Bold"/>
              </a:rPr>
              <a:t>modèle</a:t>
            </a:r>
            <a:r>
              <a:rPr lang="en-US" sz="2285" spc="29" dirty="0">
                <a:solidFill>
                  <a:srgbClr val="191919"/>
                </a:solidFill>
                <a:latin typeface="Alata Bold"/>
              </a:rPr>
              <a:t> </a:t>
            </a:r>
          </a:p>
        </p:txBody>
      </p:sp>
      <p:sp>
        <p:nvSpPr>
          <p:cNvPr id="22" name="TextBox 22"/>
          <p:cNvSpPr txBox="1"/>
          <p:nvPr/>
        </p:nvSpPr>
        <p:spPr>
          <a:xfrm>
            <a:off x="9728976" y="4646839"/>
            <a:ext cx="2157392" cy="1261736"/>
          </a:xfrm>
          <a:prstGeom prst="rect">
            <a:avLst/>
          </a:prstGeom>
        </p:spPr>
        <p:txBody>
          <a:bodyPr lIns="0" tIns="0" rIns="0" bIns="0" rtlCol="0" anchor="t">
            <a:spAutoFit/>
          </a:bodyPr>
          <a:lstStyle/>
          <a:p>
            <a:pPr marL="0" lvl="0" indent="0" algn="ctr">
              <a:lnSpc>
                <a:spcPts val="3383"/>
              </a:lnSpc>
            </a:pPr>
            <a:r>
              <a:rPr lang="en-US" sz="2285" spc="29" dirty="0" err="1">
                <a:solidFill>
                  <a:srgbClr val="191919"/>
                </a:solidFill>
                <a:latin typeface="Alata Bold"/>
              </a:rPr>
              <a:t>Visualisation</a:t>
            </a:r>
            <a:r>
              <a:rPr lang="en-US" sz="2285" spc="29" dirty="0">
                <a:solidFill>
                  <a:srgbClr val="191919"/>
                </a:solidFill>
                <a:latin typeface="Alata Bold"/>
              </a:rPr>
              <a:t> des </a:t>
            </a:r>
            <a:r>
              <a:rPr lang="en-US" sz="2285" spc="29" dirty="0" err="1">
                <a:solidFill>
                  <a:srgbClr val="191919"/>
                </a:solidFill>
                <a:latin typeface="Alata Bold"/>
              </a:rPr>
              <a:t>prédictions</a:t>
            </a:r>
            <a:r>
              <a:rPr lang="en-US" sz="2285" spc="29" dirty="0">
                <a:solidFill>
                  <a:srgbClr val="191919"/>
                </a:solidFill>
                <a:latin typeface="Alata Bold"/>
              </a:rPr>
              <a:t> en local</a:t>
            </a:r>
          </a:p>
        </p:txBody>
      </p:sp>
      <p:sp>
        <p:nvSpPr>
          <p:cNvPr id="23" name="TextBox 23"/>
          <p:cNvSpPr txBox="1"/>
          <p:nvPr/>
        </p:nvSpPr>
        <p:spPr>
          <a:xfrm>
            <a:off x="13008099" y="4646839"/>
            <a:ext cx="1935716" cy="1261736"/>
          </a:xfrm>
          <a:prstGeom prst="rect">
            <a:avLst/>
          </a:prstGeom>
        </p:spPr>
        <p:txBody>
          <a:bodyPr lIns="0" tIns="0" rIns="0" bIns="0" rtlCol="0" anchor="t">
            <a:spAutoFit/>
          </a:bodyPr>
          <a:lstStyle/>
          <a:p>
            <a:pPr marL="0" lvl="0" indent="0" algn="ctr">
              <a:lnSpc>
                <a:spcPts val="3383"/>
              </a:lnSpc>
            </a:pPr>
            <a:r>
              <a:rPr lang="en-US" sz="2285" spc="29">
                <a:solidFill>
                  <a:srgbClr val="191919"/>
                </a:solidFill>
                <a:latin typeface="Alata Bold"/>
              </a:rPr>
              <a:t>Application du modèle avec Spark</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043895" y="5583286"/>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grpSp>
        <p:nvGrpSpPr>
          <p:cNvPr id="4" name="Group 4"/>
          <p:cNvGrpSpPr/>
          <p:nvPr/>
        </p:nvGrpSpPr>
        <p:grpSpPr>
          <a:xfrm>
            <a:off x="3088435" y="2818558"/>
            <a:ext cx="10331890" cy="1806724"/>
            <a:chOff x="0" y="0"/>
            <a:chExt cx="3508922" cy="613601"/>
          </a:xfrm>
        </p:grpSpPr>
        <p:sp>
          <p:nvSpPr>
            <p:cNvPr id="5" name="Freeform 5"/>
            <p:cNvSpPr/>
            <p:nvPr/>
          </p:nvSpPr>
          <p:spPr>
            <a:xfrm>
              <a:off x="0" y="0"/>
              <a:ext cx="3508923" cy="613601"/>
            </a:xfrm>
            <a:custGeom>
              <a:avLst/>
              <a:gdLst/>
              <a:ahLst/>
              <a:cxnLst/>
              <a:rect l="l" t="t" r="r" b="b"/>
              <a:pathLst>
                <a:path w="3508923" h="613601">
                  <a:moveTo>
                    <a:pt x="8243" y="0"/>
                  </a:moveTo>
                  <a:lnTo>
                    <a:pt x="3500680" y="0"/>
                  </a:lnTo>
                  <a:cubicBezTo>
                    <a:pt x="3502866" y="0"/>
                    <a:pt x="3504963" y="868"/>
                    <a:pt x="3506508" y="2414"/>
                  </a:cubicBezTo>
                  <a:cubicBezTo>
                    <a:pt x="3508054" y="3960"/>
                    <a:pt x="3508923" y="6056"/>
                    <a:pt x="3508923" y="8243"/>
                  </a:cubicBezTo>
                  <a:lnTo>
                    <a:pt x="3508923" y="605358"/>
                  </a:lnTo>
                  <a:cubicBezTo>
                    <a:pt x="3508923" y="607544"/>
                    <a:pt x="3508054" y="609641"/>
                    <a:pt x="3506508" y="611186"/>
                  </a:cubicBezTo>
                  <a:cubicBezTo>
                    <a:pt x="3504963" y="612732"/>
                    <a:pt x="3502866" y="613601"/>
                    <a:pt x="3500680" y="613601"/>
                  </a:cubicBezTo>
                  <a:lnTo>
                    <a:pt x="8243" y="613601"/>
                  </a:lnTo>
                  <a:cubicBezTo>
                    <a:pt x="6056" y="613601"/>
                    <a:pt x="3960" y="612732"/>
                    <a:pt x="2414" y="611186"/>
                  </a:cubicBezTo>
                  <a:cubicBezTo>
                    <a:pt x="868" y="609641"/>
                    <a:pt x="0" y="607544"/>
                    <a:pt x="0" y="605358"/>
                  </a:cubicBezTo>
                  <a:lnTo>
                    <a:pt x="0" y="8243"/>
                  </a:lnTo>
                  <a:cubicBezTo>
                    <a:pt x="0" y="6056"/>
                    <a:pt x="868" y="3960"/>
                    <a:pt x="2414" y="2414"/>
                  </a:cubicBezTo>
                  <a:cubicBezTo>
                    <a:pt x="3960" y="868"/>
                    <a:pt x="6056" y="0"/>
                    <a:pt x="8243" y="0"/>
                  </a:cubicBezTo>
                  <a:close/>
                </a:path>
              </a:pathLst>
            </a:custGeom>
            <a:solidFill>
              <a:srgbClr val="F2F4F5">
                <a:alpha val="85882"/>
              </a:srgbClr>
            </a:solidFill>
          </p:spPr>
        </p:sp>
        <p:sp>
          <p:nvSpPr>
            <p:cNvPr id="6" name="TextBox 6"/>
            <p:cNvSpPr txBox="1"/>
            <p:nvPr/>
          </p:nvSpPr>
          <p:spPr>
            <a:xfrm>
              <a:off x="0" y="-38100"/>
              <a:ext cx="3508922" cy="651701"/>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5028042" y="4963057"/>
            <a:ext cx="10805033" cy="4806897"/>
            <a:chOff x="0" y="0"/>
            <a:chExt cx="3669612" cy="1632521"/>
          </a:xfrm>
        </p:grpSpPr>
        <p:sp>
          <p:nvSpPr>
            <p:cNvPr id="8" name="Freeform 8"/>
            <p:cNvSpPr/>
            <p:nvPr/>
          </p:nvSpPr>
          <p:spPr>
            <a:xfrm>
              <a:off x="0" y="0"/>
              <a:ext cx="3669612" cy="1632521"/>
            </a:xfrm>
            <a:custGeom>
              <a:avLst/>
              <a:gdLst/>
              <a:ahLst/>
              <a:cxnLst/>
              <a:rect l="l" t="t" r="r" b="b"/>
              <a:pathLst>
                <a:path w="3669612" h="1632521">
                  <a:moveTo>
                    <a:pt x="7882" y="0"/>
                  </a:moveTo>
                  <a:lnTo>
                    <a:pt x="3661730" y="0"/>
                  </a:lnTo>
                  <a:cubicBezTo>
                    <a:pt x="3666083" y="0"/>
                    <a:pt x="3669612" y="3529"/>
                    <a:pt x="3669612" y="7882"/>
                  </a:cubicBezTo>
                  <a:lnTo>
                    <a:pt x="3669612" y="1624639"/>
                  </a:lnTo>
                  <a:cubicBezTo>
                    <a:pt x="3669612" y="1626730"/>
                    <a:pt x="3668781" y="1628734"/>
                    <a:pt x="3667303" y="1630213"/>
                  </a:cubicBezTo>
                  <a:cubicBezTo>
                    <a:pt x="3665825" y="1631691"/>
                    <a:pt x="3663821" y="1632521"/>
                    <a:pt x="3661730" y="1632521"/>
                  </a:cubicBezTo>
                  <a:lnTo>
                    <a:pt x="7882" y="1632521"/>
                  </a:lnTo>
                  <a:cubicBezTo>
                    <a:pt x="5791" y="1632521"/>
                    <a:pt x="3787" y="1631691"/>
                    <a:pt x="2308" y="1630213"/>
                  </a:cubicBezTo>
                  <a:cubicBezTo>
                    <a:pt x="830" y="1628734"/>
                    <a:pt x="0" y="1626730"/>
                    <a:pt x="0" y="1624639"/>
                  </a:cubicBezTo>
                  <a:lnTo>
                    <a:pt x="0" y="7882"/>
                  </a:lnTo>
                  <a:cubicBezTo>
                    <a:pt x="0" y="5791"/>
                    <a:pt x="830" y="3787"/>
                    <a:pt x="2308" y="2308"/>
                  </a:cubicBezTo>
                  <a:cubicBezTo>
                    <a:pt x="3787" y="830"/>
                    <a:pt x="5791" y="0"/>
                    <a:pt x="7882" y="0"/>
                  </a:cubicBezTo>
                  <a:close/>
                </a:path>
              </a:pathLst>
            </a:custGeom>
            <a:solidFill>
              <a:srgbClr val="F2F4F5">
                <a:alpha val="85882"/>
              </a:srgbClr>
            </a:solidFill>
          </p:spPr>
        </p:sp>
        <p:sp>
          <p:nvSpPr>
            <p:cNvPr id="9" name="TextBox 9"/>
            <p:cNvSpPr txBox="1"/>
            <p:nvPr/>
          </p:nvSpPr>
          <p:spPr>
            <a:xfrm>
              <a:off x="0" y="-38100"/>
              <a:ext cx="3669612" cy="1670621"/>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3253577" y="3056683"/>
            <a:ext cx="2011725" cy="1320949"/>
          </a:xfrm>
          <a:custGeom>
            <a:avLst/>
            <a:gdLst/>
            <a:ahLst/>
            <a:cxnLst/>
            <a:rect l="l" t="t" r="r" b="b"/>
            <a:pathLst>
              <a:path w="2011725" h="1320949">
                <a:moveTo>
                  <a:pt x="0" y="0"/>
                </a:moveTo>
                <a:lnTo>
                  <a:pt x="2011725" y="0"/>
                </a:lnTo>
                <a:lnTo>
                  <a:pt x="2011725" y="1320948"/>
                </a:lnTo>
                <a:lnTo>
                  <a:pt x="0" y="1320948"/>
                </a:lnTo>
                <a:lnTo>
                  <a:pt x="0" y="0"/>
                </a:lnTo>
                <a:close/>
              </a:path>
            </a:pathLst>
          </a:custGeom>
          <a:blipFill>
            <a:blip r:embed="rId4"/>
            <a:stretch>
              <a:fillRect l="-77728" t="-65788" r="-194223" b="-239337"/>
            </a:stretch>
          </a:blipFill>
        </p:spPr>
      </p:sp>
      <p:sp>
        <p:nvSpPr>
          <p:cNvPr id="11" name="Freeform 11"/>
          <p:cNvSpPr/>
          <p:nvPr/>
        </p:nvSpPr>
        <p:spPr>
          <a:xfrm>
            <a:off x="4890678" y="6409935"/>
            <a:ext cx="2307763" cy="1190265"/>
          </a:xfrm>
          <a:custGeom>
            <a:avLst/>
            <a:gdLst/>
            <a:ahLst/>
            <a:cxnLst/>
            <a:rect l="l" t="t" r="r" b="b"/>
            <a:pathLst>
              <a:path w="2307763" h="1190265">
                <a:moveTo>
                  <a:pt x="0" y="0"/>
                </a:moveTo>
                <a:lnTo>
                  <a:pt x="2307763" y="0"/>
                </a:lnTo>
                <a:lnTo>
                  <a:pt x="2307763" y="1190266"/>
                </a:lnTo>
                <a:lnTo>
                  <a:pt x="0" y="1190266"/>
                </a:lnTo>
                <a:lnTo>
                  <a:pt x="0" y="0"/>
                </a:lnTo>
                <a:close/>
              </a:path>
            </a:pathLst>
          </a:custGeom>
          <a:blipFill>
            <a:blip r:embed="rId4"/>
            <a:stretch>
              <a:fillRect l="-26956" t="-44164" r="-32577" b="-77054"/>
            </a:stretch>
          </a:blipFill>
        </p:spPr>
      </p:sp>
      <p:sp>
        <p:nvSpPr>
          <p:cNvPr id="12" name="TextBox 12"/>
          <p:cNvSpPr txBox="1"/>
          <p:nvPr/>
        </p:nvSpPr>
        <p:spPr>
          <a:xfrm>
            <a:off x="5511434" y="3261183"/>
            <a:ext cx="7692692" cy="1211518"/>
          </a:xfrm>
          <a:prstGeom prst="rect">
            <a:avLst/>
          </a:prstGeom>
        </p:spPr>
        <p:txBody>
          <a:bodyPr lIns="0" tIns="0" rIns="0" bIns="0" rtlCol="0" anchor="t">
            <a:spAutoFit/>
          </a:bodyPr>
          <a:lstStyle/>
          <a:p>
            <a:pPr>
              <a:lnSpc>
                <a:spcPts val="2433"/>
              </a:lnSpc>
              <a:spcBef>
                <a:spcPct val="0"/>
              </a:spcBef>
            </a:pPr>
            <a:r>
              <a:rPr lang="en-US" sz="1738" spc="123">
                <a:solidFill>
                  <a:srgbClr val="191919"/>
                </a:solidFill>
                <a:latin typeface="Glacial Indifference"/>
              </a:rPr>
              <a:t>un moteur de traitement de données rapide spécialement conçu pour le Big Data. Il offre la capacité de traiter d'importants volumes de données de manière distribuée, grâce à la technologie du cluster computing.</a:t>
            </a:r>
          </a:p>
        </p:txBody>
      </p:sp>
      <p:sp>
        <p:nvSpPr>
          <p:cNvPr id="13" name="TextBox 13"/>
          <p:cNvSpPr txBox="1"/>
          <p:nvPr/>
        </p:nvSpPr>
        <p:spPr>
          <a:xfrm>
            <a:off x="5431225" y="2844249"/>
            <a:ext cx="3082593" cy="426459"/>
          </a:xfrm>
          <a:prstGeom prst="rect">
            <a:avLst/>
          </a:prstGeom>
        </p:spPr>
        <p:txBody>
          <a:bodyPr lIns="0" tIns="0" rIns="0" bIns="0" rtlCol="0" anchor="t">
            <a:spAutoFit/>
          </a:bodyPr>
          <a:lstStyle/>
          <a:p>
            <a:pPr marL="0" lvl="0" indent="0">
              <a:lnSpc>
                <a:spcPts val="3411"/>
              </a:lnSpc>
              <a:spcBef>
                <a:spcPct val="0"/>
              </a:spcBef>
            </a:pPr>
            <a:r>
              <a:rPr lang="en-US" sz="2436" spc="158">
                <a:solidFill>
                  <a:srgbClr val="191919"/>
                </a:solidFill>
                <a:latin typeface="Alata Bold"/>
              </a:rPr>
              <a:t>Apache Spark</a:t>
            </a:r>
          </a:p>
        </p:txBody>
      </p:sp>
      <p:sp>
        <p:nvSpPr>
          <p:cNvPr id="14" name="TextBox 14"/>
          <p:cNvSpPr txBox="1"/>
          <p:nvPr/>
        </p:nvSpPr>
        <p:spPr>
          <a:xfrm>
            <a:off x="2248987" y="1614849"/>
            <a:ext cx="8788813" cy="735033"/>
          </a:xfrm>
          <a:prstGeom prst="rect">
            <a:avLst/>
          </a:prstGeom>
        </p:spPr>
        <p:txBody>
          <a:bodyPr lIns="0" tIns="0" rIns="0" bIns="0" rtlCol="0" anchor="t">
            <a:spAutoFit/>
          </a:bodyPr>
          <a:lstStyle/>
          <a:p>
            <a:pPr marL="0" lvl="0" indent="0">
              <a:lnSpc>
                <a:spcPts val="2997"/>
              </a:lnSpc>
              <a:spcBef>
                <a:spcPct val="0"/>
              </a:spcBef>
            </a:pPr>
            <a:r>
              <a:rPr lang="en-US" sz="2140" spc="139">
                <a:solidFill>
                  <a:srgbClr val="A83937"/>
                </a:solidFill>
                <a:latin typeface="Alata"/>
              </a:rPr>
              <a:t>Pour la réalisation de ce mini-projet, nous avons opté pour les technologies suivantes :</a:t>
            </a:r>
          </a:p>
        </p:txBody>
      </p:sp>
      <p:sp>
        <p:nvSpPr>
          <p:cNvPr id="15" name="TextBox 15"/>
          <p:cNvSpPr txBox="1"/>
          <p:nvPr/>
        </p:nvSpPr>
        <p:spPr>
          <a:xfrm>
            <a:off x="7335805" y="5545186"/>
            <a:ext cx="8324852" cy="4393400"/>
          </a:xfrm>
          <a:prstGeom prst="rect">
            <a:avLst/>
          </a:prstGeom>
        </p:spPr>
        <p:txBody>
          <a:bodyPr lIns="0" tIns="0" rIns="0" bIns="0" rtlCol="0" anchor="t">
            <a:spAutoFit/>
          </a:bodyPr>
          <a:lstStyle/>
          <a:p>
            <a:pPr>
              <a:lnSpc>
                <a:spcPts val="2494"/>
              </a:lnSpc>
            </a:pPr>
            <a:r>
              <a:rPr lang="en-US" sz="1781" spc="126">
                <a:solidFill>
                  <a:srgbClr val="191919"/>
                </a:solidFill>
                <a:latin typeface="Glacial Indifference"/>
              </a:rPr>
              <a:t>Spark MLLib est la bibliothèque d'apprentissage automatique (Machine Learning) de Spark, conçue pour offrir une utilisation aisée et évolutive. À un niveau élevé d'abstraction, elle propose une gamme d'outils tels que :</a:t>
            </a:r>
          </a:p>
          <a:p>
            <a:pPr marL="384622" lvl="1" indent="-192311">
              <a:lnSpc>
                <a:spcPts val="2494"/>
              </a:lnSpc>
              <a:buFont typeface="Arial"/>
              <a:buChar char="•"/>
            </a:pPr>
            <a:r>
              <a:rPr lang="en-US" sz="1781" spc="126">
                <a:solidFill>
                  <a:srgbClr val="191919"/>
                </a:solidFill>
                <a:latin typeface="Glacial Indifference"/>
              </a:rPr>
              <a:t>Des algorithmes classiques de machine learning tels que la classement, la régression, le clustering et le filtrage collaboratif.</a:t>
            </a:r>
          </a:p>
          <a:p>
            <a:pPr marL="384622" lvl="1" indent="-192311">
              <a:lnSpc>
                <a:spcPts val="2494"/>
              </a:lnSpc>
              <a:buFont typeface="Arial"/>
              <a:buChar char="•"/>
            </a:pPr>
            <a:r>
              <a:rPr lang="en-US" sz="1781" spc="126">
                <a:solidFill>
                  <a:srgbClr val="191919"/>
                </a:solidFill>
                <a:latin typeface="Glacial Indifference"/>
              </a:rPr>
              <a:t>L'extraction de caractéristiques (Features), la transformation, la réduction de dimensions et la sélection.</a:t>
            </a:r>
          </a:p>
          <a:p>
            <a:pPr marL="384622" lvl="1" indent="-192311">
              <a:lnSpc>
                <a:spcPts val="2494"/>
              </a:lnSpc>
              <a:buFont typeface="Arial"/>
              <a:buChar char="•"/>
            </a:pPr>
            <a:r>
              <a:rPr lang="en-US" sz="1781" spc="126">
                <a:solidFill>
                  <a:srgbClr val="191919"/>
                </a:solidFill>
                <a:latin typeface="Glacial Indifference"/>
              </a:rPr>
              <a:t>Les pipelines pour construire, évaluer et régler les pipelines ML.</a:t>
            </a:r>
          </a:p>
          <a:p>
            <a:pPr marL="384622" lvl="1" indent="-192311">
              <a:lnSpc>
                <a:spcPts val="2494"/>
              </a:lnSpc>
              <a:buFont typeface="Arial"/>
              <a:buChar char="•"/>
            </a:pPr>
            <a:r>
              <a:rPr lang="en-US" sz="1781" spc="126">
                <a:solidFill>
                  <a:srgbClr val="191919"/>
                </a:solidFill>
                <a:latin typeface="Glacial Indifference"/>
              </a:rPr>
              <a:t>La persistence pour sauvegarder et charger des algorithmes, des modèles et des pipelines.</a:t>
            </a:r>
          </a:p>
          <a:p>
            <a:pPr marL="384622" lvl="1" indent="-192311">
              <a:lnSpc>
                <a:spcPts val="2494"/>
              </a:lnSpc>
              <a:buFont typeface="Arial"/>
              <a:buChar char="•"/>
            </a:pPr>
            <a:r>
              <a:rPr lang="en-US" sz="1781" spc="126">
                <a:solidFill>
                  <a:srgbClr val="191919"/>
                </a:solidFill>
                <a:latin typeface="Glacial Indifference"/>
              </a:rPr>
              <a:t>Des utilitaires tels que l'algèbre linéaire, les statistiques, la manipulation des données, etc.</a:t>
            </a:r>
          </a:p>
          <a:p>
            <a:pPr>
              <a:lnSpc>
                <a:spcPts val="2494"/>
              </a:lnSpc>
              <a:spcBef>
                <a:spcPct val="0"/>
              </a:spcBef>
            </a:pPr>
            <a:endParaRPr lang="en-US" sz="1781" spc="126">
              <a:solidFill>
                <a:srgbClr val="191919"/>
              </a:solidFill>
              <a:latin typeface="Glacial Indifference"/>
            </a:endParaRPr>
          </a:p>
        </p:txBody>
      </p:sp>
      <p:sp>
        <p:nvSpPr>
          <p:cNvPr id="16" name="TextBox 16"/>
          <p:cNvSpPr txBox="1"/>
          <p:nvPr/>
        </p:nvSpPr>
        <p:spPr>
          <a:xfrm>
            <a:off x="7335805" y="5008167"/>
            <a:ext cx="5324901" cy="426459"/>
          </a:xfrm>
          <a:prstGeom prst="rect">
            <a:avLst/>
          </a:prstGeom>
        </p:spPr>
        <p:txBody>
          <a:bodyPr lIns="0" tIns="0" rIns="0" bIns="0" rtlCol="0" anchor="t">
            <a:spAutoFit/>
          </a:bodyPr>
          <a:lstStyle/>
          <a:p>
            <a:pPr marL="0" lvl="0" indent="0">
              <a:lnSpc>
                <a:spcPts val="3411"/>
              </a:lnSpc>
              <a:spcBef>
                <a:spcPct val="0"/>
              </a:spcBef>
            </a:pPr>
            <a:r>
              <a:rPr lang="en-US" sz="2436" spc="158">
                <a:solidFill>
                  <a:srgbClr val="191919"/>
                </a:solidFill>
                <a:latin typeface="Alata Bold"/>
              </a:rPr>
              <a:t>Spark MLLib</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043895" y="5583286"/>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3316531" y="3300281"/>
            <a:ext cx="11349684" cy="3268402"/>
          </a:xfrm>
          <a:custGeom>
            <a:avLst/>
            <a:gdLst/>
            <a:ahLst/>
            <a:cxnLst/>
            <a:rect l="l" t="t" r="r" b="b"/>
            <a:pathLst>
              <a:path w="11349684" h="3268402">
                <a:moveTo>
                  <a:pt x="0" y="0"/>
                </a:moveTo>
                <a:lnTo>
                  <a:pt x="11349684" y="0"/>
                </a:lnTo>
                <a:lnTo>
                  <a:pt x="11349684" y="3268403"/>
                </a:lnTo>
                <a:lnTo>
                  <a:pt x="0" y="3268403"/>
                </a:lnTo>
                <a:lnTo>
                  <a:pt x="0" y="0"/>
                </a:lnTo>
                <a:close/>
              </a:path>
            </a:pathLst>
          </a:custGeom>
          <a:blipFill>
            <a:blip r:embed="rId4"/>
            <a:stretch>
              <a:fillRect r="-15989"/>
            </a:stretch>
          </a:blipFill>
        </p:spPr>
      </p:sp>
      <p:sp>
        <p:nvSpPr>
          <p:cNvPr id="5" name="TextBox 5"/>
          <p:cNvSpPr txBox="1"/>
          <p:nvPr/>
        </p:nvSpPr>
        <p:spPr>
          <a:xfrm>
            <a:off x="2341142" y="1781495"/>
            <a:ext cx="5669121"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Chargement des données </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043895" y="5583286"/>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3665546" y="4690960"/>
            <a:ext cx="13097669" cy="3296606"/>
          </a:xfrm>
          <a:custGeom>
            <a:avLst/>
            <a:gdLst/>
            <a:ahLst/>
            <a:cxnLst/>
            <a:rect l="l" t="t" r="r" b="b"/>
            <a:pathLst>
              <a:path w="13097669" h="3296606">
                <a:moveTo>
                  <a:pt x="0" y="0"/>
                </a:moveTo>
                <a:lnTo>
                  <a:pt x="13097669" y="0"/>
                </a:lnTo>
                <a:lnTo>
                  <a:pt x="13097669" y="3296606"/>
                </a:lnTo>
                <a:lnTo>
                  <a:pt x="0" y="3296606"/>
                </a:lnTo>
                <a:lnTo>
                  <a:pt x="0" y="0"/>
                </a:lnTo>
                <a:close/>
              </a:path>
            </a:pathLst>
          </a:custGeom>
          <a:blipFill>
            <a:blip r:embed="rId4"/>
            <a:stretch>
              <a:fillRect/>
            </a:stretch>
          </a:blipFill>
        </p:spPr>
      </p:sp>
      <p:sp>
        <p:nvSpPr>
          <p:cNvPr id="5" name="Freeform 5"/>
          <p:cNvSpPr/>
          <p:nvPr/>
        </p:nvSpPr>
        <p:spPr>
          <a:xfrm>
            <a:off x="1843286" y="3224468"/>
            <a:ext cx="11585070" cy="988131"/>
          </a:xfrm>
          <a:custGeom>
            <a:avLst/>
            <a:gdLst/>
            <a:ahLst/>
            <a:cxnLst/>
            <a:rect l="l" t="t" r="r" b="b"/>
            <a:pathLst>
              <a:path w="11585070" h="988131">
                <a:moveTo>
                  <a:pt x="0" y="0"/>
                </a:moveTo>
                <a:lnTo>
                  <a:pt x="11585070" y="0"/>
                </a:lnTo>
                <a:lnTo>
                  <a:pt x="11585070" y="988130"/>
                </a:lnTo>
                <a:lnTo>
                  <a:pt x="0" y="988130"/>
                </a:lnTo>
                <a:lnTo>
                  <a:pt x="0" y="0"/>
                </a:lnTo>
                <a:close/>
              </a:path>
            </a:pathLst>
          </a:custGeom>
          <a:blipFill>
            <a:blip r:embed="rId5"/>
            <a:stretch>
              <a:fillRect b="-43561"/>
            </a:stretch>
          </a:blipFill>
        </p:spPr>
      </p:sp>
      <p:sp>
        <p:nvSpPr>
          <p:cNvPr id="6" name="TextBox 6"/>
          <p:cNvSpPr txBox="1"/>
          <p:nvPr/>
        </p:nvSpPr>
        <p:spPr>
          <a:xfrm>
            <a:off x="2394006" y="1781495"/>
            <a:ext cx="5563394"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Préparation des données </a:t>
            </a:r>
          </a:p>
        </p:txBody>
      </p:sp>
      <p:sp>
        <p:nvSpPr>
          <p:cNvPr id="7" name="Rectangle à coins arrondis 6"/>
          <p:cNvSpPr/>
          <p:nvPr/>
        </p:nvSpPr>
        <p:spPr>
          <a:xfrm>
            <a:off x="1843286" y="3224468"/>
            <a:ext cx="12939514" cy="85223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3505200" y="4690960"/>
            <a:ext cx="13716000" cy="311954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043895" y="5583286"/>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1310355" y="1950864"/>
            <a:ext cx="12970919" cy="2187697"/>
          </a:xfrm>
          <a:custGeom>
            <a:avLst/>
            <a:gdLst/>
            <a:ahLst/>
            <a:cxnLst/>
            <a:rect l="l" t="t" r="r" b="b"/>
            <a:pathLst>
              <a:path w="12970919" h="2187697">
                <a:moveTo>
                  <a:pt x="0" y="0"/>
                </a:moveTo>
                <a:lnTo>
                  <a:pt x="12970919" y="0"/>
                </a:lnTo>
                <a:lnTo>
                  <a:pt x="12970919" y="2187697"/>
                </a:lnTo>
                <a:lnTo>
                  <a:pt x="0" y="2187697"/>
                </a:lnTo>
                <a:lnTo>
                  <a:pt x="0" y="0"/>
                </a:lnTo>
                <a:close/>
              </a:path>
            </a:pathLst>
          </a:custGeom>
          <a:blipFill>
            <a:blip r:embed="rId4"/>
            <a:stretch>
              <a:fillRect r="-18562"/>
            </a:stretch>
          </a:blipFill>
        </p:spPr>
      </p:sp>
      <p:sp>
        <p:nvSpPr>
          <p:cNvPr id="5" name="Freeform 5"/>
          <p:cNvSpPr/>
          <p:nvPr/>
        </p:nvSpPr>
        <p:spPr>
          <a:xfrm>
            <a:off x="2355964" y="4138561"/>
            <a:ext cx="12814979" cy="2228063"/>
          </a:xfrm>
          <a:custGeom>
            <a:avLst/>
            <a:gdLst/>
            <a:ahLst/>
            <a:cxnLst/>
            <a:rect l="l" t="t" r="r" b="b"/>
            <a:pathLst>
              <a:path w="12814979" h="2228063">
                <a:moveTo>
                  <a:pt x="0" y="0"/>
                </a:moveTo>
                <a:lnTo>
                  <a:pt x="12814979" y="0"/>
                </a:lnTo>
                <a:lnTo>
                  <a:pt x="12814979" y="2228063"/>
                </a:lnTo>
                <a:lnTo>
                  <a:pt x="0" y="2228063"/>
                </a:lnTo>
                <a:lnTo>
                  <a:pt x="0" y="0"/>
                </a:lnTo>
                <a:close/>
              </a:path>
            </a:pathLst>
          </a:custGeom>
          <a:blipFill>
            <a:blip r:embed="rId5"/>
            <a:stretch>
              <a:fillRect r="-6907"/>
            </a:stretch>
          </a:blipFill>
        </p:spPr>
      </p:sp>
      <p:sp>
        <p:nvSpPr>
          <p:cNvPr id="6" name="Freeform 6"/>
          <p:cNvSpPr/>
          <p:nvPr/>
        </p:nvSpPr>
        <p:spPr>
          <a:xfrm>
            <a:off x="4134188" y="6591300"/>
            <a:ext cx="10019625" cy="1511581"/>
          </a:xfrm>
          <a:custGeom>
            <a:avLst/>
            <a:gdLst/>
            <a:ahLst/>
            <a:cxnLst/>
            <a:rect l="l" t="t" r="r" b="b"/>
            <a:pathLst>
              <a:path w="10019625" h="1511581">
                <a:moveTo>
                  <a:pt x="0" y="0"/>
                </a:moveTo>
                <a:lnTo>
                  <a:pt x="10019624" y="0"/>
                </a:lnTo>
                <a:lnTo>
                  <a:pt x="10019624" y="1511581"/>
                </a:lnTo>
                <a:lnTo>
                  <a:pt x="0" y="1511581"/>
                </a:lnTo>
                <a:lnTo>
                  <a:pt x="0" y="0"/>
                </a:lnTo>
                <a:close/>
              </a:path>
            </a:pathLst>
          </a:custGeom>
          <a:blipFill>
            <a:blip r:embed="rId6"/>
            <a:stretch>
              <a:fillRect/>
            </a:stretch>
          </a:blipFill>
        </p:spPr>
      </p:sp>
      <p:sp>
        <p:nvSpPr>
          <p:cNvPr id="7" name="Freeform 7"/>
          <p:cNvSpPr/>
          <p:nvPr/>
        </p:nvSpPr>
        <p:spPr>
          <a:xfrm>
            <a:off x="4844313" y="8496300"/>
            <a:ext cx="14738102" cy="1244772"/>
          </a:xfrm>
          <a:custGeom>
            <a:avLst/>
            <a:gdLst/>
            <a:ahLst/>
            <a:cxnLst/>
            <a:rect l="l" t="t" r="r" b="b"/>
            <a:pathLst>
              <a:path w="14738102" h="1244772">
                <a:moveTo>
                  <a:pt x="0" y="0"/>
                </a:moveTo>
                <a:lnTo>
                  <a:pt x="14738101" y="0"/>
                </a:lnTo>
                <a:lnTo>
                  <a:pt x="14738101" y="1244773"/>
                </a:lnTo>
                <a:lnTo>
                  <a:pt x="0" y="1244773"/>
                </a:lnTo>
                <a:lnTo>
                  <a:pt x="0" y="0"/>
                </a:lnTo>
                <a:close/>
              </a:path>
            </a:pathLst>
          </a:custGeom>
          <a:blipFill>
            <a:blip r:embed="rId7"/>
            <a:stretch>
              <a:fillRect/>
            </a:stretch>
          </a:blipFill>
        </p:spPr>
      </p:sp>
      <p:sp>
        <p:nvSpPr>
          <p:cNvPr id="8" name="TextBox 8"/>
          <p:cNvSpPr txBox="1"/>
          <p:nvPr/>
        </p:nvSpPr>
        <p:spPr>
          <a:xfrm>
            <a:off x="1310355" y="962025"/>
            <a:ext cx="5563394"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Préparation des données </a:t>
            </a:r>
          </a:p>
        </p:txBody>
      </p:sp>
      <p:sp>
        <p:nvSpPr>
          <p:cNvPr id="9" name="Rectangle à coins arrondis 8"/>
          <p:cNvSpPr/>
          <p:nvPr/>
        </p:nvSpPr>
        <p:spPr>
          <a:xfrm>
            <a:off x="1310355" y="1866901"/>
            <a:ext cx="13091445" cy="2133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2355964" y="4138561"/>
            <a:ext cx="13265036" cy="232331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4134188" y="6591300"/>
            <a:ext cx="10019625" cy="1676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4844313" y="8496300"/>
            <a:ext cx="14967687" cy="12447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11E"/>
        </a:solidFill>
        <a:effectLst/>
      </p:bgPr>
    </p:bg>
    <p:spTree>
      <p:nvGrpSpPr>
        <p:cNvPr id="1" name=""/>
        <p:cNvGrpSpPr/>
        <p:nvPr/>
      </p:nvGrpSpPr>
      <p:grpSpPr>
        <a:xfrm>
          <a:off x="0" y="0"/>
          <a:ext cx="0" cy="0"/>
          <a:chOff x="0" y="0"/>
          <a:chExt cx="0" cy="0"/>
        </a:xfrm>
      </p:grpSpPr>
      <p:sp>
        <p:nvSpPr>
          <p:cNvPr id="2" name="Freeform 2"/>
          <p:cNvSpPr/>
          <p:nvPr/>
        </p:nvSpPr>
        <p:spPr>
          <a:xfrm>
            <a:off x="-2043895" y="5583286"/>
            <a:ext cx="9379701" cy="9274179"/>
          </a:xfrm>
          <a:custGeom>
            <a:avLst/>
            <a:gdLst/>
            <a:ahLst/>
            <a:cxnLst/>
            <a:rect l="l" t="t" r="r" b="b"/>
            <a:pathLst>
              <a:path w="9379701" h="9274179">
                <a:moveTo>
                  <a:pt x="0" y="0"/>
                </a:moveTo>
                <a:lnTo>
                  <a:pt x="9379700" y="0"/>
                </a:lnTo>
                <a:lnTo>
                  <a:pt x="9379700" y="9274179"/>
                </a:lnTo>
                <a:lnTo>
                  <a:pt x="0" y="9274179"/>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3" name="Freeform 3"/>
          <p:cNvSpPr/>
          <p:nvPr/>
        </p:nvSpPr>
        <p:spPr>
          <a:xfrm rot="-3860225">
            <a:off x="13352566" y="-1804803"/>
            <a:ext cx="5813961" cy="5748554"/>
          </a:xfrm>
          <a:custGeom>
            <a:avLst/>
            <a:gdLst/>
            <a:ahLst/>
            <a:cxnLst/>
            <a:rect l="l" t="t" r="r" b="b"/>
            <a:pathLst>
              <a:path w="5813961" h="5748554">
                <a:moveTo>
                  <a:pt x="0" y="0"/>
                </a:moveTo>
                <a:lnTo>
                  <a:pt x="5813961" y="0"/>
                </a:lnTo>
                <a:lnTo>
                  <a:pt x="5813961" y="5748554"/>
                </a:lnTo>
                <a:lnTo>
                  <a:pt x="0" y="5748554"/>
                </a:lnTo>
                <a:lnTo>
                  <a:pt x="0" y="0"/>
                </a:lnTo>
                <a:close/>
              </a:path>
            </a:pathLst>
          </a:custGeom>
          <a:blipFill>
            <a:blip r:embed="rId2">
              <a:alphaModFix amt="20999"/>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777924" y="2802955"/>
            <a:ext cx="9825863" cy="5103292"/>
          </a:xfrm>
          <a:custGeom>
            <a:avLst/>
            <a:gdLst/>
            <a:ahLst/>
            <a:cxnLst/>
            <a:rect l="l" t="t" r="r" b="b"/>
            <a:pathLst>
              <a:path w="9825863" h="5103292">
                <a:moveTo>
                  <a:pt x="0" y="0"/>
                </a:moveTo>
                <a:lnTo>
                  <a:pt x="9825862" y="0"/>
                </a:lnTo>
                <a:lnTo>
                  <a:pt x="9825862" y="5103292"/>
                </a:lnTo>
                <a:lnTo>
                  <a:pt x="0" y="5103292"/>
                </a:lnTo>
                <a:lnTo>
                  <a:pt x="0" y="0"/>
                </a:lnTo>
                <a:close/>
              </a:path>
            </a:pathLst>
          </a:custGeom>
          <a:blipFill>
            <a:blip r:embed="rId4"/>
            <a:stretch>
              <a:fillRect/>
            </a:stretch>
          </a:blipFill>
        </p:spPr>
      </p:sp>
      <p:sp>
        <p:nvSpPr>
          <p:cNvPr id="5" name="Freeform 5"/>
          <p:cNvSpPr/>
          <p:nvPr/>
        </p:nvSpPr>
        <p:spPr>
          <a:xfrm>
            <a:off x="10603786" y="2802955"/>
            <a:ext cx="6655514" cy="4935403"/>
          </a:xfrm>
          <a:custGeom>
            <a:avLst/>
            <a:gdLst/>
            <a:ahLst/>
            <a:cxnLst/>
            <a:rect l="l" t="t" r="r" b="b"/>
            <a:pathLst>
              <a:path w="6655514" h="4935403">
                <a:moveTo>
                  <a:pt x="0" y="0"/>
                </a:moveTo>
                <a:lnTo>
                  <a:pt x="6655514" y="0"/>
                </a:lnTo>
                <a:lnTo>
                  <a:pt x="6655514" y="4935402"/>
                </a:lnTo>
                <a:lnTo>
                  <a:pt x="0" y="4935402"/>
                </a:lnTo>
                <a:lnTo>
                  <a:pt x="0" y="0"/>
                </a:lnTo>
                <a:close/>
              </a:path>
            </a:pathLst>
          </a:custGeom>
          <a:blipFill>
            <a:blip r:embed="rId5"/>
            <a:stretch>
              <a:fillRect l="-1559" r="-1559" b="-3401"/>
            </a:stretch>
          </a:blipFill>
        </p:spPr>
      </p:sp>
      <p:sp>
        <p:nvSpPr>
          <p:cNvPr id="6" name="TextBox 6"/>
          <p:cNvSpPr txBox="1"/>
          <p:nvPr/>
        </p:nvSpPr>
        <p:spPr>
          <a:xfrm>
            <a:off x="469250" y="1419905"/>
            <a:ext cx="10443210" cy="556167"/>
          </a:xfrm>
          <a:prstGeom prst="rect">
            <a:avLst/>
          </a:prstGeom>
        </p:spPr>
        <p:txBody>
          <a:bodyPr lIns="0" tIns="0" rIns="0" bIns="0" rtlCol="0" anchor="t">
            <a:spAutoFit/>
          </a:bodyPr>
          <a:lstStyle/>
          <a:p>
            <a:pPr algn="ctr">
              <a:lnSpc>
                <a:spcPts val="4520"/>
              </a:lnSpc>
              <a:spcBef>
                <a:spcPct val="0"/>
              </a:spcBef>
            </a:pPr>
            <a:r>
              <a:rPr lang="en-US" sz="3228" spc="229">
                <a:solidFill>
                  <a:srgbClr val="A83937"/>
                </a:solidFill>
                <a:latin typeface="Glacial Indifference Bold"/>
              </a:rPr>
              <a:t>Résultat de Préparation des données pour train </a:t>
            </a:r>
          </a:p>
        </p:txBody>
      </p:sp>
      <p:sp>
        <p:nvSpPr>
          <p:cNvPr id="7" name="Rectangle 6"/>
          <p:cNvSpPr/>
          <p:nvPr/>
        </p:nvSpPr>
        <p:spPr>
          <a:xfrm>
            <a:off x="1143000" y="2802955"/>
            <a:ext cx="1371600" cy="4935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4249400" y="2802955"/>
            <a:ext cx="1447800" cy="4935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5697200" y="2802955"/>
            <a:ext cx="1562100" cy="4935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447</Words>
  <Application>Microsoft Office PowerPoint</Application>
  <PresentationFormat>Personnalisé</PresentationFormat>
  <Paragraphs>47</Paragraphs>
  <Slides>12</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12</vt:i4>
      </vt:variant>
    </vt:vector>
  </HeadingPairs>
  <TitlesOfParts>
    <vt:vector size="23" baseType="lpstr">
      <vt:lpstr>Arial</vt:lpstr>
      <vt:lpstr>Garet 1</vt:lpstr>
      <vt:lpstr>Alata Bold</vt:lpstr>
      <vt:lpstr>Calibri</vt:lpstr>
      <vt:lpstr>Garet 1 Bold</vt:lpstr>
      <vt:lpstr>Garet 2</vt:lpstr>
      <vt:lpstr>Alata</vt:lpstr>
      <vt:lpstr>Glacial Indifference</vt:lpstr>
      <vt:lpstr>Glacial Indifference Bold</vt:lpstr>
      <vt:lpstr>Open Sans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Évaluation du Risque de Maladie Coronarienne  à 10 Ans : Prédiction et Diagnostic</dc:title>
  <cp:lastModifiedBy>rabab</cp:lastModifiedBy>
  <cp:revision>5</cp:revision>
  <dcterms:created xsi:type="dcterms:W3CDTF">2006-08-16T00:00:00Z</dcterms:created>
  <dcterms:modified xsi:type="dcterms:W3CDTF">2024-04-15T14:39:25Z</dcterms:modified>
  <dc:identifier>DAGCPhdaApk</dc:identifier>
</cp:coreProperties>
</file>