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Lst>
  <p:sldSz cy="19202400" cx="27432000"/>
  <p:notesSz cx="7004050" cy="929005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048">
          <p15:clr>
            <a:srgbClr val="A4A3A4"/>
          </p15:clr>
        </p15:guide>
        <p15:guide id="2" pos="8640">
          <p15:clr>
            <a:srgbClr val="A4A3A4"/>
          </p15:clr>
        </p15:guide>
      </p15:sldGuideLst>
    </p:ext>
    <p:ext uri="GoogleSlidesCustomDataVersion2">
      <go:slidesCustomData xmlns:go="http://customooxmlschemas.google.com/" r:id="rId7" roundtripDataSignature="AMtx7mgwmlW32JL0UgH2PkOIoDAhbCWwg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048" orient="horz"/>
        <p:guide pos="8640"/>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5" Type="http://schemas.openxmlformats.org/officeDocument/2006/relationships/notesMaster" Target="notesMasters/notesMaster1.xml"/><Relationship Id="rId6" Type="http://schemas.openxmlformats.org/officeDocument/2006/relationships/slide" Target="slides/slide1.xml"/><Relationship Id="rId7"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00400" y="4412750"/>
            <a:ext cx="5603225" cy="41805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 name="Shape 27"/>
        <p:cNvGrpSpPr/>
        <p:nvPr/>
      </p:nvGrpSpPr>
      <p:grpSpPr>
        <a:xfrm>
          <a:off x="0" y="0"/>
          <a:ext cx="0" cy="0"/>
          <a:chOff x="0" y="0"/>
          <a:chExt cx="0" cy="0"/>
        </a:xfrm>
      </p:grpSpPr>
      <p:sp>
        <p:nvSpPr>
          <p:cNvPr id="28" name="Google Shape;28;p1:notes"/>
          <p:cNvSpPr txBox="1"/>
          <p:nvPr>
            <p:ph idx="1" type="body"/>
          </p:nvPr>
        </p:nvSpPr>
        <p:spPr>
          <a:xfrm>
            <a:off x="700400" y="4412750"/>
            <a:ext cx="5603225" cy="4180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1:notes"/>
          <p:cNvSpPr/>
          <p:nvPr>
            <p:ph idx="2" type="sldImg"/>
          </p:nvPr>
        </p:nvSpPr>
        <p:spPr>
          <a:xfrm>
            <a:off x="1167575" y="696750"/>
            <a:ext cx="4669600" cy="348375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11" name="Shape 11"/>
        <p:cNvGrpSpPr/>
        <p:nvPr/>
      </p:nvGrpSpPr>
      <p:grpSpPr>
        <a:xfrm>
          <a:off x="0" y="0"/>
          <a:ext cx="0" cy="0"/>
          <a:chOff x="0" y="0"/>
          <a:chExt cx="0" cy="0"/>
        </a:xfrm>
      </p:grpSpPr>
      <p:sp>
        <p:nvSpPr>
          <p:cNvPr id="12" name="Google Shape;12;p3"/>
          <p:cNvSpPr/>
          <p:nvPr/>
        </p:nvSpPr>
        <p:spPr>
          <a:xfrm>
            <a:off x="26974800" y="0"/>
            <a:ext cx="457200" cy="19202400"/>
          </a:xfrm>
          <a:prstGeom prst="rect">
            <a:avLst/>
          </a:prstGeom>
          <a:solidFill>
            <a:srgbClr val="C6E4DB"/>
          </a:solidFill>
          <a:ln>
            <a:noFill/>
          </a:ln>
        </p:spPr>
        <p:txBody>
          <a:bodyPr anchorCtr="0" anchor="ctr" bIns="20800" lIns="41625" spcFirstLastPara="1" rIns="41625" wrap="square" tIns="20800">
            <a:noAutofit/>
          </a:bodyPr>
          <a:lstStyle/>
          <a:p>
            <a:pPr indent="0" lvl="0" marL="0" marR="0" rtl="0" algn="ctr">
              <a:spcBef>
                <a:spcPts val="0"/>
              </a:spcBef>
              <a:spcAft>
                <a:spcPts val="0"/>
              </a:spcAft>
              <a:buNone/>
            </a:pPr>
            <a:r>
              <a:t/>
            </a:r>
            <a:endParaRPr b="0" i="0" sz="3900" u="none" cap="none" strike="noStrike">
              <a:solidFill>
                <a:schemeClr val="lt1"/>
              </a:solidFill>
              <a:latin typeface="Calibri"/>
              <a:ea typeface="Calibri"/>
              <a:cs typeface="Calibri"/>
              <a:sym typeface="Calibri"/>
            </a:endParaRPr>
          </a:p>
        </p:txBody>
      </p:sp>
      <p:sp>
        <p:nvSpPr>
          <p:cNvPr id="13" name="Google Shape;13;p3"/>
          <p:cNvSpPr/>
          <p:nvPr/>
        </p:nvSpPr>
        <p:spPr>
          <a:xfrm>
            <a:off x="-2" y="0"/>
            <a:ext cx="457200" cy="19202400"/>
          </a:xfrm>
          <a:prstGeom prst="rect">
            <a:avLst/>
          </a:prstGeom>
          <a:solidFill>
            <a:srgbClr val="C6E4DB"/>
          </a:solidFill>
          <a:ln>
            <a:noFill/>
          </a:ln>
        </p:spPr>
        <p:txBody>
          <a:bodyPr anchorCtr="0" anchor="ctr" bIns="20800" lIns="41625" spcFirstLastPara="1" rIns="41625" wrap="square" tIns="20800">
            <a:noAutofit/>
          </a:bodyPr>
          <a:lstStyle/>
          <a:p>
            <a:pPr indent="0" lvl="0" marL="0" marR="0" rtl="0" algn="ctr">
              <a:spcBef>
                <a:spcPts val="0"/>
              </a:spcBef>
              <a:spcAft>
                <a:spcPts val="0"/>
              </a:spcAft>
              <a:buNone/>
            </a:pPr>
            <a:r>
              <a:t/>
            </a:r>
            <a:endParaRPr b="0" i="0" sz="3900" u="none" cap="none" strike="noStrike">
              <a:solidFill>
                <a:schemeClr val="lt1"/>
              </a:solidFill>
              <a:latin typeface="Calibri"/>
              <a:ea typeface="Calibri"/>
              <a:cs typeface="Calibri"/>
              <a:sym typeface="Calibri"/>
            </a:endParaRPr>
          </a:p>
        </p:txBody>
      </p:sp>
      <p:sp>
        <p:nvSpPr>
          <p:cNvPr id="14" name="Google Shape;14;p3"/>
          <p:cNvSpPr/>
          <p:nvPr/>
        </p:nvSpPr>
        <p:spPr>
          <a:xfrm>
            <a:off x="0" y="0"/>
            <a:ext cx="27432000" cy="2400300"/>
          </a:xfrm>
          <a:prstGeom prst="rect">
            <a:avLst/>
          </a:prstGeom>
          <a:solidFill>
            <a:srgbClr val="266F8B"/>
          </a:solidFill>
          <a:ln>
            <a:noFill/>
          </a:ln>
        </p:spPr>
        <p:txBody>
          <a:bodyPr anchorCtr="0" anchor="ctr" bIns="20800" lIns="41625" spcFirstLastPara="1" rIns="41625" wrap="square" tIns="20800">
            <a:noAutofit/>
          </a:bodyPr>
          <a:lstStyle/>
          <a:p>
            <a:pPr indent="0" lvl="0" marL="0" marR="0" rtl="0" algn="ctr">
              <a:spcBef>
                <a:spcPts val="0"/>
              </a:spcBef>
              <a:spcAft>
                <a:spcPts val="0"/>
              </a:spcAft>
              <a:buNone/>
            </a:pPr>
            <a:r>
              <a:t/>
            </a:r>
            <a:endParaRPr b="0" i="0" sz="3900" u="none" cap="none" strike="noStrike">
              <a:solidFill>
                <a:schemeClr val="lt1"/>
              </a:solidFill>
              <a:latin typeface="Calibri"/>
              <a:ea typeface="Calibri"/>
              <a:cs typeface="Calibri"/>
              <a:sym typeface="Calibri"/>
            </a:endParaRPr>
          </a:p>
        </p:txBody>
      </p:sp>
      <p:sp>
        <p:nvSpPr>
          <p:cNvPr id="15" name="Google Shape;15;p3"/>
          <p:cNvSpPr/>
          <p:nvPr/>
        </p:nvSpPr>
        <p:spPr>
          <a:xfrm>
            <a:off x="0" y="16802100"/>
            <a:ext cx="27432000" cy="2400300"/>
          </a:xfrm>
          <a:prstGeom prst="rect">
            <a:avLst/>
          </a:prstGeom>
          <a:solidFill>
            <a:srgbClr val="A8D6E7"/>
          </a:solidFill>
          <a:ln>
            <a:noFill/>
          </a:ln>
        </p:spPr>
        <p:txBody>
          <a:bodyPr anchorCtr="0" anchor="ctr" bIns="20800" lIns="41625" spcFirstLastPara="1" rIns="41625" wrap="square" tIns="20800">
            <a:noAutofit/>
          </a:bodyPr>
          <a:lstStyle/>
          <a:p>
            <a:pPr indent="0" lvl="0" marL="0" marR="0" rtl="0" algn="ctr">
              <a:spcBef>
                <a:spcPts val="0"/>
              </a:spcBef>
              <a:spcAft>
                <a:spcPts val="0"/>
              </a:spcAft>
              <a:buNone/>
            </a:pPr>
            <a:r>
              <a:t/>
            </a:r>
            <a:endParaRPr b="0" i="0" sz="3900" u="none" cap="none" strike="noStrike">
              <a:solidFill>
                <a:schemeClr val="lt1"/>
              </a:solidFill>
              <a:latin typeface="Calibri"/>
              <a:ea typeface="Calibri"/>
              <a:cs typeface="Calibri"/>
              <a:sym typeface="Calibri"/>
            </a:endParaRPr>
          </a:p>
        </p:txBody>
      </p:sp>
      <p:sp>
        <p:nvSpPr>
          <p:cNvPr id="16" name="Google Shape;16;p3"/>
          <p:cNvSpPr/>
          <p:nvPr/>
        </p:nvSpPr>
        <p:spPr>
          <a:xfrm>
            <a:off x="-6572250" y="0"/>
            <a:ext cx="6000750" cy="19202400"/>
          </a:xfrm>
          <a:prstGeom prst="rect">
            <a:avLst/>
          </a:prstGeom>
          <a:solidFill>
            <a:srgbClr val="D8D8D8"/>
          </a:solidFill>
          <a:ln>
            <a:noFill/>
          </a:ln>
        </p:spPr>
        <p:txBody>
          <a:bodyPr anchorCtr="0" anchor="t" bIns="104050" lIns="104050" spcFirstLastPara="1" rIns="104050" wrap="square" tIns="104050">
            <a:noAutofit/>
          </a:bodyPr>
          <a:lstStyle/>
          <a:p>
            <a:pPr indent="0" lvl="0" marL="0" marR="0" rtl="0" algn="l">
              <a:spcBef>
                <a:spcPts val="0"/>
              </a:spcBef>
              <a:spcAft>
                <a:spcPts val="0"/>
              </a:spcAft>
              <a:buNone/>
            </a:pPr>
            <a:r>
              <a:rPr b="0" i="0" lang="en-US" sz="4000" u="none" cap="none" strike="noStrike">
                <a:solidFill>
                  <a:srgbClr val="7F7F7F"/>
                </a:solidFill>
                <a:latin typeface="Calibri"/>
                <a:ea typeface="Calibri"/>
                <a:cs typeface="Calibri"/>
                <a:sym typeface="Calibri"/>
              </a:rPr>
              <a:t>Poster Print Size:</a:t>
            </a:r>
            <a:endParaRPr b="0" i="0" sz="40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This poster template is 21” high by 30” wide and is printed at 200% for a 42” high by 60” wide poster. It can be used to print any poster with a 7:10 aspect ratio.</a:t>
            </a:r>
            <a:endParaRPr/>
          </a:p>
          <a:p>
            <a:pPr indent="0" lvl="0" marL="0" marR="0" rtl="0" algn="l">
              <a:spcBef>
                <a:spcPts val="1093"/>
              </a:spcBef>
              <a:spcAft>
                <a:spcPts val="0"/>
              </a:spcAft>
              <a:buNone/>
            </a:pPr>
            <a:r>
              <a:rPr b="0" i="0" lang="en-US" sz="4000" u="none" cap="none" strike="noStrike">
                <a:solidFill>
                  <a:srgbClr val="7F7F7F"/>
                </a:solidFill>
                <a:latin typeface="Calibri"/>
                <a:ea typeface="Calibri"/>
                <a:cs typeface="Calibri"/>
                <a:sym typeface="Calibri"/>
              </a:rPr>
              <a:t>Placeholders:</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The various elements included in this poster are ones we often see in medical, research, and scientific posters. Feel free to edit, move,  add, and delete items, or change the layout to suit your needs. Always check with your conference organizer for specific requirements.</a:t>
            </a:r>
            <a:endParaRPr/>
          </a:p>
          <a:p>
            <a:pPr indent="0" lvl="0" marL="0" marR="0" rtl="0" algn="l">
              <a:spcBef>
                <a:spcPts val="1093"/>
              </a:spcBef>
              <a:spcAft>
                <a:spcPts val="0"/>
              </a:spcAft>
              <a:buNone/>
            </a:pPr>
            <a:r>
              <a:rPr b="0" i="0" lang="en-US" sz="4000" u="none" cap="none" strike="noStrike">
                <a:solidFill>
                  <a:srgbClr val="7F7F7F"/>
                </a:solidFill>
                <a:latin typeface="Calibri"/>
                <a:ea typeface="Calibri"/>
                <a:cs typeface="Calibri"/>
                <a:sym typeface="Calibri"/>
              </a:rPr>
              <a:t>Image Quality:</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You can place digital photos or logo art in your poster file by selecting the </a:t>
            </a:r>
            <a:r>
              <a:rPr b="1" i="0" lang="en-US" sz="2800" u="none" cap="none" strike="noStrike">
                <a:solidFill>
                  <a:srgbClr val="7F7F7F"/>
                </a:solidFill>
                <a:latin typeface="Calibri"/>
                <a:ea typeface="Calibri"/>
                <a:cs typeface="Calibri"/>
                <a:sym typeface="Calibri"/>
              </a:rPr>
              <a:t>Insert, Picture</a:t>
            </a:r>
            <a:r>
              <a:rPr b="0" i="0" lang="en-US" sz="2800" u="none" cap="none" strike="noStrike">
                <a:solidFill>
                  <a:srgbClr val="7F7F7F"/>
                </a:solidFill>
                <a:latin typeface="Calibri"/>
                <a:ea typeface="Calibri"/>
                <a:cs typeface="Calibri"/>
                <a:sym typeface="Calibri"/>
              </a:rPr>
              <a:t> command, or by using standard copy &amp; paste. For best results, all graphic elements should be at least </a:t>
            </a:r>
            <a:r>
              <a:rPr b="1" i="0" lang="en-US" sz="2800" u="none" cap="none" strike="noStrike">
                <a:solidFill>
                  <a:srgbClr val="7F7F7F"/>
                </a:solidFill>
                <a:latin typeface="Calibri"/>
                <a:ea typeface="Calibri"/>
                <a:cs typeface="Calibri"/>
                <a:sym typeface="Calibri"/>
              </a:rPr>
              <a:t>150-200 pixels per inch in their final printed size</a:t>
            </a:r>
            <a:r>
              <a:rPr b="0" i="0" lang="en-US" sz="2800" u="none" cap="none" strike="noStrike">
                <a:solidFill>
                  <a:srgbClr val="7F7F7F"/>
                </a:solidFill>
                <a:latin typeface="Calibri"/>
                <a:ea typeface="Calibri"/>
                <a:cs typeface="Calibri"/>
                <a:sym typeface="Calibri"/>
              </a:rPr>
              <a:t>. For instance, a 1600 x 1200 pixel photo will usually look fine up to 8“-10” wide on your printed poster.</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To preview the print quality of images, select a magnification of 100% when previewing your poster. This will give you a good idea of what it will look like in print. If you are laying out a large poster and using half-scale dimensions, be sure to preview your graphics at 200% to see them at their final printed size.</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Please note that graphics from websites (such as the logo on your hospital's or university's home page) will only be 72dpi and not suitable for printing.</a:t>
            </a:r>
            <a:endParaRPr/>
          </a:p>
          <a:p>
            <a:pPr indent="0" lvl="0" marL="0" marR="0" rtl="0" algn="ctr">
              <a:spcBef>
                <a:spcPts val="1093"/>
              </a:spcBef>
              <a:spcAft>
                <a:spcPts val="0"/>
              </a:spcAft>
              <a:buNone/>
            </a:pPr>
            <a:br>
              <a:rPr b="0" i="0" lang="en-US" sz="2000" u="none" cap="none" strike="noStrike">
                <a:solidFill>
                  <a:srgbClr val="7F7F7F"/>
                </a:solidFill>
                <a:latin typeface="Calibri"/>
                <a:ea typeface="Calibri"/>
                <a:cs typeface="Calibri"/>
                <a:sym typeface="Calibri"/>
              </a:rPr>
            </a:br>
            <a:r>
              <a:rPr b="0" i="0" lang="en-US" sz="2000" u="none" cap="none" strike="noStrike">
                <a:solidFill>
                  <a:srgbClr val="7F7F7F"/>
                </a:solidFill>
                <a:latin typeface="Calibri"/>
                <a:ea typeface="Calibri"/>
                <a:cs typeface="Calibri"/>
                <a:sym typeface="Calibri"/>
              </a:rPr>
              <a:t>[This sidebar area does not print.]</a:t>
            </a:r>
            <a:endParaRPr/>
          </a:p>
        </p:txBody>
      </p:sp>
      <p:grpSp>
        <p:nvGrpSpPr>
          <p:cNvPr id="17" name="Google Shape;17;p3"/>
          <p:cNvGrpSpPr/>
          <p:nvPr/>
        </p:nvGrpSpPr>
        <p:grpSpPr>
          <a:xfrm>
            <a:off x="28003500" y="0"/>
            <a:ext cx="6000750" cy="19202400"/>
            <a:chOff x="33832800" y="0"/>
            <a:chExt cx="12801600" cy="43891200"/>
          </a:xfrm>
        </p:grpSpPr>
        <p:sp>
          <p:nvSpPr>
            <p:cNvPr id="18" name="Google Shape;18;p3"/>
            <p:cNvSpPr/>
            <p:nvPr/>
          </p:nvSpPr>
          <p:spPr>
            <a:xfrm>
              <a:off x="33832800" y="0"/>
              <a:ext cx="12801600" cy="43891200"/>
            </a:xfrm>
            <a:prstGeom prst="rect">
              <a:avLst/>
            </a:prstGeom>
            <a:solidFill>
              <a:srgbClr val="D8D8D8"/>
            </a:solidFill>
            <a:ln>
              <a:noFill/>
            </a:ln>
          </p:spPr>
          <p:txBody>
            <a:bodyPr anchorCtr="0" anchor="t" bIns="228600" lIns="228600" spcFirstLastPara="1" rIns="228600" wrap="square" tIns="228600">
              <a:noAutofit/>
            </a:bodyPr>
            <a:lstStyle/>
            <a:p>
              <a:pPr indent="0" lvl="0" marL="0" marR="0" rtl="0" algn="l">
                <a:spcBef>
                  <a:spcPts val="0"/>
                </a:spcBef>
                <a:spcAft>
                  <a:spcPts val="0"/>
                </a:spcAft>
                <a:buNone/>
              </a:pPr>
              <a:r>
                <a:rPr b="0" i="0" lang="en-US" sz="4000" u="none" cap="none" strike="noStrike">
                  <a:solidFill>
                    <a:srgbClr val="7F7F7F"/>
                  </a:solidFill>
                  <a:latin typeface="Calibri"/>
                  <a:ea typeface="Calibri"/>
                  <a:cs typeface="Calibri"/>
                  <a:sym typeface="Calibri"/>
                </a:rPr>
                <a:t>Change Color Theme:</a:t>
              </a:r>
              <a:endParaRPr b="0" i="0" sz="40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This template is designed to use the built-in color themes in the newer versions of PowerPoint.</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To change the color theme, select the </a:t>
              </a:r>
              <a:r>
                <a:rPr b="1" i="0" lang="en-US" sz="2800" u="none" cap="none" strike="noStrike">
                  <a:solidFill>
                    <a:srgbClr val="7F7F7F"/>
                  </a:solidFill>
                  <a:latin typeface="Calibri"/>
                  <a:ea typeface="Calibri"/>
                  <a:cs typeface="Calibri"/>
                  <a:sym typeface="Calibri"/>
                </a:rPr>
                <a:t>Design</a:t>
              </a:r>
              <a:r>
                <a:rPr b="0" i="0" lang="en-US" sz="2800" u="none" cap="none" strike="noStrike">
                  <a:solidFill>
                    <a:srgbClr val="7F7F7F"/>
                  </a:solidFill>
                  <a:latin typeface="Calibri"/>
                  <a:ea typeface="Calibri"/>
                  <a:cs typeface="Calibri"/>
                  <a:sym typeface="Calibri"/>
                </a:rPr>
                <a:t> tab, then select the </a:t>
              </a:r>
              <a:r>
                <a:rPr b="1" i="0" lang="en-US" sz="2800" u="none" cap="none" strike="noStrike">
                  <a:solidFill>
                    <a:srgbClr val="7F7F7F"/>
                  </a:solidFill>
                  <a:latin typeface="Calibri"/>
                  <a:ea typeface="Calibri"/>
                  <a:cs typeface="Calibri"/>
                  <a:sym typeface="Calibri"/>
                </a:rPr>
                <a:t>Colors</a:t>
              </a:r>
              <a:r>
                <a:rPr b="0" i="0" lang="en-US" sz="2800" u="none" cap="none" strike="noStrike">
                  <a:solidFill>
                    <a:srgbClr val="7F7F7F"/>
                  </a:solidFill>
                  <a:latin typeface="Calibri"/>
                  <a:ea typeface="Calibri"/>
                  <a:cs typeface="Calibri"/>
                  <a:sym typeface="Calibri"/>
                </a:rPr>
                <a:t> drop-down list.</a:t>
              </a:r>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The default color theme for this template is “Office”, so you can always return to that after trying some of the alternatives.</a:t>
              </a:r>
              <a:endParaRPr/>
            </a:p>
            <a:p>
              <a:pPr indent="0" lvl="0" marL="0" marR="0" rtl="0" algn="l">
                <a:spcBef>
                  <a:spcPts val="1093"/>
                </a:spcBef>
                <a:spcAft>
                  <a:spcPts val="0"/>
                </a:spcAft>
                <a:buNone/>
              </a:pPr>
              <a:r>
                <a:rPr b="0" i="0" lang="en-US" sz="4000" u="none" cap="none" strike="noStrike">
                  <a:solidFill>
                    <a:srgbClr val="7F7F7F"/>
                  </a:solidFill>
                  <a:latin typeface="Calibri"/>
                  <a:ea typeface="Calibri"/>
                  <a:cs typeface="Calibri"/>
                  <a:sym typeface="Calibri"/>
                </a:rPr>
                <a:t>Printing Your Poster:</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Once your poster file is ready, visit </a:t>
              </a:r>
              <a:r>
                <a:rPr b="1" i="0" lang="en-US" sz="2800" u="none" cap="none" strike="noStrike">
                  <a:solidFill>
                    <a:srgbClr val="7F7F7F"/>
                  </a:solidFill>
                  <a:latin typeface="Calibri"/>
                  <a:ea typeface="Calibri"/>
                  <a:cs typeface="Calibri"/>
                  <a:sym typeface="Calibri"/>
                </a:rPr>
                <a:t>www.genigraphics.com</a:t>
              </a:r>
              <a:r>
                <a:rPr b="0" i="0" lang="en-US" sz="2800" u="none" cap="none" strike="noStrike">
                  <a:solidFill>
                    <a:srgbClr val="7F7F7F"/>
                  </a:solidFill>
                  <a:latin typeface="Calibri"/>
                  <a:ea typeface="Calibri"/>
                  <a:cs typeface="Calibri"/>
                  <a:sym typeface="Calibri"/>
                </a:rPr>
                <a:t> to order a high-quality, affordable poster print. Every order receives a free design review and we can deliver as fast as next business day within the US and Canada. </a:t>
              </a:r>
              <a:endParaRPr/>
            </a:p>
            <a:p>
              <a:pPr indent="0" lvl="0" marL="0" marR="0" rtl="0" algn="l">
                <a:spcBef>
                  <a:spcPts val="1093"/>
                </a:spcBef>
                <a:spcAft>
                  <a:spcPts val="0"/>
                </a:spcAft>
                <a:buNone/>
              </a:pPr>
              <a:r>
                <a:rPr b="0" i="0" lang="en-US" sz="2800" u="none" cap="none" strike="noStrike">
                  <a:solidFill>
                    <a:srgbClr val="7F7F7F"/>
                  </a:solidFill>
                  <a:latin typeface="Calibri"/>
                  <a:ea typeface="Calibri"/>
                  <a:cs typeface="Calibri"/>
                  <a:sym typeface="Calibri"/>
                </a:rPr>
                <a:t>Genigraphics® has been producing output from PowerPoint® longer than anyone in the industry; dating back to when we helped Microsoft® design the PowerPoint® software. </a:t>
              </a:r>
              <a:endParaRPr/>
            </a:p>
            <a:p>
              <a:pPr indent="0" lvl="0" marL="0" marR="0" rtl="0" algn="l">
                <a:spcBef>
                  <a:spcPts val="1093"/>
                </a:spcBef>
                <a:spcAft>
                  <a:spcPts val="0"/>
                </a:spcAft>
                <a:buNone/>
              </a:pPr>
              <a:r>
                <a:t/>
              </a:r>
              <a:endParaRPr b="0" i="0" sz="2800" u="none" cap="none" strike="noStrike">
                <a:solidFill>
                  <a:srgbClr val="7F7F7F"/>
                </a:solidFill>
                <a:latin typeface="Calibri"/>
                <a:ea typeface="Calibri"/>
                <a:cs typeface="Calibri"/>
                <a:sym typeface="Calibri"/>
              </a:endParaRPr>
            </a:p>
            <a:p>
              <a:pPr indent="0" lvl="0" marL="0" marR="0" rtl="0" algn="ctr">
                <a:spcBef>
                  <a:spcPts val="0"/>
                </a:spcBef>
                <a:spcAft>
                  <a:spcPts val="0"/>
                </a:spcAft>
                <a:buNone/>
              </a:pPr>
              <a:r>
                <a:rPr b="0" i="0" lang="en-US" sz="2800" u="none" cap="none" strike="noStrike">
                  <a:solidFill>
                    <a:srgbClr val="7F7F7F"/>
                  </a:solidFill>
                  <a:latin typeface="Calibri"/>
                  <a:ea typeface="Calibri"/>
                  <a:cs typeface="Calibri"/>
                  <a:sym typeface="Calibri"/>
                </a:rPr>
                <a:t>US and Canada:  1-800-790-4001</a:t>
              </a:r>
              <a:br>
                <a:rPr b="0" i="0" lang="en-US" sz="2800" u="none" cap="none" strike="noStrike">
                  <a:solidFill>
                    <a:srgbClr val="7F7F7F"/>
                  </a:solidFill>
                  <a:latin typeface="Calibri"/>
                  <a:ea typeface="Calibri"/>
                  <a:cs typeface="Calibri"/>
                  <a:sym typeface="Calibri"/>
                </a:rPr>
              </a:br>
              <a:r>
                <a:rPr b="0" i="0" lang="en-US" sz="2800" u="none" cap="none" strike="noStrike">
                  <a:solidFill>
                    <a:srgbClr val="7F7F7F"/>
                  </a:solidFill>
                  <a:latin typeface="Calibri"/>
                  <a:ea typeface="Calibri"/>
                  <a:cs typeface="Calibri"/>
                  <a:sym typeface="Calibri"/>
                </a:rPr>
                <a:t>Email: info@genigraphics.com</a:t>
              </a:r>
              <a:endParaRPr/>
            </a:p>
            <a:p>
              <a:pPr indent="0" lvl="0" marL="0" marR="0" rtl="0" algn="ctr">
                <a:spcBef>
                  <a:spcPts val="0"/>
                </a:spcBef>
                <a:spcAft>
                  <a:spcPts val="0"/>
                </a:spcAft>
                <a:buNone/>
              </a:pPr>
              <a:br>
                <a:rPr b="0" i="0" lang="en-US" sz="2000" u="none" cap="none" strike="noStrike">
                  <a:solidFill>
                    <a:srgbClr val="7F7F7F"/>
                  </a:solidFill>
                  <a:latin typeface="Calibri"/>
                  <a:ea typeface="Calibri"/>
                  <a:cs typeface="Calibri"/>
                  <a:sym typeface="Calibri"/>
                </a:rPr>
              </a:br>
              <a:r>
                <a:rPr b="0" i="0" lang="en-US" sz="2000" u="none" cap="none" strike="noStrike">
                  <a:solidFill>
                    <a:srgbClr val="7F7F7F"/>
                  </a:solidFill>
                  <a:latin typeface="Calibri"/>
                  <a:ea typeface="Calibri"/>
                  <a:cs typeface="Calibri"/>
                  <a:sym typeface="Calibri"/>
                </a:rPr>
                <a:t>[This sidebar area does not print.]</a:t>
              </a:r>
              <a:endParaRPr/>
            </a:p>
          </p:txBody>
        </p:sp>
        <p:pic>
          <p:nvPicPr>
            <p:cNvPr id="19" name="Google Shape;19;p3"/>
            <p:cNvPicPr preferRelativeResize="0"/>
            <p:nvPr/>
          </p:nvPicPr>
          <p:blipFill rotWithShape="1">
            <a:blip r:embed="rId2">
              <a:alphaModFix/>
            </a:blip>
            <a:srcRect b="0" l="0" r="0" t="0"/>
            <a:stretch/>
          </p:blipFill>
          <p:spPr>
            <a:xfrm>
              <a:off x="34281342" y="9260274"/>
              <a:ext cx="11904515" cy="10246926"/>
            </a:xfrm>
            <a:prstGeom prst="rect">
              <a:avLst/>
            </a:prstGeom>
            <a:noFill/>
            <a:ln>
              <a:noFill/>
            </a:ln>
          </p:spPr>
        </p:pic>
      </p:grpSp>
      <p:pic>
        <p:nvPicPr>
          <p:cNvPr id="20" name="Google Shape;20;p3"/>
          <p:cNvPicPr preferRelativeResize="0"/>
          <p:nvPr/>
        </p:nvPicPr>
        <p:blipFill rotWithShape="1">
          <a:blip r:embed="rId3">
            <a:alphaModFix/>
          </a:blip>
          <a:srcRect b="0" l="0" r="0" t="0"/>
          <a:stretch/>
        </p:blipFill>
        <p:spPr>
          <a:xfrm>
            <a:off x="22021800" y="18973800"/>
            <a:ext cx="5297435" cy="185928"/>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
          <p:cNvSpPr txBox="1"/>
          <p:nvPr>
            <p:ph type="title"/>
          </p:nvPr>
        </p:nvSpPr>
        <p:spPr>
          <a:xfrm>
            <a:off x="1371600" y="768986"/>
            <a:ext cx="24688800" cy="3200400"/>
          </a:xfrm>
          <a:prstGeom prst="rect">
            <a:avLst/>
          </a:prstGeom>
          <a:noFill/>
          <a:ln>
            <a:noFill/>
          </a:ln>
        </p:spPr>
        <p:txBody>
          <a:bodyPr anchorCtr="0" anchor="ctr" bIns="99900" lIns="199800" spcFirstLastPara="1" rIns="199800" wrap="square" tIns="999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4"/>
          <p:cNvSpPr txBox="1"/>
          <p:nvPr>
            <p:ph idx="1" type="body"/>
          </p:nvPr>
        </p:nvSpPr>
        <p:spPr>
          <a:xfrm>
            <a:off x="1371600" y="4480562"/>
            <a:ext cx="24688800" cy="12672697"/>
          </a:xfrm>
          <a:prstGeom prst="rect">
            <a:avLst/>
          </a:prstGeom>
          <a:noFill/>
          <a:ln>
            <a:noFill/>
          </a:ln>
        </p:spPr>
        <p:txBody>
          <a:bodyPr anchorCtr="0" anchor="t" bIns="99900" lIns="199800" spcFirstLastPara="1" rIns="199800" wrap="square" tIns="999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4"/>
          <p:cNvSpPr txBox="1"/>
          <p:nvPr>
            <p:ph idx="10" type="dt"/>
          </p:nvPr>
        </p:nvSpPr>
        <p:spPr>
          <a:xfrm>
            <a:off x="1371600" y="17797782"/>
            <a:ext cx="6400800" cy="1022350"/>
          </a:xfrm>
          <a:prstGeom prst="rect">
            <a:avLst/>
          </a:prstGeom>
          <a:noFill/>
          <a:ln>
            <a:noFill/>
          </a:ln>
        </p:spPr>
        <p:txBody>
          <a:bodyPr anchorCtr="0" anchor="ctr" bIns="99900" lIns="199800" spcFirstLastPara="1" rIns="199800" wrap="square" tIns="999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4"/>
          <p:cNvSpPr txBox="1"/>
          <p:nvPr>
            <p:ph idx="11" type="ftr"/>
          </p:nvPr>
        </p:nvSpPr>
        <p:spPr>
          <a:xfrm>
            <a:off x="9372600" y="17797782"/>
            <a:ext cx="8686800" cy="1022350"/>
          </a:xfrm>
          <a:prstGeom prst="rect">
            <a:avLst/>
          </a:prstGeom>
          <a:noFill/>
          <a:ln>
            <a:noFill/>
          </a:ln>
        </p:spPr>
        <p:txBody>
          <a:bodyPr anchorCtr="0" anchor="ctr" bIns="99900" lIns="199800" spcFirstLastPara="1" rIns="199800" wrap="square" tIns="999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4"/>
          <p:cNvSpPr txBox="1"/>
          <p:nvPr>
            <p:ph idx="12" type="sldNum"/>
          </p:nvPr>
        </p:nvSpPr>
        <p:spPr>
          <a:xfrm>
            <a:off x="19659600" y="17797782"/>
            <a:ext cx="6400800" cy="1022350"/>
          </a:xfrm>
          <a:prstGeom prst="rect">
            <a:avLst/>
          </a:prstGeom>
          <a:noFill/>
          <a:ln>
            <a:noFill/>
          </a:ln>
        </p:spPr>
        <p:txBody>
          <a:bodyPr anchorCtr="0" anchor="ctr" bIns="99900" lIns="199800" spcFirstLastPara="1" rIns="199800" wrap="square" tIns="999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2"/>
          <p:cNvSpPr txBox="1"/>
          <p:nvPr>
            <p:ph type="title"/>
          </p:nvPr>
        </p:nvSpPr>
        <p:spPr>
          <a:xfrm>
            <a:off x="1371600" y="768986"/>
            <a:ext cx="24688800" cy="3200400"/>
          </a:xfrm>
          <a:prstGeom prst="rect">
            <a:avLst/>
          </a:prstGeom>
          <a:noFill/>
          <a:ln>
            <a:noFill/>
          </a:ln>
        </p:spPr>
        <p:txBody>
          <a:bodyPr anchorCtr="0" anchor="ctr" bIns="99900" lIns="199800" spcFirstLastPara="1" rIns="199800" wrap="square" tIns="99900">
            <a:normAutofit/>
          </a:bodyPr>
          <a:lstStyle>
            <a:lvl1pPr lvl="0" marR="0" rtl="0" algn="ctr">
              <a:spcBef>
                <a:spcPts val="0"/>
              </a:spcBef>
              <a:spcAft>
                <a:spcPts val="0"/>
              </a:spcAft>
              <a:buClr>
                <a:schemeClr val="dk1"/>
              </a:buClr>
              <a:buSzPts val="3600"/>
              <a:buFont typeface="Calibri"/>
              <a:buNone/>
              <a:defRPr b="0" i="0" sz="36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2"/>
          <p:cNvSpPr txBox="1"/>
          <p:nvPr>
            <p:ph idx="1" type="body"/>
          </p:nvPr>
        </p:nvSpPr>
        <p:spPr>
          <a:xfrm>
            <a:off x="1371600" y="4480562"/>
            <a:ext cx="24688800" cy="12672697"/>
          </a:xfrm>
          <a:prstGeom prst="rect">
            <a:avLst/>
          </a:prstGeom>
          <a:noFill/>
          <a:ln>
            <a:noFill/>
          </a:ln>
        </p:spPr>
        <p:txBody>
          <a:bodyPr anchorCtr="0" anchor="t" bIns="99900" lIns="199800" spcFirstLastPara="1" rIns="199800" wrap="square" tIns="99900">
            <a:normAutofit/>
          </a:bodyPr>
          <a:lstStyle>
            <a:lvl1pPr indent="-330200" lvl="0" marL="4572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1pPr>
            <a:lvl2pPr indent="-330200" lvl="1" marL="9144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2pPr>
            <a:lvl3pPr indent="-330200" lvl="2" marL="13716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3pPr>
            <a:lvl4pPr indent="-330200" lvl="3" marL="18288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4pPr>
            <a:lvl5pPr indent="-330200" lvl="4" marL="2286000" marR="0" rtl="0" algn="l">
              <a:spcBef>
                <a:spcPts val="320"/>
              </a:spcBef>
              <a:spcAft>
                <a:spcPts val="0"/>
              </a:spcAft>
              <a:buClr>
                <a:schemeClr val="dk1"/>
              </a:buClr>
              <a:buSzPts val="1600"/>
              <a:buFont typeface="Arial"/>
              <a:buChar char="»"/>
              <a:defRPr b="0" i="0" sz="1600" u="none" cap="none" strike="noStrike">
                <a:solidFill>
                  <a:schemeClr val="dk1"/>
                </a:solidFill>
                <a:latin typeface="Calibri"/>
                <a:ea typeface="Calibri"/>
                <a:cs typeface="Calibri"/>
                <a:sym typeface="Calibri"/>
              </a:defRPr>
            </a:lvl5pPr>
            <a:lvl6pPr indent="-508000" lvl="5" marL="27432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6pPr>
            <a:lvl7pPr indent="-508000" lvl="6" marL="32004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7pPr>
            <a:lvl8pPr indent="-508000" lvl="7" marL="36576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8pPr>
            <a:lvl9pPr indent="-508000" lvl="8" marL="4114800" marR="0" rtl="0" algn="l">
              <a:spcBef>
                <a:spcPts val="880"/>
              </a:spcBef>
              <a:spcAft>
                <a:spcPts val="0"/>
              </a:spcAft>
              <a:buClr>
                <a:schemeClr val="dk1"/>
              </a:buClr>
              <a:buSzPts val="4400"/>
              <a:buFont typeface="Arial"/>
              <a:buChar char="•"/>
              <a:defRPr b="0" i="0" sz="4400" u="none" cap="none" strike="noStrike">
                <a:solidFill>
                  <a:schemeClr val="dk1"/>
                </a:solidFill>
                <a:latin typeface="Calibri"/>
                <a:ea typeface="Calibri"/>
                <a:cs typeface="Calibri"/>
                <a:sym typeface="Calibri"/>
              </a:defRPr>
            </a:lvl9pPr>
          </a:lstStyle>
          <a:p/>
        </p:txBody>
      </p:sp>
      <p:sp>
        <p:nvSpPr>
          <p:cNvPr id="8" name="Google Shape;8;p2"/>
          <p:cNvSpPr txBox="1"/>
          <p:nvPr>
            <p:ph idx="10" type="dt"/>
          </p:nvPr>
        </p:nvSpPr>
        <p:spPr>
          <a:xfrm>
            <a:off x="1371600" y="17797782"/>
            <a:ext cx="6400800" cy="1022350"/>
          </a:xfrm>
          <a:prstGeom prst="rect">
            <a:avLst/>
          </a:prstGeom>
          <a:noFill/>
          <a:ln>
            <a:noFill/>
          </a:ln>
        </p:spPr>
        <p:txBody>
          <a:bodyPr anchorCtr="0" anchor="ctr" bIns="99900" lIns="199800" spcFirstLastPara="1" rIns="199800" wrap="square" tIns="99900">
            <a:noAutofit/>
          </a:bodyPr>
          <a:lstStyle>
            <a:lvl1pPr lvl="0" marR="0" rtl="0" algn="l">
              <a:spcBef>
                <a:spcPts val="0"/>
              </a:spcBef>
              <a:spcAft>
                <a:spcPts val="0"/>
              </a:spcAft>
              <a:buSzPts val="1400"/>
              <a:buNone/>
              <a:defRPr b="0" i="0" sz="27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9pPr>
          </a:lstStyle>
          <a:p/>
        </p:txBody>
      </p:sp>
      <p:sp>
        <p:nvSpPr>
          <p:cNvPr id="9" name="Google Shape;9;p2"/>
          <p:cNvSpPr txBox="1"/>
          <p:nvPr>
            <p:ph idx="11" type="ftr"/>
          </p:nvPr>
        </p:nvSpPr>
        <p:spPr>
          <a:xfrm>
            <a:off x="9372600" y="17797782"/>
            <a:ext cx="8686800" cy="1022350"/>
          </a:xfrm>
          <a:prstGeom prst="rect">
            <a:avLst/>
          </a:prstGeom>
          <a:noFill/>
          <a:ln>
            <a:noFill/>
          </a:ln>
        </p:spPr>
        <p:txBody>
          <a:bodyPr anchorCtr="0" anchor="ctr" bIns="99900" lIns="199800" spcFirstLastPara="1" rIns="199800" wrap="square" tIns="99900">
            <a:noAutofit/>
          </a:bodyPr>
          <a:lstStyle>
            <a:lvl1pPr lvl="0" marR="0" rtl="0" algn="ctr">
              <a:spcBef>
                <a:spcPts val="0"/>
              </a:spcBef>
              <a:spcAft>
                <a:spcPts val="0"/>
              </a:spcAft>
              <a:buSzPts val="1400"/>
              <a:buNone/>
              <a:defRPr b="0" i="0" sz="27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3900" u="none" cap="none" strike="noStrike">
                <a:solidFill>
                  <a:schemeClr val="dk1"/>
                </a:solidFill>
                <a:latin typeface="Calibri"/>
                <a:ea typeface="Calibri"/>
                <a:cs typeface="Calibri"/>
                <a:sym typeface="Calibri"/>
              </a:defRPr>
            </a:lvl9pPr>
          </a:lstStyle>
          <a:p/>
        </p:txBody>
      </p:sp>
      <p:sp>
        <p:nvSpPr>
          <p:cNvPr id="10" name="Google Shape;10;p2"/>
          <p:cNvSpPr txBox="1"/>
          <p:nvPr>
            <p:ph idx="12" type="sldNum"/>
          </p:nvPr>
        </p:nvSpPr>
        <p:spPr>
          <a:xfrm>
            <a:off x="19659600" y="17797782"/>
            <a:ext cx="6400800" cy="1022350"/>
          </a:xfrm>
          <a:prstGeom prst="rect">
            <a:avLst/>
          </a:prstGeom>
          <a:noFill/>
          <a:ln>
            <a:noFill/>
          </a:ln>
        </p:spPr>
        <p:txBody>
          <a:bodyPr anchorCtr="0" anchor="ctr" bIns="99900" lIns="199800" spcFirstLastPara="1" rIns="199800" wrap="square" tIns="99900">
            <a:noAutofit/>
          </a:bodyPr>
          <a:lstStyle>
            <a:lvl1pPr indent="0" lvl="0" marL="0" marR="0" rtl="0" algn="r">
              <a:spcBef>
                <a:spcPts val="0"/>
              </a:spcBef>
              <a:buNone/>
              <a:defRPr b="0" i="0" sz="2700" u="none" cap="none" strike="noStrike">
                <a:solidFill>
                  <a:srgbClr val="888888"/>
                </a:solidFill>
                <a:latin typeface="Calibri"/>
                <a:ea typeface="Calibri"/>
                <a:cs typeface="Calibri"/>
                <a:sym typeface="Calibri"/>
              </a:defRPr>
            </a:lvl1pPr>
            <a:lvl2pPr indent="0" lvl="1" marL="0" marR="0" rtl="0" algn="r">
              <a:spcBef>
                <a:spcPts val="0"/>
              </a:spcBef>
              <a:buNone/>
              <a:defRPr b="0" i="0" sz="2700" u="none" cap="none" strike="noStrike">
                <a:solidFill>
                  <a:srgbClr val="888888"/>
                </a:solidFill>
                <a:latin typeface="Calibri"/>
                <a:ea typeface="Calibri"/>
                <a:cs typeface="Calibri"/>
                <a:sym typeface="Calibri"/>
              </a:defRPr>
            </a:lvl2pPr>
            <a:lvl3pPr indent="0" lvl="2" marL="0" marR="0" rtl="0" algn="r">
              <a:spcBef>
                <a:spcPts val="0"/>
              </a:spcBef>
              <a:buNone/>
              <a:defRPr b="0" i="0" sz="2700" u="none" cap="none" strike="noStrike">
                <a:solidFill>
                  <a:srgbClr val="888888"/>
                </a:solidFill>
                <a:latin typeface="Calibri"/>
                <a:ea typeface="Calibri"/>
                <a:cs typeface="Calibri"/>
                <a:sym typeface="Calibri"/>
              </a:defRPr>
            </a:lvl3pPr>
            <a:lvl4pPr indent="0" lvl="3" marL="0" marR="0" rtl="0" algn="r">
              <a:spcBef>
                <a:spcPts val="0"/>
              </a:spcBef>
              <a:buNone/>
              <a:defRPr b="0" i="0" sz="2700" u="none" cap="none" strike="noStrike">
                <a:solidFill>
                  <a:srgbClr val="888888"/>
                </a:solidFill>
                <a:latin typeface="Calibri"/>
                <a:ea typeface="Calibri"/>
                <a:cs typeface="Calibri"/>
                <a:sym typeface="Calibri"/>
              </a:defRPr>
            </a:lvl4pPr>
            <a:lvl5pPr indent="0" lvl="4" marL="0" marR="0" rtl="0" algn="r">
              <a:spcBef>
                <a:spcPts val="0"/>
              </a:spcBef>
              <a:buNone/>
              <a:defRPr b="0" i="0" sz="2700" u="none" cap="none" strike="noStrike">
                <a:solidFill>
                  <a:srgbClr val="888888"/>
                </a:solidFill>
                <a:latin typeface="Calibri"/>
                <a:ea typeface="Calibri"/>
                <a:cs typeface="Calibri"/>
                <a:sym typeface="Calibri"/>
              </a:defRPr>
            </a:lvl5pPr>
            <a:lvl6pPr indent="0" lvl="5" marL="0" marR="0" rtl="0" algn="r">
              <a:spcBef>
                <a:spcPts val="0"/>
              </a:spcBef>
              <a:buNone/>
              <a:defRPr b="0" i="0" sz="2700" u="none" cap="none" strike="noStrike">
                <a:solidFill>
                  <a:srgbClr val="888888"/>
                </a:solidFill>
                <a:latin typeface="Calibri"/>
                <a:ea typeface="Calibri"/>
                <a:cs typeface="Calibri"/>
                <a:sym typeface="Calibri"/>
              </a:defRPr>
            </a:lvl6pPr>
            <a:lvl7pPr indent="0" lvl="6" marL="0" marR="0" rtl="0" algn="r">
              <a:spcBef>
                <a:spcPts val="0"/>
              </a:spcBef>
              <a:buNone/>
              <a:defRPr b="0" i="0" sz="2700" u="none" cap="none" strike="noStrike">
                <a:solidFill>
                  <a:srgbClr val="888888"/>
                </a:solidFill>
                <a:latin typeface="Calibri"/>
                <a:ea typeface="Calibri"/>
                <a:cs typeface="Calibri"/>
                <a:sym typeface="Calibri"/>
              </a:defRPr>
            </a:lvl7pPr>
            <a:lvl8pPr indent="0" lvl="7" marL="0" marR="0" rtl="0" algn="r">
              <a:spcBef>
                <a:spcPts val="0"/>
              </a:spcBef>
              <a:buNone/>
              <a:defRPr b="0" i="0" sz="2700" u="none" cap="none" strike="noStrike">
                <a:solidFill>
                  <a:srgbClr val="888888"/>
                </a:solidFill>
                <a:latin typeface="Calibri"/>
                <a:ea typeface="Calibri"/>
                <a:cs typeface="Calibri"/>
                <a:sym typeface="Calibri"/>
              </a:defRPr>
            </a:lvl8pPr>
            <a:lvl9pPr indent="0" lvl="8" marL="0" marR="0" rtl="0" algn="r">
              <a:spcBef>
                <a:spcPts val="0"/>
              </a:spcBef>
              <a:buNone/>
              <a:defRPr b="0" i="0" sz="27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 Id="rId4" Type="http://schemas.openxmlformats.org/officeDocument/2006/relationships/image" Target="../media/image9.jpg"/><Relationship Id="rId11" Type="http://schemas.openxmlformats.org/officeDocument/2006/relationships/image" Target="../media/image4.png"/><Relationship Id="rId10" Type="http://schemas.openxmlformats.org/officeDocument/2006/relationships/image" Target="../media/image10.png"/><Relationship Id="rId12" Type="http://schemas.openxmlformats.org/officeDocument/2006/relationships/image" Target="../media/image11.png"/><Relationship Id="rId9" Type="http://schemas.openxmlformats.org/officeDocument/2006/relationships/image" Target="../media/image8.png"/><Relationship Id="rId5" Type="http://schemas.openxmlformats.org/officeDocument/2006/relationships/image" Target="../media/image12.png"/><Relationship Id="rId6" Type="http://schemas.openxmlformats.org/officeDocument/2006/relationships/image" Target="../media/image13.jpg"/><Relationship Id="rId7" Type="http://schemas.openxmlformats.org/officeDocument/2006/relationships/image" Target="../media/image5.png"/><Relationship Id="rId8"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 name="Shape 30"/>
        <p:cNvGrpSpPr/>
        <p:nvPr/>
      </p:nvGrpSpPr>
      <p:grpSpPr>
        <a:xfrm>
          <a:off x="0" y="0"/>
          <a:ext cx="0" cy="0"/>
          <a:chOff x="0" y="0"/>
          <a:chExt cx="0" cy="0"/>
        </a:xfrm>
      </p:grpSpPr>
      <p:sp>
        <p:nvSpPr>
          <p:cNvPr id="31" name="Google Shape;31;p1"/>
          <p:cNvSpPr txBox="1"/>
          <p:nvPr/>
        </p:nvSpPr>
        <p:spPr>
          <a:xfrm>
            <a:off x="3429000" y="0"/>
            <a:ext cx="20574000" cy="1651449"/>
          </a:xfrm>
          <a:prstGeom prst="rect">
            <a:avLst/>
          </a:prstGeom>
          <a:noFill/>
          <a:ln>
            <a:noFill/>
          </a:ln>
        </p:spPr>
        <p:txBody>
          <a:bodyPr anchorCtr="0" anchor="ctr" bIns="208125" lIns="83250" spcFirstLastPara="1" rIns="83250" wrap="square" tIns="208125">
            <a:spAutoFit/>
          </a:bodyPr>
          <a:lstStyle/>
          <a:p>
            <a:pPr indent="0" lvl="0" marL="0" marR="0" rtl="0" algn="ctr">
              <a:spcBef>
                <a:spcPts val="0"/>
              </a:spcBef>
              <a:spcAft>
                <a:spcPts val="0"/>
              </a:spcAft>
              <a:buNone/>
            </a:pPr>
            <a:r>
              <a:rPr b="1" i="0" lang="en-US" sz="4000" u="none" cap="none" strike="noStrike">
                <a:solidFill>
                  <a:srgbClr val="E2F1EC"/>
                </a:solidFill>
                <a:latin typeface="Calibri"/>
                <a:ea typeface="Calibri"/>
                <a:cs typeface="Calibri"/>
                <a:sym typeface="Calibri"/>
              </a:rPr>
              <a:t>Obstacles to implementing sustainable computing in Bangladesh and</a:t>
            </a:r>
            <a:endParaRPr/>
          </a:p>
          <a:p>
            <a:pPr indent="0" lvl="0" marL="0" marR="0" rtl="0" algn="ctr">
              <a:spcBef>
                <a:spcPts val="0"/>
              </a:spcBef>
              <a:spcAft>
                <a:spcPts val="0"/>
              </a:spcAft>
              <a:buNone/>
            </a:pPr>
            <a:r>
              <a:rPr b="1" i="0" lang="en-US" sz="4000" u="none" cap="none" strike="noStrike">
                <a:solidFill>
                  <a:srgbClr val="E2F1EC"/>
                </a:solidFill>
                <a:latin typeface="Calibri"/>
                <a:ea typeface="Calibri"/>
                <a:cs typeface="Calibri"/>
                <a:sym typeface="Calibri"/>
              </a:rPr>
              <a:t>approach to being sustainable through green cloud computing methodology</a:t>
            </a:r>
            <a:endParaRPr/>
          </a:p>
        </p:txBody>
      </p:sp>
      <p:sp>
        <p:nvSpPr>
          <p:cNvPr id="32" name="Google Shape;32;p1"/>
          <p:cNvSpPr txBox="1"/>
          <p:nvPr/>
        </p:nvSpPr>
        <p:spPr>
          <a:xfrm>
            <a:off x="3429000" y="1400175"/>
            <a:ext cx="20574000" cy="1000125"/>
          </a:xfrm>
          <a:prstGeom prst="rect">
            <a:avLst/>
          </a:prstGeom>
          <a:noFill/>
          <a:ln>
            <a:noFill/>
          </a:ln>
        </p:spPr>
        <p:txBody>
          <a:bodyPr anchorCtr="0" anchor="ctr" bIns="83250" lIns="83250" spcFirstLastPara="1" rIns="83250" wrap="square" tIns="83250">
            <a:noAutofit/>
          </a:bodyPr>
          <a:lstStyle/>
          <a:p>
            <a:pPr indent="0" lvl="0" marL="0" marR="0" rtl="0" algn="ctr">
              <a:spcBef>
                <a:spcPts val="0"/>
              </a:spcBef>
              <a:spcAft>
                <a:spcPts val="0"/>
              </a:spcAft>
              <a:buNone/>
            </a:pPr>
            <a:r>
              <a:rPr b="0" i="0" lang="en-US" sz="2600" u="none" cap="none" strike="noStrike">
                <a:solidFill>
                  <a:srgbClr val="E2F1EC"/>
                </a:solidFill>
                <a:latin typeface="Calibri"/>
                <a:ea typeface="Calibri"/>
                <a:cs typeface="Calibri"/>
                <a:sym typeface="Calibri"/>
              </a:rPr>
              <a:t>Rabab Khan Rongon, Krishna Das</a:t>
            </a:r>
            <a:endParaRPr b="0" baseline="30000" i="0" sz="2600" u="none" cap="none" strike="noStrike">
              <a:solidFill>
                <a:srgbClr val="E2F1EC"/>
              </a:solidFill>
              <a:latin typeface="Calibri"/>
              <a:ea typeface="Calibri"/>
              <a:cs typeface="Calibri"/>
              <a:sym typeface="Calibri"/>
            </a:endParaRPr>
          </a:p>
          <a:p>
            <a:pPr indent="0" lvl="0" marL="0" marR="0" rtl="0" algn="ctr">
              <a:spcBef>
                <a:spcPts val="0"/>
              </a:spcBef>
              <a:spcAft>
                <a:spcPts val="0"/>
              </a:spcAft>
              <a:buNone/>
            </a:pPr>
            <a:r>
              <a:rPr b="0" i="0" lang="en-US" sz="2600" u="none" cap="none" strike="noStrike">
                <a:solidFill>
                  <a:srgbClr val="E2F1EC"/>
                </a:solidFill>
                <a:latin typeface="Calibri"/>
                <a:ea typeface="Calibri"/>
                <a:cs typeface="Calibri"/>
                <a:sym typeface="Calibri"/>
              </a:rPr>
              <a:t> IUBAT - International University of Business Agriculture and Technology</a:t>
            </a:r>
            <a:endParaRPr/>
          </a:p>
        </p:txBody>
      </p:sp>
      <p:sp>
        <p:nvSpPr>
          <p:cNvPr id="33" name="Google Shape;33;p1"/>
          <p:cNvSpPr txBox="1"/>
          <p:nvPr/>
        </p:nvSpPr>
        <p:spPr>
          <a:xfrm>
            <a:off x="1066801" y="17522188"/>
            <a:ext cx="8077199" cy="1396251"/>
          </a:xfrm>
          <a:prstGeom prst="rect">
            <a:avLst/>
          </a:prstGeom>
          <a:solidFill>
            <a:srgbClr val="A8D6E7"/>
          </a:solidFill>
          <a:ln>
            <a:noFill/>
          </a:ln>
        </p:spPr>
        <p:txBody>
          <a:bodyPr anchorCtr="0" anchor="t" bIns="20800" lIns="41625" spcFirstLastPara="1" rIns="41625" wrap="square" tIns="20800">
            <a:spAutoFit/>
          </a:bodyPr>
          <a:lstStyle/>
          <a:p>
            <a:pPr indent="0" lvl="0" marL="0" marR="0" rtl="0" algn="l">
              <a:spcBef>
                <a:spcPts val="0"/>
              </a:spcBef>
              <a:spcAft>
                <a:spcPts val="0"/>
              </a:spcAft>
              <a:buNone/>
            </a:pPr>
            <a:r>
              <a:rPr b="0" i="0" lang="en-US" sz="2200" u="none" cap="none" strike="noStrike">
                <a:solidFill>
                  <a:schemeClr val="dk1"/>
                </a:solidFill>
                <a:latin typeface="Calibri"/>
                <a:ea typeface="Calibri"/>
                <a:cs typeface="Calibri"/>
                <a:sym typeface="Calibri"/>
              </a:rPr>
              <a:t>Rabab Khan Rongon</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IUBAT- International University of Business Agriculture and Technology</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Email: rababrongon@gmail.com</a:t>
            </a:r>
            <a:endParaRPr/>
          </a:p>
          <a:p>
            <a:pPr indent="0" lvl="0" marL="0" marR="0" rtl="0" algn="l">
              <a:spcBef>
                <a:spcPts val="0"/>
              </a:spcBef>
              <a:spcAft>
                <a:spcPts val="0"/>
              </a:spcAft>
              <a:buNone/>
            </a:pPr>
            <a:r>
              <a:rPr lang="en-US" sz="2200">
                <a:solidFill>
                  <a:schemeClr val="dk1"/>
                </a:solidFill>
                <a:latin typeface="Calibri"/>
                <a:ea typeface="Calibri"/>
                <a:cs typeface="Calibri"/>
                <a:sym typeface="Calibri"/>
              </a:rPr>
              <a:t>Phone: 01760533424</a:t>
            </a:r>
            <a:endParaRPr/>
          </a:p>
        </p:txBody>
      </p:sp>
      <p:sp>
        <p:nvSpPr>
          <p:cNvPr id="34" name="Google Shape;34;p1"/>
          <p:cNvSpPr txBox="1"/>
          <p:nvPr/>
        </p:nvSpPr>
        <p:spPr>
          <a:xfrm>
            <a:off x="1066800" y="17002126"/>
            <a:ext cx="1231371" cy="472922"/>
          </a:xfrm>
          <a:prstGeom prst="rect">
            <a:avLst/>
          </a:prstGeom>
          <a:noFill/>
          <a:ln>
            <a:noFill/>
          </a:ln>
        </p:spPr>
        <p:txBody>
          <a:bodyPr anchorCtr="0" anchor="t" bIns="20800" lIns="41625" spcFirstLastPara="1" rIns="41625" wrap="square" tIns="208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Contact</a:t>
            </a:r>
            <a:endParaRPr/>
          </a:p>
        </p:txBody>
      </p:sp>
      <p:sp>
        <p:nvSpPr>
          <p:cNvPr id="35" name="Google Shape;35;p1"/>
          <p:cNvSpPr txBox="1"/>
          <p:nvPr/>
        </p:nvSpPr>
        <p:spPr>
          <a:xfrm>
            <a:off x="13716000" y="17522189"/>
            <a:ext cx="12192000" cy="1280160"/>
          </a:xfrm>
          <a:prstGeom prst="rect">
            <a:avLst/>
          </a:prstGeom>
          <a:noFill/>
          <a:ln>
            <a:noFill/>
          </a:ln>
        </p:spPr>
        <p:txBody>
          <a:bodyPr anchorCtr="0" anchor="t" bIns="41625" lIns="41625" spcFirstLastPara="1" rIns="41625" wrap="square" tIns="41625">
            <a:noAutofit/>
          </a:bodyPr>
          <a:lstStyle/>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“Barriers to Implement Green ICT in Bangladesh: A Study on Organizations. "International Journal of Computer Applications, 2018</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“AN INVESTIGATION INTO THE APPLICABILITY OF GREEN IT CONCEPTS INTO GREEN IS.” International Journal of Application or Innovation in Engineering &amp; Management, 2014</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J., Henretig. “Reduce CO2 Emissions with UC Tools.” Microsoft News and Resources, 2011</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“Greening the Cloud: A Load Balancing Mechanism to Optimize Cloud Computing Networks.” Journal of Management Information Systems, 2022</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“A Green Proactive Orchestration Architecture for Cloud Resources.”International Journal of Computers and Applications, 2019</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“The Impacts of Cloud Computing Architecture on Cloud Service Performance.” Journal of Computer Information Systems, 2020</a:t>
            </a:r>
            <a:endParaRPr/>
          </a:p>
          <a:p>
            <a:pPr indent="-208138" lvl="0" marL="208138" marR="0" rtl="0" algn="l">
              <a:spcBef>
                <a:spcPts val="0"/>
              </a:spcBef>
              <a:spcAft>
                <a:spcPts val="0"/>
              </a:spcAft>
              <a:buClr>
                <a:schemeClr val="dk1"/>
              </a:buClr>
              <a:buSzPts val="1200"/>
              <a:buFont typeface="Calibri"/>
              <a:buAutoNum type="arabicPeriod"/>
            </a:pPr>
            <a:r>
              <a:rPr lang="en-US" sz="1200">
                <a:solidFill>
                  <a:schemeClr val="dk1"/>
                </a:solidFill>
                <a:latin typeface="Calibri"/>
                <a:ea typeface="Calibri"/>
                <a:cs typeface="Calibri"/>
                <a:sym typeface="Calibri"/>
              </a:rPr>
              <a:t> “Harnessing Green IT: Principles and Practices.” IT Professional, 2008  </a:t>
            </a:r>
            <a:endParaRPr/>
          </a:p>
          <a:p>
            <a:pPr indent="-157338" lvl="0" marL="208138" marR="0" rtl="0" algn="l">
              <a:spcBef>
                <a:spcPts val="0"/>
              </a:spcBef>
              <a:spcAft>
                <a:spcPts val="0"/>
              </a:spcAft>
              <a:buClr>
                <a:schemeClr val="dk1"/>
              </a:buClr>
              <a:buSzPts val="800"/>
              <a:buFont typeface="Calibri"/>
              <a:buNone/>
            </a:pPr>
            <a:r>
              <a:t/>
            </a:r>
            <a:endParaRPr sz="800">
              <a:solidFill>
                <a:schemeClr val="dk1"/>
              </a:solidFill>
              <a:latin typeface="Calibri"/>
              <a:ea typeface="Calibri"/>
              <a:cs typeface="Calibri"/>
              <a:sym typeface="Calibri"/>
            </a:endParaRPr>
          </a:p>
        </p:txBody>
      </p:sp>
      <p:sp>
        <p:nvSpPr>
          <p:cNvPr id="36" name="Google Shape;36;p1"/>
          <p:cNvSpPr txBox="1"/>
          <p:nvPr/>
        </p:nvSpPr>
        <p:spPr>
          <a:xfrm>
            <a:off x="13716002" y="17002126"/>
            <a:ext cx="1720158" cy="472922"/>
          </a:xfrm>
          <a:prstGeom prst="rect">
            <a:avLst/>
          </a:prstGeom>
          <a:noFill/>
          <a:ln>
            <a:noFill/>
          </a:ln>
        </p:spPr>
        <p:txBody>
          <a:bodyPr anchorCtr="0" anchor="t" bIns="20800" lIns="41625" spcFirstLastPara="1" rIns="41625" wrap="square" tIns="20800">
            <a:spAutoFit/>
          </a:bodyPr>
          <a:lstStyle/>
          <a:p>
            <a:pPr indent="0" lvl="0" marL="0" marR="0" rtl="0" algn="l">
              <a:spcBef>
                <a:spcPts val="0"/>
              </a:spcBef>
              <a:spcAft>
                <a:spcPts val="0"/>
              </a:spcAft>
              <a:buNone/>
            </a:pPr>
            <a:r>
              <a:rPr b="1" lang="en-US" sz="2800">
                <a:solidFill>
                  <a:schemeClr val="dk1"/>
                </a:solidFill>
                <a:latin typeface="Calibri"/>
                <a:ea typeface="Calibri"/>
                <a:cs typeface="Calibri"/>
                <a:sym typeface="Calibri"/>
              </a:rPr>
              <a:t>References</a:t>
            </a:r>
            <a:endParaRPr/>
          </a:p>
        </p:txBody>
      </p:sp>
      <p:sp>
        <p:nvSpPr>
          <p:cNvPr id="37" name="Google Shape;37;p1"/>
          <p:cNvSpPr txBox="1"/>
          <p:nvPr/>
        </p:nvSpPr>
        <p:spPr>
          <a:xfrm>
            <a:off x="914400" y="3200400"/>
            <a:ext cx="8229600" cy="3722957"/>
          </a:xfrm>
          <a:prstGeom prst="rect">
            <a:avLst/>
          </a:prstGeom>
          <a:solidFill>
            <a:schemeClr val="lt1"/>
          </a:solidFill>
          <a:ln cap="flat" cmpd="sng" w="12700">
            <a:solidFill>
              <a:srgbClr val="266F8B"/>
            </a:solidFill>
            <a:prstDash val="solid"/>
            <a:round/>
            <a:headEnd len="sm" w="sm" type="none"/>
            <a:tailEnd len="sm" w="sm" type="none"/>
          </a:ln>
        </p:spPr>
        <p:txBody>
          <a:bodyPr anchorCtr="0" anchor="t" bIns="83250" lIns="83250" spcFirstLastPara="1" rIns="83250" wrap="square" tIns="83250">
            <a:spAutoFit/>
          </a:bodyPr>
          <a:lstStyle/>
          <a:p>
            <a:pPr indent="-342900" lvl="0" marL="342900" marR="0" rtl="0" algn="just">
              <a:spcBef>
                <a:spcPts val="0"/>
              </a:spcBef>
              <a:spcAft>
                <a:spcPts val="0"/>
              </a:spcAft>
              <a:buClr>
                <a:schemeClr val="dk1"/>
              </a:buClr>
              <a:buSzPts val="2100"/>
              <a:buFont typeface="Noto Sans Symbols"/>
              <a:buChar char="❖"/>
            </a:pPr>
            <a:r>
              <a:rPr b="0" lang="en-US" sz="2100" u="none">
                <a:solidFill>
                  <a:schemeClr val="dk1"/>
                </a:solidFill>
                <a:latin typeface="Calibri"/>
                <a:ea typeface="Calibri"/>
                <a:cs typeface="Calibri"/>
                <a:sym typeface="Calibri"/>
              </a:rPr>
              <a:t>Our earth is facing serious difficulties related to excessive energy usage, global warming, and other environmental issues.</a:t>
            </a:r>
            <a:endParaRPr/>
          </a:p>
          <a:p>
            <a:pPr indent="-342900" lvl="0" marL="342900" marR="0" rtl="0" algn="just">
              <a:spcBef>
                <a:spcPts val="0"/>
              </a:spcBef>
              <a:spcAft>
                <a:spcPts val="0"/>
              </a:spcAft>
              <a:buClr>
                <a:schemeClr val="dk1"/>
              </a:buClr>
              <a:buSzPts val="2100"/>
              <a:buFont typeface="Noto Sans Symbols"/>
              <a:buChar char="❖"/>
            </a:pPr>
            <a:r>
              <a:rPr b="0" lang="en-US" sz="2100" u="none">
                <a:solidFill>
                  <a:schemeClr val="dk1"/>
                </a:solidFill>
                <a:latin typeface="Calibri"/>
                <a:ea typeface="Calibri"/>
                <a:cs typeface="Calibri"/>
                <a:sym typeface="Calibri"/>
              </a:rPr>
              <a:t>Solution of this problem is using environmentally friendly technology and to reduce carbon footprint from the environment.</a:t>
            </a:r>
            <a:endParaRPr/>
          </a:p>
          <a:p>
            <a:pPr indent="-342900" lvl="0" marL="342900" marR="0" rtl="0" algn="just">
              <a:spcBef>
                <a:spcPts val="0"/>
              </a:spcBef>
              <a:spcAft>
                <a:spcPts val="0"/>
              </a:spcAft>
              <a:buClr>
                <a:schemeClr val="dk1"/>
              </a:buClr>
              <a:buSzPts val="2100"/>
              <a:buFont typeface="Noto Sans Symbols"/>
              <a:buChar char="❖"/>
            </a:pPr>
            <a:r>
              <a:rPr b="0" lang="en-US" sz="2100" u="none">
                <a:solidFill>
                  <a:schemeClr val="dk1"/>
                </a:solidFill>
                <a:latin typeface="Calibri"/>
                <a:ea typeface="Calibri"/>
                <a:cs typeface="Calibri"/>
                <a:sym typeface="Calibri"/>
              </a:rPr>
              <a:t>Many developing countries like Bangladesh are taking proper initiatives to implement sustainable and green computing in their country.</a:t>
            </a:r>
            <a:endParaRPr/>
          </a:p>
          <a:p>
            <a:pPr indent="-342900" lvl="0" marL="342900" marR="0" rtl="0" algn="just">
              <a:spcBef>
                <a:spcPts val="0"/>
              </a:spcBef>
              <a:spcAft>
                <a:spcPts val="0"/>
              </a:spcAft>
              <a:buClr>
                <a:schemeClr val="dk1"/>
              </a:buClr>
              <a:buSzPts val="2100"/>
              <a:buFont typeface="Noto Sans Symbols"/>
              <a:buChar char="❖"/>
            </a:pPr>
            <a:r>
              <a:rPr b="0" lang="en-US" sz="2100" u="none">
                <a:solidFill>
                  <a:schemeClr val="dk1"/>
                </a:solidFill>
                <a:latin typeface="Calibri"/>
                <a:ea typeface="Calibri"/>
                <a:cs typeface="Calibri"/>
                <a:sym typeface="Calibri"/>
              </a:rPr>
              <a:t>A green cloud computing framework is proposed to practice sustainable study in data center in Bangladesh. </a:t>
            </a:r>
            <a:endParaRPr/>
          </a:p>
          <a:p>
            <a:pPr indent="-342900" lvl="0" marL="342900" marR="0" rtl="0" algn="just">
              <a:spcBef>
                <a:spcPts val="0"/>
              </a:spcBef>
              <a:spcAft>
                <a:spcPts val="0"/>
              </a:spcAft>
              <a:buClr>
                <a:schemeClr val="dk1"/>
              </a:buClr>
              <a:buSzPts val="2100"/>
              <a:buFont typeface="Noto Sans Symbols"/>
              <a:buChar char="❖"/>
            </a:pPr>
            <a:r>
              <a:rPr b="0" lang="en-US" sz="2100" u="none">
                <a:solidFill>
                  <a:schemeClr val="dk1"/>
                </a:solidFill>
                <a:latin typeface="Calibri"/>
                <a:ea typeface="Calibri"/>
                <a:cs typeface="Calibri"/>
                <a:sym typeface="Calibri"/>
              </a:rPr>
              <a:t>This study represents the barriers to implementing green and sustainable computing in Bangladesh and suggest some techniques to become sustainable in computing. </a:t>
            </a:r>
            <a:endParaRPr/>
          </a:p>
        </p:txBody>
      </p:sp>
      <p:sp>
        <p:nvSpPr>
          <p:cNvPr id="38" name="Google Shape;38;p1"/>
          <p:cNvSpPr/>
          <p:nvPr/>
        </p:nvSpPr>
        <p:spPr>
          <a:xfrm>
            <a:off x="914400" y="2800350"/>
            <a:ext cx="8229600" cy="40005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Abstract</a:t>
            </a:r>
            <a:endParaRPr/>
          </a:p>
        </p:txBody>
      </p:sp>
      <p:sp>
        <p:nvSpPr>
          <p:cNvPr id="39" name="Google Shape;39;p1"/>
          <p:cNvSpPr txBox="1"/>
          <p:nvPr/>
        </p:nvSpPr>
        <p:spPr>
          <a:xfrm>
            <a:off x="9559125" y="3273813"/>
            <a:ext cx="8229600" cy="445200"/>
          </a:xfrm>
          <a:prstGeom prst="rect">
            <a:avLst/>
          </a:prstGeom>
          <a:solidFill>
            <a:schemeClr val="lt1"/>
          </a:solidFill>
          <a:ln cap="flat" cmpd="sng" w="12700">
            <a:solidFill>
              <a:srgbClr val="266F8B"/>
            </a:solidFill>
            <a:prstDash val="solid"/>
            <a:round/>
            <a:headEnd len="sm" w="sm" type="none"/>
            <a:tailEnd len="sm" w="sm" type="none"/>
          </a:ln>
        </p:spPr>
        <p:txBody>
          <a:bodyPr anchorCtr="0" anchor="t" bIns="83250" lIns="83250" spcFirstLastPara="1" rIns="83250" wrap="square" tIns="83250">
            <a:spAutoFit/>
          </a:bodyPr>
          <a:lstStyle/>
          <a:p>
            <a:pPr indent="0" lvl="0" marL="0" marR="0" rtl="0" algn="l">
              <a:spcBef>
                <a:spcPts val="0"/>
              </a:spcBef>
              <a:spcAft>
                <a:spcPts val="0"/>
              </a:spcAft>
              <a:buNone/>
            </a:pPr>
            <a:r>
              <a:rPr lang="en-US" sz="1800">
                <a:latin typeface="Calibri"/>
                <a:ea typeface="Calibri"/>
                <a:cs typeface="Calibri"/>
                <a:sym typeface="Calibri"/>
              </a:rPr>
              <a:t>Fig. 1  presents the structure of the GreenCloud extension mapped onto the three-tier</a:t>
            </a:r>
            <a:endParaRPr sz="1800">
              <a:latin typeface="Calibri"/>
              <a:ea typeface="Calibri"/>
              <a:cs typeface="Calibri"/>
              <a:sym typeface="Calibri"/>
            </a:endParaRPr>
          </a:p>
        </p:txBody>
      </p:sp>
      <p:sp>
        <p:nvSpPr>
          <p:cNvPr id="40" name="Google Shape;40;p1"/>
          <p:cNvSpPr/>
          <p:nvPr/>
        </p:nvSpPr>
        <p:spPr>
          <a:xfrm>
            <a:off x="914400" y="7245350"/>
            <a:ext cx="8229600" cy="40005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Introduction</a:t>
            </a:r>
            <a:endParaRPr/>
          </a:p>
        </p:txBody>
      </p:sp>
      <p:sp>
        <p:nvSpPr>
          <p:cNvPr id="41" name="Google Shape;41;p1"/>
          <p:cNvSpPr/>
          <p:nvPr/>
        </p:nvSpPr>
        <p:spPr>
          <a:xfrm>
            <a:off x="9601200" y="2800350"/>
            <a:ext cx="8229600" cy="40005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Methods and Materials</a:t>
            </a:r>
            <a:endParaRPr/>
          </a:p>
        </p:txBody>
      </p:sp>
      <p:sp>
        <p:nvSpPr>
          <p:cNvPr id="42" name="Google Shape;42;p1"/>
          <p:cNvSpPr txBox="1"/>
          <p:nvPr/>
        </p:nvSpPr>
        <p:spPr>
          <a:xfrm>
            <a:off x="18288000" y="8636000"/>
            <a:ext cx="8229600" cy="3862200"/>
          </a:xfrm>
          <a:prstGeom prst="rect">
            <a:avLst/>
          </a:prstGeom>
          <a:solidFill>
            <a:schemeClr val="lt1"/>
          </a:solidFill>
          <a:ln cap="flat" cmpd="sng" w="12700">
            <a:solidFill>
              <a:srgbClr val="266F8B"/>
            </a:solidFill>
            <a:prstDash val="solid"/>
            <a:round/>
            <a:headEnd len="sm" w="sm" type="none"/>
            <a:tailEnd len="sm" w="sm" type="none"/>
          </a:ln>
        </p:spPr>
        <p:txBody>
          <a:bodyPr anchorCtr="0" anchor="t" bIns="83250" lIns="83250" spcFirstLastPara="1" rIns="83250" wrap="square" tIns="83250">
            <a:spAutoFit/>
          </a:bodyPr>
          <a:lstStyle/>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The recommended green Cloud framework will be created in a way that will enable it to monitor the total amount of energy used by the data centers of cloud service providers.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This encourages cloud service providers to make their products "Sustainable" so they can provide the subscriber the solutions with the lowest energy demand. </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For every CSP, the green mediator may be developed at the base of the cloud infrastructure.</a:t>
            </a:r>
            <a:endParaRPr sz="2000">
              <a:solidFill>
                <a:schemeClr val="dk1"/>
              </a:solidFill>
              <a:latin typeface="Calibri"/>
              <a:ea typeface="Calibri"/>
              <a:cs typeface="Calibri"/>
              <a:sym typeface="Calibri"/>
            </a:endParaRPr>
          </a:p>
          <a:p>
            <a:pPr indent="-355600" lvl="0" marL="457200" marR="0" rtl="0" algn="l">
              <a:spcBef>
                <a:spcPts val="0"/>
              </a:spcBef>
              <a:spcAft>
                <a:spcPts val="0"/>
              </a:spcAft>
              <a:buClr>
                <a:schemeClr val="dk1"/>
              </a:buClr>
              <a:buSzPts val="2000"/>
              <a:buFont typeface="Calibri"/>
              <a:buChar char="●"/>
            </a:pPr>
            <a:r>
              <a:rPr lang="en-US" sz="2000">
                <a:solidFill>
                  <a:schemeClr val="dk1"/>
                </a:solidFill>
                <a:latin typeface="Calibri"/>
                <a:ea typeface="Calibri"/>
                <a:cs typeface="Calibri"/>
                <a:sym typeface="Calibri"/>
              </a:rPr>
              <a:t>To maintain the cloud computing platform sustainable and environmentally and effective in terms of CO</a:t>
            </a:r>
            <a:r>
              <a:rPr baseline="-25000" lang="en-US" sz="2000">
                <a:solidFill>
                  <a:schemeClr val="dk1"/>
                </a:solidFill>
                <a:latin typeface="Calibri"/>
                <a:ea typeface="Calibri"/>
                <a:cs typeface="Calibri"/>
                <a:sym typeface="Calibri"/>
              </a:rPr>
              <a:t>2</a:t>
            </a:r>
            <a:r>
              <a:rPr lang="en-US" sz="2000">
                <a:solidFill>
                  <a:schemeClr val="dk1"/>
                </a:solidFill>
                <a:latin typeface="Calibri"/>
                <a:ea typeface="Calibri"/>
                <a:cs typeface="Calibri"/>
                <a:sym typeface="Calibri"/>
              </a:rPr>
              <a:t> emissions, the proposed framework’s first objective is to establish a set of secure methodologies for continuously measuring the service energy usage in cloud sites. </a:t>
            </a:r>
            <a:endParaRPr sz="2000">
              <a:solidFill>
                <a:schemeClr val="dk1"/>
              </a:solidFill>
              <a:latin typeface="Calibri"/>
              <a:ea typeface="Calibri"/>
              <a:cs typeface="Calibri"/>
              <a:sym typeface="Calibri"/>
            </a:endParaRPr>
          </a:p>
        </p:txBody>
      </p:sp>
      <p:sp>
        <p:nvSpPr>
          <p:cNvPr id="43" name="Google Shape;43;p1"/>
          <p:cNvSpPr/>
          <p:nvPr/>
        </p:nvSpPr>
        <p:spPr>
          <a:xfrm>
            <a:off x="18288000" y="8235950"/>
            <a:ext cx="8229600" cy="40020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Discussion</a:t>
            </a:r>
            <a:endParaRPr/>
          </a:p>
        </p:txBody>
      </p:sp>
      <p:sp>
        <p:nvSpPr>
          <p:cNvPr id="44" name="Google Shape;44;p1"/>
          <p:cNvSpPr txBox="1"/>
          <p:nvPr/>
        </p:nvSpPr>
        <p:spPr>
          <a:xfrm>
            <a:off x="18288000" y="13163551"/>
            <a:ext cx="8229600" cy="3216000"/>
          </a:xfrm>
          <a:prstGeom prst="rect">
            <a:avLst/>
          </a:prstGeom>
          <a:solidFill>
            <a:schemeClr val="lt1"/>
          </a:solidFill>
          <a:ln cap="flat" cmpd="sng" w="12700">
            <a:solidFill>
              <a:srgbClr val="266F8B"/>
            </a:solidFill>
            <a:prstDash val="solid"/>
            <a:round/>
            <a:headEnd len="sm" w="sm" type="none"/>
            <a:tailEnd len="sm" w="sm" type="none"/>
          </a:ln>
        </p:spPr>
        <p:txBody>
          <a:bodyPr anchorCtr="0" anchor="t" bIns="83250" lIns="83250" spcFirstLastPara="1" rIns="83250" wrap="square" tIns="83250">
            <a:spAutoFit/>
          </a:bodyPr>
          <a:lstStyle/>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Sustainable computing in cloud computing illustrates how vital it is to protect the environment.</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 The resources and machinery employed in cloud computing are utilized   effectively by sustainable cloud computing.</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It is important to make efforts so that technology sets an example by reducing its energy consumption in data centers of Bangladesh. </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The adoption of green cloud computing framework will eventually occur across all cloud fields, benefiting both us and the environment of our country.</a:t>
            </a:r>
            <a:endParaRPr/>
          </a:p>
          <a:p>
            <a:pPr indent="0" lvl="0" marL="0" marR="0" rtl="0" algn="l">
              <a:spcBef>
                <a:spcPts val="0"/>
              </a:spcBef>
              <a:spcAft>
                <a:spcPts val="0"/>
              </a:spcAft>
              <a:buNone/>
            </a:pPr>
            <a:r>
              <a:t/>
            </a:r>
            <a:endParaRPr b="0" sz="1800" u="none">
              <a:solidFill>
                <a:schemeClr val="dk1"/>
              </a:solidFill>
              <a:latin typeface="Calibri"/>
              <a:ea typeface="Calibri"/>
              <a:cs typeface="Calibri"/>
              <a:sym typeface="Calibri"/>
            </a:endParaRPr>
          </a:p>
        </p:txBody>
      </p:sp>
      <p:sp>
        <p:nvSpPr>
          <p:cNvPr id="45" name="Google Shape;45;p1"/>
          <p:cNvSpPr/>
          <p:nvPr/>
        </p:nvSpPr>
        <p:spPr>
          <a:xfrm>
            <a:off x="18288000" y="12763500"/>
            <a:ext cx="8229600" cy="40020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Conclusions</a:t>
            </a:r>
            <a:endParaRPr/>
          </a:p>
        </p:txBody>
      </p:sp>
      <p:sp>
        <p:nvSpPr>
          <p:cNvPr id="46" name="Google Shape;46;p1"/>
          <p:cNvSpPr txBox="1"/>
          <p:nvPr/>
        </p:nvSpPr>
        <p:spPr>
          <a:xfrm>
            <a:off x="914400" y="7645402"/>
            <a:ext cx="8229600" cy="8262600"/>
          </a:xfrm>
          <a:prstGeom prst="rect">
            <a:avLst/>
          </a:prstGeom>
          <a:solidFill>
            <a:schemeClr val="lt1"/>
          </a:solidFill>
          <a:ln cap="flat" cmpd="sng" w="12700">
            <a:solidFill>
              <a:srgbClr val="266F8B"/>
            </a:solidFill>
            <a:prstDash val="solid"/>
            <a:round/>
            <a:headEnd len="sm" w="sm" type="none"/>
            <a:tailEnd len="sm" w="sm" type="none"/>
          </a:ln>
        </p:spPr>
        <p:txBody>
          <a:bodyPr anchorCtr="0" anchor="t" bIns="83250" lIns="83250" spcFirstLastPara="1" rIns="83250" wrap="square" tIns="83250">
            <a:spAutoFit/>
          </a:bodyPr>
          <a:lstStyle/>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National data center of Bangladesh</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Located in Bangabandhu Hi-Tech City</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World 7</a:t>
            </a:r>
            <a:r>
              <a:rPr b="0" baseline="30000" lang="en-US" sz="2000" u="none">
                <a:solidFill>
                  <a:schemeClr val="dk1"/>
                </a:solidFill>
                <a:latin typeface="Calibri"/>
                <a:ea typeface="Calibri"/>
                <a:cs typeface="Calibri"/>
                <a:sym typeface="Calibri"/>
              </a:rPr>
              <a:t>th</a:t>
            </a:r>
            <a:r>
              <a:rPr b="0" lang="en-US" sz="2000" u="none">
                <a:solidFill>
                  <a:schemeClr val="dk1"/>
                </a:solidFill>
                <a:latin typeface="Calibri"/>
                <a:ea typeface="Calibri"/>
                <a:cs typeface="Calibri"/>
                <a:sym typeface="Calibri"/>
              </a:rPr>
              <a:t> largest data center</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Having 22000 TB storage capacity. </a:t>
            </a:r>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2000" u="none">
              <a:solidFill>
                <a:schemeClr val="dk1"/>
              </a:solidFill>
              <a:latin typeface="Calibri"/>
              <a:ea typeface="Calibri"/>
              <a:cs typeface="Calibri"/>
              <a:sym typeface="Calibri"/>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The key component needed to power this technical </a:t>
            </a:r>
            <a:endParaRPr/>
          </a:p>
          <a:p>
            <a:pPr indent="0" lvl="0" marL="0" marR="0" rtl="0" algn="just">
              <a:spcBef>
                <a:spcPts val="0"/>
              </a:spcBef>
              <a:spcAft>
                <a:spcPts val="0"/>
              </a:spcAft>
              <a:buNone/>
            </a:pPr>
            <a:r>
              <a:rPr b="0" lang="en-US" sz="2000" u="none">
                <a:solidFill>
                  <a:schemeClr val="dk1"/>
                </a:solidFill>
                <a:latin typeface="Calibri"/>
                <a:ea typeface="Calibri"/>
                <a:cs typeface="Calibri"/>
                <a:sym typeface="Calibri"/>
              </a:rPr>
              <a:t>       apparatus is electricity.</a:t>
            </a:r>
            <a:endParaRPr/>
          </a:p>
          <a:p>
            <a:pPr indent="-342900" lvl="0" marL="342900" marR="0" rtl="0" algn="just">
              <a:spcBef>
                <a:spcPts val="0"/>
              </a:spcBef>
              <a:spcAft>
                <a:spcPts val="0"/>
              </a:spcAft>
              <a:buClr>
                <a:schemeClr val="dk1"/>
              </a:buClr>
              <a:buSzPts val="2000"/>
              <a:buFont typeface="Noto Sans Symbols"/>
              <a:buChar char="❖"/>
            </a:pPr>
            <a:r>
              <a:rPr b="0" lang="en-US" sz="2000" u="none">
                <a:solidFill>
                  <a:schemeClr val="dk1"/>
                </a:solidFill>
                <a:latin typeface="Calibri"/>
                <a:ea typeface="Calibri"/>
                <a:cs typeface="Calibri"/>
                <a:sym typeface="Calibri"/>
              </a:rPr>
              <a:t>When coal or oil is used to produce energy, carbon </a:t>
            </a:r>
            <a:endParaRPr/>
          </a:p>
          <a:p>
            <a:pPr indent="0" lvl="0" marL="0" marR="0" rtl="0" algn="just">
              <a:spcBef>
                <a:spcPts val="0"/>
              </a:spcBef>
              <a:spcAft>
                <a:spcPts val="0"/>
              </a:spcAft>
              <a:buNone/>
            </a:pPr>
            <a:r>
              <a:rPr b="0" lang="en-US" sz="2000" u="none">
                <a:solidFill>
                  <a:schemeClr val="dk1"/>
                </a:solidFill>
                <a:latin typeface="Calibri"/>
                <a:ea typeface="Calibri"/>
                <a:cs typeface="Calibri"/>
                <a:sym typeface="Calibri"/>
              </a:rPr>
              <a:t>      dioxide and other pollutants are released into the</a:t>
            </a:r>
            <a:endParaRPr/>
          </a:p>
          <a:p>
            <a:pPr indent="0" lvl="0" marL="0" marR="0" rtl="0" algn="just">
              <a:spcBef>
                <a:spcPts val="0"/>
              </a:spcBef>
              <a:spcAft>
                <a:spcPts val="0"/>
              </a:spcAft>
              <a:buNone/>
            </a:pPr>
            <a:r>
              <a:rPr b="0" lang="en-US" sz="2000" u="none">
                <a:solidFill>
                  <a:schemeClr val="dk1"/>
                </a:solidFill>
                <a:latin typeface="Calibri"/>
                <a:ea typeface="Calibri"/>
                <a:cs typeface="Calibri"/>
                <a:sym typeface="Calibri"/>
              </a:rPr>
              <a:t>       environment. </a:t>
            </a:r>
            <a:endParaRPr/>
          </a:p>
          <a:p>
            <a:pPr indent="0" lvl="0" marL="0" marR="0" rtl="0" algn="just">
              <a:spcBef>
                <a:spcPts val="0"/>
              </a:spcBef>
              <a:spcAft>
                <a:spcPts val="0"/>
              </a:spcAft>
              <a:buNone/>
            </a:pPr>
            <a:r>
              <a:t/>
            </a:r>
            <a:endParaRPr b="0" sz="2000" u="none">
              <a:solidFill>
                <a:schemeClr val="dk1"/>
              </a:solidFill>
              <a:latin typeface="Calibri"/>
              <a:ea typeface="Calibri"/>
              <a:cs typeface="Calibri"/>
              <a:sym typeface="Calibri"/>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a:p>
            <a:pPr indent="0" lvl="0" marL="0" marR="0" rtl="0" algn="just">
              <a:spcBef>
                <a:spcPts val="0"/>
              </a:spcBef>
              <a:spcAft>
                <a:spcPts val="0"/>
              </a:spcAft>
              <a:buNone/>
            </a:pPr>
            <a:r>
              <a:t/>
            </a:r>
            <a:endParaRPr b="0" sz="1800" u="none">
              <a:solidFill>
                <a:schemeClr val="dk1"/>
              </a:solidFill>
              <a:latin typeface="Arial"/>
              <a:ea typeface="Arial"/>
              <a:cs typeface="Arial"/>
              <a:sym typeface="Arial"/>
            </a:endParaRPr>
          </a:p>
        </p:txBody>
      </p:sp>
      <p:sp>
        <p:nvSpPr>
          <p:cNvPr id="47" name="Google Shape;47;p1"/>
          <p:cNvSpPr/>
          <p:nvPr/>
        </p:nvSpPr>
        <p:spPr>
          <a:xfrm>
            <a:off x="9601200" y="11588750"/>
            <a:ext cx="8229600" cy="400200"/>
          </a:xfrm>
          <a:prstGeom prst="rect">
            <a:avLst/>
          </a:prstGeom>
          <a:solidFill>
            <a:srgbClr val="266F8B"/>
          </a:solidFill>
          <a:ln cap="flat" cmpd="sng" w="12700">
            <a:solidFill>
              <a:srgbClr val="256C87"/>
            </a:solidFill>
            <a:prstDash val="solid"/>
            <a:round/>
            <a:headEnd len="sm" w="sm" type="none"/>
            <a:tailEnd len="sm" w="sm" type="none"/>
          </a:ln>
        </p:spPr>
        <p:txBody>
          <a:bodyPr anchorCtr="0" anchor="ctr" bIns="20800" lIns="41625" spcFirstLastPara="1" rIns="41625" wrap="square" tIns="20800">
            <a:noAutofit/>
          </a:bodyPr>
          <a:lstStyle/>
          <a:p>
            <a:pPr indent="0" lvl="0" marL="0" marR="0" rtl="0" algn="ctr">
              <a:spcBef>
                <a:spcPts val="0"/>
              </a:spcBef>
              <a:spcAft>
                <a:spcPts val="0"/>
              </a:spcAft>
              <a:buNone/>
            </a:pPr>
            <a:r>
              <a:rPr b="1" lang="en-US" sz="2800">
                <a:solidFill>
                  <a:srgbClr val="E2F1EC"/>
                </a:solidFill>
                <a:latin typeface="Calibri"/>
                <a:ea typeface="Calibri"/>
                <a:cs typeface="Calibri"/>
                <a:sym typeface="Calibri"/>
              </a:rPr>
              <a:t>Results</a:t>
            </a:r>
            <a:endParaRPr/>
          </a:p>
        </p:txBody>
      </p:sp>
      <p:pic>
        <p:nvPicPr>
          <p:cNvPr id="48" name="Google Shape;48;p1"/>
          <p:cNvPicPr preferRelativeResize="0"/>
          <p:nvPr/>
        </p:nvPicPr>
        <p:blipFill rotWithShape="1">
          <a:blip r:embed="rId3">
            <a:alphaModFix/>
          </a:blip>
          <a:srcRect b="0" l="0" r="0" t="0"/>
          <a:stretch/>
        </p:blipFill>
        <p:spPr>
          <a:xfrm>
            <a:off x="839444" y="275743"/>
            <a:ext cx="2070587" cy="1817926"/>
          </a:xfrm>
          <a:prstGeom prst="rect">
            <a:avLst/>
          </a:prstGeom>
          <a:noFill/>
          <a:ln>
            <a:noFill/>
          </a:ln>
        </p:spPr>
      </p:pic>
      <p:pic>
        <p:nvPicPr>
          <p:cNvPr id="49" name="Google Shape;49;p1"/>
          <p:cNvPicPr preferRelativeResize="0"/>
          <p:nvPr/>
        </p:nvPicPr>
        <p:blipFill rotWithShape="1">
          <a:blip r:embed="rId3">
            <a:alphaModFix/>
          </a:blip>
          <a:srcRect b="0" l="0" r="0" t="0"/>
          <a:stretch/>
        </p:blipFill>
        <p:spPr>
          <a:xfrm>
            <a:off x="24551466" y="310181"/>
            <a:ext cx="2070587" cy="1817926"/>
          </a:xfrm>
          <a:prstGeom prst="rect">
            <a:avLst/>
          </a:prstGeom>
          <a:noFill/>
          <a:ln>
            <a:noFill/>
          </a:ln>
        </p:spPr>
      </p:pic>
      <p:pic>
        <p:nvPicPr>
          <p:cNvPr descr="Factori or power plant flat design of  illustration. manufactory industrial building refinery factory or nuclear power station. building big of plant or factory with pipe smoke" id="50" name="Google Shape;50;p1"/>
          <p:cNvPicPr preferRelativeResize="0"/>
          <p:nvPr/>
        </p:nvPicPr>
        <p:blipFill rotWithShape="1">
          <a:blip r:embed="rId4">
            <a:alphaModFix/>
          </a:blip>
          <a:srcRect b="0" l="0" r="0" t="0"/>
          <a:stretch/>
        </p:blipFill>
        <p:spPr>
          <a:xfrm>
            <a:off x="6655337" y="11097773"/>
            <a:ext cx="2426933" cy="2128658"/>
          </a:xfrm>
          <a:prstGeom prst="rect">
            <a:avLst/>
          </a:prstGeom>
          <a:noFill/>
          <a:ln>
            <a:noFill/>
          </a:ln>
        </p:spPr>
      </p:pic>
      <p:pic>
        <p:nvPicPr>
          <p:cNvPr id="51" name="Google Shape;51;p1"/>
          <p:cNvPicPr preferRelativeResize="0"/>
          <p:nvPr/>
        </p:nvPicPr>
        <p:blipFill rotWithShape="1">
          <a:blip r:embed="rId5">
            <a:alphaModFix/>
          </a:blip>
          <a:srcRect b="0" l="0" r="0" t="0"/>
          <a:stretch/>
        </p:blipFill>
        <p:spPr>
          <a:xfrm>
            <a:off x="1066800" y="9467952"/>
            <a:ext cx="1607492" cy="1946572"/>
          </a:xfrm>
          <a:prstGeom prst="rect">
            <a:avLst/>
          </a:prstGeom>
          <a:noFill/>
          <a:ln>
            <a:noFill/>
          </a:ln>
        </p:spPr>
      </p:pic>
      <p:pic>
        <p:nvPicPr>
          <p:cNvPr id="52" name="Google Shape;52;p1"/>
          <p:cNvPicPr preferRelativeResize="0"/>
          <p:nvPr/>
        </p:nvPicPr>
        <p:blipFill rotWithShape="1">
          <a:blip r:embed="rId6">
            <a:alphaModFix/>
          </a:blip>
          <a:srcRect b="0" l="0" r="0" t="0"/>
          <a:stretch/>
        </p:blipFill>
        <p:spPr>
          <a:xfrm>
            <a:off x="6096000" y="7930754"/>
            <a:ext cx="2701179" cy="1519413"/>
          </a:xfrm>
          <a:prstGeom prst="rect">
            <a:avLst/>
          </a:prstGeom>
          <a:noFill/>
          <a:ln cap="flat" cmpd="sng" w="28575">
            <a:solidFill>
              <a:schemeClr val="dk1"/>
            </a:solidFill>
            <a:prstDash val="solid"/>
            <a:round/>
            <a:headEnd len="sm" w="sm" type="none"/>
            <a:tailEnd len="sm" w="sm" type="none"/>
          </a:ln>
        </p:spPr>
      </p:pic>
      <p:sp>
        <p:nvSpPr>
          <p:cNvPr id="53" name="Google Shape;53;p1"/>
          <p:cNvSpPr txBox="1"/>
          <p:nvPr/>
        </p:nvSpPr>
        <p:spPr>
          <a:xfrm>
            <a:off x="2910031" y="9746627"/>
            <a:ext cx="5598027" cy="1631216"/>
          </a:xfrm>
          <a:prstGeom prst="rect">
            <a:avLst/>
          </a:prstGeom>
          <a:noFill/>
          <a:ln>
            <a:noFill/>
          </a:ln>
        </p:spPr>
        <p:txBody>
          <a:bodyPr anchorCtr="0" anchor="t" bIns="45700" lIns="91425" spcFirstLastPara="1" rIns="91425" wrap="square" tIns="45700">
            <a:spAutoFit/>
          </a:bodyPr>
          <a:lstStyle/>
          <a:p>
            <a:pPr indent="0" lvl="0" marL="0" marR="0" rtl="0" algn="just">
              <a:spcBef>
                <a:spcPts val="0"/>
              </a:spcBef>
              <a:spcAft>
                <a:spcPts val="0"/>
              </a:spcAft>
              <a:buNone/>
            </a:pPr>
            <a:r>
              <a:rPr lang="en-US" sz="2000">
                <a:solidFill>
                  <a:schemeClr val="dk1"/>
                </a:solidFill>
                <a:latin typeface="Calibri"/>
                <a:ea typeface="Calibri"/>
                <a:cs typeface="Calibri"/>
                <a:sym typeface="Calibri"/>
              </a:rPr>
              <a:t>A significant amount of carbon footprint generates due to high energy consumption of data center and the presence of hazardous materials in e-waste, or electronic trash. </a:t>
            </a:r>
            <a:endParaRPr/>
          </a:p>
          <a:p>
            <a:pPr indent="0" lvl="0" marL="0" marR="0" rtl="0" algn="l">
              <a:spcBef>
                <a:spcPts val="0"/>
              </a:spcBef>
              <a:spcAft>
                <a:spcPts val="0"/>
              </a:spcAft>
              <a:buNone/>
            </a:pPr>
            <a:r>
              <a:t/>
            </a:r>
            <a:endParaRPr sz="2000">
              <a:solidFill>
                <a:schemeClr val="dk1"/>
              </a:solidFill>
              <a:latin typeface="Calibri"/>
              <a:ea typeface="Calibri"/>
              <a:cs typeface="Calibri"/>
              <a:sym typeface="Calibri"/>
            </a:endParaRPr>
          </a:p>
        </p:txBody>
      </p:sp>
      <p:pic>
        <p:nvPicPr>
          <p:cNvPr id="54" name="Google Shape;54;p1"/>
          <p:cNvPicPr preferRelativeResize="0"/>
          <p:nvPr/>
        </p:nvPicPr>
        <p:blipFill rotWithShape="1">
          <a:blip r:embed="rId7">
            <a:alphaModFix/>
          </a:blip>
          <a:srcRect b="0" l="0" r="0" t="0"/>
          <a:stretch/>
        </p:blipFill>
        <p:spPr>
          <a:xfrm>
            <a:off x="1268161" y="13479066"/>
            <a:ext cx="1524000" cy="1524000"/>
          </a:xfrm>
          <a:prstGeom prst="rect">
            <a:avLst/>
          </a:prstGeom>
          <a:noFill/>
          <a:ln>
            <a:noFill/>
          </a:ln>
        </p:spPr>
      </p:pic>
      <p:sp>
        <p:nvSpPr>
          <p:cNvPr id="55" name="Google Shape;55;p1"/>
          <p:cNvSpPr txBox="1"/>
          <p:nvPr/>
        </p:nvSpPr>
        <p:spPr>
          <a:xfrm>
            <a:off x="2792161" y="13479068"/>
            <a:ext cx="5833766" cy="1938992"/>
          </a:xfrm>
          <a:prstGeom prst="rect">
            <a:avLst/>
          </a:prstGeom>
          <a:noFill/>
          <a:ln>
            <a:noFill/>
          </a:ln>
        </p:spPr>
        <p:txBody>
          <a:bodyPr anchorCtr="0" anchor="t" bIns="45700" lIns="91425" spcFirstLastPara="1" rIns="91425" wrap="square" tIns="45700">
            <a:spAutoFit/>
          </a:bodyPr>
          <a:lstStyle/>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In datacenter, a significant number of processors and resources are used, which generates a lot of heat.</a:t>
            </a:r>
            <a:endParaRPr/>
          </a:p>
          <a:p>
            <a:pPr indent="-342900" lvl="0" marL="342900" marR="0" rtl="0" algn="just">
              <a:spcBef>
                <a:spcPts val="0"/>
              </a:spcBef>
              <a:spcAft>
                <a:spcPts val="0"/>
              </a:spcAft>
              <a:buClr>
                <a:schemeClr val="dk1"/>
              </a:buClr>
              <a:buSzPts val="2000"/>
              <a:buFont typeface="Noto Sans Symbols"/>
              <a:buChar char="⮚"/>
            </a:pPr>
            <a:r>
              <a:rPr lang="en-US" sz="2000">
                <a:solidFill>
                  <a:schemeClr val="dk1"/>
                </a:solidFill>
                <a:latin typeface="Calibri"/>
                <a:ea typeface="Calibri"/>
                <a:cs typeface="Calibri"/>
                <a:sym typeface="Calibri"/>
              </a:rPr>
              <a:t>Deploying green cloud computing technologies might contribute to CO2 emissions reduction</a:t>
            </a:r>
            <a:endParaRPr/>
          </a:p>
          <a:p>
            <a:pPr indent="-215900" lvl="0" marL="342900" marR="0" rtl="0" algn="just">
              <a:spcBef>
                <a:spcPts val="0"/>
              </a:spcBef>
              <a:spcAft>
                <a:spcPts val="0"/>
              </a:spcAft>
              <a:buClr>
                <a:schemeClr val="dk1"/>
              </a:buClr>
              <a:buSzPts val="2000"/>
              <a:buFont typeface="Noto Sans Symbols"/>
              <a:buNone/>
            </a:pPr>
            <a:r>
              <a:t/>
            </a:r>
            <a:endParaRPr sz="2000">
              <a:solidFill>
                <a:schemeClr val="dk1"/>
              </a:solidFill>
              <a:latin typeface="Calibri"/>
              <a:ea typeface="Calibri"/>
              <a:cs typeface="Calibri"/>
              <a:sym typeface="Calibri"/>
            </a:endParaRPr>
          </a:p>
        </p:txBody>
      </p:sp>
      <p:pic>
        <p:nvPicPr>
          <p:cNvPr id="56" name="Google Shape;56;p1"/>
          <p:cNvPicPr preferRelativeResize="0"/>
          <p:nvPr/>
        </p:nvPicPr>
        <p:blipFill>
          <a:blip r:embed="rId8">
            <a:alphaModFix/>
          </a:blip>
          <a:stretch>
            <a:fillRect/>
          </a:stretch>
        </p:blipFill>
        <p:spPr>
          <a:xfrm>
            <a:off x="18203875" y="3924300"/>
            <a:ext cx="8505901" cy="4006450"/>
          </a:xfrm>
          <a:prstGeom prst="rect">
            <a:avLst/>
          </a:prstGeom>
          <a:noFill/>
          <a:ln>
            <a:noFill/>
          </a:ln>
        </p:spPr>
      </p:pic>
      <p:sp>
        <p:nvSpPr>
          <p:cNvPr id="57" name="Google Shape;57;p1"/>
          <p:cNvSpPr/>
          <p:nvPr/>
        </p:nvSpPr>
        <p:spPr>
          <a:xfrm>
            <a:off x="18288000" y="2838450"/>
            <a:ext cx="8421900" cy="870000"/>
          </a:xfrm>
          <a:prstGeom prst="roundRect">
            <a:avLst>
              <a:gd fmla="val 16667" name="adj"/>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
          <p:cNvPicPr preferRelativeResize="0"/>
          <p:nvPr/>
        </p:nvPicPr>
        <p:blipFill>
          <a:blip r:embed="rId9">
            <a:alphaModFix/>
          </a:blip>
          <a:stretch>
            <a:fillRect/>
          </a:stretch>
        </p:blipFill>
        <p:spPr>
          <a:xfrm>
            <a:off x="18203875" y="2795400"/>
            <a:ext cx="8762350" cy="824098"/>
          </a:xfrm>
          <a:prstGeom prst="rect">
            <a:avLst/>
          </a:prstGeom>
          <a:noFill/>
          <a:ln>
            <a:noFill/>
          </a:ln>
        </p:spPr>
      </p:pic>
      <p:pic>
        <p:nvPicPr>
          <p:cNvPr id="59" name="Google Shape;59;p1"/>
          <p:cNvPicPr preferRelativeResize="0"/>
          <p:nvPr/>
        </p:nvPicPr>
        <p:blipFill>
          <a:blip r:embed="rId10">
            <a:alphaModFix/>
          </a:blip>
          <a:stretch>
            <a:fillRect/>
          </a:stretch>
        </p:blipFill>
        <p:spPr>
          <a:xfrm>
            <a:off x="13793825" y="8006500"/>
            <a:ext cx="3916600" cy="2527450"/>
          </a:xfrm>
          <a:prstGeom prst="rect">
            <a:avLst/>
          </a:prstGeom>
          <a:noFill/>
          <a:ln>
            <a:noFill/>
          </a:ln>
        </p:spPr>
      </p:pic>
      <p:sp>
        <p:nvSpPr>
          <p:cNvPr id="60" name="Google Shape;60;p1"/>
          <p:cNvSpPr txBox="1"/>
          <p:nvPr/>
        </p:nvSpPr>
        <p:spPr>
          <a:xfrm>
            <a:off x="9534613" y="8374525"/>
            <a:ext cx="7844700" cy="350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800">
                <a:solidFill>
                  <a:schemeClr val="dk1"/>
                </a:solidFill>
                <a:latin typeface="Calibri"/>
                <a:ea typeface="Calibri"/>
                <a:cs typeface="Calibri"/>
                <a:sym typeface="Calibri"/>
              </a:rPr>
              <a:t>The figure 2 presents the server power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consumption model implemented in</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GreenCloud. </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The curve is built for a typical server</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running on Intel Xeon processor.</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 It consumes 301 W </a:t>
            </a:r>
            <a:r>
              <a:rPr lang="en-US" sz="1800">
                <a:solidFill>
                  <a:schemeClr val="dk1"/>
                </a:solidFill>
                <a:latin typeface="Calibri"/>
                <a:ea typeface="Calibri"/>
                <a:cs typeface="Calibri"/>
                <a:sym typeface="Calibri"/>
              </a:rPr>
              <a:t>of energy</a:t>
            </a:r>
            <a:r>
              <a:rPr lang="en-US" sz="1800">
                <a:solidFill>
                  <a:schemeClr val="dk1"/>
                </a:solidFill>
                <a:latin typeface="Calibri"/>
                <a:ea typeface="Calibri"/>
                <a:cs typeface="Calibri"/>
                <a:sym typeface="Calibri"/>
              </a:rPr>
              <a:t> with around</a:t>
            </a:r>
            <a:endParaRPr sz="1800">
              <a:solidFill>
                <a:schemeClr val="dk1"/>
              </a:solidFill>
              <a:latin typeface="Calibri"/>
              <a:ea typeface="Calibri"/>
              <a:cs typeface="Calibri"/>
              <a:sym typeface="Calibri"/>
            </a:endParaRPr>
          </a:p>
          <a:p>
            <a:pPr indent="0" lvl="0" marL="0" rtl="0" algn="l">
              <a:spcBef>
                <a:spcPts val="0"/>
              </a:spcBef>
              <a:spcAft>
                <a:spcPts val="0"/>
              </a:spcAft>
              <a:buNone/>
            </a:pPr>
            <a:r>
              <a:rPr lang="en-US" sz="1800">
                <a:solidFill>
                  <a:schemeClr val="dk1"/>
                </a:solidFill>
                <a:latin typeface="Calibri"/>
                <a:ea typeface="Calibri"/>
                <a:cs typeface="Calibri"/>
                <a:sym typeface="Calibri"/>
              </a:rPr>
              <a:t>130 W allocated for peak CPU power</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consumption and around 171 W</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allocated for other peripheral devices.</a:t>
            </a:r>
            <a:endParaRPr sz="1800">
              <a:solidFill>
                <a:schemeClr val="dk1"/>
              </a:solidFill>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solidFill>
                  <a:schemeClr val="dk1"/>
                </a:solidFill>
                <a:latin typeface="Calibri"/>
                <a:ea typeface="Calibri"/>
                <a:cs typeface="Calibri"/>
                <a:sym typeface="Calibri"/>
              </a:rPr>
              <a:t>The scheduling depends on the server load level and operating frequency, and aims at capturing the effects of both of the DVFS and DPM techniques.</a:t>
            </a:r>
            <a:endParaRPr sz="1800">
              <a:solidFill>
                <a:schemeClr val="dk1"/>
              </a:solidFill>
              <a:latin typeface="Calibri"/>
              <a:ea typeface="Calibri"/>
              <a:cs typeface="Calibri"/>
              <a:sym typeface="Calibri"/>
            </a:endParaRPr>
          </a:p>
          <a:p>
            <a:pPr indent="0" lvl="0" marL="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1" name="Google Shape;61;p1"/>
          <p:cNvPicPr preferRelativeResize="0"/>
          <p:nvPr/>
        </p:nvPicPr>
        <p:blipFill>
          <a:blip r:embed="rId11">
            <a:alphaModFix/>
          </a:blip>
          <a:stretch>
            <a:fillRect/>
          </a:stretch>
        </p:blipFill>
        <p:spPr>
          <a:xfrm>
            <a:off x="9548957" y="3843250"/>
            <a:ext cx="7698144" cy="4254500"/>
          </a:xfrm>
          <a:prstGeom prst="rect">
            <a:avLst/>
          </a:prstGeom>
          <a:noFill/>
          <a:ln>
            <a:noFill/>
          </a:ln>
        </p:spPr>
      </p:pic>
      <p:sp>
        <p:nvSpPr>
          <p:cNvPr id="62" name="Google Shape;62;p1"/>
          <p:cNvSpPr txBox="1"/>
          <p:nvPr/>
        </p:nvSpPr>
        <p:spPr>
          <a:xfrm>
            <a:off x="15735300" y="10533950"/>
            <a:ext cx="75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Calibri"/>
                <a:ea typeface="Calibri"/>
                <a:cs typeface="Calibri"/>
                <a:sym typeface="Calibri"/>
              </a:rPr>
              <a:t>Fig: 2</a:t>
            </a:r>
            <a:endParaRPr b="1" sz="1000">
              <a:latin typeface="Calibri"/>
              <a:ea typeface="Calibri"/>
              <a:cs typeface="Calibri"/>
              <a:sym typeface="Calibri"/>
            </a:endParaRPr>
          </a:p>
        </p:txBody>
      </p:sp>
      <p:sp>
        <p:nvSpPr>
          <p:cNvPr id="63" name="Google Shape;63;p1"/>
          <p:cNvSpPr txBox="1"/>
          <p:nvPr/>
        </p:nvSpPr>
        <p:spPr>
          <a:xfrm>
            <a:off x="13021825" y="8097750"/>
            <a:ext cx="752400" cy="338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000">
                <a:latin typeface="Calibri"/>
                <a:ea typeface="Calibri"/>
                <a:cs typeface="Calibri"/>
                <a:sym typeface="Calibri"/>
              </a:rPr>
              <a:t>Fig: 1</a:t>
            </a:r>
            <a:endParaRPr b="1" sz="1000">
              <a:latin typeface="Calibri"/>
              <a:ea typeface="Calibri"/>
              <a:cs typeface="Calibri"/>
              <a:sym typeface="Calibri"/>
            </a:endParaRPr>
          </a:p>
        </p:txBody>
      </p:sp>
      <p:pic>
        <p:nvPicPr>
          <p:cNvPr id="64" name="Google Shape;64;p1"/>
          <p:cNvPicPr preferRelativeResize="0"/>
          <p:nvPr/>
        </p:nvPicPr>
        <p:blipFill>
          <a:blip r:embed="rId12">
            <a:alphaModFix/>
          </a:blip>
          <a:stretch>
            <a:fillRect/>
          </a:stretch>
        </p:blipFill>
        <p:spPr>
          <a:xfrm>
            <a:off x="12382500" y="12232625"/>
            <a:ext cx="5448301" cy="3590925"/>
          </a:xfrm>
          <a:prstGeom prst="rect">
            <a:avLst/>
          </a:prstGeom>
          <a:noFill/>
          <a:ln>
            <a:noFill/>
          </a:ln>
        </p:spPr>
      </p:pic>
      <p:sp>
        <p:nvSpPr>
          <p:cNvPr id="65" name="Google Shape;65;p1"/>
          <p:cNvSpPr txBox="1"/>
          <p:nvPr/>
        </p:nvSpPr>
        <p:spPr>
          <a:xfrm>
            <a:off x="12592050" y="15849600"/>
            <a:ext cx="73782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solidFill>
                  <a:schemeClr val="dk1"/>
                </a:solidFill>
                <a:latin typeface="Calibri"/>
                <a:ea typeface="Calibri"/>
                <a:cs typeface="Calibri"/>
                <a:sym typeface="Calibri"/>
              </a:rPr>
              <a:t>Fig. 3. Data center energy consumption for different types of workloads. </a:t>
            </a:r>
            <a:endParaRPr b="1">
              <a:solidFill>
                <a:schemeClr val="dk1"/>
              </a:solidFill>
              <a:latin typeface="Calibri"/>
              <a:ea typeface="Calibri"/>
              <a:cs typeface="Calibri"/>
              <a:sym typeface="Calibri"/>
            </a:endParaRPr>
          </a:p>
        </p:txBody>
      </p:sp>
      <p:sp>
        <p:nvSpPr>
          <p:cNvPr id="66" name="Google Shape;66;p1"/>
          <p:cNvSpPr txBox="1"/>
          <p:nvPr/>
        </p:nvSpPr>
        <p:spPr>
          <a:xfrm>
            <a:off x="9639300" y="12306300"/>
            <a:ext cx="2701200" cy="4340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Fig. 3 presents data center energy consumption comparison for different types of user</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workloads: balanced, computationally intensive, and data-intensive workloads. Balanced</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workloads consume the most as the consumptions of both servers and switches become</a:t>
            </a:r>
            <a:endParaRPr sz="1800">
              <a:latin typeface="Calibri"/>
              <a:ea typeface="Calibri"/>
              <a:cs typeface="Calibri"/>
              <a:sym typeface="Calibri"/>
            </a:endParaRPr>
          </a:p>
          <a:p>
            <a:pPr indent="0" lvl="0" marL="0" rtl="0" algn="l">
              <a:spcBef>
                <a:spcPts val="0"/>
              </a:spcBef>
              <a:spcAft>
                <a:spcPts val="0"/>
              </a:spcAft>
              <a:buClr>
                <a:schemeClr val="dk1"/>
              </a:buClr>
              <a:buSzPts val="1100"/>
              <a:buFont typeface="Arial"/>
              <a:buNone/>
            </a:pPr>
            <a:r>
              <a:rPr lang="en-US" sz="1800">
                <a:latin typeface="Calibri"/>
                <a:ea typeface="Calibri"/>
                <a:cs typeface="Calibri"/>
                <a:sym typeface="Calibri"/>
              </a:rPr>
              <a:t>proportional to the offered load of the system.</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Blue Green">
      <a:dk1>
        <a:srgbClr val="000000"/>
      </a:dk1>
      <a:lt1>
        <a:srgbClr val="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2013-02-10T21:14:48Z</dcterms:created>
  <dc:creator>Jay Larson</dc:creator>
</cp:coreProperties>
</file>