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sldIdLst>
    <p:sldId id="256" r:id="rId2"/>
    <p:sldId id="257" r:id="rId3"/>
    <p:sldId id="259" r:id="rId4"/>
    <p:sldId id="260" r:id="rId5"/>
    <p:sldId id="261" r:id="rId6"/>
    <p:sldId id="263" r:id="rId7"/>
    <p:sldId id="262"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4"/>
    <p:restoredTop sz="94673"/>
  </p:normalViewPr>
  <p:slideViewPr>
    <p:cSldViewPr snapToGrid="0" snapToObjects="1">
      <p:cViewPr>
        <p:scale>
          <a:sx n="44" d="100"/>
          <a:sy n="44" d="100"/>
        </p:scale>
        <p:origin x="1104" y="1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50338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65789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446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429185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610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17897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37205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51859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81280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13242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A81BB-E462-DB4A-8815-4DAE0B3789AD}"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09047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A81BB-E462-DB4A-8815-4DAE0B3789AD}" type="datetimeFigureOut">
              <a:rPr lang="en-US" smtClean="0"/>
              <a:t>10/28/18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18223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A81BB-E462-DB4A-8815-4DAE0B3789AD}" type="datetimeFigureOut">
              <a:rPr lang="en-US" smtClean="0"/>
              <a:t>10/28/18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404624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A81BB-E462-DB4A-8815-4DAE0B3789AD}" type="datetimeFigureOut">
              <a:rPr lang="en-US" smtClean="0"/>
              <a:t>10/28/18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4655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6A81BB-E462-DB4A-8815-4DAE0B3789AD}"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75083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6A81BB-E462-DB4A-8815-4DAE0B3789AD}"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97539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A81BB-E462-DB4A-8815-4DAE0B3789AD}" type="datetimeFigureOut">
              <a:rPr lang="en-US" smtClean="0"/>
              <a:t>10/28/18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B99F8C-4451-8D40-80B9-1B9A29EA83CF}" type="slidenum">
              <a:rPr lang="en-US" smtClean="0"/>
              <a:t>‹#›</a:t>
            </a:fld>
            <a:endParaRPr lang="en-US"/>
          </a:p>
        </p:txBody>
      </p:sp>
    </p:spTree>
    <p:extLst>
      <p:ext uri="{BB962C8B-B14F-4D97-AF65-F5344CB8AC3E}">
        <p14:creationId xmlns:p14="http://schemas.microsoft.com/office/powerpoint/2010/main" val="40141852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dition.cnn.com/2018/05/31/africa/nigeria-not-too-young-to-run/index.html" TargetMode="External"/><Relationship Id="rId2" Type="http://schemas.openxmlformats.org/officeDocument/2006/relationships/hyperlink" Target="https://en.wikipedia.org/wiki/Nigerian_general_election,_201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9DD45-C069-6440-9ADD-5C996EF10DAA}"/>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Team Debt</a:t>
            </a:r>
          </a:p>
        </p:txBody>
      </p:sp>
      <p:sp>
        <p:nvSpPr>
          <p:cNvPr id="3" name="Subtitle 2">
            <a:extLst>
              <a:ext uri="{FF2B5EF4-FFF2-40B4-BE49-F238E27FC236}">
                <a16:creationId xmlns:a16="http://schemas.microsoft.com/office/drawing/2014/main" id="{CDE1B95A-2629-C847-A136-57A159A62B65}"/>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Creators Kaleem, Ankur, Fahad &amp; Rabarb</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1692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C15FCD-C7ED-1C4B-B706-939DB31FD9AC}"/>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What are the problems?</a:t>
            </a:r>
          </a:p>
        </p:txBody>
      </p:sp>
      <p:sp>
        <p:nvSpPr>
          <p:cNvPr id="3" name="Content Placeholder 2">
            <a:extLst>
              <a:ext uri="{FF2B5EF4-FFF2-40B4-BE49-F238E27FC236}">
                <a16:creationId xmlns:a16="http://schemas.microsoft.com/office/drawing/2014/main" id="{8E9E3AEC-5501-F64A-8808-50B167A7B65E}"/>
              </a:ext>
            </a:extLst>
          </p:cNvPr>
          <p:cNvSpPr>
            <a:spLocks noGrp="1"/>
          </p:cNvSpPr>
          <p:nvPr>
            <p:ph idx="1"/>
          </p:nvPr>
        </p:nvSpPr>
        <p:spPr>
          <a:xfrm>
            <a:off x="677334" y="1253067"/>
            <a:ext cx="6155266" cy="4351866"/>
          </a:xfrm>
        </p:spPr>
        <p:txBody>
          <a:bodyPr anchor="ctr">
            <a:normAutofit/>
          </a:bodyPr>
          <a:lstStyle/>
          <a:p>
            <a:pPr marL="0" indent="0">
              <a:lnSpc>
                <a:spcPct val="90000"/>
              </a:lnSpc>
              <a:buClr>
                <a:schemeClr val="tx1"/>
              </a:buClr>
              <a:buNone/>
            </a:pPr>
            <a:r>
              <a:rPr lang="en-US"/>
              <a:t>From what we have researched from the 2015 Nigerian elections:</a:t>
            </a:r>
          </a:p>
          <a:p>
            <a:pPr>
              <a:lnSpc>
                <a:spcPct val="90000"/>
              </a:lnSpc>
              <a:buClr>
                <a:schemeClr val="tx1"/>
              </a:buClr>
            </a:pPr>
            <a:r>
              <a:rPr lang="en-GB" dirty="0"/>
              <a:t>Voting was extended due to technical problems, card readers were introduced to prevent voter fraud.</a:t>
            </a:r>
            <a:endParaRPr lang="en-GB"/>
          </a:p>
          <a:p>
            <a:pPr>
              <a:lnSpc>
                <a:spcPct val="90000"/>
              </a:lnSpc>
              <a:buClr>
                <a:schemeClr val="tx1"/>
              </a:buClr>
            </a:pPr>
            <a:r>
              <a:rPr lang="en-US"/>
              <a:t>Boko Haram </a:t>
            </a:r>
            <a:r>
              <a:rPr lang="en-GB" dirty="0"/>
              <a:t>attempted to disrupt the election by attacking voting centres, killing 41 people. One of the candidates, Umaru Ali, was gunned down in one attack.</a:t>
            </a:r>
            <a:endParaRPr lang="en-GB"/>
          </a:p>
          <a:p>
            <a:pPr>
              <a:lnSpc>
                <a:spcPct val="90000"/>
              </a:lnSpc>
              <a:buClr>
                <a:schemeClr val="tx1"/>
              </a:buClr>
            </a:pPr>
            <a:r>
              <a:rPr lang="en-GB" b="1" dirty="0"/>
              <a:t>29,432,083 </a:t>
            </a:r>
            <a:r>
              <a:rPr lang="en-US"/>
              <a:t>out of a population of </a:t>
            </a:r>
            <a:r>
              <a:rPr lang="en-US" b="1"/>
              <a:t>181.2 million </a:t>
            </a:r>
            <a:r>
              <a:rPr lang="en-US"/>
              <a:t>people made a valid vote however, only </a:t>
            </a:r>
            <a:r>
              <a:rPr lang="en-GB" b="1" dirty="0"/>
              <a:t>67,422,005 </a:t>
            </a:r>
            <a:r>
              <a:rPr lang="en-GB" dirty="0"/>
              <a:t>are registered to vote which means </a:t>
            </a:r>
            <a:r>
              <a:rPr lang="en-US" b="1"/>
              <a:t>37,145,403</a:t>
            </a:r>
            <a:r>
              <a:rPr lang="en-US"/>
              <a:t> did not arrive at their polls to vote.</a:t>
            </a:r>
            <a:endParaRPr lang="en-US" b="1"/>
          </a:p>
          <a:p>
            <a:pPr>
              <a:lnSpc>
                <a:spcPct val="90000"/>
              </a:lnSpc>
              <a:buClr>
                <a:schemeClr val="tx1"/>
              </a:buClr>
            </a:pPr>
            <a:r>
              <a:rPr lang="en-US"/>
              <a:t>Not all of the Nigerian Population has a passport but may have other forms of Government issued ID.</a:t>
            </a:r>
          </a:p>
        </p:txBody>
      </p:sp>
    </p:spTree>
    <p:extLst>
      <p:ext uri="{BB962C8B-B14F-4D97-AF65-F5344CB8AC3E}">
        <p14:creationId xmlns:p14="http://schemas.microsoft.com/office/powerpoint/2010/main" val="269479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How are we solving them?</a:t>
            </a:r>
          </a:p>
        </p:txBody>
      </p:sp>
      <p:pic>
        <p:nvPicPr>
          <p:cNvPr id="32" name="Graphic 29" descr="USB">
            <a:extLst>
              <a:ext uri="{FF2B5EF4-FFF2-40B4-BE49-F238E27FC236}">
                <a16:creationId xmlns:a16="http://schemas.microsoft.com/office/drawing/2014/main" id="{1741BA6F-8290-4D06-B28B-222225B10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7181725" y="2837329"/>
            <a:ext cx="4512988" cy="3317938"/>
          </a:xfrm>
        </p:spPr>
        <p:txBody>
          <a:bodyPr anchor="t">
            <a:normAutofit/>
          </a:bodyPr>
          <a:lstStyle/>
          <a:p>
            <a:pPr marL="0" indent="0">
              <a:lnSpc>
                <a:spcPct val="90000"/>
              </a:lnSpc>
              <a:buClr>
                <a:schemeClr val="tx1"/>
              </a:buClr>
              <a:buNone/>
            </a:pPr>
            <a:r>
              <a:rPr lang="en-US" sz="1400">
                <a:solidFill>
                  <a:srgbClr val="FFFFFF"/>
                </a:solidFill>
              </a:rPr>
              <a:t>First – The Application and Access to it:</a:t>
            </a:r>
          </a:p>
          <a:p>
            <a:pPr>
              <a:lnSpc>
                <a:spcPct val="90000"/>
              </a:lnSpc>
              <a:buClr>
                <a:schemeClr val="tx1"/>
              </a:buClr>
            </a:pPr>
            <a:r>
              <a:rPr lang="en-US" sz="1400">
                <a:solidFill>
                  <a:srgbClr val="FFFFFF"/>
                </a:solidFill>
              </a:rPr>
              <a:t>More than half of the Nigeran population is under 30 making our core target between the ages of 18 to 35. </a:t>
            </a:r>
          </a:p>
          <a:p>
            <a:pPr>
              <a:lnSpc>
                <a:spcPct val="90000"/>
              </a:lnSpc>
              <a:buClr>
                <a:schemeClr val="tx1"/>
              </a:buClr>
            </a:pPr>
            <a:r>
              <a:rPr lang="en-US" sz="1400">
                <a:solidFill>
                  <a:srgbClr val="FFFFFF"/>
                </a:solidFill>
              </a:rPr>
              <a:t>Our web-application will be lite, very responsive and is compatible to all devices as a majority of the nation owns a mobile phone. </a:t>
            </a:r>
          </a:p>
          <a:p>
            <a:pPr>
              <a:lnSpc>
                <a:spcPct val="90000"/>
              </a:lnSpc>
              <a:buClr>
                <a:schemeClr val="tx1"/>
              </a:buClr>
            </a:pPr>
            <a:r>
              <a:rPr lang="en-US" sz="1400">
                <a:solidFill>
                  <a:srgbClr val="FFFFFF"/>
                </a:solidFill>
              </a:rPr>
              <a:t>For those who do not have access to such devices, mobile polling stations will be in each state and county where they will be able to go in person, receive help and then complete their voting process.</a:t>
            </a:r>
          </a:p>
          <a:p>
            <a:pPr>
              <a:lnSpc>
                <a:spcPct val="90000"/>
              </a:lnSpc>
              <a:buClr>
                <a:schemeClr val="tx1"/>
              </a:buClr>
            </a:pPr>
            <a:r>
              <a:rPr lang="en-US" sz="1400">
                <a:solidFill>
                  <a:srgbClr val="FFFFFF"/>
                </a:solidFill>
              </a:rPr>
              <a:t>A website will be used nationally to access, register and to vote on.</a:t>
            </a:r>
          </a:p>
        </p:txBody>
      </p:sp>
    </p:spTree>
    <p:extLst>
      <p:ext uri="{BB962C8B-B14F-4D97-AF65-F5344CB8AC3E}">
        <p14:creationId xmlns:p14="http://schemas.microsoft.com/office/powerpoint/2010/main" val="424492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How are we solving them?</a:t>
            </a:r>
          </a:p>
        </p:txBody>
      </p:sp>
      <p:sp>
        <p:nvSpPr>
          <p:cNvPr id="37" name="Freeform: Shape 3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6116084" y="609600"/>
            <a:ext cx="5511296" cy="5545667"/>
          </a:xfrm>
        </p:spPr>
        <p:txBody>
          <a:bodyPr anchor="ctr">
            <a:normAutofit/>
          </a:bodyPr>
          <a:lstStyle/>
          <a:p>
            <a:pPr marL="0" indent="0">
              <a:lnSpc>
                <a:spcPct val="90000"/>
              </a:lnSpc>
              <a:buClr>
                <a:schemeClr val="tx1"/>
              </a:buClr>
              <a:buNone/>
            </a:pPr>
            <a:r>
              <a:rPr lang="en-US">
                <a:solidFill>
                  <a:srgbClr val="FFFFFF"/>
                </a:solidFill>
              </a:rPr>
              <a:t>Second – Online at Home vs. At Polling Booth:</a:t>
            </a:r>
          </a:p>
          <a:p>
            <a:pPr>
              <a:lnSpc>
                <a:spcPct val="90000"/>
              </a:lnSpc>
              <a:buClr>
                <a:schemeClr val="tx1"/>
              </a:buClr>
            </a:pPr>
            <a:r>
              <a:rPr lang="en-US">
                <a:solidFill>
                  <a:srgbClr val="FFFFFF"/>
                </a:solidFill>
              </a:rPr>
              <a:t>At home process includes completing details and then recording a video for verification which is checked and confirmed manually by staff, however AI can be later implemented to recognize and confirm if it is the user.</a:t>
            </a:r>
          </a:p>
          <a:p>
            <a:pPr>
              <a:lnSpc>
                <a:spcPct val="90000"/>
              </a:lnSpc>
              <a:buClr>
                <a:schemeClr val="tx1"/>
              </a:buClr>
            </a:pPr>
            <a:r>
              <a:rPr lang="en-US">
                <a:solidFill>
                  <a:srgbClr val="FFFFFF"/>
                </a:solidFill>
              </a:rPr>
              <a:t>At the Polling station a similar process of completing information will occur however, an ID scanner will be present to scan the user’s Government Issued ID, which includes; Nigerian Passport, Nigerian Drivers License Identity Card, Nigeria Voters Card and Nigeria National Identity Card. Connected to the scanner will be a camera that checks in real-time that the image on the ID matches that of the user that is being captured by the camera.</a:t>
            </a:r>
          </a:p>
          <a:p>
            <a:pPr>
              <a:lnSpc>
                <a:spcPct val="90000"/>
              </a:lnSpc>
              <a:buClr>
                <a:schemeClr val="tx1"/>
              </a:buClr>
            </a:pPr>
            <a:r>
              <a:rPr lang="en-US">
                <a:solidFill>
                  <a:srgbClr val="FFFFFF"/>
                </a:solidFill>
              </a:rPr>
              <a:t>Once the verification and confirmation process has been completed, the user will be given a reference number that they can use to login and vote.</a:t>
            </a:r>
          </a:p>
        </p:txBody>
      </p:sp>
    </p:spTree>
    <p:extLst>
      <p:ext uri="{BB962C8B-B14F-4D97-AF65-F5344CB8AC3E}">
        <p14:creationId xmlns:p14="http://schemas.microsoft.com/office/powerpoint/2010/main" val="29608869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How are we solving them?</a:t>
            </a:r>
          </a:p>
        </p:txBody>
      </p:sp>
      <p:pic>
        <p:nvPicPr>
          <p:cNvPr id="30" name="Graphic 29" descr="Checkmark">
            <a:extLst>
              <a:ext uri="{FF2B5EF4-FFF2-40B4-BE49-F238E27FC236}">
                <a16:creationId xmlns:a16="http://schemas.microsoft.com/office/drawing/2014/main" id="{50FE3B88-08D7-41E9-A592-A6A012898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7181725" y="2837329"/>
            <a:ext cx="4512988" cy="3317938"/>
          </a:xfrm>
        </p:spPr>
        <p:txBody>
          <a:bodyPr anchor="t">
            <a:normAutofit fontScale="92500" lnSpcReduction="10000"/>
          </a:bodyPr>
          <a:lstStyle/>
          <a:p>
            <a:pPr marL="0" indent="0">
              <a:lnSpc>
                <a:spcPct val="90000"/>
              </a:lnSpc>
              <a:buClr>
                <a:schemeClr val="tx1"/>
              </a:buClr>
              <a:buNone/>
            </a:pPr>
            <a:r>
              <a:rPr lang="en-US" sz="1500" dirty="0">
                <a:solidFill>
                  <a:srgbClr val="FFFFFF"/>
                </a:solidFill>
              </a:rPr>
              <a:t>Third – Security and Safety:</a:t>
            </a:r>
          </a:p>
          <a:p>
            <a:pPr>
              <a:lnSpc>
                <a:spcPct val="90000"/>
              </a:lnSpc>
              <a:buClr>
                <a:schemeClr val="tx1"/>
              </a:buClr>
            </a:pPr>
            <a:r>
              <a:rPr lang="en-US" sz="1500" dirty="0">
                <a:solidFill>
                  <a:srgbClr val="FFFFFF"/>
                </a:solidFill>
              </a:rPr>
              <a:t>All votes that are registered will be stored in an encrypted database alongside their personal data that they have entered, they constantly be entering their details on the secured website.</a:t>
            </a:r>
          </a:p>
          <a:p>
            <a:pPr>
              <a:lnSpc>
                <a:spcPct val="90000"/>
              </a:lnSpc>
              <a:buClr>
                <a:schemeClr val="tx1"/>
              </a:buClr>
            </a:pPr>
            <a:r>
              <a:rPr lang="en-US" sz="1500" dirty="0">
                <a:solidFill>
                  <a:srgbClr val="FFFFFF"/>
                </a:solidFill>
              </a:rPr>
              <a:t>As most of the voters will be doing so from their own homes there will be no need to visit polling stations where they may fear from being harmed, harassed or be put in any form of danger.</a:t>
            </a:r>
          </a:p>
          <a:p>
            <a:pPr>
              <a:lnSpc>
                <a:spcPct val="90000"/>
              </a:lnSpc>
              <a:buClr>
                <a:schemeClr val="tx1"/>
              </a:buClr>
            </a:pPr>
            <a:r>
              <a:rPr lang="en-US" sz="1500" dirty="0">
                <a:solidFill>
                  <a:srgbClr val="FFFFFF"/>
                </a:solidFill>
              </a:rPr>
              <a:t>If the voters circumstances require them to go to a polling station, the mobile polling station will be available for them to visit. The polling stations are mobile so that they don’t remain in one area and is the only place that can be visited, instead there will be a various amount of stations that can be reached if a problem occurs.</a:t>
            </a:r>
          </a:p>
        </p:txBody>
      </p:sp>
    </p:spTree>
    <p:extLst>
      <p:ext uri="{BB962C8B-B14F-4D97-AF65-F5344CB8AC3E}">
        <p14:creationId xmlns:p14="http://schemas.microsoft.com/office/powerpoint/2010/main" val="81524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B12758-3796-224F-8557-A9DCD2ACC4AA}"/>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How are we solving them?</a:t>
            </a:r>
          </a:p>
        </p:txBody>
      </p:sp>
      <p:sp>
        <p:nvSpPr>
          <p:cNvPr id="43" name="Freeform: Shape 42">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DE1FAA-FA8D-7747-8741-BB751F5B74C9}"/>
              </a:ext>
            </a:extLst>
          </p:cNvPr>
          <p:cNvSpPr>
            <a:spLocks noGrp="1"/>
          </p:cNvSpPr>
          <p:nvPr>
            <p:ph idx="1"/>
          </p:nvPr>
        </p:nvSpPr>
        <p:spPr>
          <a:xfrm>
            <a:off x="6116084" y="609600"/>
            <a:ext cx="5511296" cy="5545667"/>
          </a:xfrm>
        </p:spPr>
        <p:txBody>
          <a:bodyPr anchor="ctr">
            <a:normAutofit/>
          </a:bodyPr>
          <a:lstStyle/>
          <a:p>
            <a:pPr marL="0" indent="0">
              <a:buNone/>
            </a:pPr>
            <a:r>
              <a:rPr lang="en-US">
                <a:solidFill>
                  <a:srgbClr val="FFFFFF"/>
                </a:solidFill>
              </a:rPr>
              <a:t>Fourth – Last but not least:</a:t>
            </a:r>
          </a:p>
          <a:p>
            <a:r>
              <a:rPr lang="en-US">
                <a:solidFill>
                  <a:srgbClr val="FFFFFF"/>
                </a:solidFill>
              </a:rPr>
              <a:t>A large problem that is faced is Internet connectivity and electricity available in all areas of Nigeria.</a:t>
            </a:r>
          </a:p>
          <a:p>
            <a:r>
              <a:rPr lang="en-US">
                <a:solidFill>
                  <a:srgbClr val="FFFFFF"/>
                </a:solidFill>
              </a:rPr>
              <a:t>In most rural areas such commodities do not exist, to battle this and be able to allow such application to work and be applied into these communities is by creating and using solar powered mobile polling stations, the electricity will created using the solar energy which will supply the energy to keep devices charged and/or running as well as have a Internet connection that can cope with the amount of traffic being sent through during voting period.</a:t>
            </a:r>
          </a:p>
        </p:txBody>
      </p:sp>
    </p:spTree>
    <p:extLst>
      <p:ext uri="{BB962C8B-B14F-4D97-AF65-F5344CB8AC3E}">
        <p14:creationId xmlns:p14="http://schemas.microsoft.com/office/powerpoint/2010/main" val="9979824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08583-D2E0-E446-B705-53B6BB2CF37B}"/>
              </a:ext>
            </a:extLst>
          </p:cNvPr>
          <p:cNvSpPr>
            <a:spLocks noGrp="1"/>
          </p:cNvSpPr>
          <p:nvPr>
            <p:ph type="title"/>
          </p:nvPr>
        </p:nvSpPr>
        <p:spPr>
          <a:xfrm>
            <a:off x="1333502" y="609600"/>
            <a:ext cx="8596668" cy="1320800"/>
          </a:xfrm>
        </p:spPr>
        <p:txBody>
          <a:bodyPr>
            <a:normAutofit/>
          </a:bodyPr>
          <a:lstStyle/>
          <a:p>
            <a:r>
              <a:rPr lang="en-US"/>
              <a:t>Who can fund and help us achieve these goals?</a:t>
            </a:r>
            <a:endParaRPr lang="en-US"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5A3A1EE-29B4-C54F-BE76-E6084998B3A8}"/>
              </a:ext>
            </a:extLst>
          </p:cNvPr>
          <p:cNvSpPr>
            <a:spLocks noGrp="1"/>
          </p:cNvSpPr>
          <p:nvPr>
            <p:ph idx="1"/>
          </p:nvPr>
        </p:nvSpPr>
        <p:spPr>
          <a:xfrm>
            <a:off x="1333502" y="2160590"/>
            <a:ext cx="8470898" cy="3429260"/>
          </a:xfrm>
        </p:spPr>
        <p:txBody>
          <a:bodyPr>
            <a:normAutofit/>
          </a:bodyPr>
          <a:lstStyle/>
          <a:p>
            <a:pPr marL="0" indent="0">
              <a:lnSpc>
                <a:spcPct val="90000"/>
              </a:lnSpc>
              <a:buNone/>
            </a:pPr>
            <a:r>
              <a:rPr lang="en-US" sz="1100"/>
              <a:t>There are many potential companies that may offer us funding or grants in order to create this web-application for Nigeria Elections, some of which include;</a:t>
            </a:r>
          </a:p>
          <a:p>
            <a:pPr>
              <a:lnSpc>
                <a:spcPct val="90000"/>
              </a:lnSpc>
            </a:pPr>
            <a:r>
              <a:rPr lang="en-US" sz="1100"/>
              <a:t>Microsoft</a:t>
            </a:r>
          </a:p>
          <a:p>
            <a:pPr>
              <a:lnSpc>
                <a:spcPct val="90000"/>
              </a:lnSpc>
            </a:pPr>
            <a:r>
              <a:rPr lang="en-US" sz="1100"/>
              <a:t>CISCO</a:t>
            </a:r>
          </a:p>
          <a:p>
            <a:pPr marL="0" indent="0">
              <a:lnSpc>
                <a:spcPct val="90000"/>
              </a:lnSpc>
              <a:buNone/>
            </a:pPr>
            <a:r>
              <a:rPr lang="en-US" sz="1100"/>
              <a:t>Another form of raising/funding money for the project is crowdfunding, if the Nigerian population would like to have safer, faster and easier access to vote in their country then money can be raised by ‘Crowdfunding’, not only can the people of Nigeria fund small amounts each but even foreigners who believe and would like to be involved in such change can donate too. Examples of services that allow this are;</a:t>
            </a:r>
          </a:p>
          <a:p>
            <a:pPr>
              <a:lnSpc>
                <a:spcPct val="90000"/>
              </a:lnSpc>
            </a:pPr>
            <a:r>
              <a:rPr lang="en-US" sz="1100"/>
              <a:t>Kickstarter</a:t>
            </a:r>
          </a:p>
          <a:p>
            <a:pPr>
              <a:lnSpc>
                <a:spcPct val="90000"/>
              </a:lnSpc>
            </a:pPr>
            <a:r>
              <a:rPr lang="en-US" sz="1100"/>
              <a:t>GoFundMe</a:t>
            </a:r>
          </a:p>
          <a:p>
            <a:pPr>
              <a:lnSpc>
                <a:spcPct val="90000"/>
              </a:lnSpc>
            </a:pPr>
            <a:r>
              <a:rPr lang="en-US" sz="1100" err="1"/>
              <a:t>Crowfunder</a:t>
            </a:r>
            <a:endParaRPr lang="en-US" sz="1100"/>
          </a:p>
          <a:p>
            <a:pPr marL="0" indent="0">
              <a:lnSpc>
                <a:spcPct val="90000"/>
              </a:lnSpc>
              <a:buNone/>
            </a:pPr>
            <a:r>
              <a:rPr lang="en-US" sz="1100"/>
              <a:t>Services such as, FUNDSFORNGOS allow you to find grants and donors that are available to you, training videos, sample proposals </a:t>
            </a:r>
            <a:r>
              <a:rPr lang="en-US" sz="1100" err="1"/>
              <a:t>etc</a:t>
            </a:r>
            <a:r>
              <a:rPr lang="en-US" sz="1100"/>
              <a:t> to promote the product you are trying to earn funding to various companies: </a:t>
            </a:r>
            <a:r>
              <a:rPr lang="en-US" sz="1100" err="1"/>
              <a:t>fundsforngospro.com</a:t>
            </a:r>
            <a:endParaRPr lang="en-US" sz="1100"/>
          </a:p>
          <a:p>
            <a:pPr marL="0" indent="0">
              <a:lnSpc>
                <a:spcPct val="90000"/>
              </a:lnSpc>
              <a:buNone/>
            </a:pPr>
            <a:endParaRPr lang="en-US" sz="1100"/>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581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2CAEB14-40B4-0345-80BB-B497506AF26C}"/>
              </a:ext>
            </a:extLst>
          </p:cNvPr>
          <p:cNvSpPr>
            <a:spLocks noGrp="1"/>
          </p:cNvSpPr>
          <p:nvPr>
            <p:ph type="title"/>
          </p:nvPr>
        </p:nvSpPr>
        <p:spPr>
          <a:xfrm>
            <a:off x="463295" y="2734938"/>
            <a:ext cx="4203045" cy="1375608"/>
          </a:xfrm>
        </p:spPr>
        <p:txBody>
          <a:bodyPr anchor="ctr">
            <a:normAutofit/>
          </a:bodyPr>
          <a:lstStyle/>
          <a:p>
            <a:pPr>
              <a:lnSpc>
                <a:spcPct val="90000"/>
              </a:lnSpc>
            </a:pPr>
            <a:r>
              <a:rPr lang="en-US" sz="3100" dirty="0">
                <a:solidFill>
                  <a:schemeClr val="bg1"/>
                </a:solidFill>
              </a:rPr>
              <a:t>Demonstration of how the web-application would function</a:t>
            </a:r>
          </a:p>
        </p:txBody>
      </p:sp>
      <p:pic>
        <p:nvPicPr>
          <p:cNvPr id="35" name="Content Placeholder 31">
            <a:extLst>
              <a:ext uri="{FF2B5EF4-FFF2-40B4-BE49-F238E27FC236}">
                <a16:creationId xmlns:a16="http://schemas.microsoft.com/office/drawing/2014/main" id="{38E3D5BB-0F47-EC49-816F-1EAECBFF425E}"/>
              </a:ext>
            </a:extLst>
          </p:cNvPr>
          <p:cNvPicPr>
            <a:picLocks noChangeAspect="1"/>
          </p:cNvPicPr>
          <p:nvPr/>
        </p:nvPicPr>
        <p:blipFill>
          <a:blip r:embed="rId2"/>
          <a:stretch>
            <a:fillRect/>
          </a:stretch>
        </p:blipFill>
        <p:spPr>
          <a:xfrm>
            <a:off x="6096001" y="1397489"/>
            <a:ext cx="5143500" cy="4050506"/>
          </a:xfrm>
          <a:prstGeom prst="rect">
            <a:avLst/>
          </a:prstGeom>
        </p:spPr>
      </p:pic>
      <p:sp>
        <p:nvSpPr>
          <p:cNvPr id="46" name="Isosceles Triangle 4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6281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5E35-8D43-1D41-8F1D-687E4B130DD8}"/>
              </a:ext>
            </a:extLst>
          </p:cNvPr>
          <p:cNvSpPr>
            <a:spLocks noGrp="1"/>
          </p:cNvSpPr>
          <p:nvPr>
            <p:ph type="title"/>
          </p:nvPr>
        </p:nvSpPr>
        <p:spPr>
          <a:xfrm>
            <a:off x="643467" y="816638"/>
            <a:ext cx="3367359" cy="5224724"/>
          </a:xfrm>
        </p:spPr>
        <p:txBody>
          <a:bodyPr anchor="ctr">
            <a:normAutofit/>
          </a:bodyPr>
          <a:lstStyle/>
          <a:p>
            <a:r>
              <a:rPr lang="en-US"/>
              <a:t>References</a:t>
            </a:r>
            <a:endParaRPr lang="en-US" dirty="0"/>
          </a:p>
        </p:txBody>
      </p:sp>
      <p:cxnSp>
        <p:nvCxnSpPr>
          <p:cNvPr id="75" name="Straight Connector 74">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99DFBB-48BA-AE45-B8B2-835BAB182318}"/>
              </a:ext>
            </a:extLst>
          </p:cNvPr>
          <p:cNvSpPr>
            <a:spLocks noGrp="1"/>
          </p:cNvSpPr>
          <p:nvPr>
            <p:ph idx="1"/>
          </p:nvPr>
        </p:nvSpPr>
        <p:spPr>
          <a:xfrm>
            <a:off x="4654295" y="816638"/>
            <a:ext cx="4619706" cy="5224724"/>
          </a:xfrm>
        </p:spPr>
        <p:txBody>
          <a:bodyPr anchor="ctr">
            <a:normAutofit/>
          </a:bodyPr>
          <a:lstStyle/>
          <a:p>
            <a:r>
              <a:rPr lang="en-US">
                <a:hlinkClick r:id="rId2"/>
              </a:rPr>
              <a:t>https://en.wikipedia.org/wiki/Nigerian_general_election,_2015</a:t>
            </a:r>
            <a:endParaRPr lang="en-US"/>
          </a:p>
          <a:p>
            <a:r>
              <a:rPr lang="en-US">
                <a:hlinkClick r:id="rId3"/>
              </a:rPr>
              <a:t>https://edition.cnn.com/2018/05/31/africa/nigeria-not-too-young-to-run/index.html</a:t>
            </a:r>
            <a:endParaRPr lang="en-US"/>
          </a:p>
          <a:p>
            <a:endParaRPr lang="en-US" dirty="0"/>
          </a:p>
        </p:txBody>
      </p:sp>
    </p:spTree>
    <p:extLst>
      <p:ext uri="{BB962C8B-B14F-4D97-AF65-F5344CB8AC3E}">
        <p14:creationId xmlns:p14="http://schemas.microsoft.com/office/powerpoint/2010/main" val="2792195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{F4CE3ED0-0B2C-FF48-8EAF-400AD019E946}tf10001060</Template>
  <TotalTime>519</TotalTime>
  <Words>871</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Team Debt</vt:lpstr>
      <vt:lpstr>What are the problems?</vt:lpstr>
      <vt:lpstr>How are we solving them?</vt:lpstr>
      <vt:lpstr>How are we solving them?</vt:lpstr>
      <vt:lpstr>How are we solving them?</vt:lpstr>
      <vt:lpstr>How are we solving them?</vt:lpstr>
      <vt:lpstr>Who can fund and help us achieve these goals?</vt:lpstr>
      <vt:lpstr>Demonstration of how the web-application would function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Debt</dc:title>
  <dc:creator>Hussain, Rabarb F.</dc:creator>
  <cp:lastModifiedBy>Hussain, Rabarb F.</cp:lastModifiedBy>
  <cp:revision>23</cp:revision>
  <dcterms:created xsi:type="dcterms:W3CDTF">2018-10-27T13:54:50Z</dcterms:created>
  <dcterms:modified xsi:type="dcterms:W3CDTF">2018-10-27T23:09:00Z</dcterms:modified>
</cp:coreProperties>
</file>