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2AE887B-E790-44AE-B8AD-63120F1E2D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Implementando una red neuronal</a:t>
            </a:r>
          </a:p>
        </p:txBody>
      </p:sp>
      <p:sp>
        <p:nvSpPr>
          <p:cNvPr id="3" name="Marcador de fecha 2">
            <a:extLst>
              <a:ext uri="{FF2B5EF4-FFF2-40B4-BE49-F238E27FC236}">
                <a16:creationId xmlns:a16="http://schemas.microsoft.com/office/drawing/2014/main" id="{AEF3B503-716C-49CD-B09E-56188D037F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0D7688-DD69-49D3-941B-0C157544E358}" type="datetimeFigureOut">
              <a:rPr lang="es-CO" smtClean="0"/>
              <a:t>17/02/2024</a:t>
            </a:fld>
            <a:endParaRPr lang="es-CO"/>
          </a:p>
        </p:txBody>
      </p:sp>
      <p:sp>
        <p:nvSpPr>
          <p:cNvPr id="4" name="Marcador de pie de página 3">
            <a:extLst>
              <a:ext uri="{FF2B5EF4-FFF2-40B4-BE49-F238E27FC236}">
                <a16:creationId xmlns:a16="http://schemas.microsoft.com/office/drawing/2014/main" id="{CAD08006-3295-4FD2-919E-72356679D3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E4352359-A991-4BD7-AED0-76BBDA6665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7D9599-ECF5-4C6C-B661-405F305162B9}" type="slidenum">
              <a:rPr lang="es-CO" smtClean="0"/>
              <a:t>‹Nº›</a:t>
            </a:fld>
            <a:endParaRPr lang="es-CO"/>
          </a:p>
        </p:txBody>
      </p:sp>
    </p:spTree>
    <p:extLst>
      <p:ext uri="{BB962C8B-B14F-4D97-AF65-F5344CB8AC3E}">
        <p14:creationId xmlns:p14="http://schemas.microsoft.com/office/powerpoint/2010/main" val="188343801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Implementando una red neuronal</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D6F0A-B594-44CA-B244-3ADC641AC2EE}" type="datetimeFigureOut">
              <a:rPr lang="es-CO" smtClean="0"/>
              <a:t>17/02/2024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2EC71-0F3E-4A6A-87FE-B50AAF2DEC81}" type="slidenum">
              <a:rPr lang="es-CO" smtClean="0"/>
              <a:t>‹Nº›</a:t>
            </a:fld>
            <a:endParaRPr lang="es-CO"/>
          </a:p>
        </p:txBody>
      </p:sp>
    </p:spTree>
    <p:extLst>
      <p:ext uri="{BB962C8B-B14F-4D97-AF65-F5344CB8AC3E}">
        <p14:creationId xmlns:p14="http://schemas.microsoft.com/office/powerpoint/2010/main" val="2837832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684E1-0466-4F82-A80E-0AC4F2B8E0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F7FF33F-B82B-49F2-8668-5AA12126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B8088DB-63BD-4CBF-80DC-31E9A7278025}"/>
              </a:ext>
            </a:extLst>
          </p:cNvPr>
          <p:cNvSpPr>
            <a:spLocks noGrp="1"/>
          </p:cNvSpPr>
          <p:nvPr>
            <p:ph type="dt" sz="half" idx="10"/>
          </p:nvPr>
        </p:nvSpPr>
        <p:spPr/>
        <p:txBody>
          <a:bodyPr/>
          <a:lstStyle/>
          <a:p>
            <a:fld id="{82E0A3F3-9B83-4866-AC1D-CF39B1C766A6}" type="datetime1">
              <a:rPr lang="es-CO" smtClean="0"/>
              <a:t>17/02/2024</a:t>
            </a:fld>
            <a:endParaRPr lang="es-CO"/>
          </a:p>
        </p:txBody>
      </p:sp>
      <p:sp>
        <p:nvSpPr>
          <p:cNvPr id="5" name="Marcador de pie de página 4">
            <a:extLst>
              <a:ext uri="{FF2B5EF4-FFF2-40B4-BE49-F238E27FC236}">
                <a16:creationId xmlns:a16="http://schemas.microsoft.com/office/drawing/2014/main" id="{A9D7B704-D2AD-4C6A-B59F-56C9BD2248C5}"/>
              </a:ext>
            </a:extLst>
          </p:cNvPr>
          <p:cNvSpPr>
            <a:spLocks noGrp="1"/>
          </p:cNvSpPr>
          <p:nvPr>
            <p:ph type="ftr" sz="quarter" idx="11"/>
          </p:nvPr>
        </p:nvSpPr>
        <p:spPr/>
        <p:txBody>
          <a:bodyPr/>
          <a:lstStyle/>
          <a:p>
            <a:r>
              <a:rPr lang="es-CO"/>
              <a:t>Implementando una red neuronal</a:t>
            </a:r>
          </a:p>
        </p:txBody>
      </p:sp>
      <p:sp>
        <p:nvSpPr>
          <p:cNvPr id="6" name="Marcador de número de diapositiva 5">
            <a:extLst>
              <a:ext uri="{FF2B5EF4-FFF2-40B4-BE49-F238E27FC236}">
                <a16:creationId xmlns:a16="http://schemas.microsoft.com/office/drawing/2014/main" id="{239B4ED8-7B8E-45D1-A75F-CBF74E95BE8A}"/>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414445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38F1F-3361-4801-A82A-175BFA9D971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62D1BB1-B62B-4541-8EFD-97F788D59D9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CFF6343-1C00-4DA3-A55D-5A6D7E436537}"/>
              </a:ext>
            </a:extLst>
          </p:cNvPr>
          <p:cNvSpPr>
            <a:spLocks noGrp="1"/>
          </p:cNvSpPr>
          <p:nvPr>
            <p:ph type="dt" sz="half" idx="10"/>
          </p:nvPr>
        </p:nvSpPr>
        <p:spPr/>
        <p:txBody>
          <a:bodyPr/>
          <a:lstStyle/>
          <a:p>
            <a:fld id="{24C7068C-B54D-4D27-B8AF-67531D39BE1B}" type="datetime1">
              <a:rPr lang="es-CO" smtClean="0"/>
              <a:t>17/02/2024</a:t>
            </a:fld>
            <a:endParaRPr lang="es-CO"/>
          </a:p>
        </p:txBody>
      </p:sp>
      <p:sp>
        <p:nvSpPr>
          <p:cNvPr id="5" name="Marcador de pie de página 4">
            <a:extLst>
              <a:ext uri="{FF2B5EF4-FFF2-40B4-BE49-F238E27FC236}">
                <a16:creationId xmlns:a16="http://schemas.microsoft.com/office/drawing/2014/main" id="{973AFC7A-3CED-40CC-B6FE-15FDF8F1EB1B}"/>
              </a:ext>
            </a:extLst>
          </p:cNvPr>
          <p:cNvSpPr>
            <a:spLocks noGrp="1"/>
          </p:cNvSpPr>
          <p:nvPr>
            <p:ph type="ftr" sz="quarter" idx="11"/>
          </p:nvPr>
        </p:nvSpPr>
        <p:spPr/>
        <p:txBody>
          <a:bodyPr/>
          <a:lstStyle/>
          <a:p>
            <a:r>
              <a:rPr lang="es-CO"/>
              <a:t>Implementando una red neuronal</a:t>
            </a:r>
          </a:p>
        </p:txBody>
      </p:sp>
      <p:sp>
        <p:nvSpPr>
          <p:cNvPr id="6" name="Marcador de número de diapositiva 5">
            <a:extLst>
              <a:ext uri="{FF2B5EF4-FFF2-40B4-BE49-F238E27FC236}">
                <a16:creationId xmlns:a16="http://schemas.microsoft.com/office/drawing/2014/main" id="{F7318B0F-FE1A-44E9-ACC2-98409244D428}"/>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204426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4EC6ED-40E0-486D-A618-9FBF4611B3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BECBD2-F614-4BC9-ACDC-AB8C42389B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8DAA51F-6FA5-422C-B116-8914CF5027DE}"/>
              </a:ext>
            </a:extLst>
          </p:cNvPr>
          <p:cNvSpPr>
            <a:spLocks noGrp="1"/>
          </p:cNvSpPr>
          <p:nvPr>
            <p:ph type="dt" sz="half" idx="10"/>
          </p:nvPr>
        </p:nvSpPr>
        <p:spPr/>
        <p:txBody>
          <a:bodyPr/>
          <a:lstStyle/>
          <a:p>
            <a:fld id="{D32BB36B-591C-4B94-93A0-BBA71A69D769}" type="datetime1">
              <a:rPr lang="es-CO" smtClean="0"/>
              <a:t>17/02/2024</a:t>
            </a:fld>
            <a:endParaRPr lang="es-CO"/>
          </a:p>
        </p:txBody>
      </p:sp>
      <p:sp>
        <p:nvSpPr>
          <p:cNvPr id="5" name="Marcador de pie de página 4">
            <a:extLst>
              <a:ext uri="{FF2B5EF4-FFF2-40B4-BE49-F238E27FC236}">
                <a16:creationId xmlns:a16="http://schemas.microsoft.com/office/drawing/2014/main" id="{88E31A59-EFFE-4CED-9D25-57422BBB69E0}"/>
              </a:ext>
            </a:extLst>
          </p:cNvPr>
          <p:cNvSpPr>
            <a:spLocks noGrp="1"/>
          </p:cNvSpPr>
          <p:nvPr>
            <p:ph type="ftr" sz="quarter" idx="11"/>
          </p:nvPr>
        </p:nvSpPr>
        <p:spPr/>
        <p:txBody>
          <a:bodyPr/>
          <a:lstStyle/>
          <a:p>
            <a:r>
              <a:rPr lang="es-CO"/>
              <a:t>Implementando una red neuronal</a:t>
            </a:r>
          </a:p>
        </p:txBody>
      </p:sp>
      <p:sp>
        <p:nvSpPr>
          <p:cNvPr id="6" name="Marcador de número de diapositiva 5">
            <a:extLst>
              <a:ext uri="{FF2B5EF4-FFF2-40B4-BE49-F238E27FC236}">
                <a16:creationId xmlns:a16="http://schemas.microsoft.com/office/drawing/2014/main" id="{24F273CD-7F93-4E25-81CB-83820D01105E}"/>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139232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90784-858C-4035-B072-B49AEE60FD4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C506DAC-66E8-42F5-80D0-8D117B70FC8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FC97C0E-07BD-4CB7-97D4-082DD247A7B0}"/>
              </a:ext>
            </a:extLst>
          </p:cNvPr>
          <p:cNvSpPr>
            <a:spLocks noGrp="1"/>
          </p:cNvSpPr>
          <p:nvPr>
            <p:ph type="dt" sz="half" idx="10"/>
          </p:nvPr>
        </p:nvSpPr>
        <p:spPr/>
        <p:txBody>
          <a:bodyPr/>
          <a:lstStyle/>
          <a:p>
            <a:fld id="{97A05B35-667D-450B-9E21-F1D2B0C17253}" type="datetime1">
              <a:rPr lang="es-CO" smtClean="0"/>
              <a:t>17/02/2024</a:t>
            </a:fld>
            <a:endParaRPr lang="es-CO"/>
          </a:p>
        </p:txBody>
      </p:sp>
      <p:sp>
        <p:nvSpPr>
          <p:cNvPr id="5" name="Marcador de pie de página 4">
            <a:extLst>
              <a:ext uri="{FF2B5EF4-FFF2-40B4-BE49-F238E27FC236}">
                <a16:creationId xmlns:a16="http://schemas.microsoft.com/office/drawing/2014/main" id="{27AA1335-17CD-4271-A87C-161730EF8785}"/>
              </a:ext>
            </a:extLst>
          </p:cNvPr>
          <p:cNvSpPr>
            <a:spLocks noGrp="1"/>
          </p:cNvSpPr>
          <p:nvPr>
            <p:ph type="ftr" sz="quarter" idx="11"/>
          </p:nvPr>
        </p:nvSpPr>
        <p:spPr/>
        <p:txBody>
          <a:bodyPr/>
          <a:lstStyle/>
          <a:p>
            <a:r>
              <a:rPr lang="es-CO"/>
              <a:t>Implementando una red neuronal</a:t>
            </a:r>
          </a:p>
        </p:txBody>
      </p:sp>
      <p:sp>
        <p:nvSpPr>
          <p:cNvPr id="6" name="Marcador de número de diapositiva 5">
            <a:extLst>
              <a:ext uri="{FF2B5EF4-FFF2-40B4-BE49-F238E27FC236}">
                <a16:creationId xmlns:a16="http://schemas.microsoft.com/office/drawing/2014/main" id="{EBE570BF-07D4-4C1B-968F-D8712E1F162C}"/>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34399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6C44B-9342-464C-BEF2-F708A450E9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66ABD64-ADE6-4CA2-A646-30B5B3B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F3650BF-8EC8-47B8-A002-FEB1E586BB2B}"/>
              </a:ext>
            </a:extLst>
          </p:cNvPr>
          <p:cNvSpPr>
            <a:spLocks noGrp="1"/>
          </p:cNvSpPr>
          <p:nvPr>
            <p:ph type="dt" sz="half" idx="10"/>
          </p:nvPr>
        </p:nvSpPr>
        <p:spPr/>
        <p:txBody>
          <a:bodyPr/>
          <a:lstStyle/>
          <a:p>
            <a:fld id="{28B2C3CD-61F7-4C12-B0C7-B899962EE852}" type="datetime1">
              <a:rPr lang="es-CO" smtClean="0"/>
              <a:t>17/02/2024</a:t>
            </a:fld>
            <a:endParaRPr lang="es-CO"/>
          </a:p>
        </p:txBody>
      </p:sp>
      <p:sp>
        <p:nvSpPr>
          <p:cNvPr id="5" name="Marcador de pie de página 4">
            <a:extLst>
              <a:ext uri="{FF2B5EF4-FFF2-40B4-BE49-F238E27FC236}">
                <a16:creationId xmlns:a16="http://schemas.microsoft.com/office/drawing/2014/main" id="{AC34FD02-8C67-482E-9430-ACC194E21240}"/>
              </a:ext>
            </a:extLst>
          </p:cNvPr>
          <p:cNvSpPr>
            <a:spLocks noGrp="1"/>
          </p:cNvSpPr>
          <p:nvPr>
            <p:ph type="ftr" sz="quarter" idx="11"/>
          </p:nvPr>
        </p:nvSpPr>
        <p:spPr/>
        <p:txBody>
          <a:bodyPr/>
          <a:lstStyle/>
          <a:p>
            <a:r>
              <a:rPr lang="es-CO"/>
              <a:t>Implementando una red neuronal</a:t>
            </a:r>
          </a:p>
        </p:txBody>
      </p:sp>
      <p:sp>
        <p:nvSpPr>
          <p:cNvPr id="6" name="Marcador de número de diapositiva 5">
            <a:extLst>
              <a:ext uri="{FF2B5EF4-FFF2-40B4-BE49-F238E27FC236}">
                <a16:creationId xmlns:a16="http://schemas.microsoft.com/office/drawing/2014/main" id="{E7089CA1-EDE4-466C-9189-C93A7D796931}"/>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66179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9E4B7-158C-4EE3-9F84-705ABB088A4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6B92C74-90AF-4F23-A094-385374D9E3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7CA3F83-257F-40DE-A2F4-4A65E88C98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F39FED3-6A12-46D3-AFFE-835357BF9DA3}"/>
              </a:ext>
            </a:extLst>
          </p:cNvPr>
          <p:cNvSpPr>
            <a:spLocks noGrp="1"/>
          </p:cNvSpPr>
          <p:nvPr>
            <p:ph type="dt" sz="half" idx="10"/>
          </p:nvPr>
        </p:nvSpPr>
        <p:spPr/>
        <p:txBody>
          <a:bodyPr/>
          <a:lstStyle/>
          <a:p>
            <a:fld id="{3780A2EE-5567-4C77-A792-CCC2FFB4F430}" type="datetime1">
              <a:rPr lang="es-CO" smtClean="0"/>
              <a:t>17/02/2024</a:t>
            </a:fld>
            <a:endParaRPr lang="es-CO"/>
          </a:p>
        </p:txBody>
      </p:sp>
      <p:sp>
        <p:nvSpPr>
          <p:cNvPr id="6" name="Marcador de pie de página 5">
            <a:extLst>
              <a:ext uri="{FF2B5EF4-FFF2-40B4-BE49-F238E27FC236}">
                <a16:creationId xmlns:a16="http://schemas.microsoft.com/office/drawing/2014/main" id="{FADC8262-B09B-4C03-84E0-B9BB542F1140}"/>
              </a:ext>
            </a:extLst>
          </p:cNvPr>
          <p:cNvSpPr>
            <a:spLocks noGrp="1"/>
          </p:cNvSpPr>
          <p:nvPr>
            <p:ph type="ftr" sz="quarter" idx="11"/>
          </p:nvPr>
        </p:nvSpPr>
        <p:spPr/>
        <p:txBody>
          <a:bodyPr/>
          <a:lstStyle/>
          <a:p>
            <a:r>
              <a:rPr lang="es-CO"/>
              <a:t>Implementando una red neuronal</a:t>
            </a:r>
          </a:p>
        </p:txBody>
      </p:sp>
      <p:sp>
        <p:nvSpPr>
          <p:cNvPr id="7" name="Marcador de número de diapositiva 6">
            <a:extLst>
              <a:ext uri="{FF2B5EF4-FFF2-40B4-BE49-F238E27FC236}">
                <a16:creationId xmlns:a16="http://schemas.microsoft.com/office/drawing/2014/main" id="{624A9ACD-5F13-4050-AF02-A7D126CFBF4F}"/>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182943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47830-19A9-414F-B519-E4D391CD6F9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40FB64-1ADC-4424-9BBA-88519281F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E0AD0F-5F3D-4F8A-BACD-9152BDCA1C3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7EDC346-AF28-41F2-9744-34DF167DD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F87634-1CE5-47DD-9788-C4DCC02CBC4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540FBE8-CBF5-49FD-8DD1-15DB6CC9523F}"/>
              </a:ext>
            </a:extLst>
          </p:cNvPr>
          <p:cNvSpPr>
            <a:spLocks noGrp="1"/>
          </p:cNvSpPr>
          <p:nvPr>
            <p:ph type="dt" sz="half" idx="10"/>
          </p:nvPr>
        </p:nvSpPr>
        <p:spPr/>
        <p:txBody>
          <a:bodyPr/>
          <a:lstStyle/>
          <a:p>
            <a:fld id="{E9813C42-A398-4099-8531-DE11684202B5}" type="datetime1">
              <a:rPr lang="es-CO" smtClean="0"/>
              <a:t>17/02/2024</a:t>
            </a:fld>
            <a:endParaRPr lang="es-CO"/>
          </a:p>
        </p:txBody>
      </p:sp>
      <p:sp>
        <p:nvSpPr>
          <p:cNvPr id="8" name="Marcador de pie de página 7">
            <a:extLst>
              <a:ext uri="{FF2B5EF4-FFF2-40B4-BE49-F238E27FC236}">
                <a16:creationId xmlns:a16="http://schemas.microsoft.com/office/drawing/2014/main" id="{0C7FA8C1-7AC0-42F2-9129-734024BA8338}"/>
              </a:ext>
            </a:extLst>
          </p:cNvPr>
          <p:cNvSpPr>
            <a:spLocks noGrp="1"/>
          </p:cNvSpPr>
          <p:nvPr>
            <p:ph type="ftr" sz="quarter" idx="11"/>
          </p:nvPr>
        </p:nvSpPr>
        <p:spPr/>
        <p:txBody>
          <a:bodyPr/>
          <a:lstStyle/>
          <a:p>
            <a:r>
              <a:rPr lang="es-CO"/>
              <a:t>Implementando una red neuronal</a:t>
            </a:r>
          </a:p>
        </p:txBody>
      </p:sp>
      <p:sp>
        <p:nvSpPr>
          <p:cNvPr id="9" name="Marcador de número de diapositiva 8">
            <a:extLst>
              <a:ext uri="{FF2B5EF4-FFF2-40B4-BE49-F238E27FC236}">
                <a16:creationId xmlns:a16="http://schemas.microsoft.com/office/drawing/2014/main" id="{9EFD8F71-8CFB-4045-AB63-4C64A0FCA5E3}"/>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285215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0736-1F6D-49D9-8B68-6EB54D398B1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B7D6C9E-1395-445B-B915-7E8E1DCC4342}"/>
              </a:ext>
            </a:extLst>
          </p:cNvPr>
          <p:cNvSpPr>
            <a:spLocks noGrp="1"/>
          </p:cNvSpPr>
          <p:nvPr>
            <p:ph type="dt" sz="half" idx="10"/>
          </p:nvPr>
        </p:nvSpPr>
        <p:spPr/>
        <p:txBody>
          <a:bodyPr/>
          <a:lstStyle/>
          <a:p>
            <a:fld id="{E67B3AD6-EDE5-4744-B0E9-7FCF6552DF43}" type="datetime1">
              <a:rPr lang="es-CO" smtClean="0"/>
              <a:t>17/02/2024</a:t>
            </a:fld>
            <a:endParaRPr lang="es-CO"/>
          </a:p>
        </p:txBody>
      </p:sp>
      <p:sp>
        <p:nvSpPr>
          <p:cNvPr id="4" name="Marcador de pie de página 3">
            <a:extLst>
              <a:ext uri="{FF2B5EF4-FFF2-40B4-BE49-F238E27FC236}">
                <a16:creationId xmlns:a16="http://schemas.microsoft.com/office/drawing/2014/main" id="{0590F3E6-B333-4B8E-901A-D17521F43684}"/>
              </a:ext>
            </a:extLst>
          </p:cNvPr>
          <p:cNvSpPr>
            <a:spLocks noGrp="1"/>
          </p:cNvSpPr>
          <p:nvPr>
            <p:ph type="ftr" sz="quarter" idx="11"/>
          </p:nvPr>
        </p:nvSpPr>
        <p:spPr/>
        <p:txBody>
          <a:bodyPr/>
          <a:lstStyle/>
          <a:p>
            <a:r>
              <a:rPr lang="es-CO"/>
              <a:t>Implementando una red neuronal</a:t>
            </a:r>
          </a:p>
        </p:txBody>
      </p:sp>
      <p:sp>
        <p:nvSpPr>
          <p:cNvPr id="5" name="Marcador de número de diapositiva 4">
            <a:extLst>
              <a:ext uri="{FF2B5EF4-FFF2-40B4-BE49-F238E27FC236}">
                <a16:creationId xmlns:a16="http://schemas.microsoft.com/office/drawing/2014/main" id="{ECDC1BA0-0E02-43CF-B7D7-CD9F48AE0ECF}"/>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139789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BFB845-6922-422C-91EE-194B616A2C0D}"/>
              </a:ext>
            </a:extLst>
          </p:cNvPr>
          <p:cNvSpPr>
            <a:spLocks noGrp="1"/>
          </p:cNvSpPr>
          <p:nvPr>
            <p:ph type="dt" sz="half" idx="10"/>
          </p:nvPr>
        </p:nvSpPr>
        <p:spPr/>
        <p:txBody>
          <a:bodyPr/>
          <a:lstStyle/>
          <a:p>
            <a:fld id="{2DA113B8-3FD0-4410-BD63-D06CD163B8B6}" type="datetime1">
              <a:rPr lang="es-CO" smtClean="0"/>
              <a:t>17/02/2024</a:t>
            </a:fld>
            <a:endParaRPr lang="es-CO"/>
          </a:p>
        </p:txBody>
      </p:sp>
      <p:sp>
        <p:nvSpPr>
          <p:cNvPr id="3" name="Marcador de pie de página 2">
            <a:extLst>
              <a:ext uri="{FF2B5EF4-FFF2-40B4-BE49-F238E27FC236}">
                <a16:creationId xmlns:a16="http://schemas.microsoft.com/office/drawing/2014/main" id="{6B868574-0B96-408D-BEDA-64E9F1EB5ABF}"/>
              </a:ext>
            </a:extLst>
          </p:cNvPr>
          <p:cNvSpPr>
            <a:spLocks noGrp="1"/>
          </p:cNvSpPr>
          <p:nvPr>
            <p:ph type="ftr" sz="quarter" idx="11"/>
          </p:nvPr>
        </p:nvSpPr>
        <p:spPr/>
        <p:txBody>
          <a:bodyPr/>
          <a:lstStyle/>
          <a:p>
            <a:r>
              <a:rPr lang="es-CO"/>
              <a:t>Implementando una red neuronal</a:t>
            </a:r>
          </a:p>
        </p:txBody>
      </p:sp>
      <p:sp>
        <p:nvSpPr>
          <p:cNvPr id="4" name="Marcador de número de diapositiva 3">
            <a:extLst>
              <a:ext uri="{FF2B5EF4-FFF2-40B4-BE49-F238E27FC236}">
                <a16:creationId xmlns:a16="http://schemas.microsoft.com/office/drawing/2014/main" id="{F628EA66-36BD-4372-AA6B-559BB2DB95C1}"/>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428185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606FF1-9928-4C32-8F36-BCB72EB1BA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2533AFF-059A-4B30-90DF-EFBD76587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D3FB0B3-5546-4495-965F-26B075F0C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416E5C-C7BD-43FB-9DAD-D65C13FB3EF6}"/>
              </a:ext>
            </a:extLst>
          </p:cNvPr>
          <p:cNvSpPr>
            <a:spLocks noGrp="1"/>
          </p:cNvSpPr>
          <p:nvPr>
            <p:ph type="dt" sz="half" idx="10"/>
          </p:nvPr>
        </p:nvSpPr>
        <p:spPr/>
        <p:txBody>
          <a:bodyPr/>
          <a:lstStyle/>
          <a:p>
            <a:fld id="{CBC796EB-5A36-4CB1-B6CF-C08E5E58EAA9}" type="datetime1">
              <a:rPr lang="es-CO" smtClean="0"/>
              <a:t>17/02/2024</a:t>
            </a:fld>
            <a:endParaRPr lang="es-CO"/>
          </a:p>
        </p:txBody>
      </p:sp>
      <p:sp>
        <p:nvSpPr>
          <p:cNvPr id="6" name="Marcador de pie de página 5">
            <a:extLst>
              <a:ext uri="{FF2B5EF4-FFF2-40B4-BE49-F238E27FC236}">
                <a16:creationId xmlns:a16="http://schemas.microsoft.com/office/drawing/2014/main" id="{5FA0B9F7-99A5-40E7-AB31-5BA6C08BFA14}"/>
              </a:ext>
            </a:extLst>
          </p:cNvPr>
          <p:cNvSpPr>
            <a:spLocks noGrp="1"/>
          </p:cNvSpPr>
          <p:nvPr>
            <p:ph type="ftr" sz="quarter" idx="11"/>
          </p:nvPr>
        </p:nvSpPr>
        <p:spPr/>
        <p:txBody>
          <a:bodyPr/>
          <a:lstStyle/>
          <a:p>
            <a:r>
              <a:rPr lang="es-CO"/>
              <a:t>Implementando una red neuronal</a:t>
            </a:r>
          </a:p>
        </p:txBody>
      </p:sp>
      <p:sp>
        <p:nvSpPr>
          <p:cNvPr id="7" name="Marcador de número de diapositiva 6">
            <a:extLst>
              <a:ext uri="{FF2B5EF4-FFF2-40B4-BE49-F238E27FC236}">
                <a16:creationId xmlns:a16="http://schemas.microsoft.com/office/drawing/2014/main" id="{007616CB-144B-420C-A112-28925F9CDA5F}"/>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252553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FD9D3-4577-4669-9EAD-93D4C66309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30892A5-FE3A-46DB-A661-1D44F2CCE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16E5BC1-98CF-48D2-8A47-08DDB959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FA791E-6819-4247-9956-47F755B25ABA}"/>
              </a:ext>
            </a:extLst>
          </p:cNvPr>
          <p:cNvSpPr>
            <a:spLocks noGrp="1"/>
          </p:cNvSpPr>
          <p:nvPr>
            <p:ph type="dt" sz="half" idx="10"/>
          </p:nvPr>
        </p:nvSpPr>
        <p:spPr/>
        <p:txBody>
          <a:bodyPr/>
          <a:lstStyle/>
          <a:p>
            <a:fld id="{028DF9EE-A9B9-41C3-B39E-3266C5C33F28}" type="datetime1">
              <a:rPr lang="es-CO" smtClean="0"/>
              <a:t>17/02/2024</a:t>
            </a:fld>
            <a:endParaRPr lang="es-CO"/>
          </a:p>
        </p:txBody>
      </p:sp>
      <p:sp>
        <p:nvSpPr>
          <p:cNvPr id="6" name="Marcador de pie de página 5">
            <a:extLst>
              <a:ext uri="{FF2B5EF4-FFF2-40B4-BE49-F238E27FC236}">
                <a16:creationId xmlns:a16="http://schemas.microsoft.com/office/drawing/2014/main" id="{FBAE7805-46C3-4B16-BA85-78462C2E9B09}"/>
              </a:ext>
            </a:extLst>
          </p:cNvPr>
          <p:cNvSpPr>
            <a:spLocks noGrp="1"/>
          </p:cNvSpPr>
          <p:nvPr>
            <p:ph type="ftr" sz="quarter" idx="11"/>
          </p:nvPr>
        </p:nvSpPr>
        <p:spPr/>
        <p:txBody>
          <a:bodyPr/>
          <a:lstStyle/>
          <a:p>
            <a:r>
              <a:rPr lang="es-CO"/>
              <a:t>Implementando una red neuronal</a:t>
            </a:r>
          </a:p>
        </p:txBody>
      </p:sp>
      <p:sp>
        <p:nvSpPr>
          <p:cNvPr id="7" name="Marcador de número de diapositiva 6">
            <a:extLst>
              <a:ext uri="{FF2B5EF4-FFF2-40B4-BE49-F238E27FC236}">
                <a16:creationId xmlns:a16="http://schemas.microsoft.com/office/drawing/2014/main" id="{C743317D-4ACA-42F0-B6F4-D58D01521394}"/>
              </a:ext>
            </a:extLst>
          </p:cNvPr>
          <p:cNvSpPr>
            <a:spLocks noGrp="1"/>
          </p:cNvSpPr>
          <p:nvPr>
            <p:ph type="sldNum" sz="quarter" idx="12"/>
          </p:nvPr>
        </p:nvSpPr>
        <p:spPr/>
        <p:txBody>
          <a:bodyPr/>
          <a:lstStyle/>
          <a:p>
            <a:fld id="{379232CB-6F8B-46FA-B102-37FCED889088}" type="slidenum">
              <a:rPr lang="es-CO" smtClean="0"/>
              <a:t>‹Nº›</a:t>
            </a:fld>
            <a:endParaRPr lang="es-CO"/>
          </a:p>
        </p:txBody>
      </p:sp>
    </p:spTree>
    <p:extLst>
      <p:ext uri="{BB962C8B-B14F-4D97-AF65-F5344CB8AC3E}">
        <p14:creationId xmlns:p14="http://schemas.microsoft.com/office/powerpoint/2010/main" val="427661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1E53BAF-4876-47FE-958A-1CB5D7410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C08D021-66A5-42AA-8F27-711AA5194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9988E7B-5873-4E74-AB0F-AEAD508B99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62866-A1CB-4AA8-BAEB-61C1C2E94273}" type="datetime1">
              <a:rPr lang="es-CO" smtClean="0"/>
              <a:t>17/02/2024</a:t>
            </a:fld>
            <a:endParaRPr lang="es-CO"/>
          </a:p>
        </p:txBody>
      </p:sp>
      <p:sp>
        <p:nvSpPr>
          <p:cNvPr id="5" name="Marcador de pie de página 4">
            <a:extLst>
              <a:ext uri="{FF2B5EF4-FFF2-40B4-BE49-F238E27FC236}">
                <a16:creationId xmlns:a16="http://schemas.microsoft.com/office/drawing/2014/main" id="{48007F08-4A6A-4AD6-81FC-C09373025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Implementando una red neuronal</a:t>
            </a:r>
          </a:p>
        </p:txBody>
      </p:sp>
      <p:sp>
        <p:nvSpPr>
          <p:cNvPr id="6" name="Marcador de número de diapositiva 5">
            <a:extLst>
              <a:ext uri="{FF2B5EF4-FFF2-40B4-BE49-F238E27FC236}">
                <a16:creationId xmlns:a16="http://schemas.microsoft.com/office/drawing/2014/main" id="{FB8AEB92-6844-4A3F-BB04-C3E6A9654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232CB-6F8B-46FA-B102-37FCED889088}" type="slidenum">
              <a:rPr lang="es-CO" smtClean="0"/>
              <a:t>‹Nº›</a:t>
            </a:fld>
            <a:endParaRPr lang="es-CO"/>
          </a:p>
        </p:txBody>
      </p:sp>
    </p:spTree>
    <p:extLst>
      <p:ext uri="{BB962C8B-B14F-4D97-AF65-F5344CB8AC3E}">
        <p14:creationId xmlns:p14="http://schemas.microsoft.com/office/powerpoint/2010/main" val="1681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fif"/><Relationship Id="rId7"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hyperlink" Target="https://github.com/Rabarriosr21/Ruber-Barrios-UNIMINUTO/upload"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ítulo 1">
            <a:extLst>
              <a:ext uri="{FF2B5EF4-FFF2-40B4-BE49-F238E27FC236}">
                <a16:creationId xmlns:a16="http://schemas.microsoft.com/office/drawing/2014/main" id="{E0F46421-584F-414A-A280-9B762B183587}"/>
              </a:ext>
            </a:extLst>
          </p:cNvPr>
          <p:cNvSpPr>
            <a:spLocks noGrp="1"/>
          </p:cNvSpPr>
          <p:nvPr>
            <p:ph type="ctrTitle"/>
          </p:nvPr>
        </p:nvSpPr>
        <p:spPr>
          <a:xfrm>
            <a:off x="212033" y="603418"/>
            <a:ext cx="2941983" cy="1298713"/>
          </a:xfrm>
        </p:spPr>
        <p:txBody>
          <a:bodyPr>
            <a:normAutofit fontScale="90000"/>
          </a:bodyPr>
          <a:lstStyle/>
          <a:p>
            <a:br>
              <a:rPr lang="es-ES" sz="2000" b="1" dirty="0">
                <a:latin typeface="Arial" panose="020B0604020202020204" pitchFamily="34" charset="0"/>
                <a:cs typeface="Arial" panose="020B0604020202020204" pitchFamily="34" charset="0"/>
              </a:rPr>
            </a:br>
            <a:br>
              <a:rPr lang="es-ES" sz="2000" b="1" dirty="0">
                <a:latin typeface="Arial" panose="020B0604020202020204" pitchFamily="34" charset="0"/>
                <a:cs typeface="Arial" panose="020B0604020202020204" pitchFamily="34" charset="0"/>
              </a:rPr>
            </a:br>
            <a:br>
              <a:rPr lang="es-ES" sz="2000" b="1" dirty="0">
                <a:latin typeface="Arial" panose="020B0604020202020204" pitchFamily="34" charset="0"/>
                <a:cs typeface="Arial" panose="020B0604020202020204" pitchFamily="34" charset="0"/>
              </a:rPr>
            </a:br>
            <a:r>
              <a:rPr lang="es-ES" sz="4000" b="1" dirty="0">
                <a:latin typeface="Arial" panose="020B0604020202020204" pitchFamily="34" charset="0"/>
                <a:cs typeface="Arial" panose="020B0604020202020204" pitchFamily="34" charset="0"/>
              </a:rPr>
              <a:t>Inteligencia Artificial</a:t>
            </a:r>
            <a:br>
              <a:rPr lang="es-ES" sz="2000" b="1" dirty="0">
                <a:latin typeface="Arial" panose="020B0604020202020204" pitchFamily="34" charset="0"/>
                <a:cs typeface="Arial" panose="020B0604020202020204" pitchFamily="34" charset="0"/>
              </a:rPr>
            </a:br>
            <a:r>
              <a:rPr lang="es-ES" sz="2000" b="1" i="0" u="none" strike="noStrike" baseline="0" dirty="0">
                <a:latin typeface="Arial" panose="020B0604020202020204" pitchFamily="34" charset="0"/>
                <a:cs typeface="Arial" panose="020B0604020202020204" pitchFamily="34" charset="0"/>
              </a:rPr>
              <a:t> </a:t>
            </a:r>
            <a:endParaRPr lang="es-CO" sz="2000" b="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13" name="CuadroTexto 12">
            <a:extLst>
              <a:ext uri="{FF2B5EF4-FFF2-40B4-BE49-F238E27FC236}">
                <a16:creationId xmlns:a16="http://schemas.microsoft.com/office/drawing/2014/main" id="{E8760789-130B-4CEF-9010-D8673FC51B1E}"/>
              </a:ext>
            </a:extLst>
          </p:cNvPr>
          <p:cNvSpPr txBox="1"/>
          <p:nvPr/>
        </p:nvSpPr>
        <p:spPr>
          <a:xfrm>
            <a:off x="212034" y="2505549"/>
            <a:ext cx="2941983" cy="1323439"/>
          </a:xfrm>
          <a:prstGeom prst="rect">
            <a:avLst/>
          </a:prstGeom>
          <a:noFill/>
        </p:spPr>
        <p:txBody>
          <a:bodyPr wrap="square" rtlCol="0">
            <a:spAutoFit/>
          </a:bodyPr>
          <a:lstStyle/>
          <a:p>
            <a:pPr algn="just"/>
            <a:r>
              <a:rPr lang="es-ES" sz="2000" b="1" i="0" u="none" strike="noStrike" baseline="0" dirty="0">
                <a:latin typeface="Arial" panose="020B0604020202020204" pitchFamily="34" charset="0"/>
                <a:cs typeface="Arial" panose="020B0604020202020204" pitchFamily="34" charset="0"/>
              </a:rPr>
              <a:t>Presentación de diapositivas. Implementando una red neuronal</a:t>
            </a:r>
            <a:endParaRPr lang="es-CO" sz="2000" dirty="0"/>
          </a:p>
        </p:txBody>
      </p:sp>
    </p:spTree>
    <p:extLst>
      <p:ext uri="{BB962C8B-B14F-4D97-AF65-F5344CB8AC3E}">
        <p14:creationId xmlns:p14="http://schemas.microsoft.com/office/powerpoint/2010/main" val="39651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911030" y="2828835"/>
            <a:ext cx="9674855"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Por otra parte, si obtenemos una gráfica de la precisión del modelo vs. el número de iteraciones o épocas, esperaríamos observar un comportamiento opuesto al del error: a medida que avanza el entrenamiento la precisión debería ser cada vez más alta. En este caso usamos el siguiente código:</a:t>
            </a:r>
            <a:endParaRPr lang="es-CO" sz="20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3CB208A-A323-48A1-8E8D-E586758EC226}"/>
              </a:ext>
            </a:extLst>
          </p:cNvPr>
          <p:cNvPicPr>
            <a:picLocks noChangeAspect="1"/>
          </p:cNvPicPr>
          <p:nvPr/>
        </p:nvPicPr>
        <p:blipFill>
          <a:blip r:embed="rId4"/>
          <a:stretch>
            <a:fillRect/>
          </a:stretch>
        </p:blipFill>
        <p:spPr>
          <a:xfrm>
            <a:off x="934915" y="316708"/>
            <a:ext cx="4680000" cy="2494240"/>
          </a:xfrm>
          <a:prstGeom prst="rect">
            <a:avLst/>
          </a:prstGeom>
        </p:spPr>
      </p:pic>
      <p:pic>
        <p:nvPicPr>
          <p:cNvPr id="8" name="Imagen 7">
            <a:extLst>
              <a:ext uri="{FF2B5EF4-FFF2-40B4-BE49-F238E27FC236}">
                <a16:creationId xmlns:a16="http://schemas.microsoft.com/office/drawing/2014/main" id="{53077B7D-D1C7-4C85-BD14-706D60E6A4F9}"/>
              </a:ext>
            </a:extLst>
          </p:cNvPr>
          <p:cNvPicPr>
            <a:picLocks noChangeAspect="1"/>
          </p:cNvPicPr>
          <p:nvPr/>
        </p:nvPicPr>
        <p:blipFill>
          <a:blip r:embed="rId5"/>
          <a:stretch>
            <a:fillRect/>
          </a:stretch>
        </p:blipFill>
        <p:spPr>
          <a:xfrm>
            <a:off x="5905885" y="325652"/>
            <a:ext cx="4680000" cy="2494240"/>
          </a:xfrm>
          <a:prstGeom prst="rect">
            <a:avLst/>
          </a:prstGeom>
        </p:spPr>
      </p:pic>
      <p:pic>
        <p:nvPicPr>
          <p:cNvPr id="10" name="Imagen 9">
            <a:extLst>
              <a:ext uri="{FF2B5EF4-FFF2-40B4-BE49-F238E27FC236}">
                <a16:creationId xmlns:a16="http://schemas.microsoft.com/office/drawing/2014/main" id="{2FE0661F-5F98-4CDE-AE4D-FE58CBF8A12D}"/>
              </a:ext>
            </a:extLst>
          </p:cNvPr>
          <p:cNvPicPr>
            <a:picLocks noChangeAspect="1"/>
          </p:cNvPicPr>
          <p:nvPr/>
        </p:nvPicPr>
        <p:blipFill>
          <a:blip r:embed="rId6"/>
          <a:stretch>
            <a:fillRect/>
          </a:stretch>
        </p:blipFill>
        <p:spPr>
          <a:xfrm>
            <a:off x="934486" y="4238400"/>
            <a:ext cx="4320000" cy="2392187"/>
          </a:xfrm>
          <a:prstGeom prst="rect">
            <a:avLst/>
          </a:prstGeom>
        </p:spPr>
      </p:pic>
      <p:pic>
        <p:nvPicPr>
          <p:cNvPr id="14" name="Imagen 13">
            <a:extLst>
              <a:ext uri="{FF2B5EF4-FFF2-40B4-BE49-F238E27FC236}">
                <a16:creationId xmlns:a16="http://schemas.microsoft.com/office/drawing/2014/main" id="{D898CEB0-B214-4D4D-AE97-EDB49C0AFD0A}"/>
              </a:ext>
            </a:extLst>
          </p:cNvPr>
          <p:cNvPicPr>
            <a:picLocks noChangeAspect="1"/>
          </p:cNvPicPr>
          <p:nvPr/>
        </p:nvPicPr>
        <p:blipFill>
          <a:blip r:embed="rId7"/>
          <a:stretch>
            <a:fillRect/>
          </a:stretch>
        </p:blipFill>
        <p:spPr>
          <a:xfrm>
            <a:off x="5905885" y="4238399"/>
            <a:ext cx="4393399" cy="2392187"/>
          </a:xfrm>
          <a:prstGeom prst="rect">
            <a:avLst/>
          </a:prstGeom>
        </p:spPr>
      </p:pic>
    </p:spTree>
    <p:extLst>
      <p:ext uri="{BB962C8B-B14F-4D97-AF65-F5344CB8AC3E}">
        <p14:creationId xmlns:p14="http://schemas.microsoft.com/office/powerpoint/2010/main" val="356024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681043" y="321401"/>
            <a:ext cx="9674855" cy="224676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Evaluación del Modelo: La función evaluate se utiliza para evaluar el rendimiento del modelo en el conjunto de datos de prueba (x_testy y_test).</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Pérdida y Precisión:</a:t>
            </a:r>
          </a:p>
          <a:p>
            <a:pPr algn="just"/>
            <a:r>
              <a:rPr lang="es-ES" sz="2000" dirty="0">
                <a:latin typeface="Arial" panose="020B0604020202020204" pitchFamily="34" charset="0"/>
                <a:cs typeface="Arial" panose="020B0604020202020204" pitchFamily="34" charset="0"/>
              </a:rPr>
              <a:t>La variable los: captura la pérdida obtenida durante la evaluación del modelo.</a:t>
            </a:r>
          </a:p>
          <a:p>
            <a:pPr algn="just"/>
            <a:r>
              <a:rPr lang="es-ES" sz="2000" dirty="0">
                <a:latin typeface="Arial" panose="020B0604020202020204" pitchFamily="34" charset="0"/>
                <a:cs typeface="Arial" panose="020B0604020202020204" pitchFamily="34" charset="0"/>
              </a:rPr>
              <a:t>La variable accuracy: almacena la precisión del modelo en el conjunto de datos de prueba.</a:t>
            </a:r>
            <a:endParaRPr lang="es-CO"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3E36F4-1C73-4989-BCF2-78858BEDBE5F}"/>
              </a:ext>
            </a:extLst>
          </p:cNvPr>
          <p:cNvPicPr>
            <a:picLocks noChangeAspect="1"/>
          </p:cNvPicPr>
          <p:nvPr/>
        </p:nvPicPr>
        <p:blipFill>
          <a:blip r:embed="rId4"/>
          <a:stretch>
            <a:fillRect/>
          </a:stretch>
        </p:blipFill>
        <p:spPr>
          <a:xfrm>
            <a:off x="2799081" y="2415642"/>
            <a:ext cx="6873979" cy="2613979"/>
          </a:xfrm>
          <a:prstGeom prst="rect">
            <a:avLst/>
          </a:prstGeom>
        </p:spPr>
      </p:pic>
      <p:sp>
        <p:nvSpPr>
          <p:cNvPr id="5" name="CuadroTexto 4">
            <a:extLst>
              <a:ext uri="{FF2B5EF4-FFF2-40B4-BE49-F238E27FC236}">
                <a16:creationId xmlns:a16="http://schemas.microsoft.com/office/drawing/2014/main" id="{D6237194-4A6D-4929-BAE4-12082781D44C}"/>
              </a:ext>
            </a:extLst>
          </p:cNvPr>
          <p:cNvSpPr txBox="1"/>
          <p:nvPr/>
        </p:nvSpPr>
        <p:spPr>
          <a:xfrm>
            <a:off x="1009933" y="5029621"/>
            <a:ext cx="8434317" cy="1600438"/>
          </a:xfrm>
          <a:prstGeom prst="rect">
            <a:avLst/>
          </a:prstGeom>
          <a:noFill/>
        </p:spPr>
        <p:txBody>
          <a:bodyPr wrap="square" rtlCol="0">
            <a:spAutoFit/>
          </a:bodyPr>
          <a:lstStyle/>
          <a:p>
            <a:r>
              <a:rPr lang="es-ES" sz="2000" dirty="0">
                <a:latin typeface="Arial" panose="020B0604020202020204" pitchFamily="34" charset="0"/>
                <a:cs typeface="Arial" panose="020B0604020202020204" pitchFamily="34" charset="0"/>
              </a:rPr>
              <a:t>A continuación, encontrarás un enlace que te llevará a un repositorio en GitHub que contiene el código:</a:t>
            </a:r>
          </a:p>
          <a:p>
            <a:endParaRPr lang="es-E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hlinkClick r:id="rId5"/>
              </a:rPr>
              <a:t>https://github.com/Rabarriosr21/Ruber-Barrios-UNIMINUTO/upload</a:t>
            </a:r>
            <a:endParaRPr lang="es-ES" sz="20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783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681043" y="321401"/>
            <a:ext cx="9674855" cy="4401205"/>
          </a:xfrm>
          <a:prstGeom prst="rect">
            <a:avLst/>
          </a:prstGeom>
          <a:noFill/>
        </p:spPr>
        <p:txBody>
          <a:bodyPr wrap="square" rtlCol="0">
            <a:spAutoFit/>
          </a:bodyPr>
          <a:lstStyle/>
          <a:p>
            <a:pPr algn="ctr"/>
            <a:r>
              <a:rPr lang="es-ES" sz="2000" b="1" dirty="0">
                <a:latin typeface="Arial" panose="020B0604020202020204" pitchFamily="34" charset="0"/>
                <a:cs typeface="Arial" panose="020B0604020202020204" pitchFamily="34" charset="0"/>
              </a:rPr>
              <a:t>Conclusión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Se concluye que a lo largo de las 15 épocas de entrenamiento, se observa una mejora constante tanto en la pérdida como en la precisión en el conjunto de entrenamiento. Esto sugiere que el modelo está aprendiendo eficientemente de los datos de entrenamiento y ajustando sus pesos para hacer mejores predicciones.</a:t>
            </a:r>
          </a:p>
          <a:p>
            <a:pPr algn="just"/>
            <a:endParaRPr lang="es-ES" sz="2000" dirty="0">
              <a:latin typeface="Arial" panose="020B0604020202020204" pitchFamily="34" charset="0"/>
              <a:cs typeface="Arial" panose="020B0604020202020204" pitchFamily="34" charset="0"/>
            </a:endParaRP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La evaluación en el conjunto de prueba muestra resultados prometedores con una pérdida de aproximadamente 0.0032 y una precisión del 97.91%. Estos resultados indican que el modelo generaliza bien a datos no vistos, lo cual es esencial para un rendimiento efectivo en situaciones del mundo real. La precisión del 97.91% en el conjunto de prueba sugiere una capacidad sólida de clasificación de dígitos escritos a mano.</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97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940351" y="894607"/>
            <a:ext cx="9674855" cy="1938992"/>
          </a:xfrm>
          <a:prstGeom prst="rect">
            <a:avLst/>
          </a:prstGeom>
          <a:noFill/>
        </p:spPr>
        <p:txBody>
          <a:bodyPr wrap="square" rtlCol="0">
            <a:spAutoFit/>
          </a:bodyPr>
          <a:lstStyle/>
          <a:p>
            <a:pPr algn="ctr"/>
            <a:r>
              <a:rPr lang="es-ES" sz="2000" b="1" dirty="0">
                <a:latin typeface="Arial" panose="020B0604020202020204" pitchFamily="34" charset="0"/>
                <a:cs typeface="Arial" panose="020B0604020202020204" pitchFamily="34" charset="0"/>
              </a:rPr>
              <a:t>Resumen</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El modelo parece haber aprendido de manera efectiva y generaliza bien a nuevos datos, lo que se refleja en la alta precisión en el conjunto de prueba. Es importante seguir evaluando y ajustando el modelo según sea necesario para asegurar un rendimiento óptimo en diversas situaciones.</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6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940351" y="894607"/>
            <a:ext cx="9674855" cy="3785652"/>
          </a:xfrm>
          <a:prstGeom prst="rect">
            <a:avLst/>
          </a:prstGeom>
          <a:noFill/>
        </p:spPr>
        <p:txBody>
          <a:bodyPr wrap="square" rtlCol="0">
            <a:spAutoFit/>
          </a:bodyPr>
          <a:lstStyle/>
          <a:p>
            <a:pPr algn="ctr"/>
            <a:r>
              <a:rPr lang="es-ES" sz="2000" b="1" dirty="0">
                <a:latin typeface="Arial" panose="020B0604020202020204" pitchFamily="34" charset="0"/>
                <a:cs typeface="Arial" panose="020B0604020202020204" pitchFamily="34" charset="0"/>
              </a:rPr>
              <a:t>Referencias Bibliográficas</a:t>
            </a:r>
          </a:p>
          <a:p>
            <a:pPr algn="just"/>
            <a:endParaRPr lang="es-ES" sz="2000" b="1" dirty="0">
              <a:latin typeface="Arial" panose="020B0604020202020204" pitchFamily="34" charset="0"/>
              <a:cs typeface="Arial" panose="020B0604020202020204" pitchFamily="34" charset="0"/>
            </a:endParaRPr>
          </a:p>
          <a:p>
            <a:pPr algn="just"/>
            <a:endParaRPr lang="es-CO" sz="2000" b="0" i="0" u="none" strike="noStrike" baseline="0" dirty="0">
              <a:latin typeface="Arial" panose="020B0604020202020204" pitchFamily="34" charset="0"/>
              <a:cs typeface="Arial" panose="020B0604020202020204" pitchFamily="34" charset="0"/>
            </a:endParaRPr>
          </a:p>
          <a:p>
            <a:pPr algn="just"/>
            <a:r>
              <a:rPr lang="en-US" sz="2000" b="0" i="0" u="none" strike="noStrike" baseline="0" dirty="0">
                <a:latin typeface="Arial" panose="020B0604020202020204" pitchFamily="34" charset="0"/>
                <a:cs typeface="Arial" panose="020B0604020202020204" pitchFamily="34" charset="0"/>
              </a:rPr>
              <a:t>Ballard, W. (2018). Chapter 3. Classical Neural Network. En: </a:t>
            </a:r>
            <a:r>
              <a:rPr lang="en-US" sz="2000" b="1" i="1" u="none" strike="noStrike" baseline="0" dirty="0">
                <a:latin typeface="Arial" panose="020B0604020202020204" pitchFamily="34" charset="0"/>
                <a:cs typeface="Arial" panose="020B0604020202020204" pitchFamily="34" charset="0"/>
              </a:rPr>
              <a:t>Hands-on deep learning for images with TensorFlow: Build intelligent computer vision applications using TensorFlow and Keras </a:t>
            </a:r>
            <a:r>
              <a:rPr lang="en-US" sz="2000" b="0" i="0" u="none" strike="noStrike" baseline="0" dirty="0">
                <a:latin typeface="Arial" panose="020B0604020202020204" pitchFamily="34" charset="0"/>
                <a:cs typeface="Arial" panose="020B0604020202020204" pitchFamily="34" charset="0"/>
              </a:rPr>
              <a:t>(pp. 33 a 51). Packt Publishing, Limited. </a:t>
            </a:r>
          </a:p>
          <a:p>
            <a:pPr algn="just"/>
            <a:endParaRPr lang="en-US" sz="2000" dirty="0">
              <a:latin typeface="Arial" panose="020B0604020202020204" pitchFamily="34" charset="0"/>
              <a:cs typeface="Arial" panose="020B0604020202020204" pitchFamily="34" charset="0"/>
            </a:endParaRPr>
          </a:p>
          <a:p>
            <a:pPr algn="just"/>
            <a:r>
              <a:rPr lang="en-US" sz="2000" b="0" i="0" u="none" strike="noStrike" baseline="0" dirty="0">
                <a:latin typeface="Arial" panose="020B0604020202020204" pitchFamily="34" charset="0"/>
                <a:cs typeface="Arial" panose="020B0604020202020204" pitchFamily="34" charset="0"/>
              </a:rPr>
              <a:t>Dadhich, A. (2018). Chapter 2: Libraries, Development, and</a:t>
            </a:r>
          </a:p>
          <a:p>
            <a:pPr algn="just"/>
            <a:r>
              <a:rPr lang="en-US" sz="2000" b="0" i="0" u="none" strike="noStrike" baseline="0" dirty="0">
                <a:latin typeface="Arial" panose="020B0604020202020204" pitchFamily="34" charset="0"/>
                <a:cs typeface="Arial" panose="020B0604020202020204" pitchFamily="34" charset="0"/>
              </a:rPr>
              <a:t>Datasets. En: Practical computer vision: Extract insightful information from images using TensorFlow, Keras, and OpenCV (pp. 23 a 38). Packt Publishing, Limited.</a:t>
            </a:r>
            <a:endParaRPr lang="es-CO" sz="2000" b="0" i="0" u="none" strike="noStrike" baseline="0" dirty="0">
              <a:solidFill>
                <a:srgbClr val="000000"/>
              </a:solidFill>
              <a:latin typeface="Arial" panose="020B0604020202020204" pitchFamily="34" charset="0"/>
              <a:cs typeface="Arial" panose="020B0604020202020204" pitchFamily="34" charset="0"/>
            </a:endParaRPr>
          </a:p>
          <a:p>
            <a:pPr algn="ctr"/>
            <a:endParaRPr 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30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13" name="CuadroTexto 12">
            <a:extLst>
              <a:ext uri="{FF2B5EF4-FFF2-40B4-BE49-F238E27FC236}">
                <a16:creationId xmlns:a16="http://schemas.microsoft.com/office/drawing/2014/main" id="{E8760789-130B-4CEF-9010-D8673FC51B1E}"/>
              </a:ext>
            </a:extLst>
          </p:cNvPr>
          <p:cNvSpPr txBox="1"/>
          <p:nvPr/>
        </p:nvSpPr>
        <p:spPr>
          <a:xfrm>
            <a:off x="2445025" y="190646"/>
            <a:ext cx="7200000" cy="830997"/>
          </a:xfrm>
          <a:prstGeom prst="rect">
            <a:avLst/>
          </a:prstGeom>
          <a:noFill/>
        </p:spPr>
        <p:txBody>
          <a:bodyPr wrap="square" rtlCol="0">
            <a:spAutoFit/>
          </a:bodyPr>
          <a:lstStyle/>
          <a:p>
            <a:pPr algn="ctr"/>
            <a:r>
              <a:rPr lang="es-ES" sz="2400" b="1" i="0" u="none" strike="noStrike" baseline="0" dirty="0">
                <a:latin typeface="Arial" panose="020B0604020202020204" pitchFamily="34" charset="0"/>
                <a:cs typeface="Arial" panose="020B0604020202020204" pitchFamily="34" charset="0"/>
              </a:rPr>
              <a:t>Presentación de diapositivas. </a:t>
            </a:r>
          </a:p>
          <a:p>
            <a:pPr algn="ctr"/>
            <a:r>
              <a:rPr lang="es-ES" sz="2400" b="1" i="0" u="none" strike="noStrike" baseline="0" dirty="0">
                <a:latin typeface="Arial" panose="020B0604020202020204" pitchFamily="34" charset="0"/>
                <a:cs typeface="Arial" panose="020B0604020202020204" pitchFamily="34" charset="0"/>
              </a:rPr>
              <a:t>Implementando una red neuronal</a:t>
            </a:r>
            <a:endParaRPr lang="es-CO" sz="2400" dirty="0"/>
          </a:p>
        </p:txBody>
      </p:sp>
      <p:sp>
        <p:nvSpPr>
          <p:cNvPr id="5" name="CuadroTexto 4">
            <a:extLst>
              <a:ext uri="{FF2B5EF4-FFF2-40B4-BE49-F238E27FC236}">
                <a16:creationId xmlns:a16="http://schemas.microsoft.com/office/drawing/2014/main" id="{80CB5944-63B3-4B1D-BB2E-2157521900F7}"/>
              </a:ext>
            </a:extLst>
          </p:cNvPr>
          <p:cNvSpPr txBox="1"/>
          <p:nvPr/>
        </p:nvSpPr>
        <p:spPr>
          <a:xfrm>
            <a:off x="2339008" y="2053731"/>
            <a:ext cx="7200000" cy="4401205"/>
          </a:xfrm>
          <a:prstGeom prst="rect">
            <a:avLst/>
          </a:prstGeom>
          <a:noFill/>
        </p:spPr>
        <p:txBody>
          <a:bodyPr wrap="square" rtlCol="0">
            <a:spAutoFit/>
          </a:bodyPr>
          <a:lstStyle/>
          <a:p>
            <a:pPr algn="ctr"/>
            <a:r>
              <a:rPr lang="es-ES" sz="2000" b="1" dirty="0">
                <a:latin typeface="Arial" panose="020B0604020202020204" pitchFamily="34" charset="0"/>
                <a:cs typeface="Arial" panose="020B0604020202020204" pitchFamily="34" charset="0"/>
              </a:rPr>
              <a:t>Elaborado por:</a:t>
            </a:r>
          </a:p>
          <a:p>
            <a:pPr algn="ctr"/>
            <a:r>
              <a:rPr lang="es-CO" sz="2000" b="1" dirty="0">
                <a:latin typeface="Arial" panose="020B0604020202020204" pitchFamily="34" charset="0"/>
                <a:cs typeface="Arial" panose="020B0604020202020204" pitchFamily="34" charset="0"/>
              </a:rPr>
              <a:t>Ruber Albeiro Barrios Rodriguez</a:t>
            </a:r>
          </a:p>
          <a:p>
            <a:pPr algn="ctr"/>
            <a:endParaRPr lang="es-CO" sz="2000" b="1" dirty="0">
              <a:latin typeface="Arial" panose="020B0604020202020204" pitchFamily="34" charset="0"/>
              <a:cs typeface="Arial" panose="020B0604020202020204" pitchFamily="34" charset="0"/>
            </a:endParaRPr>
          </a:p>
          <a:p>
            <a:pPr algn="ctr"/>
            <a:endParaRPr lang="es-CO" sz="2000" b="1" dirty="0">
              <a:latin typeface="Arial" panose="020B0604020202020204" pitchFamily="34" charset="0"/>
              <a:cs typeface="Arial" panose="020B0604020202020204" pitchFamily="34" charset="0"/>
            </a:endParaRPr>
          </a:p>
          <a:p>
            <a:pPr algn="ctr"/>
            <a:r>
              <a:rPr lang="es-CO" sz="2000" b="1" dirty="0">
                <a:latin typeface="Arial" panose="020B0604020202020204" pitchFamily="34" charset="0"/>
                <a:cs typeface="Arial" panose="020B0604020202020204" pitchFamily="34" charset="0"/>
              </a:rPr>
              <a:t>Materia:</a:t>
            </a:r>
          </a:p>
          <a:p>
            <a:pPr algn="ctr"/>
            <a:r>
              <a:rPr lang="es-CO" sz="2000" b="1" dirty="0">
                <a:latin typeface="Arial" panose="020B0604020202020204" pitchFamily="34" charset="0"/>
                <a:cs typeface="Arial" panose="020B0604020202020204" pitchFamily="34" charset="0"/>
              </a:rPr>
              <a:t>Visión por Computador NRC-672</a:t>
            </a:r>
          </a:p>
          <a:p>
            <a:pPr algn="ctr"/>
            <a:r>
              <a:rPr lang="es-CO" sz="2000" b="1" dirty="0">
                <a:latin typeface="Arial" panose="020B0604020202020204" pitchFamily="34" charset="0"/>
                <a:cs typeface="Arial" panose="020B0604020202020204" pitchFamily="34" charset="0"/>
              </a:rPr>
              <a:t>Semana No. 5</a:t>
            </a:r>
          </a:p>
          <a:p>
            <a:pPr algn="ctr"/>
            <a:endParaRPr lang="es-CO" sz="2000" b="1" dirty="0">
              <a:latin typeface="Arial" panose="020B0604020202020204" pitchFamily="34" charset="0"/>
              <a:cs typeface="Arial" panose="020B0604020202020204" pitchFamily="34" charset="0"/>
            </a:endParaRPr>
          </a:p>
          <a:p>
            <a:pPr algn="ctr"/>
            <a:r>
              <a:rPr lang="es-CO" sz="2000" b="1" dirty="0">
                <a:latin typeface="Arial" panose="020B0604020202020204" pitchFamily="34" charset="0"/>
                <a:cs typeface="Arial" panose="020B0604020202020204" pitchFamily="34" charset="0"/>
              </a:rPr>
              <a:t> </a:t>
            </a:r>
            <a:endParaRPr lang="es-ES" sz="2000" b="1" dirty="0">
              <a:latin typeface="Arial" panose="020B0604020202020204" pitchFamily="34" charset="0"/>
              <a:cs typeface="Arial" panose="020B0604020202020204" pitchFamily="34" charset="0"/>
            </a:endParaRPr>
          </a:p>
          <a:p>
            <a:pPr algn="ctr"/>
            <a:r>
              <a:rPr lang="es-ES" sz="2000" b="1" dirty="0">
                <a:latin typeface="Arial" panose="020B0604020202020204" pitchFamily="34" charset="0"/>
                <a:cs typeface="Arial" panose="020B0604020202020204" pitchFamily="34" charset="0"/>
              </a:rPr>
              <a:t>Tutor:</a:t>
            </a:r>
          </a:p>
          <a:p>
            <a:pPr algn="ctr"/>
            <a:r>
              <a:rPr lang="es-ES" sz="2000" b="1" dirty="0">
                <a:latin typeface="Arial" panose="020B0604020202020204" pitchFamily="34" charset="0"/>
                <a:cs typeface="Arial" panose="020B0604020202020204" pitchFamily="34" charset="0"/>
              </a:rPr>
              <a:t>Félix Julián Gutiérrez Bernal</a:t>
            </a:r>
          </a:p>
          <a:p>
            <a:pPr algn="ctr"/>
            <a:endParaRPr lang="es-ES" sz="2000" b="1" dirty="0">
              <a:latin typeface="Arial" panose="020B0604020202020204" pitchFamily="34" charset="0"/>
              <a:cs typeface="Arial" panose="020B0604020202020204" pitchFamily="34" charset="0"/>
            </a:endParaRPr>
          </a:p>
          <a:p>
            <a:pPr algn="ctr"/>
            <a:endParaRPr lang="es-ES" sz="2000" b="1" dirty="0">
              <a:latin typeface="Arial" panose="020B0604020202020204" pitchFamily="34" charset="0"/>
              <a:cs typeface="Arial" panose="020B0604020202020204" pitchFamily="34" charset="0"/>
            </a:endParaRPr>
          </a:p>
          <a:p>
            <a:pPr algn="ctr"/>
            <a:r>
              <a:rPr lang="es-ES" sz="2000" b="1" dirty="0">
                <a:latin typeface="Arial" panose="020B0604020202020204" pitchFamily="34" charset="0"/>
                <a:cs typeface="Arial" panose="020B0604020202020204" pitchFamily="34" charset="0"/>
              </a:rPr>
              <a:t>15 de Febrero de 2024</a:t>
            </a:r>
          </a:p>
        </p:txBody>
      </p:sp>
    </p:spTree>
    <p:extLst>
      <p:ext uri="{BB962C8B-B14F-4D97-AF65-F5344CB8AC3E}">
        <p14:creationId xmlns:p14="http://schemas.microsoft.com/office/powerpoint/2010/main" val="409353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pic>
        <p:nvPicPr>
          <p:cNvPr id="3" name="Imagen 2">
            <a:extLst>
              <a:ext uri="{FF2B5EF4-FFF2-40B4-BE49-F238E27FC236}">
                <a16:creationId xmlns:a16="http://schemas.microsoft.com/office/drawing/2014/main" id="{21CB5DA0-AA7E-4062-BA8C-08E443C5E43E}"/>
              </a:ext>
            </a:extLst>
          </p:cNvPr>
          <p:cNvPicPr>
            <a:picLocks noChangeAspect="1"/>
          </p:cNvPicPr>
          <p:nvPr/>
        </p:nvPicPr>
        <p:blipFill>
          <a:blip r:embed="rId4"/>
          <a:stretch>
            <a:fillRect/>
          </a:stretch>
        </p:blipFill>
        <p:spPr>
          <a:xfrm>
            <a:off x="2675999" y="2204535"/>
            <a:ext cx="6840000" cy="1191399"/>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432522"/>
            <a:ext cx="11271371" cy="1631216"/>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Para comenzar, haremos la lectura del conjunto de datos. Esta tarea es simple gracias a la función incorporada en Keras, la biblioteca que emplearemos para implementar la Red Neuronal. Keras proporciona una función que facilita la importación del conjunto MNIST. Además, utilizaremos Numpy y Matplotlib para realizar manipulaciones y visualizaciones de datos, respectivamente. </a:t>
            </a:r>
            <a:endParaRPr lang="es-ES" sz="24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0A33E7D-DB35-45E2-958D-0BD855CCF8EC}"/>
              </a:ext>
            </a:extLst>
          </p:cNvPr>
          <p:cNvSpPr txBox="1"/>
          <p:nvPr/>
        </p:nvSpPr>
        <p:spPr>
          <a:xfrm>
            <a:off x="460312" y="3799260"/>
            <a:ext cx="11271371" cy="707886"/>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De igual forma, el módulo </a:t>
            </a:r>
            <a:r>
              <a:rPr lang="es-ES" sz="2000" b="0" i="0" u="none" strike="noStrike" baseline="0" dirty="0" err="1">
                <a:latin typeface="Arial" panose="020B0604020202020204" pitchFamily="34" charset="0"/>
                <a:cs typeface="Arial" panose="020B0604020202020204" pitchFamily="34" charset="0"/>
              </a:rPr>
              <a:t>mnist</a:t>
            </a:r>
            <a:r>
              <a:rPr lang="es-ES" sz="2000" b="0" i="0" u="none" strike="noStrike" baseline="0" dirty="0">
                <a:latin typeface="Arial" panose="020B0604020202020204" pitchFamily="34" charset="0"/>
                <a:cs typeface="Arial" panose="020B0604020202020204" pitchFamily="34" charset="0"/>
              </a:rPr>
              <a:t> permite separar de forma automática este set en entrenamiento (con 60,000 imágenes) y validación (con 10,000):</a:t>
            </a:r>
            <a:endParaRPr lang="es-CO" sz="2000" dirty="0">
              <a:latin typeface="Arial" panose="020B0604020202020204" pitchFamily="34" charset="0"/>
              <a:cs typeface="Arial" panose="020B0604020202020204" pitchFamily="34" charset="0"/>
            </a:endParaRPr>
          </a:p>
        </p:txBody>
      </p:sp>
      <p:pic>
        <p:nvPicPr>
          <p:cNvPr id="9" name="Imagen 8">
            <a:extLst>
              <a:ext uri="{FF2B5EF4-FFF2-40B4-BE49-F238E27FC236}">
                <a16:creationId xmlns:a16="http://schemas.microsoft.com/office/drawing/2014/main" id="{EBA924ED-767E-48ED-A112-ACFF2F4BCBB1}"/>
              </a:ext>
            </a:extLst>
          </p:cNvPr>
          <p:cNvPicPr>
            <a:picLocks noChangeAspect="1"/>
          </p:cNvPicPr>
          <p:nvPr/>
        </p:nvPicPr>
        <p:blipFill>
          <a:blip r:embed="rId5"/>
          <a:stretch>
            <a:fillRect/>
          </a:stretch>
        </p:blipFill>
        <p:spPr>
          <a:xfrm>
            <a:off x="2675999" y="4880454"/>
            <a:ext cx="6840000" cy="982544"/>
          </a:xfrm>
          <a:prstGeom prst="rect">
            <a:avLst/>
          </a:prstGeom>
        </p:spPr>
      </p:pic>
    </p:spTree>
    <p:extLst>
      <p:ext uri="{BB962C8B-B14F-4D97-AF65-F5344CB8AC3E}">
        <p14:creationId xmlns:p14="http://schemas.microsoft.com/office/powerpoint/2010/main" val="275236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188236"/>
            <a:ext cx="11271371" cy="707886"/>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Podemos visualizar algunas imágenes del set de entrenamiento usando las siguientes líneas de código.</a:t>
            </a:r>
            <a:endParaRPr lang="es-ES" sz="24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0A33E7D-DB35-45E2-958D-0BD855CCF8EC}"/>
              </a:ext>
            </a:extLst>
          </p:cNvPr>
          <p:cNvSpPr txBox="1"/>
          <p:nvPr/>
        </p:nvSpPr>
        <p:spPr>
          <a:xfrm>
            <a:off x="460312" y="2975997"/>
            <a:ext cx="11271371" cy="400110"/>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Algunas imágenes del set de entrenamiento con sus respectivas categorías.</a:t>
            </a:r>
            <a:endParaRPr lang="es-CO" sz="20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AE304C9C-F7BD-45A7-AF19-B6248F9D7FEE}"/>
              </a:ext>
            </a:extLst>
          </p:cNvPr>
          <p:cNvPicPr>
            <a:picLocks noChangeAspect="1"/>
          </p:cNvPicPr>
          <p:nvPr/>
        </p:nvPicPr>
        <p:blipFill>
          <a:blip r:embed="rId4"/>
          <a:stretch>
            <a:fillRect/>
          </a:stretch>
        </p:blipFill>
        <p:spPr>
          <a:xfrm>
            <a:off x="2675998" y="695351"/>
            <a:ext cx="5760000" cy="2215490"/>
          </a:xfrm>
          <a:prstGeom prst="rect">
            <a:avLst/>
          </a:prstGeom>
        </p:spPr>
      </p:pic>
      <p:pic>
        <p:nvPicPr>
          <p:cNvPr id="8" name="Imagen 7">
            <a:extLst>
              <a:ext uri="{FF2B5EF4-FFF2-40B4-BE49-F238E27FC236}">
                <a16:creationId xmlns:a16="http://schemas.microsoft.com/office/drawing/2014/main" id="{1FB6C9D2-A45E-4900-AE7E-10E9554A6E37}"/>
              </a:ext>
            </a:extLst>
          </p:cNvPr>
          <p:cNvPicPr>
            <a:picLocks noChangeAspect="1"/>
          </p:cNvPicPr>
          <p:nvPr/>
        </p:nvPicPr>
        <p:blipFill>
          <a:blip r:embed="rId5"/>
          <a:stretch>
            <a:fillRect/>
          </a:stretch>
        </p:blipFill>
        <p:spPr>
          <a:xfrm>
            <a:off x="2675998" y="3462785"/>
            <a:ext cx="5760000" cy="2891803"/>
          </a:xfrm>
          <a:prstGeom prst="rect">
            <a:avLst/>
          </a:prstGeom>
        </p:spPr>
      </p:pic>
    </p:spTree>
    <p:extLst>
      <p:ext uri="{BB962C8B-B14F-4D97-AF65-F5344CB8AC3E}">
        <p14:creationId xmlns:p14="http://schemas.microsoft.com/office/powerpoint/2010/main" val="96322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188236"/>
            <a:ext cx="11271371" cy="1015663"/>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A continuación, importamos algunas bibliotecas esenciales. Debido a problemas locales en mi entorno de desarrollo, necesitaré importar bibliotecas clave, como keras.utils, keras.models, keras.layers, y keras.optimizers.</a:t>
            </a:r>
            <a:endParaRPr lang="es-ES" sz="24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0A33E7D-DB35-45E2-958D-0BD855CCF8EC}"/>
              </a:ext>
            </a:extLst>
          </p:cNvPr>
          <p:cNvSpPr txBox="1"/>
          <p:nvPr/>
        </p:nvSpPr>
        <p:spPr>
          <a:xfrm>
            <a:off x="460313" y="2542616"/>
            <a:ext cx="11271371" cy="1938992"/>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Pre-procesamiento del set de datos: Antes de introducir las imágenes a la Red Neuronal es necesario reajustarlas. Esto debido a que las Redes Neuronales sólo aceptas vectores como datos de entrada, pero cada imagen es una matriz de 28x28 elementos.</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Así que cada una de estas matrices debe ser convertida a un vector, lo cual se logra fácilmente con la función reshape de Numpy:</a:t>
            </a:r>
            <a:endParaRPr lang="es-CO" sz="20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B4B6AD61-9E57-4D07-A873-548DE263C6A8}"/>
              </a:ext>
            </a:extLst>
          </p:cNvPr>
          <p:cNvPicPr>
            <a:picLocks noChangeAspect="1"/>
          </p:cNvPicPr>
          <p:nvPr/>
        </p:nvPicPr>
        <p:blipFill>
          <a:blip r:embed="rId4"/>
          <a:stretch>
            <a:fillRect/>
          </a:stretch>
        </p:blipFill>
        <p:spPr>
          <a:xfrm>
            <a:off x="2675998" y="1290577"/>
            <a:ext cx="5760000" cy="1165361"/>
          </a:xfrm>
          <a:prstGeom prst="rect">
            <a:avLst/>
          </a:prstGeom>
        </p:spPr>
      </p:pic>
      <p:pic>
        <p:nvPicPr>
          <p:cNvPr id="9" name="Imagen 8">
            <a:extLst>
              <a:ext uri="{FF2B5EF4-FFF2-40B4-BE49-F238E27FC236}">
                <a16:creationId xmlns:a16="http://schemas.microsoft.com/office/drawing/2014/main" id="{3302F22A-F9F0-45CB-959A-6D4D10B4ECAA}"/>
              </a:ext>
            </a:extLst>
          </p:cNvPr>
          <p:cNvPicPr>
            <a:picLocks noChangeAspect="1"/>
          </p:cNvPicPr>
          <p:nvPr/>
        </p:nvPicPr>
        <p:blipFill>
          <a:blip r:embed="rId5"/>
          <a:stretch>
            <a:fillRect/>
          </a:stretch>
        </p:blipFill>
        <p:spPr>
          <a:xfrm>
            <a:off x="2675998" y="4568286"/>
            <a:ext cx="5760000" cy="2101478"/>
          </a:xfrm>
          <a:prstGeom prst="rect">
            <a:avLst/>
          </a:prstGeom>
        </p:spPr>
      </p:pic>
    </p:spTree>
    <p:extLst>
      <p:ext uri="{BB962C8B-B14F-4D97-AF65-F5344CB8AC3E}">
        <p14:creationId xmlns:p14="http://schemas.microsoft.com/office/powerpoint/2010/main" val="131592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188236"/>
            <a:ext cx="11271371" cy="1938992"/>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Finalmente debemos reajustar la representación numérica de las categorías, que se encuentra en los arreglos y_train y </a:t>
            </a:r>
            <a:r>
              <a:rPr lang="es-ES" sz="2000" b="0" i="0" u="none" strike="noStrike" baseline="0" dirty="0" err="1">
                <a:latin typeface="Arial" panose="020B0604020202020204" pitchFamily="34" charset="0"/>
                <a:cs typeface="Arial" panose="020B0604020202020204" pitchFamily="34" charset="0"/>
              </a:rPr>
              <a:t>y_test</a:t>
            </a:r>
            <a:r>
              <a:rPr lang="es-ES" sz="2000" b="0" i="0" u="none" strike="noStrike" baseline="0" dirty="0">
                <a:latin typeface="Arial" panose="020B0604020202020204" pitchFamily="34" charset="0"/>
                <a:cs typeface="Arial" panose="020B0604020202020204" pitchFamily="34" charset="0"/>
              </a:rPr>
              <a:t>.</a:t>
            </a:r>
          </a:p>
          <a:p>
            <a:pPr algn="just"/>
            <a:endParaRPr lang="es-ES" sz="2000" b="0" i="0" u="none" strike="noStrike" baseline="0" dirty="0">
              <a:latin typeface="Arial" panose="020B0604020202020204" pitchFamily="34" charset="0"/>
              <a:cs typeface="Arial" panose="020B0604020202020204" pitchFamily="34" charset="0"/>
            </a:endParaRPr>
          </a:p>
          <a:p>
            <a:pPr algn="just"/>
            <a:r>
              <a:rPr lang="es-ES" sz="2000" b="0" i="0" u="none" strike="noStrike" baseline="0" dirty="0">
                <a:latin typeface="Arial" panose="020B0604020202020204" pitchFamily="34" charset="0"/>
                <a:cs typeface="Arial" panose="020B0604020202020204" pitchFamily="34" charset="0"/>
              </a:rPr>
              <a:t>La idea es que cada categoría (del 0 al 9) será representada en el formato one-hot, es decir con un vector de 10 elementos (es decir el mismo número de categorías) donde sólo uno de estos elementos será diferente de cero (de allí el nombre one-hot).</a:t>
            </a:r>
            <a:endParaRPr lang="es-ES" sz="24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0A33E7D-DB35-45E2-958D-0BD855CCF8EC}"/>
              </a:ext>
            </a:extLst>
          </p:cNvPr>
          <p:cNvSpPr txBox="1"/>
          <p:nvPr/>
        </p:nvSpPr>
        <p:spPr>
          <a:xfrm>
            <a:off x="460312" y="3558388"/>
            <a:ext cx="11271371" cy="1015663"/>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Ahora, imprimiremos el tamaño del conjunto de datos utilizando .shape para observar los resultados de la conversión al formato one-hot. Esta conversión se puede realizar de manera sencilla utilizando la función np_utils de Keras.</a:t>
            </a:r>
            <a:endParaRPr lang="es-CO" sz="2000"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4D36CB88-BA90-47A9-A7B5-4FB8070FDCCD}"/>
              </a:ext>
            </a:extLst>
          </p:cNvPr>
          <p:cNvPicPr>
            <a:picLocks noChangeAspect="1"/>
          </p:cNvPicPr>
          <p:nvPr/>
        </p:nvPicPr>
        <p:blipFill>
          <a:blip r:embed="rId4"/>
          <a:stretch>
            <a:fillRect/>
          </a:stretch>
        </p:blipFill>
        <p:spPr>
          <a:xfrm>
            <a:off x="2675999" y="2127228"/>
            <a:ext cx="5760000" cy="1237159"/>
          </a:xfrm>
          <a:prstGeom prst="rect">
            <a:avLst/>
          </a:prstGeom>
        </p:spPr>
      </p:pic>
      <p:pic>
        <p:nvPicPr>
          <p:cNvPr id="8" name="Imagen 7">
            <a:extLst>
              <a:ext uri="{FF2B5EF4-FFF2-40B4-BE49-F238E27FC236}">
                <a16:creationId xmlns:a16="http://schemas.microsoft.com/office/drawing/2014/main" id="{EAF33F78-51BC-40CF-9342-6F511BF394FC}"/>
              </a:ext>
            </a:extLst>
          </p:cNvPr>
          <p:cNvPicPr>
            <a:picLocks noChangeAspect="1"/>
          </p:cNvPicPr>
          <p:nvPr/>
        </p:nvPicPr>
        <p:blipFill>
          <a:blip r:embed="rId5"/>
          <a:stretch>
            <a:fillRect/>
          </a:stretch>
        </p:blipFill>
        <p:spPr>
          <a:xfrm>
            <a:off x="2676000" y="4624883"/>
            <a:ext cx="5760000" cy="1683025"/>
          </a:xfrm>
          <a:prstGeom prst="rect">
            <a:avLst/>
          </a:prstGeom>
        </p:spPr>
      </p:pic>
    </p:spTree>
    <p:extLst>
      <p:ext uri="{BB962C8B-B14F-4D97-AF65-F5344CB8AC3E}">
        <p14:creationId xmlns:p14="http://schemas.microsoft.com/office/powerpoint/2010/main" val="147668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188236"/>
            <a:ext cx="11271371" cy="2554545"/>
          </a:xfrm>
          <a:prstGeom prst="rect">
            <a:avLst/>
          </a:prstGeom>
          <a:noFill/>
        </p:spPr>
        <p:txBody>
          <a:bodyPr wrap="square" rtlCol="0">
            <a:spAutoFit/>
          </a:bodyPr>
          <a:lstStyle/>
          <a:p>
            <a:pPr algn="just"/>
            <a:r>
              <a:rPr lang="es-ES" sz="2000" b="0" i="0" u="none" strike="noStrike" baseline="0" dirty="0">
                <a:latin typeface="Arial" panose="020B0604020202020204" pitchFamily="34" charset="0"/>
                <a:cs typeface="Arial" panose="020B0604020202020204" pitchFamily="34" charset="0"/>
              </a:rPr>
              <a:t>Implementación de la arquitectura básica. Nuestra Red Neuronal tendrá dos capas. La primera capa, que funciona como la capa de entrada, tiene 784 neuronas y utiliza la función de activación ReLU. Además, inicializa los sesgos con el valor uno. Se añade una capa de Dropout para apagar aleatoriamente el 20% de las neuronas durante el entrenamiento, ayudando a prevenir el sobreajuste. La segunda capa, que sirve como capa de salida, tiene 10 neuronas, indicando una clasificación en 10 categorías (por ejemplo, dígitos del 0 al 9 en el conjunto de datos MNIST). Utiliza la función de activación softmax para asignar probabilidades a cada clase, y la clase con la probabilidad más alta se considera la predicción final.</a:t>
            </a:r>
            <a:endParaRPr lang="es-ES" sz="2400" b="1"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19494C1A-08BE-4B59-AB58-6D69C3653F13}"/>
              </a:ext>
            </a:extLst>
          </p:cNvPr>
          <p:cNvPicPr>
            <a:picLocks noChangeAspect="1"/>
          </p:cNvPicPr>
          <p:nvPr/>
        </p:nvPicPr>
        <p:blipFill>
          <a:blip r:embed="rId4"/>
          <a:stretch>
            <a:fillRect/>
          </a:stretch>
        </p:blipFill>
        <p:spPr>
          <a:xfrm>
            <a:off x="3083896" y="2867713"/>
            <a:ext cx="5760000" cy="1445451"/>
          </a:xfrm>
          <a:prstGeom prst="rect">
            <a:avLst/>
          </a:prstGeom>
        </p:spPr>
      </p:pic>
      <p:sp>
        <p:nvSpPr>
          <p:cNvPr id="8" name="CuadroTexto 7">
            <a:extLst>
              <a:ext uri="{FF2B5EF4-FFF2-40B4-BE49-F238E27FC236}">
                <a16:creationId xmlns:a16="http://schemas.microsoft.com/office/drawing/2014/main" id="{B3D4325D-77C5-4B4F-B45B-BA2ED45A6EE7}"/>
              </a:ext>
            </a:extLst>
          </p:cNvPr>
          <p:cNvSpPr txBox="1"/>
          <p:nvPr/>
        </p:nvSpPr>
        <p:spPr>
          <a:xfrm>
            <a:off x="460313" y="4573433"/>
            <a:ext cx="10048659" cy="1908215"/>
          </a:xfrm>
          <a:prstGeom prst="rect">
            <a:avLst/>
          </a:prstGeom>
          <a:noFill/>
        </p:spPr>
        <p:txBody>
          <a:bodyPr wrap="square" rtlCol="0">
            <a:spAutoFit/>
          </a:bodyPr>
          <a:lstStyle/>
          <a:p>
            <a:r>
              <a:rPr lang="es-ES" sz="2000" dirty="0">
                <a:latin typeface="Arial" panose="020B0604020202020204" pitchFamily="34" charset="0"/>
                <a:cs typeface="Arial" panose="020B0604020202020204" pitchFamily="34" charset="0"/>
              </a:rPr>
              <a:t>Compilación de la Red Neuronal: Antes de entrenar el modelo debemos definir los parámetros que usaremos para el entrenamiento.</a:t>
            </a:r>
          </a:p>
          <a:p>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Esto se conoce como compilar el modelo, y equivale a optimizador Adam con una tasa de aprendizaje (learningrate) de 0.001..02)</a:t>
            </a:r>
          </a:p>
          <a:p>
            <a:endParaRPr lang="es-ES" dirty="0"/>
          </a:p>
        </p:txBody>
      </p:sp>
    </p:spTree>
    <p:extLst>
      <p:ext uri="{BB962C8B-B14F-4D97-AF65-F5344CB8AC3E}">
        <p14:creationId xmlns:p14="http://schemas.microsoft.com/office/powerpoint/2010/main" val="307926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sp>
        <p:nvSpPr>
          <p:cNvPr id="5" name="CuadroTexto 4">
            <a:extLst>
              <a:ext uri="{FF2B5EF4-FFF2-40B4-BE49-F238E27FC236}">
                <a16:creationId xmlns:a16="http://schemas.microsoft.com/office/drawing/2014/main" id="{80CB5944-63B3-4B1D-BB2E-2157521900F7}"/>
              </a:ext>
            </a:extLst>
          </p:cNvPr>
          <p:cNvSpPr txBox="1"/>
          <p:nvPr/>
        </p:nvSpPr>
        <p:spPr>
          <a:xfrm>
            <a:off x="460313" y="188236"/>
            <a:ext cx="11271371" cy="224676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Definir el método de MSE que es una fusión de perdida que mide la discrepancia entre las predicciones del modelo y las etiquetas reales durante el entrenamiento.</a:t>
            </a:r>
          </a:p>
          <a:p>
            <a:pPr algn="just"/>
            <a:endParaRPr lang="es-ES" sz="2000" dirty="0">
              <a:latin typeface="Arial" panose="020B0604020202020204" pitchFamily="34" charset="0"/>
              <a:cs typeface="Arial" panose="020B0604020202020204" pitchFamily="34" charset="0"/>
            </a:endParaRPr>
          </a:p>
          <a:p>
            <a:pPr algn="just"/>
            <a:r>
              <a:rPr lang="es-ES" sz="2000" dirty="0">
                <a:latin typeface="Arial" panose="020B0604020202020204" pitchFamily="34" charset="0"/>
                <a:cs typeface="Arial" panose="020B0604020202020204" pitchFamily="34" charset="0"/>
              </a:rPr>
              <a:t>Finalmente definimos la métrica de desempeño de la Red Neuronal, es decir la forma como determinaremos qué tan buena resulta la clasificación. En este caso usaremos la precisión, que es simplemente el número de aciertos en la clasificación sobre el número total de datos. En Keras esto se logra usando el parámetro metrics=['</a:t>
            </a:r>
            <a:r>
              <a:rPr lang="es-ES" sz="2000" dirty="0" err="1">
                <a:latin typeface="Arial" panose="020B0604020202020204" pitchFamily="34" charset="0"/>
                <a:cs typeface="Arial" panose="020B0604020202020204" pitchFamily="34" charset="0"/>
              </a:rPr>
              <a:t>accuracy</a:t>
            </a:r>
            <a:r>
              <a:rPr lang="es-ES" sz="2000" dirty="0">
                <a:latin typeface="Arial" panose="020B0604020202020204" pitchFamily="34" charset="0"/>
                <a:cs typeface="Arial" panose="020B0604020202020204" pitchFamily="34" charset="0"/>
              </a:rPr>
              <a:t>'].</a:t>
            </a:r>
            <a:endParaRPr lang="es-CO" sz="2000"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B3D4325D-77C5-4B4F-B45B-BA2ED45A6EE7}"/>
              </a:ext>
            </a:extLst>
          </p:cNvPr>
          <p:cNvSpPr txBox="1"/>
          <p:nvPr/>
        </p:nvSpPr>
        <p:spPr>
          <a:xfrm>
            <a:off x="460313" y="4573433"/>
            <a:ext cx="10048659"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Entrenamiento del modelo: En esta línea de código inicia el entrenamiento del modelo con los datos de entrenamiento, utilizando lotes de tamaño 150, durante 15 épocas. Se valida el rendimiento en el conjunto de datos de prueba, y el historial del entrenamiento se almacena para análisis posterior y observaremos los resultados de las épocas.</a:t>
            </a:r>
          </a:p>
        </p:txBody>
      </p:sp>
      <p:pic>
        <p:nvPicPr>
          <p:cNvPr id="3" name="Imagen 2">
            <a:extLst>
              <a:ext uri="{FF2B5EF4-FFF2-40B4-BE49-F238E27FC236}">
                <a16:creationId xmlns:a16="http://schemas.microsoft.com/office/drawing/2014/main" id="{F1B8C58C-3D0D-4B83-8631-C39F231C011A}"/>
              </a:ext>
            </a:extLst>
          </p:cNvPr>
          <p:cNvPicPr>
            <a:picLocks noChangeAspect="1"/>
          </p:cNvPicPr>
          <p:nvPr/>
        </p:nvPicPr>
        <p:blipFill>
          <a:blip r:embed="rId4"/>
          <a:stretch>
            <a:fillRect/>
          </a:stretch>
        </p:blipFill>
        <p:spPr>
          <a:xfrm>
            <a:off x="3064846" y="2557427"/>
            <a:ext cx="5760000" cy="1754325"/>
          </a:xfrm>
          <a:prstGeom prst="rect">
            <a:avLst/>
          </a:prstGeom>
        </p:spPr>
      </p:pic>
    </p:spTree>
    <p:extLst>
      <p:ext uri="{BB962C8B-B14F-4D97-AF65-F5344CB8AC3E}">
        <p14:creationId xmlns:p14="http://schemas.microsoft.com/office/powerpoint/2010/main" val="122414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F3A252A-8055-439D-A6FD-0CE47796F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CuadroTexto 11">
            <a:extLst>
              <a:ext uri="{FF2B5EF4-FFF2-40B4-BE49-F238E27FC236}">
                <a16:creationId xmlns:a16="http://schemas.microsoft.com/office/drawing/2014/main" id="{41BDD1DB-089E-4A8E-AF77-8267A9D91E3B}"/>
              </a:ext>
            </a:extLst>
          </p:cNvPr>
          <p:cNvSpPr txBox="1"/>
          <p:nvPr/>
        </p:nvSpPr>
        <p:spPr>
          <a:xfrm>
            <a:off x="5638800" y="2710069"/>
            <a:ext cx="914400" cy="914400"/>
          </a:xfrm>
          <a:prstGeom prst="rect">
            <a:avLst/>
          </a:prstGeom>
          <a:noFill/>
        </p:spPr>
        <p:txBody>
          <a:bodyPr wrap="square" rtlCol="0">
            <a:spAutoFit/>
          </a:bodyPr>
          <a:lstStyle/>
          <a:p>
            <a:endParaRPr lang="es-CO" dirty="0"/>
          </a:p>
        </p:txBody>
      </p:sp>
      <p:pic>
        <p:nvPicPr>
          <p:cNvPr id="15" name="Imagen 14">
            <a:extLst>
              <a:ext uri="{FF2B5EF4-FFF2-40B4-BE49-F238E27FC236}">
                <a16:creationId xmlns:a16="http://schemas.microsoft.com/office/drawing/2014/main" id="{8799295D-91DF-4A30-9337-05EBCE10F476}"/>
              </a:ext>
            </a:extLst>
          </p:cNvPr>
          <p:cNvPicPr>
            <a:picLocks noChangeAspect="1"/>
          </p:cNvPicPr>
          <p:nvPr/>
        </p:nvPicPr>
        <p:blipFill rotWithShape="1">
          <a:blip r:embed="rId3">
            <a:extLst>
              <a:ext uri="{28A0092B-C50C-407E-A947-70E740481C1C}">
                <a14:useLocalDpi xmlns:a14="http://schemas.microsoft.com/office/drawing/2010/main" val="0"/>
              </a:ext>
            </a:extLst>
          </a:blip>
          <a:srcRect l="12280" t="20660" r="9189" b="24113"/>
          <a:stretch/>
        </p:blipFill>
        <p:spPr>
          <a:xfrm>
            <a:off x="10508972" y="5174975"/>
            <a:ext cx="1683027" cy="1683025"/>
          </a:xfrm>
          <a:prstGeom prst="rect">
            <a:avLst/>
          </a:prstGeom>
        </p:spPr>
      </p:pic>
      <p:pic>
        <p:nvPicPr>
          <p:cNvPr id="4" name="Imagen 3">
            <a:extLst>
              <a:ext uri="{FF2B5EF4-FFF2-40B4-BE49-F238E27FC236}">
                <a16:creationId xmlns:a16="http://schemas.microsoft.com/office/drawing/2014/main" id="{11E3DA67-A356-42B3-B687-81EE5571BBD7}"/>
              </a:ext>
            </a:extLst>
          </p:cNvPr>
          <p:cNvPicPr>
            <a:picLocks noChangeAspect="1"/>
          </p:cNvPicPr>
          <p:nvPr/>
        </p:nvPicPr>
        <p:blipFill>
          <a:blip r:embed="rId4"/>
          <a:stretch>
            <a:fillRect/>
          </a:stretch>
        </p:blipFill>
        <p:spPr>
          <a:xfrm>
            <a:off x="1415999" y="721534"/>
            <a:ext cx="9360000" cy="3824968"/>
          </a:xfrm>
          <a:prstGeom prst="rect">
            <a:avLst/>
          </a:prstGeom>
        </p:spPr>
      </p:pic>
      <p:sp>
        <p:nvSpPr>
          <p:cNvPr id="6" name="CuadroTexto 5">
            <a:extLst>
              <a:ext uri="{FF2B5EF4-FFF2-40B4-BE49-F238E27FC236}">
                <a16:creationId xmlns:a16="http://schemas.microsoft.com/office/drawing/2014/main" id="{380BA185-36D6-4F9A-AC97-A3C75B77066B}"/>
              </a:ext>
            </a:extLst>
          </p:cNvPr>
          <p:cNvSpPr txBox="1"/>
          <p:nvPr/>
        </p:nvSpPr>
        <p:spPr>
          <a:xfrm>
            <a:off x="5472752" y="4844955"/>
            <a:ext cx="45719" cy="369332"/>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562503F2-8DF9-4C48-89FE-12AFCA4D1412}"/>
              </a:ext>
            </a:extLst>
          </p:cNvPr>
          <p:cNvSpPr txBox="1"/>
          <p:nvPr/>
        </p:nvSpPr>
        <p:spPr>
          <a:xfrm>
            <a:off x="1415999" y="5029621"/>
            <a:ext cx="8912182" cy="1323439"/>
          </a:xfrm>
          <a:prstGeom prst="rect">
            <a:avLst/>
          </a:prstGeom>
          <a:noFill/>
        </p:spPr>
        <p:txBody>
          <a:bodyPr wrap="square" rtlCol="0">
            <a:spAutoFit/>
          </a:bodyPr>
          <a:lstStyle/>
          <a:p>
            <a:pPr algn="just"/>
            <a:r>
              <a:rPr lang="es-ES" sz="2000" dirty="0">
                <a:latin typeface="Arial" panose="020B0604020202020204" pitchFamily="34" charset="0"/>
                <a:cs typeface="Arial" panose="020B0604020202020204" pitchFamily="34" charset="0"/>
              </a:rPr>
              <a:t>Veamos en detalle cómo se comporta el valor de la función de error durante cada iteración. Teniendo en cuenta que el entrenamiento es un proceso de optimización, es de esperar que a medida que avanza el entrenamiento el valor del error irá disminuyendo.</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445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1189</Words>
  <Application>Microsoft Office PowerPoint</Application>
  <PresentationFormat>Panorámica</PresentationFormat>
  <Paragraphs>64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   Inteligencia Artificial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Sanchez G</dc:creator>
  <cp:lastModifiedBy>Santiago Sanchez G</cp:lastModifiedBy>
  <cp:revision>20</cp:revision>
  <dcterms:created xsi:type="dcterms:W3CDTF">2024-02-16T03:23:19Z</dcterms:created>
  <dcterms:modified xsi:type="dcterms:W3CDTF">2024-02-17T17:15:31Z</dcterms:modified>
</cp:coreProperties>
</file>