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69" r:id="rId3"/>
    <p:sldId id="282" r:id="rId4"/>
    <p:sldId id="257" r:id="rId5"/>
    <p:sldId id="263" r:id="rId6"/>
    <p:sldId id="264" r:id="rId7"/>
    <p:sldId id="259" r:id="rId8"/>
    <p:sldId id="270" r:id="rId9"/>
    <p:sldId id="271" r:id="rId10"/>
    <p:sldId id="272" r:id="rId11"/>
    <p:sldId id="261" r:id="rId12"/>
    <p:sldId id="262" r:id="rId13"/>
    <p:sldId id="273" r:id="rId14"/>
    <p:sldId id="274" r:id="rId15"/>
    <p:sldId id="283" r:id="rId16"/>
    <p:sldId id="277" r:id="rId17"/>
    <p:sldId id="278" r:id="rId18"/>
    <p:sldId id="266" r:id="rId19"/>
    <p:sldId id="27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18D84E-8685-40A1-8777-EB714199CD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80047BD-7C53-48B0-BBDB-C0A210BBBC82}">
      <dgm:prSet/>
      <dgm:spPr/>
      <dgm:t>
        <a:bodyPr/>
        <a:lstStyle/>
        <a:p>
          <a:r>
            <a:rPr lang="en-US" dirty="0">
              <a:latin typeface="Times New Roman" panose="02020603050405020304" pitchFamily="18" charset="0"/>
              <a:cs typeface="Times New Roman" panose="02020603050405020304" pitchFamily="18" charset="0"/>
            </a:rPr>
            <a:t>The dataset comprises images of drivers' eyes categorized into classes: '</a:t>
          </a:r>
          <a:r>
            <a:rPr lang="en-US" dirty="0" err="1">
              <a:latin typeface="Times New Roman" panose="02020603050405020304" pitchFamily="18" charset="0"/>
              <a:cs typeface="Times New Roman" panose="02020603050405020304" pitchFamily="18" charset="0"/>
            </a:rPr>
            <a:t>Closed_Eyes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Open_Eyes</a:t>
          </a:r>
          <a:r>
            <a:rPr lang="en-US" dirty="0">
              <a:latin typeface="Times New Roman" panose="02020603050405020304" pitchFamily="18" charset="0"/>
              <a:cs typeface="Times New Roman" panose="02020603050405020304" pitchFamily="18" charset="0"/>
            </a:rPr>
            <a:t>.'</a:t>
          </a:r>
        </a:p>
      </dgm:t>
    </dgm:pt>
    <dgm:pt modelId="{9110DB09-CFCD-465C-A8E7-D6EC2E225B67}" type="parTrans" cxnId="{D25CCDDD-4E42-4C95-A09A-2E162AAABC40}">
      <dgm:prSet/>
      <dgm:spPr/>
      <dgm:t>
        <a:bodyPr/>
        <a:lstStyle/>
        <a:p>
          <a:endParaRPr lang="en-US"/>
        </a:p>
      </dgm:t>
    </dgm:pt>
    <dgm:pt modelId="{75A5C325-336C-42F5-A027-7E01E9CF2868}" type="sibTrans" cxnId="{D25CCDDD-4E42-4C95-A09A-2E162AAABC40}">
      <dgm:prSet/>
      <dgm:spPr/>
      <dgm:t>
        <a:bodyPr/>
        <a:lstStyle/>
        <a:p>
          <a:endParaRPr lang="en-US"/>
        </a:p>
      </dgm:t>
    </dgm:pt>
    <dgm:pt modelId="{125227C4-D088-444D-A983-4D261DD6C42C}">
      <dgm:prSet/>
      <dgm:spPr/>
      <dgm:t>
        <a:bodyPr/>
        <a:lstStyle/>
        <a:p>
          <a:r>
            <a:rPr lang="en-US" dirty="0">
              <a:latin typeface="Times New Roman" panose="02020603050405020304" pitchFamily="18" charset="0"/>
              <a:cs typeface="Times New Roman" panose="02020603050405020304" pitchFamily="18" charset="0"/>
            </a:rPr>
            <a:t>patterns in eye closure durations exceeding five seconds consecutively, serving as a basis for the detection algorithm.</a:t>
          </a:r>
        </a:p>
      </dgm:t>
    </dgm:pt>
    <dgm:pt modelId="{369F46E3-6C39-4C33-9CCA-176F5A122247}" type="parTrans" cxnId="{3C4BF767-0978-4A0F-BB36-C8BE54D96CAD}">
      <dgm:prSet/>
      <dgm:spPr/>
      <dgm:t>
        <a:bodyPr/>
        <a:lstStyle/>
        <a:p>
          <a:endParaRPr lang="en-US"/>
        </a:p>
      </dgm:t>
    </dgm:pt>
    <dgm:pt modelId="{156CCEF1-032E-4C5E-BD50-F56F5388DE70}" type="sibTrans" cxnId="{3C4BF767-0978-4A0F-BB36-C8BE54D96CAD}">
      <dgm:prSet/>
      <dgm:spPr/>
      <dgm:t>
        <a:bodyPr/>
        <a:lstStyle/>
        <a:p>
          <a:endParaRPr lang="en-US"/>
        </a:p>
      </dgm:t>
    </dgm:pt>
    <dgm:pt modelId="{F08749AE-E6B3-468F-8000-DA9E684B40AC}" type="pres">
      <dgm:prSet presAssocID="{5618D84E-8685-40A1-8777-EB714199CDE7}" presName="linear" presStyleCnt="0">
        <dgm:presLayoutVars>
          <dgm:animLvl val="lvl"/>
          <dgm:resizeHandles val="exact"/>
        </dgm:presLayoutVars>
      </dgm:prSet>
      <dgm:spPr/>
    </dgm:pt>
    <dgm:pt modelId="{7362377B-D79D-4945-A239-883ACB358110}" type="pres">
      <dgm:prSet presAssocID="{780047BD-7C53-48B0-BBDB-C0A210BBBC82}" presName="parentText" presStyleLbl="node1" presStyleIdx="0" presStyleCnt="2">
        <dgm:presLayoutVars>
          <dgm:chMax val="0"/>
          <dgm:bulletEnabled val="1"/>
        </dgm:presLayoutVars>
      </dgm:prSet>
      <dgm:spPr/>
    </dgm:pt>
    <dgm:pt modelId="{8D69A452-C315-4C38-B27A-EE695595411F}" type="pres">
      <dgm:prSet presAssocID="{75A5C325-336C-42F5-A027-7E01E9CF2868}" presName="spacer" presStyleCnt="0"/>
      <dgm:spPr/>
    </dgm:pt>
    <dgm:pt modelId="{1977C5B2-5FC5-47E8-BF77-DC423C0A2E63}" type="pres">
      <dgm:prSet presAssocID="{125227C4-D088-444D-A983-4D261DD6C42C}" presName="parentText" presStyleLbl="node1" presStyleIdx="1" presStyleCnt="2">
        <dgm:presLayoutVars>
          <dgm:chMax val="0"/>
          <dgm:bulletEnabled val="1"/>
        </dgm:presLayoutVars>
      </dgm:prSet>
      <dgm:spPr/>
    </dgm:pt>
  </dgm:ptLst>
  <dgm:cxnLst>
    <dgm:cxn modelId="{9B1A810B-8D9D-4A97-8886-F3921B8FEA7D}" type="presOf" srcId="{780047BD-7C53-48B0-BBDB-C0A210BBBC82}" destId="{7362377B-D79D-4945-A239-883ACB358110}" srcOrd="0" destOrd="0" presId="urn:microsoft.com/office/officeart/2005/8/layout/vList2"/>
    <dgm:cxn modelId="{B3259A43-B178-4682-89F3-CCCD491F9BEE}" type="presOf" srcId="{5618D84E-8685-40A1-8777-EB714199CDE7}" destId="{F08749AE-E6B3-468F-8000-DA9E684B40AC}" srcOrd="0" destOrd="0" presId="urn:microsoft.com/office/officeart/2005/8/layout/vList2"/>
    <dgm:cxn modelId="{3C4BF767-0978-4A0F-BB36-C8BE54D96CAD}" srcId="{5618D84E-8685-40A1-8777-EB714199CDE7}" destId="{125227C4-D088-444D-A983-4D261DD6C42C}" srcOrd="1" destOrd="0" parTransId="{369F46E3-6C39-4C33-9CCA-176F5A122247}" sibTransId="{156CCEF1-032E-4C5E-BD50-F56F5388DE70}"/>
    <dgm:cxn modelId="{8B8C7296-641F-4B36-97B9-D1092ACE3A6D}" type="presOf" srcId="{125227C4-D088-444D-A983-4D261DD6C42C}" destId="{1977C5B2-5FC5-47E8-BF77-DC423C0A2E63}" srcOrd="0" destOrd="0" presId="urn:microsoft.com/office/officeart/2005/8/layout/vList2"/>
    <dgm:cxn modelId="{D25CCDDD-4E42-4C95-A09A-2E162AAABC40}" srcId="{5618D84E-8685-40A1-8777-EB714199CDE7}" destId="{780047BD-7C53-48B0-BBDB-C0A210BBBC82}" srcOrd="0" destOrd="0" parTransId="{9110DB09-CFCD-465C-A8E7-D6EC2E225B67}" sibTransId="{75A5C325-336C-42F5-A027-7E01E9CF2868}"/>
    <dgm:cxn modelId="{EE9AEE8A-D890-46E4-A83C-BC00A3D4614A}" type="presParOf" srcId="{F08749AE-E6B3-468F-8000-DA9E684B40AC}" destId="{7362377B-D79D-4945-A239-883ACB358110}" srcOrd="0" destOrd="0" presId="urn:microsoft.com/office/officeart/2005/8/layout/vList2"/>
    <dgm:cxn modelId="{BFC3A08A-6444-402A-BF5E-3260D8832F6C}" type="presParOf" srcId="{F08749AE-E6B3-468F-8000-DA9E684B40AC}" destId="{8D69A452-C315-4C38-B27A-EE695595411F}" srcOrd="1" destOrd="0" presId="urn:microsoft.com/office/officeart/2005/8/layout/vList2"/>
    <dgm:cxn modelId="{8FAE99C3-4C8F-4A3E-926A-C719525F8084}" type="presParOf" srcId="{F08749AE-E6B3-468F-8000-DA9E684B40AC}" destId="{1977C5B2-5FC5-47E8-BF77-DC423C0A2E6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D4DBAC-EFD9-4241-8A30-A9176A4ECC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C8C5216-F309-445D-86F5-EFC8300B4407}">
      <dgm:prSet/>
      <dgm:spPr/>
      <dgm:t>
        <a:bodyPr/>
        <a:lstStyle/>
        <a:p>
          <a:r>
            <a:rPr lang="en-US" b="0" i="0" dirty="0">
              <a:latin typeface="Times New Roman" panose="02020603050405020304" pitchFamily="18" charset="0"/>
              <a:cs typeface="Times New Roman" panose="02020603050405020304" pitchFamily="18" charset="0"/>
            </a:rPr>
            <a:t>Images are resized and rescaled to facilitate model training and data augmentation techniques are also applied to enhance the dataset</a:t>
          </a:r>
          <a:r>
            <a:rPr lang="en-US" b="0" i="0" dirty="0"/>
            <a:t>. </a:t>
          </a:r>
          <a:endParaRPr lang="en-US" dirty="0"/>
        </a:p>
      </dgm:t>
    </dgm:pt>
    <dgm:pt modelId="{29CDDBB0-BCBA-4EFF-9733-7A8482DC4A25}" type="parTrans" cxnId="{9F0D39DE-8CF3-4E59-8246-2D2E5519C3B2}">
      <dgm:prSet/>
      <dgm:spPr/>
      <dgm:t>
        <a:bodyPr/>
        <a:lstStyle/>
        <a:p>
          <a:endParaRPr lang="en-US"/>
        </a:p>
      </dgm:t>
    </dgm:pt>
    <dgm:pt modelId="{FE1F0409-CB15-425D-B7D0-AEC93F931BB9}" type="sibTrans" cxnId="{9F0D39DE-8CF3-4E59-8246-2D2E5519C3B2}">
      <dgm:prSet/>
      <dgm:spPr/>
      <dgm:t>
        <a:bodyPr/>
        <a:lstStyle/>
        <a:p>
          <a:endParaRPr lang="en-US"/>
        </a:p>
      </dgm:t>
    </dgm:pt>
    <dgm:pt modelId="{44627115-1947-46A8-BDA6-27B42E65613B}">
      <dgm:prSet/>
      <dgm:spPr/>
      <dgm:t>
        <a:bodyPr/>
        <a:lstStyle/>
        <a:p>
          <a:r>
            <a:rPr lang="en-US" b="0" i="0" dirty="0">
              <a:latin typeface="Times New Roman" panose="02020603050405020304" pitchFamily="18" charset="0"/>
              <a:cs typeface="Times New Roman" panose="02020603050405020304" pitchFamily="18" charset="0"/>
            </a:rPr>
            <a:t>The dataset is split into training, validation, and testing sets, with appropriate caching and prefetching for optimal performance.</a:t>
          </a:r>
          <a:endParaRPr lang="en-US" dirty="0">
            <a:latin typeface="Times New Roman" panose="02020603050405020304" pitchFamily="18" charset="0"/>
            <a:cs typeface="Times New Roman" panose="02020603050405020304" pitchFamily="18" charset="0"/>
          </a:endParaRPr>
        </a:p>
      </dgm:t>
    </dgm:pt>
    <dgm:pt modelId="{38F74064-C71A-4D04-98C0-CB2B81980B61}" type="parTrans" cxnId="{0EA3B51B-A899-41C7-8277-6B020D52862C}">
      <dgm:prSet/>
      <dgm:spPr/>
      <dgm:t>
        <a:bodyPr/>
        <a:lstStyle/>
        <a:p>
          <a:endParaRPr lang="en-US"/>
        </a:p>
      </dgm:t>
    </dgm:pt>
    <dgm:pt modelId="{7D2FE091-D047-47EF-BBD8-A34B8118B290}" type="sibTrans" cxnId="{0EA3B51B-A899-41C7-8277-6B020D52862C}">
      <dgm:prSet/>
      <dgm:spPr/>
      <dgm:t>
        <a:bodyPr/>
        <a:lstStyle/>
        <a:p>
          <a:endParaRPr lang="en-US"/>
        </a:p>
      </dgm:t>
    </dgm:pt>
    <dgm:pt modelId="{7AB49608-787E-4F72-9D3E-A63737054AD7}" type="pres">
      <dgm:prSet presAssocID="{74D4DBAC-EFD9-4241-8A30-A9176A4ECC41}" presName="linear" presStyleCnt="0">
        <dgm:presLayoutVars>
          <dgm:animLvl val="lvl"/>
          <dgm:resizeHandles val="exact"/>
        </dgm:presLayoutVars>
      </dgm:prSet>
      <dgm:spPr/>
    </dgm:pt>
    <dgm:pt modelId="{5AAB8CC6-F8DA-4C8E-AD3E-CF5D9F117FCC}" type="pres">
      <dgm:prSet presAssocID="{EC8C5216-F309-445D-86F5-EFC8300B4407}" presName="parentText" presStyleLbl="node1" presStyleIdx="0" presStyleCnt="2">
        <dgm:presLayoutVars>
          <dgm:chMax val="0"/>
          <dgm:bulletEnabled val="1"/>
        </dgm:presLayoutVars>
      </dgm:prSet>
      <dgm:spPr/>
    </dgm:pt>
    <dgm:pt modelId="{7C75BE1F-7CAF-481A-910D-8051364D7203}" type="pres">
      <dgm:prSet presAssocID="{FE1F0409-CB15-425D-B7D0-AEC93F931BB9}" presName="spacer" presStyleCnt="0"/>
      <dgm:spPr/>
    </dgm:pt>
    <dgm:pt modelId="{90E2F96B-E9C0-42E0-903C-625F93FBDAB3}" type="pres">
      <dgm:prSet presAssocID="{44627115-1947-46A8-BDA6-27B42E65613B}" presName="parentText" presStyleLbl="node1" presStyleIdx="1" presStyleCnt="2">
        <dgm:presLayoutVars>
          <dgm:chMax val="0"/>
          <dgm:bulletEnabled val="1"/>
        </dgm:presLayoutVars>
      </dgm:prSet>
      <dgm:spPr/>
    </dgm:pt>
  </dgm:ptLst>
  <dgm:cxnLst>
    <dgm:cxn modelId="{0EA3B51B-A899-41C7-8277-6B020D52862C}" srcId="{74D4DBAC-EFD9-4241-8A30-A9176A4ECC41}" destId="{44627115-1947-46A8-BDA6-27B42E65613B}" srcOrd="1" destOrd="0" parTransId="{38F74064-C71A-4D04-98C0-CB2B81980B61}" sibTransId="{7D2FE091-D047-47EF-BBD8-A34B8118B290}"/>
    <dgm:cxn modelId="{CF9C5671-3D6B-4159-A263-4F01E2C4F57A}" type="presOf" srcId="{44627115-1947-46A8-BDA6-27B42E65613B}" destId="{90E2F96B-E9C0-42E0-903C-625F93FBDAB3}" srcOrd="0" destOrd="0" presId="urn:microsoft.com/office/officeart/2005/8/layout/vList2"/>
    <dgm:cxn modelId="{C5F9E752-7912-4DE3-97F5-D82D58F00F6A}" type="presOf" srcId="{74D4DBAC-EFD9-4241-8A30-A9176A4ECC41}" destId="{7AB49608-787E-4F72-9D3E-A63737054AD7}" srcOrd="0" destOrd="0" presId="urn:microsoft.com/office/officeart/2005/8/layout/vList2"/>
    <dgm:cxn modelId="{90C346C0-5D93-443B-ADE7-44A05DCC4685}" type="presOf" srcId="{EC8C5216-F309-445D-86F5-EFC8300B4407}" destId="{5AAB8CC6-F8DA-4C8E-AD3E-CF5D9F117FCC}" srcOrd="0" destOrd="0" presId="urn:microsoft.com/office/officeart/2005/8/layout/vList2"/>
    <dgm:cxn modelId="{9F0D39DE-8CF3-4E59-8246-2D2E5519C3B2}" srcId="{74D4DBAC-EFD9-4241-8A30-A9176A4ECC41}" destId="{EC8C5216-F309-445D-86F5-EFC8300B4407}" srcOrd="0" destOrd="0" parTransId="{29CDDBB0-BCBA-4EFF-9733-7A8482DC4A25}" sibTransId="{FE1F0409-CB15-425D-B7D0-AEC93F931BB9}"/>
    <dgm:cxn modelId="{74421F73-05A2-4305-ABF9-BAD390AF56B1}" type="presParOf" srcId="{7AB49608-787E-4F72-9D3E-A63737054AD7}" destId="{5AAB8CC6-F8DA-4C8E-AD3E-CF5D9F117FCC}" srcOrd="0" destOrd="0" presId="urn:microsoft.com/office/officeart/2005/8/layout/vList2"/>
    <dgm:cxn modelId="{3017993F-BCDC-4EE2-8A12-CFC5E0927E82}" type="presParOf" srcId="{7AB49608-787E-4F72-9D3E-A63737054AD7}" destId="{7C75BE1F-7CAF-481A-910D-8051364D7203}" srcOrd="1" destOrd="0" presId="urn:microsoft.com/office/officeart/2005/8/layout/vList2"/>
    <dgm:cxn modelId="{A759E6A2-4087-42A6-82B1-C499DA4240BB}" type="presParOf" srcId="{7AB49608-787E-4F72-9D3E-A63737054AD7}" destId="{90E2F96B-E9C0-42E0-903C-625F93FBDAB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354E13-6DFF-4E67-8CA2-596342C637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C731405-ABEC-4D3C-A7C8-3C921E340EB6}">
      <dgm:prSet/>
      <dgm:spPr/>
      <dgm:t>
        <a:bodyPr/>
        <a:lstStyle/>
        <a:p>
          <a:r>
            <a:rPr lang="en-US"/>
            <a:t>Our DriveAlert Vigilance AI system incorporates a real-time application that plays a crucial role in enhancing road safety.</a:t>
          </a:r>
        </a:p>
      </dgm:t>
    </dgm:pt>
    <dgm:pt modelId="{1D799CFB-D36B-41E2-B7EB-42FE2184F73B}" type="parTrans" cxnId="{4D0D9652-6CC9-4022-8723-B913413E3382}">
      <dgm:prSet/>
      <dgm:spPr/>
      <dgm:t>
        <a:bodyPr/>
        <a:lstStyle/>
        <a:p>
          <a:endParaRPr lang="en-US"/>
        </a:p>
      </dgm:t>
    </dgm:pt>
    <dgm:pt modelId="{0CDC590C-DB9D-4018-A0B9-987EC5BCFB89}" type="sibTrans" cxnId="{4D0D9652-6CC9-4022-8723-B913413E3382}">
      <dgm:prSet/>
      <dgm:spPr/>
      <dgm:t>
        <a:bodyPr/>
        <a:lstStyle/>
        <a:p>
          <a:endParaRPr lang="en-US"/>
        </a:p>
      </dgm:t>
    </dgm:pt>
    <dgm:pt modelId="{12EA8626-1B81-4597-B9A7-F2170ABA6A53}">
      <dgm:prSet/>
      <dgm:spPr/>
      <dgm:t>
        <a:bodyPr/>
        <a:lstStyle/>
        <a:p>
          <a:r>
            <a:rPr lang="en-US"/>
            <a:t>The real-time application continuously monitors the eye movements of drivers, aiming to detect signs of drowsiness promptly.</a:t>
          </a:r>
        </a:p>
      </dgm:t>
    </dgm:pt>
    <dgm:pt modelId="{070AB303-B026-4925-BA5E-2F3F2CC302DD}" type="parTrans" cxnId="{D65ED76A-7E9E-47D3-B4BF-23AD4C02F5A3}">
      <dgm:prSet/>
      <dgm:spPr/>
      <dgm:t>
        <a:bodyPr/>
        <a:lstStyle/>
        <a:p>
          <a:endParaRPr lang="en-US"/>
        </a:p>
      </dgm:t>
    </dgm:pt>
    <dgm:pt modelId="{30306662-6AAB-47EF-AF2D-78A316867046}" type="sibTrans" cxnId="{D65ED76A-7E9E-47D3-B4BF-23AD4C02F5A3}">
      <dgm:prSet/>
      <dgm:spPr/>
      <dgm:t>
        <a:bodyPr/>
        <a:lstStyle/>
        <a:p>
          <a:endParaRPr lang="en-US"/>
        </a:p>
      </dgm:t>
    </dgm:pt>
    <dgm:pt modelId="{305C4034-3AC1-4A8C-A62B-A1CB2D62930B}">
      <dgm:prSet/>
      <dgm:spPr/>
      <dgm:t>
        <a:bodyPr/>
        <a:lstStyle/>
        <a:p>
          <a:r>
            <a:rPr lang="en-US"/>
            <a:t>This real-time functionality significantly contributes to the overall effectiveness of DriveAlert Vigilance AI in preventing accidents caused by driver drowsiness.</a:t>
          </a:r>
        </a:p>
      </dgm:t>
    </dgm:pt>
    <dgm:pt modelId="{1363656E-9A68-4038-81A6-2B40824F6AE4}" type="parTrans" cxnId="{137B62CD-0ED5-44FE-9DCE-C227841B5B1C}">
      <dgm:prSet/>
      <dgm:spPr/>
      <dgm:t>
        <a:bodyPr/>
        <a:lstStyle/>
        <a:p>
          <a:endParaRPr lang="en-US"/>
        </a:p>
      </dgm:t>
    </dgm:pt>
    <dgm:pt modelId="{8086E05A-04EC-4E9D-B856-EA1ED647CEE0}" type="sibTrans" cxnId="{137B62CD-0ED5-44FE-9DCE-C227841B5B1C}">
      <dgm:prSet/>
      <dgm:spPr/>
      <dgm:t>
        <a:bodyPr/>
        <a:lstStyle/>
        <a:p>
          <a:endParaRPr lang="en-US"/>
        </a:p>
      </dgm:t>
    </dgm:pt>
    <dgm:pt modelId="{786BE86A-141F-4FF9-91CA-40E055730C26}" type="pres">
      <dgm:prSet presAssocID="{1C354E13-6DFF-4E67-8CA2-596342C63714}" presName="linear" presStyleCnt="0">
        <dgm:presLayoutVars>
          <dgm:animLvl val="lvl"/>
          <dgm:resizeHandles val="exact"/>
        </dgm:presLayoutVars>
      </dgm:prSet>
      <dgm:spPr/>
    </dgm:pt>
    <dgm:pt modelId="{850B52EC-AA29-46DC-9502-417D9A6397BE}" type="pres">
      <dgm:prSet presAssocID="{9C731405-ABEC-4D3C-A7C8-3C921E340EB6}" presName="parentText" presStyleLbl="node1" presStyleIdx="0" presStyleCnt="3">
        <dgm:presLayoutVars>
          <dgm:chMax val="0"/>
          <dgm:bulletEnabled val="1"/>
        </dgm:presLayoutVars>
      </dgm:prSet>
      <dgm:spPr/>
    </dgm:pt>
    <dgm:pt modelId="{DC969FDD-EAF5-4346-B47D-D0E8ADB4F711}" type="pres">
      <dgm:prSet presAssocID="{0CDC590C-DB9D-4018-A0B9-987EC5BCFB89}" presName="spacer" presStyleCnt="0"/>
      <dgm:spPr/>
    </dgm:pt>
    <dgm:pt modelId="{D53A0672-7821-46FC-A2E0-096C6BACFAED}" type="pres">
      <dgm:prSet presAssocID="{12EA8626-1B81-4597-B9A7-F2170ABA6A53}" presName="parentText" presStyleLbl="node1" presStyleIdx="1" presStyleCnt="3">
        <dgm:presLayoutVars>
          <dgm:chMax val="0"/>
          <dgm:bulletEnabled val="1"/>
        </dgm:presLayoutVars>
      </dgm:prSet>
      <dgm:spPr/>
    </dgm:pt>
    <dgm:pt modelId="{A286AF87-6C0D-4FA4-B208-B9F803A2C68E}" type="pres">
      <dgm:prSet presAssocID="{30306662-6AAB-47EF-AF2D-78A316867046}" presName="spacer" presStyleCnt="0"/>
      <dgm:spPr/>
    </dgm:pt>
    <dgm:pt modelId="{65FE3F94-3B93-4A31-A781-12F0E534EE70}" type="pres">
      <dgm:prSet presAssocID="{305C4034-3AC1-4A8C-A62B-A1CB2D62930B}" presName="parentText" presStyleLbl="node1" presStyleIdx="2" presStyleCnt="3">
        <dgm:presLayoutVars>
          <dgm:chMax val="0"/>
          <dgm:bulletEnabled val="1"/>
        </dgm:presLayoutVars>
      </dgm:prSet>
      <dgm:spPr/>
    </dgm:pt>
  </dgm:ptLst>
  <dgm:cxnLst>
    <dgm:cxn modelId="{5C609801-29A1-40A0-B947-6C437C5EE886}" type="presOf" srcId="{1C354E13-6DFF-4E67-8CA2-596342C63714}" destId="{786BE86A-141F-4FF9-91CA-40E055730C26}" srcOrd="0" destOrd="0" presId="urn:microsoft.com/office/officeart/2005/8/layout/vList2"/>
    <dgm:cxn modelId="{22B40268-B741-4146-A878-44519A8BF159}" type="presOf" srcId="{12EA8626-1B81-4597-B9A7-F2170ABA6A53}" destId="{D53A0672-7821-46FC-A2E0-096C6BACFAED}" srcOrd="0" destOrd="0" presId="urn:microsoft.com/office/officeart/2005/8/layout/vList2"/>
    <dgm:cxn modelId="{D65ED76A-7E9E-47D3-B4BF-23AD4C02F5A3}" srcId="{1C354E13-6DFF-4E67-8CA2-596342C63714}" destId="{12EA8626-1B81-4597-B9A7-F2170ABA6A53}" srcOrd="1" destOrd="0" parTransId="{070AB303-B026-4925-BA5E-2F3F2CC302DD}" sibTransId="{30306662-6AAB-47EF-AF2D-78A316867046}"/>
    <dgm:cxn modelId="{4D0D9652-6CC9-4022-8723-B913413E3382}" srcId="{1C354E13-6DFF-4E67-8CA2-596342C63714}" destId="{9C731405-ABEC-4D3C-A7C8-3C921E340EB6}" srcOrd="0" destOrd="0" parTransId="{1D799CFB-D36B-41E2-B7EB-42FE2184F73B}" sibTransId="{0CDC590C-DB9D-4018-A0B9-987EC5BCFB89}"/>
    <dgm:cxn modelId="{2BDD95B9-D40D-423F-A01E-2C2A41700C1A}" type="presOf" srcId="{305C4034-3AC1-4A8C-A62B-A1CB2D62930B}" destId="{65FE3F94-3B93-4A31-A781-12F0E534EE70}" srcOrd="0" destOrd="0" presId="urn:microsoft.com/office/officeart/2005/8/layout/vList2"/>
    <dgm:cxn modelId="{137B62CD-0ED5-44FE-9DCE-C227841B5B1C}" srcId="{1C354E13-6DFF-4E67-8CA2-596342C63714}" destId="{305C4034-3AC1-4A8C-A62B-A1CB2D62930B}" srcOrd="2" destOrd="0" parTransId="{1363656E-9A68-4038-81A6-2B40824F6AE4}" sibTransId="{8086E05A-04EC-4E9D-B856-EA1ED647CEE0}"/>
    <dgm:cxn modelId="{C944B3E8-BD61-481A-A343-BA86CDE9B12E}" type="presOf" srcId="{9C731405-ABEC-4D3C-A7C8-3C921E340EB6}" destId="{850B52EC-AA29-46DC-9502-417D9A6397BE}" srcOrd="0" destOrd="0" presId="urn:microsoft.com/office/officeart/2005/8/layout/vList2"/>
    <dgm:cxn modelId="{8058C8B4-3648-46C1-99FE-5B2A8AFF658B}" type="presParOf" srcId="{786BE86A-141F-4FF9-91CA-40E055730C26}" destId="{850B52EC-AA29-46DC-9502-417D9A6397BE}" srcOrd="0" destOrd="0" presId="urn:microsoft.com/office/officeart/2005/8/layout/vList2"/>
    <dgm:cxn modelId="{4191B316-65B3-42DF-89E8-505E735706E4}" type="presParOf" srcId="{786BE86A-141F-4FF9-91CA-40E055730C26}" destId="{DC969FDD-EAF5-4346-B47D-D0E8ADB4F711}" srcOrd="1" destOrd="0" presId="urn:microsoft.com/office/officeart/2005/8/layout/vList2"/>
    <dgm:cxn modelId="{D4610C0C-CED8-4A36-A90D-2605FFFB3597}" type="presParOf" srcId="{786BE86A-141F-4FF9-91CA-40E055730C26}" destId="{D53A0672-7821-46FC-A2E0-096C6BACFAED}" srcOrd="2" destOrd="0" presId="urn:microsoft.com/office/officeart/2005/8/layout/vList2"/>
    <dgm:cxn modelId="{23D8ABA4-1823-4CE6-BF3F-1BF230554E51}" type="presParOf" srcId="{786BE86A-141F-4FF9-91CA-40E055730C26}" destId="{A286AF87-6C0D-4FA4-B208-B9F803A2C68E}" srcOrd="3" destOrd="0" presId="urn:microsoft.com/office/officeart/2005/8/layout/vList2"/>
    <dgm:cxn modelId="{6EFB4FED-C24C-428B-B0EE-D042692AB295}" type="presParOf" srcId="{786BE86A-141F-4FF9-91CA-40E055730C26}" destId="{65FE3F94-3B93-4A31-A781-12F0E534EE7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6370E7-60FD-4536-A526-F1FDF9F07DE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698E66-DD36-4701-9C77-AF8108A93CA2}">
      <dgm:prSet/>
      <dgm:spPr/>
      <dgm:t>
        <a:bodyPr/>
        <a:lstStyle/>
        <a:p>
          <a:pPr>
            <a:lnSpc>
              <a:spcPct val="100000"/>
            </a:lnSpc>
          </a:pPr>
          <a:r>
            <a:rPr lang="en-US" b="1" dirty="0"/>
            <a:t>Improved Safety on the Road</a:t>
          </a:r>
          <a:endParaRPr lang="en-US" dirty="0"/>
        </a:p>
      </dgm:t>
    </dgm:pt>
    <dgm:pt modelId="{3CECE64A-E685-4674-9B38-46D00EFA579A}" type="parTrans" cxnId="{76ADBABE-318F-428F-B798-7878DD8FE228}">
      <dgm:prSet/>
      <dgm:spPr/>
      <dgm:t>
        <a:bodyPr/>
        <a:lstStyle/>
        <a:p>
          <a:endParaRPr lang="en-US"/>
        </a:p>
      </dgm:t>
    </dgm:pt>
    <dgm:pt modelId="{1164A71E-B3ED-463A-BDF6-7E659F60F0B0}" type="sibTrans" cxnId="{76ADBABE-318F-428F-B798-7878DD8FE228}">
      <dgm:prSet/>
      <dgm:spPr/>
      <dgm:t>
        <a:bodyPr/>
        <a:lstStyle/>
        <a:p>
          <a:endParaRPr lang="en-US"/>
        </a:p>
      </dgm:t>
    </dgm:pt>
    <dgm:pt modelId="{6D1BD481-D738-4485-98EC-D9BF4EAAC301}">
      <dgm:prSet/>
      <dgm:spPr/>
      <dgm:t>
        <a:bodyPr/>
        <a:lstStyle/>
        <a:p>
          <a:pPr>
            <a:lnSpc>
              <a:spcPct val="100000"/>
            </a:lnSpc>
          </a:pPr>
          <a:r>
            <a:rPr lang="en-US"/>
            <a:t>Drowsiness detection technology can help prevent accidents caused by driver fatigue. By alerting drivers when they are showing signs of drowsiness, our application can help keep them and other drivers on the road safe.</a:t>
          </a:r>
        </a:p>
      </dgm:t>
    </dgm:pt>
    <dgm:pt modelId="{3C4BCD1E-EC68-44FF-9D89-818885745A03}" type="parTrans" cxnId="{ACE1728E-363C-4323-AA69-E3128B39A5BE}">
      <dgm:prSet/>
      <dgm:spPr/>
      <dgm:t>
        <a:bodyPr/>
        <a:lstStyle/>
        <a:p>
          <a:endParaRPr lang="en-US"/>
        </a:p>
      </dgm:t>
    </dgm:pt>
    <dgm:pt modelId="{BB097765-593A-4954-99ED-32DFC07FF18D}" type="sibTrans" cxnId="{ACE1728E-363C-4323-AA69-E3128B39A5BE}">
      <dgm:prSet/>
      <dgm:spPr/>
      <dgm:t>
        <a:bodyPr/>
        <a:lstStyle/>
        <a:p>
          <a:endParaRPr lang="en-US"/>
        </a:p>
      </dgm:t>
    </dgm:pt>
    <dgm:pt modelId="{7AB3AE78-2771-4D78-A88E-C0048E021372}" type="pres">
      <dgm:prSet presAssocID="{1B6370E7-60FD-4536-A526-F1FDF9F07DEE}" presName="root" presStyleCnt="0">
        <dgm:presLayoutVars>
          <dgm:dir/>
          <dgm:resizeHandles val="exact"/>
        </dgm:presLayoutVars>
      </dgm:prSet>
      <dgm:spPr/>
    </dgm:pt>
    <dgm:pt modelId="{A568A556-DF8E-47A5-9139-2C979C33F56C}" type="pres">
      <dgm:prSet presAssocID="{88698E66-DD36-4701-9C77-AF8108A93CA2}" presName="compNode" presStyleCnt="0"/>
      <dgm:spPr/>
    </dgm:pt>
    <dgm:pt modelId="{C62AD258-8369-46D6-8E58-38E615014220}" type="pres">
      <dgm:prSet presAssocID="{88698E66-DD36-4701-9C77-AF8108A93CA2}" presName="bgRect" presStyleLbl="bgShp" presStyleIdx="0" presStyleCnt="2"/>
      <dgm:spPr/>
    </dgm:pt>
    <dgm:pt modelId="{E24832E6-E6A2-4BCE-B255-B6211C6DBDA9}" type="pres">
      <dgm:prSet presAssocID="{88698E66-DD36-4701-9C77-AF8108A93C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81BCE5E5-8DDB-4AE4-A3A3-3B7FF7115DA9}" type="pres">
      <dgm:prSet presAssocID="{88698E66-DD36-4701-9C77-AF8108A93CA2}" presName="spaceRect" presStyleCnt="0"/>
      <dgm:spPr/>
    </dgm:pt>
    <dgm:pt modelId="{768D602F-9BED-4100-B277-6BACEA222B41}" type="pres">
      <dgm:prSet presAssocID="{88698E66-DD36-4701-9C77-AF8108A93CA2}" presName="parTx" presStyleLbl="revTx" presStyleIdx="0" presStyleCnt="2">
        <dgm:presLayoutVars>
          <dgm:chMax val="0"/>
          <dgm:chPref val="0"/>
        </dgm:presLayoutVars>
      </dgm:prSet>
      <dgm:spPr/>
    </dgm:pt>
    <dgm:pt modelId="{62A1A0DD-E9D2-4625-9D67-936E76295A24}" type="pres">
      <dgm:prSet presAssocID="{1164A71E-B3ED-463A-BDF6-7E659F60F0B0}" presName="sibTrans" presStyleCnt="0"/>
      <dgm:spPr/>
    </dgm:pt>
    <dgm:pt modelId="{9909FFAF-73C1-41A4-9271-F12237FF08EF}" type="pres">
      <dgm:prSet presAssocID="{6D1BD481-D738-4485-98EC-D9BF4EAAC301}" presName="compNode" presStyleCnt="0"/>
      <dgm:spPr/>
    </dgm:pt>
    <dgm:pt modelId="{FFE186CE-A165-4253-9623-68993D2A7AD9}" type="pres">
      <dgm:prSet presAssocID="{6D1BD481-D738-4485-98EC-D9BF4EAAC301}" presName="bgRect" presStyleLbl="bgShp" presStyleIdx="1" presStyleCnt="2"/>
      <dgm:spPr/>
    </dgm:pt>
    <dgm:pt modelId="{8B900C26-64A5-4B88-86FD-390D206988F9}" type="pres">
      <dgm:prSet presAssocID="{6D1BD481-D738-4485-98EC-D9BF4EAAC30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mbulance"/>
        </a:ext>
      </dgm:extLst>
    </dgm:pt>
    <dgm:pt modelId="{C1924317-4030-4F32-905F-02833D6556CE}" type="pres">
      <dgm:prSet presAssocID="{6D1BD481-D738-4485-98EC-D9BF4EAAC301}" presName="spaceRect" presStyleCnt="0"/>
      <dgm:spPr/>
    </dgm:pt>
    <dgm:pt modelId="{3D4ADBBA-2242-4854-8AA8-EE484428D799}" type="pres">
      <dgm:prSet presAssocID="{6D1BD481-D738-4485-98EC-D9BF4EAAC301}" presName="parTx" presStyleLbl="revTx" presStyleIdx="1" presStyleCnt="2">
        <dgm:presLayoutVars>
          <dgm:chMax val="0"/>
          <dgm:chPref val="0"/>
        </dgm:presLayoutVars>
      </dgm:prSet>
      <dgm:spPr/>
    </dgm:pt>
  </dgm:ptLst>
  <dgm:cxnLst>
    <dgm:cxn modelId="{C29B5A15-1B6D-4876-9E1E-299834F9D0B6}" type="presOf" srcId="{6D1BD481-D738-4485-98EC-D9BF4EAAC301}" destId="{3D4ADBBA-2242-4854-8AA8-EE484428D799}" srcOrd="0" destOrd="0" presId="urn:microsoft.com/office/officeart/2018/2/layout/IconVerticalSolidList"/>
    <dgm:cxn modelId="{F6942A61-7D4A-40ED-ACAB-E987CD7BB3BD}" type="presOf" srcId="{88698E66-DD36-4701-9C77-AF8108A93CA2}" destId="{768D602F-9BED-4100-B277-6BACEA222B41}" srcOrd="0" destOrd="0" presId="urn:microsoft.com/office/officeart/2018/2/layout/IconVerticalSolidList"/>
    <dgm:cxn modelId="{ACE1728E-363C-4323-AA69-E3128B39A5BE}" srcId="{1B6370E7-60FD-4536-A526-F1FDF9F07DEE}" destId="{6D1BD481-D738-4485-98EC-D9BF4EAAC301}" srcOrd="1" destOrd="0" parTransId="{3C4BCD1E-EC68-44FF-9D89-818885745A03}" sibTransId="{BB097765-593A-4954-99ED-32DFC07FF18D}"/>
    <dgm:cxn modelId="{42D858A9-6418-4930-ADF2-1AB61F6DF66E}" type="presOf" srcId="{1B6370E7-60FD-4536-A526-F1FDF9F07DEE}" destId="{7AB3AE78-2771-4D78-A88E-C0048E021372}" srcOrd="0" destOrd="0" presId="urn:microsoft.com/office/officeart/2018/2/layout/IconVerticalSolidList"/>
    <dgm:cxn modelId="{76ADBABE-318F-428F-B798-7878DD8FE228}" srcId="{1B6370E7-60FD-4536-A526-F1FDF9F07DEE}" destId="{88698E66-DD36-4701-9C77-AF8108A93CA2}" srcOrd="0" destOrd="0" parTransId="{3CECE64A-E685-4674-9B38-46D00EFA579A}" sibTransId="{1164A71E-B3ED-463A-BDF6-7E659F60F0B0}"/>
    <dgm:cxn modelId="{DB2E080F-B6D8-4F08-BFF1-8310704D3EA4}" type="presParOf" srcId="{7AB3AE78-2771-4D78-A88E-C0048E021372}" destId="{A568A556-DF8E-47A5-9139-2C979C33F56C}" srcOrd="0" destOrd="0" presId="urn:microsoft.com/office/officeart/2018/2/layout/IconVerticalSolidList"/>
    <dgm:cxn modelId="{63EEA57D-1F57-44C9-BC9C-677F95EF602F}" type="presParOf" srcId="{A568A556-DF8E-47A5-9139-2C979C33F56C}" destId="{C62AD258-8369-46D6-8E58-38E615014220}" srcOrd="0" destOrd="0" presId="urn:microsoft.com/office/officeart/2018/2/layout/IconVerticalSolidList"/>
    <dgm:cxn modelId="{B3A7D4C4-4124-4D96-B0C1-558529C83861}" type="presParOf" srcId="{A568A556-DF8E-47A5-9139-2C979C33F56C}" destId="{E24832E6-E6A2-4BCE-B255-B6211C6DBDA9}" srcOrd="1" destOrd="0" presId="urn:microsoft.com/office/officeart/2018/2/layout/IconVerticalSolidList"/>
    <dgm:cxn modelId="{9BA29660-FDE0-4289-A58F-F0AA846A7120}" type="presParOf" srcId="{A568A556-DF8E-47A5-9139-2C979C33F56C}" destId="{81BCE5E5-8DDB-4AE4-A3A3-3B7FF7115DA9}" srcOrd="2" destOrd="0" presId="urn:microsoft.com/office/officeart/2018/2/layout/IconVerticalSolidList"/>
    <dgm:cxn modelId="{19E1813F-1156-41D1-9E7D-23769CCB63FD}" type="presParOf" srcId="{A568A556-DF8E-47A5-9139-2C979C33F56C}" destId="{768D602F-9BED-4100-B277-6BACEA222B41}" srcOrd="3" destOrd="0" presId="urn:microsoft.com/office/officeart/2018/2/layout/IconVerticalSolidList"/>
    <dgm:cxn modelId="{9AD86E00-08DB-4FBA-BFB5-3424AD624004}" type="presParOf" srcId="{7AB3AE78-2771-4D78-A88E-C0048E021372}" destId="{62A1A0DD-E9D2-4625-9D67-936E76295A24}" srcOrd="1" destOrd="0" presId="urn:microsoft.com/office/officeart/2018/2/layout/IconVerticalSolidList"/>
    <dgm:cxn modelId="{4BB9671C-F80B-4662-93EC-7AAFD98BBACD}" type="presParOf" srcId="{7AB3AE78-2771-4D78-A88E-C0048E021372}" destId="{9909FFAF-73C1-41A4-9271-F12237FF08EF}" srcOrd="2" destOrd="0" presId="urn:microsoft.com/office/officeart/2018/2/layout/IconVerticalSolidList"/>
    <dgm:cxn modelId="{80633654-8C88-46D7-819E-CA1CE6530BDC}" type="presParOf" srcId="{9909FFAF-73C1-41A4-9271-F12237FF08EF}" destId="{FFE186CE-A165-4253-9623-68993D2A7AD9}" srcOrd="0" destOrd="0" presId="urn:microsoft.com/office/officeart/2018/2/layout/IconVerticalSolidList"/>
    <dgm:cxn modelId="{D5D6064B-164F-4E2F-AA94-732DFE3BA4B0}" type="presParOf" srcId="{9909FFAF-73C1-41A4-9271-F12237FF08EF}" destId="{8B900C26-64A5-4B88-86FD-390D206988F9}" srcOrd="1" destOrd="0" presId="urn:microsoft.com/office/officeart/2018/2/layout/IconVerticalSolidList"/>
    <dgm:cxn modelId="{0755FE97-F4B6-478C-AAAE-AE5A45561F3D}" type="presParOf" srcId="{9909FFAF-73C1-41A4-9271-F12237FF08EF}" destId="{C1924317-4030-4F32-905F-02833D6556CE}" srcOrd="2" destOrd="0" presId="urn:microsoft.com/office/officeart/2018/2/layout/IconVerticalSolidList"/>
    <dgm:cxn modelId="{8A9F5C0B-2E02-449D-B723-33A1F0F24094}" type="presParOf" srcId="{9909FFAF-73C1-41A4-9271-F12237FF08EF}" destId="{3D4ADBBA-2242-4854-8AA8-EE484428D7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2377B-D79D-4945-A239-883ACB358110}">
      <dsp:nvSpPr>
        <dsp:cNvPr id="0" name=""/>
        <dsp:cNvSpPr/>
      </dsp:nvSpPr>
      <dsp:spPr>
        <a:xfrm>
          <a:off x="0" y="105299"/>
          <a:ext cx="4952681" cy="18322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The dataset comprises images of drivers' eyes categorized into classes: '</a:t>
          </a:r>
          <a:r>
            <a:rPr lang="en-US" sz="2700" kern="1200" dirty="0" err="1">
              <a:latin typeface="Times New Roman" panose="02020603050405020304" pitchFamily="18" charset="0"/>
              <a:cs typeface="Times New Roman" panose="02020603050405020304" pitchFamily="18" charset="0"/>
            </a:rPr>
            <a:t>Closed_Eyes</a:t>
          </a:r>
          <a:r>
            <a:rPr lang="en-US" sz="2700" kern="1200" dirty="0">
              <a:latin typeface="Times New Roman" panose="02020603050405020304" pitchFamily="18" charset="0"/>
              <a:cs typeface="Times New Roman" panose="02020603050405020304" pitchFamily="18" charset="0"/>
            </a:rPr>
            <a:t>' and '</a:t>
          </a:r>
          <a:r>
            <a:rPr lang="en-US" sz="2700" kern="1200" dirty="0" err="1">
              <a:latin typeface="Times New Roman" panose="02020603050405020304" pitchFamily="18" charset="0"/>
              <a:cs typeface="Times New Roman" panose="02020603050405020304" pitchFamily="18" charset="0"/>
            </a:rPr>
            <a:t>Open_Eyes</a:t>
          </a:r>
          <a:r>
            <a:rPr lang="en-US" sz="2700" kern="1200" dirty="0">
              <a:latin typeface="Times New Roman" panose="02020603050405020304" pitchFamily="18" charset="0"/>
              <a:cs typeface="Times New Roman" panose="02020603050405020304" pitchFamily="18" charset="0"/>
            </a:rPr>
            <a:t>.'</a:t>
          </a:r>
        </a:p>
      </dsp:txBody>
      <dsp:txXfrm>
        <a:off x="89442" y="194741"/>
        <a:ext cx="4773797" cy="1653336"/>
      </dsp:txXfrm>
    </dsp:sp>
    <dsp:sp modelId="{1977C5B2-5FC5-47E8-BF77-DC423C0A2E63}">
      <dsp:nvSpPr>
        <dsp:cNvPr id="0" name=""/>
        <dsp:cNvSpPr/>
      </dsp:nvSpPr>
      <dsp:spPr>
        <a:xfrm>
          <a:off x="0" y="2015280"/>
          <a:ext cx="4952681" cy="18322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patterns in eye closure durations exceeding five seconds consecutively, serving as a basis for the detection algorithm.</a:t>
          </a:r>
        </a:p>
      </dsp:txBody>
      <dsp:txXfrm>
        <a:off x="89442" y="2104722"/>
        <a:ext cx="4773797" cy="1653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B8CC6-F8DA-4C8E-AD3E-CF5D9F117FCC}">
      <dsp:nvSpPr>
        <dsp:cNvPr id="0" name=""/>
        <dsp:cNvSpPr/>
      </dsp:nvSpPr>
      <dsp:spPr>
        <a:xfrm>
          <a:off x="0" y="235268"/>
          <a:ext cx="5561106"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Images are resized and rescaled to facilitate model training and data augmentation techniques are also applied to enhance the dataset</a:t>
          </a:r>
          <a:r>
            <a:rPr lang="en-US" sz="2800" b="0" i="0" kern="1200" dirty="0"/>
            <a:t>. </a:t>
          </a:r>
          <a:endParaRPr lang="en-US" sz="2800" kern="1200" dirty="0"/>
        </a:p>
      </dsp:txBody>
      <dsp:txXfrm>
        <a:off x="92754" y="328022"/>
        <a:ext cx="5375598" cy="1714572"/>
      </dsp:txXfrm>
    </dsp:sp>
    <dsp:sp modelId="{90E2F96B-E9C0-42E0-903C-625F93FBDAB3}">
      <dsp:nvSpPr>
        <dsp:cNvPr id="0" name=""/>
        <dsp:cNvSpPr/>
      </dsp:nvSpPr>
      <dsp:spPr>
        <a:xfrm>
          <a:off x="0" y="2215989"/>
          <a:ext cx="5561106" cy="1900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latin typeface="Times New Roman" panose="02020603050405020304" pitchFamily="18" charset="0"/>
              <a:cs typeface="Times New Roman" panose="02020603050405020304" pitchFamily="18" charset="0"/>
            </a:rPr>
            <a:t>The dataset is split into training, validation, and testing sets, with appropriate caching and prefetching for optimal performance.</a:t>
          </a:r>
          <a:endParaRPr lang="en-US" sz="2800" kern="1200" dirty="0">
            <a:latin typeface="Times New Roman" panose="02020603050405020304" pitchFamily="18" charset="0"/>
            <a:cs typeface="Times New Roman" panose="02020603050405020304" pitchFamily="18" charset="0"/>
          </a:endParaRPr>
        </a:p>
      </dsp:txBody>
      <dsp:txXfrm>
        <a:off x="92754" y="2308743"/>
        <a:ext cx="5375598" cy="17145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B52EC-AA29-46DC-9502-417D9A6397BE}">
      <dsp:nvSpPr>
        <dsp:cNvPr id="0" name=""/>
        <dsp:cNvSpPr/>
      </dsp:nvSpPr>
      <dsp:spPr>
        <a:xfrm>
          <a:off x="0" y="409031"/>
          <a:ext cx="11274612"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Our DriveAlert Vigilance AI system incorporates a real-time application that plays a crucial role in enhancing road safety.</a:t>
          </a:r>
        </a:p>
      </dsp:txBody>
      <dsp:txXfrm>
        <a:off x="52431" y="461462"/>
        <a:ext cx="11169750" cy="969198"/>
      </dsp:txXfrm>
    </dsp:sp>
    <dsp:sp modelId="{D53A0672-7821-46FC-A2E0-096C6BACFAED}">
      <dsp:nvSpPr>
        <dsp:cNvPr id="0" name=""/>
        <dsp:cNvSpPr/>
      </dsp:nvSpPr>
      <dsp:spPr>
        <a:xfrm>
          <a:off x="0" y="1560851"/>
          <a:ext cx="11274612"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real-time application continuously monitors the eye movements of drivers, aiming to detect signs of drowsiness promptly.</a:t>
          </a:r>
        </a:p>
      </dsp:txBody>
      <dsp:txXfrm>
        <a:off x="52431" y="1613282"/>
        <a:ext cx="11169750" cy="969198"/>
      </dsp:txXfrm>
    </dsp:sp>
    <dsp:sp modelId="{65FE3F94-3B93-4A31-A781-12F0E534EE70}">
      <dsp:nvSpPr>
        <dsp:cNvPr id="0" name=""/>
        <dsp:cNvSpPr/>
      </dsp:nvSpPr>
      <dsp:spPr>
        <a:xfrm>
          <a:off x="0" y="2712671"/>
          <a:ext cx="11274612"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This real-time functionality significantly contributes to the overall effectiveness of DriveAlert Vigilance AI in preventing accidents caused by driver drowsiness.</a:t>
          </a:r>
        </a:p>
      </dsp:txBody>
      <dsp:txXfrm>
        <a:off x="52431" y="2765102"/>
        <a:ext cx="11169750" cy="9691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AD258-8369-46D6-8E58-38E615014220}">
      <dsp:nvSpPr>
        <dsp:cNvPr id="0" name=""/>
        <dsp:cNvSpPr/>
      </dsp:nvSpPr>
      <dsp:spPr>
        <a:xfrm>
          <a:off x="0" y="625504"/>
          <a:ext cx="5561106" cy="13869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4832E6-E6A2-4BCE-B255-B6211C6DBDA9}">
      <dsp:nvSpPr>
        <dsp:cNvPr id="0" name=""/>
        <dsp:cNvSpPr/>
      </dsp:nvSpPr>
      <dsp:spPr>
        <a:xfrm>
          <a:off x="419564" y="937577"/>
          <a:ext cx="762843" cy="762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D602F-9BED-4100-B277-6BACEA222B41}">
      <dsp:nvSpPr>
        <dsp:cNvPr id="0" name=""/>
        <dsp:cNvSpPr/>
      </dsp:nvSpPr>
      <dsp:spPr>
        <a:xfrm>
          <a:off x="1601972" y="625504"/>
          <a:ext cx="3959133" cy="13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90" tIns="146790" rIns="146790" bIns="146790" numCol="1" spcCol="1270" anchor="ctr" anchorCtr="0">
          <a:noAutofit/>
        </a:bodyPr>
        <a:lstStyle/>
        <a:p>
          <a:pPr marL="0" lvl="0" indent="0" algn="l" defTabSz="622300">
            <a:lnSpc>
              <a:spcPct val="100000"/>
            </a:lnSpc>
            <a:spcBef>
              <a:spcPct val="0"/>
            </a:spcBef>
            <a:spcAft>
              <a:spcPct val="35000"/>
            </a:spcAft>
            <a:buNone/>
          </a:pPr>
          <a:r>
            <a:rPr lang="en-US" sz="1400" b="1" kern="1200" dirty="0"/>
            <a:t>Improved Safety on the Road</a:t>
          </a:r>
          <a:endParaRPr lang="en-US" sz="1400" kern="1200" dirty="0"/>
        </a:p>
      </dsp:txBody>
      <dsp:txXfrm>
        <a:off x="1601972" y="625504"/>
        <a:ext cx="3959133" cy="1386988"/>
      </dsp:txXfrm>
    </dsp:sp>
    <dsp:sp modelId="{FFE186CE-A165-4253-9623-68993D2A7AD9}">
      <dsp:nvSpPr>
        <dsp:cNvPr id="0" name=""/>
        <dsp:cNvSpPr/>
      </dsp:nvSpPr>
      <dsp:spPr>
        <a:xfrm>
          <a:off x="0" y="2338844"/>
          <a:ext cx="5561106" cy="13869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00C26-64A5-4B88-86FD-390D206988F9}">
      <dsp:nvSpPr>
        <dsp:cNvPr id="0" name=""/>
        <dsp:cNvSpPr/>
      </dsp:nvSpPr>
      <dsp:spPr>
        <a:xfrm>
          <a:off x="419564" y="2650916"/>
          <a:ext cx="762843" cy="762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4ADBBA-2242-4854-8AA8-EE484428D799}">
      <dsp:nvSpPr>
        <dsp:cNvPr id="0" name=""/>
        <dsp:cNvSpPr/>
      </dsp:nvSpPr>
      <dsp:spPr>
        <a:xfrm>
          <a:off x="1601972" y="2338844"/>
          <a:ext cx="3959133" cy="13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90" tIns="146790" rIns="146790" bIns="146790" numCol="1" spcCol="1270" anchor="ctr" anchorCtr="0">
          <a:noAutofit/>
        </a:bodyPr>
        <a:lstStyle/>
        <a:p>
          <a:pPr marL="0" lvl="0" indent="0" algn="l" defTabSz="622300">
            <a:lnSpc>
              <a:spcPct val="100000"/>
            </a:lnSpc>
            <a:spcBef>
              <a:spcPct val="0"/>
            </a:spcBef>
            <a:spcAft>
              <a:spcPct val="35000"/>
            </a:spcAft>
            <a:buNone/>
          </a:pPr>
          <a:r>
            <a:rPr lang="en-US" sz="1400" kern="1200"/>
            <a:t>Drowsiness detection technology can help prevent accidents caused by driver fatigue. By alerting drivers when they are showing signs of drowsiness, our application can help keep them and other drivers on the road safe.</a:t>
          </a:r>
        </a:p>
      </dsp:txBody>
      <dsp:txXfrm>
        <a:off x="1601972" y="2338844"/>
        <a:ext cx="3959133" cy="13869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12/13/2023</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16443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12/13/2023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010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12/13/2023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0423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chemeClr val="tx1"/>
                </a:solidFill>
                <a:latin typeface="Arial"/>
                <a:cs typeface="Arial"/>
              </a:defRPr>
            </a:lvl1pPr>
          </a:lstStyle>
          <a:p>
            <a:endParaRPr/>
          </a:p>
        </p:txBody>
      </p:sp>
      <p:sp>
        <p:nvSpPr>
          <p:cNvPr id="3" name="Holder 3"/>
          <p:cNvSpPr>
            <a:spLocks noGrp="1"/>
          </p:cNvSpPr>
          <p:nvPr>
            <p:ph sz="half" idx="2"/>
          </p:nvPr>
        </p:nvSpPr>
        <p:spPr>
          <a:xfrm>
            <a:off x="619235" y="1482356"/>
            <a:ext cx="3636645" cy="4302125"/>
          </a:xfrm>
          <a:prstGeom prst="rect">
            <a:avLst/>
          </a:prstGeom>
        </p:spPr>
        <p:txBody>
          <a:bodyPr wrap="square" lIns="0" tIns="0" rIns="0" bIns="0">
            <a:spAutoFit/>
          </a:bodyPr>
          <a:lstStyle>
            <a:lvl1pPr>
              <a:defRPr sz="1800" b="1" i="0">
                <a:solidFill>
                  <a:schemeClr val="tx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9156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12/13/2023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09230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12/13/2023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369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12/13/2023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752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12/13/2023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8347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12/13/2023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1944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12/13/2023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948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12/13/2023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210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12/13/2023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9275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12/13/2023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14916141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64" r:id="rId8"/>
    <p:sldLayoutId id="2147483765" r:id="rId9"/>
    <p:sldLayoutId id="2147483766" r:id="rId10"/>
    <p:sldLayoutId id="2147483774" r:id="rId11"/>
    <p:sldLayoutId id="2147483776" r:id="rId12"/>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tmp"/><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6" name="Picture 5" descr="A fingerprint in black and white">
            <a:extLst>
              <a:ext uri="{FF2B5EF4-FFF2-40B4-BE49-F238E27FC236}">
                <a16:creationId xmlns:a16="http://schemas.microsoft.com/office/drawing/2014/main" id="{91066CD2-0D00-1A65-A1FB-5990BCA4F3AB}"/>
              </a:ext>
            </a:extLst>
          </p:cNvPr>
          <p:cNvPicPr>
            <a:picLocks noChangeAspect="1"/>
          </p:cNvPicPr>
          <p:nvPr/>
        </p:nvPicPr>
        <p:blipFill rotWithShape="1">
          <a:blip r:embed="rId2">
            <a:alphaModFix/>
          </a:blip>
          <a:srcRect t="6820" b="8910"/>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27B6AA-D8AF-1EBB-B281-53F1F100AE04}"/>
              </a:ext>
            </a:extLst>
          </p:cNvPr>
          <p:cNvSpPr>
            <a:spLocks noGrp="1"/>
          </p:cNvSpPr>
          <p:nvPr>
            <p:ph type="ctrTitle"/>
          </p:nvPr>
        </p:nvSpPr>
        <p:spPr>
          <a:xfrm>
            <a:off x="6775178" y="565846"/>
            <a:ext cx="4958128" cy="3755144"/>
          </a:xfrm>
        </p:spPr>
        <p:txBody>
          <a:bodyPr anchor="b">
            <a:normAutofit/>
          </a:bodyPr>
          <a:lstStyle/>
          <a:p>
            <a:pPr algn="l"/>
            <a:r>
              <a:rPr lang="en-US" dirty="0" err="1">
                <a:solidFill>
                  <a:srgbClr val="FFFFFF"/>
                </a:solidFill>
                <a:latin typeface="Times New Roman" panose="02020603050405020304" pitchFamily="18" charset="0"/>
                <a:cs typeface="Times New Roman" panose="02020603050405020304" pitchFamily="18" charset="0"/>
              </a:rPr>
              <a:t>DriveAlert</a:t>
            </a:r>
            <a:r>
              <a:rPr lang="en-US" dirty="0">
                <a:solidFill>
                  <a:srgbClr val="FFFFFF"/>
                </a:solidFill>
                <a:latin typeface="Times New Roman" panose="02020603050405020304" pitchFamily="18" charset="0"/>
                <a:cs typeface="Times New Roman" panose="02020603050405020304" pitchFamily="18" charset="0"/>
              </a:rPr>
              <a:t> Vigilance AI</a:t>
            </a:r>
          </a:p>
        </p:txBody>
      </p:sp>
      <p:sp>
        <p:nvSpPr>
          <p:cNvPr id="3" name="Subtitle 2">
            <a:extLst>
              <a:ext uri="{FF2B5EF4-FFF2-40B4-BE49-F238E27FC236}">
                <a16:creationId xmlns:a16="http://schemas.microsoft.com/office/drawing/2014/main" id="{DA592737-17E0-E1BB-DB8E-088BD8A64AC8}"/>
              </a:ext>
            </a:extLst>
          </p:cNvPr>
          <p:cNvSpPr>
            <a:spLocks noGrp="1"/>
          </p:cNvSpPr>
          <p:nvPr>
            <p:ph type="subTitle" idx="1"/>
          </p:nvPr>
        </p:nvSpPr>
        <p:spPr>
          <a:xfrm>
            <a:off x="6775178" y="4456143"/>
            <a:ext cx="4958128" cy="1765055"/>
          </a:xfrm>
        </p:spPr>
        <p:txBody>
          <a:bodyPr anchor="t">
            <a:normAutofit/>
          </a:bodyPr>
          <a:lstStyle/>
          <a:p>
            <a:pPr algn="l"/>
            <a:r>
              <a:rPr lang="en-US" sz="2200" dirty="0">
                <a:solidFill>
                  <a:srgbClr val="FFFFF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4682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 presetClass="entr" presetSubtype="0" fill="hold" grpId="0" nodeType="withEffect">
                                  <p:stCondLst>
                                    <p:cond delay="1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8" name="Picture 4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50" name="Rectangle 4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2" name="Rectangle 51">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8F84463-DFBE-E4BF-7014-82A0143DF44F}"/>
              </a:ext>
            </a:extLst>
          </p:cNvPr>
          <p:cNvSpPr>
            <a:spLocks noGrp="1"/>
          </p:cNvSpPr>
          <p:nvPr>
            <p:ph type="title"/>
          </p:nvPr>
        </p:nvSpPr>
        <p:spPr>
          <a:xfrm>
            <a:off x="838200" y="586992"/>
            <a:ext cx="5638800" cy="2080008"/>
          </a:xfrm>
        </p:spPr>
        <p:txBody>
          <a:bodyPr vert="horz" lIns="91440" tIns="45720" rIns="91440" bIns="45720" rtlCol="0" anchor="ctr">
            <a:normAutofit/>
          </a:bodyPr>
          <a:lstStyle/>
          <a:p>
            <a:r>
              <a:rPr lang="en-US" dirty="0">
                <a:solidFill>
                  <a:srgbClr val="FFFFFF"/>
                </a:solidFill>
                <a:latin typeface="Times New Roman" panose="02020603050405020304" pitchFamily="18" charset="0"/>
                <a:cs typeface="Times New Roman" panose="02020603050405020304" pitchFamily="18" charset="0"/>
              </a:rPr>
              <a:t>Modeling</a:t>
            </a:r>
          </a:p>
        </p:txBody>
      </p:sp>
      <p:sp>
        <p:nvSpPr>
          <p:cNvPr id="3" name="Content Placeholder 2">
            <a:extLst>
              <a:ext uri="{FF2B5EF4-FFF2-40B4-BE49-F238E27FC236}">
                <a16:creationId xmlns:a16="http://schemas.microsoft.com/office/drawing/2014/main" id="{804D40B3-7F52-6FAC-6773-4F8FA8CE1264}"/>
              </a:ext>
            </a:extLst>
          </p:cNvPr>
          <p:cNvSpPr>
            <a:spLocks noGrp="1"/>
          </p:cNvSpPr>
          <p:nvPr>
            <p:ph sz="half" idx="1"/>
          </p:nvPr>
        </p:nvSpPr>
        <p:spPr>
          <a:xfrm>
            <a:off x="838200" y="2563091"/>
            <a:ext cx="5638437" cy="3577175"/>
          </a:xfrm>
        </p:spPr>
        <p:txBody>
          <a:bodyPr vert="horz" lIns="91440" tIns="45720" rIns="91440" bIns="45720" rtlCol="0">
            <a:noAutofit/>
          </a:bodyPr>
          <a:lstStyle/>
          <a:p>
            <a:pPr marL="0" marR="0">
              <a:lnSpc>
                <a:spcPct val="100000"/>
              </a:lnSpc>
              <a:spcBef>
                <a:spcPts val="0"/>
              </a:spcBef>
              <a:spcAft>
                <a:spcPts val="800"/>
              </a:spcAft>
            </a:pPr>
            <a:r>
              <a:rPr lang="en-US" sz="2000" b="0" i="0" dirty="0">
                <a:solidFill>
                  <a:srgbClr val="FFFFFF"/>
                </a:solidFill>
                <a:effectLst/>
                <a:latin typeface="Times New Roman" panose="02020603050405020304" pitchFamily="18" charset="0"/>
                <a:cs typeface="Times New Roman" panose="02020603050405020304" pitchFamily="18" charset="0"/>
              </a:rPr>
              <a:t>Two distinct models are employed:</a:t>
            </a:r>
          </a:p>
          <a:p>
            <a:pPr marR="0">
              <a:lnSpc>
                <a:spcPct val="100000"/>
              </a:lnSpc>
              <a:spcBef>
                <a:spcPts val="0"/>
              </a:spcBef>
              <a:spcAft>
                <a:spcPts val="800"/>
              </a:spcAft>
            </a:pPr>
            <a:r>
              <a:rPr lang="en-US" sz="2000" b="0" i="0" dirty="0">
                <a:solidFill>
                  <a:srgbClr val="FFFFFF"/>
                </a:solidFill>
                <a:effectLst/>
                <a:latin typeface="Times New Roman" panose="02020603050405020304" pitchFamily="18" charset="0"/>
                <a:cs typeface="Times New Roman" panose="02020603050405020304" pitchFamily="18" charset="0"/>
              </a:rPr>
              <a:t>A MobileNetV2-based model for image classification.</a:t>
            </a:r>
          </a:p>
          <a:p>
            <a:pPr marR="0">
              <a:lnSpc>
                <a:spcPct val="100000"/>
              </a:lnSpc>
              <a:spcBef>
                <a:spcPts val="0"/>
              </a:spcBef>
              <a:spcAft>
                <a:spcPts val="800"/>
              </a:spcAft>
            </a:pPr>
            <a:r>
              <a:rPr lang="en-US" sz="2000" b="0" i="0" dirty="0">
                <a:solidFill>
                  <a:srgbClr val="FFFFFF"/>
                </a:solidFill>
                <a:effectLst/>
                <a:latin typeface="Times New Roman" panose="02020603050405020304" pitchFamily="18" charset="0"/>
                <a:cs typeface="Times New Roman" panose="02020603050405020304" pitchFamily="18" charset="0"/>
              </a:rPr>
              <a:t>A custom CNN model with convolutional and pooling layers.</a:t>
            </a:r>
          </a:p>
          <a:p>
            <a:pPr marR="0">
              <a:lnSpc>
                <a:spcPct val="100000"/>
              </a:lnSpc>
              <a:spcBef>
                <a:spcPts val="0"/>
              </a:spcBef>
              <a:spcAft>
                <a:spcPts val="800"/>
              </a:spcAft>
            </a:pPr>
            <a:endParaRPr lang="en-US" sz="2000" b="0" i="0" dirty="0">
              <a:solidFill>
                <a:srgbClr val="FFFFFF"/>
              </a:solidFill>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800"/>
              </a:spcAft>
            </a:pPr>
            <a:r>
              <a:rPr lang="en-US" sz="2000" b="0" i="0" dirty="0">
                <a:solidFill>
                  <a:srgbClr val="FFFFFF"/>
                </a:solidFill>
                <a:effectLst/>
                <a:latin typeface="Times New Roman" panose="02020603050405020304" pitchFamily="18" charset="0"/>
                <a:cs typeface="Times New Roman" panose="02020603050405020304" pitchFamily="18" charset="0"/>
              </a:rPr>
              <a:t>The customized CNN model is meant for end-to-end learning, whereas the MobileNetV2 model has been pre-trained on ImageNet and optimized for our classification task.</a:t>
            </a:r>
          </a:p>
        </p:txBody>
      </p:sp>
      <p:grpSp>
        <p:nvGrpSpPr>
          <p:cNvPr id="54" name="Group 53">
            <a:extLst>
              <a:ext uri="{FF2B5EF4-FFF2-40B4-BE49-F238E27FC236}">
                <a16:creationId xmlns:a16="http://schemas.microsoft.com/office/drawing/2014/main" id="{3ADA578C-3FCD-4036-A593-EC0F956CE1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57587" y="5080"/>
            <a:ext cx="4531366" cy="6014720"/>
            <a:chOff x="7657587" y="5080"/>
            <a:chExt cx="4531366" cy="6014720"/>
          </a:xfrm>
        </p:grpSpPr>
        <p:pic>
          <p:nvPicPr>
            <p:cNvPr id="55" name="Picture 54">
              <a:extLst>
                <a:ext uri="{FF2B5EF4-FFF2-40B4-BE49-F238E27FC236}">
                  <a16:creationId xmlns:a16="http://schemas.microsoft.com/office/drawing/2014/main" id="{A0015C13-F690-481D-9F8B-048D391A3F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10000"/>
              <a:extLst>
                <a:ext uri="{28A0092B-C50C-407E-A947-70E740481C1C}">
                  <a14:useLocalDpi xmlns:a14="http://schemas.microsoft.com/office/drawing/2010/main" val="0"/>
                </a:ext>
              </a:extLst>
            </a:blip>
            <a:srcRect l="22818" b="17291"/>
            <a:stretch/>
          </p:blipFill>
          <p:spPr>
            <a:xfrm flipH="1" flipV="1">
              <a:off x="7657587" y="5080"/>
              <a:ext cx="4531366" cy="4864019"/>
            </a:xfrm>
            <a:prstGeom prst="rect">
              <a:avLst/>
            </a:prstGeom>
          </p:spPr>
        </p:pic>
        <p:pic>
          <p:nvPicPr>
            <p:cNvPr id="56" name="Picture 55">
              <a:extLst>
                <a:ext uri="{FF2B5EF4-FFF2-40B4-BE49-F238E27FC236}">
                  <a16:creationId xmlns:a16="http://schemas.microsoft.com/office/drawing/2014/main" id="{4FC071ED-F384-412F-8435-B3FA5FDA59D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16000"/>
              <a:extLst>
                <a:ext uri="{28A0092B-C50C-407E-A947-70E740481C1C}">
                  <a14:useLocalDpi xmlns:a14="http://schemas.microsoft.com/office/drawing/2010/main" val="0"/>
                </a:ext>
              </a:extLst>
            </a:blip>
            <a:srcRect r="40690"/>
            <a:stretch/>
          </p:blipFill>
          <p:spPr>
            <a:xfrm flipV="1">
              <a:off x="8627628" y="5080"/>
              <a:ext cx="3561325" cy="6014720"/>
            </a:xfrm>
            <a:prstGeom prst="rect">
              <a:avLst/>
            </a:prstGeom>
          </p:spPr>
        </p:pic>
      </p:grpSp>
      <p:pic>
        <p:nvPicPr>
          <p:cNvPr id="8" name="Picture 7" descr="A screenshot of a computer&#10;&#10;Description automatically generated">
            <a:extLst>
              <a:ext uri="{FF2B5EF4-FFF2-40B4-BE49-F238E27FC236}">
                <a16:creationId xmlns:a16="http://schemas.microsoft.com/office/drawing/2014/main" id="{B7593162-E356-5D0A-7948-A6F8DE70ED61}"/>
              </a:ext>
            </a:extLst>
          </p:cNvPr>
          <p:cNvPicPr>
            <a:picLocks noChangeAspect="1"/>
          </p:cNvPicPr>
          <p:nvPr/>
        </p:nvPicPr>
        <p:blipFill rotWithShape="1">
          <a:blip r:embed="rId4">
            <a:extLst>
              <a:ext uri="{28A0092B-C50C-407E-A947-70E740481C1C}">
                <a14:useLocalDpi xmlns:a14="http://schemas.microsoft.com/office/drawing/2010/main" val="0"/>
              </a:ext>
            </a:extLst>
          </a:blip>
          <a:srcRect r="2590" b="-1"/>
          <a:stretch/>
        </p:blipFill>
        <p:spPr>
          <a:xfrm>
            <a:off x="6858001" y="567942"/>
            <a:ext cx="4724400" cy="2895213"/>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B3E552D4-4BE7-BBDA-97F5-72EB88649337}"/>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r="2590" b="-1"/>
          <a:stretch/>
        </p:blipFill>
        <p:spPr>
          <a:xfrm>
            <a:off x="6858001" y="3738493"/>
            <a:ext cx="4724400" cy="2844169"/>
          </a:xfrm>
          <a:prstGeom prst="rect">
            <a:avLst/>
          </a:prstGeom>
        </p:spPr>
      </p:pic>
    </p:spTree>
    <p:extLst>
      <p:ext uri="{BB962C8B-B14F-4D97-AF65-F5344CB8AC3E}">
        <p14:creationId xmlns:p14="http://schemas.microsoft.com/office/powerpoint/2010/main" val="237961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0E5074-8334-31F7-035B-1BAC919069CF}"/>
              </a:ext>
            </a:extLst>
          </p:cNvPr>
          <p:cNvSpPr txBox="1"/>
          <p:nvPr/>
        </p:nvSpPr>
        <p:spPr>
          <a:xfrm>
            <a:off x="621629" y="640081"/>
            <a:ext cx="3846676" cy="522339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rgbClr val="92D050"/>
                </a:solidFill>
                <a:latin typeface="+mj-lt"/>
                <a:ea typeface="+mj-ea"/>
                <a:cs typeface="+mj-cs"/>
              </a:rPr>
              <a:t>Model – 1 Transfer Learning (</a:t>
            </a:r>
            <a:r>
              <a:rPr lang="en-US" sz="4400" b="1" kern="1200" dirty="0" err="1">
                <a:solidFill>
                  <a:srgbClr val="92D050"/>
                </a:solidFill>
                <a:latin typeface="+mj-lt"/>
                <a:ea typeface="+mj-ea"/>
                <a:cs typeface="+mj-cs"/>
              </a:rPr>
              <a:t>Mobilenet</a:t>
            </a:r>
            <a:r>
              <a:rPr lang="en-US" sz="4400" b="1" kern="1200" dirty="0">
                <a:solidFill>
                  <a:srgbClr val="92D050"/>
                </a:solidFill>
                <a:latin typeface="+mj-lt"/>
                <a:ea typeface="+mj-ea"/>
                <a:cs typeface="+mj-cs"/>
              </a:rPr>
              <a:t> V2)</a:t>
            </a:r>
          </a:p>
        </p:txBody>
      </p:sp>
      <p:sp>
        <p:nvSpPr>
          <p:cNvPr id="4" name="TextBox 3">
            <a:extLst>
              <a:ext uri="{FF2B5EF4-FFF2-40B4-BE49-F238E27FC236}">
                <a16:creationId xmlns:a16="http://schemas.microsoft.com/office/drawing/2014/main" id="{ED559EE9-5599-9730-1988-352F0C8ED1FF}"/>
              </a:ext>
            </a:extLst>
          </p:cNvPr>
          <p:cNvSpPr txBox="1"/>
          <p:nvPr/>
        </p:nvSpPr>
        <p:spPr>
          <a:xfrm>
            <a:off x="4619134" y="639763"/>
            <a:ext cx="6936279" cy="954088"/>
          </a:xfrm>
          <a:prstGeom prst="rect">
            <a:avLst/>
          </a:prstGeom>
          <a:noFill/>
        </p:spPr>
        <p:txBody>
          <a:bodyPr wrap="square" anchor="t">
            <a:normAutofit/>
          </a:bodyPr>
          <a:lstStyle/>
          <a:p>
            <a:pPr>
              <a:lnSpc>
                <a:spcPct val="90000"/>
              </a:lnSpc>
              <a:spcAft>
                <a:spcPts val="600"/>
              </a:spcAft>
            </a:pPr>
            <a:r>
              <a:rPr lang="en-US" sz="1500" b="0" i="0" dirty="0">
                <a:solidFill>
                  <a:srgbClr val="374151"/>
                </a:solidFill>
                <a:effectLst/>
                <a:latin typeface="Söhne"/>
              </a:rPr>
              <a:t>MobileNetV2 is a convolutional neural network architecture designed for efficient and lightweight deep learning on mobile and edge devices. Here are a few key points about MobileNetV2:</a:t>
            </a:r>
            <a:endParaRPr lang="en-US" sz="1500" dirty="0"/>
          </a:p>
        </p:txBody>
      </p:sp>
      <p:sp>
        <p:nvSpPr>
          <p:cNvPr id="6" name="TextBox 5">
            <a:extLst>
              <a:ext uri="{FF2B5EF4-FFF2-40B4-BE49-F238E27FC236}">
                <a16:creationId xmlns:a16="http://schemas.microsoft.com/office/drawing/2014/main" id="{BEABC0CF-2A2E-95D9-DE1D-C50BC40D597C}"/>
              </a:ext>
            </a:extLst>
          </p:cNvPr>
          <p:cNvSpPr txBox="1"/>
          <p:nvPr/>
        </p:nvSpPr>
        <p:spPr>
          <a:xfrm>
            <a:off x="4619134" y="1662113"/>
            <a:ext cx="6936279" cy="4832955"/>
          </a:xfrm>
          <a:prstGeom prst="rect">
            <a:avLst/>
          </a:prstGeom>
          <a:noFill/>
        </p:spPr>
        <p:txBody>
          <a:bodyPr wrap="square" anchor="t">
            <a:normAutofit/>
          </a:bodyPr>
          <a:lstStyle/>
          <a:p>
            <a:pPr algn="l">
              <a:lnSpc>
                <a:spcPct val="90000"/>
              </a:lnSpc>
              <a:spcAft>
                <a:spcPts val="600"/>
              </a:spcAft>
              <a:buFont typeface="+mj-lt"/>
              <a:buAutoNum type="arabicPeriod"/>
            </a:pPr>
            <a:r>
              <a:rPr lang="en-US" sz="1300" b="1" i="0" dirty="0">
                <a:solidFill>
                  <a:srgbClr val="374151"/>
                </a:solidFill>
                <a:effectLst/>
                <a:latin typeface="Söhne"/>
              </a:rPr>
              <a:t>Efficient Architecture:</a:t>
            </a:r>
            <a:endParaRPr lang="en-US" sz="1300" b="0" i="0" dirty="0">
              <a:solidFill>
                <a:srgbClr val="374151"/>
              </a:solidFill>
              <a:effectLst/>
              <a:latin typeface="Söhne"/>
            </a:endParaRPr>
          </a:p>
          <a:p>
            <a:pPr marL="742950" lvl="1" indent="-285750" algn="l">
              <a:lnSpc>
                <a:spcPct val="90000"/>
              </a:lnSpc>
              <a:spcAft>
                <a:spcPts val="600"/>
              </a:spcAft>
              <a:buFont typeface="+mj-lt"/>
              <a:buAutoNum type="arabicPeriod"/>
            </a:pPr>
            <a:r>
              <a:rPr lang="en-US" sz="1300" b="0" i="0" dirty="0">
                <a:solidFill>
                  <a:srgbClr val="374151"/>
                </a:solidFill>
                <a:effectLst/>
                <a:latin typeface="Söhne"/>
              </a:rPr>
              <a:t>MobileNetV2 is designed for efficiency, utilizing inverted residuals, linear bottlenecks, and </a:t>
            </a:r>
            <a:r>
              <a:rPr lang="en-US" sz="1300" b="0" i="0" dirty="0" err="1">
                <a:solidFill>
                  <a:srgbClr val="374151"/>
                </a:solidFill>
                <a:effectLst/>
                <a:latin typeface="Söhne"/>
              </a:rPr>
              <a:t>depthwise</a:t>
            </a:r>
            <a:r>
              <a:rPr lang="en-US" sz="1300" b="0" i="0" dirty="0">
                <a:solidFill>
                  <a:srgbClr val="374151"/>
                </a:solidFill>
                <a:effectLst/>
                <a:latin typeface="Söhne"/>
              </a:rPr>
              <a:t> separable convolutions to reduce computational cost while maintaining performance.</a:t>
            </a:r>
          </a:p>
          <a:p>
            <a:pPr marL="742950" lvl="1" indent="-285750" algn="l">
              <a:lnSpc>
                <a:spcPct val="90000"/>
              </a:lnSpc>
              <a:spcAft>
                <a:spcPts val="600"/>
              </a:spcAft>
              <a:buFont typeface="+mj-lt"/>
              <a:buAutoNum type="arabicPeriod"/>
            </a:pPr>
            <a:endParaRPr lang="en-US" sz="1300" b="0" i="0" dirty="0">
              <a:solidFill>
                <a:srgbClr val="374151"/>
              </a:solidFill>
              <a:effectLst/>
              <a:latin typeface="Söhne"/>
            </a:endParaRPr>
          </a:p>
          <a:p>
            <a:pPr algn="l">
              <a:lnSpc>
                <a:spcPct val="90000"/>
              </a:lnSpc>
              <a:spcAft>
                <a:spcPts val="600"/>
              </a:spcAft>
              <a:buFont typeface="+mj-lt"/>
              <a:buAutoNum type="arabicPeriod"/>
            </a:pPr>
            <a:r>
              <a:rPr lang="en-US" sz="1300" b="1" i="0" dirty="0" err="1">
                <a:solidFill>
                  <a:srgbClr val="374151"/>
                </a:solidFill>
                <a:effectLst/>
                <a:latin typeface="Söhne"/>
              </a:rPr>
              <a:t>Depthwise</a:t>
            </a:r>
            <a:r>
              <a:rPr lang="en-US" sz="1300" b="1" i="0" dirty="0">
                <a:solidFill>
                  <a:srgbClr val="374151"/>
                </a:solidFill>
                <a:effectLst/>
                <a:latin typeface="Söhne"/>
              </a:rPr>
              <a:t> Separable Convolutions:</a:t>
            </a:r>
            <a:endParaRPr lang="en-US" sz="1300" b="0" i="0" dirty="0">
              <a:solidFill>
                <a:srgbClr val="374151"/>
              </a:solidFill>
              <a:effectLst/>
              <a:latin typeface="Söhne"/>
            </a:endParaRPr>
          </a:p>
          <a:p>
            <a:pPr marL="742950" lvl="1" indent="-285750" algn="l">
              <a:lnSpc>
                <a:spcPct val="90000"/>
              </a:lnSpc>
              <a:spcAft>
                <a:spcPts val="600"/>
              </a:spcAft>
              <a:buFont typeface="+mj-lt"/>
              <a:buAutoNum type="arabicPeriod"/>
            </a:pPr>
            <a:r>
              <a:rPr lang="en-US" sz="1300" b="0" i="0" dirty="0">
                <a:solidFill>
                  <a:srgbClr val="374151"/>
                </a:solidFill>
                <a:effectLst/>
                <a:latin typeface="Söhne"/>
              </a:rPr>
              <a:t>The network heavily relies on </a:t>
            </a:r>
            <a:r>
              <a:rPr lang="en-US" sz="1300" b="0" i="0" dirty="0" err="1">
                <a:solidFill>
                  <a:srgbClr val="374151"/>
                </a:solidFill>
                <a:effectLst/>
                <a:latin typeface="Söhne"/>
              </a:rPr>
              <a:t>depthwise</a:t>
            </a:r>
            <a:r>
              <a:rPr lang="en-US" sz="1300" b="0" i="0" dirty="0">
                <a:solidFill>
                  <a:srgbClr val="374151"/>
                </a:solidFill>
                <a:effectLst/>
                <a:latin typeface="Söhne"/>
              </a:rPr>
              <a:t> separable convolutions, consisting of a </a:t>
            </a:r>
            <a:r>
              <a:rPr lang="en-US" sz="1300" b="0" i="0" dirty="0" err="1">
                <a:solidFill>
                  <a:srgbClr val="374151"/>
                </a:solidFill>
                <a:effectLst/>
                <a:latin typeface="Söhne"/>
              </a:rPr>
              <a:t>depthwise</a:t>
            </a:r>
            <a:r>
              <a:rPr lang="en-US" sz="1300" b="0" i="0" dirty="0">
                <a:solidFill>
                  <a:srgbClr val="374151"/>
                </a:solidFill>
                <a:effectLst/>
                <a:latin typeface="Söhne"/>
              </a:rPr>
              <a:t> convolution followed by a pointwise convolution, to decrease parameters and computations.</a:t>
            </a:r>
          </a:p>
          <a:p>
            <a:pPr marL="742950" lvl="1" indent="-285750" algn="l">
              <a:lnSpc>
                <a:spcPct val="90000"/>
              </a:lnSpc>
              <a:spcAft>
                <a:spcPts val="600"/>
              </a:spcAft>
              <a:buFont typeface="+mj-lt"/>
              <a:buAutoNum type="arabicPeriod"/>
            </a:pPr>
            <a:endParaRPr lang="en-US" sz="1300" b="0" i="0" dirty="0">
              <a:solidFill>
                <a:srgbClr val="374151"/>
              </a:solidFill>
              <a:effectLst/>
              <a:latin typeface="Söhne"/>
            </a:endParaRPr>
          </a:p>
          <a:p>
            <a:pPr algn="l">
              <a:lnSpc>
                <a:spcPct val="90000"/>
              </a:lnSpc>
              <a:spcAft>
                <a:spcPts val="600"/>
              </a:spcAft>
              <a:buFont typeface="+mj-lt"/>
              <a:buAutoNum type="arabicPeriod"/>
            </a:pPr>
            <a:r>
              <a:rPr lang="en-US" sz="1300" b="1" i="0" dirty="0">
                <a:solidFill>
                  <a:srgbClr val="374151"/>
                </a:solidFill>
                <a:effectLst/>
                <a:latin typeface="Söhne"/>
              </a:rPr>
              <a:t>Width and Resolution Multipliers:</a:t>
            </a:r>
            <a:endParaRPr lang="en-US" sz="1300" b="0" i="0" dirty="0">
              <a:solidFill>
                <a:srgbClr val="374151"/>
              </a:solidFill>
              <a:effectLst/>
              <a:latin typeface="Söhne"/>
            </a:endParaRPr>
          </a:p>
          <a:p>
            <a:pPr marL="742950" lvl="1" indent="-285750" algn="l">
              <a:lnSpc>
                <a:spcPct val="90000"/>
              </a:lnSpc>
              <a:spcAft>
                <a:spcPts val="600"/>
              </a:spcAft>
              <a:buFont typeface="+mj-lt"/>
              <a:buAutoNum type="arabicPeriod"/>
            </a:pPr>
            <a:r>
              <a:rPr lang="en-US" sz="1300" b="0" i="0" dirty="0">
                <a:solidFill>
                  <a:srgbClr val="374151"/>
                </a:solidFill>
                <a:effectLst/>
                <a:latin typeface="Söhne"/>
              </a:rPr>
              <a:t>MobileNetV2 introduces width and resolution multipliers, allowing users to scale the model's width (number of channels) and input image resolution for a trade-off between accuracy and computational requirements.</a:t>
            </a:r>
          </a:p>
          <a:p>
            <a:pPr lvl="1" algn="l">
              <a:lnSpc>
                <a:spcPct val="90000"/>
              </a:lnSpc>
              <a:spcAft>
                <a:spcPts val="600"/>
              </a:spcAft>
            </a:pPr>
            <a:endParaRPr lang="en-US" sz="1300" b="0" i="0" dirty="0">
              <a:solidFill>
                <a:srgbClr val="374151"/>
              </a:solidFill>
              <a:effectLst/>
              <a:latin typeface="Söhne"/>
            </a:endParaRPr>
          </a:p>
          <a:p>
            <a:pPr algn="l">
              <a:lnSpc>
                <a:spcPct val="90000"/>
              </a:lnSpc>
              <a:spcAft>
                <a:spcPts val="600"/>
              </a:spcAft>
              <a:buFont typeface="+mj-lt"/>
              <a:buAutoNum type="arabicPeriod"/>
            </a:pPr>
            <a:r>
              <a:rPr lang="en-US" sz="1300" b="1" i="0" dirty="0">
                <a:solidFill>
                  <a:srgbClr val="374151"/>
                </a:solidFill>
                <a:effectLst/>
                <a:latin typeface="Söhne"/>
              </a:rPr>
              <a:t>Mobile and Edge Applications:</a:t>
            </a:r>
            <a:endParaRPr lang="en-US" sz="1300" b="0" i="0" dirty="0">
              <a:solidFill>
                <a:srgbClr val="374151"/>
              </a:solidFill>
              <a:effectLst/>
              <a:latin typeface="Söhne"/>
            </a:endParaRPr>
          </a:p>
          <a:p>
            <a:pPr marL="742950" lvl="1" indent="-285750" algn="l">
              <a:lnSpc>
                <a:spcPct val="90000"/>
              </a:lnSpc>
              <a:spcAft>
                <a:spcPts val="600"/>
              </a:spcAft>
              <a:buFont typeface="+mj-lt"/>
              <a:buAutoNum type="arabicPeriod"/>
            </a:pPr>
            <a:r>
              <a:rPr lang="en-US" sz="1300" b="0" i="0" dirty="0">
                <a:solidFill>
                  <a:srgbClr val="374151"/>
                </a:solidFill>
                <a:effectLst/>
                <a:latin typeface="Söhne"/>
              </a:rPr>
              <a:t>With its lightweight design, MobileNetV2 is widely used in mobile and edge devices for tasks like image classification, object detection</a:t>
            </a:r>
          </a:p>
        </p:txBody>
      </p:sp>
    </p:spTree>
    <p:extLst>
      <p:ext uri="{BB962C8B-B14F-4D97-AF65-F5344CB8AC3E}">
        <p14:creationId xmlns:p14="http://schemas.microsoft.com/office/powerpoint/2010/main" val="377798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62ECBD-8468-3DDA-A105-A096ECC3BE57}"/>
              </a:ext>
            </a:extLst>
          </p:cNvPr>
          <p:cNvSpPr txBox="1"/>
          <p:nvPr/>
        </p:nvSpPr>
        <p:spPr>
          <a:xfrm>
            <a:off x="0" y="1"/>
            <a:ext cx="5782648" cy="115949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dirty="0">
                <a:solidFill>
                  <a:schemeClr val="tx2"/>
                </a:solidFill>
                <a:latin typeface="+mj-lt"/>
                <a:ea typeface="+mj-ea"/>
                <a:cs typeface="+mj-cs"/>
              </a:rPr>
              <a:t>Model – 2 (Custom Model)</a:t>
            </a:r>
          </a:p>
        </p:txBody>
      </p:sp>
      <p:sp>
        <p:nvSpPr>
          <p:cNvPr id="4" name="TextBox 3">
            <a:extLst>
              <a:ext uri="{FF2B5EF4-FFF2-40B4-BE49-F238E27FC236}">
                <a16:creationId xmlns:a16="http://schemas.microsoft.com/office/drawing/2014/main" id="{E2D99EBE-C3F3-5C97-EDF4-484256A63423}"/>
              </a:ext>
            </a:extLst>
          </p:cNvPr>
          <p:cNvSpPr txBox="1"/>
          <p:nvPr/>
        </p:nvSpPr>
        <p:spPr>
          <a:xfrm>
            <a:off x="65988" y="452487"/>
            <a:ext cx="7758259" cy="61839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i="0" dirty="0">
                <a:solidFill>
                  <a:schemeClr val="tx2"/>
                </a:solidFill>
                <a:effectLst/>
              </a:rPr>
              <a:t>Convolutional Layers:</a:t>
            </a:r>
            <a:endParaRPr lang="en-US" sz="14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400" b="0" i="0" dirty="0">
                <a:solidFill>
                  <a:schemeClr val="tx2"/>
                </a:solidFill>
                <a:effectLst/>
              </a:rPr>
              <a:t>The model consists of several convolutional layers, each using a 3x3 kernel and Rectified Linear Unit (</a:t>
            </a:r>
            <a:r>
              <a:rPr lang="en-US" sz="1400" b="0" i="0" dirty="0" err="1">
                <a:solidFill>
                  <a:schemeClr val="tx2"/>
                </a:solidFill>
                <a:effectLst/>
              </a:rPr>
              <a:t>ReLU</a:t>
            </a:r>
            <a:r>
              <a:rPr lang="en-US" sz="1400" b="0" i="0" dirty="0">
                <a:solidFill>
                  <a:schemeClr val="tx2"/>
                </a:solidFill>
                <a:effectLst/>
              </a:rPr>
              <a:t>) activation function.</a:t>
            </a:r>
          </a:p>
          <a:p>
            <a:pPr marL="742950" lvl="1" indent="-228600">
              <a:lnSpc>
                <a:spcPct val="90000"/>
              </a:lnSpc>
              <a:spcAft>
                <a:spcPts val="600"/>
              </a:spcAft>
              <a:buFont typeface="Arial" panose="020B0604020202020204" pitchFamily="34" charset="0"/>
              <a:buChar char="•"/>
            </a:pPr>
            <a:r>
              <a:rPr lang="en-US" sz="1400" b="0" i="0" dirty="0">
                <a:solidFill>
                  <a:schemeClr val="tx2"/>
                </a:solidFill>
                <a:effectLst/>
              </a:rPr>
              <a:t>The number of filters in the convolutional layers progressively increases from 32 to 64, potentially capturing more complex features in higher layers.</a:t>
            </a:r>
          </a:p>
          <a:p>
            <a:pPr indent="-228600">
              <a:lnSpc>
                <a:spcPct val="90000"/>
              </a:lnSpc>
              <a:spcAft>
                <a:spcPts val="600"/>
              </a:spcAft>
              <a:buFont typeface="Arial" panose="020B0604020202020204" pitchFamily="34" charset="0"/>
              <a:buChar char="•"/>
            </a:pPr>
            <a:r>
              <a:rPr lang="en-US" sz="1400" b="1" i="0" dirty="0">
                <a:solidFill>
                  <a:schemeClr val="tx2"/>
                </a:solidFill>
                <a:effectLst/>
              </a:rPr>
              <a:t>Pooling Layers:</a:t>
            </a:r>
            <a:endParaRPr lang="en-US" sz="14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400" b="0" i="0" dirty="0">
                <a:solidFill>
                  <a:schemeClr val="tx2"/>
                </a:solidFill>
                <a:effectLst/>
              </a:rPr>
              <a:t>Max pooling layers with a 2x2 pool size are used to </a:t>
            </a:r>
            <a:r>
              <a:rPr lang="en-US" sz="1400" b="0" i="0" dirty="0" err="1">
                <a:solidFill>
                  <a:schemeClr val="tx2"/>
                </a:solidFill>
                <a:effectLst/>
              </a:rPr>
              <a:t>downsample</a:t>
            </a:r>
            <a:r>
              <a:rPr lang="en-US" sz="1400" b="0" i="0" dirty="0">
                <a:solidFill>
                  <a:schemeClr val="tx2"/>
                </a:solidFill>
                <a:effectLst/>
              </a:rPr>
              <a:t> the spatial dimensions after each convolutional block.</a:t>
            </a:r>
          </a:p>
          <a:p>
            <a:pPr marL="742950" lvl="1" indent="-228600">
              <a:lnSpc>
                <a:spcPct val="90000"/>
              </a:lnSpc>
              <a:spcAft>
                <a:spcPts val="600"/>
              </a:spcAft>
              <a:buFont typeface="Arial" panose="020B0604020202020204" pitchFamily="34" charset="0"/>
              <a:buChar char="•"/>
            </a:pPr>
            <a:r>
              <a:rPr lang="en-US" sz="1400" b="0" i="0" dirty="0">
                <a:solidFill>
                  <a:schemeClr val="tx2"/>
                </a:solidFill>
                <a:effectLst/>
              </a:rPr>
              <a:t>Pooling helps in reducing the spatial resolution, retaining important features, and reducing the computational load.</a:t>
            </a:r>
          </a:p>
          <a:p>
            <a:pPr indent="-228600">
              <a:lnSpc>
                <a:spcPct val="90000"/>
              </a:lnSpc>
              <a:spcAft>
                <a:spcPts val="600"/>
              </a:spcAft>
              <a:buFont typeface="Arial" panose="020B0604020202020204" pitchFamily="34" charset="0"/>
              <a:buChar char="•"/>
            </a:pPr>
            <a:r>
              <a:rPr lang="en-US" sz="1400" b="1" i="0" dirty="0">
                <a:solidFill>
                  <a:schemeClr val="tx2"/>
                </a:solidFill>
                <a:effectLst/>
              </a:rPr>
              <a:t>Flattening and Dense Layers:</a:t>
            </a:r>
            <a:endParaRPr lang="en-US" sz="14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400" b="0" i="0" dirty="0">
                <a:solidFill>
                  <a:schemeClr val="tx2"/>
                </a:solidFill>
                <a:effectLst/>
              </a:rPr>
              <a:t>The Flatten layer is employed to convert the 2D feature maps into a 1D vector before entering the fully connected layers.</a:t>
            </a:r>
          </a:p>
          <a:p>
            <a:pPr marL="742950" lvl="1" indent="-228600">
              <a:lnSpc>
                <a:spcPct val="90000"/>
              </a:lnSpc>
              <a:spcAft>
                <a:spcPts val="600"/>
              </a:spcAft>
              <a:buFont typeface="Arial" panose="020B0604020202020204" pitchFamily="34" charset="0"/>
              <a:buChar char="•"/>
            </a:pPr>
            <a:r>
              <a:rPr lang="en-US" sz="1400" b="0" i="0" dirty="0">
                <a:solidFill>
                  <a:schemeClr val="tx2"/>
                </a:solidFill>
                <a:effectLst/>
              </a:rPr>
              <a:t>The model includes a Dense layer with 64 units, applying the </a:t>
            </a:r>
            <a:r>
              <a:rPr lang="en-US" sz="1400" b="0" i="0" dirty="0" err="1">
                <a:solidFill>
                  <a:schemeClr val="tx2"/>
                </a:solidFill>
                <a:effectLst/>
              </a:rPr>
              <a:t>ReLU</a:t>
            </a:r>
            <a:r>
              <a:rPr lang="en-US" sz="1400" b="0" i="0" dirty="0">
                <a:solidFill>
                  <a:schemeClr val="tx2"/>
                </a:solidFill>
                <a:effectLst/>
              </a:rPr>
              <a:t> activation function, to capture global patterns in the flattened feature vector.</a:t>
            </a:r>
          </a:p>
          <a:p>
            <a:pPr indent="-228600">
              <a:lnSpc>
                <a:spcPct val="90000"/>
              </a:lnSpc>
              <a:spcAft>
                <a:spcPts val="600"/>
              </a:spcAft>
              <a:buFont typeface="Arial" panose="020B0604020202020204" pitchFamily="34" charset="0"/>
              <a:buChar char="•"/>
            </a:pPr>
            <a:r>
              <a:rPr lang="en-US" sz="1400" b="1" i="0" dirty="0">
                <a:solidFill>
                  <a:schemeClr val="tx2"/>
                </a:solidFill>
                <a:effectLst/>
              </a:rPr>
              <a:t>Output Layer:</a:t>
            </a:r>
            <a:endParaRPr lang="en-US" sz="14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400" b="0" i="0" dirty="0">
                <a:solidFill>
                  <a:schemeClr val="tx2"/>
                </a:solidFill>
                <a:effectLst/>
              </a:rPr>
              <a:t>The final Dense layer with a single unit and a sigmoid activation function is used for binary classification tasks.</a:t>
            </a:r>
          </a:p>
          <a:p>
            <a:pPr marL="742950" lvl="1" indent="-228600">
              <a:lnSpc>
                <a:spcPct val="90000"/>
              </a:lnSpc>
              <a:spcAft>
                <a:spcPts val="600"/>
              </a:spcAft>
              <a:buFont typeface="Arial" panose="020B0604020202020204" pitchFamily="34" charset="0"/>
              <a:buChar char="•"/>
            </a:pPr>
            <a:r>
              <a:rPr lang="en-US" sz="1400" b="0" i="0" dirty="0">
                <a:solidFill>
                  <a:schemeClr val="tx2"/>
                </a:solidFill>
                <a:effectLst/>
              </a:rPr>
              <a:t>The model is designed to output a probability indicating the likelihood of the input belonging to one of the two classes (e.g., binary classification like cat or not cat).</a:t>
            </a:r>
          </a:p>
        </p:txBody>
      </p:sp>
      <p:pic>
        <p:nvPicPr>
          <p:cNvPr id="8" name="Graphic 7" descr="Network Diagram">
            <a:extLst>
              <a:ext uri="{FF2B5EF4-FFF2-40B4-BE49-F238E27FC236}">
                <a16:creationId xmlns:a16="http://schemas.microsoft.com/office/drawing/2014/main" id="{3021EA60-BB61-2521-909F-57C31090BD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77591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6" name="Picture 45">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7" name="Rectangle 4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Rectangle 4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B08C477A-A883-4227-AD02-84B6007F1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6254149" cy="68678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4CA29A4-EE33-4D09-C21E-941D5A5DED8A}"/>
              </a:ext>
            </a:extLst>
          </p:cNvPr>
          <p:cNvSpPr>
            <a:spLocks noGrp="1"/>
          </p:cNvSpPr>
          <p:nvPr>
            <p:ph type="title"/>
          </p:nvPr>
        </p:nvSpPr>
        <p:spPr>
          <a:xfrm>
            <a:off x="838200" y="586992"/>
            <a:ext cx="4876800" cy="2660144"/>
          </a:xfrm>
        </p:spPr>
        <p:txBody>
          <a:bodyPr vert="horz" lIns="91440" tIns="45720" rIns="91440" bIns="45720" rtlCol="0" anchor="ctr">
            <a:noAutofit/>
          </a:bodyPr>
          <a:lstStyle/>
          <a:p>
            <a:pPr>
              <a:lnSpc>
                <a:spcPct val="90000"/>
              </a:lnSpc>
            </a:pPr>
            <a:br>
              <a:rPr lang="en-US" i="0" dirty="0">
                <a:solidFill>
                  <a:srgbClr val="FFFFFF"/>
                </a:solidFill>
                <a:effectLst/>
                <a:latin typeface="Times New Roman" panose="02020603050405020304" pitchFamily="18" charset="0"/>
                <a:cs typeface="Times New Roman" panose="02020603050405020304" pitchFamily="18" charset="0"/>
              </a:rPr>
            </a:br>
            <a:br>
              <a:rPr lang="en-US" i="0" dirty="0">
                <a:solidFill>
                  <a:srgbClr val="FFFFFF"/>
                </a:solidFill>
                <a:effectLst/>
                <a:latin typeface="Times New Roman" panose="02020603050405020304" pitchFamily="18" charset="0"/>
                <a:cs typeface="Times New Roman" panose="02020603050405020304" pitchFamily="18" charset="0"/>
              </a:rPr>
            </a:br>
            <a:r>
              <a:rPr lang="en-US" i="0" dirty="0">
                <a:solidFill>
                  <a:srgbClr val="FFFFFF"/>
                </a:solidFill>
                <a:effectLst/>
                <a:latin typeface="Times New Roman" panose="02020603050405020304" pitchFamily="18" charset="0"/>
                <a:cs typeface="Times New Roman" panose="02020603050405020304" pitchFamily="18" charset="0"/>
              </a:rPr>
              <a:t>Evaluation</a:t>
            </a:r>
            <a:br>
              <a:rPr lang="en-US" i="0" dirty="0">
                <a:solidFill>
                  <a:srgbClr val="FFFFFF"/>
                </a:solidFill>
                <a:effectLst/>
                <a:latin typeface="Times New Roman" panose="02020603050405020304" pitchFamily="18" charset="0"/>
                <a:cs typeface="Times New Roman" panose="02020603050405020304" pitchFamily="18" charset="0"/>
              </a:rPr>
            </a:br>
            <a:br>
              <a:rPr lang="en-US" dirty="0">
                <a:solidFill>
                  <a:srgbClr val="FFFFFF"/>
                </a:solidFill>
                <a:latin typeface="Times New Roman" panose="02020603050405020304" pitchFamily="18" charset="0"/>
                <a:cs typeface="Times New Roman" panose="02020603050405020304" pitchFamily="18" charset="0"/>
              </a:rPr>
            </a:b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2E98C9-B08F-06D1-ECF1-A172AF31793F}"/>
              </a:ext>
            </a:extLst>
          </p:cNvPr>
          <p:cNvSpPr>
            <a:spLocks noGrp="1"/>
          </p:cNvSpPr>
          <p:nvPr>
            <p:ph sz="half" idx="1"/>
          </p:nvPr>
        </p:nvSpPr>
        <p:spPr>
          <a:xfrm>
            <a:off x="838201" y="3424712"/>
            <a:ext cx="4876486" cy="2715554"/>
          </a:xfrm>
        </p:spPr>
        <p:txBody>
          <a:bodyPr vert="horz" lIns="91440" tIns="45720" rIns="91440" bIns="45720" rtlCol="0">
            <a:normAutofit/>
          </a:bodyPr>
          <a:lstStyle/>
          <a:p>
            <a:r>
              <a:rPr lang="en-US" sz="2000" b="0" i="0" dirty="0">
                <a:solidFill>
                  <a:srgbClr val="FFFFFF"/>
                </a:solidFill>
                <a:effectLst/>
                <a:latin typeface="Times New Roman" panose="02020603050405020304" pitchFamily="18" charset="0"/>
                <a:cs typeface="Times New Roman" panose="02020603050405020304" pitchFamily="18" charset="0"/>
              </a:rPr>
              <a:t>The models are evaluated using standard metrics such as accuracy and loss. Training and validation results are monitored across multiple epochs to assess model performance.</a:t>
            </a:r>
            <a:endParaRPr lang="en-US" sz="2000" dirty="0">
              <a:solidFill>
                <a:srgbClr val="FFFFFF"/>
              </a:solidFill>
              <a:latin typeface="Times New Roman" panose="02020603050405020304" pitchFamily="18" charset="0"/>
              <a:cs typeface="Times New Roman" panose="02020603050405020304" pitchFamily="18" charset="0"/>
            </a:endParaRPr>
          </a:p>
        </p:txBody>
      </p:sp>
      <p:grpSp>
        <p:nvGrpSpPr>
          <p:cNvPr id="42" name="Group 41">
            <a:extLst>
              <a:ext uri="{FF2B5EF4-FFF2-40B4-BE49-F238E27FC236}">
                <a16:creationId xmlns:a16="http://schemas.microsoft.com/office/drawing/2014/main" id="{7E920F76-E6AF-4D70-A5AA-0904FF1874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43" name="Picture 42">
              <a:extLst>
                <a:ext uri="{FF2B5EF4-FFF2-40B4-BE49-F238E27FC236}">
                  <a16:creationId xmlns:a16="http://schemas.microsoft.com/office/drawing/2014/main" id="{C790CF60-DEEE-47CC-8429-66639F99878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4" name="Picture 43">
              <a:extLst>
                <a:ext uri="{FF2B5EF4-FFF2-40B4-BE49-F238E27FC236}">
                  <a16:creationId xmlns:a16="http://schemas.microsoft.com/office/drawing/2014/main" id="{BA66197D-92FE-4645-BA93-D45CD8CD1A5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14" name="Content Placeholder 13" descr="A screenshot of a computer&#10;&#10;Description automatically generated">
            <a:extLst>
              <a:ext uri="{FF2B5EF4-FFF2-40B4-BE49-F238E27FC236}">
                <a16:creationId xmlns:a16="http://schemas.microsoft.com/office/drawing/2014/main" id="{FEC12D64-695C-E810-A80D-EA6F341F7C5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294371" y="538478"/>
            <a:ext cx="3430639" cy="2708658"/>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28FB81A3-C99D-3ABF-89CB-87E245A632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3323" y="3424712"/>
            <a:ext cx="5000124" cy="2708658"/>
          </a:xfrm>
          <a:prstGeom prst="rect">
            <a:avLst/>
          </a:prstGeom>
        </p:spPr>
      </p:pic>
    </p:spTree>
    <p:extLst>
      <p:ext uri="{BB962C8B-B14F-4D97-AF65-F5344CB8AC3E}">
        <p14:creationId xmlns:p14="http://schemas.microsoft.com/office/powerpoint/2010/main" val="342724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14E4-D450-D5A7-AD3E-D24D178DC8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Deployment</a:t>
            </a:r>
          </a:p>
        </p:txBody>
      </p:sp>
      <p:graphicFrame>
        <p:nvGraphicFramePr>
          <p:cNvPr id="9" name="Content Placeholder 4">
            <a:extLst>
              <a:ext uri="{FF2B5EF4-FFF2-40B4-BE49-F238E27FC236}">
                <a16:creationId xmlns:a16="http://schemas.microsoft.com/office/drawing/2014/main" id="{286ACEBE-1590-3809-639F-3784EBAEAD80}"/>
              </a:ext>
            </a:extLst>
          </p:cNvPr>
          <p:cNvGraphicFramePr>
            <a:graphicFrameLocks noGrp="1"/>
          </p:cNvGraphicFramePr>
          <p:nvPr>
            <p:ph idx="1"/>
          </p:nvPr>
        </p:nvGraphicFramePr>
        <p:xfrm>
          <a:off x="458694" y="1949450"/>
          <a:ext cx="11274612"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951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03A1-E302-CBEF-AB16-313C23A54FEF}"/>
              </a:ext>
            </a:extLst>
          </p:cNvPr>
          <p:cNvSpPr>
            <a:spLocks noGrp="1"/>
          </p:cNvSpPr>
          <p:nvPr>
            <p:ph type="title"/>
          </p:nvPr>
        </p:nvSpPr>
        <p:spPr>
          <a:xfrm>
            <a:off x="458694" y="365760"/>
            <a:ext cx="10895106" cy="680615"/>
          </a:xfrm>
        </p:spPr>
        <p:txBody>
          <a:bodyPr>
            <a:normAutofit fontScale="90000"/>
          </a:bodyPr>
          <a:lstStyle/>
          <a:p>
            <a:r>
              <a:rPr lang="en-US" dirty="0">
                <a:solidFill>
                  <a:srgbClr val="92D050"/>
                </a:solidFill>
              </a:rPr>
              <a:t>LOGIN PAGE :</a:t>
            </a:r>
          </a:p>
        </p:txBody>
      </p:sp>
      <p:pic>
        <p:nvPicPr>
          <p:cNvPr id="5" name="Content Placeholder 4" descr="A screenshot of a computer&#10;&#10;Description automatically generated">
            <a:extLst>
              <a:ext uri="{FF2B5EF4-FFF2-40B4-BE49-F238E27FC236}">
                <a16:creationId xmlns:a16="http://schemas.microsoft.com/office/drawing/2014/main" id="{AA637D6C-7FA2-1AF2-ADA7-2D00F4EF0B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694" y="1131216"/>
            <a:ext cx="11193881" cy="5542962"/>
          </a:xfrm>
        </p:spPr>
      </p:pic>
    </p:spTree>
    <p:extLst>
      <p:ext uri="{BB962C8B-B14F-4D97-AF65-F5344CB8AC3E}">
        <p14:creationId xmlns:p14="http://schemas.microsoft.com/office/powerpoint/2010/main" val="375924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310E06F9-9F12-4D1B-92C0-4B30818D0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8F5EFE88-F6A7-4B53-AF99-227DFC56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BF9AF5CF-AE21-453A-8D3F-6D9FC64A1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395"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583C2F6-F302-4E93-EF4A-514016BC5E77}"/>
              </a:ext>
            </a:extLst>
          </p:cNvPr>
          <p:cNvSpPr>
            <a:spLocks noGrp="1"/>
          </p:cNvSpPr>
          <p:nvPr>
            <p:ph type="title"/>
          </p:nvPr>
        </p:nvSpPr>
        <p:spPr>
          <a:xfrm>
            <a:off x="838200" y="744909"/>
            <a:ext cx="4785546" cy="3155419"/>
          </a:xfrm>
        </p:spPr>
        <p:txBody>
          <a:bodyPr vert="horz" lIns="91440" tIns="45720" rIns="91440" bIns="45720" rtlCol="0" anchor="b">
            <a:normAutofit/>
          </a:bodyPr>
          <a:lstStyle/>
          <a:p>
            <a:r>
              <a:rPr lang="en-US" dirty="0">
                <a:solidFill>
                  <a:srgbClr val="FFFFFF"/>
                </a:solidFill>
                <a:latin typeface="Times New Roman" panose="02020603050405020304" pitchFamily="18" charset="0"/>
                <a:cs typeface="Times New Roman" panose="02020603050405020304" pitchFamily="18" charset="0"/>
              </a:rPr>
              <a:t>Continuous monitoring </a:t>
            </a:r>
          </a:p>
        </p:txBody>
      </p:sp>
      <p:grpSp>
        <p:nvGrpSpPr>
          <p:cNvPr id="20" name="Group 19">
            <a:extLst>
              <a:ext uri="{FF2B5EF4-FFF2-40B4-BE49-F238E27FC236}">
                <a16:creationId xmlns:a16="http://schemas.microsoft.com/office/drawing/2014/main" id="{BE79AECD-175A-4F8E-98CE-F42417E11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1" name="Picture 20">
              <a:extLst>
                <a:ext uri="{FF2B5EF4-FFF2-40B4-BE49-F238E27FC236}">
                  <a16:creationId xmlns:a16="http://schemas.microsoft.com/office/drawing/2014/main" id="{84486F97-4C7D-4D9F-9D44-D94D553A4B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2" name="Picture 21">
              <a:extLst>
                <a:ext uri="{FF2B5EF4-FFF2-40B4-BE49-F238E27FC236}">
                  <a16:creationId xmlns:a16="http://schemas.microsoft.com/office/drawing/2014/main" id="{34DFF9E9-1483-4F2A-AC73-917348B9AA4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5" name="Content Placeholder 4" descr="A person taking a selfie&#10;&#10;Description automatically generated">
            <a:extLst>
              <a:ext uri="{FF2B5EF4-FFF2-40B4-BE49-F238E27FC236}">
                <a16:creationId xmlns:a16="http://schemas.microsoft.com/office/drawing/2014/main" id="{1B24E37A-D914-DE3E-04B2-4312E826C3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76437" y="987150"/>
            <a:ext cx="4817466" cy="4878446"/>
          </a:xfrm>
          <a:prstGeom prst="rect">
            <a:avLst/>
          </a:prstGeom>
        </p:spPr>
      </p:pic>
    </p:spTree>
    <p:extLst>
      <p:ext uri="{BB962C8B-B14F-4D97-AF65-F5344CB8AC3E}">
        <p14:creationId xmlns:p14="http://schemas.microsoft.com/office/powerpoint/2010/main" val="1401128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2" name="Picture 3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4" name="Rectangle 33">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35">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person talking to a person&#10;&#10;Description automatically generated">
            <a:extLst>
              <a:ext uri="{FF2B5EF4-FFF2-40B4-BE49-F238E27FC236}">
                <a16:creationId xmlns:a16="http://schemas.microsoft.com/office/drawing/2014/main" id="{2FC63E46-2254-F5F8-8D6C-2DF2EF888102}"/>
              </a:ext>
            </a:extLst>
          </p:cNvPr>
          <p:cNvPicPr>
            <a:picLocks noGrp="1" noChangeAspect="1"/>
          </p:cNvPicPr>
          <p:nvPr>
            <p:ph idx="1"/>
          </p:nvPr>
        </p:nvPicPr>
        <p:blipFill rotWithShape="1">
          <a:blip r:embed="rId3">
            <a:alphaModFix/>
            <a:extLst>
              <a:ext uri="{28A0092B-C50C-407E-A947-70E740481C1C}">
                <a14:useLocalDpi xmlns:a14="http://schemas.microsoft.com/office/drawing/2010/main" val="0"/>
              </a:ext>
            </a:extLst>
          </a:blip>
          <a:srcRect r="14223" b="1"/>
          <a:stretch/>
        </p:blipFill>
        <p:spPr>
          <a:xfrm>
            <a:off x="0" y="791852"/>
            <a:ext cx="12188952" cy="6066148"/>
          </a:xfrm>
          <a:prstGeom prst="rect">
            <a:avLst/>
          </a:prstGeom>
        </p:spPr>
      </p:pic>
      <p:sp>
        <p:nvSpPr>
          <p:cNvPr id="38" name="Rectangle 37">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0" y="0"/>
            <a:ext cx="6858000" cy="68580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18AAEF-7B60-69BA-81AB-08445EBDD5CC}"/>
              </a:ext>
            </a:extLst>
          </p:cNvPr>
          <p:cNvSpPr>
            <a:spLocks noGrp="1"/>
          </p:cNvSpPr>
          <p:nvPr>
            <p:ph type="title"/>
          </p:nvPr>
        </p:nvSpPr>
        <p:spPr>
          <a:xfrm>
            <a:off x="0" y="1"/>
            <a:ext cx="12094590" cy="791848"/>
          </a:xfrm>
        </p:spPr>
        <p:txBody>
          <a:bodyPr vert="horz" lIns="91440" tIns="45720" rIns="91440" bIns="45720" rtlCol="0" anchor="b">
            <a:normAutofit/>
          </a:bodyPr>
          <a:lstStyle/>
          <a:p>
            <a:r>
              <a:rPr lang="en-US" dirty="0">
                <a:solidFill>
                  <a:srgbClr val="92D050"/>
                </a:solidFill>
              </a:rPr>
              <a:t>Chatbot interacting with driver to alert</a:t>
            </a:r>
          </a:p>
        </p:txBody>
      </p:sp>
    </p:spTree>
    <p:extLst>
      <p:ext uri="{BB962C8B-B14F-4D97-AF65-F5344CB8AC3E}">
        <p14:creationId xmlns:p14="http://schemas.microsoft.com/office/powerpoint/2010/main" val="205713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07B4-4EAE-2729-09DE-545E48A19602}"/>
              </a:ext>
            </a:extLst>
          </p:cNvPr>
          <p:cNvSpPr>
            <a:spLocks noGrp="1"/>
          </p:cNvSpPr>
          <p:nvPr>
            <p:ph type="title"/>
          </p:nvPr>
        </p:nvSpPr>
        <p:spPr/>
        <p:txBody>
          <a:bodyPr>
            <a:normAutofit/>
          </a:bodyPr>
          <a:lstStyle/>
          <a:p>
            <a:r>
              <a:rPr lang="en-US" sz="3200" dirty="0">
                <a:latin typeface="Times New Roman" panose="02020603050405020304" pitchFamily="18" charset="0"/>
                <a:ea typeface="Calibri" panose="020F0502020204030204" pitchFamily="34" charset="0"/>
                <a:cs typeface="Times New Roman" panose="02020603050405020304" pitchFamily="18" charset="0"/>
              </a:rPr>
              <a:t>Benefits of Drowsiness Detection</a:t>
            </a:r>
          </a:p>
        </p:txBody>
      </p:sp>
      <p:graphicFrame>
        <p:nvGraphicFramePr>
          <p:cNvPr id="6" name="Content Placeholder 2">
            <a:extLst>
              <a:ext uri="{FF2B5EF4-FFF2-40B4-BE49-F238E27FC236}">
                <a16:creationId xmlns:a16="http://schemas.microsoft.com/office/drawing/2014/main" id="{42645930-E17D-A683-A45B-DB0DD67DFB91}"/>
              </a:ext>
            </a:extLst>
          </p:cNvPr>
          <p:cNvGraphicFramePr>
            <a:graphicFrameLocks noGrp="1"/>
          </p:cNvGraphicFramePr>
          <p:nvPr>
            <p:ph sz="half" idx="1"/>
          </p:nvPr>
        </p:nvGraphicFramePr>
        <p:xfrm>
          <a:off x="458695" y="1825625"/>
          <a:ext cx="556110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A515259B-7C6D-F474-2DAD-E802B8344188}"/>
              </a:ext>
            </a:extLst>
          </p:cNvPr>
          <p:cNvSpPr>
            <a:spLocks noGrp="1"/>
          </p:cNvSpPr>
          <p:nvPr>
            <p:ph sz="half" idx="2"/>
          </p:nvPr>
        </p:nvSpPr>
        <p:spPr/>
        <p:txBody>
          <a:bodyPr>
            <a:normAutofit fontScale="92500"/>
          </a:bodyPr>
          <a:lstStyle/>
          <a:p>
            <a:r>
              <a:rPr lang="en-US" b="1" dirty="0">
                <a:effectLst/>
                <a:latin typeface="Times New Roman" panose="02020603050405020304" pitchFamily="18" charset="0"/>
                <a:cs typeface="Times New Roman" panose="02020603050405020304" pitchFamily="18" charset="0"/>
              </a:rPr>
              <a:t>Increased Productivity in the Workplace</a:t>
            </a:r>
            <a:endParaRPr lang="en-US" b="1"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Drowsiness can also be a problem in the workplace, particularly for jobs that require long hours or night shifts. Our application can help employees stay alert and focused, improving productivity and reducing the risk of accidents or errors.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4091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A77005-1AD8-9DE9-40EB-1480E86A0627}"/>
              </a:ext>
            </a:extLst>
          </p:cNvPr>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CONCLUSION</a:t>
            </a:r>
          </a:p>
        </p:txBody>
      </p:sp>
      <p:sp>
        <p:nvSpPr>
          <p:cNvPr id="8" name="Content Placeholder 7">
            <a:extLst>
              <a:ext uri="{FF2B5EF4-FFF2-40B4-BE49-F238E27FC236}">
                <a16:creationId xmlns:a16="http://schemas.microsoft.com/office/drawing/2014/main" id="{A1C0EA08-7C2A-220A-39BA-563AAC5DE818}"/>
              </a:ext>
            </a:extLst>
          </p:cNvPr>
          <p:cNvSpPr>
            <a:spLocks noGrp="1"/>
          </p:cNvSpPr>
          <p:nvPr>
            <p:ph idx="1"/>
          </p:nvPr>
        </p:nvSpPr>
        <p:spPr/>
        <p:txBody>
          <a:bodyPr/>
          <a:lstStyle/>
          <a:p>
            <a:r>
              <a:rPr lang="en-US" b="1" dirty="0">
                <a:solidFill>
                  <a:srgbClr val="0F0F3F"/>
                </a:solidFill>
                <a:effectLst/>
                <a:latin typeface="Times New Roman" panose="02020603050405020304" pitchFamily="18" charset="0"/>
                <a:ea typeface="Calibri" panose="020F0502020204030204" pitchFamily="34" charset="0"/>
                <a:cs typeface="Times New Roman" panose="02020603050405020304" pitchFamily="18" charset="0"/>
              </a:rPr>
              <a:t>We are trying to help people to come out from drowsiness while they were driving on the roads through our website. It prevents accidents &amp; collisions of vehicles by alerting the drivers through chatbot from the fatigue </a:t>
            </a:r>
            <a:r>
              <a:rPr lang="en-US" b="1" dirty="0">
                <a:solidFill>
                  <a:srgbClr val="0F0F3F"/>
                </a:solidFill>
                <a:latin typeface="Times New Roman" panose="02020603050405020304" pitchFamily="18" charset="0"/>
                <a:ea typeface="Calibri" panose="020F0502020204030204" pitchFamily="34" charset="0"/>
                <a:cs typeface="Times New Roman" panose="02020603050405020304" pitchFamily="18" charset="0"/>
              </a:rPr>
              <a:t>a</a:t>
            </a:r>
            <a:r>
              <a:rPr lang="en-US" b="1" dirty="0">
                <a:solidFill>
                  <a:srgbClr val="0F0F3F"/>
                </a:solidFill>
                <a:effectLst/>
                <a:latin typeface="Times New Roman" panose="02020603050405020304" pitchFamily="18" charset="0"/>
                <a:ea typeface="Calibri" panose="020F0502020204030204" pitchFamily="34" charset="0"/>
                <a:cs typeface="Times New Roman" panose="02020603050405020304" pitchFamily="18" charset="0"/>
              </a:rPr>
              <a:t>nd moreover helps us to save the lives of humans. </a:t>
            </a:r>
          </a:p>
          <a:p>
            <a:endParaRPr lang="en-US" sz="1800" b="1" dirty="0">
              <a:solidFill>
                <a:srgbClr val="0F0F3F"/>
              </a:solidFill>
              <a:latin typeface="Times New Roman" panose="02020603050405020304" pitchFamily="18" charset="0"/>
              <a:ea typeface="MS Mincho" panose="02020609040205080304" pitchFamily="49" charset="-128"/>
            </a:endParaRPr>
          </a:p>
          <a:p>
            <a:endParaRPr lang="en-US" dirty="0"/>
          </a:p>
        </p:txBody>
      </p:sp>
    </p:spTree>
    <p:extLst>
      <p:ext uri="{BB962C8B-B14F-4D97-AF65-F5344CB8AC3E}">
        <p14:creationId xmlns:p14="http://schemas.microsoft.com/office/powerpoint/2010/main" val="108143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smiling at the camera&#10;&#10;Description automatically generated">
            <a:extLst>
              <a:ext uri="{FF2B5EF4-FFF2-40B4-BE49-F238E27FC236}">
                <a16:creationId xmlns:a16="http://schemas.microsoft.com/office/drawing/2014/main" id="{DABB312D-2909-4F05-13A7-E19119A7123B}"/>
              </a:ext>
            </a:extLst>
          </p:cNvPr>
          <p:cNvPicPr>
            <a:picLocks noChangeAspect="1"/>
          </p:cNvPicPr>
          <p:nvPr/>
        </p:nvPicPr>
        <p:blipFill rotWithShape="1">
          <a:blip r:embed="rId2">
            <a:extLst>
              <a:ext uri="{28A0092B-C50C-407E-A947-70E740481C1C}">
                <a14:useLocalDpi xmlns:a14="http://schemas.microsoft.com/office/drawing/2010/main" val="0"/>
              </a:ext>
            </a:extLst>
          </a:blip>
          <a:srcRect r="4" b="16503"/>
          <a:stretch/>
        </p:blipFill>
        <p:spPr>
          <a:xfrm>
            <a:off x="644113" y="526773"/>
            <a:ext cx="2435405" cy="23898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A person with a beard wearing a backpack&#10;&#10;Description automatically generated">
            <a:extLst>
              <a:ext uri="{FF2B5EF4-FFF2-40B4-BE49-F238E27FC236}">
                <a16:creationId xmlns:a16="http://schemas.microsoft.com/office/drawing/2014/main" id="{AA08368A-F20F-11EA-5321-CC06BD768FFA}"/>
              </a:ext>
            </a:extLst>
          </p:cNvPr>
          <p:cNvPicPr>
            <a:picLocks noChangeAspect="1"/>
          </p:cNvPicPr>
          <p:nvPr/>
        </p:nvPicPr>
        <p:blipFill rotWithShape="1">
          <a:blip r:embed="rId3">
            <a:extLst>
              <a:ext uri="{28A0092B-C50C-407E-A947-70E740481C1C}">
                <a14:useLocalDpi xmlns:a14="http://schemas.microsoft.com/office/drawing/2010/main" val="0"/>
              </a:ext>
            </a:extLst>
          </a:blip>
          <a:srcRect r="-4" b="16747"/>
          <a:stretch/>
        </p:blipFill>
        <p:spPr>
          <a:xfrm>
            <a:off x="7887478" y="526772"/>
            <a:ext cx="2740090" cy="23898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Rectangle 7">
            <a:extLst>
              <a:ext uri="{FF2B5EF4-FFF2-40B4-BE49-F238E27FC236}">
                <a16:creationId xmlns:a16="http://schemas.microsoft.com/office/drawing/2014/main" id="{0C9F1168-C67A-1A3F-EB6C-0D35FD2694B8}"/>
              </a:ext>
            </a:extLst>
          </p:cNvPr>
          <p:cNvSpPr/>
          <p:nvPr/>
        </p:nvSpPr>
        <p:spPr>
          <a:xfrm>
            <a:off x="412569" y="3550595"/>
            <a:ext cx="2666949" cy="11207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Mohammad Rabbani </a:t>
            </a:r>
          </a:p>
          <a:p>
            <a:pPr algn="ctr"/>
            <a:r>
              <a:rPr lang="en-US" dirty="0"/>
              <a:t>Senior ML Engineer </a:t>
            </a:r>
          </a:p>
        </p:txBody>
      </p:sp>
      <p:sp>
        <p:nvSpPr>
          <p:cNvPr id="9" name="Rectangle 8">
            <a:extLst>
              <a:ext uri="{FF2B5EF4-FFF2-40B4-BE49-F238E27FC236}">
                <a16:creationId xmlns:a16="http://schemas.microsoft.com/office/drawing/2014/main" id="{F874FF40-823D-0468-C3B3-46C999E3C5CC}"/>
              </a:ext>
            </a:extLst>
          </p:cNvPr>
          <p:cNvSpPr/>
          <p:nvPr/>
        </p:nvSpPr>
        <p:spPr>
          <a:xfrm>
            <a:off x="4139683" y="3550595"/>
            <a:ext cx="2887282" cy="1120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Dharanidhar Manne</a:t>
            </a:r>
          </a:p>
          <a:p>
            <a:pPr algn="ctr"/>
            <a:r>
              <a:rPr lang="en-US" dirty="0"/>
              <a:t>Computer Vision Expert </a:t>
            </a:r>
          </a:p>
        </p:txBody>
      </p:sp>
      <p:sp>
        <p:nvSpPr>
          <p:cNvPr id="11" name="Rectangle 10">
            <a:extLst>
              <a:ext uri="{FF2B5EF4-FFF2-40B4-BE49-F238E27FC236}">
                <a16:creationId xmlns:a16="http://schemas.microsoft.com/office/drawing/2014/main" id="{4AADC83D-8BAD-5D52-4921-7460C9E0FB87}"/>
              </a:ext>
            </a:extLst>
          </p:cNvPr>
          <p:cNvSpPr/>
          <p:nvPr/>
        </p:nvSpPr>
        <p:spPr>
          <a:xfrm>
            <a:off x="7887478" y="3550594"/>
            <a:ext cx="2740091" cy="11207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Rama Krishna </a:t>
            </a:r>
          </a:p>
          <a:p>
            <a:pPr algn="ctr"/>
            <a:r>
              <a:rPr lang="en-US" dirty="0"/>
              <a:t>Web Developer</a:t>
            </a:r>
          </a:p>
        </p:txBody>
      </p:sp>
      <p:pic>
        <p:nvPicPr>
          <p:cNvPr id="4" name="Picture 3" descr="A person wearing glasses and a striped shirt&#10;&#10;Description automatically generated">
            <a:extLst>
              <a:ext uri="{FF2B5EF4-FFF2-40B4-BE49-F238E27FC236}">
                <a16:creationId xmlns:a16="http://schemas.microsoft.com/office/drawing/2014/main" id="{0F656020-A425-CEB2-80AC-389598B95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683" y="526772"/>
            <a:ext cx="2887282" cy="238982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57681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BF991FCB-5132-414C-B377-526F56121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erial view of a highway near the ocean">
            <a:extLst>
              <a:ext uri="{FF2B5EF4-FFF2-40B4-BE49-F238E27FC236}">
                <a16:creationId xmlns:a16="http://schemas.microsoft.com/office/drawing/2014/main" id="{CC4E71A7-D6D7-D8DE-2C94-ABAE2BDC4BA2}"/>
              </a:ext>
            </a:extLst>
          </p:cNvPr>
          <p:cNvPicPr>
            <a:picLocks noChangeAspect="1"/>
          </p:cNvPicPr>
          <p:nvPr/>
        </p:nvPicPr>
        <p:blipFill rotWithShape="1">
          <a:blip r:embed="rId2">
            <a:alphaModFix/>
          </a:blip>
          <a:srcRect t="11833" b="13167"/>
          <a:stretch/>
        </p:blipFill>
        <p:spPr>
          <a:xfrm>
            <a:off x="20" y="-238115"/>
            <a:ext cx="12191980" cy="6857990"/>
          </a:xfrm>
          <a:prstGeom prst="rect">
            <a:avLst/>
          </a:prstGeom>
        </p:spPr>
      </p:pic>
      <p:sp>
        <p:nvSpPr>
          <p:cNvPr id="13" name="Rectangle 12">
            <a:extLst>
              <a:ext uri="{FF2B5EF4-FFF2-40B4-BE49-F238E27FC236}">
                <a16:creationId xmlns:a16="http://schemas.microsoft.com/office/drawing/2014/main" id="{F23DAFF7-4C98-4E0E-8986-198D54B6C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0600" y="-533400"/>
            <a:ext cx="6858000" cy="7924800"/>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0ABD1-57CE-9920-4E9E-BB6756622D81}"/>
              </a:ext>
            </a:extLst>
          </p:cNvPr>
          <p:cNvSpPr>
            <a:spLocks noGrp="1"/>
          </p:cNvSpPr>
          <p:nvPr>
            <p:ph type="ctrTitle"/>
          </p:nvPr>
        </p:nvSpPr>
        <p:spPr>
          <a:xfrm>
            <a:off x="6775178" y="565846"/>
            <a:ext cx="4958128" cy="3755144"/>
          </a:xfrm>
        </p:spPr>
        <p:txBody>
          <a:bodyPr anchor="b">
            <a:normAutofit/>
          </a:bodyPr>
          <a:lstStyle/>
          <a:p>
            <a:pPr algn="l"/>
            <a:r>
              <a:rPr lang="en-US" dirty="0">
                <a:solidFill>
                  <a:srgbClr val="FFFFFF"/>
                </a:solidFill>
              </a:rPr>
              <a:t>Thank You</a:t>
            </a:r>
          </a:p>
        </p:txBody>
      </p:sp>
    </p:spTree>
    <p:extLst>
      <p:ext uri="{BB962C8B-B14F-4D97-AF65-F5344CB8AC3E}">
        <p14:creationId xmlns:p14="http://schemas.microsoft.com/office/powerpoint/2010/main" val="276004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687" y="692113"/>
            <a:ext cx="3458210" cy="299720"/>
          </a:xfrm>
          <a:prstGeom prst="rect">
            <a:avLst/>
          </a:prstGeom>
        </p:spPr>
        <p:txBody>
          <a:bodyPr vert="horz" wrap="square" lIns="0" tIns="12700" rIns="0" bIns="0" rtlCol="0">
            <a:spAutoFit/>
          </a:bodyPr>
          <a:lstStyle/>
          <a:p>
            <a:pPr marL="12700">
              <a:lnSpc>
                <a:spcPct val="100000"/>
              </a:lnSpc>
              <a:spcBef>
                <a:spcPts val="100"/>
              </a:spcBef>
            </a:pPr>
            <a:r>
              <a:rPr lang="en-US" sz="1800" dirty="0"/>
              <a:t>                      Abstract</a:t>
            </a:r>
            <a:endParaRPr sz="1800" dirty="0"/>
          </a:p>
        </p:txBody>
      </p:sp>
      <p:sp>
        <p:nvSpPr>
          <p:cNvPr id="3" name="object 3"/>
          <p:cNvSpPr txBox="1"/>
          <p:nvPr/>
        </p:nvSpPr>
        <p:spPr>
          <a:xfrm>
            <a:off x="304687" y="1293692"/>
            <a:ext cx="4727575" cy="4825488"/>
          </a:xfrm>
          <a:prstGeom prst="rect">
            <a:avLst/>
          </a:prstGeom>
        </p:spPr>
        <p:txBody>
          <a:bodyPr vert="horz" wrap="square" lIns="0" tIns="12700" rIns="0" bIns="0" rtlCol="0">
            <a:spAutoFit/>
          </a:bodyPr>
          <a:lstStyle/>
          <a:p>
            <a:pPr marL="12700" marR="5080">
              <a:lnSpc>
                <a:spcPct val="150000"/>
              </a:lnSpc>
              <a:spcBef>
                <a:spcPts val="100"/>
              </a:spcBef>
            </a:pPr>
            <a:r>
              <a:rPr lang="en-US" sz="1400" b="0" i="0" dirty="0">
                <a:solidFill>
                  <a:srgbClr val="374151"/>
                </a:solidFill>
                <a:effectLst/>
                <a:latin typeface="Söhne"/>
              </a:rPr>
              <a:t>The system aims to develop a comprehensive solution for drowsiness detection using computer vision techniques integrated with a conversational chatbot. The deep learning model will leverage Convolutional Neural Networks (CNNs) to analyze facial features and eye movements in real-time, identifying signs of drowsiness. The model will be trained on a diverse dataset to ensure robust performance across various individuals and scenarios. Upon detecting drowsiness, a chatbot will engage with the user by asking targeted questions to assess their alertness and well-being. The chatbot's interaction will serve both as a mechanism to mitigate drowsiness and as a data collection tool to enhance the model's training and adaptability. This integrated system holds promise for applications in driver safety, workplace vigilance, and other contexts where drowsiness poses a risk.</a:t>
            </a:r>
            <a:endParaRPr sz="1300" dirty="0">
              <a:latin typeface="Arial MT"/>
              <a:cs typeface="Arial MT"/>
            </a:endParaRPr>
          </a:p>
        </p:txBody>
      </p:sp>
      <p:pic>
        <p:nvPicPr>
          <p:cNvPr id="4" name="object 4"/>
          <p:cNvPicPr/>
          <p:nvPr/>
        </p:nvPicPr>
        <p:blipFill>
          <a:blip r:embed="rId2" cstate="print"/>
          <a:stretch>
            <a:fillRect/>
          </a:stretch>
        </p:blipFill>
        <p:spPr>
          <a:xfrm>
            <a:off x="5003800" y="698500"/>
            <a:ext cx="6219825" cy="5210175"/>
          </a:xfrm>
          <a:prstGeom prst="rect">
            <a:avLst/>
          </a:prstGeom>
        </p:spPr>
      </p:pic>
      <p:sp>
        <p:nvSpPr>
          <p:cNvPr id="6" name="object 6"/>
          <p:cNvSpPr txBox="1"/>
          <p:nvPr/>
        </p:nvSpPr>
        <p:spPr>
          <a:xfrm>
            <a:off x="11752643" y="6360775"/>
            <a:ext cx="13843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3</a:t>
            </a:r>
            <a:endParaRPr sz="16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5ED667C8-C98C-2FBE-508E-1722E787831D}"/>
              </a:ext>
            </a:extLst>
          </p:cNvPr>
          <p:cNvSpPr>
            <a:spLocks noGrp="1"/>
          </p:cNvSpPr>
          <p:nvPr>
            <p:ph type="title"/>
          </p:nvPr>
        </p:nvSpPr>
        <p:spPr>
          <a:xfrm>
            <a:off x="838200" y="586992"/>
            <a:ext cx="4953000" cy="2308608"/>
          </a:xfrm>
        </p:spPr>
        <p:txBody>
          <a:bodyPr>
            <a:normAutofit/>
          </a:bodyPr>
          <a:lstStyle/>
          <a:p>
            <a:r>
              <a:rPr lang="en-US" b="1" dirty="0">
                <a:solidFill>
                  <a:srgbClr val="FFFFFF"/>
                </a:solidFill>
                <a:effectLst/>
                <a:latin typeface="Times New Roman" panose="02020603050405020304" pitchFamily="18" charset="0"/>
                <a:cs typeface="Times New Roman" panose="02020603050405020304" pitchFamily="18" charset="0"/>
              </a:rPr>
              <a:t>Introduction to </a:t>
            </a:r>
            <a:r>
              <a:rPr lang="en-US" b="0" i="0" dirty="0" err="1">
                <a:solidFill>
                  <a:srgbClr val="FFFFFF"/>
                </a:solidFill>
                <a:effectLst/>
                <a:latin typeface="Times New Roman" panose="02020603050405020304" pitchFamily="18" charset="0"/>
                <a:cs typeface="Times New Roman" panose="02020603050405020304" pitchFamily="18" charset="0"/>
              </a:rPr>
              <a:t>DriveAlert</a:t>
            </a:r>
            <a:br>
              <a:rPr lang="en-US" b="1"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88FF74BA-B17B-53CC-9F05-4AEA65DE0D39}"/>
              </a:ext>
            </a:extLst>
          </p:cNvPr>
          <p:cNvSpPr>
            <a:spLocks noGrp="1"/>
          </p:cNvSpPr>
          <p:nvPr>
            <p:ph idx="1"/>
          </p:nvPr>
        </p:nvSpPr>
        <p:spPr>
          <a:xfrm>
            <a:off x="838200" y="2819400"/>
            <a:ext cx="4952681" cy="3460964"/>
          </a:xfrm>
        </p:spPr>
        <p:txBody>
          <a:bodyPr anchor="ctr">
            <a:normAutofit/>
          </a:bodyPr>
          <a:lstStyle/>
          <a:p>
            <a:r>
              <a:rPr lang="en-US" sz="2000" dirty="0">
                <a:solidFill>
                  <a:srgbClr val="FFFFFF"/>
                </a:solidFill>
                <a:effectLst/>
                <a:latin typeface="Times New Roman" panose="02020603050405020304" pitchFamily="18" charset="0"/>
                <a:cs typeface="Times New Roman" panose="02020603050405020304" pitchFamily="18" charset="0"/>
              </a:rPr>
              <a:t>Drowsiness behind the wheel is a serious issue that affects millions of drivers worldwide. Our drowsiness detection application is designed to address this problem by utilizing _ technology to detect signs of drowsiness in drivers and alert them before an accident occurs. In this section, we will provide an overview of our application and its key features.</a:t>
            </a:r>
            <a:endParaRPr lang="en-US" sz="2000" dirty="0">
              <a:solidFill>
                <a:srgbClr val="FFFFFF"/>
              </a:solidFill>
              <a:latin typeface="Times New Roman" panose="02020603050405020304" pitchFamily="18" charset="0"/>
              <a:cs typeface="Times New Roman" panose="02020603050405020304" pitchFamily="18" charset="0"/>
            </a:endParaRPr>
          </a:p>
          <a:p>
            <a:endParaRPr lang="en-US" sz="1800" dirty="0">
              <a:solidFill>
                <a:srgbClr val="FFFFFF"/>
              </a:solidFill>
            </a:endParaRPr>
          </a:p>
        </p:txBody>
      </p:sp>
      <p:grpSp>
        <p:nvGrpSpPr>
          <p:cNvPr id="22" name="Group 21">
            <a:extLst>
              <a:ext uri="{FF2B5EF4-FFF2-40B4-BE49-F238E27FC236}">
                <a16:creationId xmlns:a16="http://schemas.microsoft.com/office/drawing/2014/main" id="{EE9B2788-52F7-4FD8-9A6C-1CBD70119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3" name="Picture 22">
              <a:extLst>
                <a:ext uri="{FF2B5EF4-FFF2-40B4-BE49-F238E27FC236}">
                  <a16:creationId xmlns:a16="http://schemas.microsoft.com/office/drawing/2014/main" id="{C927285D-4714-43A4-B813-F4723866DD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4" name="Picture 23">
              <a:extLst>
                <a:ext uri="{FF2B5EF4-FFF2-40B4-BE49-F238E27FC236}">
                  <a16:creationId xmlns:a16="http://schemas.microsoft.com/office/drawing/2014/main" id="{5196FC73-5547-418C-A557-60B63BA6B2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5" name="Picture 4" descr="A dashboard of a car">
            <a:extLst>
              <a:ext uri="{FF2B5EF4-FFF2-40B4-BE49-F238E27FC236}">
                <a16:creationId xmlns:a16="http://schemas.microsoft.com/office/drawing/2014/main" id="{B79D38FB-0217-95FC-FD33-0533ABCF3C3A}"/>
              </a:ext>
            </a:extLst>
          </p:cNvPr>
          <p:cNvPicPr>
            <a:picLocks noChangeAspect="1"/>
          </p:cNvPicPr>
          <p:nvPr/>
        </p:nvPicPr>
        <p:blipFill rotWithShape="1">
          <a:blip r:embed="rId3"/>
          <a:srcRect l="18918" r="25919" b="-2"/>
          <a:stretch/>
        </p:blipFill>
        <p:spPr>
          <a:xfrm>
            <a:off x="6858001" y="567942"/>
            <a:ext cx="4724400" cy="5716862"/>
          </a:xfrm>
          <a:prstGeom prst="rect">
            <a:avLst/>
          </a:prstGeom>
        </p:spPr>
      </p:pic>
    </p:spTree>
    <p:extLst>
      <p:ext uri="{BB962C8B-B14F-4D97-AF65-F5344CB8AC3E}">
        <p14:creationId xmlns:p14="http://schemas.microsoft.com/office/powerpoint/2010/main" val="58774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6D2247-B14D-5FC1-1782-5F56AF7A1B12}"/>
              </a:ext>
            </a:extLst>
          </p:cNvPr>
          <p:cNvSpPr txBox="1"/>
          <p:nvPr/>
        </p:nvSpPr>
        <p:spPr>
          <a:xfrm>
            <a:off x="804672"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0" i="0" kern="1200" dirty="0" err="1">
                <a:solidFill>
                  <a:schemeClr val="tx2"/>
                </a:solidFill>
                <a:effectLst/>
                <a:latin typeface="+mj-lt"/>
                <a:ea typeface="+mj-ea"/>
                <a:cs typeface="+mj-cs"/>
              </a:rPr>
              <a:t>SmartEye</a:t>
            </a:r>
            <a:r>
              <a:rPr lang="en-US" sz="3300" b="0" i="0" kern="1200" dirty="0">
                <a:solidFill>
                  <a:schemeClr val="tx2"/>
                </a:solidFill>
                <a:effectLst/>
                <a:latin typeface="+mj-lt"/>
                <a:ea typeface="+mj-ea"/>
                <a:cs typeface="+mj-cs"/>
              </a:rPr>
              <a:t> Driver Monitoring System (DMS) </a:t>
            </a:r>
            <a:r>
              <a:rPr lang="en-US" sz="3300" dirty="0">
                <a:solidFill>
                  <a:schemeClr val="tx2"/>
                </a:solidFill>
                <a:latin typeface="+mj-lt"/>
                <a:ea typeface="+mj-ea"/>
                <a:cs typeface="+mj-cs"/>
              </a:rPr>
              <a:t>Existing System:</a:t>
            </a:r>
            <a:endParaRPr lang="en-US" sz="3300" b="0" i="0" kern="1200" dirty="0">
              <a:solidFill>
                <a:schemeClr val="tx2"/>
              </a:solidFill>
              <a:effectLst/>
              <a:latin typeface="+mj-lt"/>
              <a:ea typeface="+mj-ea"/>
              <a:cs typeface="+mj-cs"/>
            </a:endParaRPr>
          </a:p>
        </p:txBody>
      </p:sp>
      <p:sp>
        <p:nvSpPr>
          <p:cNvPr id="4" name="TextBox 3">
            <a:extLst>
              <a:ext uri="{FF2B5EF4-FFF2-40B4-BE49-F238E27FC236}">
                <a16:creationId xmlns:a16="http://schemas.microsoft.com/office/drawing/2014/main" id="{F66D09A7-316B-C4C2-4961-3BFD7071D077}"/>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1" i="0">
                <a:solidFill>
                  <a:schemeClr val="tx2"/>
                </a:solidFill>
                <a:effectLst/>
              </a:rPr>
              <a:t>Precision in Feature Tracking:</a:t>
            </a:r>
            <a:r>
              <a:rPr lang="en-US" sz="1300" b="0" i="0">
                <a:solidFill>
                  <a:schemeClr val="tx2"/>
                </a:solidFill>
                <a:effectLst/>
              </a:rPr>
              <a:t> The deep learning algorithms enable precise tracking of facial features, allowing the system to capture subtle movements such as eye blinks, gaze shifts, and changes in head pose.</a:t>
            </a:r>
          </a:p>
          <a:p>
            <a:pPr indent="-228600">
              <a:lnSpc>
                <a:spcPct val="90000"/>
              </a:lnSpc>
              <a:spcAft>
                <a:spcPts val="600"/>
              </a:spcAft>
              <a:buFont typeface="Arial" panose="020B0604020202020204" pitchFamily="34" charset="0"/>
              <a:buChar char="•"/>
            </a:pPr>
            <a:r>
              <a:rPr lang="en-US" sz="1300" b="1" i="0">
                <a:solidFill>
                  <a:schemeClr val="tx2"/>
                </a:solidFill>
                <a:effectLst/>
              </a:rPr>
              <a:t>Multi-Point Analysis:</a:t>
            </a:r>
            <a:r>
              <a:rPr lang="en-US" sz="1300" b="0" i="0">
                <a:solidFill>
                  <a:schemeClr val="tx2"/>
                </a:solidFill>
                <a:effectLst/>
              </a:rPr>
              <a:t> The technology doesn't focus on a single facial feature but combines analysis of multiple points, including eyes, mouth, and overall head movement. This comprehensive approach enhances the accuracy of interpreting driver behavior.</a:t>
            </a:r>
          </a:p>
          <a:p>
            <a:pPr indent="-228600">
              <a:lnSpc>
                <a:spcPct val="90000"/>
              </a:lnSpc>
              <a:spcAft>
                <a:spcPts val="600"/>
              </a:spcAft>
              <a:buFont typeface="Arial" panose="020B0604020202020204" pitchFamily="34" charset="0"/>
              <a:buChar char="•"/>
            </a:pPr>
            <a:r>
              <a:rPr lang="en-US" sz="1300" b="1" i="0">
                <a:solidFill>
                  <a:schemeClr val="tx2"/>
                </a:solidFill>
                <a:effectLst/>
              </a:rPr>
              <a:t>Adaptability to Varied Conditions:</a:t>
            </a:r>
            <a:r>
              <a:rPr lang="en-US" sz="1300" b="0" i="0">
                <a:solidFill>
                  <a:schemeClr val="tx2"/>
                </a:solidFill>
                <a:effectLst/>
              </a:rPr>
              <a:t> The deep learning algorithms are designed to adapt to different lighting conditions, facial expressions, and driver appearances. This adaptability ensures consistent performance across diverse driving environments.</a:t>
            </a:r>
          </a:p>
          <a:p>
            <a:pPr indent="-228600">
              <a:lnSpc>
                <a:spcPct val="90000"/>
              </a:lnSpc>
              <a:spcAft>
                <a:spcPts val="600"/>
              </a:spcAft>
              <a:buFont typeface="Arial" panose="020B0604020202020204" pitchFamily="34" charset="0"/>
              <a:buChar char="•"/>
            </a:pPr>
            <a:r>
              <a:rPr lang="en-US" sz="1300" b="1" i="0">
                <a:solidFill>
                  <a:schemeClr val="tx2"/>
                </a:solidFill>
                <a:effectLst/>
              </a:rPr>
              <a:t>Continuous Learning and Improvement:</a:t>
            </a:r>
            <a:r>
              <a:rPr lang="en-US" sz="1300" b="0" i="0">
                <a:solidFill>
                  <a:schemeClr val="tx2"/>
                </a:solidFill>
                <a:effectLst/>
              </a:rPr>
              <a:t> Deep learning facilitates continuous learning from data, allowing the system to improve its accuracy over time. As it encounters more diverse scenarios, the facial recognition technology can enhance its ability to recognize and interpret a wide range of facial expressions and movements.</a:t>
            </a:r>
          </a:p>
        </p:txBody>
      </p:sp>
      <p:pic>
        <p:nvPicPr>
          <p:cNvPr id="8" name="Graphic 7" descr="Robot">
            <a:extLst>
              <a:ext uri="{FF2B5EF4-FFF2-40B4-BE49-F238E27FC236}">
                <a16:creationId xmlns:a16="http://schemas.microsoft.com/office/drawing/2014/main" id="{774AA41D-1F71-9EBC-3215-961F22F153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13545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1ECF9-4098-F99B-69D9-C301DE24F4CB}"/>
              </a:ext>
            </a:extLst>
          </p:cNvPr>
          <p:cNvSpPr txBox="1"/>
          <p:nvPr/>
        </p:nvSpPr>
        <p:spPr>
          <a:xfrm>
            <a:off x="786385" y="76200"/>
            <a:ext cx="6359133" cy="640237"/>
          </a:xfrm>
          <a:prstGeom prst="rect">
            <a:avLst/>
          </a:prstGeom>
        </p:spPr>
        <p:txBody>
          <a:bodyPr vert="horz" lIns="91440" tIns="45720" rIns="91440" bIns="45720" rtlCol="0" anchor="ctr">
            <a:normAutofit fontScale="55000" lnSpcReduction="20000"/>
          </a:bodyPr>
          <a:lstStyle/>
          <a:p>
            <a:pPr>
              <a:lnSpc>
                <a:spcPct val="90000"/>
              </a:lnSpc>
              <a:spcBef>
                <a:spcPct val="0"/>
              </a:spcBef>
              <a:spcAft>
                <a:spcPts val="600"/>
              </a:spcAft>
            </a:pPr>
            <a:r>
              <a:rPr lang="en-US" sz="4800" b="0" i="0" kern="1200" dirty="0" err="1">
                <a:solidFill>
                  <a:srgbClr val="92D050"/>
                </a:solidFill>
                <a:effectLst/>
                <a:latin typeface="+mj-lt"/>
                <a:ea typeface="+mj-ea"/>
                <a:cs typeface="+mj-cs"/>
              </a:rPr>
              <a:t>DriverAlert</a:t>
            </a:r>
            <a:r>
              <a:rPr lang="en-US" sz="4800" b="0" i="0" kern="1200" dirty="0">
                <a:solidFill>
                  <a:srgbClr val="92D050"/>
                </a:solidFill>
                <a:effectLst/>
                <a:latin typeface="+mj-lt"/>
                <a:ea typeface="+mj-ea"/>
                <a:cs typeface="+mj-cs"/>
              </a:rPr>
              <a:t> Vigilance AI (Proposed System):</a:t>
            </a:r>
            <a:endParaRPr lang="en-US" sz="4800" kern="1200" dirty="0">
              <a:solidFill>
                <a:srgbClr val="92D050"/>
              </a:solidFill>
              <a:latin typeface="+mj-lt"/>
              <a:ea typeface="+mj-ea"/>
              <a:cs typeface="+mj-cs"/>
            </a:endParaRPr>
          </a:p>
        </p:txBody>
      </p:sp>
      <p:sp>
        <p:nvSpPr>
          <p:cNvPr id="5" name="TextBox 4">
            <a:extLst>
              <a:ext uri="{FF2B5EF4-FFF2-40B4-BE49-F238E27FC236}">
                <a16:creationId xmlns:a16="http://schemas.microsoft.com/office/drawing/2014/main" id="{CFDD04F5-8594-0032-31C7-1FADB35D3E74}"/>
              </a:ext>
            </a:extLst>
          </p:cNvPr>
          <p:cNvSpPr txBox="1"/>
          <p:nvPr/>
        </p:nvSpPr>
        <p:spPr>
          <a:xfrm>
            <a:off x="443061" y="76200"/>
            <a:ext cx="11596540" cy="670559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b="1" i="0" dirty="0">
                <a:solidFill>
                  <a:schemeClr val="tx2"/>
                </a:solidFill>
                <a:effectLst/>
              </a:rPr>
              <a:t>Robust Facial Recognition:</a:t>
            </a:r>
            <a:endParaRPr lang="en-US" sz="12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200" b="0" i="0" dirty="0" err="1">
                <a:solidFill>
                  <a:schemeClr val="tx2"/>
                </a:solidFill>
                <a:effectLst/>
              </a:rPr>
              <a:t>DriverAlert</a:t>
            </a:r>
            <a:r>
              <a:rPr lang="en-US" sz="1200" b="0" i="0" dirty="0">
                <a:solidFill>
                  <a:schemeClr val="tx2"/>
                </a:solidFill>
                <a:effectLst/>
              </a:rPr>
              <a:t> Vigilance AI employs cutting-edge facial recognition technology, powered by robust deep learning algorithms.</a:t>
            </a: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The system ensures accurate tracking and analysis of crucial facial features, maintaining effectiveness in diverse environmental conditions and facial expressions.</a:t>
            </a:r>
          </a:p>
          <a:p>
            <a:pPr indent="-228600">
              <a:lnSpc>
                <a:spcPct val="90000"/>
              </a:lnSpc>
              <a:spcAft>
                <a:spcPts val="600"/>
              </a:spcAft>
              <a:buFont typeface="Arial" panose="020B0604020202020204" pitchFamily="34" charset="0"/>
              <a:buChar char="•"/>
            </a:pPr>
            <a:r>
              <a:rPr lang="en-US" sz="1200" b="1" i="0" dirty="0">
                <a:solidFill>
                  <a:schemeClr val="tx2"/>
                </a:solidFill>
                <a:effectLst/>
              </a:rPr>
              <a:t>Customized Alerts:</a:t>
            </a:r>
            <a:endParaRPr lang="en-US" sz="12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Users have the flexibility to personalize their alert preferences within </a:t>
            </a:r>
            <a:r>
              <a:rPr lang="en-US" sz="1200" b="0" i="0" dirty="0" err="1">
                <a:solidFill>
                  <a:schemeClr val="tx2"/>
                </a:solidFill>
                <a:effectLst/>
              </a:rPr>
              <a:t>DriverAlert</a:t>
            </a:r>
            <a:r>
              <a:rPr lang="en-US" sz="1200" b="0" i="0" dirty="0">
                <a:solidFill>
                  <a:schemeClr val="tx2"/>
                </a:solidFill>
                <a:effectLst/>
              </a:rPr>
              <a:t> Vigilance AI.</a:t>
            </a: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Tailored alarm options include audible warnings, visual cues, and haptic feedback, providing a customized safety experience for each driver.</a:t>
            </a:r>
          </a:p>
          <a:p>
            <a:pPr indent="-228600">
              <a:lnSpc>
                <a:spcPct val="90000"/>
              </a:lnSpc>
              <a:spcAft>
                <a:spcPts val="600"/>
              </a:spcAft>
              <a:buFont typeface="Arial" panose="020B0604020202020204" pitchFamily="34" charset="0"/>
              <a:buChar char="•"/>
            </a:pPr>
            <a:r>
              <a:rPr lang="en-US" sz="1200" b="1" i="0" dirty="0">
                <a:solidFill>
                  <a:schemeClr val="tx2"/>
                </a:solidFill>
                <a:effectLst/>
              </a:rPr>
              <a:t>Chatbot Engagement:</a:t>
            </a:r>
            <a:endParaRPr lang="en-US" sz="12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Integration of an interactive chatbot feature within the system for continuous user engagement.</a:t>
            </a: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The chatbot serves as a proactive measure to prevent drowsiness, engaging in conversations, periodic check-ins, and alerts to maintain driver attentiveness.</a:t>
            </a:r>
          </a:p>
          <a:p>
            <a:pPr indent="-228600">
              <a:lnSpc>
                <a:spcPct val="90000"/>
              </a:lnSpc>
              <a:spcAft>
                <a:spcPts val="600"/>
              </a:spcAft>
              <a:buFont typeface="Arial" panose="020B0604020202020204" pitchFamily="34" charset="0"/>
              <a:buChar char="•"/>
            </a:pPr>
            <a:r>
              <a:rPr lang="en-US" sz="1200" b="1" i="0" dirty="0">
                <a:solidFill>
                  <a:schemeClr val="tx2"/>
                </a:solidFill>
                <a:effectLst/>
              </a:rPr>
              <a:t>Live Graph Analytics:</a:t>
            </a:r>
            <a:endParaRPr lang="en-US" sz="12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Real-time monitoring through live graph analytics is a core component of </a:t>
            </a:r>
            <a:r>
              <a:rPr lang="en-US" sz="1200" b="0" i="0" dirty="0" err="1">
                <a:solidFill>
                  <a:schemeClr val="tx2"/>
                </a:solidFill>
                <a:effectLst/>
              </a:rPr>
              <a:t>DriverAlert</a:t>
            </a:r>
            <a:r>
              <a:rPr lang="en-US" sz="1200" b="0" i="0" dirty="0">
                <a:solidFill>
                  <a:schemeClr val="tx2"/>
                </a:solidFill>
                <a:effectLst/>
              </a:rPr>
              <a:t> Vigilance AI.</a:t>
            </a: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Graphs display dynamic metrics like eye movement patterns, head pose variations, and engagement levels, offering immediate insights into the driver's state.</a:t>
            </a:r>
          </a:p>
          <a:p>
            <a:pPr indent="-228600">
              <a:lnSpc>
                <a:spcPct val="90000"/>
              </a:lnSpc>
              <a:spcAft>
                <a:spcPts val="600"/>
              </a:spcAft>
              <a:buFont typeface="Arial" panose="020B0604020202020204" pitchFamily="34" charset="0"/>
              <a:buChar char="•"/>
            </a:pPr>
            <a:r>
              <a:rPr lang="en-US" sz="1200" b="1" i="0" dirty="0">
                <a:solidFill>
                  <a:schemeClr val="tx2"/>
                </a:solidFill>
                <a:effectLst/>
              </a:rPr>
              <a:t>Continuous Learning and Adaptation:</a:t>
            </a:r>
            <a:endParaRPr lang="en-US" sz="12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The system incorporates machine learning capabilities for continuous improvement.</a:t>
            </a: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By learning from user interactions and driving scenarios, </a:t>
            </a:r>
            <a:r>
              <a:rPr lang="en-US" sz="1200" b="0" i="0" dirty="0" err="1">
                <a:solidFill>
                  <a:schemeClr val="tx2"/>
                </a:solidFill>
                <a:effectLst/>
              </a:rPr>
              <a:t>DriverAlert</a:t>
            </a:r>
            <a:r>
              <a:rPr lang="en-US" sz="1200" b="0" i="0" dirty="0">
                <a:solidFill>
                  <a:schemeClr val="tx2"/>
                </a:solidFill>
                <a:effectLst/>
              </a:rPr>
              <a:t> Vigilance AI adapts its algorithms over time to enhance the accuracy of drowsiness and distraction detection.</a:t>
            </a:r>
          </a:p>
          <a:p>
            <a:pPr indent="-228600">
              <a:lnSpc>
                <a:spcPct val="90000"/>
              </a:lnSpc>
              <a:spcAft>
                <a:spcPts val="600"/>
              </a:spcAft>
              <a:buFont typeface="Arial" panose="020B0604020202020204" pitchFamily="34" charset="0"/>
              <a:buChar char="•"/>
            </a:pPr>
            <a:r>
              <a:rPr lang="en-US" sz="1200" b="1" i="0" dirty="0">
                <a:solidFill>
                  <a:schemeClr val="tx2"/>
                </a:solidFill>
                <a:effectLst/>
              </a:rPr>
              <a:t>Privacy-Focused Design:</a:t>
            </a:r>
            <a:endParaRPr lang="en-US" sz="12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Emphasizes a privacy-focused design by selectively monitoring relevant facial features without unnecessary data storage or transmission.</a:t>
            </a: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Adheres to stringent privacy standards, ensuring responsible handling of user data.</a:t>
            </a:r>
          </a:p>
          <a:p>
            <a:pPr indent="-228600">
              <a:lnSpc>
                <a:spcPct val="90000"/>
              </a:lnSpc>
              <a:spcAft>
                <a:spcPts val="600"/>
              </a:spcAft>
              <a:buFont typeface="Arial" panose="020B0604020202020204" pitchFamily="34" charset="0"/>
              <a:buChar char="•"/>
            </a:pPr>
            <a:r>
              <a:rPr lang="en-US" sz="1200" b="1" i="0" dirty="0">
                <a:solidFill>
                  <a:schemeClr val="tx2"/>
                </a:solidFill>
                <a:effectLst/>
              </a:rPr>
              <a:t>User-Centric Interface:</a:t>
            </a:r>
            <a:endParaRPr lang="en-US" sz="1200" b="0" i="0" dirty="0">
              <a:solidFill>
                <a:schemeClr val="tx2"/>
              </a:solidFill>
              <a:effectLst/>
            </a:endParaRPr>
          </a:p>
          <a:p>
            <a:pPr marL="742950" lvl="1" indent="-228600">
              <a:lnSpc>
                <a:spcPct val="90000"/>
              </a:lnSpc>
              <a:spcAft>
                <a:spcPts val="600"/>
              </a:spcAft>
              <a:buFont typeface="Arial" panose="020B0604020202020204" pitchFamily="34" charset="0"/>
              <a:buChar char="•"/>
            </a:pPr>
            <a:r>
              <a:rPr lang="en-US" sz="1200" b="0" i="0" dirty="0" err="1">
                <a:solidFill>
                  <a:schemeClr val="tx2"/>
                </a:solidFill>
                <a:effectLst/>
              </a:rPr>
              <a:t>DriverAlert</a:t>
            </a:r>
            <a:r>
              <a:rPr lang="en-US" sz="1200" b="0" i="0" dirty="0">
                <a:solidFill>
                  <a:schemeClr val="tx2"/>
                </a:solidFill>
                <a:effectLst/>
              </a:rPr>
              <a:t> Vigilance AI features a user-centric interface, making it easy for users to customize settings, choose alerts, and interact with the chatbot.</a:t>
            </a:r>
          </a:p>
          <a:p>
            <a:pPr marL="742950" lvl="1" indent="-228600">
              <a:lnSpc>
                <a:spcPct val="90000"/>
              </a:lnSpc>
              <a:spcAft>
                <a:spcPts val="600"/>
              </a:spcAft>
              <a:buFont typeface="Arial" panose="020B0604020202020204" pitchFamily="34" charset="0"/>
              <a:buChar char="•"/>
            </a:pPr>
            <a:r>
              <a:rPr lang="en-US" sz="1200" b="0" i="0" dirty="0">
                <a:solidFill>
                  <a:schemeClr val="tx2"/>
                </a:solidFill>
                <a:effectLst/>
              </a:rPr>
              <a:t>The interface is designed for intuitiveness, enhancing the overall user experience</a:t>
            </a:r>
            <a:r>
              <a:rPr lang="en-US" sz="1000" b="0" i="0" dirty="0">
                <a:solidFill>
                  <a:schemeClr val="tx2"/>
                </a:solidFill>
                <a:effectLst/>
              </a:rPr>
              <a:t>.</a:t>
            </a:r>
          </a:p>
        </p:txBody>
      </p:sp>
    </p:spTree>
    <p:extLst>
      <p:ext uri="{BB962C8B-B14F-4D97-AF65-F5344CB8AC3E}">
        <p14:creationId xmlns:p14="http://schemas.microsoft.com/office/powerpoint/2010/main" val="2035191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9234" y="355281"/>
            <a:ext cx="2719070" cy="574040"/>
          </a:xfrm>
          <a:prstGeom prst="rect">
            <a:avLst/>
          </a:prstGeom>
        </p:spPr>
        <p:txBody>
          <a:bodyPr vert="horz" wrap="square" lIns="0" tIns="12700" rIns="0" bIns="0" rtlCol="0">
            <a:spAutoFit/>
          </a:bodyPr>
          <a:lstStyle/>
          <a:p>
            <a:pPr marL="12700">
              <a:lnSpc>
                <a:spcPct val="100000"/>
              </a:lnSpc>
              <a:spcBef>
                <a:spcPts val="100"/>
              </a:spcBef>
            </a:pPr>
            <a:r>
              <a:rPr sz="3600" spc="-5" dirty="0"/>
              <a:t>Deliverables</a:t>
            </a:r>
            <a:endParaRPr sz="3600"/>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2700" marR="445134">
              <a:lnSpc>
                <a:spcPct val="100000"/>
              </a:lnSpc>
              <a:spcBef>
                <a:spcPts val="100"/>
              </a:spcBef>
            </a:pPr>
            <a:r>
              <a:rPr spc="-5" dirty="0"/>
              <a:t>Convolutional Deep Learning </a:t>
            </a:r>
            <a:r>
              <a:rPr spc="-495" dirty="0"/>
              <a:t> </a:t>
            </a:r>
            <a:r>
              <a:rPr dirty="0"/>
              <a:t>Model-1</a:t>
            </a:r>
          </a:p>
          <a:p>
            <a:pPr>
              <a:lnSpc>
                <a:spcPct val="100000"/>
              </a:lnSpc>
              <a:spcBef>
                <a:spcPts val="25"/>
              </a:spcBef>
            </a:pPr>
            <a:endParaRPr sz="1850"/>
          </a:p>
          <a:p>
            <a:pPr marL="12700" marR="337185">
              <a:lnSpc>
                <a:spcPct val="100000"/>
              </a:lnSpc>
              <a:buSzPct val="102777"/>
              <a:buChar char="•"/>
              <a:tabLst>
                <a:tab pos="158750" algn="l"/>
              </a:tabLst>
            </a:pPr>
            <a:r>
              <a:rPr b="0" dirty="0">
                <a:latin typeface="Arial MT"/>
                <a:cs typeface="Arial MT"/>
              </a:rPr>
              <a:t>A</a:t>
            </a:r>
            <a:r>
              <a:rPr b="0" spc="-35" dirty="0">
                <a:latin typeface="Arial MT"/>
                <a:cs typeface="Arial MT"/>
              </a:rPr>
              <a:t> </a:t>
            </a:r>
            <a:r>
              <a:rPr b="0" spc="-5" dirty="0">
                <a:latin typeface="Arial MT"/>
                <a:cs typeface="Arial MT"/>
              </a:rPr>
              <a:t>trained</a:t>
            </a:r>
            <a:r>
              <a:rPr b="0" spc="-25" dirty="0">
                <a:latin typeface="Arial MT"/>
                <a:cs typeface="Arial MT"/>
              </a:rPr>
              <a:t> </a:t>
            </a:r>
            <a:r>
              <a:rPr b="0" dirty="0">
                <a:latin typeface="Arial MT"/>
                <a:cs typeface="Arial MT"/>
              </a:rPr>
              <a:t>model</a:t>
            </a:r>
            <a:r>
              <a:rPr b="0" spc="-25" dirty="0">
                <a:latin typeface="Arial MT"/>
                <a:cs typeface="Arial MT"/>
              </a:rPr>
              <a:t> </a:t>
            </a:r>
            <a:r>
              <a:rPr b="0" spc="-5" dirty="0">
                <a:latin typeface="Arial MT"/>
                <a:cs typeface="Arial MT"/>
              </a:rPr>
              <a:t>for</a:t>
            </a:r>
            <a:r>
              <a:rPr b="0" spc="-30" dirty="0">
                <a:latin typeface="Arial MT"/>
                <a:cs typeface="Arial MT"/>
              </a:rPr>
              <a:t> </a:t>
            </a:r>
            <a:r>
              <a:rPr b="0" spc="-5" dirty="0">
                <a:latin typeface="Arial MT"/>
                <a:cs typeface="Arial MT"/>
              </a:rPr>
              <a:t>drowsiness </a:t>
            </a:r>
            <a:r>
              <a:rPr b="0" spc="-484" dirty="0">
                <a:latin typeface="Arial MT"/>
                <a:cs typeface="Arial MT"/>
              </a:rPr>
              <a:t> </a:t>
            </a:r>
            <a:r>
              <a:rPr b="0" spc="-5" dirty="0">
                <a:latin typeface="Arial MT"/>
                <a:cs typeface="Arial MT"/>
              </a:rPr>
              <a:t>detection using </a:t>
            </a:r>
            <a:r>
              <a:rPr b="0" dirty="0">
                <a:latin typeface="Arial MT"/>
                <a:cs typeface="Arial MT"/>
              </a:rPr>
              <a:t>convolutional </a:t>
            </a:r>
            <a:r>
              <a:rPr b="0" spc="5" dirty="0">
                <a:latin typeface="Arial MT"/>
                <a:cs typeface="Arial MT"/>
              </a:rPr>
              <a:t> </a:t>
            </a:r>
            <a:r>
              <a:rPr b="0" spc="-5" dirty="0">
                <a:latin typeface="Arial MT"/>
                <a:cs typeface="Arial MT"/>
              </a:rPr>
              <a:t>neural</a:t>
            </a:r>
            <a:r>
              <a:rPr b="0" spc="-10" dirty="0">
                <a:latin typeface="Arial MT"/>
                <a:cs typeface="Arial MT"/>
              </a:rPr>
              <a:t> </a:t>
            </a:r>
            <a:r>
              <a:rPr b="0" spc="-5" dirty="0">
                <a:latin typeface="Arial MT"/>
                <a:cs typeface="Arial MT"/>
              </a:rPr>
              <a:t>networks.</a:t>
            </a:r>
          </a:p>
          <a:p>
            <a:pPr marL="158115" indent="-146050">
              <a:lnSpc>
                <a:spcPts val="2140"/>
              </a:lnSpc>
              <a:buSzPct val="102777"/>
              <a:buChar char="•"/>
              <a:tabLst>
                <a:tab pos="158750" algn="l"/>
              </a:tabLst>
            </a:pPr>
            <a:r>
              <a:rPr b="0" spc="-5" dirty="0">
                <a:latin typeface="Arial MT"/>
                <a:cs typeface="Arial MT"/>
              </a:rPr>
              <a:t>Codebase</a:t>
            </a:r>
            <a:r>
              <a:rPr b="0" spc="-25" dirty="0">
                <a:latin typeface="Arial MT"/>
                <a:cs typeface="Arial MT"/>
              </a:rPr>
              <a:t> </a:t>
            </a:r>
            <a:r>
              <a:rPr b="0" spc="-5" dirty="0">
                <a:latin typeface="Arial MT"/>
                <a:cs typeface="Arial MT"/>
              </a:rPr>
              <a:t>for</a:t>
            </a:r>
            <a:r>
              <a:rPr b="0" spc="-20" dirty="0">
                <a:latin typeface="Arial MT"/>
                <a:cs typeface="Arial MT"/>
              </a:rPr>
              <a:t> </a:t>
            </a:r>
            <a:r>
              <a:rPr b="0" spc="-5" dirty="0">
                <a:latin typeface="Arial MT"/>
                <a:cs typeface="Arial MT"/>
              </a:rPr>
              <a:t>the</a:t>
            </a:r>
            <a:r>
              <a:rPr b="0" spc="-20" dirty="0">
                <a:latin typeface="Arial MT"/>
                <a:cs typeface="Arial MT"/>
              </a:rPr>
              <a:t> </a:t>
            </a:r>
            <a:r>
              <a:rPr b="0" dirty="0">
                <a:latin typeface="Arial MT"/>
                <a:cs typeface="Arial MT"/>
              </a:rPr>
              <a:t>model</a:t>
            </a:r>
            <a:r>
              <a:rPr b="0" spc="-25" dirty="0">
                <a:latin typeface="Arial MT"/>
                <a:cs typeface="Arial MT"/>
              </a:rPr>
              <a:t> </a:t>
            </a:r>
            <a:r>
              <a:rPr b="0" spc="-5" dirty="0">
                <a:latin typeface="Arial MT"/>
                <a:cs typeface="Arial MT"/>
              </a:rPr>
              <a:t>and</a:t>
            </a:r>
          </a:p>
          <a:p>
            <a:pPr marL="12700" marR="521334">
              <a:lnSpc>
                <a:spcPct val="100000"/>
              </a:lnSpc>
              <a:spcBef>
                <a:spcPts val="30"/>
              </a:spcBef>
            </a:pPr>
            <a:r>
              <a:rPr b="0" spc="-5" dirty="0">
                <a:latin typeface="Arial MT"/>
                <a:cs typeface="Arial MT"/>
              </a:rPr>
              <a:t>instructions for training on new </a:t>
            </a:r>
            <a:r>
              <a:rPr b="0" spc="-490" dirty="0">
                <a:latin typeface="Arial MT"/>
                <a:cs typeface="Arial MT"/>
              </a:rPr>
              <a:t> </a:t>
            </a:r>
            <a:r>
              <a:rPr b="0" spc="-5" dirty="0">
                <a:latin typeface="Arial MT"/>
                <a:cs typeface="Arial MT"/>
              </a:rPr>
              <a:t>data.</a:t>
            </a:r>
          </a:p>
          <a:p>
            <a:pPr>
              <a:lnSpc>
                <a:spcPct val="100000"/>
              </a:lnSpc>
              <a:spcBef>
                <a:spcPts val="35"/>
              </a:spcBef>
            </a:pPr>
            <a:endParaRPr sz="2950">
              <a:latin typeface="Arial MT"/>
              <a:cs typeface="Arial MT"/>
            </a:endParaRPr>
          </a:p>
          <a:p>
            <a:pPr marL="12700">
              <a:lnSpc>
                <a:spcPct val="100000"/>
              </a:lnSpc>
            </a:pPr>
            <a:r>
              <a:rPr spc="-5" dirty="0"/>
              <a:t>Comparing</a:t>
            </a:r>
            <a:r>
              <a:rPr spc="-30" dirty="0"/>
              <a:t> </a:t>
            </a:r>
            <a:r>
              <a:rPr dirty="0"/>
              <a:t>Model-1</a:t>
            </a:r>
            <a:r>
              <a:rPr spc="-25" dirty="0"/>
              <a:t> </a:t>
            </a:r>
            <a:r>
              <a:rPr spc="-5" dirty="0"/>
              <a:t>and</a:t>
            </a:r>
            <a:r>
              <a:rPr spc="-25" dirty="0"/>
              <a:t> </a:t>
            </a:r>
            <a:r>
              <a:rPr dirty="0"/>
              <a:t>Model-2</a:t>
            </a:r>
          </a:p>
          <a:p>
            <a:pPr>
              <a:lnSpc>
                <a:spcPct val="100000"/>
              </a:lnSpc>
              <a:spcBef>
                <a:spcPts val="50"/>
              </a:spcBef>
            </a:pPr>
            <a:endParaRPr dirty="0"/>
          </a:p>
          <a:p>
            <a:pPr marL="12700" marR="5080">
              <a:lnSpc>
                <a:spcPct val="100600"/>
              </a:lnSpc>
              <a:buSzPct val="102777"/>
              <a:buChar char="•"/>
              <a:tabLst>
                <a:tab pos="158750" algn="l"/>
              </a:tabLst>
            </a:pPr>
            <a:r>
              <a:rPr b="0" spc="-5" dirty="0">
                <a:latin typeface="Arial MT"/>
                <a:cs typeface="Arial MT"/>
              </a:rPr>
              <a:t>Comparison of the performance of </a:t>
            </a:r>
            <a:r>
              <a:rPr b="0" spc="-490" dirty="0">
                <a:latin typeface="Arial MT"/>
                <a:cs typeface="Arial MT"/>
              </a:rPr>
              <a:t> </a:t>
            </a:r>
            <a:r>
              <a:rPr b="0" spc="-5" dirty="0">
                <a:latin typeface="Arial MT"/>
                <a:cs typeface="Arial MT"/>
              </a:rPr>
              <a:t>the two </a:t>
            </a:r>
            <a:r>
              <a:rPr b="0" dirty="0">
                <a:latin typeface="Arial MT"/>
                <a:cs typeface="Arial MT"/>
              </a:rPr>
              <a:t>models </a:t>
            </a:r>
            <a:r>
              <a:rPr b="0" spc="-5" dirty="0">
                <a:latin typeface="Arial MT"/>
                <a:cs typeface="Arial MT"/>
              </a:rPr>
              <a:t>on </a:t>
            </a:r>
            <a:r>
              <a:rPr b="0" dirty="0">
                <a:latin typeface="Arial MT"/>
                <a:cs typeface="Arial MT"/>
              </a:rPr>
              <a:t>a common </a:t>
            </a:r>
            <a:r>
              <a:rPr b="0" spc="5" dirty="0">
                <a:latin typeface="Arial MT"/>
                <a:cs typeface="Arial MT"/>
              </a:rPr>
              <a:t> </a:t>
            </a:r>
            <a:r>
              <a:rPr b="0" spc="-5" dirty="0">
                <a:latin typeface="Arial MT"/>
                <a:cs typeface="Arial MT"/>
              </a:rPr>
              <a:t>dataset.</a:t>
            </a:r>
          </a:p>
        </p:txBody>
      </p:sp>
      <p:sp>
        <p:nvSpPr>
          <p:cNvPr id="4" name="object 4"/>
          <p:cNvSpPr txBox="1"/>
          <p:nvPr/>
        </p:nvSpPr>
        <p:spPr>
          <a:xfrm>
            <a:off x="6441829" y="1491762"/>
            <a:ext cx="4271010" cy="16713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Transfer</a:t>
            </a:r>
            <a:r>
              <a:rPr sz="1800" b="1" spc="-35" dirty="0">
                <a:latin typeface="Arial"/>
                <a:cs typeface="Arial"/>
              </a:rPr>
              <a:t> </a:t>
            </a:r>
            <a:r>
              <a:rPr sz="1800" b="1" spc="-5" dirty="0">
                <a:latin typeface="Arial"/>
                <a:cs typeface="Arial"/>
              </a:rPr>
              <a:t>Learning</a:t>
            </a:r>
            <a:r>
              <a:rPr sz="1800" b="1" spc="-35" dirty="0">
                <a:latin typeface="Arial"/>
                <a:cs typeface="Arial"/>
              </a:rPr>
              <a:t> </a:t>
            </a:r>
            <a:r>
              <a:rPr sz="1800" b="1" dirty="0">
                <a:latin typeface="Arial"/>
                <a:cs typeface="Arial"/>
              </a:rPr>
              <a:t>Model-2</a:t>
            </a:r>
            <a:endParaRPr sz="1800">
              <a:latin typeface="Arial"/>
              <a:cs typeface="Arial"/>
            </a:endParaRPr>
          </a:p>
          <a:p>
            <a:pPr>
              <a:lnSpc>
                <a:spcPct val="100000"/>
              </a:lnSpc>
              <a:spcBef>
                <a:spcPts val="30"/>
              </a:spcBef>
            </a:pPr>
            <a:endParaRPr sz="1800">
              <a:latin typeface="Arial"/>
              <a:cs typeface="Arial"/>
            </a:endParaRPr>
          </a:p>
          <a:p>
            <a:pPr marL="12700" marR="938530">
              <a:lnSpc>
                <a:spcPct val="101299"/>
              </a:lnSpc>
              <a:spcBef>
                <a:spcPts val="5"/>
              </a:spcBef>
              <a:buSzPct val="102777"/>
              <a:buChar char="•"/>
              <a:tabLst>
                <a:tab pos="158750" algn="l"/>
              </a:tabLst>
            </a:pPr>
            <a:r>
              <a:rPr sz="1800" dirty="0">
                <a:latin typeface="Arial MT"/>
                <a:cs typeface="Arial MT"/>
              </a:rPr>
              <a:t>A </a:t>
            </a:r>
            <a:r>
              <a:rPr sz="1800" spc="-5" dirty="0">
                <a:latin typeface="Arial MT"/>
                <a:cs typeface="Arial MT"/>
              </a:rPr>
              <a:t>trained </a:t>
            </a:r>
            <a:r>
              <a:rPr sz="1800" dirty="0">
                <a:latin typeface="Arial MT"/>
                <a:cs typeface="Arial MT"/>
              </a:rPr>
              <a:t>model </a:t>
            </a:r>
            <a:r>
              <a:rPr sz="1800" spc="-5" dirty="0">
                <a:latin typeface="Arial MT"/>
                <a:cs typeface="Arial MT"/>
              </a:rPr>
              <a:t>for drowsiness </a:t>
            </a:r>
            <a:r>
              <a:rPr sz="1800" spc="-490" dirty="0">
                <a:latin typeface="Arial MT"/>
                <a:cs typeface="Arial MT"/>
              </a:rPr>
              <a:t> </a:t>
            </a:r>
            <a:r>
              <a:rPr sz="1800" spc="-5" dirty="0">
                <a:latin typeface="Arial MT"/>
                <a:cs typeface="Arial MT"/>
              </a:rPr>
              <a:t>detection</a:t>
            </a:r>
            <a:r>
              <a:rPr sz="1800" spc="-35" dirty="0">
                <a:latin typeface="Arial MT"/>
                <a:cs typeface="Arial MT"/>
              </a:rPr>
              <a:t> </a:t>
            </a:r>
            <a:r>
              <a:rPr sz="1800" spc="-5" dirty="0">
                <a:latin typeface="Arial MT"/>
                <a:cs typeface="Arial MT"/>
              </a:rPr>
              <a:t>using</a:t>
            </a:r>
            <a:r>
              <a:rPr sz="1800" spc="-30" dirty="0">
                <a:latin typeface="Arial MT"/>
                <a:cs typeface="Arial MT"/>
              </a:rPr>
              <a:t> </a:t>
            </a:r>
            <a:r>
              <a:rPr sz="1800" spc="-5" dirty="0">
                <a:latin typeface="Arial MT"/>
                <a:cs typeface="Arial MT"/>
              </a:rPr>
              <a:t>transfer</a:t>
            </a:r>
            <a:r>
              <a:rPr sz="1800" spc="-30" dirty="0">
                <a:latin typeface="Arial MT"/>
                <a:cs typeface="Arial MT"/>
              </a:rPr>
              <a:t> </a:t>
            </a:r>
            <a:r>
              <a:rPr sz="1800" spc="-5" dirty="0">
                <a:latin typeface="Arial MT"/>
                <a:cs typeface="Arial MT"/>
              </a:rPr>
              <a:t>learning.</a:t>
            </a:r>
            <a:endParaRPr sz="1800">
              <a:latin typeface="Arial MT"/>
              <a:cs typeface="Arial MT"/>
            </a:endParaRPr>
          </a:p>
          <a:p>
            <a:pPr marL="12700" marR="5080">
              <a:lnSpc>
                <a:spcPts val="2190"/>
              </a:lnSpc>
              <a:spcBef>
                <a:spcPts val="20"/>
              </a:spcBef>
              <a:buSzPct val="102777"/>
              <a:buChar char="•"/>
              <a:tabLst>
                <a:tab pos="158750" algn="l"/>
              </a:tabLst>
            </a:pPr>
            <a:r>
              <a:rPr sz="1800" spc="-5" dirty="0">
                <a:latin typeface="Arial MT"/>
                <a:cs typeface="Arial MT"/>
              </a:rPr>
              <a:t>Codebase for the </a:t>
            </a:r>
            <a:r>
              <a:rPr sz="1800" dirty="0">
                <a:latin typeface="Arial MT"/>
                <a:cs typeface="Arial MT"/>
              </a:rPr>
              <a:t>model </a:t>
            </a:r>
            <a:r>
              <a:rPr sz="1800" spc="-5" dirty="0">
                <a:latin typeface="Arial MT"/>
                <a:cs typeface="Arial MT"/>
              </a:rPr>
              <a:t>and instructions </a:t>
            </a:r>
            <a:r>
              <a:rPr sz="1800" spc="-490" dirty="0">
                <a:latin typeface="Arial MT"/>
                <a:cs typeface="Arial MT"/>
              </a:rPr>
              <a:t> </a:t>
            </a:r>
            <a:r>
              <a:rPr sz="1800" spc="-5" dirty="0">
                <a:latin typeface="Arial MT"/>
                <a:cs typeface="Arial MT"/>
              </a:rPr>
              <a:t>for</a:t>
            </a:r>
            <a:r>
              <a:rPr sz="1800" spc="-10" dirty="0">
                <a:latin typeface="Arial MT"/>
                <a:cs typeface="Arial MT"/>
              </a:rPr>
              <a:t> </a:t>
            </a:r>
            <a:r>
              <a:rPr sz="1800" spc="-5" dirty="0">
                <a:latin typeface="Arial MT"/>
                <a:cs typeface="Arial MT"/>
              </a:rPr>
              <a:t>training on</a:t>
            </a:r>
            <a:r>
              <a:rPr sz="1800" spc="-10" dirty="0">
                <a:latin typeface="Arial MT"/>
                <a:cs typeface="Arial MT"/>
              </a:rPr>
              <a:t> </a:t>
            </a:r>
            <a:r>
              <a:rPr sz="1800" spc="-5" dirty="0">
                <a:latin typeface="Arial MT"/>
                <a:cs typeface="Arial MT"/>
              </a:rPr>
              <a:t>new data.</a:t>
            </a:r>
            <a:endParaRPr sz="1800">
              <a:latin typeface="Arial MT"/>
              <a:cs typeface="Arial MT"/>
            </a:endParaRPr>
          </a:p>
        </p:txBody>
      </p:sp>
      <p:sp>
        <p:nvSpPr>
          <p:cNvPr id="5" name="object 5"/>
          <p:cNvSpPr txBox="1"/>
          <p:nvPr/>
        </p:nvSpPr>
        <p:spPr>
          <a:xfrm>
            <a:off x="6519778" y="4192543"/>
            <a:ext cx="3978275" cy="1945639"/>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Django</a:t>
            </a:r>
            <a:r>
              <a:rPr sz="1800" b="1" spc="-35" dirty="0">
                <a:latin typeface="Arial"/>
                <a:cs typeface="Arial"/>
              </a:rPr>
              <a:t> </a:t>
            </a:r>
            <a:r>
              <a:rPr sz="1800" b="1" spc="-5" dirty="0">
                <a:latin typeface="Arial"/>
                <a:cs typeface="Arial"/>
              </a:rPr>
              <a:t>Web</a:t>
            </a:r>
            <a:r>
              <a:rPr sz="1800" b="1" spc="-35" dirty="0">
                <a:latin typeface="Arial"/>
                <a:cs typeface="Arial"/>
              </a:rPr>
              <a:t> </a:t>
            </a:r>
            <a:r>
              <a:rPr sz="1800" b="1" spc="-5" dirty="0">
                <a:latin typeface="Arial"/>
                <a:cs typeface="Arial"/>
              </a:rPr>
              <a:t>Application</a:t>
            </a:r>
            <a:endParaRPr sz="1800">
              <a:latin typeface="Arial"/>
              <a:cs typeface="Arial"/>
            </a:endParaRPr>
          </a:p>
          <a:p>
            <a:pPr>
              <a:lnSpc>
                <a:spcPct val="100000"/>
              </a:lnSpc>
              <a:spcBef>
                <a:spcPts val="45"/>
              </a:spcBef>
            </a:pPr>
            <a:endParaRPr sz="1800">
              <a:latin typeface="Arial"/>
              <a:cs typeface="Arial"/>
            </a:endParaRPr>
          </a:p>
          <a:p>
            <a:pPr marL="12700" marR="5080">
              <a:lnSpc>
                <a:spcPct val="100600"/>
              </a:lnSpc>
              <a:spcBef>
                <a:spcPts val="5"/>
              </a:spcBef>
              <a:buSzPct val="102777"/>
              <a:buChar char="•"/>
              <a:tabLst>
                <a:tab pos="158750" algn="l"/>
              </a:tabLst>
            </a:pPr>
            <a:r>
              <a:rPr sz="1800" dirty="0">
                <a:latin typeface="Arial MT"/>
                <a:cs typeface="Arial MT"/>
              </a:rPr>
              <a:t>A </a:t>
            </a:r>
            <a:r>
              <a:rPr sz="1800" spc="-5" dirty="0">
                <a:latin typeface="Arial MT"/>
                <a:cs typeface="Arial MT"/>
              </a:rPr>
              <a:t>web application that allows users to </a:t>
            </a:r>
            <a:r>
              <a:rPr sz="1800" spc="-490" dirty="0">
                <a:latin typeface="Arial MT"/>
                <a:cs typeface="Arial MT"/>
              </a:rPr>
              <a:t> </a:t>
            </a:r>
            <a:r>
              <a:rPr sz="1800" spc="-5" dirty="0">
                <a:latin typeface="Arial MT"/>
                <a:cs typeface="Arial MT"/>
              </a:rPr>
              <a:t>upload </a:t>
            </a:r>
            <a:r>
              <a:rPr sz="1800" dirty="0">
                <a:latin typeface="Arial MT"/>
                <a:cs typeface="Arial MT"/>
              </a:rPr>
              <a:t>video </a:t>
            </a:r>
            <a:r>
              <a:rPr sz="1800" spc="-5" dirty="0">
                <a:latin typeface="Arial MT"/>
                <a:cs typeface="Arial MT"/>
              </a:rPr>
              <a:t>files for drowsiness </a:t>
            </a:r>
            <a:r>
              <a:rPr sz="1800" dirty="0">
                <a:latin typeface="Arial MT"/>
                <a:cs typeface="Arial MT"/>
              </a:rPr>
              <a:t> </a:t>
            </a:r>
            <a:r>
              <a:rPr sz="1800" spc="-5" dirty="0">
                <a:latin typeface="Arial MT"/>
                <a:cs typeface="Arial MT"/>
              </a:rPr>
              <a:t>detection</a:t>
            </a:r>
            <a:r>
              <a:rPr sz="1800" spc="-15" dirty="0">
                <a:latin typeface="Arial MT"/>
                <a:cs typeface="Arial MT"/>
              </a:rPr>
              <a:t> </a:t>
            </a:r>
            <a:r>
              <a:rPr sz="1800" spc="-5" dirty="0">
                <a:latin typeface="Arial MT"/>
                <a:cs typeface="Arial MT"/>
              </a:rPr>
              <a:t>using</a:t>
            </a:r>
            <a:r>
              <a:rPr sz="1800" spc="-10" dirty="0">
                <a:latin typeface="Arial MT"/>
                <a:cs typeface="Arial MT"/>
              </a:rPr>
              <a:t> </a:t>
            </a:r>
            <a:r>
              <a:rPr sz="1800" spc="-5" dirty="0">
                <a:latin typeface="Arial MT"/>
                <a:cs typeface="Arial MT"/>
              </a:rPr>
              <a:t>the</a:t>
            </a:r>
            <a:r>
              <a:rPr sz="1800" spc="-15" dirty="0">
                <a:latin typeface="Arial MT"/>
                <a:cs typeface="Arial MT"/>
              </a:rPr>
              <a:t> </a:t>
            </a:r>
            <a:r>
              <a:rPr sz="1800" spc="-5" dirty="0">
                <a:latin typeface="Arial MT"/>
                <a:cs typeface="Arial MT"/>
              </a:rPr>
              <a:t>trained</a:t>
            </a:r>
            <a:r>
              <a:rPr sz="1800" spc="-10" dirty="0">
                <a:latin typeface="Arial MT"/>
                <a:cs typeface="Arial MT"/>
              </a:rPr>
              <a:t> </a:t>
            </a:r>
            <a:r>
              <a:rPr sz="1800" dirty="0">
                <a:latin typeface="Arial MT"/>
                <a:cs typeface="Arial MT"/>
              </a:rPr>
              <a:t>models.</a:t>
            </a:r>
            <a:endParaRPr sz="1800">
              <a:latin typeface="Arial MT"/>
              <a:cs typeface="Arial MT"/>
            </a:endParaRPr>
          </a:p>
          <a:p>
            <a:pPr marL="12700" marR="6350">
              <a:lnSpc>
                <a:spcPts val="2190"/>
              </a:lnSpc>
              <a:spcBef>
                <a:spcPts val="20"/>
              </a:spcBef>
              <a:buSzPct val="102777"/>
              <a:buChar char="•"/>
              <a:tabLst>
                <a:tab pos="158750" algn="l"/>
              </a:tabLst>
            </a:pPr>
            <a:r>
              <a:rPr sz="1800" spc="-5" dirty="0">
                <a:latin typeface="Arial MT"/>
                <a:cs typeface="Arial MT"/>
              </a:rPr>
              <a:t>Instructions for deploying and </a:t>
            </a:r>
            <a:r>
              <a:rPr sz="1800" dirty="0">
                <a:latin typeface="Arial MT"/>
                <a:cs typeface="Arial MT"/>
              </a:rPr>
              <a:t>running </a:t>
            </a:r>
            <a:r>
              <a:rPr sz="1800" spc="-490" dirty="0">
                <a:latin typeface="Arial MT"/>
                <a:cs typeface="Arial MT"/>
              </a:rPr>
              <a:t> </a:t>
            </a:r>
            <a:r>
              <a:rPr sz="1800" spc="-5" dirty="0">
                <a:latin typeface="Arial MT"/>
                <a:cs typeface="Arial MT"/>
              </a:rPr>
              <a:t>the</a:t>
            </a:r>
            <a:r>
              <a:rPr sz="1800" spc="-10" dirty="0">
                <a:latin typeface="Arial MT"/>
                <a:cs typeface="Arial MT"/>
              </a:rPr>
              <a:t> </a:t>
            </a:r>
            <a:r>
              <a:rPr sz="1800" spc="-5" dirty="0">
                <a:latin typeface="Arial MT"/>
                <a:cs typeface="Arial MT"/>
              </a:rPr>
              <a:t>web</a:t>
            </a:r>
            <a:r>
              <a:rPr sz="1800" spc="-10" dirty="0">
                <a:latin typeface="Arial MT"/>
                <a:cs typeface="Arial MT"/>
              </a:rPr>
              <a:t> </a:t>
            </a:r>
            <a:r>
              <a:rPr sz="1800" spc="-5" dirty="0">
                <a:latin typeface="Arial MT"/>
                <a:cs typeface="Arial MT"/>
              </a:rPr>
              <a:t>application.</a:t>
            </a:r>
            <a:endParaRPr sz="18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5" name="Picture 14">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7" name="Rectangle 1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8B7CC9ED-57A2-429E-8FD9-D55F47275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EF0E40-AEB8-4DF7-A67A-7317B3BF9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8138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Title 3">
            <a:extLst>
              <a:ext uri="{FF2B5EF4-FFF2-40B4-BE49-F238E27FC236}">
                <a16:creationId xmlns:a16="http://schemas.microsoft.com/office/drawing/2014/main" id="{491B5261-9B9E-D018-64E9-4061CEFCDE1E}"/>
              </a:ext>
            </a:extLst>
          </p:cNvPr>
          <p:cNvSpPr>
            <a:spLocks noGrp="1"/>
          </p:cNvSpPr>
          <p:nvPr>
            <p:ph type="title"/>
          </p:nvPr>
        </p:nvSpPr>
        <p:spPr>
          <a:xfrm>
            <a:off x="838200" y="586992"/>
            <a:ext cx="4953000" cy="2308608"/>
          </a:xfrm>
        </p:spPr>
        <p:txBody>
          <a:bodyPr vert="horz" lIns="91440" tIns="45720" rIns="91440" bIns="45720" rtlCol="0" anchor="ctr">
            <a:normAutofit/>
          </a:bodyPr>
          <a:lstStyle/>
          <a:p>
            <a:r>
              <a:rPr lang="en-US" dirty="0">
                <a:solidFill>
                  <a:srgbClr val="FFFFFF"/>
                </a:solidFill>
                <a:latin typeface="Times New Roman" panose="02020603050405020304" pitchFamily="18" charset="0"/>
                <a:cs typeface="Times New Roman" panose="02020603050405020304" pitchFamily="18" charset="0"/>
              </a:rPr>
              <a:t>Data Understanding</a:t>
            </a:r>
            <a:br>
              <a:rPr lang="en-US" dirty="0">
                <a:solidFill>
                  <a:srgbClr val="FFFFFF"/>
                </a:solidFill>
              </a:rPr>
            </a:br>
            <a:endParaRPr lang="en-US" dirty="0">
              <a:solidFill>
                <a:srgbClr val="FFFFFF"/>
              </a:solidFill>
            </a:endParaRPr>
          </a:p>
        </p:txBody>
      </p:sp>
      <p:graphicFrame>
        <p:nvGraphicFramePr>
          <p:cNvPr id="29" name="Content Placeholder 4">
            <a:extLst>
              <a:ext uri="{FF2B5EF4-FFF2-40B4-BE49-F238E27FC236}">
                <a16:creationId xmlns:a16="http://schemas.microsoft.com/office/drawing/2014/main" id="{629CEC28-4FB4-1617-1A9F-54096E164925}"/>
              </a:ext>
            </a:extLst>
          </p:cNvPr>
          <p:cNvGraphicFramePr>
            <a:graphicFrameLocks noGrp="1"/>
          </p:cNvGraphicFramePr>
          <p:nvPr>
            <p:ph sz="half" idx="1"/>
            <p:extLst>
              <p:ext uri="{D42A27DB-BD31-4B8C-83A1-F6EECF244321}">
                <p14:modId xmlns:p14="http://schemas.microsoft.com/office/powerpoint/2010/main" val="2383232522"/>
              </p:ext>
            </p:extLst>
          </p:nvPr>
        </p:nvGraphicFramePr>
        <p:xfrm>
          <a:off x="838200" y="2327564"/>
          <a:ext cx="4952681" cy="39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3" name="Group 22">
            <a:extLst>
              <a:ext uri="{FF2B5EF4-FFF2-40B4-BE49-F238E27FC236}">
                <a16:creationId xmlns:a16="http://schemas.microsoft.com/office/drawing/2014/main" id="{739BAE37-B96C-4F71-BC0F-C5F3C7DFDE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6955029" y="1"/>
            <a:ext cx="5236971" cy="6858000"/>
            <a:chOff x="20829" y="1"/>
            <a:chExt cx="5236971" cy="6857999"/>
          </a:xfrm>
        </p:grpSpPr>
        <p:pic>
          <p:nvPicPr>
            <p:cNvPr id="24" name="Picture 23">
              <a:extLst>
                <a:ext uri="{FF2B5EF4-FFF2-40B4-BE49-F238E27FC236}">
                  <a16:creationId xmlns:a16="http://schemas.microsoft.com/office/drawing/2014/main" id="{F586E638-2324-405E-9DF6-E3DDA81B8D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8">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5" name="Picture 24">
              <a:extLst>
                <a:ext uri="{FF2B5EF4-FFF2-40B4-BE49-F238E27FC236}">
                  <a16:creationId xmlns:a16="http://schemas.microsoft.com/office/drawing/2014/main" id="{2954E671-967A-4B9A-8F60-B0834D0792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pic>
        <p:nvPicPr>
          <p:cNvPr id="8" name="Content Placeholder 7" descr="A screenshot of a computer program&#10;&#10;Description automatically generated">
            <a:extLst>
              <a:ext uri="{FF2B5EF4-FFF2-40B4-BE49-F238E27FC236}">
                <a16:creationId xmlns:a16="http://schemas.microsoft.com/office/drawing/2014/main" id="{B374CCC6-5B2E-FEF8-A904-642735E71B33}"/>
              </a:ext>
            </a:extLst>
          </p:cNvPr>
          <p:cNvPicPr>
            <a:picLocks noGrp="1" noChangeAspect="1"/>
          </p:cNvPicPr>
          <p:nvPr>
            <p:ph sz="half" idx="2"/>
          </p:nvPr>
        </p:nvPicPr>
        <p:blipFill>
          <a:blip r:embed="rId9">
            <a:extLst>
              <a:ext uri="{28A0092B-C50C-407E-A947-70E740481C1C}">
                <a14:useLocalDpi xmlns:a14="http://schemas.microsoft.com/office/drawing/2010/main" val="0"/>
              </a:ext>
            </a:extLst>
          </a:blip>
          <a:stretch>
            <a:fillRect/>
          </a:stretch>
        </p:blipFill>
        <p:spPr>
          <a:xfrm>
            <a:off x="6776437" y="942535"/>
            <a:ext cx="4817466" cy="4951828"/>
          </a:xfrm>
          <a:prstGeom prst="rect">
            <a:avLst/>
          </a:prstGeom>
        </p:spPr>
      </p:pic>
    </p:spTree>
    <p:extLst>
      <p:ext uri="{BB962C8B-B14F-4D97-AF65-F5344CB8AC3E}">
        <p14:creationId xmlns:p14="http://schemas.microsoft.com/office/powerpoint/2010/main" val="128633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9922-8E9E-B881-DFF9-332D495A722A}"/>
              </a:ext>
            </a:extLst>
          </p:cNvPr>
          <p:cNvSpPr>
            <a:spLocks noGrp="1"/>
          </p:cNvSpPr>
          <p:nvPr>
            <p:ph type="title"/>
          </p:nvPr>
        </p:nvSpPr>
        <p:spPr/>
        <p:txBody>
          <a:bodyPr>
            <a:noAutofit/>
          </a:bodyPr>
          <a:lstStyle/>
          <a:p>
            <a:pPr marL="0" marR="0" lvl="0" indent="0" defTabSz="914400" eaLnBrk="1" fontAlgn="auto" latinLnBrk="0" hangingPunct="1">
              <a:lnSpc>
                <a:spcPct val="100000"/>
              </a:lnSpc>
              <a:spcBef>
                <a:spcPts val="0"/>
              </a:spcBef>
              <a:spcAft>
                <a:spcPts val="0"/>
              </a:spcAft>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Data Preparation</a:t>
            </a:r>
            <a:b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a16="http://schemas.microsoft.com/office/drawing/2014/main" id="{582CBA77-80B3-0B01-C0B3-1ADDE9D6B4DA}"/>
              </a:ext>
            </a:extLst>
          </p:cNvPr>
          <p:cNvGraphicFramePr>
            <a:graphicFrameLocks noGrp="1"/>
          </p:cNvGraphicFramePr>
          <p:nvPr>
            <p:ph sz="half" idx="1"/>
            <p:extLst>
              <p:ext uri="{D42A27DB-BD31-4B8C-83A1-F6EECF244321}">
                <p14:modId xmlns:p14="http://schemas.microsoft.com/office/powerpoint/2010/main" val="2433526043"/>
              </p:ext>
            </p:extLst>
          </p:nvPr>
        </p:nvGraphicFramePr>
        <p:xfrm>
          <a:off x="458695" y="1825625"/>
          <a:ext cx="5561106"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A screenshot of a computer&#10;&#10;Description automatically generated">
            <a:extLst>
              <a:ext uri="{FF2B5EF4-FFF2-40B4-BE49-F238E27FC236}">
                <a16:creationId xmlns:a16="http://schemas.microsoft.com/office/drawing/2014/main" id="{F6D7B581-F10E-3C02-BC1B-51C879CDD05F}"/>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172200" y="1825625"/>
            <a:ext cx="5561013" cy="4351338"/>
          </a:xfrm>
        </p:spPr>
      </p:pic>
    </p:spTree>
    <p:extLst>
      <p:ext uri="{BB962C8B-B14F-4D97-AF65-F5344CB8AC3E}">
        <p14:creationId xmlns:p14="http://schemas.microsoft.com/office/powerpoint/2010/main" val="3082267629"/>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685</TotalTime>
  <Words>1545</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MT</vt:lpstr>
      <vt:lpstr>AvenirNext LT Pro Medium</vt:lpstr>
      <vt:lpstr>Calibri</vt:lpstr>
      <vt:lpstr>Söhne</vt:lpstr>
      <vt:lpstr>Times New Roman</vt:lpstr>
      <vt:lpstr>DappledVTI</vt:lpstr>
      <vt:lpstr>DriveAlert Vigilance AI</vt:lpstr>
      <vt:lpstr>PowerPoint Presentation</vt:lpstr>
      <vt:lpstr>                      Abstract</vt:lpstr>
      <vt:lpstr>Introduction to DriveAlert </vt:lpstr>
      <vt:lpstr>PowerPoint Presentation</vt:lpstr>
      <vt:lpstr>PowerPoint Presentation</vt:lpstr>
      <vt:lpstr>Deliverables</vt:lpstr>
      <vt:lpstr>Data Understanding </vt:lpstr>
      <vt:lpstr>Data Preparation </vt:lpstr>
      <vt:lpstr>Modeling</vt:lpstr>
      <vt:lpstr>PowerPoint Presentation</vt:lpstr>
      <vt:lpstr>PowerPoint Presentation</vt:lpstr>
      <vt:lpstr>  Evaluation  </vt:lpstr>
      <vt:lpstr>Model Deployment</vt:lpstr>
      <vt:lpstr>LOGIN PAGE :</vt:lpstr>
      <vt:lpstr>Continuous monitoring </vt:lpstr>
      <vt:lpstr>Chatbot interacting with driver to alert</vt:lpstr>
      <vt:lpstr>Benefits of Drowsiness Detection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Drowsiness with Technology</dc:title>
  <dc:creator>Karnati, Dinesh</dc:creator>
  <cp:lastModifiedBy>rama krishna</cp:lastModifiedBy>
  <cp:revision>9</cp:revision>
  <dcterms:created xsi:type="dcterms:W3CDTF">2023-10-16T12:23:18Z</dcterms:created>
  <dcterms:modified xsi:type="dcterms:W3CDTF">2023-12-13T19:00:57Z</dcterms:modified>
</cp:coreProperties>
</file>