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61" r:id="rId4"/>
    <p:sldId id="262" r:id="rId5"/>
    <p:sldId id="263" r:id="rId6"/>
    <p:sldId id="277" r:id="rId7"/>
    <p:sldId id="264" r:id="rId8"/>
    <p:sldId id="278" r:id="rId9"/>
    <p:sldId id="279" r:id="rId10"/>
    <p:sldId id="265" r:id="rId11"/>
    <p:sldId id="266" r:id="rId12"/>
    <p:sldId id="267" r:id="rId13"/>
    <p:sldId id="268" r:id="rId14"/>
    <p:sldId id="270" r:id="rId15"/>
    <p:sldId id="274" r:id="rId16"/>
    <p:sldId id="276" r:id="rId17"/>
    <p:sldId id="271" r:id="rId18"/>
    <p:sldId id="272" r:id="rId19"/>
    <p:sldId id="259"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D79"/>
    <a:srgbClr val="CC0099"/>
    <a:srgbClr val="E2109C"/>
    <a:srgbClr val="990099"/>
    <a:srgbClr val="FE9202"/>
    <a:srgbClr val="007033"/>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522"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335275"/>
            <a:ext cx="8229600" cy="1431988"/>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2680534"/>
            <a:ext cx="8229600" cy="65474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27D710-7829-4DD2-A92D-EF5BC4723318}" type="datetime2">
              <a:rPr lang="en-US" smtClean="0"/>
              <a:t>Sunday, June 26,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309C1-A001-42F7-9A50-1D8150DD011A}" type="datetime2">
              <a:rPr lang="en-US" smtClean="0"/>
              <a:t>Sunday, June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23B854-3EBF-4C21-AB41-A65A1356537F}" type="datetime2">
              <a:rPr lang="en-US" smtClean="0"/>
              <a:t>Sunday, June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524A58-16FA-4F37-8E1B-C2001DF9B3F1}" type="datetime2">
              <a:rPr lang="en-US" smtClean="0"/>
              <a:t>Sunday, June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4" y="281175"/>
            <a:ext cx="7932425" cy="763524"/>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71372D2-0C92-4964-A6AF-9443CDCE55D0}" type="datetime2">
              <a:rPr lang="en-US" smtClean="0"/>
              <a:t>Sunday, June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76237"/>
            <a:ext cx="6710785"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197405"/>
            <a:ext cx="6710785"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4E152E-D79F-423D-9477-9AD82159E841}" type="datetime2">
              <a:rPr lang="en-US" smtClean="0"/>
              <a:t>Sunday, June 26,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0174A-3980-4306-83CC-AAEB174E42A9}" type="datetime2">
              <a:rPr lang="en-US" smtClean="0"/>
              <a:t>Sunday, June 26,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431B61-2A0F-4D23-AF72-3B77FC121D17}" type="datetime2">
              <a:rPr lang="en-US" smtClean="0"/>
              <a:t>Sunday, June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4" y="281175"/>
            <a:ext cx="7859401"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98D7283-D76E-4610-81A8-E98EAEB6BB56}" type="datetime2">
              <a:rPr lang="en-US" smtClean="0"/>
              <a:t>Sunday, June 26,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7A3C26-85F7-4467-8403-7A7A95DA2D25}" type="datetime2">
              <a:rPr lang="en-US" smtClean="0"/>
              <a:t>Sunday, June 26,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A4BD0-B539-47B8-B382-4871DD12912A}" type="datetime2">
              <a:rPr lang="en-US" smtClean="0"/>
              <a:t>Sunday, June 26,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7B6096-E884-45D3-83EC-EDAFC4466D46}" type="datetime2">
              <a:rPr lang="en-US" smtClean="0"/>
              <a:t>Sunday, June 26,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DE61488-2320-4D56-8BC9-D2268EF6EC67}" type="datetime2">
              <a:rPr lang="en-US" smtClean="0"/>
              <a:t>Sunday, June 26, 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rporatefinanceinstitute.com/resources/knowledge/accounting/sales-revenue/" TargetMode="External"/><Relationship Id="rId2" Type="http://schemas.openxmlformats.org/officeDocument/2006/relationships/hyperlink" Target="https://corporatefinanceinstitute.com/resources/questions/analyst/financial-analyst-ro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9786" y="3029865"/>
            <a:ext cx="5314214" cy="1679755"/>
          </a:xfrm>
        </p:spPr>
        <p:txBody>
          <a:bodyPr>
            <a:normAutofit fontScale="90000"/>
          </a:bodyPr>
          <a:lstStyle/>
          <a:p>
            <a:r>
              <a:rPr lang="en-GB" sz="4400" b="1" dirty="0">
                <a:latin typeface="Times New Roman" panose="02020603050405020304" pitchFamily="18" charset="0"/>
                <a:cs typeface="Times New Roman" panose="02020603050405020304" pitchFamily="18" charset="0"/>
              </a:rPr>
              <a:t>Time Series Analysis &amp; its Applications in Real-world</a:t>
            </a:r>
            <a:r>
              <a:rPr lang="en-GB" b="1" dirty="0"/>
              <a:t>.</a:t>
            </a:r>
            <a:endParaRPr lang="en-US" dirty="0"/>
          </a:p>
        </p:txBody>
      </p:sp>
      <p:sp>
        <p:nvSpPr>
          <p:cNvPr id="3" name="Date Placeholder 2"/>
          <p:cNvSpPr>
            <a:spLocks noGrp="1"/>
          </p:cNvSpPr>
          <p:nvPr>
            <p:ph type="dt" sz="half" idx="10"/>
          </p:nvPr>
        </p:nvSpPr>
        <p:spPr/>
        <p:txBody>
          <a:bodyPr/>
          <a:lstStyle/>
          <a:p>
            <a:fld id="{24CC9A6E-0D23-456A-B021-322A4B5D12B9}" type="datetime2">
              <a:rPr lang="en-US" smtClean="0"/>
              <a:t>Sunday, June 26, 2022</a:t>
            </a:fld>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latin typeface="Times New Roman" panose="02020603050405020304" pitchFamily="18" charset="0"/>
                <a:cs typeface="Times New Roman" panose="02020603050405020304" pitchFamily="18" charset="0"/>
              </a:rPr>
              <a:t>Stock Prices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Time series analysis is also used frequently by stock traders so they can gain a better understanding of the patterns in various stock prices.</a:t>
            </a:r>
          </a:p>
        </p:txBody>
      </p:sp>
      <p:sp>
        <p:nvSpPr>
          <p:cNvPr id="4" name="Date Placeholder 3"/>
          <p:cNvSpPr>
            <a:spLocks noGrp="1"/>
          </p:cNvSpPr>
          <p:nvPr>
            <p:ph type="dt" sz="half" idx="10"/>
          </p:nvPr>
        </p:nvSpPr>
        <p:spPr/>
        <p:txBody>
          <a:bodyPr/>
          <a:lstStyle/>
          <a:p>
            <a:fld id="{1D11E608-F303-4FC4-80C3-E33D81F1CC51}"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605" y="2877160"/>
            <a:ext cx="4886560" cy="1879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49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latin typeface="Times New Roman" panose="02020603050405020304" pitchFamily="18" charset="0"/>
                <a:cs typeface="Times New Roman" panose="02020603050405020304" pitchFamily="18" charset="0"/>
              </a:rPr>
              <a:t>Weather</a:t>
            </a:r>
            <a:endParaRPr lang="en-GB"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A61F88F-B85C-451B-869B-DF8E3580CC23}" type="datetime2">
              <a:rPr lang="en-US" smtClean="0"/>
              <a:t>Sunday, June 26, 2022</a:t>
            </a:fld>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
        <p:nvSpPr>
          <p:cNvPr id="5" name="Content Placeholder 4"/>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Time series analysis is also used frequently by weatherman to predict what the temperatures will be during different months and seasons throughout the year.</a:t>
            </a:r>
          </a:p>
          <a:p>
            <a:endParaRPr lang="en-GB"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0" y="2419045"/>
            <a:ext cx="5344675" cy="213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latin typeface="Times New Roman" panose="02020603050405020304" pitchFamily="18" charset="0"/>
                <a:cs typeface="Times New Roman" panose="02020603050405020304" pitchFamily="18" charset="0"/>
              </a:rPr>
              <a:t>Heart Rate</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Time series analysis is also used in the medical field to monitor the heart rate of patients who may be on certain medications to make sure that heart rate doesn’t fluctuate too wildly during any given time of the day.</a:t>
            </a:r>
          </a:p>
          <a:p>
            <a:pPr marL="0" indent="0">
              <a:buNone/>
            </a:pPr>
            <a:endParaRPr lang="en-GB" sz="2000" dirty="0"/>
          </a:p>
        </p:txBody>
      </p:sp>
      <p:sp>
        <p:nvSpPr>
          <p:cNvPr id="4" name="Date Placeholder 3"/>
          <p:cNvSpPr>
            <a:spLocks noGrp="1"/>
          </p:cNvSpPr>
          <p:nvPr>
            <p:ph type="dt" sz="half" idx="10"/>
          </p:nvPr>
        </p:nvSpPr>
        <p:spPr/>
        <p:txBody>
          <a:bodyPr/>
          <a:lstStyle/>
          <a:p>
            <a:fld id="{F4C0A1B9-A87F-49D9-9FBD-12F33C081FF5}"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900" y="2571750"/>
            <a:ext cx="5852549" cy="198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52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latin typeface="Times New Roman" panose="02020603050405020304" pitchFamily="18" charset="0"/>
                <a:cs typeface="Times New Roman" panose="02020603050405020304" pitchFamily="18" charset="0"/>
              </a:rPr>
              <a:t>Subscribers</a:t>
            </a:r>
            <a:endParaRPr lang="en-GB"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B9F9249-926C-4157-9628-105CB27190DC}"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13</a:t>
            </a:fld>
            <a:endParaRPr lang="en-US"/>
          </a:p>
        </p:txBody>
      </p:sp>
      <p:sp>
        <p:nvSpPr>
          <p:cNvPr id="6" name="Content Placeholder 5"/>
          <p:cNvSpPr>
            <a:spLocks noGrp="1"/>
          </p:cNvSpPr>
          <p:nvPr>
            <p:ph idx="1"/>
          </p:nvPr>
        </p:nvSpPr>
        <p:spPr>
          <a:xfrm>
            <a:off x="601670" y="1502815"/>
            <a:ext cx="8246070" cy="3206805"/>
          </a:xfrm>
        </p:spPr>
        <p:txBody>
          <a:bodyPr/>
          <a:lstStyle/>
          <a:p>
            <a:r>
              <a:rPr lang="en-GB" sz="2000" dirty="0">
                <a:latin typeface="Times New Roman" panose="02020603050405020304" pitchFamily="18" charset="0"/>
                <a:cs typeface="Times New Roman" panose="02020603050405020304" pitchFamily="18" charset="0"/>
              </a:rPr>
              <a:t>Time series analysis is often used by online publications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trends in the total number of subscribers from one year to the next</a:t>
            </a:r>
            <a:r>
              <a:rPr lang="en-GB" dirty="0"/>
              <a:t>.</a:t>
            </a:r>
          </a:p>
          <a:p>
            <a:endParaRPr lang="en-GB" dirty="0"/>
          </a:p>
        </p:txBody>
      </p:sp>
      <p:pic>
        <p:nvPicPr>
          <p:cNvPr id="7" name="Picture 6">
            <a:extLst>
              <a:ext uri="{FF2B5EF4-FFF2-40B4-BE49-F238E27FC236}">
                <a16:creationId xmlns:a16="http://schemas.microsoft.com/office/drawing/2014/main" id="{58D5D185-B907-F57C-5804-3D375CC553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1425" y="2302520"/>
            <a:ext cx="5030115" cy="2551245"/>
          </a:xfrm>
          <a:prstGeom prst="rect">
            <a:avLst/>
          </a:prstGeom>
        </p:spPr>
      </p:pic>
    </p:spTree>
    <p:extLst>
      <p:ext uri="{BB962C8B-B14F-4D97-AF65-F5344CB8AC3E}">
        <p14:creationId xmlns:p14="http://schemas.microsoft.com/office/powerpoint/2010/main" val="259850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effectLst/>
                <a:latin typeface="Times New Roman" panose="02020603050405020304" pitchFamily="18" charset="0"/>
                <a:cs typeface="Times New Roman" panose="02020603050405020304" pitchFamily="18" charset="0"/>
              </a:rPr>
              <a:t>Financial and Business Domain</a:t>
            </a: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Most financial, investment and business decisions are taken into consideration on the basis of future changes and demands forecasts in the financial domain. Such as stock price movement or a company’s sales over the </a:t>
            </a:r>
            <a:r>
              <a:rPr lang="en-GB" sz="2000" dirty="0" err="1">
                <a:latin typeface="Times New Roman" panose="02020603050405020304" pitchFamily="18" charset="0"/>
                <a:cs typeface="Times New Roman" panose="02020603050405020304" pitchFamily="18" charset="0"/>
              </a:rPr>
              <a:t>time,to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company’s performance </a:t>
            </a:r>
            <a:r>
              <a:rPr lang="en-US" sz="1400" b="0" i="0" u="none" strike="noStrike" dirty="0">
                <a:solidFill>
                  <a:srgbClr val="5C8EDB"/>
                </a:solidFill>
                <a:effectLst/>
                <a:latin typeface="Times New Roman" panose="02020603050405020304" pitchFamily="18" charset="0"/>
                <a:cs typeface="Times New Roman" panose="02020603050405020304" pitchFamily="18" charset="0"/>
                <a:hlinkClick r:id="rId2"/>
              </a:rPr>
              <a:t>Financial analysts</a:t>
            </a:r>
            <a:r>
              <a:rPr lang="en-US" sz="1400" b="0" i="0" dirty="0">
                <a:solidFill>
                  <a:srgbClr val="57595D"/>
                </a:solidFill>
                <a:effectLst/>
                <a:latin typeface="Times New Roman" panose="02020603050405020304" pitchFamily="18" charset="0"/>
                <a:cs typeface="Times New Roman" panose="02020603050405020304" pitchFamily="18" charset="0"/>
              </a:rPr>
              <a:t> use time series data such as stock price movements, or a company’s </a:t>
            </a:r>
            <a:r>
              <a:rPr lang="en-US" sz="1400" b="0" i="0" u="none" strike="noStrike" dirty="0">
                <a:solidFill>
                  <a:srgbClr val="3271D2"/>
                </a:solidFill>
                <a:effectLst/>
                <a:latin typeface="Times New Roman" panose="02020603050405020304" pitchFamily="18" charset="0"/>
                <a:cs typeface="Times New Roman" panose="02020603050405020304" pitchFamily="18" charset="0"/>
                <a:hlinkClick r:id="rId3"/>
              </a:rPr>
              <a:t>sales</a:t>
            </a:r>
            <a:r>
              <a:rPr lang="en-US" sz="1400" b="0" i="0" dirty="0">
                <a:solidFill>
                  <a:srgbClr val="57595D"/>
                </a:solidFill>
                <a:effectLst/>
                <a:latin typeface="Times New Roman" panose="02020603050405020304" pitchFamily="18" charset="0"/>
                <a:cs typeface="Times New Roman" panose="02020603050405020304" pitchFamily="18" charset="0"/>
              </a:rPr>
              <a:t> over time, to analyze a company’s performance</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Time series analysis and forecasting essential processes for explaining the dynamic and influential behaviour of financial markets.</a:t>
            </a:r>
          </a:p>
        </p:txBody>
      </p:sp>
      <p:sp>
        <p:nvSpPr>
          <p:cNvPr id="4" name="Date Placeholder 3"/>
          <p:cNvSpPr>
            <a:spLocks noGrp="1"/>
          </p:cNvSpPr>
          <p:nvPr>
            <p:ph type="dt" sz="half" idx="10"/>
          </p:nvPr>
        </p:nvSpPr>
        <p:spPr/>
        <p:txBody>
          <a:bodyPr/>
          <a:lstStyle/>
          <a:p>
            <a:fld id="{2D1F88F3-FCB5-49A3-840B-7B1C11837107}"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348024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latin typeface="Times New Roman" panose="02020603050405020304" pitchFamily="18" charset="0"/>
                <a:cs typeface="Times New Roman" panose="02020603050405020304" pitchFamily="18" charset="0"/>
              </a:rPr>
              <a:t>Astronomy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One of the contemporary and modern applications where time series plays a significant role are different areas of astronomy and astrophysics, </a:t>
            </a:r>
          </a:p>
          <a:p>
            <a:pPr algn="just"/>
            <a:r>
              <a:rPr lang="en-GB" sz="2000" dirty="0">
                <a:latin typeface="Times New Roman" panose="02020603050405020304" pitchFamily="18" charset="0"/>
                <a:cs typeface="Times New Roman" panose="02020603050405020304" pitchFamily="18" charset="0"/>
              </a:rPr>
              <a:t>Being specific in its domain, astronomy hugely relies on plotting objects, trajectories and accurate measurements, and due to the same, astronomical experts are proficient in time series in calibrating instruments and studying objects of their interest</a:t>
            </a:r>
            <a:r>
              <a:rPr lang="en-GB" dirty="0">
                <a:latin typeface="Times New Roman" panose="02020603050405020304" pitchFamily="18" charset="0"/>
                <a:cs typeface="Times New Roman" panose="02020603050405020304" pitchFamily="18" charset="0"/>
              </a:rPr>
              <a:t>.</a:t>
            </a:r>
            <a:r>
              <a:rPr lang="en-GB" dirty="0"/>
              <a:t> </a:t>
            </a:r>
          </a:p>
          <a:p>
            <a:endParaRPr lang="en-GB" dirty="0"/>
          </a:p>
        </p:txBody>
      </p:sp>
      <p:sp>
        <p:nvSpPr>
          <p:cNvPr id="4" name="Date Placeholder 3"/>
          <p:cNvSpPr>
            <a:spLocks noGrp="1"/>
          </p:cNvSpPr>
          <p:nvPr>
            <p:ph type="dt" sz="half" idx="10"/>
          </p:nvPr>
        </p:nvSpPr>
        <p:spPr/>
        <p:txBody>
          <a:bodyPr/>
          <a:lstStyle/>
          <a:p>
            <a:fld id="{D71372D2-0C92-4964-A6AF-9443CDCE55D0}"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62451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latin typeface="Times New Roman" panose="02020603050405020304" pitchFamily="18" charset="0"/>
                <a:cs typeface="Times New Roman" panose="02020603050405020304" pitchFamily="18" charset="0"/>
              </a:rPr>
              <a:t>Business Development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sz="2000" dirty="0">
                <a:latin typeface="Times New Roman" panose="02020603050405020304" pitchFamily="18" charset="0"/>
                <a:cs typeface="Times New Roman" panose="02020603050405020304" pitchFamily="18" charset="0"/>
              </a:rPr>
              <a:t>Time series forecasting helps businesses to make informed business decisions, as the process </a:t>
            </a:r>
            <a:r>
              <a:rPr lang="en-GB" sz="2000" dirty="0" err="1">
                <a:latin typeface="Times New Roman" panose="02020603050405020304" pitchFamily="18" charset="0"/>
                <a:cs typeface="Times New Roman" panose="02020603050405020304" pitchFamily="18" charset="0"/>
              </a:rPr>
              <a:t>analyzes</a:t>
            </a:r>
            <a:r>
              <a:rPr lang="en-GB" sz="2000" dirty="0">
                <a:latin typeface="Times New Roman" panose="02020603050405020304" pitchFamily="18" charset="0"/>
                <a:cs typeface="Times New Roman" panose="02020603050405020304" pitchFamily="18" charset="0"/>
              </a:rPr>
              <a:t> past data patterns it can be useful in forecasting future possibilities and events in the following ways</a:t>
            </a:r>
          </a:p>
          <a:p>
            <a:r>
              <a:rPr lang="en-GB" sz="2000" b="1" dirty="0">
                <a:latin typeface="Times New Roman" panose="02020603050405020304" pitchFamily="18" charset="0"/>
                <a:cs typeface="Times New Roman" panose="02020603050405020304" pitchFamily="18" charset="0"/>
              </a:rPr>
              <a:t>Reliability</a:t>
            </a:r>
          </a:p>
          <a:p>
            <a:r>
              <a:rPr lang="en-GB" sz="2000" b="1" dirty="0">
                <a:latin typeface="Times New Roman" panose="02020603050405020304" pitchFamily="18" charset="0"/>
                <a:cs typeface="Times New Roman" panose="02020603050405020304" pitchFamily="18" charset="0"/>
              </a:rPr>
              <a:t>Growth</a:t>
            </a:r>
          </a:p>
          <a:p>
            <a:r>
              <a:rPr lang="en-GB" sz="2000" b="1" dirty="0">
                <a:latin typeface="Times New Roman" panose="02020603050405020304" pitchFamily="18" charset="0"/>
                <a:cs typeface="Times New Roman" panose="02020603050405020304" pitchFamily="18" charset="0"/>
              </a:rPr>
              <a:t>Trend estimation</a:t>
            </a:r>
          </a:p>
          <a:p>
            <a:r>
              <a:rPr lang="en-GB" sz="2000" b="1" dirty="0">
                <a:latin typeface="Times New Roman" panose="02020603050405020304" pitchFamily="18" charset="0"/>
                <a:cs typeface="Times New Roman" panose="02020603050405020304" pitchFamily="18" charset="0"/>
              </a:rPr>
              <a:t>Seasonal patterns</a:t>
            </a:r>
          </a:p>
          <a:p>
            <a:endParaRPr lang="en-GB" dirty="0"/>
          </a:p>
        </p:txBody>
      </p:sp>
      <p:sp>
        <p:nvSpPr>
          <p:cNvPr id="4" name="Date Placeholder 3"/>
          <p:cNvSpPr>
            <a:spLocks noGrp="1"/>
          </p:cNvSpPr>
          <p:nvPr>
            <p:ph type="dt" sz="half" idx="10"/>
          </p:nvPr>
        </p:nvSpPr>
        <p:spPr/>
        <p:txBody>
          <a:bodyPr/>
          <a:lstStyle/>
          <a:p>
            <a:fld id="{D71372D2-0C92-4964-A6AF-9443CDCE55D0}"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280508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The primitive decisions were made on the basis of gut feelings and common sense. </a:t>
            </a:r>
          </a:p>
          <a:p>
            <a:r>
              <a:rPr lang="en-GB" sz="2000" dirty="0">
                <a:latin typeface="Times New Roman" panose="02020603050405020304" pitchFamily="18" charset="0"/>
                <a:cs typeface="Times New Roman" panose="02020603050405020304" pitchFamily="18" charset="0"/>
              </a:rPr>
              <a:t>A systematic and collaborative approach to make a decision supported by the data is a real game-changer. </a:t>
            </a:r>
          </a:p>
        </p:txBody>
      </p:sp>
      <p:sp>
        <p:nvSpPr>
          <p:cNvPr id="4" name="Date Placeholder 3"/>
          <p:cNvSpPr>
            <a:spLocks noGrp="1"/>
          </p:cNvSpPr>
          <p:nvPr>
            <p:ph type="dt" sz="half" idx="10"/>
          </p:nvPr>
        </p:nvSpPr>
        <p:spPr/>
        <p:txBody>
          <a:bodyPr/>
          <a:lstStyle/>
          <a:p>
            <a:fld id="{39F7466F-FFB5-4F8A-9BD4-4766F26FB16D}"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271248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p:txBody>
          <a:bodyPr/>
          <a:lstStyle/>
          <a:p>
            <a:r>
              <a:rPr lang="en-GB" sz="2000" dirty="0">
                <a:latin typeface="Times New Roman" panose="02020603050405020304" pitchFamily="18" charset="0"/>
                <a:cs typeface="Times New Roman" panose="02020603050405020304" pitchFamily="18" charset="0"/>
              </a:rPr>
              <a:t>[1] Robert H. Shumway, David S. </a:t>
            </a:r>
            <a:r>
              <a:rPr lang="en-GB" sz="2000" dirty="0" err="1">
                <a:latin typeface="Times New Roman" panose="02020603050405020304" pitchFamily="18" charset="0"/>
                <a:cs typeface="Times New Roman" panose="02020603050405020304" pitchFamily="18" charset="0"/>
              </a:rPr>
              <a:t>Stoffer</a:t>
            </a:r>
            <a:r>
              <a:rPr lang="en-GB" sz="2000" dirty="0">
                <a:latin typeface="Times New Roman" panose="02020603050405020304" pitchFamily="18" charset="0"/>
                <a:cs typeface="Times New Roman" panose="02020603050405020304" pitchFamily="18" charset="0"/>
              </a:rPr>
              <a:t>, “Time Series Analysis and Its Applications”, Nov 2010, pp.1-46</a:t>
            </a:r>
          </a:p>
          <a:p>
            <a:endParaRPr lang="en-GB" dirty="0"/>
          </a:p>
          <a:p>
            <a:endParaRPr lang="en-GB" dirty="0"/>
          </a:p>
          <a:p>
            <a:endParaRPr lang="en-GB" dirty="0"/>
          </a:p>
        </p:txBody>
      </p:sp>
      <p:sp>
        <p:nvSpPr>
          <p:cNvPr id="4" name="Date Placeholder 3"/>
          <p:cNvSpPr>
            <a:spLocks noGrp="1"/>
          </p:cNvSpPr>
          <p:nvPr>
            <p:ph type="dt" sz="half" idx="10"/>
          </p:nvPr>
        </p:nvSpPr>
        <p:spPr/>
        <p:txBody>
          <a:bodyPr/>
          <a:lstStyle/>
          <a:p>
            <a:fld id="{BBD4BCBA-BA02-415F-B9FA-B22322C8B2D4}"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97269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113635"/>
            <a:ext cx="2748690" cy="763525"/>
          </a:xfrm>
        </p:spPr>
        <p:txBody>
          <a:bodyPr>
            <a:normAutofit/>
          </a:bodyPr>
          <a:lstStyle/>
          <a:p>
            <a:r>
              <a:rPr lang="en-US" dirty="0"/>
              <a:t>Thank You</a:t>
            </a:r>
          </a:p>
        </p:txBody>
      </p:sp>
      <p:sp>
        <p:nvSpPr>
          <p:cNvPr id="2" name="Date Placeholder 1"/>
          <p:cNvSpPr>
            <a:spLocks noGrp="1"/>
          </p:cNvSpPr>
          <p:nvPr>
            <p:ph type="dt" sz="half" idx="10"/>
          </p:nvPr>
        </p:nvSpPr>
        <p:spPr/>
        <p:txBody>
          <a:bodyPr/>
          <a:lstStyle/>
          <a:p>
            <a:fld id="{88CAB140-A68C-40BA-BC4A-63ECCDFF59E9}" type="datetime2">
              <a:rPr lang="en-US" smtClean="0"/>
              <a:t>Sunday, June 26, 2022</a:t>
            </a:fld>
            <a:endParaRPr lang="en-US"/>
          </a:p>
        </p:txBody>
      </p:sp>
      <p:sp>
        <p:nvSpPr>
          <p:cNvPr id="3" name="Slide Number Placeholder 2"/>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Group Members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sz="1600" dirty="0">
                <a:latin typeface="Times New Roman" panose="02020603050405020304" pitchFamily="18" charset="0"/>
                <a:cs typeface="Times New Roman" panose="02020603050405020304" pitchFamily="18" charset="0"/>
              </a:rPr>
              <a:t>1. </a:t>
            </a:r>
            <a:r>
              <a:rPr lang="en-GB" sz="1600" dirty="0" err="1">
                <a:latin typeface="Times New Roman" panose="02020603050405020304" pitchFamily="18" charset="0"/>
                <a:cs typeface="Times New Roman" panose="02020603050405020304" pitchFamily="18" charset="0"/>
              </a:rPr>
              <a:t>Supti</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Howlader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Joya</a:t>
            </a: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    Id- 17183103077</a:t>
            </a:r>
          </a:p>
          <a:p>
            <a:pPr marL="0" indent="0">
              <a:buNone/>
            </a:pPr>
            <a:r>
              <a:rPr lang="en-GB" sz="1600" dirty="0">
                <a:latin typeface="Times New Roman" panose="02020603050405020304" pitchFamily="18" charset="0"/>
                <a:cs typeface="Times New Roman" panose="02020603050405020304" pitchFamily="18" charset="0"/>
              </a:rPr>
              <a:t>    Intake- 39 </a:t>
            </a:r>
          </a:p>
          <a:p>
            <a:pPr marL="0" indent="0">
              <a:buNone/>
            </a:pPr>
            <a:r>
              <a:rPr lang="en-GB" sz="1600" dirty="0">
                <a:latin typeface="Times New Roman" panose="02020603050405020304" pitchFamily="18" charset="0"/>
                <a:cs typeface="Times New Roman" panose="02020603050405020304" pitchFamily="18" charset="0"/>
              </a:rPr>
              <a:t>2. </a:t>
            </a:r>
            <a:r>
              <a:rPr lang="en-GB" sz="1600" dirty="0" err="1">
                <a:latin typeface="Times New Roman" panose="02020603050405020304" pitchFamily="18" charset="0"/>
                <a:cs typeface="Times New Roman" panose="02020603050405020304" pitchFamily="18" charset="0"/>
              </a:rPr>
              <a:t>Mrityunjoy</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Sen</a:t>
            </a:r>
            <a:r>
              <a:rPr lang="en-GB" sz="1600" dirty="0">
                <a:latin typeface="Times New Roman" panose="02020603050405020304" pitchFamily="18" charset="0"/>
                <a:cs typeface="Times New Roman" panose="02020603050405020304" pitchFamily="18" charset="0"/>
              </a:rPr>
              <a:t> Gupta</a:t>
            </a:r>
          </a:p>
          <a:p>
            <a:pPr marL="0" indent="0">
              <a:buNone/>
            </a:pPr>
            <a:r>
              <a:rPr lang="en-GB" sz="1600" dirty="0">
                <a:latin typeface="Times New Roman" panose="02020603050405020304" pitchFamily="18" charset="0"/>
                <a:cs typeface="Times New Roman" panose="02020603050405020304" pitchFamily="18" charset="0"/>
              </a:rPr>
              <a:t>    Id- 17182103169</a:t>
            </a:r>
          </a:p>
          <a:p>
            <a:pPr marL="0" indent="0">
              <a:buNone/>
            </a:pPr>
            <a:r>
              <a:rPr lang="en-GB" sz="1600" dirty="0">
                <a:latin typeface="Times New Roman" panose="02020603050405020304" pitchFamily="18" charset="0"/>
                <a:cs typeface="Times New Roman" panose="02020603050405020304" pitchFamily="18" charset="0"/>
              </a:rPr>
              <a:t>    Intake-38</a:t>
            </a:r>
          </a:p>
          <a:p>
            <a:pPr marL="0" indent="0">
              <a:buNone/>
            </a:pPr>
            <a:r>
              <a:rPr lang="en-GB" sz="1600" dirty="0">
                <a:latin typeface="Times New Roman" panose="02020603050405020304" pitchFamily="18" charset="0"/>
                <a:cs typeface="Times New Roman" panose="02020603050405020304" pitchFamily="18" charset="0"/>
              </a:rPr>
              <a:t>3. </a:t>
            </a:r>
            <a:r>
              <a:rPr lang="en-GB" sz="1600" dirty="0" err="1">
                <a:latin typeface="Times New Roman" panose="02020603050405020304" pitchFamily="18" charset="0"/>
                <a:cs typeface="Times New Roman" panose="02020603050405020304" pitchFamily="18" charset="0"/>
              </a:rPr>
              <a:t>Basitur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Rahman</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Bappi</a:t>
            </a: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    Id- 17183103052</a:t>
            </a:r>
          </a:p>
          <a:p>
            <a:pPr marL="0" indent="0">
              <a:buNone/>
            </a:pPr>
            <a:r>
              <a:rPr lang="en-GB" sz="1600" dirty="0">
                <a:latin typeface="Times New Roman" panose="02020603050405020304" pitchFamily="18" charset="0"/>
                <a:cs typeface="Times New Roman" panose="02020603050405020304" pitchFamily="18" charset="0"/>
              </a:rPr>
              <a:t>4. Rabbi </a:t>
            </a:r>
            <a:r>
              <a:rPr lang="en-GB" sz="1600" dirty="0" err="1">
                <a:latin typeface="Times New Roman" panose="02020603050405020304" pitchFamily="18" charset="0"/>
                <a:cs typeface="Times New Roman" panose="02020603050405020304" pitchFamily="18" charset="0"/>
              </a:rPr>
              <a:t>Nur</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Muktar</a:t>
            </a: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    Id- 17183103066</a:t>
            </a:r>
          </a:p>
          <a:p>
            <a:pPr marL="0" indent="0">
              <a:buNone/>
            </a:pPr>
            <a:r>
              <a:rPr lang="en-GB" sz="1600" dirty="0">
                <a:latin typeface="Times New Roman" panose="02020603050405020304" pitchFamily="18" charset="0"/>
                <a:cs typeface="Times New Roman" panose="02020603050405020304" pitchFamily="18" charset="0"/>
              </a:rPr>
              <a:t>5. </a:t>
            </a:r>
            <a:r>
              <a:rPr lang="en-GB" sz="1600" dirty="0" err="1">
                <a:latin typeface="Times New Roman" panose="02020603050405020304" pitchFamily="18" charset="0"/>
                <a:cs typeface="Times New Roman" panose="02020603050405020304" pitchFamily="18" charset="0"/>
              </a:rPr>
              <a:t>Shibdad</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Mahadi</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Shoumik</a:t>
            </a: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    Id- 17182103047</a:t>
            </a:r>
          </a:p>
          <a:p>
            <a:pPr marL="0" indent="0">
              <a:buNone/>
            </a:pPr>
            <a:r>
              <a:rPr lang="en-GB" sz="1600" dirty="0">
                <a:latin typeface="Times New Roman" panose="02020603050405020304" pitchFamily="18" charset="0"/>
                <a:cs typeface="Times New Roman" panose="02020603050405020304" pitchFamily="18" charset="0"/>
              </a:rPr>
              <a:t>    Intake-38</a:t>
            </a:r>
          </a:p>
          <a:p>
            <a:pPr marL="0" indent="0">
              <a:buNone/>
            </a:pPr>
            <a:r>
              <a:rPr lang="en-US" sz="1200" b="1" dirty="0">
                <a:latin typeface="Times New Roman" panose="02020603050405020304" pitchFamily="18" charset="0"/>
                <a:cs typeface="Times New Roman" panose="02020603050405020304" pitchFamily="18" charset="0"/>
              </a:rPr>
              <a:t>                                                                                                                                                                            Submitted To</a:t>
            </a:r>
          </a:p>
          <a:p>
            <a:pPr marL="0" indent="0">
              <a:buNone/>
            </a:pPr>
            <a:r>
              <a:rPr lang="en-US" sz="1600" b="1"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Badhan</a:t>
            </a:r>
            <a:r>
              <a:rPr lang="en-GB" sz="1400" dirty="0">
                <a:latin typeface="Times New Roman" panose="02020603050405020304" pitchFamily="18" charset="0"/>
                <a:cs typeface="Times New Roman" panose="02020603050405020304" pitchFamily="18" charset="0"/>
              </a:rPr>
              <a:t> Chandra Das</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Lecturer</a:t>
            </a:r>
            <a:endParaRPr lang="en-GB" sz="1600" dirty="0">
              <a:latin typeface="Times New Roman" panose="02020603050405020304" pitchFamily="18" charset="0"/>
              <a:cs typeface="Times New Roman" panose="02020603050405020304" pitchFamily="18" charset="0"/>
            </a:endParaRPr>
          </a:p>
          <a:p>
            <a:pPr marL="0" indent="0">
              <a:buNone/>
            </a:pPr>
            <a:r>
              <a:rPr lang="en-US" sz="1800" dirty="0"/>
              <a:t>                                                                                                                            </a:t>
            </a:r>
            <a:r>
              <a:rPr lang="en-US" sz="1300" dirty="0">
                <a:latin typeface="Times New Roman" panose="02020603050405020304" pitchFamily="18" charset="0"/>
                <a:cs typeface="Times New Roman" panose="02020603050405020304" pitchFamily="18" charset="0"/>
              </a:rPr>
              <a:t>Department of Computer Science &amp; Engineering</a:t>
            </a:r>
            <a:endParaRPr lang="en-GB" sz="1300" dirty="0">
              <a:latin typeface="Times New Roman" panose="02020603050405020304" pitchFamily="18" charset="0"/>
              <a:cs typeface="Times New Roman" panose="02020603050405020304" pitchFamily="18" charset="0"/>
            </a:endParaRPr>
          </a:p>
          <a:p>
            <a:pPr marL="0" indent="0">
              <a:buNone/>
            </a:pPr>
            <a:endParaRPr lang="en-GB" sz="2300" dirty="0"/>
          </a:p>
          <a:p>
            <a:endParaRPr lang="en-US" dirty="0"/>
          </a:p>
          <a:p>
            <a:endParaRPr lang="en-US" dirty="0"/>
          </a:p>
        </p:txBody>
      </p:sp>
      <p:sp>
        <p:nvSpPr>
          <p:cNvPr id="4" name="Date Placeholder 3"/>
          <p:cNvSpPr>
            <a:spLocks noGrp="1"/>
          </p:cNvSpPr>
          <p:nvPr>
            <p:ph type="dt" sz="half" idx="10"/>
          </p:nvPr>
        </p:nvSpPr>
        <p:spPr/>
        <p:txBody>
          <a:bodyPr/>
          <a:lstStyle/>
          <a:p>
            <a:fld id="{45196372-EC43-428F-B098-AAE2B00CC21F}"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The Series of data points recorded over a specified period of time is called Time-series data</a:t>
            </a:r>
            <a:r>
              <a:rPr lang="en-GB" sz="2000" b="1"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Time series analysis is a statistical method to analyse the past data within a given duration of time to forecast the future. </a:t>
            </a:r>
          </a:p>
        </p:txBody>
      </p:sp>
      <p:sp>
        <p:nvSpPr>
          <p:cNvPr id="4" name="Date Placeholder 3"/>
          <p:cNvSpPr>
            <a:spLocks noGrp="1"/>
          </p:cNvSpPr>
          <p:nvPr>
            <p:ph type="dt" sz="half" idx="10"/>
          </p:nvPr>
        </p:nvSpPr>
        <p:spPr/>
        <p:txBody>
          <a:bodyPr/>
          <a:lstStyle/>
          <a:p>
            <a:fld id="{CB128022-C722-4297-B487-D55B67547AA3}"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322394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effectLst/>
                <a:latin typeface="Times New Roman" panose="02020603050405020304" pitchFamily="18" charset="0"/>
                <a:cs typeface="Times New Roman" panose="02020603050405020304" pitchFamily="18" charset="0"/>
              </a:rPr>
              <a:t>Importance of Time Series Analysis</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Ample of time series data is being generated from a variety of fields. And hence the study time series analysis holds a lot of applications. Let us try to understand the importance of time series analysis in different areas.</a:t>
            </a:r>
          </a:p>
          <a:p>
            <a:r>
              <a:rPr lang="en-GB" sz="2000" b="1" dirty="0">
                <a:latin typeface="Times New Roman" panose="02020603050405020304" pitchFamily="18" charset="0"/>
                <a:cs typeface="Times New Roman" panose="02020603050405020304" pitchFamily="18" charset="0"/>
              </a:rPr>
              <a:t>Field of Economics</a:t>
            </a:r>
          </a:p>
          <a:p>
            <a:r>
              <a:rPr lang="en-GB" sz="2000" b="1" dirty="0">
                <a:latin typeface="Times New Roman" panose="02020603050405020304" pitchFamily="18" charset="0"/>
                <a:cs typeface="Times New Roman" panose="02020603050405020304" pitchFamily="18" charset="0"/>
              </a:rPr>
              <a:t>Field of Finance</a:t>
            </a:r>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Social </a:t>
            </a:r>
            <a:r>
              <a:rPr lang="en-GB" sz="2000" b="1" dirty="0" err="1">
                <a:latin typeface="Times New Roman" panose="02020603050405020304" pitchFamily="18" charset="0"/>
                <a:cs typeface="Times New Roman" panose="02020603050405020304" pitchFamily="18" charset="0"/>
              </a:rPr>
              <a:t>Scientistà</a:t>
            </a:r>
            <a:endParaRPr lang="en-GB" sz="2000" b="1"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Healthcare</a:t>
            </a:r>
          </a:p>
          <a:p>
            <a:r>
              <a:rPr lang="en-GB" sz="2000" b="1" dirty="0">
                <a:latin typeface="Times New Roman" panose="02020603050405020304" pitchFamily="18" charset="0"/>
                <a:cs typeface="Times New Roman" panose="02020603050405020304" pitchFamily="18" charset="0"/>
              </a:rPr>
              <a:t>Environmental Science</a:t>
            </a:r>
          </a:p>
          <a:p>
            <a:r>
              <a:rPr lang="en-GB" sz="2000" b="1" dirty="0">
                <a:latin typeface="Times New Roman" panose="02020603050405020304" pitchFamily="18" charset="0"/>
                <a:cs typeface="Times New Roman" panose="02020603050405020304" pitchFamily="18" charset="0"/>
              </a:rPr>
              <a:t>Sales forecasting</a:t>
            </a:r>
          </a:p>
        </p:txBody>
      </p:sp>
      <p:sp>
        <p:nvSpPr>
          <p:cNvPr id="4" name="Date Placeholder 3"/>
          <p:cNvSpPr>
            <a:spLocks noGrp="1"/>
          </p:cNvSpPr>
          <p:nvPr>
            <p:ph type="dt" sz="half" idx="10"/>
          </p:nvPr>
        </p:nvSpPr>
        <p:spPr/>
        <p:txBody>
          <a:bodyPr/>
          <a:lstStyle/>
          <a:p>
            <a:fld id="{90A791FB-3C5E-45FF-8E5C-7DF32457B4CF}"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35235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effectLst/>
                <a:latin typeface="Times New Roman" panose="02020603050405020304" pitchFamily="18" charset="0"/>
                <a:cs typeface="Times New Roman" panose="02020603050405020304" pitchFamily="18" charset="0"/>
              </a:rPr>
              <a:t>Why we need the Time Series Analysis?</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Some of the main reasons for carrying out time series analysis can be concluded below:</a:t>
            </a:r>
          </a:p>
          <a:p>
            <a:r>
              <a:rPr lang="en-GB" sz="2000" b="1" dirty="0">
                <a:latin typeface="Times New Roman" panose="02020603050405020304" pitchFamily="18" charset="0"/>
                <a:cs typeface="Times New Roman" panose="02020603050405020304" pitchFamily="18" charset="0"/>
              </a:rPr>
              <a:t>Features</a:t>
            </a:r>
          </a:p>
          <a:p>
            <a:r>
              <a:rPr lang="en-GB" sz="2000" b="1" dirty="0">
                <a:latin typeface="Times New Roman" panose="02020603050405020304" pitchFamily="18" charset="0"/>
                <a:cs typeface="Times New Roman" panose="02020603050405020304" pitchFamily="18" charset="0"/>
              </a:rPr>
              <a:t>Forecasting</a:t>
            </a:r>
          </a:p>
          <a:p>
            <a:r>
              <a:rPr lang="en-GB" sz="2000" b="1" dirty="0">
                <a:latin typeface="Times New Roman" panose="02020603050405020304" pitchFamily="18" charset="0"/>
                <a:cs typeface="Times New Roman" panose="02020603050405020304" pitchFamily="18" charset="0"/>
              </a:rPr>
              <a:t>Inferences</a:t>
            </a:r>
            <a:endParaRPr lang="en-GB"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44290A0-66A9-4027-9869-3909334D584B}"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369942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latin typeface="Times New Roman" panose="02020603050405020304" pitchFamily="18" charset="0"/>
                <a:cs typeface="Times New Roman" panose="02020603050405020304" pitchFamily="18" charset="0"/>
              </a:rPr>
              <a:t>Applications </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Time Series Analysis is used for many applications such as:</a:t>
            </a:r>
          </a:p>
          <a:p>
            <a:pPr marL="0" indent="0">
              <a:buNone/>
            </a:pPr>
            <a:r>
              <a:rPr lang="en-GB" sz="2000" b="1" dirty="0">
                <a:latin typeface="Times New Roman" panose="02020603050405020304" pitchFamily="18" charset="0"/>
                <a:cs typeface="Times New Roman" panose="02020603050405020304" pitchFamily="18" charset="0"/>
              </a:rPr>
              <a:t>Retail Sales</a:t>
            </a:r>
          </a:p>
          <a:p>
            <a:pPr marL="0" indent="0">
              <a:buNone/>
            </a:pPr>
            <a:r>
              <a:rPr lang="en-GB" sz="2000" b="1" dirty="0">
                <a:latin typeface="Times New Roman" panose="02020603050405020304" pitchFamily="18" charset="0"/>
                <a:cs typeface="Times New Roman" panose="02020603050405020304" pitchFamily="18" charset="0"/>
              </a:rPr>
              <a:t>Time series forecasting</a:t>
            </a:r>
          </a:p>
          <a:p>
            <a:pPr marL="0" indent="0">
              <a:buNone/>
            </a:pPr>
            <a:r>
              <a:rPr lang="en-GB" sz="2000" b="1" dirty="0">
                <a:latin typeface="Times New Roman" panose="02020603050405020304" pitchFamily="18" charset="0"/>
                <a:cs typeface="Times New Roman" panose="02020603050405020304" pitchFamily="18" charset="0"/>
              </a:rPr>
              <a:t>Medical Domain</a:t>
            </a:r>
          </a:p>
          <a:p>
            <a:pPr marL="0" indent="0">
              <a:buNone/>
            </a:pPr>
            <a:r>
              <a:rPr lang="en-GB" sz="2000" b="1" dirty="0">
                <a:latin typeface="Times New Roman" panose="02020603050405020304" pitchFamily="18" charset="0"/>
                <a:cs typeface="Times New Roman" panose="02020603050405020304" pitchFamily="18" charset="0"/>
              </a:rPr>
              <a:t>Stock Prices</a:t>
            </a:r>
          </a:p>
          <a:p>
            <a:pPr marL="0" indent="0">
              <a:buNone/>
            </a:pPr>
            <a:r>
              <a:rPr lang="en-GB" sz="2000" b="1" dirty="0">
                <a:latin typeface="Times New Roman" panose="02020603050405020304" pitchFamily="18" charset="0"/>
                <a:cs typeface="Times New Roman" panose="02020603050405020304" pitchFamily="18" charset="0"/>
              </a:rPr>
              <a:t>Weather</a:t>
            </a:r>
          </a:p>
          <a:p>
            <a:pPr marL="0" indent="0">
              <a:buNone/>
            </a:pPr>
            <a:r>
              <a:rPr lang="en-GB" sz="2000" b="1" dirty="0">
                <a:latin typeface="Times New Roman" panose="02020603050405020304" pitchFamily="18" charset="0"/>
                <a:cs typeface="Times New Roman" panose="02020603050405020304" pitchFamily="18" charset="0"/>
              </a:rPr>
              <a:t>Heart Rate</a:t>
            </a:r>
          </a:p>
          <a:p>
            <a:pPr marL="0" indent="0">
              <a:buNone/>
            </a:pPr>
            <a:r>
              <a:rPr lang="en-GB" sz="2000" b="1" dirty="0">
                <a:latin typeface="Times New Roman" panose="02020603050405020304" pitchFamily="18" charset="0"/>
                <a:cs typeface="Times New Roman" panose="02020603050405020304" pitchFamily="18" charset="0"/>
              </a:rPr>
              <a:t>Astronomy etc.</a:t>
            </a:r>
          </a:p>
          <a:p>
            <a:pPr marL="0" indent="0">
              <a:buNone/>
            </a:pPr>
            <a:endParaRPr lang="en-GB" b="1" dirty="0"/>
          </a:p>
          <a:p>
            <a:pPr marL="0" indent="0">
              <a:buNone/>
            </a:pPr>
            <a:endParaRPr lang="en-GB" dirty="0"/>
          </a:p>
          <a:p>
            <a:pPr marL="0" indent="0">
              <a:buNone/>
            </a:pPr>
            <a:endParaRPr lang="en-GB" dirty="0"/>
          </a:p>
        </p:txBody>
      </p:sp>
      <p:sp>
        <p:nvSpPr>
          <p:cNvPr id="4" name="Date Placeholder 3"/>
          <p:cNvSpPr>
            <a:spLocks noGrp="1"/>
          </p:cNvSpPr>
          <p:nvPr>
            <p:ph type="dt" sz="half" idx="10"/>
          </p:nvPr>
        </p:nvSpPr>
        <p:spPr/>
        <p:txBody>
          <a:bodyPr/>
          <a:lstStyle/>
          <a:p>
            <a:fld id="{D71372D2-0C92-4964-A6AF-9443CDCE55D0}"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42874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effectLst/>
                <a:latin typeface="Times New Roman" panose="02020603050405020304" pitchFamily="18" charset="0"/>
                <a:cs typeface="Times New Roman" panose="02020603050405020304" pitchFamily="18" charset="0"/>
              </a:rPr>
              <a:t>Retail Sales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sz="2000" dirty="0">
                <a:latin typeface="Times New Roman" panose="02020603050405020304" pitchFamily="18" charset="0"/>
                <a:cs typeface="Times New Roman" panose="02020603050405020304" pitchFamily="18" charset="0"/>
              </a:rPr>
              <a:t>Retail stores often use time series analysis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how their total sales is trending over time</a:t>
            </a:r>
            <a:r>
              <a:rPr lang="en-GB" dirty="0"/>
              <a:t>.</a:t>
            </a:r>
          </a:p>
        </p:txBody>
      </p:sp>
      <p:sp>
        <p:nvSpPr>
          <p:cNvPr id="4" name="Date Placeholder 3"/>
          <p:cNvSpPr>
            <a:spLocks noGrp="1"/>
          </p:cNvSpPr>
          <p:nvPr>
            <p:ph type="dt" sz="half" idx="10"/>
          </p:nvPr>
        </p:nvSpPr>
        <p:spPr/>
        <p:txBody>
          <a:bodyPr/>
          <a:lstStyle/>
          <a:p>
            <a:fld id="{D6306ED1-2CBC-49AB-8A99-07E29D9540C4}"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899" y="2419045"/>
            <a:ext cx="5650085" cy="213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88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latin typeface="Times New Roman" panose="02020603050405020304" pitchFamily="18" charset="0"/>
                <a:cs typeface="Times New Roman" panose="02020603050405020304" pitchFamily="18" charset="0"/>
              </a:rPr>
              <a:t>Time series forecasting</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Time series analysis assists companies in perceiving causes of fluctuations in trends or essential patterns over time, by using various data visualization techniques, organizations could study seasonal trends and research more to understand the causes of these trends.</a:t>
            </a:r>
          </a:p>
        </p:txBody>
      </p:sp>
      <p:sp>
        <p:nvSpPr>
          <p:cNvPr id="4" name="Date Placeholder 3"/>
          <p:cNvSpPr>
            <a:spLocks noGrp="1"/>
          </p:cNvSpPr>
          <p:nvPr>
            <p:ph type="dt" sz="half" idx="10"/>
          </p:nvPr>
        </p:nvSpPr>
        <p:spPr/>
        <p:txBody>
          <a:bodyPr/>
          <a:lstStyle/>
          <a:p>
            <a:fld id="{D71372D2-0C92-4964-A6AF-9443CDCE55D0}"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360699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latin typeface="Times New Roman" panose="02020603050405020304" pitchFamily="18" charset="0"/>
                <a:cs typeface="Times New Roman" panose="02020603050405020304" pitchFamily="18" charset="0"/>
              </a:rPr>
              <a:t>Medical Domain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sz="2000" dirty="0">
                <a:latin typeface="Times New Roman" panose="02020603050405020304" pitchFamily="18" charset="0"/>
                <a:cs typeface="Times New Roman" panose="02020603050405020304" pitchFamily="18" charset="0"/>
              </a:rPr>
              <a:t>Medicine has evolved as a data-driven field and continues to contribute in time series analysis to human knowledge with enormous developments</a:t>
            </a:r>
            <a:r>
              <a:rPr lang="en-GB" dirty="0"/>
              <a:t>. </a:t>
            </a:r>
          </a:p>
          <a:p>
            <a:pPr marL="0" indent="0">
              <a:buNone/>
            </a:pPr>
            <a:endParaRPr lang="en-GB" dirty="0"/>
          </a:p>
        </p:txBody>
      </p:sp>
      <p:sp>
        <p:nvSpPr>
          <p:cNvPr id="4" name="Date Placeholder 3"/>
          <p:cNvSpPr>
            <a:spLocks noGrp="1"/>
          </p:cNvSpPr>
          <p:nvPr>
            <p:ph type="dt" sz="half" idx="10"/>
          </p:nvPr>
        </p:nvSpPr>
        <p:spPr/>
        <p:txBody>
          <a:bodyPr/>
          <a:lstStyle/>
          <a:p>
            <a:fld id="{D71372D2-0C92-4964-A6AF-9443CDCE55D0}" type="datetime2">
              <a:rPr lang="en-US" smtClean="0"/>
              <a:t>Sunday, June 26, 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4105890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On-screen Show (16:9)</PresentationFormat>
  <Paragraphs>117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Time Series Analysis &amp; its Applications in Real-world.</vt:lpstr>
      <vt:lpstr>Group Members</vt:lpstr>
      <vt:lpstr>Introduction</vt:lpstr>
      <vt:lpstr>Importance of Time Series Analysis</vt:lpstr>
      <vt:lpstr>Why we need the Time Series Analysis?</vt:lpstr>
      <vt:lpstr>Applications </vt:lpstr>
      <vt:lpstr>Retail Sales</vt:lpstr>
      <vt:lpstr>Time series forecasting</vt:lpstr>
      <vt:lpstr>Medical Domain</vt:lpstr>
      <vt:lpstr>Stock Prices</vt:lpstr>
      <vt:lpstr>Weather</vt:lpstr>
      <vt:lpstr>Heart Rate</vt:lpstr>
      <vt:lpstr>Subscribers</vt:lpstr>
      <vt:lpstr>Financial and Business Domain</vt:lpstr>
      <vt:lpstr>Astronomy</vt:lpstr>
      <vt:lpstr>Business Development</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2022-06-26T18:03:24Z</dcterms:modified>
</cp:coreProperties>
</file>