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3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8AF68-8F7A-4E14-89D9-1D1E6D6BA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5B1BAA-8D0E-4E86-A1FA-CF3D1FA18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72663-B68D-4D2F-BD95-43B3755B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F19BC-02BA-4026-A048-F2CD8428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1FF322-2947-480A-8F7A-6A2DF45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7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79DFD-4F91-4733-BE01-4B7B457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8898E1-F130-4D54-9684-44002D2B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B92F8D-E960-41B7-A8BE-CCD67175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B5AC5-D2D7-47E5-9A17-081E55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EE30D-9DD6-4DF9-BC02-EF41C8A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71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928991-8472-4041-A902-8BCB61264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E027CE-E9FA-4226-B14D-3DC030C8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CEA37-F9CD-4C69-B3CA-B78C2D70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E5962-A3CA-4013-838D-A2ECDFAB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01D8D2-5D12-470F-BF57-2291E25A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C53B6-3451-4480-9B17-2F1C3153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09287-518E-45D4-9339-94746A8E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193F10-13FD-4C19-88BB-67626118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F24FB4-47CF-489C-903F-24224B44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6FA6F2-923C-4C9E-A7B0-5203FABD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8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72AB3-A3DE-4777-9F30-E49CE3CF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C7F48-422E-44D1-8DD2-85036775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E40792-39D1-48C8-8893-46BDD913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EE544-0BD7-4F44-B797-8D017AC3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D6EBD-6835-42D5-8CA4-E5350066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4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6CD8F-1272-4C84-9BC5-34E0C713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77A60-837C-423D-92E1-2F4DD972E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B9B95-F347-4906-90FD-74B13122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4A5FC4-0F9D-4E0E-8D12-A1742A31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EF8351-EFC4-4585-8752-72F069DF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90B10-6E92-4322-A749-8A019A93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3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ACA8D-08D0-46AB-99FF-AF9FD30B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13AFBB-286B-4C60-9603-618254D8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AB5F93-440F-438E-9A8B-5480162C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2B3A97-7183-4A4B-88BF-B67C35FA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245F77-87D6-4FE2-AEC3-D05188166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90DFDB-F0B6-42BE-A4A6-7E6B040A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5CA6F7-F301-40B8-B058-ECDBCD48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9508E6-4CF5-486D-B439-FD348D46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5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575FC-2FB6-474D-9F44-24C5D50A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4D161B-726A-43DC-A12D-76B15076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7DA31-5E11-4632-9587-408AA75F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C31740-AA47-47D4-8690-8FE81D2A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0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49953E-6148-490D-B694-E34FCF6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9B7F2C-C92A-4446-9C90-7A841637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850073-14BC-452E-8ED8-844CB778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A3859-6B1C-4610-8E59-7CCD5165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41A3E-551B-44AF-82C1-18F5713E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BCF45D-EFBD-4FC0-8FC0-E0E6870A8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9C8686-C8B5-4FAA-9975-E38B8C9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18510-2AD1-45E6-B3F2-3A1DEC3A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62E693-84DD-465F-AF9E-A9780E88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1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CBCAD-4BBA-45D3-AEF4-0E9527A7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6B1E28-25BB-47DE-AEC4-0FDCA8B37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62B005-9F1C-4C04-9B23-BC063D78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33683-0E82-4F40-8BB7-CD0F0F23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760EBA-E72D-4FA1-9A87-9737C21A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23C5DA-D047-447C-9CCA-27CEB1FF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4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EB04D3-39CD-427A-B0D0-5A4015C6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4FD0D4-AB59-42DA-A983-F1E115D97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937A5-4E58-4F9F-97AD-7F0A9B3A0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9282-6F1C-4833-8F1E-3361E45DFCDB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8229C-F766-4678-B5E7-CCB5D52BD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8E3CCA-41D3-4DBF-971B-89E5D391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FED62-F86A-4886-9F36-72F4B18DFF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0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idea-web.tw/topic/a49e3f76-69c9-4a4a-bcfc-c882840b3f2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atase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74B23-1BC9-4E12-BE73-B1C1EBC2A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TensorFlow 2.0 Tutorial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F5278-447F-4AE0-9804-26DA8ECC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08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FC662-D7C9-4F20-840B-03980E87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43221-3E0A-42C5-A891-28F12EB4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convolution layers to </a:t>
            </a:r>
            <a:r>
              <a:rPr lang="en-US" altLang="zh-TW"/>
              <a:t>MNIST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89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DBE5F-AF27-45D6-BBBE-154C61B4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Optional Topics – Text Classification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B81C0-9A48-4814-B6E2-919931A5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data needs different kind of preprocessing/augmentation.</a:t>
            </a:r>
          </a:p>
          <a:p>
            <a:endParaRPr lang="en-US" altLang="zh-TW" dirty="0"/>
          </a:p>
          <a:p>
            <a:r>
              <a:rPr lang="en-US" altLang="zh-TW" dirty="0"/>
              <a:t>For a sequence of text – one-hot encoding</a:t>
            </a:r>
            <a:endParaRPr lang="zh-TW" altLang="en-US" dirty="0"/>
          </a:p>
        </p:txBody>
      </p:sp>
      <p:pic>
        <p:nvPicPr>
          <p:cNvPr id="1026" name="Picture 2" descr="「NLP one-hot encoding」的圖片搜尋結果">
            <a:extLst>
              <a:ext uri="{FF2B5EF4-FFF2-40B4-BE49-F238E27FC236}">
                <a16:creationId xmlns:a16="http://schemas.microsoft.com/office/drawing/2014/main" id="{9F9930D0-F2B8-4D4C-803F-DDBC01B4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41" y="3576261"/>
            <a:ext cx="5214317" cy="291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3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FC662-D7C9-4F20-840B-03980E87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43221-3E0A-42C5-A891-28F12EB4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IMDB text classification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09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DBE3D-9CBF-401B-A042-1F155B79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exercises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E088A-94BC-4A4B-9CD5-B3131EE1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Repeat the same pipeline using tf.keras.datasets.cifar10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2"/>
              </a:rPr>
              <a:t>https://aidea-web.tw/topic/a49e3f76-69c9-4a4a-bcfc-c882840b3f27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You might want to resize the image smaller so that all data can fit onto memory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A very simple CNN would work.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45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482BE-89A5-4E7B-8CD6-7CC81E4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EC631-B167-489F-A3B6-7BF14CAE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TensorFlow 2.0</a:t>
            </a:r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tensorflow</a:t>
            </a:r>
            <a:r>
              <a:rPr lang="en-US" altLang="zh-TW" dirty="0"/>
              <a:t> / pip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 (This would install the 2.0 now)</a:t>
            </a:r>
          </a:p>
          <a:p>
            <a:pPr lvl="1"/>
            <a:r>
              <a:rPr lang="en-US" altLang="zh-TW" dirty="0"/>
              <a:t>Eager execution by default</a:t>
            </a:r>
          </a:p>
          <a:p>
            <a:endParaRPr lang="en-US" altLang="zh-TW" dirty="0"/>
          </a:p>
          <a:p>
            <a:r>
              <a:rPr lang="en-US" altLang="zh-TW" dirty="0" err="1"/>
              <a:t>Keras</a:t>
            </a:r>
            <a:endParaRPr lang="en-US" altLang="zh-TW" dirty="0"/>
          </a:p>
          <a:p>
            <a:pPr lvl="1"/>
            <a:r>
              <a:rPr lang="en-US" altLang="zh-TW" dirty="0" err="1"/>
              <a:t>tf.keras</a:t>
            </a:r>
            <a:r>
              <a:rPr lang="en-US" altLang="zh-TW" dirty="0"/>
              <a:t> (I would use this throughout the whole lesson to be clear)</a:t>
            </a:r>
          </a:p>
          <a:p>
            <a:endParaRPr lang="en-US" altLang="zh-TW" dirty="0"/>
          </a:p>
          <a:p>
            <a:r>
              <a:rPr lang="en-US" altLang="zh-TW" dirty="0"/>
              <a:t>TensorFlow 1.0</a:t>
            </a:r>
          </a:p>
          <a:p>
            <a:pPr lvl="1"/>
            <a:r>
              <a:rPr lang="en-US" altLang="zh-TW" dirty="0" err="1"/>
              <a:t>session.run</a:t>
            </a:r>
            <a:r>
              <a:rPr lang="en-US" altLang="zh-TW" dirty="0"/>
              <a:t>() (Run if you see this!!)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45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5269C-8FF0-459E-B38B-E6FF83AF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 pipeline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C886F8-21A0-420C-A0D6-B1C4D0C1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Build model</a:t>
            </a:r>
          </a:p>
          <a:p>
            <a:pPr lvl="1"/>
            <a:r>
              <a:rPr lang="en-US" altLang="zh-TW" dirty="0"/>
              <a:t>Sequential model / Functional API</a:t>
            </a:r>
          </a:p>
          <a:p>
            <a:pPr lvl="1"/>
            <a:r>
              <a:rPr lang="en-US" altLang="zh-TW" dirty="0"/>
              <a:t>Initialize all the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Load data</a:t>
            </a:r>
          </a:p>
          <a:p>
            <a:pPr lvl="1"/>
            <a:r>
              <a:rPr lang="en-US" altLang="zh-TW" dirty="0"/>
              <a:t>Data loading pipeline</a:t>
            </a:r>
          </a:p>
          <a:p>
            <a:pPr lvl="1"/>
            <a:r>
              <a:rPr lang="en-US" altLang="zh-TW" dirty="0"/>
              <a:t>Preprocess / Data augmentation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Train model</a:t>
            </a:r>
          </a:p>
          <a:p>
            <a:pPr lvl="1"/>
            <a:r>
              <a:rPr lang="en-US" altLang="zh-TW" dirty="0"/>
              <a:t>Define loss function</a:t>
            </a:r>
          </a:p>
          <a:p>
            <a:pPr lvl="1"/>
            <a:r>
              <a:rPr lang="en-US" altLang="zh-TW" dirty="0"/>
              <a:t>Calculate gradient</a:t>
            </a:r>
          </a:p>
          <a:p>
            <a:pPr lvl="1"/>
            <a:r>
              <a:rPr lang="en-US" altLang="zh-TW" dirty="0"/>
              <a:t>Apply optimizer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Deploy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72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5269C-8FF0-459E-B38B-E6FF83AF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MNIST Dataset (Image Classification)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C886F8-21A0-420C-A0D6-B1C4D0C17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Input is an image: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Output is a one-hot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(C: class count)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Loss: cross-entropy</a:t>
                </a:r>
              </a:p>
              <a:p>
                <a:r>
                  <a:rPr lang="en-US" altLang="zh-TW" dirty="0"/>
                  <a:t>Metric: accuracy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C886F8-21A0-420C-A0D6-B1C4D0C17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「MNIST」的圖片搜尋結果">
            <a:extLst>
              <a:ext uri="{FF2B5EF4-FFF2-40B4-BE49-F238E27FC236}">
                <a16:creationId xmlns:a16="http://schemas.microsoft.com/office/drawing/2014/main" id="{BE371B74-821F-4EEA-AE79-93A5B7593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7" t="10337"/>
          <a:stretch/>
        </p:blipFill>
        <p:spPr bwMode="auto">
          <a:xfrm>
            <a:off x="8360426" y="1825625"/>
            <a:ext cx="3351284" cy="145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E42D-AB67-43D8-A8A5-232E286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27ECD3-04E5-43FB-9495-CC60672F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MNIST </a:t>
            </a:r>
            <a:r>
              <a:rPr lang="en-US" altLang="zh-TW"/>
              <a:t>image classification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40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3F398-4887-49D5-9EBB-31E33851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B8240C-8928-49B3-A9EB-52F0796D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now, we use the example dataset under </a:t>
            </a:r>
            <a:r>
              <a:rPr lang="en-US" altLang="zh-TW" dirty="0" err="1"/>
              <a:t>tf.keras.datasets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There is much more example dataset under another package, called TensorFlow Dataset (</a:t>
            </a:r>
            <a:r>
              <a:rPr lang="en-US" altLang="zh-TW" dirty="0" err="1"/>
              <a:t>tfds</a:t>
            </a:r>
            <a:r>
              <a:rPr lang="en-US" altLang="zh-TW" dirty="0"/>
              <a:t>): </a:t>
            </a:r>
            <a:r>
              <a:rPr lang="en-US" altLang="zh-TW" dirty="0">
                <a:hlinkClick r:id="rId2"/>
              </a:rPr>
              <a:t>https://www.tensorflow.org/datasets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By doing so, we load all the data onto the memory </a:t>
            </a:r>
            <a:r>
              <a:rPr lang="en-US" altLang="zh-TW" u="sng" dirty="0"/>
              <a:t>at once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We use up 70000*28*28*1 = 54.88 MB of memory. (uint8)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30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3F398-4887-49D5-9EBB-31E33851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B8240C-8928-49B3-A9EB-52F0796D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the model by stacking a series of layer blocks.</a:t>
            </a:r>
          </a:p>
          <a:p>
            <a:r>
              <a:rPr lang="en-US" altLang="zh-TW" dirty="0" err="1"/>
              <a:t>tf.keras.Sequential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A24B1C85-612C-423C-9B8E-1D9DBD9D4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12" y="2635250"/>
            <a:ext cx="4295775" cy="38576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35199D-13F7-460A-9C8D-E5FF1024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07" y="3429000"/>
            <a:ext cx="5263393" cy="22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5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4BC70-D5FF-4648-AD86-73CB3F01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 the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2AE8E3-6E60-4A22-B13E-41050237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now, we let TensorFlow take care of all the mess when training!</a:t>
            </a:r>
          </a:p>
          <a:p>
            <a:endParaRPr lang="en-US" altLang="zh-TW" dirty="0"/>
          </a:p>
          <a:p>
            <a:r>
              <a:rPr lang="en-US" altLang="zh-TW" dirty="0" err="1"/>
              <a:t>model.compile</a:t>
            </a:r>
            <a:r>
              <a:rPr lang="en-US" altLang="zh-TW" dirty="0"/>
              <a:t>() defines optimizer and loss</a:t>
            </a:r>
          </a:p>
          <a:p>
            <a:r>
              <a:rPr lang="en-US" altLang="zh-TW" dirty="0" err="1"/>
              <a:t>model.train</a:t>
            </a:r>
            <a:r>
              <a:rPr lang="en-US" altLang="zh-TW" dirty="0"/>
              <a:t>() takes care of gradient calculation and batching</a:t>
            </a:r>
          </a:p>
          <a:p>
            <a:endParaRPr lang="en-US" altLang="zh-TW" dirty="0"/>
          </a:p>
          <a:p>
            <a:r>
              <a:rPr lang="en-US" altLang="zh-TW" dirty="0"/>
              <a:t>“</a:t>
            </a:r>
            <a:r>
              <a:rPr lang="en-US" altLang="zh-TW" dirty="0" err="1"/>
              <a:t>categorical_crossentropy</a:t>
            </a:r>
            <a:r>
              <a:rPr lang="en-US" altLang="zh-TW" dirty="0"/>
              <a:t>” vs. “</a:t>
            </a:r>
            <a:r>
              <a:rPr lang="en-US" altLang="zh-TW" dirty="0" err="1"/>
              <a:t>sparse_categorical_crossentropy</a:t>
            </a:r>
            <a:r>
              <a:rPr lang="en-US" altLang="zh-TW" dirty="0"/>
              <a:t>”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37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E5BF2-F7F2-4556-9B25-192C5160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 Training Progress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21C294-3090-4B38-8D1F-0709F190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validation is always a little better at the start?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B9C845-002A-458E-867D-C4F9ECE3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99" y="2958336"/>
            <a:ext cx="4839803" cy="33535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DEFFCF-51AA-4219-8FDB-5833ECEA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96" y="2958336"/>
            <a:ext cx="4839803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7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359</Words>
  <Application>Microsoft Office PowerPoint</Application>
  <PresentationFormat>寬螢幕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佈景主題</vt:lpstr>
      <vt:lpstr>TensorFlow 2.0 Tutorial</vt:lpstr>
      <vt:lpstr>Package</vt:lpstr>
      <vt:lpstr>Deep learning pipeline</vt:lpstr>
      <vt:lpstr>MNIST Dataset (Image Classification)</vt:lpstr>
      <vt:lpstr>Code</vt:lpstr>
      <vt:lpstr>Load data</vt:lpstr>
      <vt:lpstr>Sequential API</vt:lpstr>
      <vt:lpstr>Compile the model</vt:lpstr>
      <vt:lpstr>Plot Training Progress</vt:lpstr>
      <vt:lpstr>Code</vt:lpstr>
      <vt:lpstr>Optional Topics – Text Classification</vt:lpstr>
      <vt:lpstr>Code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2.0 Tutorial</dc:title>
  <dc:creator>Tommy Shen</dc:creator>
  <cp:lastModifiedBy>Tommy Shen</cp:lastModifiedBy>
  <cp:revision>40</cp:revision>
  <dcterms:created xsi:type="dcterms:W3CDTF">2019-12-02T07:50:36Z</dcterms:created>
  <dcterms:modified xsi:type="dcterms:W3CDTF">2019-12-03T06:29:40Z</dcterms:modified>
</cp:coreProperties>
</file>