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3" r:id="rId5"/>
    <p:sldId id="261" r:id="rId6"/>
    <p:sldId id="271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AF68-8F7A-4E14-89D9-1D1E6D6B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5B1BAA-8D0E-4E86-A1FA-CF3D1FA1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72663-B68D-4D2F-BD95-43B3755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F19BC-02BA-4026-A048-F2CD8428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1FF322-2947-480A-8F7A-6A2DF45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9DFD-4F91-4733-BE01-4B7B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8898E1-F130-4D54-9684-44002D2B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92F8D-E960-41B7-A8BE-CCD6717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B5AC5-D2D7-47E5-9A17-081E55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EE30D-9DD6-4DF9-BC02-EF41C8A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928991-8472-4041-A902-8BCB6126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027CE-E9FA-4226-B14D-3DC030C8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CEA37-F9CD-4C69-B3CA-B78C2D7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E5962-A3CA-4013-838D-A2ECDFA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1D8D2-5D12-470F-BF57-2291E25A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C53B6-3451-4480-9B17-2F1C315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09287-518E-45D4-9339-94746A8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93F10-13FD-4C19-88BB-6762611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24FB4-47CF-489C-903F-24224B4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FA6F2-923C-4C9E-A7B0-5203FAB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72AB3-A3DE-4777-9F30-E49CE3CF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C7F48-422E-44D1-8DD2-85036775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40792-39D1-48C8-8893-46BDD91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EE544-0BD7-4F44-B797-8D017AC3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6EBD-6835-42D5-8CA4-E535006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CD8F-1272-4C84-9BC5-34E0C71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7A60-837C-423D-92E1-2F4DD972E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B9B95-F347-4906-90FD-74B13122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A5FC4-0F9D-4E0E-8D12-A1742A31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8351-EFC4-4585-8752-72F069D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90B10-6E92-4322-A749-8A019A9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ACA8D-08D0-46AB-99FF-AF9FD30B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13AFBB-286B-4C60-9603-618254D8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B5F93-440F-438E-9A8B-5480162C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2B3A97-7183-4A4B-88BF-B67C35FA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245F77-87D6-4FE2-AEC3-D05188166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90DFDB-F0B6-42BE-A4A6-7E6B040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5CA6F7-F301-40B8-B058-ECDBCD4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08E6-4CF5-486D-B439-FD348D4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75FC-2FB6-474D-9F44-24C5D50A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4D161B-726A-43DC-A12D-76B150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7DA31-5E11-4632-9587-408AA75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31740-AA47-47D4-8690-8FE81D2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49953E-6148-490D-B694-E34FCF6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B7F2C-C92A-4446-9C90-7A84163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50073-14BC-452E-8ED8-844CB77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A3859-6B1C-4610-8E59-7CCD5165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41A3E-551B-44AF-82C1-18F5713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BCF45D-EFBD-4FC0-8FC0-E0E6870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C8686-C8B5-4FAA-9975-E38B8C9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8510-2AD1-45E6-B3F2-3A1DEC3A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62E693-84DD-465F-AF9E-A9780E8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BCAD-4BBA-45D3-AEF4-0E9527A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B1E28-25BB-47DE-AEC4-0FDCA8B3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2B005-9F1C-4C04-9B23-BC063D7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33683-0E82-4F40-8BB7-CD0F0F2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60EBA-E72D-4FA1-9A87-9737C21A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3C5DA-D047-447C-9CCA-27CEB1F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EB04D3-39CD-427A-B0D0-5A4015C6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FD0D4-AB59-42DA-A983-F1E115D9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37A5-4E58-4F9F-97AD-7F0A9B3A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9282-6F1C-4833-8F1E-3361E45DFCDB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8229C-F766-4678-B5E7-CCB5D52B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E3CCA-41D3-4DBF-971B-89E5D39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abbit1010/Speech-Bubble-Aware-Automatic-Comic-Colorization/blob/master/Final_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74B23-1BC9-4E12-BE73-B1C1EBC2A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TensorFlow 2.0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F5278-447F-4AE0-9804-26DA8ECC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Topic2: Build models using TensorFlow </a:t>
            </a:r>
            <a:r>
              <a:rPr lang="en-US" altLang="zh-TW" dirty="0" err="1"/>
              <a:t>Keras</a:t>
            </a:r>
            <a:r>
              <a:rPr lang="en-US" altLang="zh-TW" dirty="0"/>
              <a:t> functional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0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08137-7A03-4439-9290-4CFA6A6B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3CEAB-6F8C-4DAD-B564-EC017CDB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Easy customizable layer object to let you perform your own operation.</a:t>
            </a:r>
          </a:p>
          <a:p>
            <a:endParaRPr lang="en-US" altLang="zh-TW" dirty="0"/>
          </a:p>
          <a:p>
            <a:r>
              <a:rPr lang="en-US" altLang="zh-TW" dirty="0"/>
              <a:t>Custom operation, e.g. linear transformation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Custom loss function.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27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Captcha recognition</a:t>
            </a:r>
          </a:p>
          <a:p>
            <a:endParaRPr lang="en-US" altLang="zh-TW" dirty="0"/>
          </a:p>
          <a:p>
            <a:r>
              <a:rPr lang="en-US" altLang="zh-TW" dirty="0"/>
              <a:t>Input is an image, output a sequence of characters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15BD62-CEF7-4576-B021-6C37854E1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6"/>
          <a:stretch/>
        </p:blipFill>
        <p:spPr>
          <a:xfrm>
            <a:off x="142683" y="3429000"/>
            <a:ext cx="5646909" cy="30665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A31129-8DD3-4522-B70E-70874769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93" y="3527072"/>
            <a:ext cx="6259724" cy="2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3331D-89C6-41B4-A07B-E9FE2744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62F80-F8C5-40FF-8ACA-814D69A1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36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the low resolution colorizer and plot the model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Repeat (1) on the polishing network</a:t>
            </a:r>
          </a:p>
          <a:p>
            <a:r>
              <a:rPr lang="en-US" altLang="zh-TW" dirty="0"/>
              <a:t>See the supplementary material section for detailed network architecture: </a:t>
            </a:r>
            <a:r>
              <a:rPr lang="en-US" altLang="zh-TW" sz="1200" dirty="0">
                <a:hlinkClick r:id="rId2"/>
              </a:rPr>
              <a:t>https://github.com/Rabbit1010/Speech-Bubble-Aware-Automatic-Comic-Colorization/blob/master/Final_report.pdf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41A47-8881-4D9E-9788-14AE1CA9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" y="3493845"/>
            <a:ext cx="5418801" cy="2726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A3B4FE-EBA9-4AE8-89D9-8E048250A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05" y="3517037"/>
            <a:ext cx="5699470" cy="261030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C26CAF0-5E8F-48EB-8078-464CC73CA1BE}"/>
              </a:ext>
            </a:extLst>
          </p:cNvPr>
          <p:cNvSpPr txBox="1"/>
          <p:nvPr/>
        </p:nvSpPr>
        <p:spPr>
          <a:xfrm>
            <a:off x="626165" y="622000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can be built using </a:t>
            </a:r>
            <a:r>
              <a:rPr lang="en-US" altLang="zh-TW" dirty="0" err="1"/>
              <a:t>tf.keras.Sequentia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9706C3-98E4-40AB-B0FB-24D607DF8075}"/>
              </a:ext>
            </a:extLst>
          </p:cNvPr>
          <p:cNvSpPr txBox="1"/>
          <p:nvPr/>
        </p:nvSpPr>
        <p:spPr>
          <a:xfrm>
            <a:off x="7040217" y="604914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Can only be built using functional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2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Problems with </a:t>
            </a:r>
            <a:r>
              <a:rPr lang="en-US" altLang="zh-TW" dirty="0" err="1"/>
              <a:t>tf.keras.utils.plot_model</a:t>
            </a:r>
            <a:r>
              <a:rPr lang="en-US" altLang="zh-TW" dirty="0"/>
              <a:t>()</a:t>
            </a:r>
          </a:p>
          <a:p>
            <a:pPr lvl="1"/>
            <a:r>
              <a:rPr lang="sv-SE" altLang="zh-TW" dirty="0"/>
              <a:t>conda install -c https://conda.binstar.org/t/TOKEN/j14r pydot</a:t>
            </a:r>
          </a:p>
          <a:p>
            <a:pPr lvl="1"/>
            <a:r>
              <a:rPr lang="sv-SE" altLang="zh-TW" dirty="0"/>
              <a:t>conda install -c https://conda.binstar.org/t/TOKEN/j14r graphviz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Build sequential models using </a:t>
            </a:r>
            <a:r>
              <a:rPr lang="en-US" altLang="zh-TW" dirty="0" err="1"/>
              <a:t>tf.keras.Sequential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79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Many models are not sequential.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Many problems do not have one single input or output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47043-F7D3-4A5B-BED6-4888BE8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81" y="2533603"/>
            <a:ext cx="1800709" cy="2435245"/>
          </a:xfrm>
          <a:prstGeom prst="rect">
            <a:avLst/>
          </a:prstGeom>
        </p:spPr>
      </p:pic>
      <p:pic>
        <p:nvPicPr>
          <p:cNvPr id="1028" name="Picture 4" descr="「Unet」的圖片搜尋結果">
            <a:extLst>
              <a:ext uri="{FF2B5EF4-FFF2-40B4-BE49-F238E27FC236}">
                <a16:creationId xmlns:a16="http://schemas.microsoft.com/office/drawing/2014/main" id="{509F0CB1-41DE-48B3-A1B0-6BF8C425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95" y="2365513"/>
            <a:ext cx="3569123" cy="27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</a:t>
            </a:r>
            <a:r>
              <a:rPr lang="en-US" altLang="zh-TW" dirty="0" err="1"/>
              <a:t>ResNet</a:t>
            </a:r>
            <a:r>
              <a:rPr lang="en-US" altLang="zh-TW" dirty="0"/>
              <a:t> model for image classification with 10 categories.</a:t>
            </a:r>
          </a:p>
          <a:p>
            <a:endParaRPr lang="en-US" altLang="zh-TW" dirty="0"/>
          </a:p>
          <a:p>
            <a:r>
              <a:rPr lang="en-US" altLang="zh-TW" dirty="0"/>
              <a:t>Skip connection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791C60-B3B2-4BE5-9FC5-0A8C095B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80" y="3010681"/>
            <a:ext cx="2168633" cy="29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TensorFlow </a:t>
            </a:r>
            <a:r>
              <a:rPr lang="en-US" altLang="zh-TW" dirty="0" err="1"/>
              <a:t>Keras</a:t>
            </a:r>
            <a:r>
              <a:rPr lang="en-US" altLang="zh-TW" dirty="0"/>
              <a:t> Functional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Specify the input tensor and its shape</a:t>
            </a:r>
          </a:p>
          <a:p>
            <a:pPr lvl="1"/>
            <a:r>
              <a:rPr lang="en-US" altLang="zh-TW" dirty="0" err="1"/>
              <a:t>tf.keras.Input</a:t>
            </a:r>
            <a:r>
              <a:rPr lang="en-US" altLang="zh-TW" dirty="0"/>
              <a:t>(shape=(___), </a:t>
            </a:r>
            <a:r>
              <a:rPr lang="en-US" altLang="zh-TW" strike="sngStrike" dirty="0" err="1"/>
              <a:t>batch_size</a:t>
            </a:r>
            <a:r>
              <a:rPr lang="en-US" altLang="zh-TW" strike="sngStrike" dirty="0"/>
              <a:t>=None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None means that batch size can be defined later (most of the time we want to let the data generator control the batch size)</a:t>
            </a:r>
          </a:p>
          <a:p>
            <a:endParaRPr lang="en-US" altLang="zh-TW" dirty="0"/>
          </a:p>
          <a:p>
            <a:r>
              <a:rPr lang="en-US" altLang="zh-TW" dirty="0"/>
              <a:t>Define how the input tensor passes through each layer</a:t>
            </a:r>
          </a:p>
          <a:p>
            <a:endParaRPr lang="en-US" altLang="zh-TW" dirty="0"/>
          </a:p>
          <a:p>
            <a:r>
              <a:rPr lang="en-US" altLang="zh-TW" dirty="0"/>
              <a:t>Let TensorFlow knows the input and output</a:t>
            </a:r>
          </a:p>
          <a:p>
            <a:pPr lvl="1"/>
            <a:r>
              <a:rPr lang="en-US" altLang="zh-TW" dirty="0" err="1"/>
              <a:t>tf.keras.Model</a:t>
            </a:r>
            <a:r>
              <a:rPr lang="en-US" altLang="zh-TW" dirty="0"/>
              <a:t>(inputs=[</a:t>
            </a:r>
            <a:r>
              <a:rPr lang="en-US" altLang="zh-TW" dirty="0" err="1"/>
              <a:t>input_tensor</a:t>
            </a:r>
            <a:r>
              <a:rPr lang="en-US" altLang="zh-TW" dirty="0"/>
              <a:t>], outputs=[</a:t>
            </a:r>
            <a:r>
              <a:rPr lang="en-US" altLang="zh-TW" dirty="0" err="1"/>
              <a:t>output_tensor</a:t>
            </a:r>
            <a:r>
              <a:rPr lang="en-US" altLang="zh-TW" dirty="0"/>
              <a:t>])</a:t>
            </a:r>
          </a:p>
          <a:p>
            <a:pPr lvl="1"/>
            <a:r>
              <a:rPr lang="en-US" altLang="zh-TW" dirty="0"/>
              <a:t>[ ]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157540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with shared layers and weightings</a:t>
            </a:r>
          </a:p>
          <a:p>
            <a:endParaRPr lang="en-US" altLang="zh-TW" dirty="0"/>
          </a:p>
          <a:p>
            <a:r>
              <a:rPr lang="en-US" altLang="zh-TW" dirty="0"/>
              <a:t>The model takes in two sequences of texts and predicts whether the comments are from the same person.</a:t>
            </a:r>
          </a:p>
          <a:p>
            <a:endParaRPr lang="en-US" altLang="zh-TW" dirty="0"/>
          </a:p>
          <a:p>
            <a:r>
              <a:rPr lang="en-US" altLang="zh-TW" dirty="0"/>
              <a:t>Inputs:</a:t>
            </a:r>
          </a:p>
          <a:p>
            <a:pPr lvl="1"/>
            <a:r>
              <a:rPr lang="en-US" altLang="zh-TW" dirty="0"/>
              <a:t>Two padded sequences (256, ) (256, )</a:t>
            </a:r>
          </a:p>
          <a:p>
            <a:r>
              <a:rPr lang="en-US" altLang="zh-TW" dirty="0"/>
              <a:t>Outputs</a:t>
            </a:r>
          </a:p>
          <a:p>
            <a:pPr lvl="1"/>
            <a:r>
              <a:rPr lang="en-US" altLang="zh-TW" dirty="0"/>
              <a:t>(1, )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34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with sub-models and multiple outputs</a:t>
            </a:r>
          </a:p>
          <a:p>
            <a:endParaRPr lang="en-US" altLang="zh-TW" dirty="0"/>
          </a:p>
          <a:p>
            <a:r>
              <a:rPr lang="en-US" altLang="zh-TW" dirty="0"/>
              <a:t>The model takes in two images of different size and classify it into 10 categories and predict whether it is the same viewpoint.</a:t>
            </a:r>
          </a:p>
          <a:p>
            <a:endParaRPr lang="en-US" altLang="zh-TW" dirty="0"/>
          </a:p>
          <a:p>
            <a:r>
              <a:rPr lang="en-US" altLang="zh-TW" dirty="0"/>
              <a:t>Inputs:</a:t>
            </a:r>
          </a:p>
          <a:p>
            <a:pPr lvl="1"/>
            <a:r>
              <a:rPr lang="en-US" altLang="zh-TW" dirty="0"/>
              <a:t>Two images (30, 30, 3), (60, 60, 3)</a:t>
            </a:r>
          </a:p>
          <a:p>
            <a:r>
              <a:rPr lang="en-US" altLang="zh-TW" dirty="0"/>
              <a:t>Outputs</a:t>
            </a:r>
          </a:p>
          <a:p>
            <a:pPr lvl="1"/>
            <a:r>
              <a:rPr lang="en-US" altLang="zh-TW" dirty="0"/>
              <a:t>(10, ), (1,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64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TensorFlow </a:t>
            </a:r>
            <a:r>
              <a:rPr lang="en-US" altLang="zh-TW" dirty="0" err="1"/>
              <a:t>Keras</a:t>
            </a:r>
            <a:r>
              <a:rPr lang="en-US" altLang="zh-TW" dirty="0"/>
              <a:t> Functional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Layers can be called as an instance, and their weightings are shared</a:t>
            </a:r>
          </a:p>
          <a:p>
            <a:pPr lvl="1"/>
            <a:r>
              <a:rPr lang="en-US" altLang="zh-TW" dirty="0" err="1"/>
              <a:t>shared_embedding</a:t>
            </a:r>
            <a:r>
              <a:rPr lang="en-US" altLang="zh-TW" dirty="0"/>
              <a:t> = </a:t>
            </a:r>
            <a:r>
              <a:rPr lang="en-US" altLang="zh-TW" dirty="0" err="1"/>
              <a:t>layers.Embedding</a:t>
            </a:r>
            <a:r>
              <a:rPr lang="en-US" altLang="zh-TW" dirty="0"/>
              <a:t>(5000, 15)</a:t>
            </a:r>
          </a:p>
          <a:p>
            <a:endParaRPr lang="en-US" altLang="zh-TW" dirty="0"/>
          </a:p>
          <a:p>
            <a:r>
              <a:rPr lang="en-US" altLang="zh-TW" dirty="0"/>
              <a:t>Models is also callable, and their weighting are shared.</a:t>
            </a:r>
          </a:p>
          <a:p>
            <a:pPr lvl="1"/>
            <a:r>
              <a:rPr lang="en-US" altLang="zh-TW" dirty="0"/>
              <a:t>out = </a:t>
            </a:r>
            <a:r>
              <a:rPr lang="en-US" altLang="zh-TW" dirty="0" err="1"/>
              <a:t>feature_extractor</a:t>
            </a:r>
            <a:r>
              <a:rPr lang="en-US" altLang="zh-TW" dirty="0"/>
              <a:t>(image)</a:t>
            </a:r>
          </a:p>
          <a:p>
            <a:pPr lvl="1"/>
            <a:r>
              <a:rPr lang="en-US" altLang="zh-TW" dirty="0"/>
              <a:t>Note that we cannot use </a:t>
            </a:r>
            <a:r>
              <a:rPr lang="en-US" altLang="zh-TW" dirty="0" err="1"/>
              <a:t>model.predict</a:t>
            </a:r>
            <a:r>
              <a:rPr lang="en-US" altLang="zh-TW" dirty="0"/>
              <a:t>() here (since it is a tensor execution)</a:t>
            </a:r>
          </a:p>
          <a:p>
            <a:endParaRPr lang="en-US" altLang="zh-TW" dirty="0"/>
          </a:p>
          <a:p>
            <a:r>
              <a:rPr lang="en-US" altLang="zh-TW" dirty="0"/>
              <a:t>Multiple outputs need to specify multiple loss functions and their weightings</a:t>
            </a:r>
          </a:p>
          <a:p>
            <a:pPr lvl="1"/>
            <a:r>
              <a:rPr lang="en-US" altLang="zh-TW" dirty="0"/>
              <a:t>loss={'category': '</a:t>
            </a:r>
            <a:r>
              <a:rPr lang="en-US" altLang="zh-TW" dirty="0" err="1"/>
              <a:t>sparse_categorical_crossentropy</a:t>
            </a:r>
            <a:r>
              <a:rPr lang="en-US" altLang="zh-TW" dirty="0"/>
              <a:t>',</a:t>
            </a:r>
          </a:p>
          <a:p>
            <a:pPr lvl="1"/>
            <a:r>
              <a:rPr lang="en-US" altLang="zh-TW" dirty="0"/>
              <a:t>           'viewpoint': '</a:t>
            </a:r>
            <a:r>
              <a:rPr lang="en-US" altLang="zh-TW" dirty="0" err="1"/>
              <a:t>binary_crossentropy</a:t>
            </a:r>
            <a:r>
              <a:rPr lang="en-US" altLang="zh-TW" dirty="0"/>
              <a:t>’},</a:t>
            </a:r>
          </a:p>
          <a:p>
            <a:pPr lvl="1"/>
            <a:r>
              <a:rPr lang="en-US" altLang="zh-TW" dirty="0"/>
              <a:t>           </a:t>
            </a:r>
            <a:r>
              <a:rPr lang="en-US" altLang="zh-TW" dirty="0" err="1"/>
              <a:t>loss_weights</a:t>
            </a:r>
            <a:r>
              <a:rPr lang="en-US" altLang="zh-TW" dirty="0"/>
              <a:t>=[1., 0.2]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73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U-Net: Convolutional Networks for Biomedical Image Segmentation. 2015. Citation: 9960.</a:t>
            </a:r>
          </a:p>
          <a:p>
            <a:endParaRPr lang="en-US" altLang="zh-TW" dirty="0"/>
          </a:p>
          <a:p>
            <a:r>
              <a:rPr lang="en-US" altLang="zh-TW" dirty="0"/>
              <a:t>Image as both input and output</a:t>
            </a:r>
            <a:endParaRPr lang="zh-TW" altLang="en-US" dirty="0"/>
          </a:p>
        </p:txBody>
      </p:sp>
      <p:pic>
        <p:nvPicPr>
          <p:cNvPr id="4" name="Picture 4" descr="「Unet」的圖片搜尋結果">
            <a:extLst>
              <a:ext uri="{FF2B5EF4-FFF2-40B4-BE49-F238E27FC236}">
                <a16:creationId xmlns:a16="http://schemas.microsoft.com/office/drawing/2014/main" id="{A9E56D8A-4D21-4B77-A66A-DFBFAD7B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96" y="3705951"/>
            <a:ext cx="3569123" cy="27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相關圖片">
            <a:extLst>
              <a:ext uri="{FF2B5EF4-FFF2-40B4-BE49-F238E27FC236}">
                <a16:creationId xmlns:a16="http://schemas.microsoft.com/office/drawing/2014/main" id="{4E191D2D-8F4D-4C3A-8D2B-D264FE35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6" y="2604845"/>
            <a:ext cx="5098774" cy="38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525</Words>
  <Application>Microsoft Office PowerPoint</Application>
  <PresentationFormat>寬螢幕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TensorFlow 2.0 Tutorial</vt:lpstr>
      <vt:lpstr>Recap</vt:lpstr>
      <vt:lpstr>Models</vt:lpstr>
      <vt:lpstr>Code</vt:lpstr>
      <vt:lpstr>TensorFlow Keras Functional API</vt:lpstr>
      <vt:lpstr>Code</vt:lpstr>
      <vt:lpstr>Code</vt:lpstr>
      <vt:lpstr>TensorFlow Keras Functional API</vt:lpstr>
      <vt:lpstr>Code</vt:lpstr>
      <vt:lpstr>Lambda Layer</vt:lpstr>
      <vt:lpstr>Code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2.0 Tutorial</dc:title>
  <dc:creator>Tommy Shen</dc:creator>
  <cp:lastModifiedBy>Tommy Shen</cp:lastModifiedBy>
  <cp:revision>93</cp:revision>
  <dcterms:created xsi:type="dcterms:W3CDTF">2019-12-02T07:50:36Z</dcterms:created>
  <dcterms:modified xsi:type="dcterms:W3CDTF">2019-12-09T13:47:49Z</dcterms:modified>
</cp:coreProperties>
</file>