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63" r:id="rId5"/>
    <p:sldId id="258" r:id="rId6"/>
    <p:sldId id="257" r:id="rId7"/>
    <p:sldId id="264" r:id="rId8"/>
    <p:sldId id="265" r:id="rId9"/>
    <p:sldId id="266" r:id="rId10"/>
    <p:sldId id="261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0A67D-3799-6D49-B3EF-E582EBC7730D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/>
          <a:lstStyle/>
          <a:p>
            <a:r>
              <a:rPr lang="en-US" i="1" dirty="0" smtClean="0"/>
              <a:t>Microwave Popcorn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 smtClean="0"/>
              <a:t>STAT571B Project</a:t>
            </a:r>
          </a:p>
          <a:p>
            <a:r>
              <a:rPr lang="en-US" dirty="0" smtClean="0"/>
              <a:t>Spring 2016</a:t>
            </a:r>
          </a:p>
          <a:p>
            <a:r>
              <a:rPr lang="en-US" dirty="0" smtClean="0"/>
              <a:t>Jimmy Thornton &amp; Ken </a:t>
            </a:r>
            <a:r>
              <a:rPr lang="en-US" dirty="0" err="1" smtClean="0"/>
              <a:t>Youens</a:t>
            </a:r>
            <a:r>
              <a:rPr lang="en-US" dirty="0" smtClean="0"/>
              <a:t>-Clark</a:t>
            </a:r>
          </a:p>
        </p:txBody>
      </p:sp>
      <p:pic>
        <p:nvPicPr>
          <p:cNvPr id="5" name="Picture 4" descr="ci_logo-45a53602a81929fb632c669f9ff14f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"/>
            <a:ext cx="762575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Fat didn’t make a difference (not expected)</a:t>
            </a:r>
          </a:p>
          <a:p>
            <a:r>
              <a:rPr lang="en-US" dirty="0" smtClean="0"/>
              <a:t>MOAR </a:t>
            </a:r>
            <a:r>
              <a:rPr lang="en-US" dirty="0" smtClean="0"/>
              <a:t>POWR == MOAR </a:t>
            </a:r>
            <a:r>
              <a:rPr lang="en-US" dirty="0" smtClean="0"/>
              <a:t>KORN (expected)</a:t>
            </a:r>
          </a:p>
          <a:p>
            <a:r>
              <a:rPr lang="en-US" dirty="0" smtClean="0"/>
              <a:t>Extremely large differences in microwaves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¼ </a:t>
            </a:r>
            <a:r>
              <a:rPr lang="en-US" dirty="0" smtClean="0"/>
              <a:t>cup kernels</a:t>
            </a:r>
          </a:p>
          <a:p>
            <a:r>
              <a:rPr lang="en-US" dirty="0" smtClean="0"/>
              <a:t>paper bag</a:t>
            </a:r>
          </a:p>
          <a:p>
            <a:r>
              <a:rPr lang="en-US" dirty="0" smtClean="0"/>
              <a:t>1 tbsp </a:t>
            </a:r>
            <a:r>
              <a:rPr lang="en-US" dirty="0" smtClean="0"/>
              <a:t>fat for flavor* (optional), salt</a:t>
            </a:r>
          </a:p>
          <a:p>
            <a:r>
              <a:rPr lang="en-US" dirty="0" smtClean="0"/>
              <a:t>~1.5 minutes on high (until popping stops)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* be careful not to burn butter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RCBD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1200W was </a:t>
            </a:r>
            <a:r>
              <a:rPr lang="en-US" dirty="0" smtClean="0"/>
              <a:t>~1yo; newest, highest power, best performance</a:t>
            </a:r>
          </a:p>
          <a:p>
            <a:r>
              <a:rPr lang="en-US" dirty="0" smtClean="0"/>
              <a:t>Older, less powerful had much worse outcomes</a:t>
            </a:r>
          </a:p>
          <a:p>
            <a:r>
              <a:rPr lang="en-US" dirty="0" smtClean="0"/>
              <a:t>All </a:t>
            </a:r>
            <a:r>
              <a:rPr lang="en-US" dirty="0" smtClean="0"/>
              <a:t>ovens used a turntable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Differences in ¼ cup ~ 400 </a:t>
            </a:r>
            <a:r>
              <a:rPr lang="en-US" dirty="0" smtClean="0"/>
              <a:t>kernels</a:t>
            </a:r>
          </a:p>
          <a:p>
            <a:r>
              <a:rPr lang="en-US" dirty="0" smtClean="0"/>
              <a:t>Do older ovens work properly/can we trust wattage?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Picture 3" descr="Screen Shot 2016-04-25 at 1.41.2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397000"/>
            <a:ext cx="77597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pic>
        <p:nvPicPr>
          <p:cNvPr id="5" name="Picture 4" descr="16 - 1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7638"/>
            <a:ext cx="7239000" cy="5429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8458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Hack"/>
              </a:rPr>
              <a:t>unpopped</a:t>
            </a:r>
            <a:r>
              <a:rPr lang="en-US" sz="1600" dirty="0" smtClean="0">
                <a:latin typeface="Hack"/>
              </a:rPr>
              <a:t> = c(332,338,320,389,398,411,88,113,88,277,268,</a:t>
            </a:r>
          </a:p>
          <a:p>
            <a:r>
              <a:rPr lang="en-US" sz="1600" dirty="0" smtClean="0">
                <a:latin typeface="Hack"/>
              </a:rPr>
              <a:t>283,379,381,394,84,100,127,262,295,288,388,371,369,248,86,108)</a:t>
            </a:r>
          </a:p>
          <a:p>
            <a:endParaRPr lang="en-US" sz="1600" dirty="0" smtClean="0">
              <a:latin typeface="Hack"/>
            </a:endParaRPr>
          </a:p>
          <a:p>
            <a:r>
              <a:rPr lang="en-US" sz="1600" dirty="0" smtClean="0">
                <a:latin typeface="Hack"/>
              </a:rPr>
              <a:t>additive = </a:t>
            </a:r>
            <a:r>
              <a:rPr lang="en-US" sz="1600" dirty="0" err="1" smtClean="0">
                <a:latin typeface="Hack"/>
              </a:rPr>
              <a:t>c(rep("none</a:t>
            </a:r>
            <a:r>
              <a:rPr lang="en-US" sz="1600" dirty="0" smtClean="0">
                <a:latin typeface="Hack"/>
              </a:rPr>
              <a:t>", 9), </a:t>
            </a:r>
            <a:r>
              <a:rPr lang="en-US" sz="1600" dirty="0" err="1" smtClean="0">
                <a:latin typeface="Hack"/>
              </a:rPr>
              <a:t>rep("olive</a:t>
            </a:r>
            <a:r>
              <a:rPr lang="en-US" sz="1600" dirty="0" smtClean="0">
                <a:latin typeface="Hack"/>
              </a:rPr>
              <a:t>", 9), </a:t>
            </a:r>
            <a:r>
              <a:rPr lang="en-US" sz="1600" dirty="0" err="1" smtClean="0">
                <a:latin typeface="Hack"/>
              </a:rPr>
              <a:t>rep("butter</a:t>
            </a:r>
            <a:r>
              <a:rPr lang="en-US" sz="1600" dirty="0" smtClean="0">
                <a:latin typeface="Hack"/>
              </a:rPr>
              <a:t>", 9))</a:t>
            </a:r>
          </a:p>
          <a:p>
            <a:endParaRPr lang="en-US" sz="1600" dirty="0" smtClean="0">
              <a:latin typeface="Hack"/>
            </a:endParaRPr>
          </a:p>
          <a:p>
            <a:r>
              <a:rPr lang="en-US" sz="1600" dirty="0" smtClean="0">
                <a:latin typeface="Hack"/>
              </a:rPr>
              <a:t>power = rep(c(rep("900", 3), rep("1000", 3), rep("1200", 3)), 3)</a:t>
            </a:r>
          </a:p>
          <a:p>
            <a:endParaRPr lang="en-US" sz="1600" dirty="0" smtClean="0">
              <a:latin typeface="Hack"/>
            </a:endParaRPr>
          </a:p>
          <a:p>
            <a:r>
              <a:rPr lang="en-US" sz="1600" dirty="0" err="1" smtClean="0">
                <a:latin typeface="Hack"/>
              </a:rPr>
              <a:t>dat</a:t>
            </a:r>
            <a:r>
              <a:rPr lang="en-US" sz="1600" dirty="0" smtClean="0">
                <a:latin typeface="Hack"/>
              </a:rPr>
              <a:t> = </a:t>
            </a:r>
            <a:r>
              <a:rPr lang="en-US" sz="1600" dirty="0" err="1" smtClean="0">
                <a:latin typeface="Hack"/>
              </a:rPr>
              <a:t>data.frame(additives</a:t>
            </a:r>
            <a:r>
              <a:rPr lang="en-US" sz="1600" dirty="0" smtClean="0">
                <a:latin typeface="Hack"/>
              </a:rPr>
              <a:t>, power, </a:t>
            </a:r>
            <a:r>
              <a:rPr lang="en-US" sz="1600" dirty="0" err="1" smtClean="0">
                <a:latin typeface="Hack"/>
              </a:rPr>
              <a:t>unpopped</a:t>
            </a:r>
            <a:r>
              <a:rPr lang="en-US" sz="1600" dirty="0" smtClean="0">
                <a:latin typeface="Hack"/>
              </a:rPr>
              <a:t>)</a:t>
            </a:r>
          </a:p>
          <a:p>
            <a:endParaRPr lang="en-US" sz="1600" dirty="0" smtClean="0">
              <a:latin typeface="Hack"/>
            </a:endParaRPr>
          </a:p>
          <a:p>
            <a:r>
              <a:rPr lang="en-US" sz="1600" dirty="0" smtClean="0">
                <a:latin typeface="Hack"/>
              </a:rPr>
              <a:t>mod = </a:t>
            </a:r>
            <a:r>
              <a:rPr lang="en-US" sz="1600" dirty="0" err="1" smtClean="0">
                <a:latin typeface="Hack"/>
              </a:rPr>
              <a:t>aov(unpopped</a:t>
            </a:r>
            <a:r>
              <a:rPr lang="en-US" sz="1600" dirty="0" smtClean="0">
                <a:latin typeface="Hack"/>
              </a:rPr>
              <a:t> ~ additive * power, </a:t>
            </a:r>
            <a:r>
              <a:rPr lang="en-US" sz="1600" dirty="0" err="1" smtClean="0">
                <a:latin typeface="Hack"/>
              </a:rPr>
              <a:t>dat</a:t>
            </a:r>
            <a:r>
              <a:rPr lang="en-US" sz="1600" dirty="0" smtClean="0">
                <a:latin typeface="Hack"/>
              </a:rPr>
              <a:t>)</a:t>
            </a:r>
          </a:p>
          <a:p>
            <a:endParaRPr lang="en-US" sz="1600" dirty="0" smtClean="0">
              <a:latin typeface="Hack"/>
            </a:endParaRPr>
          </a:p>
          <a:p>
            <a:r>
              <a:rPr lang="en-US" sz="1600" dirty="0" err="1" smtClean="0">
                <a:latin typeface="Hack"/>
              </a:rPr>
              <a:t>options(show.signif.stars</a:t>
            </a:r>
            <a:r>
              <a:rPr lang="en-US" sz="1600" dirty="0" smtClean="0">
                <a:latin typeface="Hack"/>
              </a:rPr>
              <a:t>=FALSE)</a:t>
            </a:r>
          </a:p>
          <a:p>
            <a:endParaRPr lang="en-US" sz="1600" dirty="0" smtClean="0">
              <a:latin typeface="Hack"/>
            </a:endParaRPr>
          </a:p>
          <a:p>
            <a:r>
              <a:rPr lang="en-US" sz="1600" dirty="0" err="1" smtClean="0">
                <a:latin typeface="Hack"/>
              </a:rPr>
              <a:t>summary(mod</a:t>
            </a:r>
            <a:r>
              <a:rPr lang="en-US" sz="1600" dirty="0" smtClean="0">
                <a:latin typeface="Hack"/>
              </a:rPr>
              <a:t>)  </a:t>
            </a:r>
          </a:p>
          <a:p>
            <a:endParaRPr lang="en-US" sz="1600" dirty="0" smtClean="0">
              <a:latin typeface="Hack"/>
            </a:endParaRPr>
          </a:p>
          <a:p>
            <a:r>
              <a:rPr lang="en-US" sz="1600" dirty="0" err="1" smtClean="0">
                <a:latin typeface="Hack"/>
              </a:rPr>
              <a:t>Df</a:t>
            </a:r>
            <a:r>
              <a:rPr lang="en-US" sz="1600" dirty="0" smtClean="0">
                <a:latin typeface="Hack"/>
              </a:rPr>
              <a:t> Sum Sq Mean Sq F value   Pr(&gt;F)</a:t>
            </a:r>
          </a:p>
          <a:p>
            <a:r>
              <a:rPr lang="en-US" sz="1600" dirty="0" smtClean="0">
                <a:latin typeface="Hack"/>
              </a:rPr>
              <a:t>additive     2   1948     974   0.793    0.465</a:t>
            </a:r>
          </a:p>
          <a:p>
            <a:r>
              <a:rPr lang="en-US" sz="1600" dirty="0" smtClean="0">
                <a:latin typeface="Hack"/>
              </a:rPr>
              <a:t>power        2 342184  171092 139.311 3.22e-13</a:t>
            </a:r>
          </a:p>
          <a:p>
            <a:r>
              <a:rPr lang="en-US" sz="1600" dirty="0" smtClean="0">
                <a:latin typeface="Hack"/>
              </a:rPr>
              <a:t>Residuals   22  27019    1228</a:t>
            </a:r>
            <a:endParaRPr lang="en-US" sz="1600" dirty="0">
              <a:latin typeface="H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pic>
        <p:nvPicPr>
          <p:cNvPr id="4" name="Picture 3" descr="norm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56420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xplo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978"/>
            <a:ext cx="9144000" cy="56420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293</Words>
  <Application>Microsoft Macintosh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Microwave Popcorn</vt:lpstr>
      <vt:lpstr>Design</vt:lpstr>
      <vt:lpstr>Microwaves</vt:lpstr>
      <vt:lpstr>Potential Errors</vt:lpstr>
      <vt:lpstr>Data</vt:lpstr>
      <vt:lpstr>Counting</vt:lpstr>
      <vt:lpstr>Calculations</vt:lpstr>
      <vt:lpstr>Normality</vt:lpstr>
      <vt:lpstr>Slide 9</vt:lpstr>
      <vt:lpstr>Conclusions</vt:lpstr>
      <vt:lpstr>Recommendations</vt:lpstr>
    </vt:vector>
  </TitlesOfParts>
  <Company>University of Arizona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Popcorn</dc:title>
  <dc:creator>Ken</dc:creator>
  <cp:lastModifiedBy>Ken</cp:lastModifiedBy>
  <cp:revision>5</cp:revision>
  <dcterms:created xsi:type="dcterms:W3CDTF">2016-04-27T04:34:25Z</dcterms:created>
  <dcterms:modified xsi:type="dcterms:W3CDTF">2016-04-27T04:50:41Z</dcterms:modified>
</cp:coreProperties>
</file>