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afd641600a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afd641600a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afd641600a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afd641600a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afd641600a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afd641600a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afd641600a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afd641600a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fd641600a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fd641600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afd641600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afd641600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afd641600a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afd641600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ef6b58a23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ef6b58a2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664977e68e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664977e68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afd641600a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afd641600a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ef650394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ef650394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65fab1741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65fab174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65fab17413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65fab1741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65fab17413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65fab17413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afd641600a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afd641600a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afd641600a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afd641600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afd641600a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afd641600a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afd641600a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afd641600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afd641600a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afd641600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afd641600a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afd641600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afd641600a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afd641600a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e986eb50d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e986eb50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afd641600a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afd641600a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65fab17413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65fab1741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65fab17413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65fab1741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65fab17413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65fab1741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65fab1741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65fab1741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65fab17413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65fab1741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65fab17413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65fab1741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65fab17413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65fab1741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65fab17413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65fab1741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afd641600a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afd641600a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fd641600a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fd641600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afd641600a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afd641600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afd641600a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afd641600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afd641600a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afd641600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ef6b58a23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ef6b58a2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afd641600a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afd641600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b1c37a77e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b1c37a77e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b1c37a77ee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b1c37a77e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b1c37a77e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b1c37a77e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b1c37a77ee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b1c37a77e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afd641600a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afd641600a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ae986eb50d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ae986eb50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afd641600a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afd641600a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afd641600a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afd641600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afd641600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afd641600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afd641600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afd641600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afd641600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afd641600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afd641600a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afd641600a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cisecurity.org/cis-hardened-image-list"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hyperlink" Target="https://geekflare.com/google-bard-vs-chatgpt/" TargetMode="External"/><Relationship Id="rId3" Type="http://schemas.openxmlformats.org/officeDocument/2006/relationships/hyperlink" Target="https://www.cisecurity.org/cis-benchmarks" TargetMode="External"/><Relationship Id="rId7" Type="http://schemas.openxmlformats.org/officeDocument/2006/relationships/hyperlink" Target="https://www.auditscripts.com/?attachment_id=3816"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 Id="rId6" Type="http://schemas.openxmlformats.org/officeDocument/2006/relationships/hyperlink" Target="https://www.cisecurity.org/cis-hardened-image-list" TargetMode="External"/><Relationship Id="rId5" Type="http://schemas.openxmlformats.org/officeDocument/2006/relationships/hyperlink" Target="https://www.cisecurity.org/cybersecurity-tools/cis-cat-pro" TargetMode="External"/><Relationship Id="rId4" Type="http://schemas.openxmlformats.org/officeDocument/2006/relationships/hyperlink" Target="https://learn.microsoft.com/en-us/windows/security/operating-system-security/device-management/windows-security-configuration-framework/security-compliance-toolkit-10"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181250"/>
            <a:ext cx="8520600" cy="139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980"/>
              <a:t>Creating a Security Baseline with AI  The good, the bad and the ugly</a:t>
            </a:r>
            <a:endParaRPr sz="3980"/>
          </a:p>
        </p:txBody>
      </p:sp>
      <p:sp>
        <p:nvSpPr>
          <p:cNvPr id="55" name="Google Shape;55;p13"/>
          <p:cNvSpPr txBox="1">
            <a:spLocks noGrp="1"/>
          </p:cNvSpPr>
          <p:nvPr>
            <p:ph type="subTitle" idx="1"/>
          </p:nvPr>
        </p:nvSpPr>
        <p:spPr>
          <a:xfrm>
            <a:off x="311700" y="384507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By Edwin Perez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Building a Security Baseline - ChatGPT</a:t>
            </a:r>
            <a:endParaRPr/>
          </a:p>
          <a:p>
            <a:pPr marL="0" lvl="0" indent="0" algn="l" rtl="0">
              <a:spcBef>
                <a:spcPts val="0"/>
              </a:spcBef>
              <a:spcAft>
                <a:spcPts val="0"/>
              </a:spcAft>
              <a:buNone/>
            </a:pPr>
            <a:endParaRPr/>
          </a:p>
        </p:txBody>
      </p:sp>
      <p:sp>
        <p:nvSpPr>
          <p:cNvPr id="121" name="Google Shape;121;p22"/>
          <p:cNvSpPr txBox="1">
            <a:spLocks noGrp="1"/>
          </p:cNvSpPr>
          <p:nvPr>
            <p:ph type="body" idx="1"/>
          </p:nvPr>
        </p:nvSpPr>
        <p:spPr>
          <a:xfrm>
            <a:off x="311700" y="1152475"/>
            <a:ext cx="33567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1200"/>
              </a:spcAft>
              <a:buNone/>
            </a:pPr>
            <a:r>
              <a:rPr lang="en"/>
              <a:t>AI knows enough to provide the answer that certain organizations provide additional recommendations from the ones provided by Microsoft</a:t>
            </a:r>
            <a:endParaRPr/>
          </a:p>
        </p:txBody>
      </p:sp>
      <p:pic>
        <p:nvPicPr>
          <p:cNvPr id="122" name="Google Shape;122;p22"/>
          <p:cNvPicPr preferRelativeResize="0"/>
          <p:nvPr/>
        </p:nvPicPr>
        <p:blipFill>
          <a:blip r:embed="rId3">
            <a:alphaModFix/>
          </a:blip>
          <a:stretch>
            <a:fillRect/>
          </a:stretch>
        </p:blipFill>
        <p:spPr>
          <a:xfrm>
            <a:off x="3926925" y="1524000"/>
            <a:ext cx="4905375" cy="2095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Building a Security Baseline - Bard</a:t>
            </a:r>
            <a:endParaRPr/>
          </a:p>
          <a:p>
            <a:pPr marL="0" lvl="0" indent="0" algn="l" rtl="0">
              <a:spcBef>
                <a:spcPts val="0"/>
              </a:spcBef>
              <a:spcAft>
                <a:spcPts val="0"/>
              </a:spcAft>
              <a:buNone/>
            </a:pPr>
            <a:endParaRPr/>
          </a:p>
        </p:txBody>
      </p:sp>
      <p:sp>
        <p:nvSpPr>
          <p:cNvPr id="128" name="Google Shape;128;p23"/>
          <p:cNvSpPr txBox="1">
            <a:spLocks noGrp="1"/>
          </p:cNvSpPr>
          <p:nvPr>
            <p:ph type="body" idx="1"/>
          </p:nvPr>
        </p:nvSpPr>
        <p:spPr>
          <a:xfrm>
            <a:off x="311700" y="1152475"/>
            <a:ext cx="41037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1200"/>
              </a:spcAft>
              <a:buNone/>
            </a:pPr>
            <a:r>
              <a:rPr lang="en"/>
              <a:t>When asked about available resources, Bard provided not only a right answer but also provided links to perform further research</a:t>
            </a:r>
            <a:endParaRPr/>
          </a:p>
        </p:txBody>
      </p:sp>
      <p:pic>
        <p:nvPicPr>
          <p:cNvPr id="129" name="Google Shape;129;p23"/>
          <p:cNvPicPr preferRelativeResize="0"/>
          <p:nvPr/>
        </p:nvPicPr>
        <p:blipFill>
          <a:blip r:embed="rId3">
            <a:alphaModFix/>
          </a:blip>
          <a:stretch>
            <a:fillRect/>
          </a:stretch>
        </p:blipFill>
        <p:spPr>
          <a:xfrm>
            <a:off x="5093475" y="919075"/>
            <a:ext cx="3676624" cy="4132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Building a Security Baseline - Bard</a:t>
            </a:r>
            <a:endParaRPr/>
          </a:p>
          <a:p>
            <a:pPr marL="0" lvl="0" indent="0" algn="l" rtl="0">
              <a:spcBef>
                <a:spcPts val="0"/>
              </a:spcBef>
              <a:spcAft>
                <a:spcPts val="0"/>
              </a:spcAft>
              <a:buNone/>
            </a:pPr>
            <a:endParaRPr/>
          </a:p>
        </p:txBody>
      </p:sp>
      <p:sp>
        <p:nvSpPr>
          <p:cNvPr id="135" name="Google Shape;135;p24"/>
          <p:cNvSpPr txBox="1">
            <a:spLocks noGrp="1"/>
          </p:cNvSpPr>
          <p:nvPr>
            <p:ph type="body" idx="1"/>
          </p:nvPr>
        </p:nvSpPr>
        <p:spPr>
          <a:xfrm>
            <a:off x="311700" y="1152475"/>
            <a:ext cx="41037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t>Bard provided Microsoft resources along with CIS</a:t>
            </a:r>
            <a:endParaRPr/>
          </a:p>
          <a:p>
            <a:pPr marL="0" lvl="0" indent="0" algn="l" rtl="0">
              <a:lnSpc>
                <a:spcPct val="100000"/>
              </a:lnSpc>
              <a:spcBef>
                <a:spcPts val="1200"/>
              </a:spcBef>
              <a:spcAft>
                <a:spcPts val="0"/>
              </a:spcAft>
              <a:buNone/>
            </a:pPr>
            <a:r>
              <a:rPr lang="en"/>
              <a:t>Bard also provided a Microsoft Intune link, ChatGPT did not mention Intune</a:t>
            </a:r>
            <a:endParaRPr/>
          </a:p>
          <a:p>
            <a:pPr marL="0" lvl="0" indent="0" algn="l" rtl="0">
              <a:lnSpc>
                <a:spcPct val="100000"/>
              </a:lnSpc>
              <a:spcBef>
                <a:spcPts val="1200"/>
              </a:spcBef>
              <a:spcAft>
                <a:spcPts val="1200"/>
              </a:spcAft>
              <a:buNone/>
            </a:pPr>
            <a:r>
              <a:rPr lang="en"/>
              <a:t>Bard provided a more complete answer and in less tries</a:t>
            </a:r>
            <a:endParaRPr/>
          </a:p>
        </p:txBody>
      </p:sp>
      <p:pic>
        <p:nvPicPr>
          <p:cNvPr id="136" name="Google Shape;136;p24"/>
          <p:cNvPicPr preferRelativeResize="0"/>
          <p:nvPr/>
        </p:nvPicPr>
        <p:blipFill>
          <a:blip r:embed="rId3">
            <a:alphaModFix/>
          </a:blip>
          <a:stretch>
            <a:fillRect/>
          </a:stretch>
        </p:blipFill>
        <p:spPr>
          <a:xfrm>
            <a:off x="5115300" y="1017713"/>
            <a:ext cx="3441300" cy="39360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Microsoft Tools - Security Compliance Toolkit</a:t>
            </a:r>
            <a:endParaRPr/>
          </a:p>
        </p:txBody>
      </p:sp>
      <p:sp>
        <p:nvSpPr>
          <p:cNvPr id="142" name="Google Shape;14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lnSpc>
                <a:spcPct val="100000"/>
              </a:lnSpc>
              <a:spcBef>
                <a:spcPts val="0"/>
              </a:spcBef>
              <a:spcAft>
                <a:spcPts val="0"/>
              </a:spcAft>
              <a:buNone/>
            </a:pPr>
            <a:r>
              <a:rPr lang="en"/>
              <a:t>Policy Analyzer - Tool used to compare GPOs between what is current on the system and Microsoft’s recommendation</a:t>
            </a:r>
            <a:endParaRPr/>
          </a:p>
          <a:p>
            <a:pPr marL="0" lvl="0" indent="0" algn="l" rtl="0">
              <a:lnSpc>
                <a:spcPct val="100000"/>
              </a:lnSpc>
              <a:spcBef>
                <a:spcPts val="1200"/>
              </a:spcBef>
              <a:spcAft>
                <a:spcPts val="0"/>
              </a:spcAft>
              <a:buNone/>
            </a:pPr>
            <a:endParaRPr/>
          </a:p>
          <a:p>
            <a:pPr marL="0" lvl="0" indent="0" algn="l" rtl="0">
              <a:lnSpc>
                <a:spcPct val="100000"/>
              </a:lnSpc>
              <a:spcBef>
                <a:spcPts val="1200"/>
              </a:spcBef>
              <a:spcAft>
                <a:spcPts val="0"/>
              </a:spcAft>
              <a:buNone/>
            </a:pPr>
            <a:r>
              <a:rPr lang="en"/>
              <a:t>Local Group Policy Object (LGPO) - Tool used to make GPO backups and apply GPOs</a:t>
            </a:r>
            <a:endParaRPr/>
          </a:p>
          <a:p>
            <a:pPr marL="0" lvl="0" indent="0" algn="l" rtl="0">
              <a:lnSpc>
                <a:spcPct val="100000"/>
              </a:lnSpc>
              <a:spcBef>
                <a:spcPts val="1200"/>
              </a:spcBef>
              <a:spcAft>
                <a:spcPts val="0"/>
              </a:spcAft>
              <a:buNone/>
            </a:pPr>
            <a:endParaRPr/>
          </a:p>
          <a:p>
            <a:pPr marL="0" lvl="0" indent="0" algn="l" rtl="0">
              <a:lnSpc>
                <a:spcPct val="100000"/>
              </a:lnSpc>
              <a:spcBef>
                <a:spcPts val="1200"/>
              </a:spcBef>
              <a:spcAft>
                <a:spcPts val="0"/>
              </a:spcAft>
              <a:buNone/>
            </a:pPr>
            <a:r>
              <a:rPr lang="en"/>
              <a:t>Set Object Security - Tool used to set the security descriptor for different Windows objects such as files, directories, registry keys, event logs, services, and SMB shares. </a:t>
            </a:r>
            <a:endParaRPr/>
          </a:p>
          <a:p>
            <a:pPr marL="0" lvl="0" indent="0" algn="l" rtl="0">
              <a:lnSpc>
                <a:spcPct val="100000"/>
              </a:lnSpc>
              <a:spcBef>
                <a:spcPts val="1200"/>
              </a:spcBef>
              <a:spcAft>
                <a:spcPts val="0"/>
              </a:spcAft>
              <a:buNone/>
            </a:pPr>
            <a:endParaRPr/>
          </a:p>
          <a:p>
            <a:pPr marL="0" lvl="0" indent="0" algn="l" rtl="0">
              <a:lnSpc>
                <a:spcPct val="100000"/>
              </a:lnSpc>
              <a:spcBef>
                <a:spcPts val="1200"/>
              </a:spcBef>
              <a:spcAft>
                <a:spcPts val="1200"/>
              </a:spcAft>
              <a:buNone/>
            </a:pPr>
            <a:r>
              <a:rPr lang="en"/>
              <a:t>GPO to Policy Rules - Tool used to  convert GPO backups to Policy Analyzer .PolicyRules files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Microsoft Tools - SC Toolkit</a:t>
            </a:r>
            <a:endParaRPr/>
          </a:p>
        </p:txBody>
      </p:sp>
      <p:sp>
        <p:nvSpPr>
          <p:cNvPr id="148" name="Google Shape;148;p26"/>
          <p:cNvSpPr txBox="1">
            <a:spLocks noGrp="1"/>
          </p:cNvSpPr>
          <p:nvPr>
            <p:ph type="body" idx="1"/>
          </p:nvPr>
        </p:nvSpPr>
        <p:spPr>
          <a:xfrm>
            <a:off x="311700" y="1152475"/>
            <a:ext cx="4905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Windows and Windows Server versions that the Security Compliance Toolkit is available for</a:t>
            </a:r>
            <a:endParaRPr/>
          </a:p>
        </p:txBody>
      </p:sp>
      <p:pic>
        <p:nvPicPr>
          <p:cNvPr id="149" name="Google Shape;149;p26"/>
          <p:cNvPicPr preferRelativeResize="0"/>
          <p:nvPr/>
        </p:nvPicPr>
        <p:blipFill>
          <a:blip r:embed="rId3">
            <a:alphaModFix/>
          </a:blip>
          <a:stretch>
            <a:fillRect/>
          </a:stretch>
        </p:blipFill>
        <p:spPr>
          <a:xfrm>
            <a:off x="6091200" y="384063"/>
            <a:ext cx="2550600" cy="45072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Microsoft Policy Analyzer</a:t>
            </a:r>
            <a:endParaRPr/>
          </a:p>
        </p:txBody>
      </p:sp>
      <p:pic>
        <p:nvPicPr>
          <p:cNvPr id="155" name="Google Shape;155;p27"/>
          <p:cNvPicPr preferRelativeResize="0"/>
          <p:nvPr/>
        </p:nvPicPr>
        <p:blipFill>
          <a:blip r:embed="rId3">
            <a:alphaModFix/>
          </a:blip>
          <a:stretch>
            <a:fillRect/>
          </a:stretch>
        </p:blipFill>
        <p:spPr>
          <a:xfrm>
            <a:off x="1408775" y="1017725"/>
            <a:ext cx="6326450" cy="3774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Microsoft Policy Analyzer - Cont.</a:t>
            </a:r>
            <a:endParaRPr/>
          </a:p>
          <a:p>
            <a:pPr marL="0" lvl="0" indent="0" algn="l" rtl="0">
              <a:spcBef>
                <a:spcPts val="0"/>
              </a:spcBef>
              <a:spcAft>
                <a:spcPts val="0"/>
              </a:spcAft>
              <a:buNone/>
            </a:pPr>
            <a:endParaRPr/>
          </a:p>
        </p:txBody>
      </p:sp>
      <p:sp>
        <p:nvSpPr>
          <p:cNvPr id="161" name="Google Shape;161;p28"/>
          <p:cNvSpPr txBox="1">
            <a:spLocks noGrp="1"/>
          </p:cNvSpPr>
          <p:nvPr>
            <p:ph type="body" idx="1"/>
          </p:nvPr>
        </p:nvSpPr>
        <p:spPr>
          <a:xfrm>
            <a:off x="311700" y="1152475"/>
            <a:ext cx="4695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t>Each control in Microsoft Policy Analyzer has details of implementation</a:t>
            </a:r>
            <a:endParaRPr/>
          </a:p>
          <a:p>
            <a:pPr marL="0" lvl="0" indent="0" algn="l" rtl="0">
              <a:lnSpc>
                <a:spcPct val="100000"/>
              </a:lnSpc>
              <a:spcBef>
                <a:spcPts val="1200"/>
              </a:spcBef>
              <a:spcAft>
                <a:spcPts val="1200"/>
              </a:spcAft>
              <a:buNone/>
            </a:pPr>
            <a:r>
              <a:rPr lang="en"/>
              <a:t>Can be done manually or with LGPO</a:t>
            </a:r>
            <a:endParaRPr/>
          </a:p>
        </p:txBody>
      </p:sp>
      <p:pic>
        <p:nvPicPr>
          <p:cNvPr id="162" name="Google Shape;162;p28"/>
          <p:cNvPicPr preferRelativeResize="0"/>
          <p:nvPr/>
        </p:nvPicPr>
        <p:blipFill>
          <a:blip r:embed="rId3">
            <a:alphaModFix/>
          </a:blip>
          <a:stretch>
            <a:fillRect/>
          </a:stretch>
        </p:blipFill>
        <p:spPr>
          <a:xfrm>
            <a:off x="5698563" y="1614488"/>
            <a:ext cx="3133725" cy="1914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Microsoft Tools - LGPO</a:t>
            </a:r>
            <a:endParaRPr/>
          </a:p>
        </p:txBody>
      </p:sp>
      <p:sp>
        <p:nvSpPr>
          <p:cNvPr id="168" name="Google Shape;168;p29"/>
          <p:cNvSpPr txBox="1">
            <a:spLocks noGrp="1"/>
          </p:cNvSpPr>
          <p:nvPr>
            <p:ph type="body" idx="1"/>
          </p:nvPr>
        </p:nvSpPr>
        <p:spPr>
          <a:xfrm>
            <a:off x="311700" y="1152475"/>
            <a:ext cx="31314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t>Making use of the LGPO tool to create a backup</a:t>
            </a:r>
            <a:endParaRPr/>
          </a:p>
          <a:p>
            <a:pPr marL="0" lvl="0" indent="0" algn="l" rtl="0">
              <a:lnSpc>
                <a:spcPct val="100000"/>
              </a:lnSpc>
              <a:spcBef>
                <a:spcPts val="1200"/>
              </a:spcBef>
              <a:spcAft>
                <a:spcPts val="0"/>
              </a:spcAft>
              <a:buNone/>
            </a:pPr>
            <a:r>
              <a:rPr lang="en"/>
              <a:t>Always important to create a backup when dealing with GPOs</a:t>
            </a:r>
            <a:endParaRPr/>
          </a:p>
          <a:p>
            <a:pPr marL="0" lvl="0" indent="0" algn="l" rtl="0">
              <a:lnSpc>
                <a:spcPct val="100000"/>
              </a:lnSpc>
              <a:spcBef>
                <a:spcPts val="1200"/>
              </a:spcBef>
              <a:spcAft>
                <a:spcPts val="1200"/>
              </a:spcAft>
              <a:buNone/>
            </a:pPr>
            <a:r>
              <a:rPr lang="en"/>
              <a:t>Always apply GPOs in a testing environment first</a:t>
            </a:r>
            <a:endParaRPr/>
          </a:p>
        </p:txBody>
      </p:sp>
      <p:pic>
        <p:nvPicPr>
          <p:cNvPr id="169" name="Google Shape;169;p29"/>
          <p:cNvPicPr preferRelativeResize="0"/>
          <p:nvPr/>
        </p:nvPicPr>
        <p:blipFill>
          <a:blip r:embed="rId3">
            <a:alphaModFix/>
          </a:blip>
          <a:stretch>
            <a:fillRect/>
          </a:stretch>
        </p:blipFill>
        <p:spPr>
          <a:xfrm>
            <a:off x="3813400" y="1152475"/>
            <a:ext cx="5202775" cy="942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Microsoft Tools - LGPO</a:t>
            </a:r>
            <a:endParaRPr/>
          </a:p>
        </p:txBody>
      </p:sp>
      <p:sp>
        <p:nvSpPr>
          <p:cNvPr id="175" name="Google Shape;175;p30"/>
          <p:cNvSpPr txBox="1">
            <a:spLocks noGrp="1"/>
          </p:cNvSpPr>
          <p:nvPr>
            <p:ph type="body" idx="1"/>
          </p:nvPr>
        </p:nvSpPr>
        <p:spPr>
          <a:xfrm>
            <a:off x="977100" y="3250500"/>
            <a:ext cx="7189800" cy="131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Applying a GPO</a:t>
            </a:r>
            <a:endParaRPr/>
          </a:p>
          <a:p>
            <a:pPr marL="0" lvl="0" indent="0" algn="l" rtl="0">
              <a:lnSpc>
                <a:spcPct val="100000"/>
              </a:lnSpc>
              <a:spcBef>
                <a:spcPts val="1200"/>
              </a:spcBef>
              <a:spcAft>
                <a:spcPts val="1200"/>
              </a:spcAft>
              <a:buNone/>
            </a:pPr>
            <a:r>
              <a:rPr lang="en"/>
              <a:t>This tool can be used to apply the GPOs obtained from CIS Build Kits</a:t>
            </a:r>
            <a:endParaRPr/>
          </a:p>
        </p:txBody>
      </p:sp>
      <p:pic>
        <p:nvPicPr>
          <p:cNvPr id="176" name="Google Shape;176;p30"/>
          <p:cNvPicPr preferRelativeResize="0"/>
          <p:nvPr/>
        </p:nvPicPr>
        <p:blipFill>
          <a:blip r:embed="rId3">
            <a:alphaModFix/>
          </a:blip>
          <a:stretch>
            <a:fillRect/>
          </a:stretch>
        </p:blipFill>
        <p:spPr>
          <a:xfrm>
            <a:off x="1242147" y="1118925"/>
            <a:ext cx="6659703" cy="2030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CIS Tools</a:t>
            </a:r>
            <a:endParaRPr/>
          </a:p>
        </p:txBody>
      </p:sp>
      <p:sp>
        <p:nvSpPr>
          <p:cNvPr id="182" name="Google Shape;182;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a:bodyPr>
          <a:lstStyle/>
          <a:p>
            <a:pPr marL="0" marR="0" lvl="0" indent="0" algn="l" rtl="0">
              <a:lnSpc>
                <a:spcPct val="115000"/>
              </a:lnSpc>
              <a:spcBef>
                <a:spcPts val="0"/>
              </a:spcBef>
              <a:spcAft>
                <a:spcPts val="0"/>
              </a:spcAft>
              <a:buNone/>
            </a:pPr>
            <a:r>
              <a:rPr lang="en"/>
              <a:t>Critical Security Controls - Security controls for an organization to apply, split into 3 Implementation Groups</a:t>
            </a:r>
            <a:endParaRPr/>
          </a:p>
          <a:p>
            <a:pPr marL="0" marR="0" lvl="0" indent="0" algn="l" rtl="0">
              <a:lnSpc>
                <a:spcPct val="115000"/>
              </a:lnSpc>
              <a:spcBef>
                <a:spcPts val="1200"/>
              </a:spcBef>
              <a:spcAft>
                <a:spcPts val="0"/>
              </a:spcAft>
              <a:buNone/>
            </a:pPr>
            <a:r>
              <a:rPr lang="en"/>
              <a:t>CIS-CAT Pro Assessor (CIS-CAT® Lite) - Configuration Assessment Tool</a:t>
            </a:r>
            <a:endParaRPr/>
          </a:p>
          <a:p>
            <a:pPr marL="0" marR="0" lvl="0" indent="0" algn="l" rtl="0">
              <a:lnSpc>
                <a:spcPct val="115000"/>
              </a:lnSpc>
              <a:spcBef>
                <a:spcPts val="1200"/>
              </a:spcBef>
              <a:spcAft>
                <a:spcPts val="0"/>
              </a:spcAft>
              <a:buNone/>
            </a:pPr>
            <a:r>
              <a:rPr lang="en"/>
              <a:t>CIS Benchmark Build Kits - Automated way of applying security controls to CIS benchmarks</a:t>
            </a:r>
            <a:endParaRPr/>
          </a:p>
          <a:p>
            <a:pPr marL="0" marR="0" lvl="0" indent="0" algn="l" rtl="0">
              <a:lnSpc>
                <a:spcPct val="115000"/>
              </a:lnSpc>
              <a:spcBef>
                <a:spcPts val="1200"/>
              </a:spcBef>
              <a:spcAft>
                <a:spcPts val="0"/>
              </a:spcAft>
              <a:buNone/>
            </a:pPr>
            <a:r>
              <a:rPr lang="en"/>
              <a:t>CIS Hardened Images - Hardened images which are available for multiple cloud environments</a:t>
            </a:r>
            <a:endParaRPr/>
          </a:p>
          <a:p>
            <a:pPr marL="0" marR="0" lvl="0" indent="0" algn="l" rtl="0">
              <a:lnSpc>
                <a:spcPct val="115000"/>
              </a:lnSpc>
              <a:spcBef>
                <a:spcPts val="1200"/>
              </a:spcBef>
              <a:spcAft>
                <a:spcPts val="0"/>
              </a:spcAft>
              <a:buNone/>
            </a:pPr>
            <a:r>
              <a:rPr lang="en"/>
              <a:t>CIS Controls Self Assessment Tool - Tool used to help assess, track, and prioritize CIS control implementation</a:t>
            </a:r>
            <a:endParaRPr/>
          </a:p>
          <a:p>
            <a:pPr marL="0" marR="0" lvl="0" indent="0" algn="l" rtl="0">
              <a:lnSpc>
                <a:spcPct val="115000"/>
              </a:lnSpc>
              <a:spcBef>
                <a:spcPts val="1200"/>
              </a:spcBef>
              <a:spcAft>
                <a:spcPts val="1200"/>
              </a:spcAft>
              <a:buNone/>
            </a:pPr>
            <a:r>
              <a:rPr lang="en"/>
              <a:t>AuditScripts Critical Security Control Manual Assessment Tool - High level security questions to understand the maturity of an organization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BIO</a:t>
            </a:r>
            <a:endParaRPr/>
          </a:p>
        </p:txBody>
      </p:sp>
      <p:sp>
        <p:nvSpPr>
          <p:cNvPr id="61" name="Google Shape;61;p14"/>
          <p:cNvSpPr txBox="1"/>
          <p:nvPr/>
        </p:nvSpPr>
        <p:spPr>
          <a:xfrm>
            <a:off x="464100" y="1304875"/>
            <a:ext cx="26532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800" dirty="0">
                <a:solidFill>
                  <a:srgbClr val="ADADAD"/>
                </a:solidFill>
              </a:rPr>
              <a:t>Edwin Perez</a:t>
            </a:r>
            <a:endParaRPr sz="1800" dirty="0">
              <a:solidFill>
                <a:srgbClr val="ADADAD"/>
              </a:solidFill>
            </a:endParaRPr>
          </a:p>
          <a:p>
            <a:pPr marL="457200" lvl="0" indent="-330200" algn="l" rtl="0">
              <a:lnSpc>
                <a:spcPct val="115000"/>
              </a:lnSpc>
              <a:spcBef>
                <a:spcPts val="1200"/>
              </a:spcBef>
              <a:spcAft>
                <a:spcPts val="0"/>
              </a:spcAft>
              <a:buClr>
                <a:srgbClr val="ADADAD"/>
              </a:buClr>
              <a:buSzPts val="1600"/>
              <a:buChar char="●"/>
            </a:pPr>
            <a:r>
              <a:rPr lang="en" sz="1600" dirty="0">
                <a:solidFill>
                  <a:srgbClr val="ADADAD"/>
                </a:solidFill>
              </a:rPr>
              <a:t>Avid Learner</a:t>
            </a:r>
            <a:endParaRPr sz="1600" dirty="0">
              <a:solidFill>
                <a:srgbClr val="ADADAD"/>
              </a:solidFill>
            </a:endParaRPr>
          </a:p>
          <a:p>
            <a:pPr marL="457200" lvl="0" indent="-330200" algn="l" rtl="0">
              <a:lnSpc>
                <a:spcPct val="115000"/>
              </a:lnSpc>
              <a:spcBef>
                <a:spcPts val="0"/>
              </a:spcBef>
              <a:spcAft>
                <a:spcPts val="0"/>
              </a:spcAft>
              <a:buClr>
                <a:srgbClr val="ADADAD"/>
              </a:buClr>
              <a:buSzPts val="1600"/>
              <a:buChar char="●"/>
            </a:pPr>
            <a:r>
              <a:rPr lang="en" sz="1600" dirty="0">
                <a:solidFill>
                  <a:srgbClr val="ADADAD"/>
                </a:solidFill>
              </a:rPr>
              <a:t>Enjoy Traveling</a:t>
            </a:r>
            <a:endParaRPr sz="1600" dirty="0">
              <a:solidFill>
                <a:srgbClr val="ADADAD"/>
              </a:solidFill>
            </a:endParaRPr>
          </a:p>
          <a:p>
            <a:pPr marL="457200" lvl="0" indent="-330200" algn="l" rtl="0">
              <a:lnSpc>
                <a:spcPct val="115000"/>
              </a:lnSpc>
              <a:spcBef>
                <a:spcPts val="0"/>
              </a:spcBef>
              <a:spcAft>
                <a:spcPts val="0"/>
              </a:spcAft>
              <a:buClr>
                <a:srgbClr val="ADADAD"/>
              </a:buClr>
              <a:buSzPts val="1600"/>
              <a:buChar char="●"/>
            </a:pPr>
            <a:r>
              <a:rPr lang="en" sz="1600" dirty="0">
                <a:solidFill>
                  <a:srgbClr val="ADADAD"/>
                </a:solidFill>
              </a:rPr>
              <a:t>Aspiring </a:t>
            </a:r>
            <a:r>
              <a:rPr lang="en" sz="1600" dirty="0" err="1">
                <a:solidFill>
                  <a:srgbClr val="ADADAD"/>
                </a:solidFill>
              </a:rPr>
              <a:t>Pentester</a:t>
            </a:r>
            <a:endParaRPr sz="1600" dirty="0">
              <a:solidFill>
                <a:srgbClr val="ADADAD"/>
              </a:solidFill>
            </a:endParaRPr>
          </a:p>
          <a:p>
            <a:pPr marL="0" lvl="0" indent="0" algn="l" rtl="0">
              <a:lnSpc>
                <a:spcPct val="115000"/>
              </a:lnSpc>
              <a:spcBef>
                <a:spcPts val="1200"/>
              </a:spcBef>
              <a:spcAft>
                <a:spcPts val="1200"/>
              </a:spcAft>
              <a:buNone/>
            </a:pPr>
            <a:endParaRPr sz="1800" dirty="0">
              <a:solidFill>
                <a:srgbClr val="ADADAD"/>
              </a:solidFill>
            </a:endParaRPr>
          </a:p>
        </p:txBody>
      </p:sp>
      <p:pic>
        <p:nvPicPr>
          <p:cNvPr id="62" name="Google Shape;62;p14"/>
          <p:cNvPicPr preferRelativeResize="0"/>
          <p:nvPr/>
        </p:nvPicPr>
        <p:blipFill>
          <a:blip r:embed="rId3">
            <a:alphaModFix/>
          </a:blip>
          <a:stretch>
            <a:fillRect/>
          </a:stretch>
        </p:blipFill>
        <p:spPr>
          <a:xfrm>
            <a:off x="4816547" y="445025"/>
            <a:ext cx="3119602" cy="2056001"/>
          </a:xfrm>
          <a:prstGeom prst="rect">
            <a:avLst/>
          </a:prstGeom>
          <a:noFill/>
          <a:ln>
            <a:noFill/>
          </a:ln>
        </p:spPr>
      </p:pic>
      <p:pic>
        <p:nvPicPr>
          <p:cNvPr id="63" name="Google Shape;63;p14"/>
          <p:cNvPicPr preferRelativeResize="0"/>
          <p:nvPr/>
        </p:nvPicPr>
        <p:blipFill>
          <a:blip r:embed="rId4">
            <a:alphaModFix/>
          </a:blip>
          <a:stretch>
            <a:fillRect/>
          </a:stretch>
        </p:blipFill>
        <p:spPr>
          <a:xfrm>
            <a:off x="4444600" y="2471950"/>
            <a:ext cx="1388902" cy="1388902"/>
          </a:xfrm>
          <a:prstGeom prst="rect">
            <a:avLst/>
          </a:prstGeom>
          <a:noFill/>
          <a:ln>
            <a:noFill/>
          </a:ln>
        </p:spPr>
      </p:pic>
      <p:pic>
        <p:nvPicPr>
          <p:cNvPr id="64" name="Google Shape;64;p14"/>
          <p:cNvPicPr preferRelativeResize="0"/>
          <p:nvPr/>
        </p:nvPicPr>
        <p:blipFill>
          <a:blip r:embed="rId5">
            <a:alphaModFix/>
          </a:blip>
          <a:stretch>
            <a:fillRect/>
          </a:stretch>
        </p:blipFill>
        <p:spPr>
          <a:xfrm>
            <a:off x="3117300" y="2371875"/>
            <a:ext cx="1589048" cy="1589048"/>
          </a:xfrm>
          <a:prstGeom prst="rect">
            <a:avLst/>
          </a:prstGeom>
          <a:noFill/>
          <a:ln>
            <a:noFill/>
          </a:ln>
        </p:spPr>
      </p:pic>
      <p:pic>
        <p:nvPicPr>
          <p:cNvPr id="66" name="Google Shape;66;p14"/>
          <p:cNvPicPr preferRelativeResize="0"/>
          <p:nvPr/>
        </p:nvPicPr>
        <p:blipFill>
          <a:blip r:embed="rId6">
            <a:alphaModFix/>
          </a:blip>
          <a:stretch>
            <a:fillRect/>
          </a:stretch>
        </p:blipFill>
        <p:spPr>
          <a:xfrm>
            <a:off x="7062799" y="2264050"/>
            <a:ext cx="1949748" cy="2599624"/>
          </a:xfrm>
          <a:prstGeom prst="rect">
            <a:avLst/>
          </a:prstGeom>
          <a:noFill/>
          <a:ln>
            <a:noFill/>
          </a:ln>
        </p:spPr>
      </p:pic>
      <p:pic>
        <p:nvPicPr>
          <p:cNvPr id="67" name="Google Shape;67;p14"/>
          <p:cNvPicPr preferRelativeResize="0"/>
          <p:nvPr/>
        </p:nvPicPr>
        <p:blipFill>
          <a:blip r:embed="rId7">
            <a:alphaModFix/>
          </a:blip>
          <a:stretch>
            <a:fillRect/>
          </a:stretch>
        </p:blipFill>
        <p:spPr>
          <a:xfrm>
            <a:off x="5833494" y="2264051"/>
            <a:ext cx="1423476" cy="11642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CIS Controls</a:t>
            </a:r>
            <a:endParaRPr/>
          </a:p>
        </p:txBody>
      </p:sp>
      <p:sp>
        <p:nvSpPr>
          <p:cNvPr id="188" name="Google Shape;188;p32"/>
          <p:cNvSpPr txBox="1">
            <a:spLocks noGrp="1"/>
          </p:cNvSpPr>
          <p:nvPr>
            <p:ph type="body" idx="1"/>
          </p:nvPr>
        </p:nvSpPr>
        <p:spPr>
          <a:xfrm>
            <a:off x="311700" y="1152475"/>
            <a:ext cx="5090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v8 has 18 set of controls</a:t>
            </a:r>
            <a:endParaRPr/>
          </a:p>
          <a:p>
            <a:pPr marL="0" lvl="0" indent="0" algn="l" rtl="0">
              <a:lnSpc>
                <a:spcPct val="100000"/>
              </a:lnSpc>
              <a:spcBef>
                <a:spcPts val="1200"/>
              </a:spcBef>
              <a:spcAft>
                <a:spcPts val="0"/>
              </a:spcAft>
              <a:buNone/>
            </a:pPr>
            <a:r>
              <a:rPr lang="en"/>
              <a:t>How an organization implements these controls is based on risk appetite and available resources</a:t>
            </a:r>
            <a:endParaRPr/>
          </a:p>
          <a:p>
            <a:pPr marL="0" lvl="0" indent="0" algn="l" rtl="0">
              <a:lnSpc>
                <a:spcPct val="100000"/>
              </a:lnSpc>
              <a:spcBef>
                <a:spcPts val="1200"/>
              </a:spcBef>
              <a:spcAft>
                <a:spcPts val="1200"/>
              </a:spcAft>
              <a:buNone/>
            </a:pPr>
            <a:r>
              <a:rPr lang="en"/>
              <a:t>Implementation Group 1 serves as the goal for every organization as it provides the essential cyber hygiene controls</a:t>
            </a:r>
            <a:endParaRPr/>
          </a:p>
        </p:txBody>
      </p:sp>
      <p:pic>
        <p:nvPicPr>
          <p:cNvPr id="189" name="Google Shape;189;p32"/>
          <p:cNvPicPr preferRelativeResize="0"/>
          <p:nvPr/>
        </p:nvPicPr>
        <p:blipFill>
          <a:blip r:embed="rId3">
            <a:alphaModFix/>
          </a:blip>
          <a:stretch>
            <a:fillRect/>
          </a:stretch>
        </p:blipFill>
        <p:spPr>
          <a:xfrm>
            <a:off x="6019225" y="1181100"/>
            <a:ext cx="2457450" cy="2781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CIS Controls</a:t>
            </a:r>
            <a:endParaRPr/>
          </a:p>
        </p:txBody>
      </p:sp>
      <p:sp>
        <p:nvSpPr>
          <p:cNvPr id="195" name="Google Shape;195;p33"/>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endParaRPr/>
          </a:p>
          <a:p>
            <a:pPr marL="0" lvl="0" indent="0" algn="l" rtl="0">
              <a:spcBef>
                <a:spcPts val="1200"/>
              </a:spcBef>
              <a:spcAft>
                <a:spcPts val="1200"/>
              </a:spcAft>
              <a:buNone/>
            </a:pPr>
            <a:endParaRPr/>
          </a:p>
        </p:txBody>
      </p:sp>
      <p:pic>
        <p:nvPicPr>
          <p:cNvPr id="196" name="Google Shape;196;p33"/>
          <p:cNvPicPr preferRelativeResize="0"/>
          <p:nvPr/>
        </p:nvPicPr>
        <p:blipFill>
          <a:blip r:embed="rId3">
            <a:alphaModFix/>
          </a:blip>
          <a:stretch>
            <a:fillRect/>
          </a:stretch>
        </p:blipFill>
        <p:spPr>
          <a:xfrm>
            <a:off x="3128775" y="445025"/>
            <a:ext cx="5703526" cy="444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CIS - Hardening Workflow</a:t>
            </a:r>
            <a:endParaRPr/>
          </a:p>
        </p:txBody>
      </p:sp>
      <p:sp>
        <p:nvSpPr>
          <p:cNvPr id="202" name="Google Shape;202;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Run CIS-CAT Pro assessment </a:t>
            </a:r>
            <a:endParaRPr/>
          </a:p>
          <a:p>
            <a:pPr marL="457200" lvl="0" indent="-342900" algn="l" rtl="0">
              <a:spcBef>
                <a:spcPts val="0"/>
              </a:spcBef>
              <a:spcAft>
                <a:spcPts val="0"/>
              </a:spcAft>
              <a:buSzPts val="1800"/>
              <a:buAutoNum type="arabicPeriod"/>
            </a:pPr>
            <a:r>
              <a:rPr lang="en"/>
              <a:t>Review assessment report</a:t>
            </a:r>
            <a:endParaRPr/>
          </a:p>
          <a:p>
            <a:pPr marL="457200" lvl="0" indent="-342900" algn="l" rtl="0">
              <a:spcBef>
                <a:spcPts val="0"/>
              </a:spcBef>
              <a:spcAft>
                <a:spcPts val="0"/>
              </a:spcAft>
              <a:buSzPts val="1800"/>
              <a:buAutoNum type="arabicPeriod"/>
            </a:pPr>
            <a:r>
              <a:rPr lang="en"/>
              <a:t>Determine proper remediation for organization (tailoring, exception)</a:t>
            </a:r>
            <a:endParaRPr/>
          </a:p>
          <a:p>
            <a:pPr marL="457200" lvl="0" indent="-342900" algn="l" rtl="0">
              <a:spcBef>
                <a:spcPts val="0"/>
              </a:spcBef>
              <a:spcAft>
                <a:spcPts val="0"/>
              </a:spcAft>
              <a:buSzPts val="1800"/>
              <a:buAutoNum type="arabicPeriod"/>
            </a:pPr>
            <a:r>
              <a:rPr lang="en"/>
              <a:t>Remediate (Manually, Build Kits)</a:t>
            </a:r>
            <a:endParaRPr/>
          </a:p>
          <a:p>
            <a:pPr marL="457200" lvl="0" indent="-342900" algn="l" rtl="0">
              <a:spcBef>
                <a:spcPts val="0"/>
              </a:spcBef>
              <a:spcAft>
                <a:spcPts val="0"/>
              </a:spcAft>
              <a:buSzPts val="1800"/>
              <a:buAutoNum type="arabicPeriod"/>
            </a:pPr>
            <a:r>
              <a:rPr lang="en"/>
              <a:t>Run CIS-CAT Pro assessment and compare results</a:t>
            </a:r>
            <a:endParaRPr/>
          </a:p>
          <a:p>
            <a:pPr marL="457200" lvl="0" indent="-342900" algn="l" rtl="0">
              <a:spcBef>
                <a:spcPts val="0"/>
              </a:spcBef>
              <a:spcAft>
                <a:spcPts val="0"/>
              </a:spcAft>
              <a:buSzPts val="1800"/>
              <a:buAutoNum type="arabicPeriod"/>
            </a:pPr>
            <a:r>
              <a:rPr lang="en"/>
              <a:t>Rinse and repeat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CIS Hardened Images</a:t>
            </a:r>
            <a:endParaRPr/>
          </a:p>
        </p:txBody>
      </p:sp>
      <p:sp>
        <p:nvSpPr>
          <p:cNvPr id="208" name="Google Shape;208;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u="sng">
                <a:solidFill>
                  <a:schemeClr val="hlink"/>
                </a:solidFill>
                <a:hlinkClick r:id="rId3"/>
              </a:rPr>
              <a:t>https://www.cisecurity.org/cis-hardened-image-list</a:t>
            </a:r>
            <a:endParaRPr sz="2800"/>
          </a:p>
          <a:p>
            <a:pPr marL="457200" lvl="0" indent="-361950" algn="l" rtl="0">
              <a:spcBef>
                <a:spcPts val="1200"/>
              </a:spcBef>
              <a:spcAft>
                <a:spcPts val="0"/>
              </a:spcAft>
              <a:buSzPts val="2100"/>
              <a:buChar char="●"/>
            </a:pPr>
            <a:r>
              <a:rPr lang="en" sz="2100"/>
              <a:t>Hardened Images for Windows endpoints, Windows Servers, Multiple Linux distributions and MacOS (Big Sur, Monterey, Ventura)</a:t>
            </a:r>
            <a:endParaRPr sz="2100"/>
          </a:p>
          <a:p>
            <a:pPr marL="457200" lvl="0" indent="-361950" algn="l" rtl="0">
              <a:spcBef>
                <a:spcPts val="0"/>
              </a:spcBef>
              <a:spcAft>
                <a:spcPts val="0"/>
              </a:spcAft>
              <a:buSzPts val="2100"/>
              <a:buChar char="●"/>
            </a:pPr>
            <a:r>
              <a:rPr lang="en" sz="2100"/>
              <a:t>Pricing (Hardened Images alone)</a:t>
            </a:r>
            <a:endParaRPr sz="2100"/>
          </a:p>
          <a:p>
            <a:pPr marL="914400" lvl="1" indent="-361950" algn="l" rtl="0">
              <a:spcBef>
                <a:spcPts val="0"/>
              </a:spcBef>
              <a:spcAft>
                <a:spcPts val="0"/>
              </a:spcAft>
              <a:buSzPts val="2100"/>
              <a:buChar char="○"/>
            </a:pPr>
            <a:r>
              <a:rPr lang="en" sz="2100"/>
              <a:t>Windows 11 - Around $130/year </a:t>
            </a:r>
            <a:endParaRPr sz="2100"/>
          </a:p>
          <a:p>
            <a:pPr marL="914400" lvl="1" indent="-361950" algn="l" rtl="0">
              <a:spcBef>
                <a:spcPts val="0"/>
              </a:spcBef>
              <a:spcAft>
                <a:spcPts val="0"/>
              </a:spcAft>
              <a:buSzPts val="2100"/>
              <a:buChar char="○"/>
            </a:pPr>
            <a:r>
              <a:rPr lang="en" sz="2100"/>
              <a:t>Windows Server - Around $150/year</a:t>
            </a:r>
            <a:endParaRPr sz="2100"/>
          </a:p>
          <a:p>
            <a:pPr marL="914400" lvl="1" indent="-361950" algn="l" rtl="0">
              <a:spcBef>
                <a:spcPts val="0"/>
              </a:spcBef>
              <a:spcAft>
                <a:spcPts val="0"/>
              </a:spcAft>
              <a:buSzPts val="2100"/>
              <a:buChar char="○"/>
            </a:pPr>
            <a:r>
              <a:rPr lang="en" sz="2100"/>
              <a:t>Ubuntu - Around $150/year</a:t>
            </a:r>
            <a:endParaRPr sz="21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CIS Hardened Images - Windows 10 and 11</a:t>
            </a:r>
            <a:endParaRPr/>
          </a:p>
        </p:txBody>
      </p:sp>
      <p:pic>
        <p:nvPicPr>
          <p:cNvPr id="214" name="Google Shape;214;p36"/>
          <p:cNvPicPr preferRelativeResize="0"/>
          <p:nvPr/>
        </p:nvPicPr>
        <p:blipFill>
          <a:blip r:embed="rId3">
            <a:alphaModFix/>
          </a:blip>
          <a:stretch>
            <a:fillRect/>
          </a:stretch>
        </p:blipFill>
        <p:spPr>
          <a:xfrm>
            <a:off x="206688" y="1481975"/>
            <a:ext cx="8730626" cy="3022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77"/>
              <a:t>CIS Hardened Images - Windows Server 2016, 2019 and 2022</a:t>
            </a:r>
            <a:endParaRPr sz="2577"/>
          </a:p>
          <a:p>
            <a:pPr marL="0" lvl="0" indent="0" algn="l" rtl="0">
              <a:spcBef>
                <a:spcPts val="0"/>
              </a:spcBef>
              <a:spcAft>
                <a:spcPts val="0"/>
              </a:spcAft>
              <a:buNone/>
            </a:pPr>
            <a:endParaRPr/>
          </a:p>
        </p:txBody>
      </p:sp>
      <p:pic>
        <p:nvPicPr>
          <p:cNvPr id="220" name="Google Shape;220;p37"/>
          <p:cNvPicPr preferRelativeResize="0"/>
          <p:nvPr/>
        </p:nvPicPr>
        <p:blipFill>
          <a:blip r:embed="rId3">
            <a:alphaModFix/>
          </a:blip>
          <a:stretch>
            <a:fillRect/>
          </a:stretch>
        </p:blipFill>
        <p:spPr>
          <a:xfrm>
            <a:off x="206675" y="1391525"/>
            <a:ext cx="8730649" cy="3093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CIS Hardened Images - Ubuntu 22.04</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26" name="Google Shape;226;p38"/>
          <p:cNvPicPr preferRelativeResize="0"/>
          <p:nvPr/>
        </p:nvPicPr>
        <p:blipFill>
          <a:blip r:embed="rId3">
            <a:alphaModFix/>
          </a:blip>
          <a:stretch>
            <a:fillRect/>
          </a:stretch>
        </p:blipFill>
        <p:spPr>
          <a:xfrm>
            <a:off x="937512" y="1091775"/>
            <a:ext cx="7268976" cy="39174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CIS Benchmark</a:t>
            </a:r>
            <a:endParaRPr/>
          </a:p>
        </p:txBody>
      </p:sp>
      <p:pic>
        <p:nvPicPr>
          <p:cNvPr id="232" name="Google Shape;232;p39"/>
          <p:cNvPicPr preferRelativeResize="0"/>
          <p:nvPr/>
        </p:nvPicPr>
        <p:blipFill rotWithShape="1">
          <a:blip r:embed="rId3">
            <a:alphaModFix/>
          </a:blip>
          <a:srcRect t="-8349" b="8350"/>
          <a:stretch/>
        </p:blipFill>
        <p:spPr>
          <a:xfrm>
            <a:off x="446238" y="968187"/>
            <a:ext cx="8251525" cy="3207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CIS Benchmark</a:t>
            </a:r>
            <a:endParaRPr/>
          </a:p>
        </p:txBody>
      </p:sp>
      <p:pic>
        <p:nvPicPr>
          <p:cNvPr id="238" name="Google Shape;238;p40"/>
          <p:cNvPicPr preferRelativeResize="0"/>
          <p:nvPr/>
        </p:nvPicPr>
        <p:blipFill>
          <a:blip r:embed="rId3">
            <a:alphaModFix/>
          </a:blip>
          <a:stretch>
            <a:fillRect/>
          </a:stretch>
        </p:blipFill>
        <p:spPr>
          <a:xfrm>
            <a:off x="852488" y="1776413"/>
            <a:ext cx="7439025" cy="1590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Windows 11 </a:t>
            </a:r>
            <a:endParaRPr/>
          </a:p>
        </p:txBody>
      </p:sp>
      <p:sp>
        <p:nvSpPr>
          <p:cNvPr id="244" name="Google Shape;244;p41"/>
          <p:cNvSpPr txBox="1">
            <a:spLocks noGrp="1"/>
          </p:cNvSpPr>
          <p:nvPr>
            <p:ph type="body" idx="1"/>
          </p:nvPr>
        </p:nvSpPr>
        <p:spPr>
          <a:xfrm>
            <a:off x="311700" y="1152475"/>
            <a:ext cx="3159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Running CIS CAT Assessor on a Windows 11 Default Installation</a:t>
            </a:r>
            <a:endParaRPr/>
          </a:p>
        </p:txBody>
      </p:sp>
      <p:pic>
        <p:nvPicPr>
          <p:cNvPr id="245" name="Google Shape;245;p41"/>
          <p:cNvPicPr preferRelativeResize="0"/>
          <p:nvPr/>
        </p:nvPicPr>
        <p:blipFill>
          <a:blip r:embed="rId3">
            <a:alphaModFix/>
          </a:blip>
          <a:stretch>
            <a:fillRect/>
          </a:stretch>
        </p:blipFill>
        <p:spPr>
          <a:xfrm>
            <a:off x="3711777" y="445025"/>
            <a:ext cx="5120526" cy="3894025"/>
          </a:xfrm>
          <a:prstGeom prst="rect">
            <a:avLst/>
          </a:prstGeom>
          <a:noFill/>
          <a:ln>
            <a:noFill/>
          </a:ln>
        </p:spPr>
      </p:pic>
      <p:pic>
        <p:nvPicPr>
          <p:cNvPr id="246" name="Google Shape;246;p41"/>
          <p:cNvPicPr preferRelativeResize="0"/>
          <p:nvPr/>
        </p:nvPicPr>
        <p:blipFill>
          <a:blip r:embed="rId4">
            <a:alphaModFix/>
          </a:blip>
          <a:stretch>
            <a:fillRect/>
          </a:stretch>
        </p:blipFill>
        <p:spPr>
          <a:xfrm>
            <a:off x="5493789" y="4403824"/>
            <a:ext cx="3338500" cy="598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Presentation Outline</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Interesting Prompts</a:t>
            </a:r>
            <a:endParaRPr/>
          </a:p>
          <a:p>
            <a:pPr marL="457200" lvl="0" indent="-342900" algn="l" rtl="0">
              <a:spcBef>
                <a:spcPts val="0"/>
              </a:spcBef>
              <a:spcAft>
                <a:spcPts val="0"/>
              </a:spcAft>
              <a:buSzPts val="1800"/>
              <a:buChar char="●"/>
            </a:pPr>
            <a:r>
              <a:rPr lang="en"/>
              <a:t>Market Share</a:t>
            </a:r>
            <a:endParaRPr/>
          </a:p>
          <a:p>
            <a:pPr marL="457200" lvl="0" indent="-342900" algn="l" rtl="0">
              <a:spcBef>
                <a:spcPts val="0"/>
              </a:spcBef>
              <a:spcAft>
                <a:spcPts val="0"/>
              </a:spcAft>
              <a:buSzPts val="1800"/>
              <a:buChar char="●"/>
            </a:pPr>
            <a:r>
              <a:rPr lang="en"/>
              <a:t>Different Categories of Generative AI</a:t>
            </a:r>
            <a:endParaRPr/>
          </a:p>
          <a:p>
            <a:pPr marL="457200" lvl="0" indent="-342900" algn="l" rtl="0">
              <a:spcBef>
                <a:spcPts val="0"/>
              </a:spcBef>
              <a:spcAft>
                <a:spcPts val="0"/>
              </a:spcAft>
              <a:buSzPts val="1800"/>
              <a:buChar char="●"/>
            </a:pPr>
            <a:r>
              <a:rPr lang="en"/>
              <a:t>Building a Security Baseline with AI</a:t>
            </a:r>
            <a:endParaRPr/>
          </a:p>
          <a:p>
            <a:pPr marL="457200" lvl="0" indent="-342900" algn="l" rtl="0">
              <a:spcBef>
                <a:spcPts val="0"/>
              </a:spcBef>
              <a:spcAft>
                <a:spcPts val="0"/>
              </a:spcAft>
              <a:buSzPts val="1800"/>
              <a:buChar char="●"/>
            </a:pPr>
            <a:r>
              <a:rPr lang="en"/>
              <a:t>Tools to build a baseline with</a:t>
            </a:r>
            <a:endParaRPr/>
          </a:p>
          <a:p>
            <a:pPr marL="457200" lvl="0" indent="-342900" algn="l" rtl="0">
              <a:spcBef>
                <a:spcPts val="0"/>
              </a:spcBef>
              <a:spcAft>
                <a:spcPts val="0"/>
              </a:spcAft>
              <a:buSzPts val="1800"/>
              <a:buChar char="●"/>
            </a:pPr>
            <a:r>
              <a:rPr lang="en"/>
              <a:t>Trying it Out</a:t>
            </a:r>
            <a:endParaRPr/>
          </a:p>
          <a:p>
            <a:pPr marL="457200" lvl="0" indent="-342900" algn="l" rtl="0">
              <a:spcBef>
                <a:spcPts val="0"/>
              </a:spcBef>
              <a:spcAft>
                <a:spcPts val="0"/>
              </a:spcAft>
              <a:buSzPts val="1800"/>
              <a:buChar char="●"/>
            </a:pPr>
            <a:r>
              <a:rPr lang="en"/>
              <a:t>Concerns with AI</a:t>
            </a:r>
            <a:endParaRPr/>
          </a:p>
          <a:p>
            <a:pPr marL="457200" lvl="0" indent="-342900" algn="l" rtl="0">
              <a:spcBef>
                <a:spcPts val="0"/>
              </a:spcBef>
              <a:spcAft>
                <a:spcPts val="0"/>
              </a:spcAft>
              <a:buSzPts val="1800"/>
              <a:buChar char="●"/>
            </a:pPr>
            <a:r>
              <a:rPr lang="en"/>
              <a:t>Resources</a:t>
            </a:r>
            <a:endParaRPr/>
          </a:p>
          <a:p>
            <a:pPr marL="457200" lvl="0" indent="-342900" algn="l" rtl="0">
              <a:spcBef>
                <a:spcPts val="0"/>
              </a:spcBef>
              <a:spcAft>
                <a:spcPts val="0"/>
              </a:spcAft>
              <a:buSzPts val="1800"/>
              <a:buChar char="●"/>
            </a:pPr>
            <a:r>
              <a:rPr lang="en"/>
              <a:t>Questions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Windows 11</a:t>
            </a:r>
            <a:endParaRPr/>
          </a:p>
        </p:txBody>
      </p:sp>
      <p:sp>
        <p:nvSpPr>
          <p:cNvPr id="252" name="Google Shape;252;p42"/>
          <p:cNvSpPr txBox="1">
            <a:spLocks noGrp="1"/>
          </p:cNvSpPr>
          <p:nvPr>
            <p:ph type="body" idx="1"/>
          </p:nvPr>
        </p:nvSpPr>
        <p:spPr>
          <a:xfrm>
            <a:off x="311700" y="1152475"/>
            <a:ext cx="3807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After applying CIS Microsoft Windows Workstation Benchmark Build Kit</a:t>
            </a:r>
            <a:endParaRPr/>
          </a:p>
          <a:p>
            <a:pPr marL="0" lvl="0" indent="0" algn="l" rtl="0">
              <a:spcBef>
                <a:spcPts val="1200"/>
              </a:spcBef>
              <a:spcAft>
                <a:spcPts val="0"/>
              </a:spcAft>
              <a:buNone/>
            </a:pPr>
            <a:r>
              <a:rPr lang="en"/>
              <a:t>	Computer L1</a:t>
            </a:r>
            <a:br>
              <a:rPr lang="en"/>
            </a:br>
            <a:r>
              <a:rPr lang="en"/>
              <a:t>	User L1</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53" name="Google Shape;253;p42"/>
          <p:cNvPicPr preferRelativeResize="0"/>
          <p:nvPr/>
        </p:nvPicPr>
        <p:blipFill>
          <a:blip r:embed="rId3">
            <a:alphaModFix/>
          </a:blip>
          <a:stretch>
            <a:fillRect/>
          </a:stretch>
        </p:blipFill>
        <p:spPr>
          <a:xfrm>
            <a:off x="5174623" y="1903335"/>
            <a:ext cx="2850284" cy="991506"/>
          </a:xfrm>
          <a:prstGeom prst="rect">
            <a:avLst/>
          </a:prstGeom>
          <a:noFill/>
          <a:ln>
            <a:noFill/>
          </a:ln>
        </p:spPr>
      </p:pic>
      <p:pic>
        <p:nvPicPr>
          <p:cNvPr id="254" name="Google Shape;254;p42"/>
          <p:cNvPicPr preferRelativeResize="0"/>
          <p:nvPr/>
        </p:nvPicPr>
        <p:blipFill>
          <a:blip r:embed="rId4">
            <a:alphaModFix/>
          </a:blip>
          <a:stretch>
            <a:fillRect/>
          </a:stretch>
        </p:blipFill>
        <p:spPr>
          <a:xfrm>
            <a:off x="4415477" y="445037"/>
            <a:ext cx="4622226" cy="3908125"/>
          </a:xfrm>
          <a:prstGeom prst="rect">
            <a:avLst/>
          </a:prstGeom>
          <a:noFill/>
          <a:ln>
            <a:noFill/>
          </a:ln>
        </p:spPr>
      </p:pic>
      <p:pic>
        <p:nvPicPr>
          <p:cNvPr id="255" name="Google Shape;255;p42"/>
          <p:cNvPicPr preferRelativeResize="0"/>
          <p:nvPr/>
        </p:nvPicPr>
        <p:blipFill>
          <a:blip r:embed="rId5">
            <a:alphaModFix/>
          </a:blip>
          <a:stretch>
            <a:fillRect/>
          </a:stretch>
        </p:blipFill>
        <p:spPr>
          <a:xfrm>
            <a:off x="5024388" y="4434404"/>
            <a:ext cx="3807900" cy="40429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Windows Server 2019</a:t>
            </a:r>
            <a:endParaRPr/>
          </a:p>
        </p:txBody>
      </p:sp>
      <p:pic>
        <p:nvPicPr>
          <p:cNvPr id="261" name="Google Shape;261;p43"/>
          <p:cNvPicPr preferRelativeResize="0"/>
          <p:nvPr/>
        </p:nvPicPr>
        <p:blipFill>
          <a:blip r:embed="rId3">
            <a:alphaModFix/>
          </a:blip>
          <a:stretch>
            <a:fillRect/>
          </a:stretch>
        </p:blipFill>
        <p:spPr>
          <a:xfrm>
            <a:off x="670413" y="1257239"/>
            <a:ext cx="7803176" cy="3311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Windows Server 2019</a:t>
            </a:r>
            <a:endParaRPr/>
          </a:p>
        </p:txBody>
      </p:sp>
      <p:pic>
        <p:nvPicPr>
          <p:cNvPr id="267" name="Google Shape;267;p44"/>
          <p:cNvPicPr preferRelativeResize="0"/>
          <p:nvPr/>
        </p:nvPicPr>
        <p:blipFill>
          <a:blip r:embed="rId3">
            <a:alphaModFix/>
          </a:blip>
          <a:stretch>
            <a:fillRect/>
          </a:stretch>
        </p:blipFill>
        <p:spPr>
          <a:xfrm>
            <a:off x="3400825" y="1052213"/>
            <a:ext cx="5627749" cy="3039075"/>
          </a:xfrm>
          <a:prstGeom prst="rect">
            <a:avLst/>
          </a:prstGeom>
          <a:noFill/>
          <a:ln>
            <a:noFill/>
          </a:ln>
        </p:spPr>
      </p:pic>
      <p:pic>
        <p:nvPicPr>
          <p:cNvPr id="268" name="Google Shape;268;p44"/>
          <p:cNvPicPr preferRelativeResize="0"/>
          <p:nvPr/>
        </p:nvPicPr>
        <p:blipFill>
          <a:blip r:embed="rId4">
            <a:alphaModFix/>
          </a:blip>
          <a:stretch>
            <a:fillRect/>
          </a:stretch>
        </p:blipFill>
        <p:spPr>
          <a:xfrm>
            <a:off x="5052900" y="4224450"/>
            <a:ext cx="3975675" cy="452925"/>
          </a:xfrm>
          <a:prstGeom prst="rect">
            <a:avLst/>
          </a:prstGeom>
          <a:noFill/>
          <a:ln>
            <a:noFill/>
          </a:ln>
        </p:spPr>
      </p:pic>
      <p:sp>
        <p:nvSpPr>
          <p:cNvPr id="269" name="Google Shape;269;p44"/>
          <p:cNvSpPr txBox="1">
            <a:spLocks noGrp="1"/>
          </p:cNvSpPr>
          <p:nvPr>
            <p:ph type="body" idx="1"/>
          </p:nvPr>
        </p:nvSpPr>
        <p:spPr>
          <a:xfrm>
            <a:off x="142600" y="1054350"/>
            <a:ext cx="3159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Running CIS CAT Assessor on a Windows Server 2019 Default Installation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Windows Server 2019</a:t>
            </a:r>
            <a:endParaRPr/>
          </a:p>
        </p:txBody>
      </p:sp>
      <p:pic>
        <p:nvPicPr>
          <p:cNvPr id="275" name="Google Shape;275;p45"/>
          <p:cNvPicPr preferRelativeResize="0"/>
          <p:nvPr/>
        </p:nvPicPr>
        <p:blipFill>
          <a:blip r:embed="rId3">
            <a:alphaModFix/>
          </a:blip>
          <a:stretch>
            <a:fillRect/>
          </a:stretch>
        </p:blipFill>
        <p:spPr>
          <a:xfrm>
            <a:off x="3880400" y="745450"/>
            <a:ext cx="5044049" cy="3577451"/>
          </a:xfrm>
          <a:prstGeom prst="rect">
            <a:avLst/>
          </a:prstGeom>
          <a:noFill/>
          <a:ln>
            <a:noFill/>
          </a:ln>
        </p:spPr>
      </p:pic>
      <p:pic>
        <p:nvPicPr>
          <p:cNvPr id="276" name="Google Shape;276;p45"/>
          <p:cNvPicPr preferRelativeResize="0"/>
          <p:nvPr/>
        </p:nvPicPr>
        <p:blipFill>
          <a:blip r:embed="rId4">
            <a:alphaModFix/>
          </a:blip>
          <a:stretch>
            <a:fillRect/>
          </a:stretch>
        </p:blipFill>
        <p:spPr>
          <a:xfrm>
            <a:off x="4611224" y="4437251"/>
            <a:ext cx="4313225" cy="484875"/>
          </a:xfrm>
          <a:prstGeom prst="rect">
            <a:avLst/>
          </a:prstGeom>
          <a:noFill/>
          <a:ln>
            <a:noFill/>
          </a:ln>
        </p:spPr>
      </p:pic>
      <p:sp>
        <p:nvSpPr>
          <p:cNvPr id="277" name="Google Shape;277;p45"/>
          <p:cNvSpPr txBox="1"/>
          <p:nvPr/>
        </p:nvSpPr>
        <p:spPr>
          <a:xfrm>
            <a:off x="278425" y="1150325"/>
            <a:ext cx="3516900" cy="320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lt2"/>
                </a:solidFill>
              </a:rPr>
              <a:t>After applying CIS Microsoft Windows Benchmark Build Kit</a:t>
            </a:r>
            <a:endParaRPr sz="1800">
              <a:solidFill>
                <a:schemeClr val="lt2"/>
              </a:solidFill>
            </a:endParaRPr>
          </a:p>
          <a:p>
            <a:pPr marL="0" lvl="0" indent="0" algn="l" rtl="0">
              <a:lnSpc>
                <a:spcPct val="115000"/>
              </a:lnSpc>
              <a:spcBef>
                <a:spcPts val="1200"/>
              </a:spcBef>
              <a:spcAft>
                <a:spcPts val="0"/>
              </a:spcAft>
              <a:buNone/>
            </a:pPr>
            <a:r>
              <a:rPr lang="en" sz="1800">
                <a:solidFill>
                  <a:schemeClr val="lt2"/>
                </a:solidFill>
              </a:rPr>
              <a:t>	DC L1</a:t>
            </a:r>
            <a:br>
              <a:rPr lang="en" sz="1800">
                <a:solidFill>
                  <a:schemeClr val="lt2"/>
                </a:solidFill>
              </a:rPr>
            </a:br>
            <a:r>
              <a:rPr lang="en" sz="1800">
                <a:solidFill>
                  <a:schemeClr val="lt2"/>
                </a:solidFill>
              </a:rPr>
              <a:t>	  </a:t>
            </a:r>
            <a:r>
              <a:rPr lang="en" sz="1500">
                <a:solidFill>
                  <a:schemeClr val="lt2"/>
                </a:solidFill>
              </a:rPr>
              <a:t>There’s one for member servers</a:t>
            </a:r>
            <a:br>
              <a:rPr lang="en" sz="1800">
                <a:solidFill>
                  <a:schemeClr val="lt2"/>
                </a:solidFill>
              </a:rPr>
            </a:br>
            <a:r>
              <a:rPr lang="en" sz="1800">
                <a:solidFill>
                  <a:schemeClr val="lt2"/>
                </a:solidFill>
              </a:rPr>
              <a:t>	</a:t>
            </a:r>
            <a:endParaRPr sz="1800">
              <a:solidFill>
                <a:schemeClr val="lt2"/>
              </a:solidFill>
            </a:endParaRPr>
          </a:p>
          <a:p>
            <a:pPr marL="0" lvl="0" indent="457200" algn="l" rtl="0">
              <a:lnSpc>
                <a:spcPct val="115000"/>
              </a:lnSpc>
              <a:spcBef>
                <a:spcPts val="1200"/>
              </a:spcBef>
              <a:spcAft>
                <a:spcPts val="1200"/>
              </a:spcAft>
              <a:buNone/>
            </a:pPr>
            <a:r>
              <a:rPr lang="en" sz="1800">
                <a:solidFill>
                  <a:schemeClr val="lt2"/>
                </a:solidFill>
              </a:rPr>
              <a:t>User L1</a:t>
            </a:r>
            <a:endParaRPr sz="1800">
              <a:solidFill>
                <a:schemeClr val="lt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Ubuntu 22.04.3 LTS</a:t>
            </a:r>
            <a:endParaRPr/>
          </a:p>
          <a:p>
            <a:pPr marL="0" lvl="0" indent="0" algn="l" rtl="0">
              <a:spcBef>
                <a:spcPts val="0"/>
              </a:spcBef>
              <a:spcAft>
                <a:spcPts val="0"/>
              </a:spcAft>
              <a:buNone/>
            </a:pPr>
            <a:endParaRPr/>
          </a:p>
        </p:txBody>
      </p:sp>
      <p:pic>
        <p:nvPicPr>
          <p:cNvPr id="283" name="Google Shape;283;p46"/>
          <p:cNvPicPr preferRelativeResize="0"/>
          <p:nvPr/>
        </p:nvPicPr>
        <p:blipFill>
          <a:blip r:embed="rId3">
            <a:alphaModFix/>
          </a:blip>
          <a:stretch>
            <a:fillRect/>
          </a:stretch>
        </p:blipFill>
        <p:spPr>
          <a:xfrm>
            <a:off x="438150" y="1180825"/>
            <a:ext cx="8267700" cy="3333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Ubuntu 22.04.3 LTS</a:t>
            </a:r>
            <a:endParaRPr/>
          </a:p>
          <a:p>
            <a:pPr marL="0" lvl="0" indent="0" algn="l" rtl="0">
              <a:spcBef>
                <a:spcPts val="0"/>
              </a:spcBef>
              <a:spcAft>
                <a:spcPts val="0"/>
              </a:spcAft>
              <a:buNone/>
            </a:pPr>
            <a:endParaRPr/>
          </a:p>
        </p:txBody>
      </p:sp>
      <p:pic>
        <p:nvPicPr>
          <p:cNvPr id="289" name="Google Shape;289;p47"/>
          <p:cNvPicPr preferRelativeResize="0"/>
          <p:nvPr/>
        </p:nvPicPr>
        <p:blipFill>
          <a:blip r:embed="rId3">
            <a:alphaModFix/>
          </a:blip>
          <a:stretch>
            <a:fillRect/>
          </a:stretch>
        </p:blipFill>
        <p:spPr>
          <a:xfrm>
            <a:off x="440175" y="2708127"/>
            <a:ext cx="8520599" cy="2320149"/>
          </a:xfrm>
          <a:prstGeom prst="rect">
            <a:avLst/>
          </a:prstGeom>
          <a:noFill/>
          <a:ln>
            <a:noFill/>
          </a:ln>
        </p:spPr>
      </p:pic>
      <p:pic>
        <p:nvPicPr>
          <p:cNvPr id="290" name="Google Shape;290;p47"/>
          <p:cNvPicPr preferRelativeResize="0"/>
          <p:nvPr/>
        </p:nvPicPr>
        <p:blipFill>
          <a:blip r:embed="rId4">
            <a:alphaModFix/>
          </a:blip>
          <a:stretch>
            <a:fillRect/>
          </a:stretch>
        </p:blipFill>
        <p:spPr>
          <a:xfrm>
            <a:off x="3062625" y="1152475"/>
            <a:ext cx="5898150" cy="1980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Ubuntu 22.04.3 LTS</a:t>
            </a:r>
            <a:endParaRPr/>
          </a:p>
          <a:p>
            <a:pPr marL="0" lvl="0" indent="0" algn="l" rtl="0">
              <a:spcBef>
                <a:spcPts val="0"/>
              </a:spcBef>
              <a:spcAft>
                <a:spcPts val="0"/>
              </a:spcAft>
              <a:buNone/>
            </a:pPr>
            <a:endParaRPr/>
          </a:p>
        </p:txBody>
      </p:sp>
      <p:pic>
        <p:nvPicPr>
          <p:cNvPr id="296" name="Google Shape;296;p48"/>
          <p:cNvPicPr preferRelativeResize="0"/>
          <p:nvPr/>
        </p:nvPicPr>
        <p:blipFill>
          <a:blip r:embed="rId3">
            <a:alphaModFix/>
          </a:blip>
          <a:stretch>
            <a:fillRect/>
          </a:stretch>
        </p:blipFill>
        <p:spPr>
          <a:xfrm>
            <a:off x="1181100" y="1213988"/>
            <a:ext cx="6781800" cy="3495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Ubuntu 22.04.3 LTS</a:t>
            </a:r>
            <a:endParaRPr/>
          </a:p>
          <a:p>
            <a:pPr marL="0" lvl="0" indent="0" algn="l" rtl="0">
              <a:spcBef>
                <a:spcPts val="0"/>
              </a:spcBef>
              <a:spcAft>
                <a:spcPts val="0"/>
              </a:spcAft>
              <a:buNone/>
            </a:pPr>
            <a:endParaRPr/>
          </a:p>
        </p:txBody>
      </p:sp>
      <p:pic>
        <p:nvPicPr>
          <p:cNvPr id="302" name="Google Shape;302;p49"/>
          <p:cNvPicPr preferRelativeResize="0"/>
          <p:nvPr/>
        </p:nvPicPr>
        <p:blipFill>
          <a:blip r:embed="rId3">
            <a:alphaModFix/>
          </a:blip>
          <a:stretch>
            <a:fillRect/>
          </a:stretch>
        </p:blipFill>
        <p:spPr>
          <a:xfrm>
            <a:off x="1152525" y="1167113"/>
            <a:ext cx="6838950" cy="3590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Ubuntu 22.04.3 LTS</a:t>
            </a:r>
            <a:endParaRPr/>
          </a:p>
          <a:p>
            <a:pPr marL="0" lvl="0" indent="0" algn="l" rtl="0">
              <a:spcBef>
                <a:spcPts val="0"/>
              </a:spcBef>
              <a:spcAft>
                <a:spcPts val="0"/>
              </a:spcAft>
              <a:buNone/>
            </a:pPr>
            <a:endParaRPr/>
          </a:p>
        </p:txBody>
      </p:sp>
      <p:pic>
        <p:nvPicPr>
          <p:cNvPr id="308" name="Google Shape;308;p50"/>
          <p:cNvPicPr preferRelativeResize="0"/>
          <p:nvPr/>
        </p:nvPicPr>
        <p:blipFill>
          <a:blip r:embed="rId3">
            <a:alphaModFix/>
          </a:blip>
          <a:stretch>
            <a:fillRect/>
          </a:stretch>
        </p:blipFill>
        <p:spPr>
          <a:xfrm>
            <a:off x="1130138" y="1145925"/>
            <a:ext cx="6883725" cy="33111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CIS Benchmark Recap</a:t>
            </a:r>
            <a:endParaRPr/>
          </a:p>
        </p:txBody>
      </p:sp>
      <p:sp>
        <p:nvSpPr>
          <p:cNvPr id="314" name="Google Shape;314;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On the Windows side, we can see that by applying 2 GPO’s we can easily increase our compliance score</a:t>
            </a:r>
            <a:endParaRPr/>
          </a:p>
          <a:p>
            <a:pPr marL="0" lvl="0" indent="0" algn="l" rtl="0">
              <a:spcBef>
                <a:spcPts val="1200"/>
              </a:spcBef>
              <a:spcAft>
                <a:spcPts val="0"/>
              </a:spcAft>
              <a:buNone/>
            </a:pPr>
            <a:r>
              <a:rPr lang="en"/>
              <a:t>Here we only applied the Computer and User L1 profiles, which are meant to not be intrusive</a:t>
            </a:r>
            <a:endParaRPr/>
          </a:p>
          <a:p>
            <a:pPr marL="0" lvl="0" indent="0" algn="l" rtl="0">
              <a:spcBef>
                <a:spcPts val="1200"/>
              </a:spcBef>
              <a:spcAft>
                <a:spcPts val="1200"/>
              </a:spcAft>
              <a:buNone/>
            </a:pPr>
            <a:r>
              <a:rPr lang="en"/>
              <a:t>Time vs Money</a:t>
            </a:r>
            <a:br>
              <a:rPr lang="en"/>
            </a:br>
            <a:r>
              <a:rPr lang="en"/>
              <a:t>	Do we have the time to iterate through multiple baselines or do we want to pay for a system that is already CIS certified (might still need to do both depending on the needs of the organization)</a:t>
            </a:r>
            <a:br>
              <a:rPr lang="en"/>
            </a:br>
            <a:br>
              <a:rPr lang="en"/>
            </a:br>
            <a:r>
              <a:rPr lang="en"/>
              <a:t>	Mainly depends on how many resources are available to get the job done and how fast it needs to get done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Interesting Prompts</a:t>
            </a:r>
            <a:endParaRPr/>
          </a:p>
        </p:txBody>
      </p:sp>
      <p:pic>
        <p:nvPicPr>
          <p:cNvPr id="79" name="Google Shape;79;p16"/>
          <p:cNvPicPr preferRelativeResize="0"/>
          <p:nvPr/>
        </p:nvPicPr>
        <p:blipFill>
          <a:blip r:embed="rId3">
            <a:alphaModFix/>
          </a:blip>
          <a:stretch>
            <a:fillRect/>
          </a:stretch>
        </p:blipFill>
        <p:spPr>
          <a:xfrm>
            <a:off x="5002026" y="445025"/>
            <a:ext cx="3830274" cy="4394026"/>
          </a:xfrm>
          <a:prstGeom prst="rect">
            <a:avLst/>
          </a:prstGeom>
          <a:noFill/>
          <a:ln>
            <a:noFill/>
          </a:ln>
        </p:spPr>
      </p:pic>
      <p:pic>
        <p:nvPicPr>
          <p:cNvPr id="80" name="Google Shape;80;p16"/>
          <p:cNvPicPr preferRelativeResize="0"/>
          <p:nvPr/>
        </p:nvPicPr>
        <p:blipFill>
          <a:blip r:embed="rId4">
            <a:alphaModFix/>
          </a:blip>
          <a:stretch>
            <a:fillRect/>
          </a:stretch>
        </p:blipFill>
        <p:spPr>
          <a:xfrm>
            <a:off x="835550" y="1017725"/>
            <a:ext cx="3897724" cy="2091850"/>
          </a:xfrm>
          <a:prstGeom prst="rect">
            <a:avLst/>
          </a:prstGeom>
          <a:noFill/>
          <a:ln>
            <a:noFill/>
          </a:ln>
        </p:spPr>
      </p:pic>
      <p:pic>
        <p:nvPicPr>
          <p:cNvPr id="81" name="Google Shape;81;p16"/>
          <p:cNvPicPr preferRelativeResize="0"/>
          <p:nvPr/>
        </p:nvPicPr>
        <p:blipFill>
          <a:blip r:embed="rId5">
            <a:alphaModFix/>
          </a:blip>
          <a:stretch>
            <a:fillRect/>
          </a:stretch>
        </p:blipFill>
        <p:spPr>
          <a:xfrm>
            <a:off x="237100" y="2931715"/>
            <a:ext cx="2286068" cy="198263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bad and the ugly</a:t>
            </a:r>
            <a:endParaRPr/>
          </a:p>
        </p:txBody>
      </p:sp>
      <p:pic>
        <p:nvPicPr>
          <p:cNvPr id="320" name="Google Shape;320;p52"/>
          <p:cNvPicPr preferRelativeResize="0"/>
          <p:nvPr/>
        </p:nvPicPr>
        <p:blipFill>
          <a:blip r:embed="rId3">
            <a:alphaModFix/>
          </a:blip>
          <a:stretch>
            <a:fillRect/>
          </a:stretch>
        </p:blipFill>
        <p:spPr>
          <a:xfrm>
            <a:off x="1000125" y="1619250"/>
            <a:ext cx="7143750" cy="1905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bad and the ugly</a:t>
            </a:r>
            <a:endParaRPr/>
          </a:p>
        </p:txBody>
      </p:sp>
      <p:sp>
        <p:nvSpPr>
          <p:cNvPr id="326" name="Google Shape;326;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7" name="Google Shape;327;p53"/>
          <p:cNvPicPr preferRelativeResize="0"/>
          <p:nvPr/>
        </p:nvPicPr>
        <p:blipFill>
          <a:blip r:embed="rId3">
            <a:alphaModFix/>
          </a:blip>
          <a:stretch>
            <a:fillRect/>
          </a:stretch>
        </p:blipFill>
        <p:spPr>
          <a:xfrm>
            <a:off x="4302700" y="153475"/>
            <a:ext cx="4529600" cy="49900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bad and the ugly</a:t>
            </a:r>
            <a:endParaRPr/>
          </a:p>
        </p:txBody>
      </p:sp>
      <p:pic>
        <p:nvPicPr>
          <p:cNvPr id="333" name="Google Shape;333;p54"/>
          <p:cNvPicPr preferRelativeResize="0"/>
          <p:nvPr/>
        </p:nvPicPr>
        <p:blipFill>
          <a:blip r:embed="rId3">
            <a:alphaModFix/>
          </a:blip>
          <a:stretch>
            <a:fillRect/>
          </a:stretch>
        </p:blipFill>
        <p:spPr>
          <a:xfrm>
            <a:off x="209550" y="1600200"/>
            <a:ext cx="8724900" cy="19431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bad and the ugly</a:t>
            </a:r>
            <a:endParaRPr/>
          </a:p>
        </p:txBody>
      </p:sp>
      <p:pic>
        <p:nvPicPr>
          <p:cNvPr id="339" name="Google Shape;339;p55"/>
          <p:cNvPicPr preferRelativeResize="0"/>
          <p:nvPr/>
        </p:nvPicPr>
        <p:blipFill>
          <a:blip r:embed="rId3">
            <a:alphaModFix/>
          </a:blip>
          <a:stretch>
            <a:fillRect/>
          </a:stretch>
        </p:blipFill>
        <p:spPr>
          <a:xfrm>
            <a:off x="2069900" y="1017725"/>
            <a:ext cx="5004201" cy="2556900"/>
          </a:xfrm>
          <a:prstGeom prst="rect">
            <a:avLst/>
          </a:prstGeom>
          <a:noFill/>
          <a:ln>
            <a:noFill/>
          </a:ln>
        </p:spPr>
      </p:pic>
      <p:sp>
        <p:nvSpPr>
          <p:cNvPr id="340" name="Google Shape;340;p55"/>
          <p:cNvSpPr txBox="1"/>
          <p:nvPr/>
        </p:nvSpPr>
        <p:spPr>
          <a:xfrm>
            <a:off x="654450" y="3715500"/>
            <a:ext cx="7835100" cy="125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2"/>
                </a:solidFill>
              </a:rPr>
              <a:t>Here ChatGPT decides to go on a coffee break and tells us to implement System Hardening, Windows Hello, Local Administrator Account renaming, and Event Logging and Monitoring and just run gpupdate afterwards</a:t>
            </a:r>
            <a:endParaRPr sz="1800">
              <a:solidFill>
                <a:schemeClr val="lt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bad and the ugly</a:t>
            </a:r>
            <a:endParaRPr/>
          </a:p>
          <a:p>
            <a:pPr marL="0" lvl="0" indent="0" algn="l" rtl="0">
              <a:spcBef>
                <a:spcPts val="0"/>
              </a:spcBef>
              <a:spcAft>
                <a:spcPts val="0"/>
              </a:spcAft>
              <a:buNone/>
            </a:pPr>
            <a:endParaRPr/>
          </a:p>
        </p:txBody>
      </p:sp>
      <p:pic>
        <p:nvPicPr>
          <p:cNvPr id="346" name="Google Shape;346;p56"/>
          <p:cNvPicPr preferRelativeResize="0"/>
          <p:nvPr/>
        </p:nvPicPr>
        <p:blipFill>
          <a:blip r:embed="rId3">
            <a:alphaModFix/>
          </a:blip>
          <a:stretch>
            <a:fillRect/>
          </a:stretch>
        </p:blipFill>
        <p:spPr>
          <a:xfrm>
            <a:off x="1463388" y="1017725"/>
            <a:ext cx="6217224" cy="1795650"/>
          </a:xfrm>
          <a:prstGeom prst="rect">
            <a:avLst/>
          </a:prstGeom>
          <a:noFill/>
          <a:ln>
            <a:noFill/>
          </a:ln>
        </p:spPr>
      </p:pic>
      <p:sp>
        <p:nvSpPr>
          <p:cNvPr id="347" name="Google Shape;347;p56"/>
          <p:cNvSpPr txBox="1"/>
          <p:nvPr/>
        </p:nvSpPr>
        <p:spPr>
          <a:xfrm>
            <a:off x="915150" y="2923425"/>
            <a:ext cx="7313700" cy="207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2"/>
                </a:solidFill>
              </a:rPr>
              <a:t>Asking this question in combination provided an error</a:t>
            </a:r>
            <a:endParaRPr sz="1800">
              <a:solidFill>
                <a:schemeClr val="lt2"/>
              </a:solidFill>
            </a:endParaRPr>
          </a:p>
          <a:p>
            <a:pPr marL="0" lvl="0" indent="0" algn="l" rtl="0">
              <a:spcBef>
                <a:spcPts val="0"/>
              </a:spcBef>
              <a:spcAft>
                <a:spcPts val="0"/>
              </a:spcAft>
              <a:buNone/>
            </a:pPr>
            <a:endParaRPr sz="1800">
              <a:solidFill>
                <a:schemeClr val="lt2"/>
              </a:solidFill>
            </a:endParaRPr>
          </a:p>
          <a:p>
            <a:pPr marL="0" lvl="0" indent="0" algn="l" rtl="0">
              <a:spcBef>
                <a:spcPts val="0"/>
              </a:spcBef>
              <a:spcAft>
                <a:spcPts val="0"/>
              </a:spcAft>
              <a:buNone/>
            </a:pPr>
            <a:r>
              <a:rPr lang="en" sz="1800">
                <a:solidFill>
                  <a:schemeClr val="lt2"/>
                </a:solidFill>
              </a:rPr>
              <a:t>Separating the question into two different parts provided legitimate answers</a:t>
            </a:r>
            <a:endParaRPr sz="1800">
              <a:solidFill>
                <a:schemeClr val="lt2"/>
              </a:solidFill>
            </a:endParaRPr>
          </a:p>
          <a:p>
            <a:pPr marL="0" lvl="0" indent="0" algn="l" rtl="0">
              <a:spcBef>
                <a:spcPts val="0"/>
              </a:spcBef>
              <a:spcAft>
                <a:spcPts val="0"/>
              </a:spcAft>
              <a:buNone/>
            </a:pPr>
            <a:endParaRPr sz="1800">
              <a:solidFill>
                <a:schemeClr val="lt2"/>
              </a:solidFill>
            </a:endParaRPr>
          </a:p>
          <a:p>
            <a:pPr marL="0" lvl="0" indent="0" algn="l" rtl="0">
              <a:spcBef>
                <a:spcPts val="0"/>
              </a:spcBef>
              <a:spcAft>
                <a:spcPts val="0"/>
              </a:spcAft>
              <a:buNone/>
            </a:pPr>
            <a:r>
              <a:rPr lang="en" sz="1800">
                <a:solidFill>
                  <a:schemeClr val="lt2"/>
                </a:solidFill>
              </a:rPr>
              <a:t>ChatGPT did not have the same issue</a:t>
            </a:r>
            <a:endParaRPr sz="1800">
              <a:solidFill>
                <a:schemeClr val="lt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7"/>
          <p:cNvSpPr txBox="1">
            <a:spLocks noGrp="1"/>
          </p:cNvSpPr>
          <p:nvPr>
            <p:ph type="title"/>
          </p:nvPr>
        </p:nvSpPr>
        <p:spPr>
          <a:xfrm>
            <a:off x="311700" y="2057850"/>
            <a:ext cx="8520600" cy="1027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ChatGPT vs Bard Face Off</a:t>
            </a:r>
            <a:endParaRPr/>
          </a:p>
        </p:txBody>
      </p:sp>
      <p:sp>
        <p:nvSpPr>
          <p:cNvPr id="353" name="Google Shape;353;p57"/>
          <p:cNvSpPr txBox="1"/>
          <p:nvPr/>
        </p:nvSpPr>
        <p:spPr>
          <a:xfrm>
            <a:off x="4535375" y="1926975"/>
            <a:ext cx="4220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lt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ChatGPT vs Bard Face Off</a:t>
            </a:r>
            <a:endParaRPr/>
          </a:p>
        </p:txBody>
      </p:sp>
      <p:sp>
        <p:nvSpPr>
          <p:cNvPr id="359" name="Google Shape;359;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Q: What are some automated tools to apply security controls and gpos</a:t>
            </a:r>
            <a:endParaRPr/>
          </a:p>
          <a:p>
            <a:pPr marL="0" lvl="0" indent="0" algn="ctr" rtl="0">
              <a:spcBef>
                <a:spcPts val="1200"/>
              </a:spcBef>
              <a:spcAft>
                <a:spcPts val="0"/>
              </a:spcAft>
              <a:buNone/>
            </a:pPr>
            <a:endParaRPr/>
          </a:p>
          <a:p>
            <a:pPr marL="0" lvl="0" indent="0" algn="l" rtl="0">
              <a:spcBef>
                <a:spcPts val="1200"/>
              </a:spcBef>
              <a:spcAft>
                <a:spcPts val="0"/>
              </a:spcAft>
              <a:buNone/>
            </a:pPr>
            <a:r>
              <a:rPr lang="en"/>
              <a:t>ChatGPT - Answer was more complete and included more tools</a:t>
            </a:r>
            <a:endParaRPr/>
          </a:p>
          <a:p>
            <a:pPr marL="0" lvl="0" indent="0" algn="l" rtl="0">
              <a:spcBef>
                <a:spcPts val="1200"/>
              </a:spcBef>
              <a:spcAft>
                <a:spcPts val="0"/>
              </a:spcAft>
              <a:buNone/>
            </a:pPr>
            <a:endParaRPr/>
          </a:p>
          <a:p>
            <a:pPr marL="0" lvl="0" indent="0" algn="l" rtl="0">
              <a:spcBef>
                <a:spcPts val="1200"/>
              </a:spcBef>
              <a:spcAft>
                <a:spcPts val="0"/>
              </a:spcAft>
              <a:buNone/>
            </a:pPr>
            <a:r>
              <a:rPr lang="en"/>
              <a:t>Google Bard - Included resources for the cloud which ChatGPT did not include</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Winner: ChatGPT</a:t>
            </a:r>
            <a:endParaRPr/>
          </a:p>
        </p:txBody>
      </p:sp>
      <p:sp>
        <p:nvSpPr>
          <p:cNvPr id="360" name="Google Shape;360;p58"/>
          <p:cNvSpPr txBox="1"/>
          <p:nvPr/>
        </p:nvSpPr>
        <p:spPr>
          <a:xfrm>
            <a:off x="4535375" y="1926975"/>
            <a:ext cx="4220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lt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ChatGPT vs Bard Face Off</a:t>
            </a:r>
            <a:endParaRPr/>
          </a:p>
        </p:txBody>
      </p:sp>
      <p:sp>
        <p:nvSpPr>
          <p:cNvPr id="366" name="Google Shape;366;p59"/>
          <p:cNvSpPr txBox="1">
            <a:spLocks noGrp="1"/>
          </p:cNvSpPr>
          <p:nvPr>
            <p:ph type="body" idx="1"/>
          </p:nvPr>
        </p:nvSpPr>
        <p:spPr>
          <a:xfrm>
            <a:off x="311700" y="1208950"/>
            <a:ext cx="8520600" cy="3670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Q: Can you provide guidance on what a good password policy is</a:t>
            </a:r>
            <a:endParaRPr/>
          </a:p>
          <a:p>
            <a:pPr marL="0" lvl="0" indent="0" algn="l" rtl="0">
              <a:spcBef>
                <a:spcPts val="1200"/>
              </a:spcBef>
              <a:spcAft>
                <a:spcPts val="0"/>
              </a:spcAft>
              <a:buNone/>
            </a:pPr>
            <a:endParaRPr/>
          </a:p>
          <a:p>
            <a:pPr marL="0" lvl="0" indent="0" algn="l" rtl="0">
              <a:spcBef>
                <a:spcPts val="1200"/>
              </a:spcBef>
              <a:spcAft>
                <a:spcPts val="0"/>
              </a:spcAft>
              <a:buNone/>
            </a:pPr>
            <a:r>
              <a:rPr lang="en"/>
              <a:t>ChatGPT - Included more answers but the rationale was more vague</a:t>
            </a:r>
            <a:endParaRPr/>
          </a:p>
          <a:p>
            <a:pPr marL="0" lvl="0" indent="0" algn="l" rtl="0">
              <a:spcBef>
                <a:spcPts val="1200"/>
              </a:spcBef>
              <a:spcAft>
                <a:spcPts val="0"/>
              </a:spcAft>
              <a:buNone/>
            </a:pPr>
            <a:endParaRPr/>
          </a:p>
          <a:p>
            <a:pPr marL="0" lvl="0" indent="0" algn="l" rtl="0">
              <a:spcBef>
                <a:spcPts val="1200"/>
              </a:spcBef>
              <a:spcAft>
                <a:spcPts val="0"/>
              </a:spcAft>
              <a:buNone/>
            </a:pPr>
            <a:r>
              <a:rPr lang="en"/>
              <a:t>Google Bard - Had better rationale on recommendations provided, also included further reading into password creation and complexity</a:t>
            </a:r>
            <a:endParaRPr/>
          </a:p>
          <a:p>
            <a:pPr marL="0" lvl="0" indent="0" algn="l" rtl="0">
              <a:lnSpc>
                <a:spcPct val="100000"/>
              </a:lnSpc>
              <a:spcBef>
                <a:spcPts val="1200"/>
              </a:spcBef>
              <a:spcAft>
                <a:spcPts val="0"/>
              </a:spcAft>
              <a:buNone/>
            </a:pPr>
            <a:endParaRPr/>
          </a:p>
          <a:p>
            <a:pPr marL="0" lvl="0" indent="0" algn="l" rtl="0">
              <a:lnSpc>
                <a:spcPct val="100000"/>
              </a:lnSpc>
              <a:spcBef>
                <a:spcPts val="1200"/>
              </a:spcBef>
              <a:spcAft>
                <a:spcPts val="1200"/>
              </a:spcAft>
              <a:buNone/>
            </a:pPr>
            <a:r>
              <a:rPr lang="en"/>
              <a:t>Winner: Google Bard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ChatGPT vs Bard Face Off</a:t>
            </a:r>
            <a:endParaRPr/>
          </a:p>
        </p:txBody>
      </p:sp>
      <p:sp>
        <p:nvSpPr>
          <p:cNvPr id="372" name="Google Shape;372;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Q: What are good tools to help identify all the devices attached to my network</a:t>
            </a:r>
            <a:br>
              <a:rPr lang="en"/>
            </a:br>
            <a:endParaRPr/>
          </a:p>
          <a:p>
            <a:pPr marL="0" lvl="0" indent="0" algn="l" rtl="0">
              <a:spcBef>
                <a:spcPts val="1200"/>
              </a:spcBef>
              <a:spcAft>
                <a:spcPts val="0"/>
              </a:spcAft>
              <a:buNone/>
            </a:pPr>
            <a:r>
              <a:rPr lang="en"/>
              <a:t>ChatGPT - Included some great suggestions</a:t>
            </a:r>
            <a:endParaRPr/>
          </a:p>
          <a:p>
            <a:pPr marL="0" lvl="0" indent="0" algn="l" rtl="0">
              <a:spcBef>
                <a:spcPts val="1200"/>
              </a:spcBef>
              <a:spcAft>
                <a:spcPts val="0"/>
              </a:spcAft>
              <a:buNone/>
            </a:pPr>
            <a:endParaRPr/>
          </a:p>
          <a:p>
            <a:pPr marL="0" lvl="0" indent="0" algn="l" rtl="0">
              <a:lnSpc>
                <a:spcPct val="100000"/>
              </a:lnSpc>
              <a:spcBef>
                <a:spcPts val="1200"/>
              </a:spcBef>
              <a:spcAft>
                <a:spcPts val="0"/>
              </a:spcAft>
              <a:buNone/>
            </a:pPr>
            <a:r>
              <a:rPr lang="en"/>
              <a:t>Google Bard - Included great suggestions to get the job done but also separated the list into open-source and commercial tools</a:t>
            </a:r>
            <a:endParaRPr/>
          </a:p>
          <a:p>
            <a:pPr marL="0" lvl="0" indent="0" algn="l" rtl="0">
              <a:lnSpc>
                <a:spcPct val="100000"/>
              </a:lnSpc>
              <a:spcBef>
                <a:spcPts val="1200"/>
              </a:spcBef>
              <a:spcAft>
                <a:spcPts val="0"/>
              </a:spcAft>
              <a:buNone/>
            </a:pPr>
            <a:endParaRPr/>
          </a:p>
          <a:p>
            <a:pPr marL="0" lvl="0" indent="0" algn="l" rtl="0">
              <a:lnSpc>
                <a:spcPct val="100000"/>
              </a:lnSpc>
              <a:spcBef>
                <a:spcPts val="1200"/>
              </a:spcBef>
              <a:spcAft>
                <a:spcPts val="1200"/>
              </a:spcAft>
              <a:buNone/>
            </a:pPr>
            <a:r>
              <a:rPr lang="en"/>
              <a:t>Winner: Google Bard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Concerns with AI</a:t>
            </a:r>
            <a:endParaRPr/>
          </a:p>
        </p:txBody>
      </p:sp>
      <p:sp>
        <p:nvSpPr>
          <p:cNvPr id="378" name="Google Shape;378;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
              <a:t>Context - AI not considering the whole picture or not understanding certain keywords as important</a:t>
            </a:r>
            <a:br>
              <a:rPr lang="en"/>
            </a:br>
            <a:endParaRPr/>
          </a:p>
          <a:p>
            <a:pPr marL="457200" lvl="0" indent="-334327" algn="l" rtl="0">
              <a:spcBef>
                <a:spcPts val="0"/>
              </a:spcBef>
              <a:spcAft>
                <a:spcPts val="0"/>
              </a:spcAft>
              <a:buSzPct val="100000"/>
              <a:buChar char="●"/>
            </a:pPr>
            <a:r>
              <a:rPr lang="en"/>
              <a:t>Privacy - Preventing data exposure</a:t>
            </a:r>
            <a:br>
              <a:rPr lang="en"/>
            </a:br>
            <a:endParaRPr/>
          </a:p>
          <a:p>
            <a:pPr marL="457200" lvl="0" indent="-334327" algn="l" rtl="0">
              <a:spcBef>
                <a:spcPts val="0"/>
              </a:spcBef>
              <a:spcAft>
                <a:spcPts val="0"/>
              </a:spcAft>
              <a:buSzPct val="100000"/>
              <a:buChar char="●"/>
            </a:pPr>
            <a:r>
              <a:rPr lang="en"/>
              <a:t>Prompt Leaking - Prompt that reveals the developer’s instructions of an AI assistant</a:t>
            </a:r>
            <a:br>
              <a:rPr lang="en"/>
            </a:br>
            <a:endParaRPr/>
          </a:p>
          <a:p>
            <a:pPr marL="457200" lvl="0" indent="-334327" algn="l" rtl="0">
              <a:spcBef>
                <a:spcPts val="0"/>
              </a:spcBef>
              <a:spcAft>
                <a:spcPts val="0"/>
              </a:spcAft>
              <a:buSzPct val="100000"/>
              <a:buChar char="●"/>
            </a:pPr>
            <a:r>
              <a:rPr lang="en"/>
              <a:t>Data Poisoning - Posting incorrect information to web pages where AI may be pulling data from which ends up poisoning the AI response </a:t>
            </a:r>
            <a:br>
              <a:rPr lang="en"/>
            </a:br>
            <a:endParaRPr/>
          </a:p>
          <a:p>
            <a:pPr marL="457200" lvl="0" indent="-334327" algn="l" rtl="0">
              <a:spcBef>
                <a:spcPts val="0"/>
              </a:spcBef>
              <a:spcAft>
                <a:spcPts val="0"/>
              </a:spcAft>
              <a:buSzPct val="100000"/>
              <a:buChar char="●"/>
            </a:pPr>
            <a:r>
              <a:rPr lang="en"/>
              <a:t>Hallucinations - False or misleading information provided as fact which can be caused by insufficient training data, incorrect assumptions made by the model, or biases in the data used to train the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Market Share</a:t>
            </a:r>
            <a:endParaRPr/>
          </a:p>
        </p:txBody>
      </p:sp>
      <p:pic>
        <p:nvPicPr>
          <p:cNvPr id="87" name="Google Shape;87;p17"/>
          <p:cNvPicPr preferRelativeResize="0"/>
          <p:nvPr/>
        </p:nvPicPr>
        <p:blipFill>
          <a:blip r:embed="rId3">
            <a:alphaModFix/>
          </a:blip>
          <a:stretch>
            <a:fillRect/>
          </a:stretch>
        </p:blipFill>
        <p:spPr>
          <a:xfrm>
            <a:off x="1369658" y="1365061"/>
            <a:ext cx="6404693" cy="33817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Resources</a:t>
            </a:r>
            <a:endParaRPr/>
          </a:p>
        </p:txBody>
      </p:sp>
      <p:sp>
        <p:nvSpPr>
          <p:cNvPr id="384" name="Google Shape;384;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Building a Security Baseline</a:t>
            </a:r>
            <a:br>
              <a:rPr lang="en"/>
            </a:br>
            <a:r>
              <a:rPr lang="en" sz="1650" u="sng">
                <a:solidFill>
                  <a:schemeClr val="hlink"/>
                </a:solidFill>
                <a:hlinkClick r:id="rId3"/>
              </a:rPr>
              <a:t>https://www.cisecurity.org/cis-benchmarks</a:t>
            </a:r>
            <a:br>
              <a:rPr lang="en"/>
            </a:br>
            <a:br>
              <a:rPr lang="en"/>
            </a:br>
            <a:r>
              <a:rPr lang="en" sz="1720" u="sng">
                <a:solidFill>
                  <a:schemeClr val="hlink"/>
                </a:solidFill>
                <a:hlinkClick r:id="rId4"/>
              </a:rPr>
              <a:t>https://learn.microsoft.com/en-us/windows/security/operating-system-security/device-management/windows-security-configuration-framework/security-compliance-toolkit-10</a:t>
            </a:r>
            <a:br>
              <a:rPr lang="en"/>
            </a:br>
            <a:br>
              <a:rPr lang="en"/>
            </a:br>
            <a:r>
              <a:rPr lang="en" sz="1650" u="sng">
                <a:solidFill>
                  <a:schemeClr val="hlink"/>
                </a:solidFill>
                <a:hlinkClick r:id="rId5"/>
              </a:rPr>
              <a:t>https://www.cisecurity.org/cybersecurity-tools/cis-cat-pro</a:t>
            </a:r>
            <a:br>
              <a:rPr lang="en"/>
            </a:br>
            <a:br>
              <a:rPr lang="en"/>
            </a:br>
            <a:r>
              <a:rPr lang="en" sz="1650" u="sng">
                <a:solidFill>
                  <a:schemeClr val="hlink"/>
                </a:solidFill>
                <a:hlinkClick r:id="rId6"/>
              </a:rPr>
              <a:t>https://www.cisecurity.org/cis-hardened-image-list</a:t>
            </a:r>
            <a:br>
              <a:rPr lang="en" sz="1650"/>
            </a:br>
            <a:br>
              <a:rPr lang="en" sz="1650"/>
            </a:br>
            <a:r>
              <a:rPr lang="en" sz="1650" u="sng">
                <a:solidFill>
                  <a:schemeClr val="hlink"/>
                </a:solidFill>
                <a:hlinkClick r:id="rId7"/>
              </a:rPr>
              <a:t>AuditScripts Critical Security Control Manual Assessment Tool (auditscripts.com)</a:t>
            </a:r>
            <a:r>
              <a:rPr lang="en" sz="1650"/>
              <a:t> </a:t>
            </a:r>
            <a:endParaRPr sz="1650"/>
          </a:p>
          <a:p>
            <a:pPr marL="0" lvl="0" indent="0" algn="l" rtl="0">
              <a:spcBef>
                <a:spcPts val="1200"/>
              </a:spcBef>
              <a:spcAft>
                <a:spcPts val="0"/>
              </a:spcAft>
              <a:buNone/>
            </a:pPr>
            <a:endParaRPr/>
          </a:p>
          <a:p>
            <a:pPr marL="0" lvl="0" indent="0" algn="l" rtl="0">
              <a:spcBef>
                <a:spcPts val="1200"/>
              </a:spcBef>
              <a:spcAft>
                <a:spcPts val="1200"/>
              </a:spcAft>
              <a:buNone/>
            </a:pPr>
            <a:r>
              <a:rPr lang="en"/>
              <a:t>Comparing ChatGPT and Bard</a:t>
            </a:r>
            <a:br>
              <a:rPr lang="en"/>
            </a:br>
            <a:r>
              <a:rPr lang="en" sz="1650" u="sng">
                <a:solidFill>
                  <a:schemeClr val="hlink"/>
                </a:solidFill>
                <a:hlinkClick r:id="rId8"/>
              </a:rPr>
              <a:t>https://geekflare.com/google-bard-vs-chatgpt/</a:t>
            </a:r>
            <a:endParaRPr sz="165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a:t>
            </a:r>
            <a:endParaRPr/>
          </a:p>
        </p:txBody>
      </p:sp>
      <p:sp>
        <p:nvSpPr>
          <p:cNvPr id="390" name="Google Shape;390;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800">
                <a:solidFill>
                  <a:schemeClr val="dk1"/>
                </a:solidFill>
              </a:rPr>
              <a:t>Any Questions?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Generative AI Different Categories</a:t>
            </a:r>
            <a:endParaRPr/>
          </a:p>
        </p:txBody>
      </p:sp>
      <p:sp>
        <p:nvSpPr>
          <p:cNvPr id="93" name="Google Shape;93;p18"/>
          <p:cNvSpPr txBox="1">
            <a:spLocks noGrp="1"/>
          </p:cNvSpPr>
          <p:nvPr>
            <p:ph type="body" idx="1"/>
          </p:nvPr>
        </p:nvSpPr>
        <p:spPr>
          <a:xfrm>
            <a:off x="311700" y="1152475"/>
            <a:ext cx="44559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t>Many times when people refer to generative AI they’re referencing text generative AI but there are other categories</a:t>
            </a:r>
            <a:endParaRPr/>
          </a:p>
          <a:p>
            <a:pPr marL="0" lvl="0" indent="0" algn="l" rtl="0">
              <a:lnSpc>
                <a:spcPct val="100000"/>
              </a:lnSpc>
              <a:spcBef>
                <a:spcPts val="1200"/>
              </a:spcBef>
              <a:spcAft>
                <a:spcPts val="1200"/>
              </a:spcAft>
              <a:buNone/>
            </a:pPr>
            <a:r>
              <a:rPr lang="en"/>
              <a:t>Here are some examples of other categories</a:t>
            </a:r>
            <a:endParaRPr/>
          </a:p>
        </p:txBody>
      </p:sp>
      <p:pic>
        <p:nvPicPr>
          <p:cNvPr id="94" name="Google Shape;94;p18"/>
          <p:cNvPicPr preferRelativeResize="0"/>
          <p:nvPr/>
        </p:nvPicPr>
        <p:blipFill>
          <a:blip r:embed="rId3">
            <a:alphaModFix/>
          </a:blip>
          <a:stretch>
            <a:fillRect/>
          </a:stretch>
        </p:blipFill>
        <p:spPr>
          <a:xfrm>
            <a:off x="5339576" y="326625"/>
            <a:ext cx="3723824" cy="4242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Rise of ChatGPT</a:t>
            </a:r>
            <a:endParaRPr/>
          </a:p>
        </p:txBody>
      </p:sp>
      <p:pic>
        <p:nvPicPr>
          <p:cNvPr id="100" name="Google Shape;100;p19"/>
          <p:cNvPicPr preferRelativeResize="0"/>
          <p:nvPr/>
        </p:nvPicPr>
        <p:blipFill>
          <a:blip r:embed="rId3">
            <a:alphaModFix/>
          </a:blip>
          <a:stretch>
            <a:fillRect/>
          </a:stretch>
        </p:blipFill>
        <p:spPr>
          <a:xfrm>
            <a:off x="3351677" y="1229900"/>
            <a:ext cx="5480626" cy="3388300"/>
          </a:xfrm>
          <a:prstGeom prst="rect">
            <a:avLst/>
          </a:prstGeom>
          <a:noFill/>
          <a:ln>
            <a:noFill/>
          </a:ln>
        </p:spPr>
      </p:pic>
      <p:sp>
        <p:nvSpPr>
          <p:cNvPr id="101" name="Google Shape;101;p19"/>
          <p:cNvSpPr txBox="1"/>
          <p:nvPr/>
        </p:nvSpPr>
        <p:spPr>
          <a:xfrm>
            <a:off x="342900" y="1221300"/>
            <a:ext cx="2804400" cy="3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2"/>
                </a:solidFill>
              </a:rPr>
              <a:t>ChatGPT has become almost synonymous with the term AI</a:t>
            </a:r>
            <a:endParaRPr sz="1800">
              <a:solidFill>
                <a:schemeClr val="lt2"/>
              </a:solidFill>
            </a:endParaRPr>
          </a:p>
          <a:p>
            <a:pPr marL="0" lvl="0" indent="0" algn="l" rtl="0">
              <a:spcBef>
                <a:spcPts val="0"/>
              </a:spcBef>
              <a:spcAft>
                <a:spcPts val="0"/>
              </a:spcAft>
              <a:buNone/>
            </a:pPr>
            <a:endParaRPr sz="1800">
              <a:solidFill>
                <a:schemeClr val="lt2"/>
              </a:solidFill>
            </a:endParaRPr>
          </a:p>
          <a:p>
            <a:pPr marL="0" lvl="0" indent="0" algn="l" rtl="0">
              <a:spcBef>
                <a:spcPts val="0"/>
              </a:spcBef>
              <a:spcAft>
                <a:spcPts val="0"/>
              </a:spcAft>
              <a:buNone/>
            </a:pPr>
            <a:r>
              <a:rPr lang="en" sz="1800">
                <a:solidFill>
                  <a:schemeClr val="lt2"/>
                </a:solidFill>
              </a:rPr>
              <a:t>Can be mainly observed after April of 2023</a:t>
            </a:r>
            <a:endParaRPr sz="18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Building a Security Baseline</a:t>
            </a:r>
            <a:endParaRPr/>
          </a:p>
        </p:txBody>
      </p:sp>
      <p:sp>
        <p:nvSpPr>
          <p:cNvPr id="107" name="Google Shape;107;p20"/>
          <p:cNvSpPr txBox="1">
            <a:spLocks noGrp="1"/>
          </p:cNvSpPr>
          <p:nvPr>
            <p:ph type="body" idx="1"/>
          </p:nvPr>
        </p:nvSpPr>
        <p:spPr>
          <a:xfrm>
            <a:off x="311700" y="1152475"/>
            <a:ext cx="4905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t>ChatGPT provided some good resources here for creating a security baseline</a:t>
            </a:r>
            <a:endParaRPr/>
          </a:p>
          <a:p>
            <a:pPr marL="0" lvl="0" indent="0" algn="l" rtl="0">
              <a:lnSpc>
                <a:spcPct val="100000"/>
              </a:lnSpc>
              <a:spcBef>
                <a:spcPts val="1200"/>
              </a:spcBef>
              <a:spcAft>
                <a:spcPts val="1200"/>
              </a:spcAft>
              <a:buNone/>
            </a:pPr>
            <a:r>
              <a:rPr lang="en"/>
              <a:t>Surprised that it only offered CIS resources for Linux</a:t>
            </a:r>
            <a:endParaRPr/>
          </a:p>
        </p:txBody>
      </p:sp>
      <p:pic>
        <p:nvPicPr>
          <p:cNvPr id="108" name="Google Shape;108;p20"/>
          <p:cNvPicPr preferRelativeResize="0"/>
          <p:nvPr/>
        </p:nvPicPr>
        <p:blipFill>
          <a:blip r:embed="rId3">
            <a:alphaModFix/>
          </a:blip>
          <a:stretch>
            <a:fillRect/>
          </a:stretch>
        </p:blipFill>
        <p:spPr>
          <a:xfrm>
            <a:off x="5415949" y="237075"/>
            <a:ext cx="3416350" cy="4787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Building a Security Baseline - ChatGPT</a:t>
            </a:r>
            <a:endParaRPr/>
          </a:p>
          <a:p>
            <a:pPr marL="0" lvl="0" indent="0" algn="l" rtl="0">
              <a:spcBef>
                <a:spcPts val="0"/>
              </a:spcBef>
              <a:spcAft>
                <a:spcPts val="0"/>
              </a:spcAft>
              <a:buNone/>
            </a:pPr>
            <a:endParaRPr/>
          </a:p>
        </p:txBody>
      </p:sp>
      <p:sp>
        <p:nvSpPr>
          <p:cNvPr id="114" name="Google Shape;114;p21"/>
          <p:cNvSpPr txBox="1">
            <a:spLocks noGrp="1"/>
          </p:cNvSpPr>
          <p:nvPr>
            <p:ph type="body" idx="1"/>
          </p:nvPr>
        </p:nvSpPr>
        <p:spPr>
          <a:xfrm>
            <a:off x="311700" y="1152475"/>
            <a:ext cx="30327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1200"/>
              </a:spcAft>
              <a:buNone/>
            </a:pPr>
            <a:r>
              <a:rPr lang="en"/>
              <a:t>Depends on how many times a question is asked, different answers are provided</a:t>
            </a:r>
            <a:endParaRPr/>
          </a:p>
        </p:txBody>
      </p:sp>
      <p:pic>
        <p:nvPicPr>
          <p:cNvPr id="115" name="Google Shape;115;p21"/>
          <p:cNvPicPr preferRelativeResize="0"/>
          <p:nvPr/>
        </p:nvPicPr>
        <p:blipFill>
          <a:blip r:embed="rId3">
            <a:alphaModFix/>
          </a:blip>
          <a:stretch>
            <a:fillRect/>
          </a:stretch>
        </p:blipFill>
        <p:spPr>
          <a:xfrm>
            <a:off x="4750975" y="950188"/>
            <a:ext cx="3361751" cy="3820975"/>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1326</Words>
  <Application>Microsoft Macintosh PowerPoint</Application>
  <PresentationFormat>On-screen Show (16:9)</PresentationFormat>
  <Paragraphs>159</Paragraphs>
  <Slides>51</Slides>
  <Notes>51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51</vt:i4>
      </vt:variant>
    </vt:vector>
  </HeadingPairs>
  <TitlesOfParts>
    <vt:vector size="53" baseType="lpstr">
      <vt:lpstr>Arial</vt:lpstr>
      <vt:lpstr>Simple Dark</vt:lpstr>
      <vt:lpstr>Creating a Security Baseline with AI  The good, the bad and the ugly</vt:lpstr>
      <vt:lpstr>BIO</vt:lpstr>
      <vt:lpstr>Presentation Outline</vt:lpstr>
      <vt:lpstr>Interesting Prompts</vt:lpstr>
      <vt:lpstr>Market Share</vt:lpstr>
      <vt:lpstr>Generative AI Different Categories</vt:lpstr>
      <vt:lpstr>The Rise of ChatGPT</vt:lpstr>
      <vt:lpstr>Building a Security Baseline</vt:lpstr>
      <vt:lpstr>Building a Security Baseline - ChatGPT </vt:lpstr>
      <vt:lpstr>Building a Security Baseline - ChatGPT </vt:lpstr>
      <vt:lpstr>Building a Security Baseline - Bard </vt:lpstr>
      <vt:lpstr>Building a Security Baseline - Bard </vt:lpstr>
      <vt:lpstr>Microsoft Tools - Security Compliance Toolkit</vt:lpstr>
      <vt:lpstr>Microsoft Tools - SC Toolkit</vt:lpstr>
      <vt:lpstr>Microsoft Policy Analyzer</vt:lpstr>
      <vt:lpstr>Microsoft Policy Analyzer - Cont. </vt:lpstr>
      <vt:lpstr>Microsoft Tools - LGPO</vt:lpstr>
      <vt:lpstr>Microsoft Tools - LGPO</vt:lpstr>
      <vt:lpstr>CIS Tools</vt:lpstr>
      <vt:lpstr>CIS Controls</vt:lpstr>
      <vt:lpstr>CIS Controls</vt:lpstr>
      <vt:lpstr>CIS - Hardening Workflow</vt:lpstr>
      <vt:lpstr>CIS Hardened Images</vt:lpstr>
      <vt:lpstr>CIS Hardened Images - Windows 10 and 11</vt:lpstr>
      <vt:lpstr>CIS Hardened Images - Windows Server 2016, 2019 and 2022 </vt:lpstr>
      <vt:lpstr>CIS Hardened Images - Ubuntu 22.04  </vt:lpstr>
      <vt:lpstr>CIS Benchmark</vt:lpstr>
      <vt:lpstr>CIS Benchmark</vt:lpstr>
      <vt:lpstr>Windows 11 </vt:lpstr>
      <vt:lpstr>Windows 11</vt:lpstr>
      <vt:lpstr>Windows Server 2019</vt:lpstr>
      <vt:lpstr>Windows Server 2019</vt:lpstr>
      <vt:lpstr>Windows Server 2019</vt:lpstr>
      <vt:lpstr>Ubuntu 22.04.3 LTS </vt:lpstr>
      <vt:lpstr>Ubuntu 22.04.3 LTS </vt:lpstr>
      <vt:lpstr>Ubuntu 22.04.3 LTS </vt:lpstr>
      <vt:lpstr>Ubuntu 22.04.3 LTS </vt:lpstr>
      <vt:lpstr>Ubuntu 22.04.3 LTS </vt:lpstr>
      <vt:lpstr>CIS Benchmark Recap</vt:lpstr>
      <vt:lpstr>The bad and the ugly</vt:lpstr>
      <vt:lpstr>The bad and the ugly</vt:lpstr>
      <vt:lpstr>The bad and the ugly</vt:lpstr>
      <vt:lpstr>The bad and the ugly</vt:lpstr>
      <vt:lpstr>The bad and the ugly </vt:lpstr>
      <vt:lpstr>ChatGPT vs Bard Face Off</vt:lpstr>
      <vt:lpstr>ChatGPT vs Bard Face Off</vt:lpstr>
      <vt:lpstr>ChatGPT vs Bard Face Off</vt:lpstr>
      <vt:lpstr>ChatGPT vs Bard Face Off</vt:lpstr>
      <vt:lpstr>Concerns with AI</vt:lpstr>
      <vt:lpstr>Resources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Security Baseline with AI  The good, the bad and the ugly</dc:title>
  <cp:lastModifiedBy>Edwin Perez</cp:lastModifiedBy>
  <cp:revision>2</cp:revision>
  <dcterms:modified xsi:type="dcterms:W3CDTF">2024-02-07T06:11:07Z</dcterms:modified>
</cp:coreProperties>
</file>