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5/30/2024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9887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5/30/2024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4659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5/30/2024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7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5/30/2024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8020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5/30/2024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19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5/30/2024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4455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5/30/2024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3444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5/30/2024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4142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5/30/2024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5069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5/30/2024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9538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5/30/2024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40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5/30/2024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06718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github.com/rabbiyeasin" TargetMode="External"/><Relationship Id="rId7" Type="http://schemas.openxmlformats.org/officeDocument/2006/relationships/hyperlink" Target="https://bd.linkedin.com/in/rabbiyeasin?trk=public_profile_browsemap"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rabbi.yeasin-arena.com/" TargetMode="Externa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hyperlink" Target="mailto:official.yeasi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B44C4EC-3C1E-8855-EF56-1514BDD5DD73}"/>
              </a:ext>
            </a:extLst>
          </p:cNvPr>
          <p:cNvPicPr>
            <a:picLocks noChangeAspect="1"/>
          </p:cNvPicPr>
          <p:nvPr/>
        </p:nvPicPr>
        <p:blipFill rotWithShape="1">
          <a:blip r:embed="rId2">
            <a:alphaModFix amt="40000"/>
          </a:blip>
          <a:srcRect t="13011" b="28548"/>
          <a:stretch/>
        </p:blipFill>
        <p:spPr>
          <a:xfrm>
            <a:off x="20" y="-266548"/>
            <a:ext cx="12191980" cy="6857848"/>
          </a:xfrm>
          <a:prstGeom prst="rect">
            <a:avLst/>
          </a:prstGeom>
        </p:spPr>
      </p:pic>
      <p:sp>
        <p:nvSpPr>
          <p:cNvPr id="2" name="Title 1">
            <a:extLst>
              <a:ext uri="{FF2B5EF4-FFF2-40B4-BE49-F238E27FC236}">
                <a16:creationId xmlns:a16="http://schemas.microsoft.com/office/drawing/2014/main" id="{405A92E3-3383-416C-B2D5-2F8D77CF199C}"/>
              </a:ext>
            </a:extLst>
          </p:cNvPr>
          <p:cNvSpPr>
            <a:spLocks noGrp="1"/>
          </p:cNvSpPr>
          <p:nvPr>
            <p:ph type="ctrTitle"/>
          </p:nvPr>
        </p:nvSpPr>
        <p:spPr>
          <a:xfrm>
            <a:off x="640080" y="985233"/>
            <a:ext cx="5758628" cy="3355853"/>
          </a:xfrm>
        </p:spPr>
        <p:txBody>
          <a:bodyPr anchor="t">
            <a:normAutofit/>
          </a:bodyPr>
          <a:lstStyle/>
          <a:p>
            <a:pPr>
              <a:lnSpc>
                <a:spcPct val="90000"/>
              </a:lnSpc>
            </a:pPr>
            <a:r>
              <a:rPr lang="en-US" sz="5600" b="1" dirty="0">
                <a:solidFill>
                  <a:srgbClr val="FFFFFF"/>
                </a:solidFill>
              </a:rPr>
              <a:t>Influencers Analysis :Business Purpose</a:t>
            </a:r>
          </a:p>
        </p:txBody>
      </p:sp>
      <p:sp>
        <p:nvSpPr>
          <p:cNvPr id="3" name="Subtitle 2">
            <a:extLst>
              <a:ext uri="{FF2B5EF4-FFF2-40B4-BE49-F238E27FC236}">
                <a16:creationId xmlns:a16="http://schemas.microsoft.com/office/drawing/2014/main" id="{1AEFFE65-7046-4CE8-8764-A513A10E644F}"/>
              </a:ext>
            </a:extLst>
          </p:cNvPr>
          <p:cNvSpPr>
            <a:spLocks noGrp="1"/>
          </p:cNvSpPr>
          <p:nvPr>
            <p:ph type="subTitle" idx="1"/>
          </p:nvPr>
        </p:nvSpPr>
        <p:spPr>
          <a:xfrm>
            <a:off x="640080" y="5047182"/>
            <a:ext cx="4439920" cy="1104721"/>
          </a:xfrm>
        </p:spPr>
        <p:txBody>
          <a:bodyPr anchor="t">
            <a:noAutofit/>
          </a:bodyPr>
          <a:lstStyle/>
          <a:p>
            <a:pPr>
              <a:lnSpc>
                <a:spcPct val="120000"/>
              </a:lnSpc>
            </a:pPr>
            <a:r>
              <a:rPr lang="en-US" sz="800" dirty="0">
                <a:latin typeface="Bahnschrift SemiBold" panose="020B0502040204020203" pitchFamily="34" charset="0"/>
              </a:rPr>
              <a:t>Rabbi Islam </a:t>
            </a:r>
            <a:r>
              <a:rPr lang="en-US" sz="800" dirty="0" err="1">
                <a:latin typeface="Bahnschrift SemiBold" panose="020B0502040204020203" pitchFamily="34" charset="0"/>
              </a:rPr>
              <a:t>Yeasin</a:t>
            </a:r>
            <a:r>
              <a:rPr lang="en-US" sz="800" dirty="0">
                <a:latin typeface="Bahnschrift SemiBold" panose="020B0502040204020203" pitchFamily="34" charset="0"/>
              </a:rPr>
              <a:t> </a:t>
            </a:r>
          </a:p>
          <a:p>
            <a:pPr>
              <a:lnSpc>
                <a:spcPct val="120000"/>
              </a:lnSpc>
            </a:pPr>
            <a:r>
              <a:rPr lang="en-US" sz="800" dirty="0">
                <a:latin typeface="Bahnschrift Light" panose="020B0502040204020203" pitchFamily="34" charset="0"/>
              </a:rPr>
              <a:t>Engineer of Computer Science </a:t>
            </a:r>
          </a:p>
          <a:p>
            <a:pPr>
              <a:lnSpc>
                <a:spcPct val="120000"/>
              </a:lnSpc>
            </a:pPr>
            <a:r>
              <a:rPr lang="en-US" sz="800" dirty="0">
                <a:latin typeface="Bahnschrift Light" panose="020B0502040204020203" pitchFamily="34" charset="0"/>
              </a:rPr>
              <a:t>IBM Certified Professional Data Scientist </a:t>
            </a:r>
          </a:p>
          <a:p>
            <a:pPr>
              <a:lnSpc>
                <a:spcPct val="120000"/>
              </a:lnSpc>
            </a:pPr>
            <a:r>
              <a:rPr lang="en-US" sz="800" dirty="0">
                <a:latin typeface="Bahnschrift Light" panose="020B0502040204020203" pitchFamily="34" charset="0"/>
              </a:rPr>
              <a:t>Data Science Intern, </a:t>
            </a:r>
            <a:r>
              <a:rPr lang="en-US" sz="800" dirty="0" err="1">
                <a:latin typeface="Bahnschrift Light" panose="020B0502040204020203" pitchFamily="34" charset="0"/>
              </a:rPr>
              <a:t>InternInfoTech</a:t>
            </a:r>
            <a:r>
              <a:rPr lang="en-US" sz="800" dirty="0">
                <a:latin typeface="Bahnschrift Light" panose="020B0502040204020203" pitchFamily="34" charset="0"/>
              </a:rPr>
              <a:t> </a:t>
            </a:r>
          </a:p>
          <a:p>
            <a:pPr>
              <a:lnSpc>
                <a:spcPct val="120000"/>
              </a:lnSpc>
            </a:pPr>
            <a:r>
              <a:rPr lang="en-US" sz="800" dirty="0">
                <a:latin typeface="Bahnschrift Light" panose="020B0502040204020203" pitchFamily="34" charset="0"/>
              </a:rPr>
              <a:t>Ex Machine Learning Intern, </a:t>
            </a:r>
            <a:r>
              <a:rPr lang="en-US" sz="800" dirty="0" err="1">
                <a:latin typeface="Bahnschrift Light" panose="020B0502040204020203" pitchFamily="34" charset="0"/>
              </a:rPr>
              <a:t>Mentorness</a:t>
            </a:r>
            <a:endParaRPr lang="en-US" sz="800" dirty="0">
              <a:latin typeface="Bahnschrift Light" panose="020B0502040204020203" pitchFamily="34" charset="0"/>
            </a:endParaRPr>
          </a:p>
          <a:p>
            <a:pPr>
              <a:lnSpc>
                <a:spcPct val="120000"/>
              </a:lnSpc>
            </a:pPr>
            <a:r>
              <a:rPr lang="en-US" sz="800" dirty="0">
                <a:latin typeface="Bahnschrift Light" panose="020B0502040204020203" pitchFamily="34" charset="0"/>
              </a:rPr>
              <a:t>rabbi.yeasin-arena.com </a:t>
            </a:r>
          </a:p>
          <a:p>
            <a:endParaRPr lang="en-US" sz="800" dirty="0">
              <a:solidFill>
                <a:srgbClr val="FFFFFF"/>
              </a:solidFill>
            </a:endParaRPr>
          </a:p>
        </p:txBody>
      </p:sp>
      <p:cxnSp>
        <p:nvCxnSpPr>
          <p:cNvPr id="30" name="Straight Connector 29">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8640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C020-1A96-4550-B63C-C5D4E40B3BBF}"/>
              </a:ext>
            </a:extLst>
          </p:cNvPr>
          <p:cNvSpPr>
            <a:spLocks noGrp="1"/>
          </p:cNvSpPr>
          <p:nvPr>
            <p:ph type="title"/>
          </p:nvPr>
        </p:nvSpPr>
        <p:spPr/>
        <p:txBody>
          <a:bodyPr/>
          <a:lstStyle/>
          <a:p>
            <a:r>
              <a:rPr lang="en-US" dirty="0"/>
              <a:t>Thank You</a:t>
            </a:r>
          </a:p>
        </p:txBody>
      </p:sp>
      <p:pic>
        <p:nvPicPr>
          <p:cNvPr id="5" name="Content Placeholder 4">
            <a:extLst>
              <a:ext uri="{FF2B5EF4-FFF2-40B4-BE49-F238E27FC236}">
                <a16:creationId xmlns:a16="http://schemas.microsoft.com/office/drawing/2014/main" id="{08D7D2E4-D47F-423E-A565-F47CA79DE5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973" y="2606358"/>
            <a:ext cx="2779368" cy="2779368"/>
          </a:xfrm>
        </p:spPr>
      </p:pic>
      <p:sp>
        <p:nvSpPr>
          <p:cNvPr id="7" name="Rectangle 6">
            <a:extLst>
              <a:ext uri="{FF2B5EF4-FFF2-40B4-BE49-F238E27FC236}">
                <a16:creationId xmlns:a16="http://schemas.microsoft.com/office/drawing/2014/main" id="{9F9DCD9D-47F0-423A-AF17-D02D4F523A01}"/>
              </a:ext>
            </a:extLst>
          </p:cNvPr>
          <p:cNvSpPr/>
          <p:nvPr/>
        </p:nvSpPr>
        <p:spPr>
          <a:xfrm>
            <a:off x="4787661" y="2461435"/>
            <a:ext cx="6096000" cy="1877437"/>
          </a:xfrm>
          <a:prstGeom prst="rect">
            <a:avLst/>
          </a:prstGeom>
        </p:spPr>
        <p:txBody>
          <a:bodyPr>
            <a:spAutoFit/>
          </a:bodyPr>
          <a:lstStyle/>
          <a:p>
            <a:r>
              <a:rPr lang="en-US" sz="4400" b="1" dirty="0">
                <a:solidFill>
                  <a:schemeClr val="accent2"/>
                </a:solidFill>
                <a:latin typeface="Bahnschrift" panose="020B0502040204020203" pitchFamily="34" charset="0"/>
              </a:rPr>
              <a:t>Rabbi Islam </a:t>
            </a:r>
            <a:r>
              <a:rPr lang="en-US" sz="4400" b="1" dirty="0" err="1">
                <a:solidFill>
                  <a:schemeClr val="accent2"/>
                </a:solidFill>
                <a:latin typeface="Bahnschrift" panose="020B0502040204020203" pitchFamily="34" charset="0"/>
              </a:rPr>
              <a:t>Yeasin</a:t>
            </a:r>
            <a:endParaRPr lang="en-US" sz="4400" b="1" dirty="0">
              <a:solidFill>
                <a:schemeClr val="accent2"/>
              </a:solidFill>
              <a:latin typeface="Bahnschrift" panose="020B0502040204020203" pitchFamily="34" charset="0"/>
            </a:endParaRPr>
          </a:p>
          <a:p>
            <a:r>
              <a:rPr lang="en-US" dirty="0">
                <a:latin typeface="Bahnschrift" panose="020B0502040204020203" pitchFamily="34" charset="0"/>
              </a:rPr>
              <a:t>Engineer of Computer Science </a:t>
            </a:r>
          </a:p>
          <a:p>
            <a:r>
              <a:rPr lang="en-US" dirty="0">
                <a:latin typeface="Bahnschrift" panose="020B0502040204020203" pitchFamily="34" charset="0"/>
              </a:rPr>
              <a:t>IBM Certified Professional Data Scientist</a:t>
            </a:r>
          </a:p>
          <a:p>
            <a:r>
              <a:rPr lang="en-US" dirty="0">
                <a:latin typeface="Bahnschrift" panose="020B0502040204020203" pitchFamily="34" charset="0"/>
              </a:rPr>
              <a:t>Data Science Intern , </a:t>
            </a:r>
            <a:r>
              <a:rPr lang="en-US" dirty="0" err="1">
                <a:latin typeface="Bahnschrift" panose="020B0502040204020203" pitchFamily="34" charset="0"/>
              </a:rPr>
              <a:t>InternInfoTech</a:t>
            </a:r>
            <a:endParaRPr lang="en-US" dirty="0">
              <a:latin typeface="Bahnschrift" panose="020B0502040204020203" pitchFamily="34" charset="0"/>
            </a:endParaRPr>
          </a:p>
          <a:p>
            <a:r>
              <a:rPr lang="en-US" dirty="0">
                <a:latin typeface="Bahnschrift" panose="020B0502040204020203" pitchFamily="34" charset="0"/>
              </a:rPr>
              <a:t>Ex Machine Learning Intern, </a:t>
            </a:r>
            <a:r>
              <a:rPr lang="en-US" dirty="0" err="1">
                <a:latin typeface="Bahnschrift" panose="020B0502040204020203" pitchFamily="34" charset="0"/>
              </a:rPr>
              <a:t>MentorNess</a:t>
            </a:r>
            <a:r>
              <a:rPr lang="en-US" dirty="0">
                <a:latin typeface="Bahnschrift" panose="020B0502040204020203" pitchFamily="34" charset="0"/>
              </a:rPr>
              <a:t>  </a:t>
            </a:r>
          </a:p>
        </p:txBody>
      </p:sp>
      <p:pic>
        <p:nvPicPr>
          <p:cNvPr id="8" name="Picture 7">
            <a:hlinkClick r:id="rId3"/>
            <a:extLst>
              <a:ext uri="{FF2B5EF4-FFF2-40B4-BE49-F238E27FC236}">
                <a16:creationId xmlns:a16="http://schemas.microsoft.com/office/drawing/2014/main" id="{D4977333-D596-4D04-A473-8FEC13C09EAD}"/>
              </a:ext>
            </a:extLst>
          </p:cNvPr>
          <p:cNvPicPr>
            <a:picLocks noChangeAspect="1"/>
          </p:cNvPicPr>
          <p:nvPr/>
        </p:nvPicPr>
        <p:blipFill>
          <a:blip r:embed="rId4"/>
          <a:stretch>
            <a:fillRect/>
          </a:stretch>
        </p:blipFill>
        <p:spPr>
          <a:xfrm>
            <a:off x="4787661" y="4657750"/>
            <a:ext cx="487033" cy="487033"/>
          </a:xfrm>
          <a:prstGeom prst="rect">
            <a:avLst/>
          </a:prstGeom>
        </p:spPr>
      </p:pic>
      <p:pic>
        <p:nvPicPr>
          <p:cNvPr id="9" name="Picture 8">
            <a:hlinkClick r:id="rId5"/>
            <a:extLst>
              <a:ext uri="{FF2B5EF4-FFF2-40B4-BE49-F238E27FC236}">
                <a16:creationId xmlns:a16="http://schemas.microsoft.com/office/drawing/2014/main" id="{FF507DDB-48EF-4BC4-8CF6-5DDED59B88DC}"/>
              </a:ext>
            </a:extLst>
          </p:cNvPr>
          <p:cNvPicPr>
            <a:picLocks noChangeAspect="1"/>
          </p:cNvPicPr>
          <p:nvPr/>
        </p:nvPicPr>
        <p:blipFill>
          <a:blip r:embed="rId6"/>
          <a:stretch>
            <a:fillRect/>
          </a:stretch>
        </p:blipFill>
        <p:spPr>
          <a:xfrm>
            <a:off x="5496159" y="4624329"/>
            <a:ext cx="658429" cy="658429"/>
          </a:xfrm>
          <a:prstGeom prst="rect">
            <a:avLst/>
          </a:prstGeom>
        </p:spPr>
      </p:pic>
      <p:pic>
        <p:nvPicPr>
          <p:cNvPr id="10" name="Picture 9">
            <a:hlinkClick r:id="rId7"/>
            <a:extLst>
              <a:ext uri="{FF2B5EF4-FFF2-40B4-BE49-F238E27FC236}">
                <a16:creationId xmlns:a16="http://schemas.microsoft.com/office/drawing/2014/main" id="{9635B347-FC81-4507-BA16-253B3B5981F1}"/>
              </a:ext>
            </a:extLst>
          </p:cNvPr>
          <p:cNvPicPr>
            <a:picLocks noChangeAspect="1"/>
          </p:cNvPicPr>
          <p:nvPr/>
        </p:nvPicPr>
        <p:blipFill>
          <a:blip r:embed="rId8"/>
          <a:stretch>
            <a:fillRect/>
          </a:stretch>
        </p:blipFill>
        <p:spPr>
          <a:xfrm>
            <a:off x="6376053" y="4626566"/>
            <a:ext cx="623594" cy="623594"/>
          </a:xfrm>
          <a:prstGeom prst="rect">
            <a:avLst/>
          </a:prstGeom>
        </p:spPr>
      </p:pic>
      <p:pic>
        <p:nvPicPr>
          <p:cNvPr id="11" name="Picture 10">
            <a:hlinkClick r:id="rId9"/>
            <a:extLst>
              <a:ext uri="{FF2B5EF4-FFF2-40B4-BE49-F238E27FC236}">
                <a16:creationId xmlns:a16="http://schemas.microsoft.com/office/drawing/2014/main" id="{6F22AA99-03A2-45E8-9C4C-8CDB5F52956E}"/>
              </a:ext>
            </a:extLst>
          </p:cNvPr>
          <p:cNvPicPr>
            <a:picLocks noChangeAspect="1"/>
          </p:cNvPicPr>
          <p:nvPr/>
        </p:nvPicPr>
        <p:blipFill>
          <a:blip r:embed="rId10"/>
          <a:stretch>
            <a:fillRect/>
          </a:stretch>
        </p:blipFill>
        <p:spPr>
          <a:xfrm>
            <a:off x="7221112" y="4591731"/>
            <a:ext cx="693264" cy="693264"/>
          </a:xfrm>
          <a:prstGeom prst="rect">
            <a:avLst/>
          </a:prstGeom>
        </p:spPr>
      </p:pic>
    </p:spTree>
    <p:extLst>
      <p:ext uri="{BB962C8B-B14F-4D97-AF65-F5344CB8AC3E}">
        <p14:creationId xmlns:p14="http://schemas.microsoft.com/office/powerpoint/2010/main" val="33275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BFC8-1F11-479A-8D25-021DACE2F545}"/>
              </a:ext>
            </a:extLst>
          </p:cNvPr>
          <p:cNvSpPr>
            <a:spLocks noGrp="1"/>
          </p:cNvSpPr>
          <p:nvPr>
            <p:ph type="title"/>
          </p:nvPr>
        </p:nvSpPr>
        <p:spPr/>
        <p:txBody>
          <a:bodyPr>
            <a:normAutofit fontScale="90000"/>
          </a:bodyPr>
          <a:lstStyle/>
          <a:p>
            <a:r>
              <a:rPr lang="en-US" dirty="0"/>
              <a:t>Case Study</a:t>
            </a:r>
            <a:br>
              <a:rPr lang="en-US" dirty="0"/>
            </a:br>
            <a:r>
              <a:rPr lang="en-US" sz="1800" b="0" dirty="0"/>
              <a:t>Data Starting from March 2022 to Dec 2022</a:t>
            </a:r>
            <a:br>
              <a:rPr lang="en-US" dirty="0"/>
            </a:br>
            <a:endParaRPr lang="en-US" dirty="0"/>
          </a:p>
        </p:txBody>
      </p:sp>
      <p:sp>
        <p:nvSpPr>
          <p:cNvPr id="3" name="Content Placeholder 2">
            <a:extLst>
              <a:ext uri="{FF2B5EF4-FFF2-40B4-BE49-F238E27FC236}">
                <a16:creationId xmlns:a16="http://schemas.microsoft.com/office/drawing/2014/main" id="{595A1FDD-C9A7-49C6-B456-E25B2A44B9AF}"/>
              </a:ext>
            </a:extLst>
          </p:cNvPr>
          <p:cNvSpPr>
            <a:spLocks noGrp="1"/>
          </p:cNvSpPr>
          <p:nvPr>
            <p:ph idx="1"/>
          </p:nvPr>
        </p:nvSpPr>
        <p:spPr/>
        <p:txBody>
          <a:bodyPr>
            <a:normAutofit fontScale="85000" lnSpcReduction="10000"/>
          </a:bodyPr>
          <a:lstStyle/>
          <a:p>
            <a:pPr algn="just"/>
            <a:r>
              <a:rPr lang="en-US" dirty="0"/>
              <a:t>Influencers are categorized by the number of followers they have on social media. They include celebrities with large followings to niche content creators with a loyal following on social-media platforms such as YouTube, Instagram, Facebook, and </a:t>
            </a:r>
            <a:r>
              <a:rPr lang="en-US" dirty="0" err="1"/>
              <a:t>Twitter.Their</a:t>
            </a:r>
            <a:r>
              <a:rPr lang="en-US" dirty="0"/>
              <a:t> followers range in number from hundreds of millions to 1,000. Influencers may be categorized in tiers (mega-, macro-, micro-, and nano-influencers), based on their number of followers.</a:t>
            </a:r>
          </a:p>
          <a:p>
            <a:pPr algn="just"/>
            <a:r>
              <a:rPr lang="en-US" dirty="0"/>
              <a:t>Businesses pursue people who aim to lessen their consumption of advertisements, and are willing to pay their influencers more. Targeting influencers is seen as increasing marketing's reach, counteracting a growing tendency by prospective customers to ignore marketing.</a:t>
            </a:r>
          </a:p>
          <a:p>
            <a:pPr algn="just"/>
            <a:r>
              <a:rPr lang="en-US" dirty="0"/>
              <a:t>Marketing researchers </a:t>
            </a:r>
            <a:r>
              <a:rPr lang="en-US" dirty="0" err="1"/>
              <a:t>Kapitan</a:t>
            </a:r>
            <a:r>
              <a:rPr lang="en-US" dirty="0"/>
              <a:t> and </a:t>
            </a:r>
            <a:r>
              <a:rPr lang="en-US" dirty="0" err="1"/>
              <a:t>Silvera</a:t>
            </a:r>
            <a:r>
              <a:rPr lang="en-US" dirty="0"/>
              <a:t> find that influencer selection extends into product personality. This product and benefit matching is key. For a shampoo, it should use an influencer with good hair. Likewise, a flashy product may use bold colors to convey its brand. If an influencer is not flashy, they will clash with the brand. Matching an influencer with the product's purpose and mood is important.</a:t>
            </a:r>
          </a:p>
          <a:p>
            <a:pPr algn="just"/>
            <a:endParaRPr lang="en-US" dirty="0"/>
          </a:p>
        </p:txBody>
      </p:sp>
    </p:spTree>
    <p:extLst>
      <p:ext uri="{BB962C8B-B14F-4D97-AF65-F5344CB8AC3E}">
        <p14:creationId xmlns:p14="http://schemas.microsoft.com/office/powerpoint/2010/main" val="83419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E75F-30D3-4790-90CD-02FB8AA95EBC}"/>
              </a:ext>
            </a:extLst>
          </p:cNvPr>
          <p:cNvSpPr>
            <a:spLocks noGrp="1"/>
          </p:cNvSpPr>
          <p:nvPr>
            <p:ph type="title"/>
          </p:nvPr>
        </p:nvSpPr>
        <p:spPr/>
        <p:txBody>
          <a:bodyPr>
            <a:normAutofit fontScale="90000"/>
          </a:bodyPr>
          <a:lstStyle/>
          <a:p>
            <a:r>
              <a:rPr lang="en-US" dirty="0" err="1"/>
              <a:t>Tiktok</a:t>
            </a:r>
            <a:r>
              <a:rPr lang="en-US" dirty="0"/>
              <a:t> Dataset Analysis – from a business </a:t>
            </a:r>
            <a:r>
              <a:rPr lang="en-US" dirty="0" err="1"/>
              <a:t>Pespection</a:t>
            </a:r>
            <a:r>
              <a:rPr lang="en-US" dirty="0"/>
              <a:t> </a:t>
            </a:r>
          </a:p>
        </p:txBody>
      </p:sp>
      <p:sp>
        <p:nvSpPr>
          <p:cNvPr id="3" name="Content Placeholder 2">
            <a:extLst>
              <a:ext uri="{FF2B5EF4-FFF2-40B4-BE49-F238E27FC236}">
                <a16:creationId xmlns:a16="http://schemas.microsoft.com/office/drawing/2014/main" id="{28420BB1-597B-48F6-8417-63A893718D62}"/>
              </a:ext>
            </a:extLst>
          </p:cNvPr>
          <p:cNvSpPr>
            <a:spLocks noGrp="1"/>
          </p:cNvSpPr>
          <p:nvPr>
            <p:ph idx="1"/>
          </p:nvPr>
        </p:nvSpPr>
        <p:spPr>
          <a:xfrm>
            <a:off x="5049330" y="2391933"/>
            <a:ext cx="5915212" cy="3566160"/>
          </a:xfrm>
        </p:spPr>
        <p:txBody>
          <a:bodyPr>
            <a:normAutofit fontScale="85000" lnSpcReduction="10000"/>
          </a:bodyPr>
          <a:lstStyle/>
          <a:p>
            <a:pPr marL="0" indent="0" algn="just">
              <a:buNone/>
            </a:pPr>
            <a:r>
              <a:rPr lang="en-US" sz="3600" b="1" u="sng" dirty="0">
                <a:latin typeface="Batang" panose="02030600000101010101" pitchFamily="18" charset="-127"/>
                <a:ea typeface="Batang" panose="02030600000101010101" pitchFamily="18" charset="-127"/>
              </a:rPr>
              <a:t>In </a:t>
            </a:r>
            <a:r>
              <a:rPr lang="en-US" sz="3600" b="1" u="sng" dirty="0" err="1">
                <a:latin typeface="Batang" panose="02030600000101010101" pitchFamily="18" charset="-127"/>
                <a:ea typeface="Batang" panose="02030600000101010101" pitchFamily="18" charset="-127"/>
              </a:rPr>
              <a:t>TikTok</a:t>
            </a:r>
            <a:r>
              <a:rPr lang="en-US" sz="3600" b="1" u="sng" dirty="0">
                <a:latin typeface="Batang" panose="02030600000101010101" pitchFamily="18" charset="-127"/>
                <a:ea typeface="Batang" panose="02030600000101010101" pitchFamily="18" charset="-127"/>
              </a:rPr>
              <a:t> dataset there is not category and audience country data so I didn't find it useful to tell a </a:t>
            </a:r>
            <a:r>
              <a:rPr lang="en-US" sz="3600" b="1" u="sng" dirty="0" err="1">
                <a:latin typeface="Batang" panose="02030600000101010101" pitchFamily="18" charset="-127"/>
                <a:ea typeface="Batang" panose="02030600000101010101" pitchFamily="18" charset="-127"/>
              </a:rPr>
              <a:t>buisnessmen</a:t>
            </a:r>
            <a:r>
              <a:rPr lang="en-US" sz="3600" b="1" u="sng" dirty="0">
                <a:latin typeface="Batang" panose="02030600000101010101" pitchFamily="18" charset="-127"/>
                <a:ea typeface="Batang" panose="02030600000101010101" pitchFamily="18" charset="-127"/>
              </a:rPr>
              <a:t> that which influencer must be approached by them </a:t>
            </a:r>
            <a:r>
              <a:rPr lang="en-US" sz="3600" b="1" u="sng" dirty="0" err="1">
                <a:latin typeface="Batang" panose="02030600000101010101" pitchFamily="18" charset="-127"/>
                <a:ea typeface="Batang" panose="02030600000101010101" pitchFamily="18" charset="-127"/>
              </a:rPr>
              <a:t>categorywise</a:t>
            </a:r>
            <a:endParaRPr lang="en-US" sz="3600" b="1" u="sng" dirty="0">
              <a:latin typeface="Batang" panose="02030600000101010101" pitchFamily="18" charset="-127"/>
              <a:ea typeface="Batang" panose="02030600000101010101" pitchFamily="18" charset="-127"/>
            </a:endParaRPr>
          </a:p>
          <a:p>
            <a:pPr algn="just">
              <a:buFont typeface="Wingdings" panose="05000000000000000000" pitchFamily="2" charset="2"/>
              <a:buChar char="q"/>
            </a:pPr>
            <a:endParaRPr lang="en-US" sz="3600" dirty="0"/>
          </a:p>
        </p:txBody>
      </p:sp>
      <p:pic>
        <p:nvPicPr>
          <p:cNvPr id="4" name="Picture 3">
            <a:extLst>
              <a:ext uri="{FF2B5EF4-FFF2-40B4-BE49-F238E27FC236}">
                <a16:creationId xmlns:a16="http://schemas.microsoft.com/office/drawing/2014/main" id="{E1F23ED9-7BF4-4546-9E13-C614431F9296}"/>
              </a:ext>
            </a:extLst>
          </p:cNvPr>
          <p:cNvPicPr>
            <a:picLocks noChangeAspect="1"/>
          </p:cNvPicPr>
          <p:nvPr/>
        </p:nvPicPr>
        <p:blipFill>
          <a:blip r:embed="rId2"/>
          <a:stretch>
            <a:fillRect/>
          </a:stretch>
        </p:blipFill>
        <p:spPr>
          <a:xfrm>
            <a:off x="1609812" y="2579921"/>
            <a:ext cx="2668888" cy="2757482"/>
          </a:xfrm>
          <a:prstGeom prst="rect">
            <a:avLst/>
          </a:prstGeom>
        </p:spPr>
      </p:pic>
      <p:sp>
        <p:nvSpPr>
          <p:cNvPr id="5" name="TextBox 4">
            <a:extLst>
              <a:ext uri="{FF2B5EF4-FFF2-40B4-BE49-F238E27FC236}">
                <a16:creationId xmlns:a16="http://schemas.microsoft.com/office/drawing/2014/main" id="{B05CF5C5-9CDD-4952-AEBC-50B502D03E4F}"/>
              </a:ext>
            </a:extLst>
          </p:cNvPr>
          <p:cNvSpPr txBox="1"/>
          <p:nvPr/>
        </p:nvSpPr>
        <p:spPr>
          <a:xfrm>
            <a:off x="819444" y="5448443"/>
            <a:ext cx="4249625" cy="646331"/>
          </a:xfrm>
          <a:prstGeom prst="rect">
            <a:avLst/>
          </a:prstGeom>
          <a:noFill/>
        </p:spPr>
        <p:txBody>
          <a:bodyPr wrap="none" rtlCol="0">
            <a:spAutoFit/>
          </a:bodyPr>
          <a:lstStyle/>
          <a:p>
            <a:r>
              <a:rPr lang="en-US" b="1" dirty="0"/>
              <a:t>TOP 10 most followed celebrity on </a:t>
            </a:r>
            <a:r>
              <a:rPr lang="en-US" b="1" dirty="0" err="1"/>
              <a:t>Tiktok</a:t>
            </a:r>
            <a:endParaRPr lang="en-US" b="1" dirty="0"/>
          </a:p>
          <a:p>
            <a:endParaRPr lang="en-US" dirty="0"/>
          </a:p>
        </p:txBody>
      </p:sp>
    </p:spTree>
    <p:extLst>
      <p:ext uri="{BB962C8B-B14F-4D97-AF65-F5344CB8AC3E}">
        <p14:creationId xmlns:p14="http://schemas.microsoft.com/office/powerpoint/2010/main" val="106044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8685-E536-46F2-9117-D0FF13D10DF6}"/>
              </a:ext>
            </a:extLst>
          </p:cNvPr>
          <p:cNvSpPr>
            <a:spLocks noGrp="1"/>
          </p:cNvSpPr>
          <p:nvPr>
            <p:ph type="title"/>
          </p:nvPr>
        </p:nvSpPr>
        <p:spPr/>
        <p:txBody>
          <a:bodyPr/>
          <a:lstStyle/>
          <a:p>
            <a:r>
              <a:rPr lang="en-US" dirty="0"/>
              <a:t>Top 15 Most Followed Celebrity on Instagram</a:t>
            </a:r>
          </a:p>
        </p:txBody>
      </p:sp>
      <p:pic>
        <p:nvPicPr>
          <p:cNvPr id="4" name="Picture 3">
            <a:extLst>
              <a:ext uri="{FF2B5EF4-FFF2-40B4-BE49-F238E27FC236}">
                <a16:creationId xmlns:a16="http://schemas.microsoft.com/office/drawing/2014/main" id="{A7B7390B-8937-4373-8221-C6BBF9D51273}"/>
              </a:ext>
            </a:extLst>
          </p:cNvPr>
          <p:cNvPicPr>
            <a:picLocks noChangeAspect="1"/>
          </p:cNvPicPr>
          <p:nvPr/>
        </p:nvPicPr>
        <p:blipFill>
          <a:blip r:embed="rId2"/>
          <a:stretch>
            <a:fillRect/>
          </a:stretch>
        </p:blipFill>
        <p:spPr>
          <a:xfrm>
            <a:off x="640079" y="2639683"/>
            <a:ext cx="6643329" cy="3392338"/>
          </a:xfrm>
          <a:prstGeom prst="rect">
            <a:avLst/>
          </a:prstGeom>
        </p:spPr>
      </p:pic>
      <p:pic>
        <p:nvPicPr>
          <p:cNvPr id="5" name="Picture 4">
            <a:extLst>
              <a:ext uri="{FF2B5EF4-FFF2-40B4-BE49-F238E27FC236}">
                <a16:creationId xmlns:a16="http://schemas.microsoft.com/office/drawing/2014/main" id="{A61DCA1D-84C2-433C-83D9-D83B15CE841F}"/>
              </a:ext>
            </a:extLst>
          </p:cNvPr>
          <p:cNvPicPr>
            <a:picLocks noChangeAspect="1"/>
          </p:cNvPicPr>
          <p:nvPr/>
        </p:nvPicPr>
        <p:blipFill>
          <a:blip r:embed="rId3"/>
          <a:stretch>
            <a:fillRect/>
          </a:stretch>
        </p:blipFill>
        <p:spPr>
          <a:xfrm>
            <a:off x="6627496" y="2468881"/>
            <a:ext cx="4924425" cy="3533775"/>
          </a:xfrm>
          <a:prstGeom prst="rect">
            <a:avLst/>
          </a:prstGeom>
        </p:spPr>
      </p:pic>
    </p:spTree>
    <p:extLst>
      <p:ext uri="{BB962C8B-B14F-4D97-AF65-F5344CB8AC3E}">
        <p14:creationId xmlns:p14="http://schemas.microsoft.com/office/powerpoint/2010/main" val="202086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DE04-0E90-4C0B-A730-959C027BAB67}"/>
              </a:ext>
            </a:extLst>
          </p:cNvPr>
          <p:cNvSpPr>
            <a:spLocks noGrp="1"/>
          </p:cNvSpPr>
          <p:nvPr>
            <p:ph type="title"/>
          </p:nvPr>
        </p:nvSpPr>
        <p:spPr/>
        <p:txBody>
          <a:bodyPr>
            <a:normAutofit fontScale="90000"/>
          </a:bodyPr>
          <a:lstStyle/>
          <a:p>
            <a:r>
              <a:rPr lang="en-US" dirty="0"/>
              <a:t>TOP Categories followed on Instagram Vs </a:t>
            </a:r>
            <a:r>
              <a:rPr lang="en-US" dirty="0" err="1"/>
              <a:t>Youtube</a:t>
            </a:r>
            <a:br>
              <a:rPr lang="en-US" dirty="0"/>
            </a:br>
            <a:r>
              <a:rPr lang="en-US" sz="2000" dirty="0"/>
              <a:t>(POPULAR CATEGORIES ON INSTAGRAM and </a:t>
            </a:r>
            <a:r>
              <a:rPr lang="en-US" sz="2000" dirty="0" err="1"/>
              <a:t>Youtube</a:t>
            </a:r>
            <a:r>
              <a:rPr lang="en-US" sz="2000" dirty="0"/>
              <a:t>)</a:t>
            </a:r>
            <a:br>
              <a:rPr lang="en-US" dirty="0"/>
            </a:br>
            <a:endParaRPr lang="en-US" dirty="0"/>
          </a:p>
        </p:txBody>
      </p:sp>
      <p:pic>
        <p:nvPicPr>
          <p:cNvPr id="4" name="Picture 3">
            <a:extLst>
              <a:ext uri="{FF2B5EF4-FFF2-40B4-BE49-F238E27FC236}">
                <a16:creationId xmlns:a16="http://schemas.microsoft.com/office/drawing/2014/main" id="{6FE84FBB-F551-4320-BABB-F6A47D6D2F71}"/>
              </a:ext>
            </a:extLst>
          </p:cNvPr>
          <p:cNvPicPr>
            <a:picLocks noChangeAspect="1"/>
          </p:cNvPicPr>
          <p:nvPr/>
        </p:nvPicPr>
        <p:blipFill>
          <a:blip r:embed="rId2"/>
          <a:stretch>
            <a:fillRect/>
          </a:stretch>
        </p:blipFill>
        <p:spPr>
          <a:xfrm>
            <a:off x="812051" y="2583970"/>
            <a:ext cx="5553075" cy="3467100"/>
          </a:xfrm>
          <a:prstGeom prst="rect">
            <a:avLst/>
          </a:prstGeom>
        </p:spPr>
      </p:pic>
      <p:pic>
        <p:nvPicPr>
          <p:cNvPr id="5" name="Picture 4">
            <a:extLst>
              <a:ext uri="{FF2B5EF4-FFF2-40B4-BE49-F238E27FC236}">
                <a16:creationId xmlns:a16="http://schemas.microsoft.com/office/drawing/2014/main" id="{ABE6FE88-B35A-417C-97CD-C63DBE5B984D}"/>
              </a:ext>
            </a:extLst>
          </p:cNvPr>
          <p:cNvPicPr>
            <a:picLocks noChangeAspect="1"/>
          </p:cNvPicPr>
          <p:nvPr/>
        </p:nvPicPr>
        <p:blipFill>
          <a:blip r:embed="rId3"/>
          <a:stretch>
            <a:fillRect/>
          </a:stretch>
        </p:blipFill>
        <p:spPr>
          <a:xfrm>
            <a:off x="6365126" y="2468881"/>
            <a:ext cx="5724525" cy="3476625"/>
          </a:xfrm>
          <a:prstGeom prst="rect">
            <a:avLst/>
          </a:prstGeom>
        </p:spPr>
      </p:pic>
      <p:sp>
        <p:nvSpPr>
          <p:cNvPr id="6" name="TextBox 5">
            <a:extLst>
              <a:ext uri="{FF2B5EF4-FFF2-40B4-BE49-F238E27FC236}">
                <a16:creationId xmlns:a16="http://schemas.microsoft.com/office/drawing/2014/main" id="{BC45785B-20B3-4E1B-8E2E-33C7FFC3E2B7}"/>
              </a:ext>
            </a:extLst>
          </p:cNvPr>
          <p:cNvSpPr txBox="1"/>
          <p:nvPr/>
        </p:nvSpPr>
        <p:spPr>
          <a:xfrm>
            <a:off x="9402793" y="6185140"/>
            <a:ext cx="975588" cy="369332"/>
          </a:xfrm>
          <a:prstGeom prst="rect">
            <a:avLst/>
          </a:prstGeom>
          <a:noFill/>
        </p:spPr>
        <p:txBody>
          <a:bodyPr wrap="none" rtlCol="0">
            <a:spAutoFit/>
          </a:bodyPr>
          <a:lstStyle/>
          <a:p>
            <a:r>
              <a:rPr lang="en-US" b="1" dirty="0" err="1"/>
              <a:t>Youtube</a:t>
            </a:r>
            <a:endParaRPr lang="en-US" b="1" dirty="0"/>
          </a:p>
        </p:txBody>
      </p:sp>
      <p:sp>
        <p:nvSpPr>
          <p:cNvPr id="7" name="TextBox 6">
            <a:extLst>
              <a:ext uri="{FF2B5EF4-FFF2-40B4-BE49-F238E27FC236}">
                <a16:creationId xmlns:a16="http://schemas.microsoft.com/office/drawing/2014/main" id="{FC9D4F79-63FE-433C-A928-1E867DEE8B2B}"/>
              </a:ext>
            </a:extLst>
          </p:cNvPr>
          <p:cNvSpPr txBox="1"/>
          <p:nvPr/>
        </p:nvSpPr>
        <p:spPr>
          <a:xfrm>
            <a:off x="3318295" y="6292168"/>
            <a:ext cx="1136593" cy="369332"/>
          </a:xfrm>
          <a:prstGeom prst="rect">
            <a:avLst/>
          </a:prstGeom>
          <a:noFill/>
        </p:spPr>
        <p:txBody>
          <a:bodyPr wrap="none" rtlCol="0">
            <a:spAutoFit/>
          </a:bodyPr>
          <a:lstStyle/>
          <a:p>
            <a:r>
              <a:rPr lang="en-US" b="1" dirty="0"/>
              <a:t>Instagram</a:t>
            </a:r>
          </a:p>
        </p:txBody>
      </p:sp>
    </p:spTree>
    <p:extLst>
      <p:ext uri="{BB962C8B-B14F-4D97-AF65-F5344CB8AC3E}">
        <p14:creationId xmlns:p14="http://schemas.microsoft.com/office/powerpoint/2010/main" val="114596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A0AF-4178-4035-983D-FF7D5A3A05F6}"/>
              </a:ext>
            </a:extLst>
          </p:cNvPr>
          <p:cNvSpPr>
            <a:spLocks noGrp="1"/>
          </p:cNvSpPr>
          <p:nvPr>
            <p:ph type="title"/>
          </p:nvPr>
        </p:nvSpPr>
        <p:spPr/>
        <p:txBody>
          <a:bodyPr/>
          <a:lstStyle/>
          <a:p>
            <a:r>
              <a:rPr lang="en-US" dirty="0"/>
              <a:t>Observation from Instagram and </a:t>
            </a:r>
            <a:r>
              <a:rPr lang="en-US" dirty="0" err="1"/>
              <a:t>Youtube</a:t>
            </a:r>
            <a:r>
              <a:rPr lang="en-US" dirty="0"/>
              <a:t> </a:t>
            </a:r>
          </a:p>
        </p:txBody>
      </p:sp>
      <p:sp>
        <p:nvSpPr>
          <p:cNvPr id="3" name="Content Placeholder 2">
            <a:extLst>
              <a:ext uri="{FF2B5EF4-FFF2-40B4-BE49-F238E27FC236}">
                <a16:creationId xmlns:a16="http://schemas.microsoft.com/office/drawing/2014/main" id="{16DB54CB-219C-4481-A025-EF03E4016F7D}"/>
              </a:ext>
            </a:extLst>
          </p:cNvPr>
          <p:cNvSpPr>
            <a:spLocks noGrp="1"/>
          </p:cNvSpPr>
          <p:nvPr>
            <p:ph idx="1"/>
          </p:nvPr>
        </p:nvSpPr>
        <p:spPr>
          <a:xfrm>
            <a:off x="640080" y="2633472"/>
            <a:ext cx="10890928" cy="1955781"/>
          </a:xfrm>
        </p:spPr>
        <p:txBody>
          <a:bodyPr/>
          <a:lstStyle/>
          <a:p>
            <a:pPr>
              <a:buFont typeface="Wingdings" panose="05000000000000000000" pitchFamily="2" charset="2"/>
              <a:buChar char="q"/>
            </a:pPr>
            <a:r>
              <a:rPr lang="en-US" dirty="0">
                <a:latin typeface="Batang" panose="02030600000101010101" pitchFamily="18" charset="-127"/>
                <a:ea typeface="Batang" panose="02030600000101010101" pitchFamily="18" charset="-127"/>
              </a:rPr>
              <a:t>some categories are not on both </a:t>
            </a:r>
            <a:r>
              <a:rPr lang="en-US" dirty="0" err="1">
                <a:latin typeface="Batang" panose="02030600000101010101" pitchFamily="18" charset="-127"/>
                <a:ea typeface="Batang" panose="02030600000101010101" pitchFamily="18" charset="-127"/>
              </a:rPr>
              <a:t>plateforms</a:t>
            </a:r>
            <a:endParaRPr lang="en-US" dirty="0">
              <a:latin typeface="Batang" panose="02030600000101010101" pitchFamily="18" charset="-127"/>
              <a:ea typeface="Batang" panose="02030600000101010101" pitchFamily="18" charset="-127"/>
            </a:endParaRPr>
          </a:p>
          <a:p>
            <a:pPr>
              <a:buFont typeface="Wingdings" panose="05000000000000000000" pitchFamily="2" charset="2"/>
              <a:buChar char="q"/>
            </a:pPr>
            <a:r>
              <a:rPr lang="en-US" dirty="0">
                <a:latin typeface="Batang" panose="02030600000101010101" pitchFamily="18" charset="-127"/>
                <a:ea typeface="Batang" panose="02030600000101010101" pitchFamily="18" charset="-127"/>
              </a:rPr>
              <a:t>some categories are more popular on </a:t>
            </a:r>
            <a:r>
              <a:rPr lang="en-US" dirty="0" err="1">
                <a:latin typeface="Batang" panose="02030600000101010101" pitchFamily="18" charset="-127"/>
                <a:ea typeface="Batang" panose="02030600000101010101" pitchFamily="18" charset="-127"/>
              </a:rPr>
              <a:t>instagram</a:t>
            </a:r>
            <a:r>
              <a:rPr lang="en-US" dirty="0">
                <a:latin typeface="Batang" panose="02030600000101010101" pitchFamily="18" charset="-127"/>
                <a:ea typeface="Batang" panose="02030600000101010101" pitchFamily="18" charset="-127"/>
              </a:rPr>
              <a:t> than </a:t>
            </a:r>
            <a:r>
              <a:rPr lang="en-US" dirty="0" err="1">
                <a:latin typeface="Batang" panose="02030600000101010101" pitchFamily="18" charset="-127"/>
                <a:ea typeface="Batang" panose="02030600000101010101" pitchFamily="18" charset="-127"/>
              </a:rPr>
              <a:t>youtube</a:t>
            </a:r>
            <a:r>
              <a:rPr lang="en-US" dirty="0">
                <a:latin typeface="Batang" panose="02030600000101010101" pitchFamily="18" charset="-127"/>
                <a:ea typeface="Batang" panose="02030600000101010101" pitchFamily="18" charset="-127"/>
              </a:rPr>
              <a:t> and vice versa</a:t>
            </a:r>
          </a:p>
          <a:p>
            <a:pPr>
              <a:buFont typeface="Wingdings" panose="05000000000000000000" pitchFamily="2" charset="2"/>
              <a:buChar char="q"/>
            </a:pPr>
            <a:r>
              <a:rPr lang="en-US" dirty="0">
                <a:latin typeface="Batang" panose="02030600000101010101" pitchFamily="18" charset="-127"/>
                <a:ea typeface="Batang" panose="02030600000101010101" pitchFamily="18" charset="-127"/>
              </a:rPr>
              <a:t>Example-EDUCATION and Animation is more popular on YOUTUBE the INSTAGRAM</a:t>
            </a:r>
          </a:p>
          <a:p>
            <a:endParaRPr lang="en-US"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410078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90E9B-88FC-47F9-ABE0-93CA4C8B5573}"/>
              </a:ext>
            </a:extLst>
          </p:cNvPr>
          <p:cNvSpPr>
            <a:spLocks noGrp="1"/>
          </p:cNvSpPr>
          <p:nvPr>
            <p:ph type="title"/>
          </p:nvPr>
        </p:nvSpPr>
        <p:spPr/>
        <p:txBody>
          <a:bodyPr>
            <a:normAutofit fontScale="90000"/>
          </a:bodyPr>
          <a:lstStyle/>
          <a:p>
            <a:r>
              <a:rPr lang="en-US" dirty="0"/>
              <a:t>Checking the demand for categories by Country wise</a:t>
            </a:r>
            <a:br>
              <a:rPr lang="en-US" dirty="0"/>
            </a:br>
            <a:endParaRPr lang="en-US" dirty="0"/>
          </a:p>
        </p:txBody>
      </p:sp>
      <p:pic>
        <p:nvPicPr>
          <p:cNvPr id="4" name="Picture 3">
            <a:extLst>
              <a:ext uri="{FF2B5EF4-FFF2-40B4-BE49-F238E27FC236}">
                <a16:creationId xmlns:a16="http://schemas.microsoft.com/office/drawing/2014/main" id="{B899139F-6426-40ED-84EB-5362DF74BAA5}"/>
              </a:ext>
            </a:extLst>
          </p:cNvPr>
          <p:cNvPicPr>
            <a:picLocks noChangeAspect="1"/>
          </p:cNvPicPr>
          <p:nvPr/>
        </p:nvPicPr>
        <p:blipFill>
          <a:blip r:embed="rId2"/>
          <a:stretch>
            <a:fillRect/>
          </a:stretch>
        </p:blipFill>
        <p:spPr>
          <a:xfrm>
            <a:off x="640079" y="2468881"/>
            <a:ext cx="4152900" cy="2343150"/>
          </a:xfrm>
          <a:prstGeom prst="rect">
            <a:avLst/>
          </a:prstGeom>
        </p:spPr>
      </p:pic>
      <p:sp>
        <p:nvSpPr>
          <p:cNvPr id="6" name="TextBox 5">
            <a:extLst>
              <a:ext uri="{FF2B5EF4-FFF2-40B4-BE49-F238E27FC236}">
                <a16:creationId xmlns:a16="http://schemas.microsoft.com/office/drawing/2014/main" id="{0051E12F-0840-4062-9371-1A50B6F94856}"/>
              </a:ext>
            </a:extLst>
          </p:cNvPr>
          <p:cNvSpPr txBox="1"/>
          <p:nvPr/>
        </p:nvSpPr>
        <p:spPr>
          <a:xfrm>
            <a:off x="1630392" y="5301733"/>
            <a:ext cx="2760453" cy="369332"/>
          </a:xfrm>
          <a:prstGeom prst="rect">
            <a:avLst/>
          </a:prstGeom>
          <a:noFill/>
        </p:spPr>
        <p:txBody>
          <a:bodyPr wrap="square" rtlCol="0">
            <a:spAutoFit/>
          </a:bodyPr>
          <a:lstStyle/>
          <a:p>
            <a:r>
              <a:rPr lang="en-US" b="1" dirty="0">
                <a:latin typeface="Batang" panose="02030600000101010101" pitchFamily="18" charset="-127"/>
                <a:ea typeface="Batang" panose="02030600000101010101" pitchFamily="18" charset="-127"/>
              </a:rPr>
              <a:t>Demand: Education</a:t>
            </a:r>
          </a:p>
        </p:txBody>
      </p:sp>
      <p:pic>
        <p:nvPicPr>
          <p:cNvPr id="8" name="Picture 7">
            <a:extLst>
              <a:ext uri="{FF2B5EF4-FFF2-40B4-BE49-F238E27FC236}">
                <a16:creationId xmlns:a16="http://schemas.microsoft.com/office/drawing/2014/main" id="{24ACE5F1-70FE-4440-AE31-A958C47E225C}"/>
              </a:ext>
            </a:extLst>
          </p:cNvPr>
          <p:cNvPicPr>
            <a:picLocks noChangeAspect="1"/>
          </p:cNvPicPr>
          <p:nvPr/>
        </p:nvPicPr>
        <p:blipFill>
          <a:blip r:embed="rId3"/>
          <a:stretch>
            <a:fillRect/>
          </a:stretch>
        </p:blipFill>
        <p:spPr>
          <a:xfrm>
            <a:off x="6396217" y="2468881"/>
            <a:ext cx="4333875" cy="2200275"/>
          </a:xfrm>
          <a:prstGeom prst="rect">
            <a:avLst/>
          </a:prstGeom>
        </p:spPr>
      </p:pic>
      <p:sp>
        <p:nvSpPr>
          <p:cNvPr id="9" name="TextBox 8">
            <a:extLst>
              <a:ext uri="{FF2B5EF4-FFF2-40B4-BE49-F238E27FC236}">
                <a16:creationId xmlns:a16="http://schemas.microsoft.com/office/drawing/2014/main" id="{A666313D-9AB7-43DF-B588-A6C1BEBF913C}"/>
              </a:ext>
            </a:extLst>
          </p:cNvPr>
          <p:cNvSpPr txBox="1"/>
          <p:nvPr/>
        </p:nvSpPr>
        <p:spPr>
          <a:xfrm>
            <a:off x="7553863" y="5301733"/>
            <a:ext cx="2760453" cy="369332"/>
          </a:xfrm>
          <a:prstGeom prst="rect">
            <a:avLst/>
          </a:prstGeom>
          <a:noFill/>
        </p:spPr>
        <p:txBody>
          <a:bodyPr wrap="square" rtlCol="0">
            <a:spAutoFit/>
          </a:bodyPr>
          <a:lstStyle/>
          <a:p>
            <a:r>
              <a:rPr lang="en-US" b="1" dirty="0">
                <a:latin typeface="Batang" panose="02030600000101010101" pitchFamily="18" charset="-127"/>
                <a:ea typeface="Batang" panose="02030600000101010101" pitchFamily="18" charset="-127"/>
              </a:rPr>
              <a:t>Demand: Lifestyle</a:t>
            </a:r>
          </a:p>
        </p:txBody>
      </p:sp>
      <p:sp>
        <p:nvSpPr>
          <p:cNvPr id="10" name="TextBox 9">
            <a:extLst>
              <a:ext uri="{FF2B5EF4-FFF2-40B4-BE49-F238E27FC236}">
                <a16:creationId xmlns:a16="http://schemas.microsoft.com/office/drawing/2014/main" id="{DB1B60CD-8788-4DAF-8AC2-4008CB332F1B}"/>
              </a:ext>
            </a:extLst>
          </p:cNvPr>
          <p:cNvSpPr txBox="1"/>
          <p:nvPr/>
        </p:nvSpPr>
        <p:spPr>
          <a:xfrm>
            <a:off x="2208362" y="6055743"/>
            <a:ext cx="6931641" cy="646331"/>
          </a:xfrm>
          <a:prstGeom prst="rect">
            <a:avLst/>
          </a:prstGeom>
          <a:noFill/>
        </p:spPr>
        <p:txBody>
          <a:bodyPr wrap="none" rtlCol="0">
            <a:spAutoFit/>
          </a:bodyPr>
          <a:lstStyle/>
          <a:p>
            <a:r>
              <a:rPr lang="en-US" b="1" dirty="0">
                <a:solidFill>
                  <a:schemeClr val="accent1"/>
                </a:solidFill>
              </a:rPr>
              <a:t>Insights : make an advertisement of educational app then choose India</a:t>
            </a:r>
          </a:p>
          <a:p>
            <a:endParaRPr lang="en-US" dirty="0"/>
          </a:p>
        </p:txBody>
      </p:sp>
    </p:spTree>
    <p:extLst>
      <p:ext uri="{BB962C8B-B14F-4D97-AF65-F5344CB8AC3E}">
        <p14:creationId xmlns:p14="http://schemas.microsoft.com/office/powerpoint/2010/main" val="214344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F050-417C-443F-84DF-EE1225303B8A}"/>
              </a:ext>
            </a:extLst>
          </p:cNvPr>
          <p:cNvSpPr>
            <a:spLocks noGrp="1"/>
          </p:cNvSpPr>
          <p:nvPr>
            <p:ph type="title"/>
          </p:nvPr>
        </p:nvSpPr>
        <p:spPr/>
        <p:txBody>
          <a:bodyPr>
            <a:normAutofit fontScale="90000"/>
          </a:bodyPr>
          <a:lstStyle/>
          <a:p>
            <a:r>
              <a:rPr lang="en-US" dirty="0"/>
              <a:t>Want to go with mini followers for advertisement on Instagram? </a:t>
            </a:r>
            <a:br>
              <a:rPr lang="en-US" dirty="0"/>
            </a:br>
            <a:endParaRPr lang="en-US" dirty="0"/>
          </a:p>
        </p:txBody>
      </p:sp>
      <p:sp>
        <p:nvSpPr>
          <p:cNvPr id="3" name="Content Placeholder 2">
            <a:extLst>
              <a:ext uri="{FF2B5EF4-FFF2-40B4-BE49-F238E27FC236}">
                <a16:creationId xmlns:a16="http://schemas.microsoft.com/office/drawing/2014/main" id="{BC51F1F1-6981-4C50-B7EB-6A70698943E3}"/>
              </a:ext>
            </a:extLst>
          </p:cNvPr>
          <p:cNvSpPr>
            <a:spLocks noGrp="1"/>
          </p:cNvSpPr>
          <p:nvPr>
            <p:ph idx="1"/>
          </p:nvPr>
        </p:nvSpPr>
        <p:spPr/>
        <p:txBody>
          <a:bodyPr/>
          <a:lstStyle/>
          <a:p>
            <a:pPr marL="0" indent="0">
              <a:buNone/>
            </a:pPr>
            <a:r>
              <a:rPr lang="en-US" b="1" u="sng" dirty="0"/>
              <a:t>Note : </a:t>
            </a:r>
            <a:r>
              <a:rPr lang="en-US" b="1" dirty="0"/>
              <a:t>I am taking 60M as a threshold means for </a:t>
            </a:r>
            <a:r>
              <a:rPr lang="en-US" b="1" dirty="0" err="1"/>
              <a:t>instagram</a:t>
            </a:r>
            <a:r>
              <a:rPr lang="en-US" b="1" dirty="0"/>
              <a:t> celebrity </a:t>
            </a:r>
            <a:r>
              <a:rPr lang="en-US" b="1" dirty="0" err="1"/>
              <a:t>havning</a:t>
            </a:r>
            <a:r>
              <a:rPr lang="en-US" b="1" dirty="0"/>
              <a:t> above 60M followers are </a:t>
            </a:r>
            <a:r>
              <a:rPr lang="en-US" b="1" dirty="0" err="1"/>
              <a:t>considerd</a:t>
            </a:r>
            <a:r>
              <a:rPr lang="en-US" b="1" dirty="0"/>
              <a:t> to be mega celebrity </a:t>
            </a:r>
          </a:p>
          <a:p>
            <a:pPr marL="0" indent="0">
              <a:buNone/>
            </a:pPr>
            <a:r>
              <a:rPr lang="en-US" sz="1400" b="1" dirty="0">
                <a:solidFill>
                  <a:schemeClr val="accent2"/>
                </a:solidFill>
              </a:rPr>
              <a:t>[threshold: a man made boundary to measure anything </a:t>
            </a:r>
          </a:p>
          <a:p>
            <a:pPr marL="0" indent="0">
              <a:buNone/>
            </a:pPr>
            <a:r>
              <a:rPr lang="en-US" sz="1400" b="1" dirty="0">
                <a:solidFill>
                  <a:schemeClr val="accent2"/>
                </a:solidFill>
              </a:rPr>
              <a:t>According to Google : a level, point, or value above which something is true or will take place and below which it is not or will not</a:t>
            </a:r>
            <a:r>
              <a:rPr lang="en-US" sz="1400" dirty="0">
                <a:solidFill>
                  <a:schemeClr val="accent2"/>
                </a:solidFill>
              </a:rPr>
              <a:t>.</a:t>
            </a:r>
            <a:r>
              <a:rPr lang="en-US" sz="1400" b="1" dirty="0">
                <a:solidFill>
                  <a:schemeClr val="accent2"/>
                </a:solidFill>
              </a:rPr>
              <a:t>]</a:t>
            </a:r>
          </a:p>
          <a:p>
            <a:endParaRPr lang="en-US" dirty="0"/>
          </a:p>
        </p:txBody>
      </p:sp>
      <p:pic>
        <p:nvPicPr>
          <p:cNvPr id="4" name="Picture 3">
            <a:extLst>
              <a:ext uri="{FF2B5EF4-FFF2-40B4-BE49-F238E27FC236}">
                <a16:creationId xmlns:a16="http://schemas.microsoft.com/office/drawing/2014/main" id="{D2FF1C2E-C776-44D7-B455-085DD8B732B6}"/>
              </a:ext>
            </a:extLst>
          </p:cNvPr>
          <p:cNvPicPr>
            <a:picLocks noChangeAspect="1"/>
          </p:cNvPicPr>
          <p:nvPr/>
        </p:nvPicPr>
        <p:blipFill>
          <a:blip r:embed="rId2"/>
          <a:stretch>
            <a:fillRect/>
          </a:stretch>
        </p:blipFill>
        <p:spPr>
          <a:xfrm>
            <a:off x="737468" y="4491036"/>
            <a:ext cx="2867025" cy="1990725"/>
          </a:xfrm>
          <a:prstGeom prst="rect">
            <a:avLst/>
          </a:prstGeom>
        </p:spPr>
      </p:pic>
      <p:pic>
        <p:nvPicPr>
          <p:cNvPr id="5" name="Picture 4">
            <a:extLst>
              <a:ext uri="{FF2B5EF4-FFF2-40B4-BE49-F238E27FC236}">
                <a16:creationId xmlns:a16="http://schemas.microsoft.com/office/drawing/2014/main" id="{E505EB76-FF69-4CAE-9D23-3C8BE2461165}"/>
              </a:ext>
            </a:extLst>
          </p:cNvPr>
          <p:cNvPicPr>
            <a:picLocks noChangeAspect="1"/>
          </p:cNvPicPr>
          <p:nvPr/>
        </p:nvPicPr>
        <p:blipFill>
          <a:blip r:embed="rId3"/>
          <a:stretch>
            <a:fillRect/>
          </a:stretch>
        </p:blipFill>
        <p:spPr>
          <a:xfrm>
            <a:off x="4323418" y="5163358"/>
            <a:ext cx="1762125" cy="447675"/>
          </a:xfrm>
          <a:prstGeom prst="rect">
            <a:avLst/>
          </a:prstGeom>
        </p:spPr>
      </p:pic>
      <p:sp>
        <p:nvSpPr>
          <p:cNvPr id="6" name="TextBox 5">
            <a:extLst>
              <a:ext uri="{FF2B5EF4-FFF2-40B4-BE49-F238E27FC236}">
                <a16:creationId xmlns:a16="http://schemas.microsoft.com/office/drawing/2014/main" id="{CFC9910F-5155-46A5-9FBA-137737536E27}"/>
              </a:ext>
            </a:extLst>
          </p:cNvPr>
          <p:cNvSpPr txBox="1"/>
          <p:nvPr/>
        </p:nvSpPr>
        <p:spPr>
          <a:xfrm>
            <a:off x="4192438" y="4794026"/>
            <a:ext cx="2845266" cy="369332"/>
          </a:xfrm>
          <a:prstGeom prst="rect">
            <a:avLst/>
          </a:prstGeom>
          <a:noFill/>
        </p:spPr>
        <p:txBody>
          <a:bodyPr wrap="none" rtlCol="0">
            <a:spAutoFit/>
          </a:bodyPr>
          <a:lstStyle/>
          <a:p>
            <a:r>
              <a:rPr lang="en-US" b="1" dirty="0"/>
              <a:t>Threshold of New Followers</a:t>
            </a:r>
          </a:p>
        </p:txBody>
      </p:sp>
      <p:pic>
        <p:nvPicPr>
          <p:cNvPr id="9" name="Picture 8">
            <a:extLst>
              <a:ext uri="{FF2B5EF4-FFF2-40B4-BE49-F238E27FC236}">
                <a16:creationId xmlns:a16="http://schemas.microsoft.com/office/drawing/2014/main" id="{F37960E6-46B3-41E0-9287-2F7C27BF1D76}"/>
              </a:ext>
            </a:extLst>
          </p:cNvPr>
          <p:cNvPicPr>
            <a:picLocks noChangeAspect="1"/>
          </p:cNvPicPr>
          <p:nvPr/>
        </p:nvPicPr>
        <p:blipFill>
          <a:blip r:embed="rId4"/>
          <a:stretch>
            <a:fillRect/>
          </a:stretch>
        </p:blipFill>
        <p:spPr>
          <a:xfrm>
            <a:off x="5591175" y="5699569"/>
            <a:ext cx="6600825" cy="1000125"/>
          </a:xfrm>
          <a:prstGeom prst="rect">
            <a:avLst/>
          </a:prstGeom>
        </p:spPr>
      </p:pic>
      <p:sp>
        <p:nvSpPr>
          <p:cNvPr id="10" name="TextBox 9">
            <a:extLst>
              <a:ext uri="{FF2B5EF4-FFF2-40B4-BE49-F238E27FC236}">
                <a16:creationId xmlns:a16="http://schemas.microsoft.com/office/drawing/2014/main" id="{DD67830C-DD4D-4376-AE8D-3FF831D105CB}"/>
              </a:ext>
            </a:extLst>
          </p:cNvPr>
          <p:cNvSpPr txBox="1"/>
          <p:nvPr/>
        </p:nvSpPr>
        <p:spPr>
          <a:xfrm>
            <a:off x="8816722" y="5101303"/>
            <a:ext cx="1906291" cy="369332"/>
          </a:xfrm>
          <a:prstGeom prst="rect">
            <a:avLst/>
          </a:prstGeom>
          <a:noFill/>
        </p:spPr>
        <p:txBody>
          <a:bodyPr wrap="none" rtlCol="0">
            <a:spAutoFit/>
          </a:bodyPr>
          <a:lstStyle/>
          <a:p>
            <a:r>
              <a:rPr lang="en-US" b="1" dirty="0"/>
              <a:t>Output (Globally) </a:t>
            </a:r>
          </a:p>
        </p:txBody>
      </p:sp>
    </p:spTree>
    <p:extLst>
      <p:ext uri="{BB962C8B-B14F-4D97-AF65-F5344CB8AC3E}">
        <p14:creationId xmlns:p14="http://schemas.microsoft.com/office/powerpoint/2010/main" val="286778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88C7-0759-4CD1-81C5-F15F104B0916}"/>
              </a:ext>
            </a:extLst>
          </p:cNvPr>
          <p:cNvSpPr>
            <a:spLocks noGrp="1"/>
          </p:cNvSpPr>
          <p:nvPr>
            <p:ph type="title"/>
          </p:nvPr>
        </p:nvSpPr>
        <p:spPr/>
        <p:txBody>
          <a:bodyPr>
            <a:noAutofit/>
          </a:bodyPr>
          <a:lstStyle/>
          <a:p>
            <a:r>
              <a:rPr lang="en-US" sz="3200" dirty="0"/>
              <a:t>want to make ads by Mega-mini influencers from Instagram</a:t>
            </a:r>
            <a:br>
              <a:rPr lang="en-US" sz="3200" dirty="0"/>
            </a:br>
            <a:r>
              <a:rPr lang="en-US" sz="1800" dirty="0">
                <a:solidFill>
                  <a:schemeClr val="accent2"/>
                </a:solidFill>
              </a:rPr>
              <a:t>Category : Music ,Beauty, Shows, Sports with a Ball;  Location : India </a:t>
            </a:r>
            <a:br>
              <a:rPr lang="en-US" sz="3200" dirty="0"/>
            </a:br>
            <a:endParaRPr lang="en-US" sz="3200" dirty="0"/>
          </a:p>
        </p:txBody>
      </p:sp>
      <p:pic>
        <p:nvPicPr>
          <p:cNvPr id="4" name="Content Placeholder 3">
            <a:extLst>
              <a:ext uri="{FF2B5EF4-FFF2-40B4-BE49-F238E27FC236}">
                <a16:creationId xmlns:a16="http://schemas.microsoft.com/office/drawing/2014/main" id="{01E7FEC0-91C4-4A40-9889-BD283C21F63E}"/>
              </a:ext>
            </a:extLst>
          </p:cNvPr>
          <p:cNvPicPr>
            <a:picLocks noGrp="1" noChangeAspect="1"/>
          </p:cNvPicPr>
          <p:nvPr>
            <p:ph idx="1"/>
          </p:nvPr>
        </p:nvPicPr>
        <p:blipFill>
          <a:blip r:embed="rId2"/>
          <a:stretch>
            <a:fillRect/>
          </a:stretch>
        </p:blipFill>
        <p:spPr>
          <a:xfrm>
            <a:off x="640079" y="2468881"/>
            <a:ext cx="3571875" cy="2466975"/>
          </a:xfrm>
          <a:prstGeom prst="rect">
            <a:avLst/>
          </a:prstGeom>
        </p:spPr>
      </p:pic>
      <p:sp>
        <p:nvSpPr>
          <p:cNvPr id="5" name="TextBox 4">
            <a:extLst>
              <a:ext uri="{FF2B5EF4-FFF2-40B4-BE49-F238E27FC236}">
                <a16:creationId xmlns:a16="http://schemas.microsoft.com/office/drawing/2014/main" id="{C110F6A1-52A1-427B-9A06-22F57940F939}"/>
              </a:ext>
            </a:extLst>
          </p:cNvPr>
          <p:cNvSpPr txBox="1"/>
          <p:nvPr/>
        </p:nvSpPr>
        <p:spPr>
          <a:xfrm>
            <a:off x="539197" y="4935856"/>
            <a:ext cx="3826945" cy="369332"/>
          </a:xfrm>
          <a:prstGeom prst="rect">
            <a:avLst/>
          </a:prstGeom>
          <a:noFill/>
        </p:spPr>
        <p:txBody>
          <a:bodyPr wrap="none" rtlCol="0">
            <a:spAutoFit/>
          </a:bodyPr>
          <a:lstStyle/>
          <a:p>
            <a:r>
              <a:rPr lang="en-US" b="1" dirty="0"/>
              <a:t>Mini Followers from Instagram(Music)</a:t>
            </a:r>
          </a:p>
        </p:txBody>
      </p:sp>
      <p:pic>
        <p:nvPicPr>
          <p:cNvPr id="6" name="Picture 5">
            <a:extLst>
              <a:ext uri="{FF2B5EF4-FFF2-40B4-BE49-F238E27FC236}">
                <a16:creationId xmlns:a16="http://schemas.microsoft.com/office/drawing/2014/main" id="{8A619EC4-502C-4B58-930D-C0592CB8058D}"/>
              </a:ext>
            </a:extLst>
          </p:cNvPr>
          <p:cNvPicPr>
            <a:picLocks noChangeAspect="1"/>
          </p:cNvPicPr>
          <p:nvPr/>
        </p:nvPicPr>
        <p:blipFill>
          <a:blip r:embed="rId3"/>
          <a:stretch>
            <a:fillRect/>
          </a:stretch>
        </p:blipFill>
        <p:spPr>
          <a:xfrm>
            <a:off x="582928" y="5305188"/>
            <a:ext cx="3686175" cy="990600"/>
          </a:xfrm>
          <a:prstGeom prst="rect">
            <a:avLst/>
          </a:prstGeom>
        </p:spPr>
      </p:pic>
      <p:sp>
        <p:nvSpPr>
          <p:cNvPr id="7" name="TextBox 6">
            <a:extLst>
              <a:ext uri="{FF2B5EF4-FFF2-40B4-BE49-F238E27FC236}">
                <a16:creationId xmlns:a16="http://schemas.microsoft.com/office/drawing/2014/main" id="{90595DA7-0BCC-4E4E-872F-1A2079DD05E5}"/>
              </a:ext>
            </a:extLst>
          </p:cNvPr>
          <p:cNvSpPr txBox="1"/>
          <p:nvPr/>
        </p:nvSpPr>
        <p:spPr>
          <a:xfrm>
            <a:off x="582928" y="6283307"/>
            <a:ext cx="3978461" cy="369332"/>
          </a:xfrm>
          <a:prstGeom prst="rect">
            <a:avLst/>
          </a:prstGeom>
          <a:noFill/>
        </p:spPr>
        <p:txBody>
          <a:bodyPr wrap="none" rtlCol="0">
            <a:spAutoFit/>
          </a:bodyPr>
          <a:lstStyle/>
          <a:p>
            <a:r>
              <a:rPr lang="en-US" b="1" dirty="0"/>
              <a:t>Mega Followers from Instagram (Music)</a:t>
            </a:r>
          </a:p>
        </p:txBody>
      </p:sp>
      <p:pic>
        <p:nvPicPr>
          <p:cNvPr id="9" name="Picture 8">
            <a:extLst>
              <a:ext uri="{FF2B5EF4-FFF2-40B4-BE49-F238E27FC236}">
                <a16:creationId xmlns:a16="http://schemas.microsoft.com/office/drawing/2014/main" id="{14F3F1EE-2B08-491D-923A-3EB603809E2C}"/>
              </a:ext>
            </a:extLst>
          </p:cNvPr>
          <p:cNvPicPr>
            <a:picLocks noChangeAspect="1"/>
          </p:cNvPicPr>
          <p:nvPr/>
        </p:nvPicPr>
        <p:blipFill>
          <a:blip r:embed="rId4"/>
          <a:stretch>
            <a:fillRect/>
          </a:stretch>
        </p:blipFill>
        <p:spPr>
          <a:xfrm>
            <a:off x="4520330" y="4346552"/>
            <a:ext cx="3876675" cy="1238250"/>
          </a:xfrm>
          <a:prstGeom prst="rect">
            <a:avLst/>
          </a:prstGeom>
        </p:spPr>
      </p:pic>
      <p:sp>
        <p:nvSpPr>
          <p:cNvPr id="10" name="TextBox 9">
            <a:extLst>
              <a:ext uri="{FF2B5EF4-FFF2-40B4-BE49-F238E27FC236}">
                <a16:creationId xmlns:a16="http://schemas.microsoft.com/office/drawing/2014/main" id="{79E0A453-5B6A-4946-8D0F-7C483B1E9FA4}"/>
              </a:ext>
            </a:extLst>
          </p:cNvPr>
          <p:cNvSpPr txBox="1"/>
          <p:nvPr/>
        </p:nvSpPr>
        <p:spPr>
          <a:xfrm>
            <a:off x="4713812" y="5669482"/>
            <a:ext cx="3784819" cy="369332"/>
          </a:xfrm>
          <a:prstGeom prst="rect">
            <a:avLst/>
          </a:prstGeom>
          <a:noFill/>
        </p:spPr>
        <p:txBody>
          <a:bodyPr wrap="none" rtlCol="0">
            <a:spAutoFit/>
          </a:bodyPr>
          <a:lstStyle/>
          <a:p>
            <a:r>
              <a:rPr lang="en-US" b="1" dirty="0"/>
              <a:t>Mini Followers from Instagram(Show)</a:t>
            </a:r>
          </a:p>
        </p:txBody>
      </p:sp>
      <p:pic>
        <p:nvPicPr>
          <p:cNvPr id="11" name="Picture 10">
            <a:extLst>
              <a:ext uri="{FF2B5EF4-FFF2-40B4-BE49-F238E27FC236}">
                <a16:creationId xmlns:a16="http://schemas.microsoft.com/office/drawing/2014/main" id="{8BE6AE27-AA2E-47C4-92A8-42949ADEA421}"/>
              </a:ext>
            </a:extLst>
          </p:cNvPr>
          <p:cNvPicPr>
            <a:picLocks noChangeAspect="1"/>
          </p:cNvPicPr>
          <p:nvPr/>
        </p:nvPicPr>
        <p:blipFill>
          <a:blip r:embed="rId5"/>
          <a:stretch>
            <a:fillRect/>
          </a:stretch>
        </p:blipFill>
        <p:spPr>
          <a:xfrm>
            <a:off x="4487559" y="2552672"/>
            <a:ext cx="3390900" cy="1095375"/>
          </a:xfrm>
          <a:prstGeom prst="rect">
            <a:avLst/>
          </a:prstGeom>
        </p:spPr>
      </p:pic>
      <p:sp>
        <p:nvSpPr>
          <p:cNvPr id="12" name="TextBox 11">
            <a:extLst>
              <a:ext uri="{FF2B5EF4-FFF2-40B4-BE49-F238E27FC236}">
                <a16:creationId xmlns:a16="http://schemas.microsoft.com/office/drawing/2014/main" id="{FFFDBDDD-1CF2-4CE1-BA90-20447B385DDA}"/>
              </a:ext>
            </a:extLst>
          </p:cNvPr>
          <p:cNvSpPr txBox="1"/>
          <p:nvPr/>
        </p:nvSpPr>
        <p:spPr>
          <a:xfrm>
            <a:off x="4520330" y="3812633"/>
            <a:ext cx="3929537" cy="369332"/>
          </a:xfrm>
          <a:prstGeom prst="rect">
            <a:avLst/>
          </a:prstGeom>
          <a:noFill/>
        </p:spPr>
        <p:txBody>
          <a:bodyPr wrap="none" rtlCol="0">
            <a:spAutoFit/>
          </a:bodyPr>
          <a:lstStyle/>
          <a:p>
            <a:r>
              <a:rPr lang="en-US" b="1" dirty="0"/>
              <a:t>Mini Followers from Instagram(Beauty)</a:t>
            </a:r>
          </a:p>
        </p:txBody>
      </p:sp>
      <p:pic>
        <p:nvPicPr>
          <p:cNvPr id="13" name="Picture 12">
            <a:extLst>
              <a:ext uri="{FF2B5EF4-FFF2-40B4-BE49-F238E27FC236}">
                <a16:creationId xmlns:a16="http://schemas.microsoft.com/office/drawing/2014/main" id="{FCDB4D75-074C-42F7-95BE-1E012E21F944}"/>
              </a:ext>
            </a:extLst>
          </p:cNvPr>
          <p:cNvPicPr>
            <a:picLocks noChangeAspect="1"/>
          </p:cNvPicPr>
          <p:nvPr/>
        </p:nvPicPr>
        <p:blipFill>
          <a:blip r:embed="rId6"/>
          <a:stretch>
            <a:fillRect/>
          </a:stretch>
        </p:blipFill>
        <p:spPr>
          <a:xfrm>
            <a:off x="8391525" y="1920241"/>
            <a:ext cx="3800475" cy="3476625"/>
          </a:xfrm>
          <a:prstGeom prst="rect">
            <a:avLst/>
          </a:prstGeom>
        </p:spPr>
      </p:pic>
      <p:sp>
        <p:nvSpPr>
          <p:cNvPr id="14" name="TextBox 13">
            <a:extLst>
              <a:ext uri="{FF2B5EF4-FFF2-40B4-BE49-F238E27FC236}">
                <a16:creationId xmlns:a16="http://schemas.microsoft.com/office/drawing/2014/main" id="{49C60802-64DA-4949-8A20-384B4EA73748}"/>
              </a:ext>
            </a:extLst>
          </p:cNvPr>
          <p:cNvSpPr txBox="1"/>
          <p:nvPr/>
        </p:nvSpPr>
        <p:spPr>
          <a:xfrm>
            <a:off x="8391525" y="5112214"/>
            <a:ext cx="3666132" cy="369332"/>
          </a:xfrm>
          <a:prstGeom prst="rect">
            <a:avLst/>
          </a:prstGeom>
          <a:noFill/>
        </p:spPr>
        <p:txBody>
          <a:bodyPr wrap="none" rtlCol="0">
            <a:spAutoFit/>
          </a:bodyPr>
          <a:lstStyle/>
          <a:p>
            <a:r>
              <a:rPr lang="en-US" b="1" dirty="0"/>
              <a:t>Mini Followers from Instagram(</a:t>
            </a:r>
            <a:r>
              <a:rPr lang="en-US" b="1" dirty="0" err="1"/>
              <a:t>SwB</a:t>
            </a:r>
            <a:r>
              <a:rPr lang="en-US" b="1" dirty="0"/>
              <a:t>)</a:t>
            </a:r>
          </a:p>
        </p:txBody>
      </p:sp>
      <p:pic>
        <p:nvPicPr>
          <p:cNvPr id="15" name="Picture 14">
            <a:extLst>
              <a:ext uri="{FF2B5EF4-FFF2-40B4-BE49-F238E27FC236}">
                <a16:creationId xmlns:a16="http://schemas.microsoft.com/office/drawing/2014/main" id="{7E5DEBA0-F5F2-4EAF-8BAB-D8CD9ABCD70E}"/>
              </a:ext>
            </a:extLst>
          </p:cNvPr>
          <p:cNvPicPr>
            <a:picLocks noChangeAspect="1"/>
          </p:cNvPicPr>
          <p:nvPr/>
        </p:nvPicPr>
        <p:blipFill>
          <a:blip r:embed="rId7"/>
          <a:stretch>
            <a:fillRect/>
          </a:stretch>
        </p:blipFill>
        <p:spPr>
          <a:xfrm>
            <a:off x="8648232" y="5490880"/>
            <a:ext cx="3286125" cy="838200"/>
          </a:xfrm>
          <a:prstGeom prst="rect">
            <a:avLst/>
          </a:prstGeom>
        </p:spPr>
      </p:pic>
      <p:sp>
        <p:nvSpPr>
          <p:cNvPr id="16" name="TextBox 15">
            <a:extLst>
              <a:ext uri="{FF2B5EF4-FFF2-40B4-BE49-F238E27FC236}">
                <a16:creationId xmlns:a16="http://schemas.microsoft.com/office/drawing/2014/main" id="{294F1957-4AD5-45D1-A458-B401F3668FC0}"/>
              </a:ext>
            </a:extLst>
          </p:cNvPr>
          <p:cNvSpPr txBox="1"/>
          <p:nvPr/>
        </p:nvSpPr>
        <p:spPr>
          <a:xfrm>
            <a:off x="8240009" y="6327115"/>
            <a:ext cx="3817648" cy="369332"/>
          </a:xfrm>
          <a:prstGeom prst="rect">
            <a:avLst/>
          </a:prstGeom>
          <a:noFill/>
        </p:spPr>
        <p:txBody>
          <a:bodyPr wrap="none" rtlCol="0">
            <a:spAutoFit/>
          </a:bodyPr>
          <a:lstStyle/>
          <a:p>
            <a:r>
              <a:rPr lang="en-US" b="1" dirty="0"/>
              <a:t>Mega Followers from Instagram (</a:t>
            </a:r>
            <a:r>
              <a:rPr lang="en-US" b="1" dirty="0" err="1"/>
              <a:t>SwB</a:t>
            </a:r>
            <a:r>
              <a:rPr lang="en-US" b="1" dirty="0"/>
              <a:t>)</a:t>
            </a:r>
          </a:p>
        </p:txBody>
      </p:sp>
    </p:spTree>
    <p:extLst>
      <p:ext uri="{BB962C8B-B14F-4D97-AF65-F5344CB8AC3E}">
        <p14:creationId xmlns:p14="http://schemas.microsoft.com/office/powerpoint/2010/main" val="2054242193"/>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311C24"/>
      </a:dk2>
      <a:lt2>
        <a:srgbClr val="F0F3F3"/>
      </a:lt2>
      <a:accent1>
        <a:srgbClr val="D2443E"/>
      </a:accent1>
      <a:accent2>
        <a:srgbClr val="C02C64"/>
      </a:accent2>
      <a:accent3>
        <a:srgbClr val="D23EB3"/>
      </a:accent3>
      <a:accent4>
        <a:srgbClr val="A12CC0"/>
      </a:accent4>
      <a:accent5>
        <a:srgbClr val="753ED2"/>
      </a:accent5>
      <a:accent6>
        <a:srgbClr val="393FC3"/>
      </a:accent6>
      <a:hlink>
        <a:srgbClr val="843FB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99</TotalTime>
  <Words>506</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Batang</vt:lpstr>
      <vt:lpstr>Arial</vt:lpstr>
      <vt:lpstr>Bahnschrift</vt:lpstr>
      <vt:lpstr>Bahnschrift Light</vt:lpstr>
      <vt:lpstr>Bahnschrift SemiBold</vt:lpstr>
      <vt:lpstr>Grandview Display</vt:lpstr>
      <vt:lpstr>Wingdings</vt:lpstr>
      <vt:lpstr>DashVTI</vt:lpstr>
      <vt:lpstr>Influencers Analysis :Business Purpose</vt:lpstr>
      <vt:lpstr>Case Study Data Starting from March 2022 to Dec 2022 </vt:lpstr>
      <vt:lpstr>Tiktok Dataset Analysis – from a business Pespection </vt:lpstr>
      <vt:lpstr>Top 15 Most Followed Celebrity on Instagram</vt:lpstr>
      <vt:lpstr>TOP Categories followed on Instagram Vs Youtube (POPULAR CATEGORIES ON INSTAGRAM and Youtube) </vt:lpstr>
      <vt:lpstr>Observation from Instagram and Youtube </vt:lpstr>
      <vt:lpstr>Checking the demand for categories by Country wise </vt:lpstr>
      <vt:lpstr>Want to go with mini followers for advertisement on Instagram?  </vt:lpstr>
      <vt:lpstr>want to make ads by Mega-mini influencers from Instagram Category : Music ,Beauty, Shows, Sports with a Ball;  Location : India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Influencers Analysis for Business Purpose</dc:title>
  <dc:creator>User</dc:creator>
  <cp:lastModifiedBy>User</cp:lastModifiedBy>
  <cp:revision>6</cp:revision>
  <dcterms:created xsi:type="dcterms:W3CDTF">2024-05-30T08:30:08Z</dcterms:created>
  <dcterms:modified xsi:type="dcterms:W3CDTF">2024-05-30T10:09:57Z</dcterms:modified>
</cp:coreProperties>
</file>