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2" r:id="rId17"/>
    <p:sldId id="271"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AD83BB6-5520-4385-AF94-1431F931FD4F}">
          <p14:sldIdLst>
            <p14:sldId id="256"/>
            <p14:sldId id="257"/>
            <p14:sldId id="258"/>
            <p14:sldId id="259"/>
            <p14:sldId id="260"/>
            <p14:sldId id="261"/>
            <p14:sldId id="262"/>
            <p14:sldId id="263"/>
            <p14:sldId id="264"/>
            <p14:sldId id="265"/>
            <p14:sldId id="266"/>
            <p14:sldId id="267"/>
            <p14:sldId id="268"/>
            <p14:sldId id="270"/>
            <p14:sldId id="269"/>
            <p14:sldId id="272"/>
            <p14:sldId id="271"/>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5/30/2024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277789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5/30/2024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47603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5/30/2024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743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5/30/2024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49971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5/30/2024</a:t>
            </a:fld>
            <a:endParaRPr lang="en-US" dirty="0"/>
          </a:p>
        </p:txBody>
      </p:sp>
    </p:spTree>
    <p:extLst>
      <p:ext uri="{BB962C8B-B14F-4D97-AF65-F5344CB8AC3E}">
        <p14:creationId xmlns:p14="http://schemas.microsoft.com/office/powerpoint/2010/main" val="1917073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5/30/2024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5246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5/30/2024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4610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5/30/2024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0086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5/30/2024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17932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5/30/2024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52987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5/30/2024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76316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5/30/2024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8352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https://github.com/rabbiyeasin" TargetMode="External"/><Relationship Id="rId7" Type="http://schemas.openxmlformats.org/officeDocument/2006/relationships/hyperlink" Target="https://bd.linkedin.com/in/rabbiyeasin?trk=public_profile_browsemap" TargetMode="Externa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hyperlink" Target="https://rabbi.yeasin-arena.com/" TargetMode="External"/><Relationship Id="rId10" Type="http://schemas.openxmlformats.org/officeDocument/2006/relationships/image" Target="../media/image39.png"/><Relationship Id="rId4" Type="http://schemas.openxmlformats.org/officeDocument/2006/relationships/image" Target="../media/image36.png"/><Relationship Id="rId9" Type="http://schemas.openxmlformats.org/officeDocument/2006/relationships/hyperlink" Target="mailto:official.yeasin@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9EA0C07-8E03-4A37-B6F9-629E6D0A316B}"/>
              </a:ext>
            </a:extLst>
          </p:cNvPr>
          <p:cNvSpPr>
            <a:spLocks noGrp="1"/>
          </p:cNvSpPr>
          <p:nvPr>
            <p:ph type="ctrTitle"/>
          </p:nvPr>
        </p:nvSpPr>
        <p:spPr>
          <a:xfrm>
            <a:off x="6090045" y="1346200"/>
            <a:ext cx="5624118" cy="3284538"/>
          </a:xfrm>
        </p:spPr>
        <p:txBody>
          <a:bodyPr anchor="b">
            <a:normAutofit/>
          </a:bodyPr>
          <a:lstStyle/>
          <a:p>
            <a:pPr>
              <a:lnSpc>
                <a:spcPct val="110000"/>
              </a:lnSpc>
            </a:pPr>
            <a:r>
              <a:rPr lang="en-US" sz="3400" b="1" dirty="0">
                <a:latin typeface="Arial Black" panose="020B0A04020102020204" pitchFamily="34" charset="0"/>
              </a:rPr>
              <a:t>Supermarket sales</a:t>
            </a:r>
            <a:br>
              <a:rPr lang="en-US" sz="3400" b="1" dirty="0">
                <a:latin typeface="Arial Black" panose="020B0A04020102020204" pitchFamily="34" charset="0"/>
              </a:rPr>
            </a:br>
            <a:r>
              <a:rPr lang="en-US" sz="2000" dirty="0">
                <a:latin typeface="Bahnschrift Light" panose="020B0502040204020203" pitchFamily="34" charset="0"/>
              </a:rPr>
              <a:t>POV from a Business Analyst </a:t>
            </a:r>
            <a:br>
              <a:rPr lang="en-US" sz="3400" dirty="0"/>
            </a:br>
            <a:br>
              <a:rPr lang="en-US" sz="3400" b="1" dirty="0"/>
            </a:br>
            <a:endParaRPr lang="en-US" sz="3400" dirty="0"/>
          </a:p>
        </p:txBody>
      </p:sp>
      <p:sp>
        <p:nvSpPr>
          <p:cNvPr id="3" name="Subtitle 2">
            <a:extLst>
              <a:ext uri="{FF2B5EF4-FFF2-40B4-BE49-F238E27FC236}">
                <a16:creationId xmlns:a16="http://schemas.microsoft.com/office/drawing/2014/main" id="{DF81711E-ACF9-43DF-8368-08375ED4E35A}"/>
              </a:ext>
            </a:extLst>
          </p:cNvPr>
          <p:cNvSpPr>
            <a:spLocks noGrp="1"/>
          </p:cNvSpPr>
          <p:nvPr>
            <p:ph type="subTitle" idx="1"/>
          </p:nvPr>
        </p:nvSpPr>
        <p:spPr>
          <a:xfrm>
            <a:off x="6134846" y="3802063"/>
            <a:ext cx="5617794" cy="1150937"/>
          </a:xfrm>
        </p:spPr>
        <p:txBody>
          <a:bodyPr anchor="t">
            <a:noAutofit/>
          </a:bodyPr>
          <a:lstStyle/>
          <a:p>
            <a:pPr>
              <a:lnSpc>
                <a:spcPct val="120000"/>
              </a:lnSpc>
            </a:pPr>
            <a:r>
              <a:rPr lang="en-US" sz="1800" b="1" dirty="0">
                <a:latin typeface="Bahnschrift SemiBold" panose="020B0502040204020203" pitchFamily="34" charset="0"/>
              </a:rPr>
              <a:t>Rabbi Islam </a:t>
            </a:r>
            <a:r>
              <a:rPr lang="en-US" sz="1800" b="1" dirty="0" err="1">
                <a:latin typeface="Bahnschrift SemiBold" panose="020B0502040204020203" pitchFamily="34" charset="0"/>
              </a:rPr>
              <a:t>Yeasin</a:t>
            </a:r>
            <a:r>
              <a:rPr lang="en-US" sz="1800" b="1" dirty="0">
                <a:latin typeface="Bahnschrift SemiBold" panose="020B0502040204020203" pitchFamily="34" charset="0"/>
              </a:rPr>
              <a:t> </a:t>
            </a:r>
          </a:p>
          <a:p>
            <a:pPr>
              <a:lnSpc>
                <a:spcPct val="120000"/>
              </a:lnSpc>
            </a:pPr>
            <a:r>
              <a:rPr lang="en-US" sz="1000" dirty="0">
                <a:latin typeface="Bahnschrift Light" panose="020B0502040204020203" pitchFamily="34" charset="0"/>
              </a:rPr>
              <a:t>Engineer of Computer Science </a:t>
            </a:r>
          </a:p>
          <a:p>
            <a:pPr>
              <a:lnSpc>
                <a:spcPct val="120000"/>
              </a:lnSpc>
            </a:pPr>
            <a:r>
              <a:rPr lang="en-US" sz="1000" dirty="0">
                <a:latin typeface="Bahnschrift Light" panose="020B0502040204020203" pitchFamily="34" charset="0"/>
              </a:rPr>
              <a:t>IBM Certified Professional Data Scientist </a:t>
            </a:r>
          </a:p>
          <a:p>
            <a:pPr>
              <a:lnSpc>
                <a:spcPct val="120000"/>
              </a:lnSpc>
            </a:pPr>
            <a:r>
              <a:rPr lang="en-US" sz="1000" dirty="0">
                <a:latin typeface="Bahnschrift Light" panose="020B0502040204020203" pitchFamily="34" charset="0"/>
              </a:rPr>
              <a:t>Data Science Intern, </a:t>
            </a:r>
            <a:r>
              <a:rPr lang="en-US" sz="1000" dirty="0" err="1">
                <a:latin typeface="Bahnschrift Light" panose="020B0502040204020203" pitchFamily="34" charset="0"/>
              </a:rPr>
              <a:t>InternInfoTech</a:t>
            </a:r>
            <a:r>
              <a:rPr lang="en-US" sz="1000" dirty="0">
                <a:latin typeface="Bahnschrift Light" panose="020B0502040204020203" pitchFamily="34" charset="0"/>
              </a:rPr>
              <a:t> </a:t>
            </a:r>
          </a:p>
          <a:p>
            <a:pPr>
              <a:lnSpc>
                <a:spcPct val="120000"/>
              </a:lnSpc>
            </a:pPr>
            <a:r>
              <a:rPr lang="en-US" sz="1000" dirty="0">
                <a:latin typeface="Bahnschrift Light" panose="020B0502040204020203" pitchFamily="34" charset="0"/>
              </a:rPr>
              <a:t>Ex Machine Learning Intern, </a:t>
            </a:r>
            <a:r>
              <a:rPr lang="en-US" sz="1000" dirty="0" err="1">
                <a:latin typeface="Bahnschrift Light" panose="020B0502040204020203" pitchFamily="34" charset="0"/>
              </a:rPr>
              <a:t>Mentorness</a:t>
            </a:r>
            <a:endParaRPr lang="en-US" sz="1000" dirty="0">
              <a:latin typeface="Bahnschrift Light" panose="020B0502040204020203" pitchFamily="34" charset="0"/>
            </a:endParaRPr>
          </a:p>
          <a:p>
            <a:pPr>
              <a:lnSpc>
                <a:spcPct val="120000"/>
              </a:lnSpc>
            </a:pPr>
            <a:r>
              <a:rPr lang="en-US" sz="1000" dirty="0">
                <a:latin typeface="Bahnschrift Light" panose="020B0502040204020203" pitchFamily="34" charset="0"/>
              </a:rPr>
              <a:t>rabbi.yeasin-arena.com </a:t>
            </a:r>
          </a:p>
          <a:p>
            <a:pPr>
              <a:lnSpc>
                <a:spcPct val="120000"/>
              </a:lnSpc>
            </a:pPr>
            <a:endParaRPr lang="en-US" sz="1200" dirty="0">
              <a:latin typeface="Bahnschrift Light" panose="020B0502040204020203" pitchFamily="34" charset="0"/>
            </a:endParaRPr>
          </a:p>
        </p:txBody>
      </p:sp>
      <p:sp>
        <p:nvSpPr>
          <p:cNvPr id="19" name="Freeform: Shape 18">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7C5C55FA-F91E-D4B4-2D5D-EE506E8F21E8}"/>
              </a:ext>
            </a:extLst>
          </p:cNvPr>
          <p:cNvPicPr>
            <a:picLocks noChangeAspect="1"/>
          </p:cNvPicPr>
          <p:nvPr/>
        </p:nvPicPr>
        <p:blipFill rotWithShape="1">
          <a:blip r:embed="rId2"/>
          <a:srcRect l="6382" r="20229"/>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23" name="Freeform: Shape 22">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512706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03F6F-53F2-46F1-8B3C-DB05455114C9}"/>
              </a:ext>
            </a:extLst>
          </p:cNvPr>
          <p:cNvSpPr>
            <a:spLocks noGrp="1"/>
          </p:cNvSpPr>
          <p:nvPr>
            <p:ph type="title"/>
          </p:nvPr>
        </p:nvSpPr>
        <p:spPr>
          <a:xfrm>
            <a:off x="7875917" y="5411035"/>
            <a:ext cx="2987422" cy="1345269"/>
          </a:xfrm>
        </p:spPr>
        <p:txBody>
          <a:bodyPr>
            <a:normAutofit fontScale="90000"/>
          </a:bodyPr>
          <a:lstStyle/>
          <a:p>
            <a:r>
              <a:rPr lang="en-US" dirty="0"/>
              <a:t>A detailed plot of every branch's Quantity during the three month of time period presented by females and males</a:t>
            </a:r>
          </a:p>
        </p:txBody>
      </p:sp>
      <p:pic>
        <p:nvPicPr>
          <p:cNvPr id="4" name="Picture 3">
            <a:extLst>
              <a:ext uri="{FF2B5EF4-FFF2-40B4-BE49-F238E27FC236}">
                <a16:creationId xmlns:a16="http://schemas.microsoft.com/office/drawing/2014/main" id="{BD2DEC6A-E94B-4872-839A-3CE33260A8B7}"/>
              </a:ext>
            </a:extLst>
          </p:cNvPr>
          <p:cNvPicPr>
            <a:picLocks noChangeAspect="1"/>
          </p:cNvPicPr>
          <p:nvPr/>
        </p:nvPicPr>
        <p:blipFill>
          <a:blip r:embed="rId2"/>
          <a:stretch>
            <a:fillRect/>
          </a:stretch>
        </p:blipFill>
        <p:spPr>
          <a:xfrm>
            <a:off x="0" y="0"/>
            <a:ext cx="7386264" cy="6858000"/>
          </a:xfrm>
          <a:prstGeom prst="rect">
            <a:avLst/>
          </a:prstGeom>
        </p:spPr>
      </p:pic>
    </p:spTree>
    <p:extLst>
      <p:ext uri="{BB962C8B-B14F-4D97-AF65-F5344CB8AC3E}">
        <p14:creationId xmlns:p14="http://schemas.microsoft.com/office/powerpoint/2010/main" val="567201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29BF-8E0A-4A4B-B924-326215B673FB}"/>
              </a:ext>
            </a:extLst>
          </p:cNvPr>
          <p:cNvSpPr>
            <a:spLocks noGrp="1"/>
          </p:cNvSpPr>
          <p:nvPr>
            <p:ph type="title"/>
          </p:nvPr>
        </p:nvSpPr>
        <p:spPr/>
        <p:txBody>
          <a:bodyPr/>
          <a:lstStyle/>
          <a:p>
            <a:r>
              <a:rPr lang="en-US" dirty="0"/>
              <a:t>Quality-Rating Vs Hourly Sale</a:t>
            </a:r>
          </a:p>
        </p:txBody>
      </p:sp>
      <p:pic>
        <p:nvPicPr>
          <p:cNvPr id="4" name="Picture 3">
            <a:extLst>
              <a:ext uri="{FF2B5EF4-FFF2-40B4-BE49-F238E27FC236}">
                <a16:creationId xmlns:a16="http://schemas.microsoft.com/office/drawing/2014/main" id="{7B5AB34A-8DE8-4071-B6E7-18E0A6DB58DA}"/>
              </a:ext>
            </a:extLst>
          </p:cNvPr>
          <p:cNvPicPr>
            <a:picLocks noChangeAspect="1"/>
          </p:cNvPicPr>
          <p:nvPr/>
        </p:nvPicPr>
        <p:blipFill>
          <a:blip r:embed="rId2"/>
          <a:stretch>
            <a:fillRect/>
          </a:stretch>
        </p:blipFill>
        <p:spPr>
          <a:xfrm>
            <a:off x="707903" y="2342698"/>
            <a:ext cx="5048250" cy="2657475"/>
          </a:xfrm>
          <a:prstGeom prst="rect">
            <a:avLst/>
          </a:prstGeom>
        </p:spPr>
      </p:pic>
      <p:pic>
        <p:nvPicPr>
          <p:cNvPr id="5" name="Picture 4">
            <a:extLst>
              <a:ext uri="{FF2B5EF4-FFF2-40B4-BE49-F238E27FC236}">
                <a16:creationId xmlns:a16="http://schemas.microsoft.com/office/drawing/2014/main" id="{6A5369A3-838A-454F-A25A-64086DD11749}"/>
              </a:ext>
            </a:extLst>
          </p:cNvPr>
          <p:cNvPicPr>
            <a:picLocks noChangeAspect="1"/>
          </p:cNvPicPr>
          <p:nvPr/>
        </p:nvPicPr>
        <p:blipFill>
          <a:blip r:embed="rId3"/>
          <a:stretch>
            <a:fillRect/>
          </a:stretch>
        </p:blipFill>
        <p:spPr>
          <a:xfrm>
            <a:off x="6553297" y="2266498"/>
            <a:ext cx="4067175" cy="2733675"/>
          </a:xfrm>
          <a:prstGeom prst="rect">
            <a:avLst/>
          </a:prstGeom>
        </p:spPr>
      </p:pic>
      <p:sp>
        <p:nvSpPr>
          <p:cNvPr id="6" name="TextBox 5">
            <a:extLst>
              <a:ext uri="{FF2B5EF4-FFF2-40B4-BE49-F238E27FC236}">
                <a16:creationId xmlns:a16="http://schemas.microsoft.com/office/drawing/2014/main" id="{CFCA0727-B12C-4070-B6DB-35B736B565FA}"/>
              </a:ext>
            </a:extLst>
          </p:cNvPr>
          <p:cNvSpPr txBox="1"/>
          <p:nvPr/>
        </p:nvSpPr>
        <p:spPr>
          <a:xfrm>
            <a:off x="520627" y="5092232"/>
            <a:ext cx="11150745" cy="1754326"/>
          </a:xfrm>
          <a:prstGeom prst="rect">
            <a:avLst/>
          </a:prstGeom>
          <a:noFill/>
        </p:spPr>
        <p:txBody>
          <a:bodyPr wrap="none" rtlCol="0">
            <a:spAutoFit/>
          </a:bodyPr>
          <a:lstStyle/>
          <a:p>
            <a:r>
              <a:rPr lang="en-US" b="1" u="sng" dirty="0"/>
              <a:t>Insights: </a:t>
            </a:r>
          </a:p>
          <a:p>
            <a:r>
              <a:rPr lang="en-US" dirty="0"/>
              <a:t>Peak was achieved during the </a:t>
            </a:r>
            <a:r>
              <a:rPr lang="en-US" b="1" dirty="0"/>
              <a:t>14th hour</a:t>
            </a:r>
            <a:r>
              <a:rPr lang="en-US" dirty="0"/>
              <a:t> of the day, So more quantity is been sold in </a:t>
            </a:r>
            <a:r>
              <a:rPr lang="en-US" b="1" dirty="0"/>
              <a:t>Afternoon</a:t>
            </a:r>
            <a:endParaRPr lang="en-US" dirty="0"/>
          </a:p>
          <a:p>
            <a:r>
              <a:rPr lang="en-US" dirty="0"/>
              <a:t>Here we can interpret that </a:t>
            </a:r>
            <a:r>
              <a:rPr lang="en-US" b="1" dirty="0"/>
              <a:t>food and </a:t>
            </a:r>
            <a:r>
              <a:rPr lang="en-US" b="1" dirty="0" err="1"/>
              <a:t>bevarages</a:t>
            </a:r>
            <a:r>
              <a:rPr lang="en-US" dirty="0"/>
              <a:t>, </a:t>
            </a:r>
            <a:r>
              <a:rPr lang="en-US" b="1" dirty="0"/>
              <a:t>fashion </a:t>
            </a:r>
            <a:r>
              <a:rPr lang="en-US" b="1" dirty="0" err="1"/>
              <a:t>accesories</a:t>
            </a:r>
            <a:r>
              <a:rPr lang="en-US" dirty="0"/>
              <a:t> has less </a:t>
            </a:r>
            <a:r>
              <a:rPr lang="en-US" b="1" dirty="0"/>
              <a:t>mean quantity</a:t>
            </a:r>
            <a:r>
              <a:rPr lang="en-US" dirty="0"/>
              <a:t> </a:t>
            </a:r>
          </a:p>
          <a:p>
            <a:r>
              <a:rPr lang="en-US" dirty="0"/>
              <a:t>whereas we have seen that both of these categories had </a:t>
            </a:r>
            <a:r>
              <a:rPr lang="en-US" b="1" dirty="0"/>
              <a:t>high rating</a:t>
            </a:r>
            <a:r>
              <a:rPr lang="en-US" dirty="0"/>
              <a:t>. </a:t>
            </a:r>
          </a:p>
          <a:p>
            <a:r>
              <a:rPr lang="en-US" b="1" dirty="0"/>
              <a:t>So we need to increase our supply, </a:t>
            </a:r>
            <a:r>
              <a:rPr lang="en-US" b="1" dirty="0" err="1"/>
              <a:t>matey</a:t>
            </a:r>
            <a:r>
              <a:rPr lang="en-US" b="1" dirty="0"/>
              <a:t>.</a:t>
            </a:r>
            <a:endParaRPr lang="en-US" dirty="0"/>
          </a:p>
          <a:p>
            <a:endParaRPr lang="en-US" dirty="0"/>
          </a:p>
        </p:txBody>
      </p:sp>
    </p:spTree>
    <p:extLst>
      <p:ext uri="{BB962C8B-B14F-4D97-AF65-F5344CB8AC3E}">
        <p14:creationId xmlns:p14="http://schemas.microsoft.com/office/powerpoint/2010/main" val="1596885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1EBB-6349-4A0F-8497-0EBA3C58C081}"/>
              </a:ext>
            </a:extLst>
          </p:cNvPr>
          <p:cNvSpPr>
            <a:spLocks noGrp="1"/>
          </p:cNvSpPr>
          <p:nvPr>
            <p:ph type="title"/>
          </p:nvPr>
        </p:nvSpPr>
        <p:spPr/>
        <p:txBody>
          <a:bodyPr>
            <a:normAutofit fontScale="90000"/>
          </a:bodyPr>
          <a:lstStyle/>
          <a:p>
            <a:r>
              <a:rPr lang="en-US" dirty="0"/>
              <a:t>Relation Between Sales Center Vs </a:t>
            </a:r>
            <a:r>
              <a:rPr lang="en-US" dirty="0" err="1"/>
              <a:t>Popurality</a:t>
            </a:r>
            <a:endParaRPr lang="en-US" dirty="0"/>
          </a:p>
        </p:txBody>
      </p:sp>
      <p:pic>
        <p:nvPicPr>
          <p:cNvPr id="4" name="Picture 3">
            <a:extLst>
              <a:ext uri="{FF2B5EF4-FFF2-40B4-BE49-F238E27FC236}">
                <a16:creationId xmlns:a16="http://schemas.microsoft.com/office/drawing/2014/main" id="{5CB04864-60A0-44C9-8B82-1321240CA073}"/>
              </a:ext>
            </a:extLst>
          </p:cNvPr>
          <p:cNvPicPr>
            <a:picLocks noChangeAspect="1"/>
          </p:cNvPicPr>
          <p:nvPr/>
        </p:nvPicPr>
        <p:blipFill>
          <a:blip r:embed="rId2"/>
          <a:stretch>
            <a:fillRect/>
          </a:stretch>
        </p:blipFill>
        <p:spPr>
          <a:xfrm>
            <a:off x="761821" y="2367862"/>
            <a:ext cx="4802217" cy="1917258"/>
          </a:xfrm>
          <a:prstGeom prst="rect">
            <a:avLst/>
          </a:prstGeom>
        </p:spPr>
      </p:pic>
      <p:pic>
        <p:nvPicPr>
          <p:cNvPr id="5" name="Picture 4">
            <a:extLst>
              <a:ext uri="{FF2B5EF4-FFF2-40B4-BE49-F238E27FC236}">
                <a16:creationId xmlns:a16="http://schemas.microsoft.com/office/drawing/2014/main" id="{DBD0C342-24C9-44AE-B5BA-6E80A4A3C730}"/>
              </a:ext>
            </a:extLst>
          </p:cNvPr>
          <p:cNvPicPr>
            <a:picLocks noChangeAspect="1"/>
          </p:cNvPicPr>
          <p:nvPr/>
        </p:nvPicPr>
        <p:blipFill>
          <a:blip r:embed="rId3"/>
          <a:stretch>
            <a:fillRect/>
          </a:stretch>
        </p:blipFill>
        <p:spPr>
          <a:xfrm>
            <a:off x="828676" y="4503615"/>
            <a:ext cx="4799402" cy="2044190"/>
          </a:xfrm>
          <a:prstGeom prst="rect">
            <a:avLst/>
          </a:prstGeom>
        </p:spPr>
      </p:pic>
      <p:pic>
        <p:nvPicPr>
          <p:cNvPr id="6" name="Picture 5">
            <a:extLst>
              <a:ext uri="{FF2B5EF4-FFF2-40B4-BE49-F238E27FC236}">
                <a16:creationId xmlns:a16="http://schemas.microsoft.com/office/drawing/2014/main" id="{85B6D18A-A0D4-4119-A818-A2771786A03C}"/>
              </a:ext>
            </a:extLst>
          </p:cNvPr>
          <p:cNvPicPr>
            <a:picLocks noChangeAspect="1"/>
          </p:cNvPicPr>
          <p:nvPr/>
        </p:nvPicPr>
        <p:blipFill>
          <a:blip r:embed="rId4"/>
          <a:stretch>
            <a:fillRect/>
          </a:stretch>
        </p:blipFill>
        <p:spPr>
          <a:xfrm>
            <a:off x="6627964" y="2354385"/>
            <a:ext cx="3963119" cy="2149230"/>
          </a:xfrm>
          <a:prstGeom prst="rect">
            <a:avLst/>
          </a:prstGeom>
        </p:spPr>
      </p:pic>
      <p:pic>
        <p:nvPicPr>
          <p:cNvPr id="7" name="Picture 6">
            <a:extLst>
              <a:ext uri="{FF2B5EF4-FFF2-40B4-BE49-F238E27FC236}">
                <a16:creationId xmlns:a16="http://schemas.microsoft.com/office/drawing/2014/main" id="{AAE94F55-6EA7-4545-A618-723CB38D6456}"/>
              </a:ext>
            </a:extLst>
          </p:cNvPr>
          <p:cNvPicPr>
            <a:picLocks noChangeAspect="1"/>
          </p:cNvPicPr>
          <p:nvPr/>
        </p:nvPicPr>
        <p:blipFill>
          <a:blip r:embed="rId5"/>
          <a:stretch>
            <a:fillRect/>
          </a:stretch>
        </p:blipFill>
        <p:spPr>
          <a:xfrm>
            <a:off x="6627964" y="4597003"/>
            <a:ext cx="4042188" cy="1857414"/>
          </a:xfrm>
          <a:prstGeom prst="rect">
            <a:avLst/>
          </a:prstGeom>
        </p:spPr>
      </p:pic>
    </p:spTree>
    <p:extLst>
      <p:ext uri="{BB962C8B-B14F-4D97-AF65-F5344CB8AC3E}">
        <p14:creationId xmlns:p14="http://schemas.microsoft.com/office/powerpoint/2010/main" val="1002309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280DC-3293-40C2-9297-BDA4FF88C59F}"/>
              </a:ext>
            </a:extLst>
          </p:cNvPr>
          <p:cNvSpPr>
            <a:spLocks noGrp="1"/>
          </p:cNvSpPr>
          <p:nvPr>
            <p:ph type="title"/>
          </p:nvPr>
        </p:nvSpPr>
        <p:spPr/>
        <p:txBody>
          <a:bodyPr/>
          <a:lstStyle/>
          <a:p>
            <a:r>
              <a:rPr lang="en-US" dirty="0"/>
              <a:t>Customer &amp; Cashflow</a:t>
            </a:r>
          </a:p>
        </p:txBody>
      </p:sp>
      <p:pic>
        <p:nvPicPr>
          <p:cNvPr id="4" name="Picture 3">
            <a:extLst>
              <a:ext uri="{FF2B5EF4-FFF2-40B4-BE49-F238E27FC236}">
                <a16:creationId xmlns:a16="http://schemas.microsoft.com/office/drawing/2014/main" id="{24F68863-B0E3-4FA0-9FE3-BDB31EBFC2DB}"/>
              </a:ext>
            </a:extLst>
          </p:cNvPr>
          <p:cNvPicPr>
            <a:picLocks noChangeAspect="1"/>
          </p:cNvPicPr>
          <p:nvPr/>
        </p:nvPicPr>
        <p:blipFill>
          <a:blip r:embed="rId2"/>
          <a:stretch>
            <a:fillRect/>
          </a:stretch>
        </p:blipFill>
        <p:spPr>
          <a:xfrm>
            <a:off x="5459624" y="2266154"/>
            <a:ext cx="3341118" cy="2066426"/>
          </a:xfrm>
          <a:prstGeom prst="rect">
            <a:avLst/>
          </a:prstGeom>
        </p:spPr>
      </p:pic>
      <p:pic>
        <p:nvPicPr>
          <p:cNvPr id="5" name="Picture 4">
            <a:extLst>
              <a:ext uri="{FF2B5EF4-FFF2-40B4-BE49-F238E27FC236}">
                <a16:creationId xmlns:a16="http://schemas.microsoft.com/office/drawing/2014/main" id="{BC1F688E-AA5C-4780-8EC4-A46153E1DDEC}"/>
              </a:ext>
            </a:extLst>
          </p:cNvPr>
          <p:cNvPicPr>
            <a:picLocks noChangeAspect="1"/>
          </p:cNvPicPr>
          <p:nvPr/>
        </p:nvPicPr>
        <p:blipFill>
          <a:blip r:embed="rId3"/>
          <a:stretch>
            <a:fillRect/>
          </a:stretch>
        </p:blipFill>
        <p:spPr>
          <a:xfrm>
            <a:off x="5468719" y="4325665"/>
            <a:ext cx="3332024" cy="2213122"/>
          </a:xfrm>
          <a:prstGeom prst="rect">
            <a:avLst/>
          </a:prstGeom>
        </p:spPr>
      </p:pic>
      <p:pic>
        <p:nvPicPr>
          <p:cNvPr id="6" name="Picture 5">
            <a:extLst>
              <a:ext uri="{FF2B5EF4-FFF2-40B4-BE49-F238E27FC236}">
                <a16:creationId xmlns:a16="http://schemas.microsoft.com/office/drawing/2014/main" id="{FBD05C6F-CB4B-401D-915C-C3FFA5176301}"/>
              </a:ext>
            </a:extLst>
          </p:cNvPr>
          <p:cNvPicPr>
            <a:picLocks noChangeAspect="1"/>
          </p:cNvPicPr>
          <p:nvPr/>
        </p:nvPicPr>
        <p:blipFill>
          <a:blip r:embed="rId4"/>
          <a:stretch>
            <a:fillRect/>
          </a:stretch>
        </p:blipFill>
        <p:spPr>
          <a:xfrm>
            <a:off x="8800742" y="2176073"/>
            <a:ext cx="3261668" cy="2126480"/>
          </a:xfrm>
          <a:prstGeom prst="rect">
            <a:avLst/>
          </a:prstGeom>
        </p:spPr>
      </p:pic>
      <p:pic>
        <p:nvPicPr>
          <p:cNvPr id="7" name="Picture 6">
            <a:extLst>
              <a:ext uri="{FF2B5EF4-FFF2-40B4-BE49-F238E27FC236}">
                <a16:creationId xmlns:a16="http://schemas.microsoft.com/office/drawing/2014/main" id="{9065D8EC-34C2-4502-84A3-EA727BA3A4C9}"/>
              </a:ext>
            </a:extLst>
          </p:cNvPr>
          <p:cNvPicPr>
            <a:picLocks noChangeAspect="1"/>
          </p:cNvPicPr>
          <p:nvPr/>
        </p:nvPicPr>
        <p:blipFill>
          <a:blip r:embed="rId5"/>
          <a:stretch>
            <a:fillRect/>
          </a:stretch>
        </p:blipFill>
        <p:spPr>
          <a:xfrm>
            <a:off x="8809836" y="4237689"/>
            <a:ext cx="3261668" cy="2303343"/>
          </a:xfrm>
          <a:prstGeom prst="rect">
            <a:avLst/>
          </a:prstGeom>
        </p:spPr>
      </p:pic>
      <p:pic>
        <p:nvPicPr>
          <p:cNvPr id="8" name="Picture 7">
            <a:extLst>
              <a:ext uri="{FF2B5EF4-FFF2-40B4-BE49-F238E27FC236}">
                <a16:creationId xmlns:a16="http://schemas.microsoft.com/office/drawing/2014/main" id="{101EDAE5-ACD1-4911-BEE4-0FDF657D6E1E}"/>
              </a:ext>
            </a:extLst>
          </p:cNvPr>
          <p:cNvPicPr>
            <a:picLocks noChangeAspect="1"/>
          </p:cNvPicPr>
          <p:nvPr/>
        </p:nvPicPr>
        <p:blipFill>
          <a:blip r:embed="rId6"/>
          <a:stretch>
            <a:fillRect/>
          </a:stretch>
        </p:blipFill>
        <p:spPr>
          <a:xfrm>
            <a:off x="120496" y="2266154"/>
            <a:ext cx="5339128" cy="2248763"/>
          </a:xfrm>
          <a:prstGeom prst="rect">
            <a:avLst/>
          </a:prstGeom>
        </p:spPr>
      </p:pic>
      <p:sp>
        <p:nvSpPr>
          <p:cNvPr id="9" name="TextBox 8">
            <a:extLst>
              <a:ext uri="{FF2B5EF4-FFF2-40B4-BE49-F238E27FC236}">
                <a16:creationId xmlns:a16="http://schemas.microsoft.com/office/drawing/2014/main" id="{0ED56656-FD71-495B-8B4A-73D33D754A10}"/>
              </a:ext>
            </a:extLst>
          </p:cNvPr>
          <p:cNvSpPr txBox="1"/>
          <p:nvPr/>
        </p:nvSpPr>
        <p:spPr>
          <a:xfrm>
            <a:off x="581622" y="4784461"/>
            <a:ext cx="4706370" cy="1200329"/>
          </a:xfrm>
          <a:prstGeom prst="rect">
            <a:avLst/>
          </a:prstGeom>
          <a:noFill/>
        </p:spPr>
        <p:txBody>
          <a:bodyPr wrap="square" rtlCol="0">
            <a:spAutoFit/>
          </a:bodyPr>
          <a:lstStyle/>
          <a:p>
            <a:r>
              <a:rPr lang="en-US" b="1" dirty="0"/>
              <a:t>Insights of –</a:t>
            </a:r>
          </a:p>
          <a:p>
            <a:pPr marL="285750" indent="-285750">
              <a:buFont typeface="Wingdings" panose="05000000000000000000" pitchFamily="2" charset="2"/>
              <a:buChar char="q"/>
            </a:pPr>
            <a:r>
              <a:rPr lang="en-US" dirty="0"/>
              <a:t>Customer Clustering </a:t>
            </a:r>
          </a:p>
          <a:p>
            <a:pPr marL="285750" indent="-285750">
              <a:buFont typeface="Wingdings" panose="05000000000000000000" pitchFamily="2" charset="2"/>
              <a:buChar char="q"/>
            </a:pPr>
            <a:r>
              <a:rPr lang="en-US" dirty="0"/>
              <a:t>Payment Mode and Channels </a:t>
            </a:r>
          </a:p>
          <a:p>
            <a:pPr marL="285750" indent="-285750">
              <a:buFont typeface="Wingdings" panose="05000000000000000000" pitchFamily="2" charset="2"/>
              <a:buChar char="q"/>
            </a:pPr>
            <a:r>
              <a:rPr lang="en-US" dirty="0"/>
              <a:t>Customer Type via Cities and </a:t>
            </a:r>
            <a:r>
              <a:rPr lang="en-US" dirty="0" err="1"/>
              <a:t>Branchs</a:t>
            </a:r>
            <a:r>
              <a:rPr lang="en-US" dirty="0"/>
              <a:t> </a:t>
            </a:r>
          </a:p>
        </p:txBody>
      </p:sp>
    </p:spTree>
    <p:extLst>
      <p:ext uri="{BB962C8B-B14F-4D97-AF65-F5344CB8AC3E}">
        <p14:creationId xmlns:p14="http://schemas.microsoft.com/office/powerpoint/2010/main" val="1830793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7E97-AAC6-4C3F-8398-8C585E4EB0D0}"/>
              </a:ext>
            </a:extLst>
          </p:cNvPr>
          <p:cNvSpPr>
            <a:spLocks noGrp="1"/>
          </p:cNvSpPr>
          <p:nvPr>
            <p:ph type="title"/>
          </p:nvPr>
        </p:nvSpPr>
        <p:spPr/>
        <p:txBody>
          <a:bodyPr>
            <a:normAutofit fontScale="90000"/>
          </a:bodyPr>
          <a:lstStyle/>
          <a:p>
            <a:r>
              <a:rPr lang="en-US" dirty="0"/>
              <a:t>Unit Price Vs Gross Income</a:t>
            </a:r>
            <a:br>
              <a:rPr lang="en-US" dirty="0"/>
            </a:br>
            <a:r>
              <a:rPr lang="en-US" dirty="0"/>
              <a:t>Quality Vs Cost of Goods Sale</a:t>
            </a:r>
          </a:p>
        </p:txBody>
      </p:sp>
      <p:pic>
        <p:nvPicPr>
          <p:cNvPr id="4" name="Picture 3">
            <a:extLst>
              <a:ext uri="{FF2B5EF4-FFF2-40B4-BE49-F238E27FC236}">
                <a16:creationId xmlns:a16="http://schemas.microsoft.com/office/drawing/2014/main" id="{CB975415-C779-43DA-BAFD-56D1FAC5A9BD}"/>
              </a:ext>
            </a:extLst>
          </p:cNvPr>
          <p:cNvPicPr>
            <a:picLocks noChangeAspect="1"/>
          </p:cNvPicPr>
          <p:nvPr/>
        </p:nvPicPr>
        <p:blipFill>
          <a:blip r:embed="rId2"/>
          <a:stretch>
            <a:fillRect/>
          </a:stretch>
        </p:blipFill>
        <p:spPr>
          <a:xfrm>
            <a:off x="411191" y="2331827"/>
            <a:ext cx="4255699" cy="2194345"/>
          </a:xfrm>
          <a:prstGeom prst="rect">
            <a:avLst/>
          </a:prstGeom>
        </p:spPr>
      </p:pic>
      <p:pic>
        <p:nvPicPr>
          <p:cNvPr id="5" name="Picture 4">
            <a:extLst>
              <a:ext uri="{FF2B5EF4-FFF2-40B4-BE49-F238E27FC236}">
                <a16:creationId xmlns:a16="http://schemas.microsoft.com/office/drawing/2014/main" id="{F01D9C31-D2A0-4944-8651-A778CAE93FCB}"/>
              </a:ext>
            </a:extLst>
          </p:cNvPr>
          <p:cNvPicPr>
            <a:picLocks noChangeAspect="1"/>
          </p:cNvPicPr>
          <p:nvPr/>
        </p:nvPicPr>
        <p:blipFill>
          <a:blip r:embed="rId3"/>
          <a:stretch>
            <a:fillRect/>
          </a:stretch>
        </p:blipFill>
        <p:spPr>
          <a:xfrm>
            <a:off x="332648" y="4526172"/>
            <a:ext cx="4334242" cy="2194346"/>
          </a:xfrm>
          <a:prstGeom prst="rect">
            <a:avLst/>
          </a:prstGeom>
        </p:spPr>
      </p:pic>
      <p:pic>
        <p:nvPicPr>
          <p:cNvPr id="6" name="Picture 5">
            <a:extLst>
              <a:ext uri="{FF2B5EF4-FFF2-40B4-BE49-F238E27FC236}">
                <a16:creationId xmlns:a16="http://schemas.microsoft.com/office/drawing/2014/main" id="{7EBEB803-FC7D-4630-82EE-892896C5A7C0}"/>
              </a:ext>
            </a:extLst>
          </p:cNvPr>
          <p:cNvPicPr>
            <a:picLocks noChangeAspect="1"/>
          </p:cNvPicPr>
          <p:nvPr/>
        </p:nvPicPr>
        <p:blipFill>
          <a:blip r:embed="rId4"/>
          <a:stretch>
            <a:fillRect/>
          </a:stretch>
        </p:blipFill>
        <p:spPr>
          <a:xfrm>
            <a:off x="4913661" y="2605178"/>
            <a:ext cx="7013797" cy="3545816"/>
          </a:xfrm>
          <a:prstGeom prst="rect">
            <a:avLst/>
          </a:prstGeom>
        </p:spPr>
      </p:pic>
    </p:spTree>
    <p:extLst>
      <p:ext uri="{BB962C8B-B14F-4D97-AF65-F5344CB8AC3E}">
        <p14:creationId xmlns:p14="http://schemas.microsoft.com/office/powerpoint/2010/main" val="1220523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1794D-A6A5-48C3-BD92-1E2B608B2121}"/>
              </a:ext>
            </a:extLst>
          </p:cNvPr>
          <p:cNvSpPr>
            <a:spLocks noGrp="1"/>
          </p:cNvSpPr>
          <p:nvPr>
            <p:ph type="title"/>
          </p:nvPr>
        </p:nvSpPr>
        <p:spPr/>
        <p:txBody>
          <a:bodyPr/>
          <a:lstStyle/>
          <a:p>
            <a:r>
              <a:rPr lang="en-US" dirty="0"/>
              <a:t>Glimpse </a:t>
            </a:r>
          </a:p>
        </p:txBody>
      </p:sp>
      <p:pic>
        <p:nvPicPr>
          <p:cNvPr id="4" name="Picture 3">
            <a:extLst>
              <a:ext uri="{FF2B5EF4-FFF2-40B4-BE49-F238E27FC236}">
                <a16:creationId xmlns:a16="http://schemas.microsoft.com/office/drawing/2014/main" id="{67BEE507-2A73-4F86-A8AE-100B444A92E3}"/>
              </a:ext>
            </a:extLst>
          </p:cNvPr>
          <p:cNvPicPr>
            <a:picLocks noChangeAspect="1"/>
          </p:cNvPicPr>
          <p:nvPr/>
        </p:nvPicPr>
        <p:blipFill>
          <a:blip r:embed="rId2"/>
          <a:stretch>
            <a:fillRect/>
          </a:stretch>
        </p:blipFill>
        <p:spPr>
          <a:xfrm>
            <a:off x="2466975" y="2335063"/>
            <a:ext cx="7258050" cy="4171950"/>
          </a:xfrm>
          <a:prstGeom prst="rect">
            <a:avLst/>
          </a:prstGeom>
        </p:spPr>
      </p:pic>
    </p:spTree>
    <p:extLst>
      <p:ext uri="{BB962C8B-B14F-4D97-AF65-F5344CB8AC3E}">
        <p14:creationId xmlns:p14="http://schemas.microsoft.com/office/powerpoint/2010/main" val="912935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AE79-9B35-44CD-BB36-72EEE1AE45B7}"/>
              </a:ext>
            </a:extLst>
          </p:cNvPr>
          <p:cNvSpPr>
            <a:spLocks noGrp="1"/>
          </p:cNvSpPr>
          <p:nvPr>
            <p:ph type="title"/>
          </p:nvPr>
        </p:nvSpPr>
        <p:spPr/>
        <p:txBody>
          <a:bodyPr/>
          <a:lstStyle/>
          <a:p>
            <a:r>
              <a:rPr lang="en-US" dirty="0"/>
              <a:t>Some Business Observation </a:t>
            </a:r>
          </a:p>
        </p:txBody>
      </p:sp>
      <p:sp>
        <p:nvSpPr>
          <p:cNvPr id="3" name="Content Placeholder 2">
            <a:extLst>
              <a:ext uri="{FF2B5EF4-FFF2-40B4-BE49-F238E27FC236}">
                <a16:creationId xmlns:a16="http://schemas.microsoft.com/office/drawing/2014/main" id="{26FDB629-0F76-46D3-9640-77A6947BC10F}"/>
              </a:ext>
            </a:extLst>
          </p:cNvPr>
          <p:cNvSpPr>
            <a:spLocks noGrp="1"/>
          </p:cNvSpPr>
          <p:nvPr>
            <p:ph idx="1"/>
          </p:nvPr>
        </p:nvSpPr>
        <p:spPr/>
        <p:txBody>
          <a:bodyPr>
            <a:normAutofit/>
          </a:bodyPr>
          <a:lstStyle/>
          <a:p>
            <a:pPr marL="342900" indent="-342900" algn="just">
              <a:buFont typeface="Wingdings" panose="05000000000000000000" pitchFamily="2" charset="2"/>
              <a:buChar char="q"/>
            </a:pPr>
            <a:r>
              <a:rPr lang="en-US" dirty="0"/>
              <a:t>In Customer Clustering : Precisely saying, red </a:t>
            </a:r>
            <a:r>
              <a:rPr lang="en-US" dirty="0" err="1"/>
              <a:t>coloured</a:t>
            </a:r>
            <a:r>
              <a:rPr lang="en-US" dirty="0"/>
              <a:t> cluster represents economically lower class of customers and blue cluster represents economically stronger group of customers</a:t>
            </a:r>
          </a:p>
          <a:p>
            <a:pPr marL="285750" indent="-285750">
              <a:buFont typeface="Wingdings" panose="05000000000000000000" pitchFamily="2" charset="2"/>
              <a:buChar char="q"/>
            </a:pPr>
            <a:r>
              <a:rPr lang="en-US" dirty="0"/>
              <a:t>Yangon leads at Home &amp; Lifestyle and Electronic accessories.</a:t>
            </a:r>
          </a:p>
          <a:p>
            <a:pPr marL="285750" indent="-285750">
              <a:buFont typeface="Wingdings" panose="05000000000000000000" pitchFamily="2" charset="2"/>
              <a:buChar char="q"/>
            </a:pPr>
            <a:r>
              <a:rPr lang="en-US" dirty="0" err="1"/>
              <a:t>Naypyitaw</a:t>
            </a:r>
            <a:r>
              <a:rPr lang="en-US" dirty="0"/>
              <a:t> leads at Food &amp; </a:t>
            </a:r>
            <a:r>
              <a:rPr lang="en-US" dirty="0" err="1"/>
              <a:t>Bevaerages</a:t>
            </a:r>
            <a:r>
              <a:rPr lang="en-US" dirty="0"/>
              <a:t> and Fashion accessories.</a:t>
            </a:r>
          </a:p>
          <a:p>
            <a:pPr marL="285750" indent="-285750">
              <a:buFont typeface="Wingdings" panose="05000000000000000000" pitchFamily="2" charset="2"/>
              <a:buChar char="q"/>
            </a:pPr>
            <a:r>
              <a:rPr lang="en-US" dirty="0"/>
              <a:t>Mandalay leads at Sports &amp; Travel and Health &amp; Beauty.</a:t>
            </a:r>
          </a:p>
          <a:p>
            <a:pPr marL="342900" indent="-342900" algn="just">
              <a:buFont typeface="Wingdings" panose="05000000000000000000" pitchFamily="2" charset="2"/>
              <a:buChar char="q"/>
            </a:pPr>
            <a:endParaRPr lang="en-US" dirty="0"/>
          </a:p>
          <a:p>
            <a:endParaRPr lang="en-US" dirty="0"/>
          </a:p>
        </p:txBody>
      </p:sp>
    </p:spTree>
    <p:extLst>
      <p:ext uri="{BB962C8B-B14F-4D97-AF65-F5344CB8AC3E}">
        <p14:creationId xmlns:p14="http://schemas.microsoft.com/office/powerpoint/2010/main" val="2482039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03E5E-F486-4E02-9E03-2F91D6A97F62}"/>
              </a:ext>
            </a:extLst>
          </p:cNvPr>
          <p:cNvSpPr>
            <a:spLocks noGrp="1"/>
          </p:cNvSpPr>
          <p:nvPr>
            <p:ph type="title"/>
          </p:nvPr>
        </p:nvSpPr>
        <p:spPr>
          <a:xfrm>
            <a:off x="1920240" y="1140960"/>
            <a:ext cx="8770571" cy="1345269"/>
          </a:xfrm>
        </p:spPr>
        <p:txBody>
          <a:bodyPr>
            <a:normAutofit fontScale="90000"/>
          </a:bodyPr>
          <a:lstStyle/>
          <a:p>
            <a:r>
              <a:rPr lang="en-US" dirty="0"/>
              <a:t>FINAL COMPLETE BUSINESS REPORT</a:t>
            </a:r>
            <a:br>
              <a:rPr lang="en-US" dirty="0"/>
            </a:br>
            <a:endParaRPr lang="en-US" dirty="0"/>
          </a:p>
        </p:txBody>
      </p:sp>
      <p:sp>
        <p:nvSpPr>
          <p:cNvPr id="3" name="Content Placeholder 2">
            <a:extLst>
              <a:ext uri="{FF2B5EF4-FFF2-40B4-BE49-F238E27FC236}">
                <a16:creationId xmlns:a16="http://schemas.microsoft.com/office/drawing/2014/main" id="{A4BFFDDA-2401-4887-A7E2-98E85C01A210}"/>
              </a:ext>
            </a:extLst>
          </p:cNvPr>
          <p:cNvSpPr>
            <a:spLocks noGrp="1"/>
          </p:cNvSpPr>
          <p:nvPr>
            <p:ph idx="1"/>
          </p:nvPr>
        </p:nvSpPr>
        <p:spPr>
          <a:xfrm>
            <a:off x="1920240" y="2312276"/>
            <a:ext cx="8770571" cy="3651504"/>
          </a:xfrm>
        </p:spPr>
        <p:txBody>
          <a:bodyPr/>
          <a:lstStyle/>
          <a:p>
            <a:pPr marL="285750" indent="-285750">
              <a:buFont typeface="Wingdings" panose="05000000000000000000" pitchFamily="2" charset="2"/>
              <a:buChar char="q"/>
            </a:pPr>
            <a:r>
              <a:rPr lang="en-US" dirty="0"/>
              <a:t>The city chosen for expansion should be </a:t>
            </a:r>
            <a:r>
              <a:rPr lang="en-US" dirty="0" err="1"/>
              <a:t>Naypyitaw</a:t>
            </a:r>
            <a:r>
              <a:rPr lang="en-US" dirty="0"/>
              <a:t>.</a:t>
            </a:r>
          </a:p>
          <a:p>
            <a:pPr marL="285750" indent="-285750">
              <a:buFont typeface="Wingdings" panose="05000000000000000000" pitchFamily="2" charset="2"/>
              <a:buChar char="q"/>
            </a:pPr>
            <a:r>
              <a:rPr lang="en-US" dirty="0"/>
              <a:t>Open the store in </a:t>
            </a:r>
            <a:r>
              <a:rPr lang="en-US" dirty="0" err="1"/>
              <a:t>Naypyitaw</a:t>
            </a:r>
            <a:r>
              <a:rPr lang="en-US" dirty="0"/>
              <a:t> with a full-backed inventory of goods in product categories - Food and Beverages, Fashion Accessories and Electronics.</a:t>
            </a:r>
          </a:p>
          <a:p>
            <a:pPr marL="285750" indent="-285750">
              <a:buFont typeface="Wingdings" panose="05000000000000000000" pitchFamily="2" charset="2"/>
              <a:buChar char="q"/>
            </a:pPr>
            <a:r>
              <a:rPr lang="en-US" dirty="0"/>
              <a:t>The company should improve service in Electronics domain.</a:t>
            </a:r>
          </a:p>
          <a:p>
            <a:pPr marL="285750" indent="-285750">
              <a:buFont typeface="Wingdings" panose="05000000000000000000" pitchFamily="2" charset="2"/>
              <a:buChar char="q"/>
            </a:pPr>
            <a:r>
              <a:rPr lang="en-US" dirty="0"/>
              <a:t>Increase service in cash payment modes.</a:t>
            </a:r>
          </a:p>
          <a:p>
            <a:endParaRPr lang="en-US" dirty="0"/>
          </a:p>
        </p:txBody>
      </p:sp>
    </p:spTree>
    <p:extLst>
      <p:ext uri="{BB962C8B-B14F-4D97-AF65-F5344CB8AC3E}">
        <p14:creationId xmlns:p14="http://schemas.microsoft.com/office/powerpoint/2010/main" val="1727814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B9651-185B-4DC2-B17E-D8993A07DF0D}"/>
              </a:ext>
            </a:extLst>
          </p:cNvPr>
          <p:cNvSpPr>
            <a:spLocks noGrp="1"/>
          </p:cNvSpPr>
          <p:nvPr>
            <p:ph type="title"/>
          </p:nvPr>
        </p:nvSpPr>
        <p:spPr/>
        <p:txBody>
          <a:bodyPr/>
          <a:lstStyle/>
          <a:p>
            <a:r>
              <a:rPr lang="en-US" dirty="0"/>
              <a:t>Thank You</a:t>
            </a:r>
          </a:p>
        </p:txBody>
      </p:sp>
      <p:pic>
        <p:nvPicPr>
          <p:cNvPr id="5" name="Picture 4">
            <a:extLst>
              <a:ext uri="{FF2B5EF4-FFF2-40B4-BE49-F238E27FC236}">
                <a16:creationId xmlns:a16="http://schemas.microsoft.com/office/drawing/2014/main" id="{81496157-E1DA-4F8E-A0F7-349653C2D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40" y="2596551"/>
            <a:ext cx="3091492" cy="3091492"/>
          </a:xfrm>
          <a:prstGeom prst="rect">
            <a:avLst/>
          </a:prstGeom>
        </p:spPr>
      </p:pic>
      <p:sp>
        <p:nvSpPr>
          <p:cNvPr id="6" name="Rectangle 5">
            <a:extLst>
              <a:ext uri="{FF2B5EF4-FFF2-40B4-BE49-F238E27FC236}">
                <a16:creationId xmlns:a16="http://schemas.microsoft.com/office/drawing/2014/main" id="{AAF692B5-8AE5-4911-A453-FF1948F2EE20}"/>
              </a:ext>
            </a:extLst>
          </p:cNvPr>
          <p:cNvSpPr/>
          <p:nvPr/>
        </p:nvSpPr>
        <p:spPr>
          <a:xfrm>
            <a:off x="5558287" y="2596551"/>
            <a:ext cx="6096000" cy="1877437"/>
          </a:xfrm>
          <a:prstGeom prst="rect">
            <a:avLst/>
          </a:prstGeom>
        </p:spPr>
        <p:txBody>
          <a:bodyPr>
            <a:spAutoFit/>
          </a:bodyPr>
          <a:lstStyle/>
          <a:p>
            <a:r>
              <a:rPr lang="en-US" sz="4400" b="1" dirty="0">
                <a:solidFill>
                  <a:schemeClr val="accent2"/>
                </a:solidFill>
                <a:latin typeface="Bahnschrift" panose="020B0502040204020203" pitchFamily="34" charset="0"/>
              </a:rPr>
              <a:t>Rabbi Islam </a:t>
            </a:r>
            <a:r>
              <a:rPr lang="en-US" sz="4400" b="1" dirty="0" err="1">
                <a:solidFill>
                  <a:schemeClr val="accent2"/>
                </a:solidFill>
                <a:latin typeface="Bahnschrift" panose="020B0502040204020203" pitchFamily="34" charset="0"/>
              </a:rPr>
              <a:t>Yeasin</a:t>
            </a:r>
            <a:endParaRPr lang="en-US" sz="4400" b="1" dirty="0">
              <a:solidFill>
                <a:schemeClr val="accent2"/>
              </a:solidFill>
              <a:latin typeface="Bahnschrift" panose="020B0502040204020203" pitchFamily="34" charset="0"/>
            </a:endParaRPr>
          </a:p>
          <a:p>
            <a:r>
              <a:rPr lang="en-US" dirty="0">
                <a:latin typeface="Bahnschrift" panose="020B0502040204020203" pitchFamily="34" charset="0"/>
              </a:rPr>
              <a:t>Engineer of Computer Science </a:t>
            </a:r>
          </a:p>
          <a:p>
            <a:r>
              <a:rPr lang="en-US" dirty="0">
                <a:latin typeface="Bahnschrift" panose="020B0502040204020203" pitchFamily="34" charset="0"/>
              </a:rPr>
              <a:t>IBM Certified Professional Data Scientist</a:t>
            </a:r>
          </a:p>
          <a:p>
            <a:r>
              <a:rPr lang="en-US" dirty="0">
                <a:latin typeface="Bahnschrift" panose="020B0502040204020203" pitchFamily="34" charset="0"/>
              </a:rPr>
              <a:t>Data Science Intern , </a:t>
            </a:r>
            <a:r>
              <a:rPr lang="en-US" dirty="0" err="1">
                <a:latin typeface="Bahnschrift" panose="020B0502040204020203" pitchFamily="34" charset="0"/>
              </a:rPr>
              <a:t>InternInfoTech</a:t>
            </a:r>
            <a:endParaRPr lang="en-US" dirty="0">
              <a:latin typeface="Bahnschrift" panose="020B0502040204020203" pitchFamily="34" charset="0"/>
            </a:endParaRPr>
          </a:p>
          <a:p>
            <a:r>
              <a:rPr lang="en-US" dirty="0">
                <a:latin typeface="Bahnschrift" panose="020B0502040204020203" pitchFamily="34" charset="0"/>
              </a:rPr>
              <a:t>Ex Machine Learning Intern, </a:t>
            </a:r>
            <a:r>
              <a:rPr lang="en-US" dirty="0" err="1">
                <a:latin typeface="Bahnschrift" panose="020B0502040204020203" pitchFamily="34" charset="0"/>
              </a:rPr>
              <a:t>MentorNess</a:t>
            </a:r>
            <a:r>
              <a:rPr lang="en-US" dirty="0">
                <a:latin typeface="Bahnschrift" panose="020B0502040204020203" pitchFamily="34" charset="0"/>
              </a:rPr>
              <a:t>  </a:t>
            </a:r>
          </a:p>
        </p:txBody>
      </p:sp>
      <p:pic>
        <p:nvPicPr>
          <p:cNvPr id="7" name="Picture 6">
            <a:hlinkClick r:id="rId3"/>
            <a:extLst>
              <a:ext uri="{FF2B5EF4-FFF2-40B4-BE49-F238E27FC236}">
                <a16:creationId xmlns:a16="http://schemas.microsoft.com/office/drawing/2014/main" id="{9367F848-A12B-454B-8038-498215648586}"/>
              </a:ext>
            </a:extLst>
          </p:cNvPr>
          <p:cNvPicPr>
            <a:picLocks noChangeAspect="1"/>
          </p:cNvPicPr>
          <p:nvPr/>
        </p:nvPicPr>
        <p:blipFill>
          <a:blip r:embed="rId4"/>
          <a:stretch>
            <a:fillRect/>
          </a:stretch>
        </p:blipFill>
        <p:spPr>
          <a:xfrm>
            <a:off x="6182266" y="4778520"/>
            <a:ext cx="487033" cy="487033"/>
          </a:xfrm>
          <a:prstGeom prst="rect">
            <a:avLst/>
          </a:prstGeom>
        </p:spPr>
      </p:pic>
      <p:pic>
        <p:nvPicPr>
          <p:cNvPr id="8" name="Picture 7">
            <a:hlinkClick r:id="rId5"/>
            <a:extLst>
              <a:ext uri="{FF2B5EF4-FFF2-40B4-BE49-F238E27FC236}">
                <a16:creationId xmlns:a16="http://schemas.microsoft.com/office/drawing/2014/main" id="{35813F33-395E-485E-A3CF-2B301A3E915C}"/>
              </a:ext>
            </a:extLst>
          </p:cNvPr>
          <p:cNvPicPr>
            <a:picLocks noChangeAspect="1"/>
          </p:cNvPicPr>
          <p:nvPr/>
        </p:nvPicPr>
        <p:blipFill>
          <a:blip r:embed="rId6"/>
          <a:stretch>
            <a:fillRect/>
          </a:stretch>
        </p:blipFill>
        <p:spPr>
          <a:xfrm>
            <a:off x="6890764" y="4745099"/>
            <a:ext cx="658429" cy="658429"/>
          </a:xfrm>
          <a:prstGeom prst="rect">
            <a:avLst/>
          </a:prstGeom>
        </p:spPr>
      </p:pic>
      <p:pic>
        <p:nvPicPr>
          <p:cNvPr id="9" name="Picture 8">
            <a:hlinkClick r:id="rId7"/>
            <a:extLst>
              <a:ext uri="{FF2B5EF4-FFF2-40B4-BE49-F238E27FC236}">
                <a16:creationId xmlns:a16="http://schemas.microsoft.com/office/drawing/2014/main" id="{7C52C006-AD93-4FD2-99B3-BED5A5D9483C}"/>
              </a:ext>
            </a:extLst>
          </p:cNvPr>
          <p:cNvPicPr>
            <a:picLocks noChangeAspect="1"/>
          </p:cNvPicPr>
          <p:nvPr/>
        </p:nvPicPr>
        <p:blipFill>
          <a:blip r:embed="rId8"/>
          <a:stretch>
            <a:fillRect/>
          </a:stretch>
        </p:blipFill>
        <p:spPr>
          <a:xfrm>
            <a:off x="7770658" y="4747336"/>
            <a:ext cx="623594" cy="623594"/>
          </a:xfrm>
          <a:prstGeom prst="rect">
            <a:avLst/>
          </a:prstGeom>
        </p:spPr>
      </p:pic>
      <p:pic>
        <p:nvPicPr>
          <p:cNvPr id="10" name="Picture 9">
            <a:hlinkClick r:id="rId9"/>
            <a:extLst>
              <a:ext uri="{FF2B5EF4-FFF2-40B4-BE49-F238E27FC236}">
                <a16:creationId xmlns:a16="http://schemas.microsoft.com/office/drawing/2014/main" id="{F66C622F-C7F6-4657-A252-81E47D0CDDD1}"/>
              </a:ext>
            </a:extLst>
          </p:cNvPr>
          <p:cNvPicPr>
            <a:picLocks noChangeAspect="1"/>
          </p:cNvPicPr>
          <p:nvPr/>
        </p:nvPicPr>
        <p:blipFill>
          <a:blip r:embed="rId10"/>
          <a:stretch>
            <a:fillRect/>
          </a:stretch>
        </p:blipFill>
        <p:spPr>
          <a:xfrm>
            <a:off x="8615717" y="4712501"/>
            <a:ext cx="693264" cy="693264"/>
          </a:xfrm>
          <a:prstGeom prst="rect">
            <a:avLst/>
          </a:prstGeom>
        </p:spPr>
      </p:pic>
    </p:spTree>
    <p:extLst>
      <p:ext uri="{BB962C8B-B14F-4D97-AF65-F5344CB8AC3E}">
        <p14:creationId xmlns:p14="http://schemas.microsoft.com/office/powerpoint/2010/main" val="2540159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2351-2A70-4196-AC00-FC75DC8E7CB2}"/>
              </a:ext>
            </a:extLst>
          </p:cNvPr>
          <p:cNvSpPr>
            <a:spLocks noGrp="1"/>
          </p:cNvSpPr>
          <p:nvPr>
            <p:ph type="title"/>
          </p:nvPr>
        </p:nvSpPr>
        <p:spPr>
          <a:xfrm>
            <a:off x="1920240" y="1175465"/>
            <a:ext cx="8770571" cy="1345269"/>
          </a:xfrm>
        </p:spPr>
        <p:txBody>
          <a:bodyPr>
            <a:normAutofit fontScale="90000"/>
          </a:bodyPr>
          <a:lstStyle/>
          <a:p>
            <a:r>
              <a:rPr lang="en-US" dirty="0"/>
              <a:t>Problem Statement</a:t>
            </a:r>
            <a:br>
              <a:rPr lang="en-US" dirty="0"/>
            </a:br>
            <a:endParaRPr lang="en-US" dirty="0"/>
          </a:p>
        </p:txBody>
      </p:sp>
      <p:sp>
        <p:nvSpPr>
          <p:cNvPr id="3" name="Content Placeholder 2">
            <a:extLst>
              <a:ext uri="{FF2B5EF4-FFF2-40B4-BE49-F238E27FC236}">
                <a16:creationId xmlns:a16="http://schemas.microsoft.com/office/drawing/2014/main" id="{521044DB-3560-4217-AC59-3514A495ADBE}"/>
              </a:ext>
            </a:extLst>
          </p:cNvPr>
          <p:cNvSpPr>
            <a:spLocks noGrp="1"/>
          </p:cNvSpPr>
          <p:nvPr>
            <p:ph idx="1"/>
          </p:nvPr>
        </p:nvSpPr>
        <p:spPr/>
        <p:txBody>
          <a:bodyPr/>
          <a:lstStyle/>
          <a:p>
            <a:pPr algn="just"/>
            <a:r>
              <a:rPr lang="en-US" dirty="0"/>
              <a:t>The growth of supermarkets in most populated cities are increasing and market competitions are also high. The dataset is one of the historical sales of supermarket company which has recorded in 3 different branches for 3 months data. Predictive data analytics methods are easy to apply with this dataset.</a:t>
            </a:r>
          </a:p>
          <a:p>
            <a:pPr algn="just"/>
            <a:endParaRPr lang="en-US" dirty="0"/>
          </a:p>
        </p:txBody>
      </p:sp>
    </p:spTree>
    <p:extLst>
      <p:ext uri="{BB962C8B-B14F-4D97-AF65-F5344CB8AC3E}">
        <p14:creationId xmlns:p14="http://schemas.microsoft.com/office/powerpoint/2010/main" val="1479612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A2F8-C78D-4B43-B99D-603282ED3567}"/>
              </a:ext>
            </a:extLst>
          </p:cNvPr>
          <p:cNvSpPr>
            <a:spLocks noGrp="1"/>
          </p:cNvSpPr>
          <p:nvPr>
            <p:ph type="title"/>
          </p:nvPr>
        </p:nvSpPr>
        <p:spPr>
          <a:xfrm>
            <a:off x="1920239" y="709638"/>
            <a:ext cx="8770571" cy="1345269"/>
          </a:xfrm>
        </p:spPr>
        <p:txBody>
          <a:bodyPr/>
          <a:lstStyle/>
          <a:p>
            <a:r>
              <a:rPr lang="en-US" dirty="0"/>
              <a:t>Attributes :</a:t>
            </a:r>
          </a:p>
        </p:txBody>
      </p:sp>
      <p:sp>
        <p:nvSpPr>
          <p:cNvPr id="3" name="Content Placeholder 2">
            <a:extLst>
              <a:ext uri="{FF2B5EF4-FFF2-40B4-BE49-F238E27FC236}">
                <a16:creationId xmlns:a16="http://schemas.microsoft.com/office/drawing/2014/main" id="{49FFD142-407E-47C9-9395-E8F2A2280924}"/>
              </a:ext>
            </a:extLst>
          </p:cNvPr>
          <p:cNvSpPr>
            <a:spLocks noGrp="1"/>
          </p:cNvSpPr>
          <p:nvPr>
            <p:ph idx="1"/>
          </p:nvPr>
        </p:nvSpPr>
        <p:spPr/>
        <p:txBody>
          <a:bodyPr>
            <a:noAutofit/>
          </a:bodyPr>
          <a:lstStyle/>
          <a:p>
            <a:pPr marL="285750" indent="-285750">
              <a:buFont typeface="Wingdings" panose="05000000000000000000" pitchFamily="2" charset="2"/>
              <a:buChar char="q"/>
            </a:pPr>
            <a:r>
              <a:rPr lang="en-US" sz="1200" dirty="0"/>
              <a:t>Invoice id: Computer generated sales slip invoice identification number</a:t>
            </a:r>
          </a:p>
          <a:p>
            <a:pPr marL="285750" indent="-285750">
              <a:buFont typeface="Wingdings" panose="05000000000000000000" pitchFamily="2" charset="2"/>
              <a:buChar char="q"/>
            </a:pPr>
            <a:r>
              <a:rPr lang="en-US" sz="1200" dirty="0"/>
              <a:t>Branch: Branch of supercenter (3 branches are available identified by A, B and C).</a:t>
            </a:r>
          </a:p>
          <a:p>
            <a:pPr marL="285750" indent="-285750">
              <a:buFont typeface="Wingdings" panose="05000000000000000000" pitchFamily="2" charset="2"/>
              <a:buChar char="q"/>
            </a:pPr>
            <a:r>
              <a:rPr lang="en-US" sz="1200" dirty="0"/>
              <a:t>City: Location of supercenters</a:t>
            </a:r>
          </a:p>
          <a:p>
            <a:pPr marL="285750" indent="-285750">
              <a:buFont typeface="Wingdings" panose="05000000000000000000" pitchFamily="2" charset="2"/>
              <a:buChar char="q"/>
            </a:pPr>
            <a:r>
              <a:rPr lang="en-US" sz="1200" dirty="0"/>
              <a:t>Customer type: Type of customers, recorded by Members for customers using member card and Normal for without member card.</a:t>
            </a:r>
          </a:p>
          <a:p>
            <a:pPr marL="285750" indent="-285750">
              <a:buFont typeface="Wingdings" panose="05000000000000000000" pitchFamily="2" charset="2"/>
              <a:buChar char="q"/>
            </a:pPr>
            <a:r>
              <a:rPr lang="en-US" sz="1200" dirty="0"/>
              <a:t>Gender: Gender type of customer</a:t>
            </a:r>
          </a:p>
          <a:p>
            <a:pPr marL="285750" indent="-285750">
              <a:buFont typeface="Wingdings" panose="05000000000000000000" pitchFamily="2" charset="2"/>
              <a:buChar char="q"/>
            </a:pPr>
            <a:r>
              <a:rPr lang="en-US" sz="1200" dirty="0"/>
              <a:t>Product line: General item categorization groups - Electronic accessories, Fashion accessories, Food and beverages, Health and beauty, Home and lifestyle, Sports and travel</a:t>
            </a:r>
          </a:p>
          <a:p>
            <a:pPr marL="285750" indent="-285750">
              <a:buFont typeface="Wingdings" panose="05000000000000000000" pitchFamily="2" charset="2"/>
              <a:buChar char="q"/>
            </a:pPr>
            <a:r>
              <a:rPr lang="en-US" sz="1200" dirty="0"/>
              <a:t>Unit price: Price of each product in $</a:t>
            </a:r>
          </a:p>
          <a:p>
            <a:pPr marL="285750" indent="-285750">
              <a:buFont typeface="Wingdings" panose="05000000000000000000" pitchFamily="2" charset="2"/>
              <a:buChar char="q"/>
            </a:pPr>
            <a:r>
              <a:rPr lang="en-US" sz="1200" dirty="0"/>
              <a:t>Quantity: Number of products purchased by customer</a:t>
            </a:r>
            <a:br>
              <a:rPr lang="en-US" sz="1200" dirty="0"/>
            </a:br>
            <a:br>
              <a:rPr lang="en-US" sz="1200" dirty="0"/>
            </a:br>
            <a:br>
              <a:rPr lang="en-US" sz="1200" dirty="0"/>
            </a:br>
            <a:endParaRPr lang="en-US" sz="1200" dirty="0"/>
          </a:p>
        </p:txBody>
      </p:sp>
    </p:spTree>
    <p:extLst>
      <p:ext uri="{BB962C8B-B14F-4D97-AF65-F5344CB8AC3E}">
        <p14:creationId xmlns:p14="http://schemas.microsoft.com/office/powerpoint/2010/main" val="179138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2EDD8-8369-4BB0-8A7F-E00841C1C7F4}"/>
              </a:ext>
            </a:extLst>
          </p:cNvPr>
          <p:cNvSpPr>
            <a:spLocks noGrp="1"/>
          </p:cNvSpPr>
          <p:nvPr>
            <p:ph type="title"/>
          </p:nvPr>
        </p:nvSpPr>
        <p:spPr/>
        <p:txBody>
          <a:bodyPr/>
          <a:lstStyle/>
          <a:p>
            <a:r>
              <a:rPr lang="en-US" dirty="0"/>
              <a:t>Attribute (Continues):</a:t>
            </a:r>
          </a:p>
        </p:txBody>
      </p:sp>
      <p:sp>
        <p:nvSpPr>
          <p:cNvPr id="3" name="Content Placeholder 2">
            <a:extLst>
              <a:ext uri="{FF2B5EF4-FFF2-40B4-BE49-F238E27FC236}">
                <a16:creationId xmlns:a16="http://schemas.microsoft.com/office/drawing/2014/main" id="{0E24FE5B-74E1-4915-9F4D-9E002EC684A3}"/>
              </a:ext>
            </a:extLst>
          </p:cNvPr>
          <p:cNvSpPr>
            <a:spLocks noGrp="1"/>
          </p:cNvSpPr>
          <p:nvPr>
            <p:ph idx="1"/>
          </p:nvPr>
        </p:nvSpPr>
        <p:spPr/>
        <p:txBody>
          <a:bodyPr>
            <a:normAutofit fontScale="55000" lnSpcReduction="20000"/>
          </a:bodyPr>
          <a:lstStyle/>
          <a:p>
            <a:pPr marL="285750" indent="-285750">
              <a:buFont typeface="Wingdings" panose="05000000000000000000" pitchFamily="2" charset="2"/>
              <a:buChar char="q"/>
            </a:pPr>
            <a:r>
              <a:rPr lang="en-US" dirty="0"/>
              <a:t>Tax: 5% tax fee for customer buying</a:t>
            </a:r>
          </a:p>
          <a:p>
            <a:pPr marL="285750" indent="-285750">
              <a:buFont typeface="Wingdings" panose="05000000000000000000" pitchFamily="2" charset="2"/>
              <a:buChar char="q"/>
            </a:pPr>
            <a:r>
              <a:rPr lang="en-US" dirty="0"/>
              <a:t>Total: Total price including tax</a:t>
            </a:r>
          </a:p>
          <a:p>
            <a:pPr marL="285750" indent="-285750">
              <a:buFont typeface="Wingdings" panose="05000000000000000000" pitchFamily="2" charset="2"/>
              <a:buChar char="q"/>
            </a:pPr>
            <a:r>
              <a:rPr lang="en-US" dirty="0"/>
              <a:t>Date: Date of purchase (Record available from January 2019 to March 2019)</a:t>
            </a:r>
          </a:p>
          <a:p>
            <a:pPr marL="285750" indent="-285750">
              <a:buFont typeface="Wingdings" panose="05000000000000000000" pitchFamily="2" charset="2"/>
              <a:buChar char="q"/>
            </a:pPr>
            <a:r>
              <a:rPr lang="en-US" dirty="0"/>
              <a:t>Time: Purchase time (10am to 9pm)</a:t>
            </a:r>
          </a:p>
          <a:p>
            <a:pPr marL="285750" indent="-285750">
              <a:buFont typeface="Wingdings" panose="05000000000000000000" pitchFamily="2" charset="2"/>
              <a:buChar char="q"/>
            </a:pPr>
            <a:r>
              <a:rPr lang="en-US" dirty="0"/>
              <a:t>Payment: Payment used by customer for purchase (3 methods are available –</a:t>
            </a:r>
          </a:p>
          <a:p>
            <a:pPr marL="285750" indent="-285750">
              <a:buFont typeface="Wingdings" panose="05000000000000000000" pitchFamily="2" charset="2"/>
              <a:buChar char="q"/>
            </a:pPr>
            <a:r>
              <a:rPr lang="en-US" dirty="0"/>
              <a:t>Cash, Credit card and </a:t>
            </a:r>
            <a:r>
              <a:rPr lang="en-US" dirty="0" err="1"/>
              <a:t>Ewallet</a:t>
            </a:r>
            <a:r>
              <a:rPr lang="en-US" dirty="0"/>
              <a:t>)</a:t>
            </a:r>
          </a:p>
          <a:p>
            <a:pPr marL="285750" indent="-285750">
              <a:buFont typeface="Wingdings" panose="05000000000000000000" pitchFamily="2" charset="2"/>
              <a:buChar char="q"/>
            </a:pPr>
            <a:r>
              <a:rPr lang="en-US" dirty="0"/>
              <a:t>COGS: Cost of goods sold</a:t>
            </a:r>
          </a:p>
          <a:p>
            <a:pPr marL="285750" indent="-285750">
              <a:buFont typeface="Wingdings" panose="05000000000000000000" pitchFamily="2" charset="2"/>
              <a:buChar char="q"/>
            </a:pPr>
            <a:r>
              <a:rPr lang="en-US" dirty="0"/>
              <a:t>Gross margin percentage: Gross margin percentage</a:t>
            </a:r>
          </a:p>
          <a:p>
            <a:pPr marL="285750" indent="-285750">
              <a:buFont typeface="Wingdings" panose="05000000000000000000" pitchFamily="2" charset="2"/>
              <a:buChar char="q"/>
            </a:pPr>
            <a:r>
              <a:rPr lang="en-US" dirty="0"/>
              <a:t>Gross income: Gross income</a:t>
            </a:r>
          </a:p>
          <a:p>
            <a:pPr marL="285750" indent="-285750">
              <a:buFont typeface="Wingdings" panose="05000000000000000000" pitchFamily="2" charset="2"/>
              <a:buChar char="q"/>
            </a:pPr>
            <a:r>
              <a:rPr lang="en-US" dirty="0"/>
              <a:t>Rating: Customer stratification rating on their overall shopping experience (On a scale of 1 to 10)</a:t>
            </a:r>
            <a:br>
              <a:rPr lang="en-US" dirty="0"/>
            </a:br>
            <a:br>
              <a:rPr lang="en-US" dirty="0"/>
            </a:br>
            <a:endParaRPr lang="en-US" dirty="0"/>
          </a:p>
        </p:txBody>
      </p:sp>
    </p:spTree>
    <p:extLst>
      <p:ext uri="{BB962C8B-B14F-4D97-AF65-F5344CB8AC3E}">
        <p14:creationId xmlns:p14="http://schemas.microsoft.com/office/powerpoint/2010/main" val="121514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FC0B-0EDA-4C8B-9145-1713326CFAE7}"/>
              </a:ext>
            </a:extLst>
          </p:cNvPr>
          <p:cNvSpPr>
            <a:spLocks noGrp="1"/>
          </p:cNvSpPr>
          <p:nvPr>
            <p:ph type="title"/>
          </p:nvPr>
        </p:nvSpPr>
        <p:spPr/>
        <p:txBody>
          <a:bodyPr/>
          <a:lstStyle/>
          <a:p>
            <a:r>
              <a:rPr lang="en-US" dirty="0"/>
              <a:t>Work Steam</a:t>
            </a:r>
          </a:p>
        </p:txBody>
      </p:sp>
      <p:pic>
        <p:nvPicPr>
          <p:cNvPr id="4" name="Picture 3">
            <a:extLst>
              <a:ext uri="{FF2B5EF4-FFF2-40B4-BE49-F238E27FC236}">
                <a16:creationId xmlns:a16="http://schemas.microsoft.com/office/drawing/2014/main" id="{2A0C55F4-A47E-40C0-BCC6-576FDC9746B4}"/>
              </a:ext>
            </a:extLst>
          </p:cNvPr>
          <p:cNvPicPr>
            <a:picLocks noChangeAspect="1"/>
          </p:cNvPicPr>
          <p:nvPr/>
        </p:nvPicPr>
        <p:blipFill>
          <a:blip r:embed="rId2"/>
          <a:stretch>
            <a:fillRect/>
          </a:stretch>
        </p:blipFill>
        <p:spPr>
          <a:xfrm>
            <a:off x="838200" y="2820837"/>
            <a:ext cx="1216325" cy="1216325"/>
          </a:xfrm>
          <a:prstGeom prst="rect">
            <a:avLst/>
          </a:prstGeom>
        </p:spPr>
      </p:pic>
      <p:sp>
        <p:nvSpPr>
          <p:cNvPr id="5" name="TextBox 4">
            <a:extLst>
              <a:ext uri="{FF2B5EF4-FFF2-40B4-BE49-F238E27FC236}">
                <a16:creationId xmlns:a16="http://schemas.microsoft.com/office/drawing/2014/main" id="{544EAD7E-6FC6-47AC-B812-24D441C1EBBF}"/>
              </a:ext>
            </a:extLst>
          </p:cNvPr>
          <p:cNvSpPr txBox="1"/>
          <p:nvPr/>
        </p:nvSpPr>
        <p:spPr>
          <a:xfrm>
            <a:off x="838200" y="4261449"/>
            <a:ext cx="1447800" cy="646331"/>
          </a:xfrm>
          <a:prstGeom prst="rect">
            <a:avLst/>
          </a:prstGeom>
          <a:noFill/>
        </p:spPr>
        <p:txBody>
          <a:bodyPr wrap="square" rtlCol="0">
            <a:spAutoFit/>
          </a:bodyPr>
          <a:lstStyle/>
          <a:p>
            <a:pPr algn="ctr"/>
            <a:r>
              <a:rPr lang="en-US" b="1" dirty="0"/>
              <a:t>Data Collection </a:t>
            </a:r>
          </a:p>
        </p:txBody>
      </p:sp>
      <p:pic>
        <p:nvPicPr>
          <p:cNvPr id="6" name="Picture 5">
            <a:extLst>
              <a:ext uri="{FF2B5EF4-FFF2-40B4-BE49-F238E27FC236}">
                <a16:creationId xmlns:a16="http://schemas.microsoft.com/office/drawing/2014/main" id="{54679CAB-22D4-472B-98D4-E5AEB22BC194}"/>
              </a:ext>
            </a:extLst>
          </p:cNvPr>
          <p:cNvPicPr>
            <a:picLocks noChangeAspect="1"/>
          </p:cNvPicPr>
          <p:nvPr/>
        </p:nvPicPr>
        <p:blipFill>
          <a:blip r:embed="rId3"/>
          <a:stretch>
            <a:fillRect/>
          </a:stretch>
        </p:blipFill>
        <p:spPr>
          <a:xfrm>
            <a:off x="2622431" y="2820838"/>
            <a:ext cx="1216324" cy="1216324"/>
          </a:xfrm>
          <a:prstGeom prst="rect">
            <a:avLst/>
          </a:prstGeom>
        </p:spPr>
      </p:pic>
      <p:sp>
        <p:nvSpPr>
          <p:cNvPr id="7" name="TextBox 6">
            <a:extLst>
              <a:ext uri="{FF2B5EF4-FFF2-40B4-BE49-F238E27FC236}">
                <a16:creationId xmlns:a16="http://schemas.microsoft.com/office/drawing/2014/main" id="{5BDA1254-920F-45E1-8875-A63FA2A1188E}"/>
              </a:ext>
            </a:extLst>
          </p:cNvPr>
          <p:cNvSpPr txBox="1"/>
          <p:nvPr/>
        </p:nvSpPr>
        <p:spPr>
          <a:xfrm>
            <a:off x="2622431" y="4399948"/>
            <a:ext cx="1154502" cy="369332"/>
          </a:xfrm>
          <a:prstGeom prst="rect">
            <a:avLst/>
          </a:prstGeom>
          <a:noFill/>
        </p:spPr>
        <p:txBody>
          <a:bodyPr wrap="square" rtlCol="0">
            <a:spAutoFit/>
          </a:bodyPr>
          <a:lstStyle/>
          <a:p>
            <a:pPr algn="ctr"/>
            <a:r>
              <a:rPr lang="en-US" b="1" dirty="0"/>
              <a:t>EDA</a:t>
            </a:r>
          </a:p>
        </p:txBody>
      </p:sp>
      <p:pic>
        <p:nvPicPr>
          <p:cNvPr id="8" name="Picture 7">
            <a:extLst>
              <a:ext uri="{FF2B5EF4-FFF2-40B4-BE49-F238E27FC236}">
                <a16:creationId xmlns:a16="http://schemas.microsoft.com/office/drawing/2014/main" id="{8B7A6F40-3188-48C9-8C13-D94E0D701A90}"/>
              </a:ext>
            </a:extLst>
          </p:cNvPr>
          <p:cNvPicPr>
            <a:picLocks noChangeAspect="1"/>
          </p:cNvPicPr>
          <p:nvPr/>
        </p:nvPicPr>
        <p:blipFill>
          <a:blip r:embed="rId4"/>
          <a:stretch>
            <a:fillRect/>
          </a:stretch>
        </p:blipFill>
        <p:spPr>
          <a:xfrm>
            <a:off x="4278702" y="2820837"/>
            <a:ext cx="1216325" cy="1216325"/>
          </a:xfrm>
          <a:prstGeom prst="rect">
            <a:avLst/>
          </a:prstGeom>
        </p:spPr>
      </p:pic>
      <p:sp>
        <p:nvSpPr>
          <p:cNvPr id="9" name="TextBox 8">
            <a:extLst>
              <a:ext uri="{FF2B5EF4-FFF2-40B4-BE49-F238E27FC236}">
                <a16:creationId xmlns:a16="http://schemas.microsoft.com/office/drawing/2014/main" id="{D1699A3D-D00C-4F0E-AC7E-B69396E0D84A}"/>
              </a:ext>
            </a:extLst>
          </p:cNvPr>
          <p:cNvSpPr txBox="1"/>
          <p:nvPr/>
        </p:nvSpPr>
        <p:spPr>
          <a:xfrm>
            <a:off x="4077419" y="4374544"/>
            <a:ext cx="1687182" cy="646331"/>
          </a:xfrm>
          <a:prstGeom prst="rect">
            <a:avLst/>
          </a:prstGeom>
          <a:noFill/>
        </p:spPr>
        <p:txBody>
          <a:bodyPr wrap="square" rtlCol="0">
            <a:spAutoFit/>
          </a:bodyPr>
          <a:lstStyle/>
          <a:p>
            <a:pPr algn="ctr"/>
            <a:r>
              <a:rPr lang="en-US" b="1" dirty="0"/>
              <a:t>Feature Engineering</a:t>
            </a:r>
          </a:p>
        </p:txBody>
      </p:sp>
      <p:pic>
        <p:nvPicPr>
          <p:cNvPr id="10" name="Picture 9">
            <a:extLst>
              <a:ext uri="{FF2B5EF4-FFF2-40B4-BE49-F238E27FC236}">
                <a16:creationId xmlns:a16="http://schemas.microsoft.com/office/drawing/2014/main" id="{22A2B033-DD16-4676-94D4-22797B7D7626}"/>
              </a:ext>
            </a:extLst>
          </p:cNvPr>
          <p:cNvPicPr>
            <a:picLocks noChangeAspect="1"/>
          </p:cNvPicPr>
          <p:nvPr/>
        </p:nvPicPr>
        <p:blipFill>
          <a:blip r:embed="rId5"/>
          <a:stretch>
            <a:fillRect/>
          </a:stretch>
        </p:blipFill>
        <p:spPr>
          <a:xfrm>
            <a:off x="6096000" y="2924353"/>
            <a:ext cx="1009291" cy="1009291"/>
          </a:xfrm>
          <a:prstGeom prst="rect">
            <a:avLst/>
          </a:prstGeom>
        </p:spPr>
      </p:pic>
      <p:sp>
        <p:nvSpPr>
          <p:cNvPr id="11" name="TextBox 10">
            <a:extLst>
              <a:ext uri="{FF2B5EF4-FFF2-40B4-BE49-F238E27FC236}">
                <a16:creationId xmlns:a16="http://schemas.microsoft.com/office/drawing/2014/main" id="{B57D7BDF-502C-4835-B14F-C332C10EA50C}"/>
              </a:ext>
            </a:extLst>
          </p:cNvPr>
          <p:cNvSpPr txBox="1"/>
          <p:nvPr/>
        </p:nvSpPr>
        <p:spPr>
          <a:xfrm>
            <a:off x="5757054" y="4271026"/>
            <a:ext cx="1687182" cy="646331"/>
          </a:xfrm>
          <a:prstGeom prst="rect">
            <a:avLst/>
          </a:prstGeom>
          <a:noFill/>
        </p:spPr>
        <p:txBody>
          <a:bodyPr wrap="square" rtlCol="0">
            <a:spAutoFit/>
          </a:bodyPr>
          <a:lstStyle/>
          <a:p>
            <a:pPr algn="ctr"/>
            <a:r>
              <a:rPr lang="en-US" b="1" dirty="0"/>
              <a:t>Data </a:t>
            </a:r>
            <a:r>
              <a:rPr lang="en-US" b="1" dirty="0" err="1"/>
              <a:t>visulization</a:t>
            </a:r>
            <a:endParaRPr lang="en-US" b="1" dirty="0"/>
          </a:p>
        </p:txBody>
      </p:sp>
      <p:pic>
        <p:nvPicPr>
          <p:cNvPr id="12" name="Picture 11">
            <a:extLst>
              <a:ext uri="{FF2B5EF4-FFF2-40B4-BE49-F238E27FC236}">
                <a16:creationId xmlns:a16="http://schemas.microsoft.com/office/drawing/2014/main" id="{011285B0-2E61-4370-BFD1-F9E994619B93}"/>
              </a:ext>
            </a:extLst>
          </p:cNvPr>
          <p:cNvPicPr>
            <a:picLocks noChangeAspect="1"/>
          </p:cNvPicPr>
          <p:nvPr/>
        </p:nvPicPr>
        <p:blipFill>
          <a:blip r:embed="rId6"/>
          <a:stretch>
            <a:fillRect/>
          </a:stretch>
        </p:blipFill>
        <p:spPr>
          <a:xfrm>
            <a:off x="7706264" y="2820837"/>
            <a:ext cx="1260984" cy="1260984"/>
          </a:xfrm>
          <a:prstGeom prst="rect">
            <a:avLst/>
          </a:prstGeom>
        </p:spPr>
      </p:pic>
      <p:sp>
        <p:nvSpPr>
          <p:cNvPr id="13" name="TextBox 12">
            <a:extLst>
              <a:ext uri="{FF2B5EF4-FFF2-40B4-BE49-F238E27FC236}">
                <a16:creationId xmlns:a16="http://schemas.microsoft.com/office/drawing/2014/main" id="{4A5104D1-E701-4758-9B02-A2DBAA7246C9}"/>
              </a:ext>
            </a:extLst>
          </p:cNvPr>
          <p:cNvSpPr txBox="1"/>
          <p:nvPr/>
        </p:nvSpPr>
        <p:spPr>
          <a:xfrm>
            <a:off x="7548473" y="4374543"/>
            <a:ext cx="1687182" cy="646331"/>
          </a:xfrm>
          <a:prstGeom prst="rect">
            <a:avLst/>
          </a:prstGeom>
          <a:noFill/>
        </p:spPr>
        <p:txBody>
          <a:bodyPr wrap="square" rtlCol="0">
            <a:spAutoFit/>
          </a:bodyPr>
          <a:lstStyle/>
          <a:p>
            <a:pPr algn="ctr"/>
            <a:r>
              <a:rPr lang="en-US" b="1" dirty="0"/>
              <a:t>Customer </a:t>
            </a:r>
          </a:p>
          <a:p>
            <a:pPr algn="ctr"/>
            <a:r>
              <a:rPr lang="en-US" b="1" dirty="0"/>
              <a:t>Analysis</a:t>
            </a:r>
          </a:p>
        </p:txBody>
      </p:sp>
      <p:pic>
        <p:nvPicPr>
          <p:cNvPr id="14" name="Picture 13">
            <a:extLst>
              <a:ext uri="{FF2B5EF4-FFF2-40B4-BE49-F238E27FC236}">
                <a16:creationId xmlns:a16="http://schemas.microsoft.com/office/drawing/2014/main" id="{8A0BF8EF-E167-4976-AFC9-D2A3CCEC213D}"/>
              </a:ext>
            </a:extLst>
          </p:cNvPr>
          <p:cNvPicPr>
            <a:picLocks noChangeAspect="1"/>
          </p:cNvPicPr>
          <p:nvPr/>
        </p:nvPicPr>
        <p:blipFill>
          <a:blip r:embed="rId7"/>
          <a:stretch>
            <a:fillRect/>
          </a:stretch>
        </p:blipFill>
        <p:spPr>
          <a:xfrm>
            <a:off x="9439452" y="2924353"/>
            <a:ext cx="1352193" cy="1352193"/>
          </a:xfrm>
          <a:prstGeom prst="rect">
            <a:avLst/>
          </a:prstGeom>
        </p:spPr>
      </p:pic>
      <p:sp>
        <p:nvSpPr>
          <p:cNvPr id="15" name="TextBox 14">
            <a:extLst>
              <a:ext uri="{FF2B5EF4-FFF2-40B4-BE49-F238E27FC236}">
                <a16:creationId xmlns:a16="http://schemas.microsoft.com/office/drawing/2014/main" id="{E52D777A-4D43-4A0E-AA8B-37CC5049F32F}"/>
              </a:ext>
            </a:extLst>
          </p:cNvPr>
          <p:cNvSpPr txBox="1"/>
          <p:nvPr/>
        </p:nvSpPr>
        <p:spPr>
          <a:xfrm>
            <a:off x="9569569" y="4374544"/>
            <a:ext cx="1154502" cy="646331"/>
          </a:xfrm>
          <a:prstGeom prst="rect">
            <a:avLst/>
          </a:prstGeom>
          <a:noFill/>
        </p:spPr>
        <p:txBody>
          <a:bodyPr wrap="square" rtlCol="0">
            <a:spAutoFit/>
          </a:bodyPr>
          <a:lstStyle/>
          <a:p>
            <a:pPr algn="ctr"/>
            <a:r>
              <a:rPr lang="en-US" b="1" dirty="0"/>
              <a:t>Report Export</a:t>
            </a:r>
          </a:p>
        </p:txBody>
      </p:sp>
    </p:spTree>
    <p:extLst>
      <p:ext uri="{BB962C8B-B14F-4D97-AF65-F5344CB8AC3E}">
        <p14:creationId xmlns:p14="http://schemas.microsoft.com/office/powerpoint/2010/main" val="105960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BD33-8D15-486A-9579-9743ED3128A4}"/>
              </a:ext>
            </a:extLst>
          </p:cNvPr>
          <p:cNvSpPr>
            <a:spLocks noGrp="1"/>
          </p:cNvSpPr>
          <p:nvPr>
            <p:ph type="title"/>
          </p:nvPr>
        </p:nvSpPr>
        <p:spPr/>
        <p:txBody>
          <a:bodyPr/>
          <a:lstStyle/>
          <a:p>
            <a:r>
              <a:rPr lang="en-US" dirty="0"/>
              <a:t>Tech Stack</a:t>
            </a:r>
          </a:p>
        </p:txBody>
      </p:sp>
      <p:sp>
        <p:nvSpPr>
          <p:cNvPr id="4" name="TextBox 3">
            <a:extLst>
              <a:ext uri="{FF2B5EF4-FFF2-40B4-BE49-F238E27FC236}">
                <a16:creationId xmlns:a16="http://schemas.microsoft.com/office/drawing/2014/main" id="{C3696282-9451-479E-9C2F-F68EBA29A759}"/>
              </a:ext>
            </a:extLst>
          </p:cNvPr>
          <p:cNvSpPr txBox="1"/>
          <p:nvPr/>
        </p:nvSpPr>
        <p:spPr>
          <a:xfrm>
            <a:off x="838200" y="4261449"/>
            <a:ext cx="1154502" cy="369332"/>
          </a:xfrm>
          <a:prstGeom prst="rect">
            <a:avLst/>
          </a:prstGeom>
          <a:noFill/>
        </p:spPr>
        <p:txBody>
          <a:bodyPr wrap="square" rtlCol="0">
            <a:spAutoFit/>
          </a:bodyPr>
          <a:lstStyle/>
          <a:p>
            <a:pPr algn="ctr"/>
            <a:r>
              <a:rPr lang="en-US" b="1" dirty="0"/>
              <a:t>Python</a:t>
            </a:r>
          </a:p>
        </p:txBody>
      </p:sp>
      <p:sp>
        <p:nvSpPr>
          <p:cNvPr id="5" name="TextBox 4">
            <a:extLst>
              <a:ext uri="{FF2B5EF4-FFF2-40B4-BE49-F238E27FC236}">
                <a16:creationId xmlns:a16="http://schemas.microsoft.com/office/drawing/2014/main" id="{226F0A8D-7BE3-4AAA-BE72-69602EA88B46}"/>
              </a:ext>
            </a:extLst>
          </p:cNvPr>
          <p:cNvSpPr txBox="1"/>
          <p:nvPr/>
        </p:nvSpPr>
        <p:spPr>
          <a:xfrm>
            <a:off x="2622431" y="4399948"/>
            <a:ext cx="1154502" cy="369332"/>
          </a:xfrm>
          <a:prstGeom prst="rect">
            <a:avLst/>
          </a:prstGeom>
          <a:noFill/>
        </p:spPr>
        <p:txBody>
          <a:bodyPr wrap="square" rtlCol="0">
            <a:spAutoFit/>
          </a:bodyPr>
          <a:lstStyle/>
          <a:p>
            <a:pPr algn="ctr"/>
            <a:r>
              <a:rPr lang="en-US" b="1" dirty="0"/>
              <a:t>Pandas</a:t>
            </a:r>
          </a:p>
        </p:txBody>
      </p:sp>
      <p:sp>
        <p:nvSpPr>
          <p:cNvPr id="6" name="TextBox 5">
            <a:extLst>
              <a:ext uri="{FF2B5EF4-FFF2-40B4-BE49-F238E27FC236}">
                <a16:creationId xmlns:a16="http://schemas.microsoft.com/office/drawing/2014/main" id="{465E4988-99A5-408B-96E5-F6FCA891A7AC}"/>
              </a:ext>
            </a:extLst>
          </p:cNvPr>
          <p:cNvSpPr txBox="1"/>
          <p:nvPr/>
        </p:nvSpPr>
        <p:spPr>
          <a:xfrm>
            <a:off x="4309613" y="4374545"/>
            <a:ext cx="1154502" cy="369332"/>
          </a:xfrm>
          <a:prstGeom prst="rect">
            <a:avLst/>
          </a:prstGeom>
          <a:noFill/>
        </p:spPr>
        <p:txBody>
          <a:bodyPr wrap="square" rtlCol="0">
            <a:spAutoFit/>
          </a:bodyPr>
          <a:lstStyle/>
          <a:p>
            <a:pPr algn="ctr"/>
            <a:r>
              <a:rPr lang="en-US" b="1" dirty="0" err="1"/>
              <a:t>Numpy</a:t>
            </a:r>
            <a:endParaRPr lang="en-US" b="1" dirty="0"/>
          </a:p>
        </p:txBody>
      </p:sp>
      <p:sp>
        <p:nvSpPr>
          <p:cNvPr id="7" name="TextBox 6">
            <a:extLst>
              <a:ext uri="{FF2B5EF4-FFF2-40B4-BE49-F238E27FC236}">
                <a16:creationId xmlns:a16="http://schemas.microsoft.com/office/drawing/2014/main" id="{574C3F68-95C6-44B2-9C37-E61FFD52F6AB}"/>
              </a:ext>
            </a:extLst>
          </p:cNvPr>
          <p:cNvSpPr txBox="1"/>
          <p:nvPr/>
        </p:nvSpPr>
        <p:spPr>
          <a:xfrm>
            <a:off x="6281914" y="4455218"/>
            <a:ext cx="1297221" cy="369332"/>
          </a:xfrm>
          <a:prstGeom prst="rect">
            <a:avLst/>
          </a:prstGeom>
          <a:noFill/>
        </p:spPr>
        <p:txBody>
          <a:bodyPr wrap="square" rtlCol="0">
            <a:spAutoFit/>
          </a:bodyPr>
          <a:lstStyle/>
          <a:p>
            <a:pPr algn="ctr"/>
            <a:r>
              <a:rPr lang="en-US" b="1" dirty="0"/>
              <a:t>Seaborn</a:t>
            </a:r>
          </a:p>
        </p:txBody>
      </p:sp>
      <p:sp>
        <p:nvSpPr>
          <p:cNvPr id="8" name="TextBox 7">
            <a:extLst>
              <a:ext uri="{FF2B5EF4-FFF2-40B4-BE49-F238E27FC236}">
                <a16:creationId xmlns:a16="http://schemas.microsoft.com/office/drawing/2014/main" id="{86031FF1-C5D9-4E7C-86FF-91B1A4907B78}"/>
              </a:ext>
            </a:extLst>
          </p:cNvPr>
          <p:cNvSpPr txBox="1"/>
          <p:nvPr/>
        </p:nvSpPr>
        <p:spPr>
          <a:xfrm>
            <a:off x="8552913" y="4348663"/>
            <a:ext cx="1716469" cy="369332"/>
          </a:xfrm>
          <a:prstGeom prst="rect">
            <a:avLst/>
          </a:prstGeom>
          <a:noFill/>
        </p:spPr>
        <p:txBody>
          <a:bodyPr wrap="square" rtlCol="0">
            <a:spAutoFit/>
          </a:bodyPr>
          <a:lstStyle/>
          <a:p>
            <a:pPr algn="ctr"/>
            <a:r>
              <a:rPr lang="en-US" b="1" dirty="0" err="1"/>
              <a:t>Mathplotlib</a:t>
            </a:r>
            <a:endParaRPr lang="en-US" b="1" dirty="0"/>
          </a:p>
        </p:txBody>
      </p:sp>
      <p:pic>
        <p:nvPicPr>
          <p:cNvPr id="10" name="Picture 9">
            <a:extLst>
              <a:ext uri="{FF2B5EF4-FFF2-40B4-BE49-F238E27FC236}">
                <a16:creationId xmlns:a16="http://schemas.microsoft.com/office/drawing/2014/main" id="{290163A6-EFE7-4256-B1F4-9790E2235C80}"/>
              </a:ext>
            </a:extLst>
          </p:cNvPr>
          <p:cNvPicPr>
            <a:picLocks noChangeAspect="1"/>
          </p:cNvPicPr>
          <p:nvPr/>
        </p:nvPicPr>
        <p:blipFill>
          <a:blip r:embed="rId2"/>
          <a:stretch>
            <a:fillRect/>
          </a:stretch>
        </p:blipFill>
        <p:spPr>
          <a:xfrm>
            <a:off x="663517" y="2667986"/>
            <a:ext cx="1518967" cy="1522023"/>
          </a:xfrm>
          <a:prstGeom prst="rect">
            <a:avLst/>
          </a:prstGeom>
        </p:spPr>
      </p:pic>
      <p:pic>
        <p:nvPicPr>
          <p:cNvPr id="11" name="Picture 10">
            <a:extLst>
              <a:ext uri="{FF2B5EF4-FFF2-40B4-BE49-F238E27FC236}">
                <a16:creationId xmlns:a16="http://schemas.microsoft.com/office/drawing/2014/main" id="{92E5D61E-9A7B-4785-9002-D1E5AB5071D3}"/>
              </a:ext>
            </a:extLst>
          </p:cNvPr>
          <p:cNvPicPr>
            <a:picLocks noChangeAspect="1"/>
          </p:cNvPicPr>
          <p:nvPr/>
        </p:nvPicPr>
        <p:blipFill>
          <a:blip r:embed="rId3"/>
          <a:stretch>
            <a:fillRect/>
          </a:stretch>
        </p:blipFill>
        <p:spPr>
          <a:xfrm>
            <a:off x="2654687" y="3044765"/>
            <a:ext cx="1278957" cy="1231588"/>
          </a:xfrm>
          <a:prstGeom prst="rect">
            <a:avLst/>
          </a:prstGeom>
        </p:spPr>
      </p:pic>
      <p:pic>
        <p:nvPicPr>
          <p:cNvPr id="12" name="Picture 11">
            <a:extLst>
              <a:ext uri="{FF2B5EF4-FFF2-40B4-BE49-F238E27FC236}">
                <a16:creationId xmlns:a16="http://schemas.microsoft.com/office/drawing/2014/main" id="{098CDCCE-91A3-407E-8B26-33ACDC9D3783}"/>
              </a:ext>
            </a:extLst>
          </p:cNvPr>
          <p:cNvPicPr>
            <a:picLocks noChangeAspect="1"/>
          </p:cNvPicPr>
          <p:nvPr/>
        </p:nvPicPr>
        <p:blipFill>
          <a:blip r:embed="rId4"/>
          <a:stretch>
            <a:fillRect/>
          </a:stretch>
        </p:blipFill>
        <p:spPr>
          <a:xfrm>
            <a:off x="4312307" y="3076408"/>
            <a:ext cx="1264134" cy="1271780"/>
          </a:xfrm>
          <a:prstGeom prst="rect">
            <a:avLst/>
          </a:prstGeom>
        </p:spPr>
      </p:pic>
      <p:pic>
        <p:nvPicPr>
          <p:cNvPr id="13" name="Picture 12">
            <a:extLst>
              <a:ext uri="{FF2B5EF4-FFF2-40B4-BE49-F238E27FC236}">
                <a16:creationId xmlns:a16="http://schemas.microsoft.com/office/drawing/2014/main" id="{C4D874C7-B9A8-44DB-B828-C17D70CD2D7D}"/>
              </a:ext>
            </a:extLst>
          </p:cNvPr>
          <p:cNvPicPr>
            <a:picLocks noChangeAspect="1"/>
          </p:cNvPicPr>
          <p:nvPr/>
        </p:nvPicPr>
        <p:blipFill>
          <a:blip r:embed="rId5"/>
          <a:stretch>
            <a:fillRect/>
          </a:stretch>
        </p:blipFill>
        <p:spPr>
          <a:xfrm>
            <a:off x="6281914" y="2817566"/>
            <a:ext cx="1256404" cy="1556979"/>
          </a:xfrm>
          <a:prstGeom prst="rect">
            <a:avLst/>
          </a:prstGeom>
        </p:spPr>
      </p:pic>
      <p:pic>
        <p:nvPicPr>
          <p:cNvPr id="14" name="Picture 13">
            <a:extLst>
              <a:ext uri="{FF2B5EF4-FFF2-40B4-BE49-F238E27FC236}">
                <a16:creationId xmlns:a16="http://schemas.microsoft.com/office/drawing/2014/main" id="{EA844BBC-310A-42AA-926A-BB06B79EA522}"/>
              </a:ext>
            </a:extLst>
          </p:cNvPr>
          <p:cNvPicPr>
            <a:picLocks noChangeAspect="1"/>
          </p:cNvPicPr>
          <p:nvPr/>
        </p:nvPicPr>
        <p:blipFill>
          <a:blip r:embed="rId6"/>
          <a:stretch>
            <a:fillRect/>
          </a:stretch>
        </p:blipFill>
        <p:spPr>
          <a:xfrm>
            <a:off x="8304542" y="3484819"/>
            <a:ext cx="2213212" cy="454957"/>
          </a:xfrm>
          <a:prstGeom prst="rect">
            <a:avLst/>
          </a:prstGeom>
        </p:spPr>
      </p:pic>
    </p:spTree>
    <p:extLst>
      <p:ext uri="{BB962C8B-B14F-4D97-AF65-F5344CB8AC3E}">
        <p14:creationId xmlns:p14="http://schemas.microsoft.com/office/powerpoint/2010/main" val="3960634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34FBA-F7CC-413F-9449-C76227FF05C6}"/>
              </a:ext>
            </a:extLst>
          </p:cNvPr>
          <p:cNvSpPr>
            <a:spLocks noGrp="1"/>
          </p:cNvSpPr>
          <p:nvPr>
            <p:ph type="title"/>
          </p:nvPr>
        </p:nvSpPr>
        <p:spPr/>
        <p:txBody>
          <a:bodyPr/>
          <a:lstStyle/>
          <a:p>
            <a:r>
              <a:rPr lang="en-US" dirty="0"/>
              <a:t>Insights from the Raw Dataset</a:t>
            </a:r>
          </a:p>
        </p:txBody>
      </p:sp>
      <p:pic>
        <p:nvPicPr>
          <p:cNvPr id="4" name="Picture 3">
            <a:extLst>
              <a:ext uri="{FF2B5EF4-FFF2-40B4-BE49-F238E27FC236}">
                <a16:creationId xmlns:a16="http://schemas.microsoft.com/office/drawing/2014/main" id="{D489A2D1-E086-41BB-BE1C-5BAB5B8025FB}"/>
              </a:ext>
            </a:extLst>
          </p:cNvPr>
          <p:cNvPicPr>
            <a:picLocks noChangeAspect="1"/>
          </p:cNvPicPr>
          <p:nvPr/>
        </p:nvPicPr>
        <p:blipFill>
          <a:blip r:embed="rId2"/>
          <a:stretch>
            <a:fillRect/>
          </a:stretch>
        </p:blipFill>
        <p:spPr>
          <a:xfrm>
            <a:off x="2053030" y="2437861"/>
            <a:ext cx="7723632" cy="2261156"/>
          </a:xfrm>
          <a:prstGeom prst="rect">
            <a:avLst/>
          </a:prstGeom>
        </p:spPr>
      </p:pic>
      <p:pic>
        <p:nvPicPr>
          <p:cNvPr id="5" name="Picture 4">
            <a:extLst>
              <a:ext uri="{FF2B5EF4-FFF2-40B4-BE49-F238E27FC236}">
                <a16:creationId xmlns:a16="http://schemas.microsoft.com/office/drawing/2014/main" id="{F58DB23B-FACA-46EA-A169-59633BE434CC}"/>
              </a:ext>
            </a:extLst>
          </p:cNvPr>
          <p:cNvPicPr>
            <a:picLocks noChangeAspect="1"/>
          </p:cNvPicPr>
          <p:nvPr/>
        </p:nvPicPr>
        <p:blipFill>
          <a:blip r:embed="rId3"/>
          <a:stretch>
            <a:fillRect/>
          </a:stretch>
        </p:blipFill>
        <p:spPr>
          <a:xfrm>
            <a:off x="2053030" y="4930289"/>
            <a:ext cx="5400675" cy="419100"/>
          </a:xfrm>
          <a:prstGeom prst="rect">
            <a:avLst/>
          </a:prstGeom>
        </p:spPr>
      </p:pic>
    </p:spTree>
    <p:extLst>
      <p:ext uri="{BB962C8B-B14F-4D97-AF65-F5344CB8AC3E}">
        <p14:creationId xmlns:p14="http://schemas.microsoft.com/office/powerpoint/2010/main" val="290722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A8FA3-FC4F-4FEF-BEE0-3E72C2EECA54}"/>
              </a:ext>
            </a:extLst>
          </p:cNvPr>
          <p:cNvSpPr>
            <a:spLocks noGrp="1"/>
          </p:cNvSpPr>
          <p:nvPr>
            <p:ph type="title"/>
          </p:nvPr>
        </p:nvSpPr>
        <p:spPr>
          <a:xfrm>
            <a:off x="879894" y="442220"/>
            <a:ext cx="9810917" cy="1345269"/>
          </a:xfrm>
        </p:spPr>
        <p:txBody>
          <a:bodyPr>
            <a:normAutofit fontScale="90000"/>
          </a:bodyPr>
          <a:lstStyle/>
          <a:p>
            <a:r>
              <a:rPr lang="en-US" dirty="0"/>
              <a:t>Proportion (Gender wise) &amp; Branch Rating</a:t>
            </a:r>
          </a:p>
        </p:txBody>
      </p:sp>
      <p:pic>
        <p:nvPicPr>
          <p:cNvPr id="4" name="Picture 3">
            <a:extLst>
              <a:ext uri="{FF2B5EF4-FFF2-40B4-BE49-F238E27FC236}">
                <a16:creationId xmlns:a16="http://schemas.microsoft.com/office/drawing/2014/main" id="{FE4EB3D1-714D-4A74-9306-93F2F762C5CE}"/>
              </a:ext>
            </a:extLst>
          </p:cNvPr>
          <p:cNvPicPr>
            <a:picLocks noChangeAspect="1"/>
          </p:cNvPicPr>
          <p:nvPr/>
        </p:nvPicPr>
        <p:blipFill>
          <a:blip r:embed="rId2"/>
          <a:stretch>
            <a:fillRect/>
          </a:stretch>
        </p:blipFill>
        <p:spPr>
          <a:xfrm>
            <a:off x="411193" y="2618025"/>
            <a:ext cx="5880027" cy="2307094"/>
          </a:xfrm>
          <a:prstGeom prst="rect">
            <a:avLst/>
          </a:prstGeom>
        </p:spPr>
      </p:pic>
      <p:pic>
        <p:nvPicPr>
          <p:cNvPr id="5" name="Picture 4">
            <a:extLst>
              <a:ext uri="{FF2B5EF4-FFF2-40B4-BE49-F238E27FC236}">
                <a16:creationId xmlns:a16="http://schemas.microsoft.com/office/drawing/2014/main" id="{2B7B3A3C-416F-4914-B884-B0E52A6F9249}"/>
              </a:ext>
            </a:extLst>
          </p:cNvPr>
          <p:cNvPicPr>
            <a:picLocks noChangeAspect="1"/>
          </p:cNvPicPr>
          <p:nvPr/>
        </p:nvPicPr>
        <p:blipFill>
          <a:blip r:embed="rId3"/>
          <a:stretch>
            <a:fillRect/>
          </a:stretch>
        </p:blipFill>
        <p:spPr>
          <a:xfrm>
            <a:off x="6839399" y="2410991"/>
            <a:ext cx="4448175" cy="2981325"/>
          </a:xfrm>
          <a:prstGeom prst="rect">
            <a:avLst/>
          </a:prstGeom>
        </p:spPr>
      </p:pic>
      <p:sp>
        <p:nvSpPr>
          <p:cNvPr id="6" name="TextBox 5">
            <a:extLst>
              <a:ext uri="{FF2B5EF4-FFF2-40B4-BE49-F238E27FC236}">
                <a16:creationId xmlns:a16="http://schemas.microsoft.com/office/drawing/2014/main" id="{DAD0BA8A-F9A7-452F-973F-5FE41ACE08D7}"/>
              </a:ext>
            </a:extLst>
          </p:cNvPr>
          <p:cNvSpPr txBox="1"/>
          <p:nvPr/>
        </p:nvSpPr>
        <p:spPr>
          <a:xfrm>
            <a:off x="733245" y="5753819"/>
            <a:ext cx="7604582" cy="923330"/>
          </a:xfrm>
          <a:prstGeom prst="rect">
            <a:avLst/>
          </a:prstGeom>
          <a:noFill/>
        </p:spPr>
        <p:txBody>
          <a:bodyPr wrap="none" rtlCol="0">
            <a:spAutoFit/>
          </a:bodyPr>
          <a:lstStyle/>
          <a:p>
            <a:r>
              <a:rPr lang="en-US" b="1" u="sng" dirty="0"/>
              <a:t>Insights: </a:t>
            </a:r>
          </a:p>
          <a:p>
            <a:pPr marL="285750" indent="-285750">
              <a:buFont typeface="Wingdings" panose="05000000000000000000" pitchFamily="2" charset="2"/>
              <a:buChar char="q"/>
            </a:pPr>
            <a:r>
              <a:rPr lang="en-US" dirty="0"/>
              <a:t>Gender wise Females went more than Males in a Super shop</a:t>
            </a:r>
          </a:p>
          <a:p>
            <a:pPr marL="285750" indent="-285750">
              <a:buFont typeface="Wingdings" panose="05000000000000000000" pitchFamily="2" charset="2"/>
              <a:buChar char="q"/>
            </a:pPr>
            <a:r>
              <a:rPr lang="en-US" dirty="0"/>
              <a:t>Among Three </a:t>
            </a:r>
            <a:r>
              <a:rPr lang="en-US" dirty="0" err="1"/>
              <a:t>Branchs</a:t>
            </a:r>
            <a:r>
              <a:rPr lang="en-US" dirty="0"/>
              <a:t> “Branch B” is less popular than average </a:t>
            </a:r>
          </a:p>
        </p:txBody>
      </p:sp>
    </p:spTree>
    <p:extLst>
      <p:ext uri="{BB962C8B-B14F-4D97-AF65-F5344CB8AC3E}">
        <p14:creationId xmlns:p14="http://schemas.microsoft.com/office/powerpoint/2010/main" val="3850605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11CF9-E707-44B3-980E-1B70D4E94C63}"/>
              </a:ext>
            </a:extLst>
          </p:cNvPr>
          <p:cNvSpPr>
            <a:spLocks noGrp="1"/>
          </p:cNvSpPr>
          <p:nvPr>
            <p:ph type="title"/>
          </p:nvPr>
        </p:nvSpPr>
        <p:spPr>
          <a:xfrm>
            <a:off x="854016" y="442220"/>
            <a:ext cx="9836796" cy="1345269"/>
          </a:xfrm>
        </p:spPr>
        <p:txBody>
          <a:bodyPr>
            <a:normAutofit fontScale="90000"/>
          </a:bodyPr>
          <a:lstStyle/>
          <a:p>
            <a:r>
              <a:rPr lang="en-US" dirty="0"/>
              <a:t>Variation in Product Line Vs Gross income</a:t>
            </a:r>
          </a:p>
        </p:txBody>
      </p:sp>
      <p:pic>
        <p:nvPicPr>
          <p:cNvPr id="4" name="Picture 3">
            <a:extLst>
              <a:ext uri="{FF2B5EF4-FFF2-40B4-BE49-F238E27FC236}">
                <a16:creationId xmlns:a16="http://schemas.microsoft.com/office/drawing/2014/main" id="{38878337-0051-4F39-A055-C022A3AAEEB6}"/>
              </a:ext>
            </a:extLst>
          </p:cNvPr>
          <p:cNvPicPr>
            <a:picLocks noChangeAspect="1"/>
          </p:cNvPicPr>
          <p:nvPr/>
        </p:nvPicPr>
        <p:blipFill>
          <a:blip r:embed="rId2"/>
          <a:stretch>
            <a:fillRect/>
          </a:stretch>
        </p:blipFill>
        <p:spPr>
          <a:xfrm>
            <a:off x="394615" y="2706806"/>
            <a:ext cx="5540937" cy="2363706"/>
          </a:xfrm>
          <a:prstGeom prst="rect">
            <a:avLst/>
          </a:prstGeom>
        </p:spPr>
      </p:pic>
      <p:pic>
        <p:nvPicPr>
          <p:cNvPr id="5" name="Picture 4">
            <a:extLst>
              <a:ext uri="{FF2B5EF4-FFF2-40B4-BE49-F238E27FC236}">
                <a16:creationId xmlns:a16="http://schemas.microsoft.com/office/drawing/2014/main" id="{2CB9A813-18A7-4D9A-B849-A290963DD76A}"/>
              </a:ext>
            </a:extLst>
          </p:cNvPr>
          <p:cNvPicPr>
            <a:picLocks noChangeAspect="1"/>
          </p:cNvPicPr>
          <p:nvPr/>
        </p:nvPicPr>
        <p:blipFill>
          <a:blip r:embed="rId3"/>
          <a:stretch>
            <a:fillRect/>
          </a:stretch>
        </p:blipFill>
        <p:spPr>
          <a:xfrm>
            <a:off x="6096000" y="2665757"/>
            <a:ext cx="5701385" cy="2404755"/>
          </a:xfrm>
          <a:prstGeom prst="rect">
            <a:avLst/>
          </a:prstGeom>
        </p:spPr>
      </p:pic>
      <p:sp>
        <p:nvSpPr>
          <p:cNvPr id="6" name="TextBox 5">
            <a:extLst>
              <a:ext uri="{FF2B5EF4-FFF2-40B4-BE49-F238E27FC236}">
                <a16:creationId xmlns:a16="http://schemas.microsoft.com/office/drawing/2014/main" id="{4F48A390-89D1-4106-A43C-539A14AB8560}"/>
              </a:ext>
            </a:extLst>
          </p:cNvPr>
          <p:cNvSpPr txBox="1"/>
          <p:nvPr/>
        </p:nvSpPr>
        <p:spPr>
          <a:xfrm>
            <a:off x="2750577" y="5389664"/>
            <a:ext cx="6369949" cy="1200329"/>
          </a:xfrm>
          <a:prstGeom prst="rect">
            <a:avLst/>
          </a:prstGeom>
          <a:noFill/>
        </p:spPr>
        <p:txBody>
          <a:bodyPr wrap="none" rtlCol="0">
            <a:spAutoFit/>
          </a:bodyPr>
          <a:lstStyle/>
          <a:p>
            <a:r>
              <a:rPr lang="en-US" b="1" u="sng" dirty="0"/>
              <a:t>Insights: </a:t>
            </a:r>
          </a:p>
          <a:p>
            <a:pPr marL="285750" indent="-285750">
              <a:buFont typeface="Wingdings" panose="05000000000000000000" pitchFamily="2" charset="2"/>
              <a:buChar char="q"/>
            </a:pPr>
            <a:r>
              <a:rPr lang="en-US" b="1" dirty="0"/>
              <a:t>Negligible variation of rating across product line</a:t>
            </a:r>
            <a:endParaRPr lang="en-US" dirty="0"/>
          </a:p>
          <a:p>
            <a:pPr marL="285750" indent="-285750">
              <a:buFont typeface="Wingdings" panose="05000000000000000000" pitchFamily="2" charset="2"/>
              <a:buChar char="q"/>
            </a:pPr>
            <a:r>
              <a:rPr lang="en-US" dirty="0"/>
              <a:t>Gross income is more in Food and </a:t>
            </a:r>
            <a:r>
              <a:rPr lang="en-US" dirty="0" err="1"/>
              <a:t>bevarages</a:t>
            </a:r>
            <a:r>
              <a:rPr lang="en-US" dirty="0"/>
              <a:t>. </a:t>
            </a:r>
          </a:p>
          <a:p>
            <a:r>
              <a:rPr lang="en-US" dirty="0" err="1"/>
              <a:t>However,</a:t>
            </a:r>
            <a:r>
              <a:rPr lang="en-US" b="1" dirty="0" err="1"/>
              <a:t>Health</a:t>
            </a:r>
            <a:r>
              <a:rPr lang="en-US" b="1" dirty="0"/>
              <a:t> and supply need some good caring</a:t>
            </a:r>
            <a:endParaRPr lang="en-US" dirty="0"/>
          </a:p>
        </p:txBody>
      </p:sp>
    </p:spTree>
    <p:extLst>
      <p:ext uri="{BB962C8B-B14F-4D97-AF65-F5344CB8AC3E}">
        <p14:creationId xmlns:p14="http://schemas.microsoft.com/office/powerpoint/2010/main" val="3158950361"/>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3F3423"/>
      </a:dk2>
      <a:lt2>
        <a:srgbClr val="E2E8E2"/>
      </a:lt2>
      <a:accent1>
        <a:srgbClr val="C492C0"/>
      </a:accent1>
      <a:accent2>
        <a:srgbClr val="BA7F9C"/>
      </a:accent2>
      <a:accent3>
        <a:srgbClr val="C6969A"/>
      </a:accent3>
      <a:accent4>
        <a:srgbClr val="BA927F"/>
      </a:accent4>
      <a:accent5>
        <a:srgbClr val="ADA383"/>
      </a:accent5>
      <a:accent6>
        <a:srgbClr val="A0A873"/>
      </a:accent6>
      <a:hlink>
        <a:srgbClr val="568F5B"/>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169</TotalTime>
  <Words>635</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Meiryo</vt:lpstr>
      <vt:lpstr>Arial Black</vt:lpstr>
      <vt:lpstr>Bahnschrift</vt:lpstr>
      <vt:lpstr>Bahnschrift Light</vt:lpstr>
      <vt:lpstr>Bahnschrift SemiBold</vt:lpstr>
      <vt:lpstr>Corbel</vt:lpstr>
      <vt:lpstr>Wingdings</vt:lpstr>
      <vt:lpstr>SketchLinesVTI</vt:lpstr>
      <vt:lpstr>Supermarket sales POV from a Business Analyst   </vt:lpstr>
      <vt:lpstr>Problem Statement </vt:lpstr>
      <vt:lpstr>Attributes :</vt:lpstr>
      <vt:lpstr>Attribute (Continues):</vt:lpstr>
      <vt:lpstr>Work Steam</vt:lpstr>
      <vt:lpstr>Tech Stack</vt:lpstr>
      <vt:lpstr>Insights from the Raw Dataset</vt:lpstr>
      <vt:lpstr>Proportion (Gender wise) &amp; Branch Rating</vt:lpstr>
      <vt:lpstr>Variation in Product Line Vs Gross income</vt:lpstr>
      <vt:lpstr>A detailed plot of every branch's Quantity during the three month of time period presented by females and males</vt:lpstr>
      <vt:lpstr>Quality-Rating Vs Hourly Sale</vt:lpstr>
      <vt:lpstr>Relation Between Sales Center Vs Popurality</vt:lpstr>
      <vt:lpstr>Customer &amp; Cashflow</vt:lpstr>
      <vt:lpstr>Unit Price Vs Gross Income Quality Vs Cost of Goods Sale</vt:lpstr>
      <vt:lpstr>Glimpse </vt:lpstr>
      <vt:lpstr>Some Business Observation </vt:lpstr>
      <vt:lpstr>FINAL COMPLETE BUSINESS REPORT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Supermarket sales POV from a Business Analyst</dc:title>
  <dc:creator>User</dc:creator>
  <cp:lastModifiedBy>User</cp:lastModifiedBy>
  <cp:revision>9</cp:revision>
  <dcterms:created xsi:type="dcterms:W3CDTF">2024-05-30T07:20:13Z</dcterms:created>
  <dcterms:modified xsi:type="dcterms:W3CDTF">2024-05-30T10:09:49Z</dcterms:modified>
</cp:coreProperties>
</file>