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58" r:id="rId8"/>
    <p:sldId id="279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280" r:id="rId24"/>
    <p:sldId id="281" r:id="rId25"/>
    <p:sldId id="303" r:id="rId26"/>
    <p:sldId id="304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F0E0-49FE-722E-4361-23A1D137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83472-5B9E-A761-B9E5-36B119EF8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B556C-ABBD-7252-410F-E1D23C53E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99C71-2609-A40B-5E0C-D5B6AF3C4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34FCE-E9B7-111B-7A06-48A51A91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B390D-8CDE-C447-FAC9-8A21D252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CD9F1-AD9A-20B5-4044-4AEC7036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28D2B-A847-478A-FF02-E70A7C7D9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8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BAAC-DDD8-4690-587D-22B49B01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3ECDD-5DC2-2183-E4AF-B5557DF5E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B3A5E-18A3-8E5E-9A6C-78FBE6383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6FD7-D5EA-4246-0E9F-4D36ADDC1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BA0AE-8B9B-E255-5B2B-B8C60A4E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F4A14-3FA9-1D61-708A-DABB7262D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A36DC-82D5-6977-EEF9-E6DBC8FC4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ECFE-7DCE-9D46-D39F-8501E3809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8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401FC-1716-EA4D-AFFE-69D4045A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E3FAB-DEAD-CA1C-8825-E68A26BB2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1C8C5-FB3C-C6CA-FDE9-3CED56134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78EF-0462-63CB-C0D7-4A009A6D9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1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5AFC7-25C9-D10B-4DFC-2AFF995E9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A8267-A281-B285-6DE4-84721B93C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3944C-96E8-01B2-C273-79997BEAB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1A7A-E850-7550-FE63-EBBD2903F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6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19146-4F78-F591-A254-0CC874B8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A4950-6014-938D-47DD-DB03AE738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F7769-0AAA-075F-6165-4ED429801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D15D8-DC21-133B-FA62-2873A7597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ial.rabbiyeasin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rabbiyeasi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053" y="4090218"/>
            <a:ext cx="6302476" cy="2439971"/>
          </a:xfrm>
        </p:spPr>
        <p:txBody>
          <a:bodyPr anchor="ctr"/>
          <a:lstStyle/>
          <a:p>
            <a:r>
              <a:rPr lang="en-US" sz="2400" b="1" dirty="0"/>
              <a:t>Ecommerce Return &amp; Refund System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Business Analyst Test Task – Steadfast Courier Ltd.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Presented by: Rabbi Islam Yeasin</a:t>
            </a:r>
            <a:br>
              <a:rPr lang="en-US" sz="2400" b="1" dirty="0"/>
            </a:br>
            <a:r>
              <a:rPr lang="en-US" sz="2400" b="1" dirty="0"/>
              <a:t>Date: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5B686-F067-B3EB-C5ED-18D9879C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48F4-7C05-4147-1AD0-AE408C4D9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Cashback Handling Logic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5F13A-4F42-0954-87E6-3C43B3F77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ABB24E-44BB-56D7-69E2-71F6EA9BEA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C166-0117-5804-3BC8-E4AB39DA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22F3D-C4BC-534A-F05D-2D13B0C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BD0B115A-5B12-8528-8A50-3CB2A3E7E47A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E9E982C7-8E63-820D-7A55-9DE7DE8B5785}"/>
              </a:ext>
            </a:extLst>
          </p:cNvPr>
          <p:cNvSpPr txBox="1">
            <a:spLocks/>
          </p:cNvSpPr>
          <p:nvPr/>
        </p:nvSpPr>
        <p:spPr>
          <a:xfrm>
            <a:off x="564533" y="871055"/>
            <a:ext cx="5257800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1BB7B-BB11-673B-C957-625B0881DB85}"/>
              </a:ext>
            </a:extLst>
          </p:cNvPr>
          <p:cNvSpPr txBox="1"/>
          <p:nvPr/>
        </p:nvSpPr>
        <p:spPr>
          <a:xfrm>
            <a:off x="1209563" y="1359551"/>
            <a:ext cx="5279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Cashback states: Pending → Credited</a:t>
            </a:r>
          </a:p>
          <a:p>
            <a:endParaRPr lang="en-US" b="1" dirty="0"/>
          </a:p>
          <a:p>
            <a:r>
              <a:rPr lang="en-US" b="1" dirty="0"/>
              <a:t>Full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Pending cashback canceled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Credited cashback reversed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5EC63-1C1E-2D37-198D-BC87489FD745}"/>
              </a:ext>
            </a:extLst>
          </p:cNvPr>
          <p:cNvSpPr txBox="1"/>
          <p:nvPr/>
        </p:nvSpPr>
        <p:spPr>
          <a:xfrm>
            <a:off x="1209563" y="3325375"/>
            <a:ext cx="527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Cashback recalculated based on retained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Wallet adjustment and audit trail maintained</a:t>
            </a:r>
            <a:endParaRPr lang="en-US" dirty="0"/>
          </a:p>
          <a:p>
            <a:endParaRPr lang="en-US" b="1" dirty="0"/>
          </a:p>
        </p:txBody>
      </p:sp>
      <p:pic>
        <p:nvPicPr>
          <p:cNvPr id="11" name="Picture 10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18BF7653-EC89-4A64-709D-26DD9164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085" y="1190517"/>
            <a:ext cx="4327211" cy="44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69B7-DB72-7033-A923-6903A53B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5526-AD8B-B0DE-CDFF-D9E02F533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System Behavior &amp; State Transitions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AB28F9-59A6-914B-292B-3F000B521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6A6649-79B0-DF50-AF38-A6944E54B1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BC99-1BBB-B4C8-463A-92B90C30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342E-A267-920C-305B-F68616E5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4D296953-D589-AD84-6897-6E578A313138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D35111F2-B11D-E716-2F85-7F6E1B859F9F}"/>
              </a:ext>
            </a:extLst>
          </p:cNvPr>
          <p:cNvSpPr txBox="1">
            <a:spLocks/>
          </p:cNvSpPr>
          <p:nvPr/>
        </p:nvSpPr>
        <p:spPr>
          <a:xfrm>
            <a:off x="564533" y="871055"/>
            <a:ext cx="5257800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E6768-DFA8-BB4A-CBB8-D3B7B2705FB6}"/>
              </a:ext>
            </a:extLst>
          </p:cNvPr>
          <p:cNvSpPr txBox="1"/>
          <p:nvPr/>
        </p:nvSpPr>
        <p:spPr>
          <a:xfrm>
            <a:off x="1209563" y="1359551"/>
            <a:ext cx="52799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Order States: Placed → Delivered → Return Requested → Approved → Refunded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4210B-818B-C281-C16D-C60D4A949160}"/>
              </a:ext>
            </a:extLst>
          </p:cNvPr>
          <p:cNvSpPr txBox="1"/>
          <p:nvPr/>
        </p:nvSpPr>
        <p:spPr>
          <a:xfrm>
            <a:off x="1209562" y="2215949"/>
            <a:ext cx="5279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window: 7–14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Refund timeline: 3–5 business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update post-return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 triggers</a:t>
            </a:r>
          </a:p>
        </p:txBody>
      </p:sp>
      <p:pic>
        <p:nvPicPr>
          <p:cNvPr id="4" name="Picture 3" descr="A diagram of a credit card&#10;&#10;AI-generated content may be incorrect.">
            <a:extLst>
              <a:ext uri="{FF2B5EF4-FFF2-40B4-BE49-F238E27FC236}">
                <a16:creationId xmlns:a16="http://schemas.microsoft.com/office/drawing/2014/main" id="{4BAB358E-3EAC-D20C-72B6-1320B967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35" y="1021865"/>
            <a:ext cx="4715513" cy="48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3FE0-E921-6294-B707-6F5E8F606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B1A9-751A-5840-414C-AAAF8D98D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UML Diagrams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B46EE-F0FA-88A2-1AAB-7ED221CED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E169B8-31E3-F61D-52CD-8C3A76A73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42B0C-9388-39AA-F66B-EB283F2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A426D-463E-11FA-0769-3DF9C29A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0CA4C601-4F1A-A8E4-C1C0-FE60771E4845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DCCEE-0F08-DEF0-77B9-63EE1DDC0387}"/>
              </a:ext>
            </a:extLst>
          </p:cNvPr>
          <p:cNvSpPr txBox="1"/>
          <p:nvPr/>
        </p:nvSpPr>
        <p:spPr>
          <a:xfrm>
            <a:off x="1527379" y="5736155"/>
            <a:ext cx="9684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Diagram: Actors – Customer, CSR, System</a:t>
            </a:r>
          </a:p>
        </p:txBody>
      </p:sp>
      <p:pic>
        <p:nvPicPr>
          <p:cNvPr id="10" name="Picture 9" descr="A diagram of a diagram&#10;&#10;AI-generated content may be incorrect.">
            <a:extLst>
              <a:ext uri="{FF2B5EF4-FFF2-40B4-BE49-F238E27FC236}">
                <a16:creationId xmlns:a16="http://schemas.microsoft.com/office/drawing/2014/main" id="{F91DA791-55A4-7101-C961-84246DB7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991"/>
            <a:ext cx="12192000" cy="32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E34E1-2EB3-925C-D3AD-7DF91B6E1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3E95-7D00-6026-352B-30B37B02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05C65AB7-DDC6-E10D-CA63-BD3DC927FB5B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0163-4077-7D0B-1192-178D554F1677}"/>
              </a:ext>
            </a:extLst>
          </p:cNvPr>
          <p:cNvSpPr txBox="1"/>
          <p:nvPr/>
        </p:nvSpPr>
        <p:spPr>
          <a:xfrm>
            <a:off x="1527379" y="5736155"/>
            <a:ext cx="9684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Activity Diagram: Return initiation to refund completion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C8D1371B-32EB-64FE-9653-866580BB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37" y="213852"/>
            <a:ext cx="6411861" cy="5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5C30-7B30-29E4-B1C7-DB3E3FB7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51D7-8392-9626-A250-B90AB7A9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D624BA5B-B870-6D80-CAC8-FEA7A8A3CB5E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AF669-F7B1-9ACE-73D0-492AAF620EAE}"/>
              </a:ext>
            </a:extLst>
          </p:cNvPr>
          <p:cNvSpPr txBox="1"/>
          <p:nvPr/>
        </p:nvSpPr>
        <p:spPr>
          <a:xfrm>
            <a:off x="1527379" y="5736155"/>
            <a:ext cx="9684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Sequence Diagram: API interactions for refund processing</a:t>
            </a: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FB2338B0-1BE1-006E-2CC1-D2DCEAB6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94386"/>
            <a:ext cx="9126816" cy="52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4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02AE-D747-C9C1-38B6-74A1B077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8FBD-8218-B322-350F-B097C262C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Edge Case Handling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A7B585-869D-FA92-124E-77E9B64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17F94B-BC5A-15AD-EF36-4877EC0F2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54846-322D-3FDF-1BDE-E9F4AC9E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9697-16FF-742D-F355-52E8339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721269DB-D277-DC4A-8FA2-2D00AF8400CE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7684D468-644B-E6C2-EEB0-F906B476F327}"/>
              </a:ext>
            </a:extLst>
          </p:cNvPr>
          <p:cNvSpPr txBox="1">
            <a:spLocks/>
          </p:cNvSpPr>
          <p:nvPr/>
        </p:nvSpPr>
        <p:spPr>
          <a:xfrm>
            <a:off x="564533" y="871055"/>
            <a:ext cx="5257800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0854-F543-C36C-9AB3-D28D104AA4A9}"/>
              </a:ext>
            </a:extLst>
          </p:cNvPr>
          <p:cNvSpPr txBox="1"/>
          <p:nvPr/>
        </p:nvSpPr>
        <p:spPr>
          <a:xfrm>
            <a:off x="1093115" y="2397947"/>
            <a:ext cx="1039823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Return after refund window → CSR override or rejection</a:t>
            </a:r>
          </a:p>
          <a:p>
            <a:pPr algn="ctr"/>
            <a:r>
              <a:rPr lang="en-US" sz="3200" b="1" dirty="0"/>
              <a:t>Coupon stacking conflict → highest value retained</a:t>
            </a:r>
          </a:p>
          <a:p>
            <a:pPr algn="ctr"/>
            <a:r>
              <a:rPr lang="en-US" sz="3200" b="1" dirty="0"/>
              <a:t>Cashback reversal failure → manual adjustment</a:t>
            </a:r>
          </a:p>
          <a:p>
            <a:pPr algn="ctr"/>
            <a:r>
              <a:rPr lang="en-US" sz="3200" b="1" dirty="0"/>
              <a:t>Logistics failure → reschedule or escalate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37556-A463-935C-095C-397E7F6CC254}"/>
              </a:ext>
            </a:extLst>
          </p:cNvPr>
          <p:cNvSpPr txBox="1"/>
          <p:nvPr/>
        </p:nvSpPr>
        <p:spPr>
          <a:xfrm>
            <a:off x="3637935" y="1418945"/>
            <a:ext cx="56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Edge Case Handling</a:t>
            </a:r>
          </a:p>
        </p:txBody>
      </p:sp>
    </p:spTree>
    <p:extLst>
      <p:ext uri="{BB962C8B-B14F-4D97-AF65-F5344CB8AC3E}">
        <p14:creationId xmlns:p14="http://schemas.microsoft.com/office/powerpoint/2010/main" val="26511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7156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4133235" cy="35891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Functional Flow Overview &amp; Use Cases </a:t>
            </a:r>
          </a:p>
          <a:p>
            <a:r>
              <a:rPr lang="en-US" dirty="0"/>
              <a:t>Coupon Handling Logic</a:t>
            </a:r>
          </a:p>
          <a:p>
            <a:r>
              <a:rPr lang="en-US" dirty="0"/>
              <a:t>Cashback Handling Logic</a:t>
            </a:r>
          </a:p>
          <a:p>
            <a:r>
              <a:rPr lang="en-US" dirty="0"/>
              <a:t>System Behavior &amp; State Transitions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Edge Case Handling</a:t>
            </a:r>
          </a:p>
          <a:p>
            <a:r>
              <a:rPr lang="en-US" dirty="0"/>
              <a:t>Implementation Notes</a:t>
            </a:r>
          </a:p>
          <a:p>
            <a:r>
              <a:rPr lang="en-US" dirty="0"/>
              <a:t>Conclusion &amp; Recommendations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Implementation Notes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Implementation Notes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164" y="2787096"/>
            <a:ext cx="3924300" cy="464499"/>
          </a:xfrm>
        </p:spPr>
        <p:txBody>
          <a:bodyPr/>
          <a:lstStyle/>
          <a:p>
            <a:r>
              <a:rPr lang="en-US" dirty="0"/>
              <a:t>Suggested Modules: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34164" y="324143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Return Manager</a:t>
            </a:r>
          </a:p>
          <a:p>
            <a:r>
              <a:rPr lang="en-US" dirty="0"/>
              <a:t>Refund Engine</a:t>
            </a:r>
          </a:p>
          <a:p>
            <a:r>
              <a:rPr lang="en-US" dirty="0"/>
              <a:t>Coupon Validator</a:t>
            </a:r>
          </a:p>
          <a:p>
            <a:r>
              <a:rPr lang="en-US" dirty="0"/>
              <a:t>Cashback Tracker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84BAC-41F9-7370-6E7B-C47A17D7D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KPIs:</a:t>
            </a:r>
          </a:p>
        </p:txBody>
      </p: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5AE4F4C8-118B-5433-CC65-CAE6441083C7}"/>
              </a:ext>
            </a:extLst>
          </p:cNvPr>
          <p:cNvSpPr txBox="1">
            <a:spLocks/>
          </p:cNvSpPr>
          <p:nvPr/>
        </p:nvSpPr>
        <p:spPr>
          <a:xfrm>
            <a:off x="4781828" y="3191920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 Request</a:t>
            </a:r>
          </a:p>
          <a:p>
            <a:r>
              <a:rPr lang="en-US" dirty="0"/>
              <a:t>Refund Ledger</a:t>
            </a:r>
          </a:p>
          <a:p>
            <a:r>
              <a:rPr lang="en-US" dirty="0"/>
              <a:t>Coupon Usage</a:t>
            </a:r>
          </a:p>
          <a:p>
            <a:r>
              <a:rPr lang="en-US" dirty="0"/>
              <a:t>Cashback Wallet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A1EA9E8-8540-9E5E-0691-192DA7B008F3}"/>
              </a:ext>
            </a:extLst>
          </p:cNvPr>
          <p:cNvSpPr txBox="1">
            <a:spLocks/>
          </p:cNvSpPr>
          <p:nvPr/>
        </p:nvSpPr>
        <p:spPr>
          <a:xfrm>
            <a:off x="4801155" y="2771006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Entities:</a:t>
            </a: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60CE7610-520B-FB02-2B12-00AF6047529C}"/>
              </a:ext>
            </a:extLst>
          </p:cNvPr>
          <p:cNvSpPr txBox="1">
            <a:spLocks/>
          </p:cNvSpPr>
          <p:nvPr/>
        </p:nvSpPr>
        <p:spPr>
          <a:xfrm>
            <a:off x="7429500" y="3241437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 Rate</a:t>
            </a:r>
          </a:p>
          <a:p>
            <a:r>
              <a:rPr lang="en-US" dirty="0"/>
              <a:t>Refund Accuracy</a:t>
            </a:r>
          </a:p>
          <a:p>
            <a:r>
              <a:rPr lang="en-US" dirty="0"/>
              <a:t>Customer Satisfaction Score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450E-B969-E880-ED8A-AB0F7AA80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616D-02B1-F216-EAD4-423C977C3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123" y="406400"/>
            <a:ext cx="4671797" cy="3457971"/>
          </a:xfrm>
        </p:spPr>
        <p:txBody>
          <a:bodyPr/>
          <a:lstStyle/>
          <a:p>
            <a:r>
              <a:rPr lang="en-US" dirty="0"/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491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18C9F-78BE-0BFA-C971-9B959A44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38EB-705F-618F-55EA-5F623941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Implementation Notes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75372D-EA50-E314-BEF4-F6211A6D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164" y="2787096"/>
            <a:ext cx="3924300" cy="464499"/>
          </a:xfrm>
        </p:spPr>
        <p:txBody>
          <a:bodyPr/>
          <a:lstStyle/>
          <a:p>
            <a:r>
              <a:rPr lang="en-US" dirty="0"/>
              <a:t>Observations: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46C3F39-399E-0E9B-A5C7-116766BFFAE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34164" y="3241437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is scalable, modular, and developer-ready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all major ecommerce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877481-2A57-1EA7-43A8-162AD960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CD1D-CF6D-CD19-2BF7-D419D1094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22452" y="2754644"/>
            <a:ext cx="3943627" cy="464499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14DB6C56-DD59-D500-549E-203095709791}"/>
              </a:ext>
            </a:extLst>
          </p:cNvPr>
          <p:cNvSpPr txBox="1">
            <a:spLocks/>
          </p:cNvSpPr>
          <p:nvPr/>
        </p:nvSpPr>
        <p:spPr>
          <a:xfrm>
            <a:off x="5814215" y="3219144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Logistics delays,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Refund disputes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73B0CFE0-D900-571B-45F0-22C611A1A8A5}"/>
              </a:ext>
            </a:extLst>
          </p:cNvPr>
          <p:cNvSpPr txBox="1">
            <a:spLocks/>
          </p:cNvSpPr>
          <p:nvPr/>
        </p:nvSpPr>
        <p:spPr>
          <a:xfrm>
            <a:off x="5577903" y="2788708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Risks:</a:t>
            </a: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45664B11-91EA-E213-FE0D-477DF5FC19CC}"/>
              </a:ext>
            </a:extLst>
          </p:cNvPr>
          <p:cNvSpPr txBox="1">
            <a:spLocks/>
          </p:cNvSpPr>
          <p:nvPr/>
        </p:nvSpPr>
        <p:spPr>
          <a:xfrm>
            <a:off x="8401536" y="3219144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with limited SKUs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CRM and accounting</a:t>
            </a:r>
          </a:p>
        </p:txBody>
      </p:sp>
    </p:spTree>
    <p:extLst>
      <p:ext uri="{BB962C8B-B14F-4D97-AF65-F5344CB8AC3E}">
        <p14:creationId xmlns:p14="http://schemas.microsoft.com/office/powerpoint/2010/main" val="282267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292645" cy="2850181"/>
          </a:xfrm>
        </p:spPr>
        <p:txBody>
          <a:bodyPr>
            <a:noAutofit/>
          </a:bodyPr>
          <a:lstStyle/>
          <a:p>
            <a:r>
              <a:rPr lang="en-US" dirty="0"/>
              <a:t>Thank you for reviewing this proposal.</a:t>
            </a:r>
          </a:p>
          <a:p>
            <a:r>
              <a:rPr lang="en-US" dirty="0"/>
              <a:t>Questions and feedback are welcome.</a:t>
            </a:r>
          </a:p>
          <a:p>
            <a:r>
              <a:rPr lang="en-US" dirty="0"/>
              <a:t>📧 </a:t>
            </a:r>
            <a:r>
              <a:rPr lang="en-US" dirty="0">
                <a:hlinkClick r:id="rId3"/>
              </a:rPr>
              <a:t>Contact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official.rabbiyeasin@gmail.com</a:t>
            </a:r>
            <a:endParaRPr lang="en-US" dirty="0"/>
          </a:p>
          <a:p>
            <a:r>
              <a:rPr lang="en-US" dirty="0"/>
              <a:t>📞 Contact : +880 1953136456 </a:t>
            </a:r>
          </a:p>
          <a:p>
            <a:r>
              <a:rPr lang="en-US" dirty="0"/>
              <a:t>🔗 </a:t>
            </a:r>
            <a:r>
              <a:rPr lang="en-US" dirty="0">
                <a:hlinkClick r:id="rId4"/>
              </a:rPr>
              <a:t>LinkedIn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716" y="2763078"/>
            <a:ext cx="7538884" cy="3407051"/>
          </a:xfrm>
        </p:spPr>
        <p:txBody>
          <a:bodyPr>
            <a:normAutofit/>
          </a:bodyPr>
          <a:lstStyle/>
          <a:p>
            <a:r>
              <a:rPr lang="en-US" dirty="0"/>
              <a:t>Objective: Design a scalable Return &amp; Refund System for ecommerce operations</a:t>
            </a:r>
          </a:p>
          <a:p>
            <a:r>
              <a:rPr lang="en-US" dirty="0"/>
              <a:t>Scope: Marketplace and on-demand delivery models</a:t>
            </a:r>
          </a:p>
          <a:p>
            <a:r>
              <a:rPr lang="en-US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End-to-end return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Coupon and cashback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and edge case coverage</a:t>
            </a:r>
          </a:p>
          <a:p>
            <a:r>
              <a:rPr lang="en-US" dirty="0"/>
              <a:t>Reference Platforms: </a:t>
            </a:r>
            <a:r>
              <a:rPr lang="en-US" dirty="0" err="1"/>
              <a:t>Daraz</a:t>
            </a:r>
            <a:r>
              <a:rPr lang="en-US" dirty="0"/>
              <a:t>, </a:t>
            </a:r>
            <a:r>
              <a:rPr lang="en-US" dirty="0" err="1"/>
              <a:t>Foodpanda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Functional Flow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579B41-2A97-36F0-A3D7-C459202316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38580-3E0B-E5A3-3D67-A6AEEDF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645391C7-2CAF-26F7-A706-C35E9C9A8117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28FD3872-29F4-D5EC-5B79-0A05CD977420}"/>
              </a:ext>
            </a:extLst>
          </p:cNvPr>
          <p:cNvSpPr txBox="1">
            <a:spLocks/>
          </p:cNvSpPr>
          <p:nvPr/>
        </p:nvSpPr>
        <p:spPr>
          <a:xfrm>
            <a:off x="564533" y="871055"/>
            <a:ext cx="5257800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0FB5D-30C2-129E-7C0E-C592112C6ADE}"/>
              </a:ext>
            </a:extLst>
          </p:cNvPr>
          <p:cNvSpPr txBox="1"/>
          <p:nvPr/>
        </p:nvSpPr>
        <p:spPr>
          <a:xfrm>
            <a:off x="1285979" y="763465"/>
            <a:ext cx="5279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Flow:</a:t>
            </a:r>
          </a:p>
          <a:p>
            <a:r>
              <a:rPr lang="en-US" dirty="0"/>
              <a:t>1. 	Customer initiates return request</a:t>
            </a:r>
          </a:p>
          <a:p>
            <a:r>
              <a:rPr lang="en-US" dirty="0"/>
              <a:t>2. 	CSR reviews and approves</a:t>
            </a:r>
          </a:p>
          <a:p>
            <a:r>
              <a:rPr lang="en-US" dirty="0"/>
              <a:t>3. 	Logistics pickup scheduled</a:t>
            </a:r>
          </a:p>
          <a:p>
            <a:r>
              <a:rPr lang="en-US" dirty="0"/>
              <a:t>4. 	Item received and inspected</a:t>
            </a:r>
          </a:p>
          <a:p>
            <a:r>
              <a:rPr lang="en-US" dirty="0"/>
              <a:t>5. 	Refund processed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B627B-C884-699E-374E-EE6B30F776D9}"/>
              </a:ext>
            </a:extLst>
          </p:cNvPr>
          <p:cNvSpPr txBox="1"/>
          <p:nvPr/>
        </p:nvSpPr>
        <p:spPr>
          <a:xfrm>
            <a:off x="1285978" y="3210567"/>
            <a:ext cx="5279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Refund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Triggered post item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Refund method: original payment, wallet credit, or bank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 sent to customer</a:t>
            </a:r>
          </a:p>
        </p:txBody>
      </p:sp>
      <p:pic>
        <p:nvPicPr>
          <p:cNvPr id="10" name="Content Placeholder 5" descr="A black background with white rectangles">
            <a:extLst>
              <a:ext uri="{FF2B5EF4-FFF2-40B4-BE49-F238E27FC236}">
                <a16:creationId xmlns:a16="http://schemas.microsoft.com/office/drawing/2014/main" id="{9949E884-DB98-D73C-4530-57F2B10A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77" y="649830"/>
            <a:ext cx="4952983" cy="58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1B23-5E2A-394C-C085-AE4B92F8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932C-B580-9649-1545-0976D8345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Happy Path:</a:t>
            </a:r>
          </a:p>
          <a:p>
            <a:r>
              <a:rPr lang="en-US" dirty="0"/>
              <a:t>• 	Full return, valid coupon, refund processed smoothly</a:t>
            </a:r>
          </a:p>
          <a:p>
            <a:r>
              <a:rPr lang="en-US" dirty="0"/>
              <a:t>Edge Cases:</a:t>
            </a:r>
          </a:p>
          <a:p>
            <a:r>
              <a:rPr lang="en-US" dirty="0"/>
              <a:t>• 	Partial return invalidating coupon</a:t>
            </a:r>
          </a:p>
          <a:p>
            <a:r>
              <a:rPr lang="en-US" dirty="0"/>
              <a:t>• 	Return after refund window</a:t>
            </a:r>
          </a:p>
          <a:p>
            <a:r>
              <a:rPr lang="en-US" dirty="0"/>
              <a:t>• 	Cashback reversal failure</a:t>
            </a:r>
          </a:p>
          <a:p>
            <a:r>
              <a:rPr lang="en-US" dirty="0"/>
              <a:t>Exception Handling:</a:t>
            </a:r>
          </a:p>
          <a:p>
            <a:r>
              <a:rPr lang="en-US" dirty="0"/>
              <a:t>• 	Damaged item disputes</a:t>
            </a:r>
          </a:p>
          <a:p>
            <a:r>
              <a:rPr lang="en-US" dirty="0"/>
              <a:t>• 	Fraudulent return attempts</a:t>
            </a:r>
          </a:p>
          <a:p>
            <a:r>
              <a:rPr lang="en-US" dirty="0"/>
              <a:t>• 	COD orders with refund to wallet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EA77-2081-D634-12B0-860684CF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2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AB1E-C878-259C-1808-3F804272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7691-C526-EAC9-7279-DF764EA0F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Coupon Handling Logic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D843A-0F97-BF67-FB50-F0E5EDAEB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64561B-6864-453C-2ED4-A245F7F2CE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EFDE-7E2C-DD57-EF21-97527F81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FC72A-1212-7F2D-22B2-4B06FA6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E0D09109-C688-43F4-FC4F-33A64AC9D4C1}"/>
              </a:ext>
            </a:extLst>
          </p:cNvPr>
          <p:cNvSpPr txBox="1">
            <a:spLocks/>
          </p:cNvSpPr>
          <p:nvPr/>
        </p:nvSpPr>
        <p:spPr>
          <a:xfrm>
            <a:off x="-375269" y="1742111"/>
            <a:ext cx="7137404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able Placeholder 3">
            <a:extLst>
              <a:ext uri="{FF2B5EF4-FFF2-40B4-BE49-F238E27FC236}">
                <a16:creationId xmlns:a16="http://schemas.microsoft.com/office/drawing/2014/main" id="{45DE443B-6611-AC4D-E79F-0B028092D73D}"/>
              </a:ext>
            </a:extLst>
          </p:cNvPr>
          <p:cNvSpPr txBox="1">
            <a:spLocks/>
          </p:cNvSpPr>
          <p:nvPr/>
        </p:nvSpPr>
        <p:spPr>
          <a:xfrm>
            <a:off x="564533" y="871055"/>
            <a:ext cx="5257800" cy="511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51F-F94E-9D00-FF4B-E4BA2B1B311E}"/>
              </a:ext>
            </a:extLst>
          </p:cNvPr>
          <p:cNvSpPr txBox="1"/>
          <p:nvPr/>
        </p:nvSpPr>
        <p:spPr>
          <a:xfrm>
            <a:off x="1209563" y="1359551"/>
            <a:ext cx="527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Coupon applied to order with minimum spend</a:t>
            </a:r>
          </a:p>
          <a:p>
            <a:r>
              <a:rPr lang="en-US" b="1" dirty="0"/>
              <a:t>Full Return: Full refund, coupon voided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BDA9-4455-517C-0FFF-A8569A3F4C0D}"/>
              </a:ext>
            </a:extLst>
          </p:cNvPr>
          <p:cNvSpPr txBox="1"/>
          <p:nvPr/>
        </p:nvSpPr>
        <p:spPr>
          <a:xfrm>
            <a:off x="903132" y="3257749"/>
            <a:ext cx="527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minimum spend still met → partial refund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minimum spend violated → coupon reversed, refund recalculated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DBDF2-9554-3057-0E85-212D445E8586}"/>
              </a:ext>
            </a:extLst>
          </p:cNvPr>
          <p:cNvSpPr txBox="1"/>
          <p:nvPr/>
        </p:nvSpPr>
        <p:spPr>
          <a:xfrm>
            <a:off x="993058" y="4916129"/>
            <a:ext cx="4611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Refund = (Item Price - Coupon Share)</a:t>
            </a:r>
          </a:p>
        </p:txBody>
      </p:sp>
      <p:pic>
        <p:nvPicPr>
          <p:cNvPr id="4" name="Picture 3" descr="A black and white sign with black text&#10;&#10;AI-generated content may be incorrect.">
            <a:extLst>
              <a:ext uri="{FF2B5EF4-FFF2-40B4-BE49-F238E27FC236}">
                <a16:creationId xmlns:a16="http://schemas.microsoft.com/office/drawing/2014/main" id="{29826A68-3DC8-CAA6-21B5-6A4741E2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957" y="521109"/>
            <a:ext cx="907313" cy="60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81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{7B8694CE-CA75-43B8-A933-6FF97B9CD5B9}TF7521aafa-c748-4c40-a498-ba511be234dc5b1b6097_win32-5039330bb2f3</Template>
  <TotalTime>35</TotalTime>
  <Words>544</Words>
  <Application>Microsoft Office PowerPoint</Application>
  <PresentationFormat>Widescreen</PresentationFormat>
  <Paragraphs>139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Custom</vt:lpstr>
      <vt:lpstr>Ecommerce Return &amp; Refund System  Business Analyst Test Task – Steadfast Courier Ltd.  Presented by: Rabbi Islam Yeasin Date: September 2025</vt:lpstr>
      <vt:lpstr>AGENDA</vt:lpstr>
      <vt:lpstr>Executive Summary</vt:lpstr>
      <vt:lpstr>Executive summary </vt:lpstr>
      <vt:lpstr>Functional Flow Overview</vt:lpstr>
      <vt:lpstr>PowerPoint Presentation</vt:lpstr>
      <vt:lpstr>Use Case Scenarios </vt:lpstr>
      <vt:lpstr>Coupon Handling Logic</vt:lpstr>
      <vt:lpstr>PowerPoint Presentation</vt:lpstr>
      <vt:lpstr>Cashback Handling Logic</vt:lpstr>
      <vt:lpstr>PowerPoint Presentation</vt:lpstr>
      <vt:lpstr>System Behavior &amp; State Transitions</vt:lpstr>
      <vt:lpstr>PowerPoint Presentation</vt:lpstr>
      <vt:lpstr>UML Diagrams</vt:lpstr>
      <vt:lpstr>PowerPoint Presentation</vt:lpstr>
      <vt:lpstr>PowerPoint Presentation</vt:lpstr>
      <vt:lpstr>PowerPoint Presentation</vt:lpstr>
      <vt:lpstr>Edge Case Handling</vt:lpstr>
      <vt:lpstr>PowerPoint Presentation</vt:lpstr>
      <vt:lpstr>Implementation Notes</vt:lpstr>
      <vt:lpstr>Implementation Notes</vt:lpstr>
      <vt:lpstr>Conclusion &amp; Recommendations</vt:lpstr>
      <vt:lpstr>Implementation Notes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2025-09-06T14:21:02Z</dcterms:created>
  <dcterms:modified xsi:type="dcterms:W3CDTF">2025-09-06T14:56:26Z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