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176de65b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d176de65b7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176de65b7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d176de65b7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176de65b7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d176de65b7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76de65b7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d176de65b7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176de65b7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d176de65b7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176de65b7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d176de65b7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176de65b7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d176de65b7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176de65b7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d176de65b7_2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176de65b7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d176de65b7_2_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176de65b7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d176de65b7_2_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176de65b7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d176de65b7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hyperlink" Target="https://github.com/rabbiyeasin" TargetMode="External"/><Relationship Id="rId11" Type="http://schemas.openxmlformats.org/officeDocument/2006/relationships/image" Target="../media/image22.png"/><Relationship Id="rId10" Type="http://schemas.openxmlformats.org/officeDocument/2006/relationships/hyperlink" Target="mailto:official.yeasin@gmail.com" TargetMode="External"/><Relationship Id="rId9"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hyperlink" Target="https://rabbi.yeasin-arena.com/" TargetMode="External"/><Relationship Id="rId7" Type="http://schemas.openxmlformats.org/officeDocument/2006/relationships/image" Target="../media/image24.png"/><Relationship Id="rId8" Type="http://schemas.openxmlformats.org/officeDocument/2006/relationships/hyperlink" Target="https://bd.linkedin.com/in/rabbiyeasin?trk=public_profile_browsem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18.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17.png"/><Relationship Id="rId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2286"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0" name="Google Shape;130;p25"/>
          <p:cNvSpPr/>
          <p:nvPr/>
        </p:nvSpPr>
        <p:spPr>
          <a:xfrm>
            <a:off x="0" y="0"/>
            <a:ext cx="9144000" cy="51435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131" name="Google Shape;131;p25"/>
          <p:cNvSpPr/>
          <p:nvPr/>
        </p:nvSpPr>
        <p:spPr>
          <a:xfrm>
            <a:off x="2077107" y="165147"/>
            <a:ext cx="7066893" cy="4978355"/>
          </a:xfrm>
          <a:custGeom>
            <a:rect b="b" l="l" r="r" t="t"/>
            <a:pathLst>
              <a:path extrusionOk="0" h="5770597" w="8191500">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2" name="Google Shape;132;p25"/>
          <p:cNvSpPr/>
          <p:nvPr/>
        </p:nvSpPr>
        <p:spPr>
          <a:xfrm>
            <a:off x="1657350" y="1574772"/>
            <a:ext cx="1456681" cy="1417163"/>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3" name="Google Shape;133;p25"/>
          <p:cNvSpPr/>
          <p:nvPr/>
        </p:nvSpPr>
        <p:spPr>
          <a:xfrm rot="-3079828">
            <a:off x="1209872" y="1119429"/>
            <a:ext cx="2240924" cy="2240924"/>
          </a:xfrm>
          <a:prstGeom prst="arc">
            <a:avLst>
              <a:gd fmla="val 14455503" name="adj1"/>
              <a:gd fmla="val 227775" name="adj2"/>
            </a:avLst>
          </a:prstGeom>
          <a:noFill/>
          <a:ln cap="rnd" cmpd="sng" w="127000">
            <a:solidFill>
              <a:schemeClr val="accent4"/>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34" name="Google Shape;134;p25"/>
          <p:cNvSpPr txBox="1"/>
          <p:nvPr>
            <p:ph type="ctrTitle"/>
          </p:nvPr>
        </p:nvSpPr>
        <p:spPr>
          <a:xfrm>
            <a:off x="3028950" y="1454369"/>
            <a:ext cx="5733470" cy="2063315"/>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Clr>
                <a:schemeClr val="dk1"/>
              </a:buClr>
              <a:buSzPts val="4500"/>
              <a:buFont typeface="Calibri"/>
              <a:buNone/>
            </a:pPr>
            <a:r>
              <a:rPr b="1" lang="en"/>
              <a:t>Mobile Price Classification</a:t>
            </a:r>
            <a:endParaRPr/>
          </a:p>
        </p:txBody>
      </p:sp>
      <p:sp>
        <p:nvSpPr>
          <p:cNvPr id="135" name="Google Shape;135;p25"/>
          <p:cNvSpPr txBox="1"/>
          <p:nvPr>
            <p:ph idx="1" type="subTitle"/>
          </p:nvPr>
        </p:nvSpPr>
        <p:spPr>
          <a:xfrm>
            <a:off x="3028950" y="3586740"/>
            <a:ext cx="5733470" cy="997082"/>
          </a:xfrm>
          <a:prstGeom prst="rect">
            <a:avLst/>
          </a:prstGeom>
          <a:noFill/>
          <a:ln>
            <a:noFill/>
          </a:ln>
        </p:spPr>
        <p:txBody>
          <a:bodyPr anchorCtr="0" anchor="t" bIns="34275" lIns="68575" spcFirstLastPara="1" rIns="68575" wrap="square" tIns="34275">
            <a:normAutofit fontScale="92500" lnSpcReduction="20000"/>
          </a:bodyPr>
          <a:lstStyle/>
          <a:p>
            <a:pPr indent="0" lvl="0" marL="0" rtl="0" algn="r">
              <a:lnSpc>
                <a:spcPct val="90000"/>
              </a:lnSpc>
              <a:spcBef>
                <a:spcPts val="0"/>
              </a:spcBef>
              <a:spcAft>
                <a:spcPts val="0"/>
              </a:spcAft>
              <a:buClr>
                <a:schemeClr val="dk1"/>
              </a:buClr>
              <a:buSzPct val="100000"/>
              <a:buNone/>
            </a:pPr>
            <a:r>
              <a:rPr b="1" lang="en" sz="2100">
                <a:latin typeface="Arial"/>
                <a:ea typeface="Arial"/>
                <a:cs typeface="Arial"/>
                <a:sym typeface="Arial"/>
              </a:rPr>
              <a:t>Rabbi Islam Yeasin</a:t>
            </a:r>
            <a:endParaRPr b="1" sz="2100">
              <a:latin typeface="Arial"/>
              <a:ea typeface="Arial"/>
              <a:cs typeface="Arial"/>
              <a:sym typeface="Arial"/>
            </a:endParaRPr>
          </a:p>
          <a:p>
            <a:pPr indent="0" lvl="0" marL="0" rtl="0" algn="r">
              <a:lnSpc>
                <a:spcPct val="90000"/>
              </a:lnSpc>
              <a:spcBef>
                <a:spcPts val="800"/>
              </a:spcBef>
              <a:spcAft>
                <a:spcPts val="0"/>
              </a:spcAft>
              <a:buClr>
                <a:schemeClr val="dk1"/>
              </a:buClr>
              <a:buSzPct val="100000"/>
              <a:buNone/>
            </a:pPr>
            <a:r>
              <a:rPr lang="en" sz="1200">
                <a:latin typeface="Arial"/>
                <a:ea typeface="Arial"/>
                <a:cs typeface="Arial"/>
                <a:sym typeface="Arial"/>
              </a:rPr>
              <a:t>Engineer of Computer Science </a:t>
            </a:r>
            <a:endParaRPr/>
          </a:p>
          <a:p>
            <a:pPr indent="0" lvl="0" marL="0" rtl="0" algn="r">
              <a:lnSpc>
                <a:spcPct val="90000"/>
              </a:lnSpc>
              <a:spcBef>
                <a:spcPts val="800"/>
              </a:spcBef>
              <a:spcAft>
                <a:spcPts val="0"/>
              </a:spcAft>
              <a:buClr>
                <a:schemeClr val="dk1"/>
              </a:buClr>
              <a:buSzPct val="100000"/>
              <a:buNone/>
            </a:pPr>
            <a:r>
              <a:rPr lang="en" sz="1200">
                <a:latin typeface="Arial"/>
                <a:ea typeface="Arial"/>
                <a:cs typeface="Arial"/>
                <a:sym typeface="Arial"/>
              </a:rPr>
              <a:t>IBM Certified Professional Data Scientist</a:t>
            </a:r>
            <a:endParaRPr sz="1200">
              <a:latin typeface="Arial"/>
              <a:ea typeface="Arial"/>
              <a:cs typeface="Arial"/>
              <a:sym typeface="Arial"/>
            </a:endParaRPr>
          </a:p>
          <a:p>
            <a:pPr indent="0" lvl="0" marL="0" rtl="0" algn="r">
              <a:lnSpc>
                <a:spcPct val="90000"/>
              </a:lnSpc>
              <a:spcBef>
                <a:spcPts val="800"/>
              </a:spcBef>
              <a:spcAft>
                <a:spcPts val="0"/>
              </a:spcAft>
              <a:buClr>
                <a:schemeClr val="dk1"/>
              </a:buClr>
              <a:buSzPct val="100000"/>
              <a:buNone/>
            </a:pPr>
            <a:r>
              <a:rPr lang="en" sz="1200">
                <a:latin typeface="Arial"/>
                <a:ea typeface="Arial"/>
                <a:cs typeface="Arial"/>
                <a:sym typeface="Arial"/>
              </a:rPr>
              <a:t>Machine Learning Intern,MentorNess</a:t>
            </a:r>
            <a:endParaRPr sz="12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628650" y="273844"/>
            <a:ext cx="7886700" cy="994172"/>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Calibri"/>
              <a:buNone/>
            </a:pPr>
            <a:r>
              <a:rPr b="1" lang="en">
                <a:solidFill>
                  <a:schemeClr val="lt1"/>
                </a:solidFill>
                <a:latin typeface="Calibri"/>
                <a:ea typeface="Calibri"/>
                <a:cs typeface="Calibri"/>
                <a:sym typeface="Calibri"/>
              </a:rPr>
              <a:t>Suggestion </a:t>
            </a:r>
            <a:endParaRPr/>
          </a:p>
        </p:txBody>
      </p:sp>
      <p:sp>
        <p:nvSpPr>
          <p:cNvPr id="218" name="Google Shape;218;p34"/>
          <p:cNvSpPr txBox="1"/>
          <p:nvPr/>
        </p:nvSpPr>
        <p:spPr>
          <a:xfrm>
            <a:off x="628649" y="1397480"/>
            <a:ext cx="2645075" cy="484748"/>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spAutoFit/>
          </a:bodyPr>
          <a:lstStyle/>
          <a:p>
            <a:pPr indent="0" lvl="0" marL="0" marR="0" rtl="0" algn="l">
              <a:spcBef>
                <a:spcPts val="0"/>
              </a:spcBef>
              <a:spcAft>
                <a:spcPts val="0"/>
              </a:spcAft>
              <a:buNone/>
            </a:pPr>
            <a:r>
              <a:rPr b="1" lang="en" sz="1400">
                <a:solidFill>
                  <a:schemeClr val="lt1"/>
                </a:solidFill>
                <a:latin typeface="Calibri"/>
                <a:ea typeface="Calibri"/>
                <a:cs typeface="Calibri"/>
                <a:sym typeface="Calibri"/>
              </a:rPr>
              <a:t>Focus on Stacked Ensemble or KNN:</a:t>
            </a:r>
            <a:endParaRPr sz="1400">
              <a:solidFill>
                <a:schemeClr val="lt1"/>
              </a:solidFill>
              <a:latin typeface="Calibri"/>
              <a:ea typeface="Calibri"/>
              <a:cs typeface="Calibri"/>
              <a:sym typeface="Calibri"/>
            </a:endParaRPr>
          </a:p>
        </p:txBody>
      </p:sp>
      <p:sp>
        <p:nvSpPr>
          <p:cNvPr id="219" name="Google Shape;219;p34"/>
          <p:cNvSpPr txBox="1"/>
          <p:nvPr/>
        </p:nvSpPr>
        <p:spPr>
          <a:xfrm>
            <a:off x="628650" y="1953883"/>
            <a:ext cx="2645074" cy="2977739"/>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Arial"/>
                <a:ea typeface="Arial"/>
                <a:cs typeface="Arial"/>
                <a:sym typeface="Arial"/>
              </a:rPr>
              <a:t>Since the stacked ensemble model achieved the best score (0.9255) and KNN follows closely behind (0.9228), these models are the most promising options for prediction on this dataset. You can deploy the stacked ensemble model for the best overall performance, or KNN if there are computational constraints and interpretability is a priority (KNN is generally easier to understand than stacked ensembles)</a:t>
            </a:r>
            <a:endParaRPr sz="1100"/>
          </a:p>
        </p:txBody>
      </p:sp>
      <p:sp>
        <p:nvSpPr>
          <p:cNvPr id="220" name="Google Shape;220;p34"/>
          <p:cNvSpPr txBox="1"/>
          <p:nvPr/>
        </p:nvSpPr>
        <p:spPr>
          <a:xfrm>
            <a:off x="3404198" y="1397480"/>
            <a:ext cx="2645075" cy="276999"/>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1400">
                <a:solidFill>
                  <a:schemeClr val="lt1"/>
                </a:solidFill>
                <a:latin typeface="Calibri"/>
                <a:ea typeface="Calibri"/>
                <a:cs typeface="Calibri"/>
                <a:sym typeface="Calibri"/>
              </a:rPr>
              <a:t>Investigate Feature Engineering:</a:t>
            </a:r>
            <a:endParaRPr sz="1400">
              <a:solidFill>
                <a:schemeClr val="lt1"/>
              </a:solidFill>
              <a:latin typeface="Calibri"/>
              <a:ea typeface="Calibri"/>
              <a:cs typeface="Calibri"/>
              <a:sym typeface="Calibri"/>
            </a:endParaRPr>
          </a:p>
        </p:txBody>
      </p:sp>
      <p:sp>
        <p:nvSpPr>
          <p:cNvPr id="221" name="Google Shape;221;p34"/>
          <p:cNvSpPr txBox="1"/>
          <p:nvPr/>
        </p:nvSpPr>
        <p:spPr>
          <a:xfrm>
            <a:off x="3404199" y="1746134"/>
            <a:ext cx="2645074" cy="3185488"/>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Arial"/>
                <a:ea typeface="Arial"/>
                <a:cs typeface="Arial"/>
                <a:sym typeface="Arial"/>
              </a:rPr>
              <a:t>The correlation matrix shows some weak to moderate correlations between features like clock speed, internal memory, and pixel dimensions. This suggests there might be opportunities to create new features by combining existing ones or through feature engineering techniques. These new features could potentially improve the performance of all the models, especially the decision tree which had the lowest score (0.8245).</a:t>
            </a:r>
            <a:endParaRPr sz="1100"/>
          </a:p>
        </p:txBody>
      </p:sp>
      <p:sp>
        <p:nvSpPr>
          <p:cNvPr id="222" name="Google Shape;222;p34"/>
          <p:cNvSpPr txBox="1"/>
          <p:nvPr/>
        </p:nvSpPr>
        <p:spPr>
          <a:xfrm>
            <a:off x="6181907" y="1362854"/>
            <a:ext cx="2645074" cy="276999"/>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spAutoFit/>
          </a:bodyPr>
          <a:lstStyle/>
          <a:p>
            <a:pPr indent="0" lvl="0" marL="0" marR="0" rtl="0" algn="ctr">
              <a:spcBef>
                <a:spcPts val="0"/>
              </a:spcBef>
              <a:spcAft>
                <a:spcPts val="0"/>
              </a:spcAft>
              <a:buNone/>
            </a:pPr>
            <a:r>
              <a:rPr b="1" lang="en" sz="1400">
                <a:solidFill>
                  <a:schemeClr val="lt1"/>
                </a:solidFill>
                <a:latin typeface="Calibri"/>
                <a:ea typeface="Calibri"/>
                <a:cs typeface="Calibri"/>
                <a:sym typeface="Calibri"/>
              </a:rPr>
              <a:t>Consider Hyperparameter Tuning:</a:t>
            </a:r>
            <a:endParaRPr sz="1100"/>
          </a:p>
        </p:txBody>
      </p:sp>
      <p:sp>
        <p:nvSpPr>
          <p:cNvPr id="223" name="Google Shape;223;p34"/>
          <p:cNvSpPr txBox="1"/>
          <p:nvPr/>
        </p:nvSpPr>
        <p:spPr>
          <a:xfrm>
            <a:off x="6179748" y="1732480"/>
            <a:ext cx="2645074" cy="3185488"/>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Arial"/>
                <a:ea typeface="Arial"/>
                <a:cs typeface="Arial"/>
                <a:sym typeface="Arial"/>
              </a:rPr>
              <a:t>While the current models seem to be performing well, there might still be room for improvement through hyperparameter tuning. Hyperparameters are settings that control the learning process of a model. Tuning these parameters can significantly impact the model's performance. You could explore techniques like grid search or randomized search to find the optimal hyperparameter settings for each model</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628650" y="273844"/>
            <a:ext cx="7886700" cy="994172"/>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Calibri"/>
              <a:buNone/>
            </a:pPr>
            <a:r>
              <a:rPr b="1" lang="en">
                <a:solidFill>
                  <a:schemeClr val="lt1"/>
                </a:solidFill>
                <a:latin typeface="Calibri"/>
                <a:ea typeface="Calibri"/>
                <a:cs typeface="Calibri"/>
                <a:sym typeface="Calibri"/>
              </a:rPr>
              <a:t>Thank You</a:t>
            </a:r>
            <a:endParaRPr/>
          </a:p>
        </p:txBody>
      </p:sp>
      <p:pic>
        <p:nvPicPr>
          <p:cNvPr id="229" name="Google Shape;229;p35"/>
          <p:cNvPicPr preferRelativeResize="0"/>
          <p:nvPr/>
        </p:nvPicPr>
        <p:blipFill rotWithShape="1">
          <a:blip r:embed="rId3">
            <a:alphaModFix/>
          </a:blip>
          <a:srcRect b="0" l="0" r="0" t="0"/>
          <a:stretch/>
        </p:blipFill>
        <p:spPr>
          <a:xfrm>
            <a:off x="1675507" y="1794796"/>
            <a:ext cx="2532122" cy="2532122"/>
          </a:xfrm>
          <a:prstGeom prst="rect">
            <a:avLst/>
          </a:prstGeom>
          <a:noFill/>
          <a:ln>
            <a:noFill/>
          </a:ln>
        </p:spPr>
      </p:pic>
      <p:sp>
        <p:nvSpPr>
          <p:cNvPr id="230" name="Google Shape;230;p35"/>
          <p:cNvSpPr txBox="1"/>
          <p:nvPr/>
        </p:nvSpPr>
        <p:spPr>
          <a:xfrm>
            <a:off x="4572000" y="1952850"/>
            <a:ext cx="4200900" cy="1116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accent2"/>
                </a:solidFill>
                <a:latin typeface="Arial"/>
                <a:ea typeface="Arial"/>
                <a:cs typeface="Arial"/>
                <a:sym typeface="Arial"/>
              </a:rPr>
              <a:t>Rabbi Islam Yeasin</a:t>
            </a:r>
            <a:endParaRPr b="1" sz="3000">
              <a:solidFill>
                <a:schemeClr val="accent2"/>
              </a:solidFill>
              <a:latin typeface="Arial"/>
              <a:ea typeface="Arial"/>
              <a:cs typeface="Arial"/>
              <a:sym typeface="Arial"/>
            </a:endParaRPr>
          </a:p>
          <a:p>
            <a:pPr indent="0" lvl="0" marL="0" marR="0" rtl="0" algn="l">
              <a:spcBef>
                <a:spcPts val="0"/>
              </a:spcBef>
              <a:spcAft>
                <a:spcPts val="0"/>
              </a:spcAft>
              <a:buNone/>
            </a:pPr>
            <a:r>
              <a:rPr lang="en" sz="1200">
                <a:solidFill>
                  <a:schemeClr val="dk1"/>
                </a:solidFill>
                <a:latin typeface="Arial"/>
                <a:ea typeface="Arial"/>
                <a:cs typeface="Arial"/>
                <a:sym typeface="Arial"/>
              </a:rPr>
              <a:t>Engineer of Computer Science </a:t>
            </a:r>
            <a:endParaRPr sz="1100"/>
          </a:p>
          <a:p>
            <a:pPr indent="0" lvl="0" marL="0" marR="0" rtl="0" algn="l">
              <a:spcBef>
                <a:spcPts val="0"/>
              </a:spcBef>
              <a:spcAft>
                <a:spcPts val="0"/>
              </a:spcAft>
              <a:buNone/>
            </a:pPr>
            <a:r>
              <a:rPr lang="en" sz="1200">
                <a:solidFill>
                  <a:schemeClr val="dk1"/>
                </a:solidFill>
                <a:latin typeface="Arial"/>
                <a:ea typeface="Arial"/>
                <a:cs typeface="Arial"/>
                <a:sym typeface="Arial"/>
              </a:rPr>
              <a:t>IBM Certified Professional Data Scientist</a:t>
            </a:r>
            <a:endParaRPr sz="1100"/>
          </a:p>
          <a:p>
            <a:pPr indent="0" lvl="0" marL="0" marR="0" rtl="0" algn="l">
              <a:spcBef>
                <a:spcPts val="0"/>
              </a:spcBef>
              <a:spcAft>
                <a:spcPts val="0"/>
              </a:spcAft>
              <a:buNone/>
            </a:pPr>
            <a:r>
              <a:rPr lang="en" sz="1200">
                <a:solidFill>
                  <a:schemeClr val="dk1"/>
                </a:solidFill>
                <a:latin typeface="Arial"/>
                <a:ea typeface="Arial"/>
                <a:cs typeface="Arial"/>
                <a:sym typeface="Arial"/>
              </a:rPr>
              <a:t>Machine Learning Intern, MentorNess </a:t>
            </a:r>
            <a:r>
              <a:rPr lang="en" sz="1400">
                <a:solidFill>
                  <a:schemeClr val="dk1"/>
                </a:solidFill>
                <a:latin typeface="Arial"/>
                <a:ea typeface="Arial"/>
                <a:cs typeface="Arial"/>
                <a:sym typeface="Arial"/>
              </a:rPr>
              <a:t> </a:t>
            </a:r>
            <a:endParaRPr sz="1100"/>
          </a:p>
        </p:txBody>
      </p:sp>
      <p:pic>
        <p:nvPicPr>
          <p:cNvPr id="231" name="Google Shape;231;p35">
            <a:hlinkClick r:id="rId4"/>
          </p:cNvPr>
          <p:cNvPicPr preferRelativeResize="0"/>
          <p:nvPr/>
        </p:nvPicPr>
        <p:blipFill rotWithShape="1">
          <a:blip r:embed="rId5">
            <a:alphaModFix/>
          </a:blip>
          <a:srcRect b="0" l="0" r="0" t="0"/>
          <a:stretch/>
        </p:blipFill>
        <p:spPr>
          <a:xfrm>
            <a:off x="4693490" y="3278371"/>
            <a:ext cx="365275" cy="365275"/>
          </a:xfrm>
          <a:prstGeom prst="rect">
            <a:avLst/>
          </a:prstGeom>
          <a:noFill/>
          <a:ln>
            <a:noFill/>
          </a:ln>
        </p:spPr>
      </p:pic>
      <p:pic>
        <p:nvPicPr>
          <p:cNvPr id="232" name="Google Shape;232;p35">
            <a:hlinkClick r:id="rId6"/>
          </p:cNvPr>
          <p:cNvPicPr preferRelativeResize="0"/>
          <p:nvPr/>
        </p:nvPicPr>
        <p:blipFill rotWithShape="1">
          <a:blip r:embed="rId7">
            <a:alphaModFix/>
          </a:blip>
          <a:srcRect b="0" l="0" r="0" t="0"/>
          <a:stretch/>
        </p:blipFill>
        <p:spPr>
          <a:xfrm>
            <a:off x="5224863" y="3253306"/>
            <a:ext cx="493821" cy="493821"/>
          </a:xfrm>
          <a:prstGeom prst="rect">
            <a:avLst/>
          </a:prstGeom>
          <a:noFill/>
          <a:ln>
            <a:noFill/>
          </a:ln>
        </p:spPr>
      </p:pic>
      <p:pic>
        <p:nvPicPr>
          <p:cNvPr id="233" name="Google Shape;233;p35">
            <a:hlinkClick r:id="rId8"/>
          </p:cNvPr>
          <p:cNvPicPr preferRelativeResize="0"/>
          <p:nvPr/>
        </p:nvPicPr>
        <p:blipFill rotWithShape="1">
          <a:blip r:embed="rId9">
            <a:alphaModFix/>
          </a:blip>
          <a:srcRect b="0" l="0" r="0" t="0"/>
          <a:stretch/>
        </p:blipFill>
        <p:spPr>
          <a:xfrm>
            <a:off x="5884783" y="3254983"/>
            <a:ext cx="467695" cy="467695"/>
          </a:xfrm>
          <a:prstGeom prst="rect">
            <a:avLst/>
          </a:prstGeom>
          <a:noFill/>
          <a:ln>
            <a:noFill/>
          </a:ln>
        </p:spPr>
      </p:pic>
      <p:pic>
        <p:nvPicPr>
          <p:cNvPr id="234" name="Google Shape;234;p35">
            <a:hlinkClick r:id="rId10"/>
          </p:cNvPr>
          <p:cNvPicPr preferRelativeResize="0"/>
          <p:nvPr/>
        </p:nvPicPr>
        <p:blipFill rotWithShape="1">
          <a:blip r:embed="rId11">
            <a:alphaModFix/>
          </a:blip>
          <a:srcRect b="0" l="0" r="0" t="0"/>
          <a:stretch/>
        </p:blipFill>
        <p:spPr>
          <a:xfrm>
            <a:off x="6518578" y="3228857"/>
            <a:ext cx="519948" cy="5199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b="1" lang="en"/>
              <a:t>Outline</a:t>
            </a:r>
            <a:endParaRPr/>
          </a:p>
        </p:txBody>
      </p:sp>
      <p:sp>
        <p:nvSpPr>
          <p:cNvPr id="141" name="Google Shape;141;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Font typeface="Noto Sans Symbols"/>
              <a:buChar char="❑"/>
            </a:pPr>
            <a:r>
              <a:rPr lang="en"/>
              <a:t>Problem Statement </a:t>
            </a:r>
            <a:endParaRPr/>
          </a:p>
          <a:p>
            <a:pPr indent="-171450" lvl="0" marL="177800" rtl="0" algn="l">
              <a:lnSpc>
                <a:spcPct val="90000"/>
              </a:lnSpc>
              <a:spcBef>
                <a:spcPts val="800"/>
              </a:spcBef>
              <a:spcAft>
                <a:spcPts val="0"/>
              </a:spcAft>
              <a:buClr>
                <a:schemeClr val="dk1"/>
              </a:buClr>
              <a:buSzPts val="2100"/>
              <a:buFont typeface="Noto Sans Symbols"/>
              <a:buChar char="❑"/>
            </a:pPr>
            <a:r>
              <a:rPr lang="en"/>
              <a:t>Discovering Data </a:t>
            </a:r>
            <a:endParaRPr/>
          </a:p>
          <a:p>
            <a:pPr indent="-171450" lvl="0" marL="177800" rtl="0" algn="l">
              <a:lnSpc>
                <a:spcPct val="90000"/>
              </a:lnSpc>
              <a:spcBef>
                <a:spcPts val="800"/>
              </a:spcBef>
              <a:spcAft>
                <a:spcPts val="0"/>
              </a:spcAft>
              <a:buClr>
                <a:schemeClr val="dk1"/>
              </a:buClr>
              <a:buSzPts val="2100"/>
              <a:buFont typeface="Noto Sans Symbols"/>
              <a:buChar char="❑"/>
            </a:pPr>
            <a:r>
              <a:rPr lang="en"/>
              <a:t>Work Steam</a:t>
            </a:r>
            <a:endParaRPr/>
          </a:p>
          <a:p>
            <a:pPr indent="-171450" lvl="0" marL="177800" rtl="0" algn="l">
              <a:lnSpc>
                <a:spcPct val="90000"/>
              </a:lnSpc>
              <a:spcBef>
                <a:spcPts val="800"/>
              </a:spcBef>
              <a:spcAft>
                <a:spcPts val="0"/>
              </a:spcAft>
              <a:buClr>
                <a:schemeClr val="dk1"/>
              </a:buClr>
              <a:buSzPts val="2100"/>
              <a:buFont typeface="Noto Sans Symbols"/>
              <a:buChar char="❑"/>
            </a:pPr>
            <a:r>
              <a:rPr lang="en"/>
              <a:t>Tech Stack</a:t>
            </a:r>
            <a:endParaRPr/>
          </a:p>
          <a:p>
            <a:pPr indent="-171450" lvl="0" marL="177800" rtl="0" algn="l">
              <a:lnSpc>
                <a:spcPct val="90000"/>
              </a:lnSpc>
              <a:spcBef>
                <a:spcPts val="800"/>
              </a:spcBef>
              <a:spcAft>
                <a:spcPts val="0"/>
              </a:spcAft>
              <a:buClr>
                <a:schemeClr val="dk1"/>
              </a:buClr>
              <a:buSzPts val="2100"/>
              <a:buFont typeface="Noto Sans Symbols"/>
              <a:buChar char="❑"/>
            </a:pPr>
            <a:r>
              <a:rPr lang="en"/>
              <a:t>Correlation Matrix </a:t>
            </a:r>
            <a:endParaRPr/>
          </a:p>
          <a:p>
            <a:pPr indent="-171450" lvl="0" marL="177800" rtl="0" algn="l">
              <a:lnSpc>
                <a:spcPct val="90000"/>
              </a:lnSpc>
              <a:spcBef>
                <a:spcPts val="800"/>
              </a:spcBef>
              <a:spcAft>
                <a:spcPts val="0"/>
              </a:spcAft>
              <a:buClr>
                <a:schemeClr val="dk1"/>
              </a:buClr>
              <a:buSzPts val="2100"/>
              <a:buFont typeface="Noto Sans Symbols"/>
              <a:buChar char="❑"/>
            </a:pPr>
            <a:r>
              <a:rPr lang="en"/>
              <a:t> Pair Plot</a:t>
            </a:r>
            <a:endParaRPr/>
          </a:p>
          <a:p>
            <a:pPr indent="-127000" lvl="0" marL="177800" rtl="0" algn="l">
              <a:lnSpc>
                <a:spcPct val="90000"/>
              </a:lnSpc>
              <a:spcBef>
                <a:spcPts val="800"/>
              </a:spcBef>
              <a:spcAft>
                <a:spcPts val="0"/>
              </a:spcAft>
              <a:buSzPts val="1400"/>
              <a:buChar char="❑"/>
            </a:pPr>
            <a:r>
              <a:rPr lang="en"/>
              <a:t>Machine Learning Model</a:t>
            </a:r>
            <a:endParaRPr/>
          </a:p>
          <a:p>
            <a:pPr indent="-127000" lvl="0" marL="177800" rtl="0" algn="l">
              <a:lnSpc>
                <a:spcPct val="90000"/>
              </a:lnSpc>
              <a:spcBef>
                <a:spcPts val="800"/>
              </a:spcBef>
              <a:spcAft>
                <a:spcPts val="0"/>
              </a:spcAft>
              <a:buSzPts val="1400"/>
              <a:buChar char="❑"/>
            </a:pPr>
            <a:r>
              <a:rPr lang="en"/>
              <a:t>Suggestion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628650" y="273844"/>
            <a:ext cx="7886700" cy="994172"/>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Arial"/>
              <a:buNone/>
            </a:pPr>
            <a:r>
              <a:rPr b="1" lang="en">
                <a:solidFill>
                  <a:schemeClr val="lt1"/>
                </a:solidFill>
                <a:latin typeface="Arial"/>
                <a:ea typeface="Arial"/>
                <a:cs typeface="Arial"/>
                <a:sym typeface="Arial"/>
              </a:rPr>
              <a:t>Problem Statement </a:t>
            </a:r>
            <a:endParaRPr/>
          </a:p>
        </p:txBody>
      </p:sp>
      <p:sp>
        <p:nvSpPr>
          <p:cNvPr id="147" name="Google Shape;147;p27"/>
          <p:cNvSpPr txBox="1"/>
          <p:nvPr>
            <p:ph idx="1" type="body"/>
          </p:nvPr>
        </p:nvSpPr>
        <p:spPr>
          <a:xfrm>
            <a:off x="628650" y="2106777"/>
            <a:ext cx="7886700" cy="3263504"/>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2100"/>
              <a:buNone/>
            </a:pPr>
            <a:r>
              <a:rPr lang="en">
                <a:latin typeface="Arial"/>
                <a:ea typeface="Arial"/>
                <a:cs typeface="Arial"/>
                <a:sym typeface="Arial"/>
              </a:rPr>
              <a:t>The task is to build a predictive model that can accurately classify mobile phones into predefined price ranges based on various attributes such as battery power, camera features, memory, connectivity options and more. The dataset provided contains information about several mobile phones, including their specifications and corresponding price ranges.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628650" y="273844"/>
            <a:ext cx="7886700" cy="994172"/>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Calibri"/>
              <a:buNone/>
            </a:pPr>
            <a:r>
              <a:rPr b="1" lang="en">
                <a:solidFill>
                  <a:schemeClr val="lt1"/>
                </a:solidFill>
                <a:latin typeface="Calibri"/>
                <a:ea typeface="Calibri"/>
                <a:cs typeface="Calibri"/>
                <a:sym typeface="Calibri"/>
              </a:rPr>
              <a:t>Discovering Data </a:t>
            </a:r>
            <a:endParaRPr/>
          </a:p>
        </p:txBody>
      </p:sp>
      <p:sp>
        <p:nvSpPr>
          <p:cNvPr id="153" name="Google Shape;153;p28"/>
          <p:cNvSpPr txBox="1"/>
          <p:nvPr>
            <p:ph idx="1" type="body"/>
          </p:nvPr>
        </p:nvSpPr>
        <p:spPr>
          <a:xfrm>
            <a:off x="628650" y="2100307"/>
            <a:ext cx="7886700" cy="3263504"/>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2100"/>
              <a:buNone/>
            </a:pPr>
            <a:r>
              <a:rPr lang="en"/>
              <a:t>In this project, we obtain to explore and analyze a dataset that hold specifications of </a:t>
            </a:r>
            <a:r>
              <a:rPr b="1" lang="en"/>
              <a:t>2000</a:t>
            </a:r>
            <a:r>
              <a:rPr lang="en"/>
              <a:t> mobile phones as well as attempt to predict best price ranges for a list of mobile phones in the market by applying various machine learning  algorithm.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628650" y="273844"/>
            <a:ext cx="7886700" cy="994172"/>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Calibri"/>
              <a:buNone/>
            </a:pPr>
            <a:r>
              <a:rPr lang="en">
                <a:solidFill>
                  <a:schemeClr val="lt1"/>
                </a:solidFill>
                <a:latin typeface="Calibri"/>
                <a:ea typeface="Calibri"/>
                <a:cs typeface="Calibri"/>
                <a:sym typeface="Calibri"/>
              </a:rPr>
              <a:t>Work Steam </a:t>
            </a:r>
            <a:endParaRPr/>
          </a:p>
        </p:txBody>
      </p:sp>
      <p:pic>
        <p:nvPicPr>
          <p:cNvPr id="159" name="Google Shape;159;p29"/>
          <p:cNvPicPr preferRelativeResize="0"/>
          <p:nvPr/>
        </p:nvPicPr>
        <p:blipFill rotWithShape="1">
          <a:blip r:embed="rId3">
            <a:alphaModFix/>
          </a:blip>
          <a:srcRect b="0" l="0" r="0" t="0"/>
          <a:stretch/>
        </p:blipFill>
        <p:spPr>
          <a:xfrm>
            <a:off x="628650" y="2115628"/>
            <a:ext cx="912244" cy="912244"/>
          </a:xfrm>
          <a:prstGeom prst="rect">
            <a:avLst/>
          </a:prstGeom>
          <a:noFill/>
          <a:ln>
            <a:noFill/>
          </a:ln>
        </p:spPr>
      </p:pic>
      <p:sp>
        <p:nvSpPr>
          <p:cNvPr id="160" name="Google Shape;160;p29"/>
          <p:cNvSpPr txBox="1"/>
          <p:nvPr/>
        </p:nvSpPr>
        <p:spPr>
          <a:xfrm>
            <a:off x="628650" y="3196087"/>
            <a:ext cx="865876" cy="4847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Data Collection </a:t>
            </a:r>
            <a:endParaRPr sz="1100"/>
          </a:p>
        </p:txBody>
      </p:sp>
      <p:pic>
        <p:nvPicPr>
          <p:cNvPr id="161" name="Google Shape;161;p29"/>
          <p:cNvPicPr preferRelativeResize="0"/>
          <p:nvPr/>
        </p:nvPicPr>
        <p:blipFill rotWithShape="1">
          <a:blip r:embed="rId4">
            <a:alphaModFix/>
          </a:blip>
          <a:srcRect b="0" l="0" r="0" t="0"/>
          <a:stretch/>
        </p:blipFill>
        <p:spPr>
          <a:xfrm>
            <a:off x="1966823" y="2115629"/>
            <a:ext cx="912243" cy="912243"/>
          </a:xfrm>
          <a:prstGeom prst="rect">
            <a:avLst/>
          </a:prstGeom>
          <a:noFill/>
          <a:ln>
            <a:noFill/>
          </a:ln>
        </p:spPr>
      </p:pic>
      <p:sp>
        <p:nvSpPr>
          <p:cNvPr id="162" name="Google Shape;162;p29"/>
          <p:cNvSpPr txBox="1"/>
          <p:nvPr/>
        </p:nvSpPr>
        <p:spPr>
          <a:xfrm>
            <a:off x="1966823" y="3299961"/>
            <a:ext cx="865876"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EDA</a:t>
            </a:r>
            <a:endParaRPr sz="1100"/>
          </a:p>
        </p:txBody>
      </p:sp>
      <p:pic>
        <p:nvPicPr>
          <p:cNvPr id="163" name="Google Shape;163;p29"/>
          <p:cNvPicPr preferRelativeResize="0"/>
          <p:nvPr/>
        </p:nvPicPr>
        <p:blipFill rotWithShape="1">
          <a:blip r:embed="rId5">
            <a:alphaModFix/>
          </a:blip>
          <a:srcRect b="0" l="0" r="0" t="0"/>
          <a:stretch/>
        </p:blipFill>
        <p:spPr>
          <a:xfrm>
            <a:off x="3209027" y="2115628"/>
            <a:ext cx="912244" cy="912244"/>
          </a:xfrm>
          <a:prstGeom prst="rect">
            <a:avLst/>
          </a:prstGeom>
          <a:noFill/>
          <a:ln>
            <a:noFill/>
          </a:ln>
        </p:spPr>
      </p:pic>
      <p:sp>
        <p:nvSpPr>
          <p:cNvPr id="164" name="Google Shape;164;p29"/>
          <p:cNvSpPr txBox="1"/>
          <p:nvPr/>
        </p:nvSpPr>
        <p:spPr>
          <a:xfrm>
            <a:off x="3232210" y="3280909"/>
            <a:ext cx="865876" cy="4847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Define Models</a:t>
            </a:r>
            <a:endParaRPr sz="1100"/>
          </a:p>
        </p:txBody>
      </p:sp>
      <p:pic>
        <p:nvPicPr>
          <p:cNvPr id="165" name="Google Shape;165;p29"/>
          <p:cNvPicPr preferRelativeResize="0"/>
          <p:nvPr/>
        </p:nvPicPr>
        <p:blipFill rotWithShape="1">
          <a:blip r:embed="rId6">
            <a:alphaModFix/>
          </a:blip>
          <a:srcRect b="0" l="0" r="0" t="0"/>
          <a:stretch/>
        </p:blipFill>
        <p:spPr>
          <a:xfrm>
            <a:off x="4572000" y="2193265"/>
            <a:ext cx="756968" cy="756968"/>
          </a:xfrm>
          <a:prstGeom prst="rect">
            <a:avLst/>
          </a:prstGeom>
          <a:noFill/>
          <a:ln>
            <a:noFill/>
          </a:ln>
        </p:spPr>
      </p:pic>
      <p:sp>
        <p:nvSpPr>
          <p:cNvPr id="166" name="Google Shape;166;p29"/>
          <p:cNvSpPr txBox="1"/>
          <p:nvPr/>
        </p:nvSpPr>
        <p:spPr>
          <a:xfrm>
            <a:off x="4497596" y="3196087"/>
            <a:ext cx="865876" cy="69249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Valid the best model</a:t>
            </a:r>
            <a:endParaRPr sz="1100"/>
          </a:p>
        </p:txBody>
      </p:sp>
      <p:pic>
        <p:nvPicPr>
          <p:cNvPr id="167" name="Google Shape;167;p29"/>
          <p:cNvPicPr preferRelativeResize="0"/>
          <p:nvPr/>
        </p:nvPicPr>
        <p:blipFill rotWithShape="1">
          <a:blip r:embed="rId7">
            <a:alphaModFix/>
          </a:blip>
          <a:srcRect b="0" l="0" r="0" t="0"/>
          <a:stretch/>
        </p:blipFill>
        <p:spPr>
          <a:xfrm>
            <a:off x="5779698" y="2115628"/>
            <a:ext cx="945738" cy="945738"/>
          </a:xfrm>
          <a:prstGeom prst="rect">
            <a:avLst/>
          </a:prstGeom>
          <a:noFill/>
          <a:ln>
            <a:noFill/>
          </a:ln>
        </p:spPr>
      </p:pic>
      <p:sp>
        <p:nvSpPr>
          <p:cNvPr id="168" name="Google Shape;168;p29"/>
          <p:cNvSpPr txBox="1"/>
          <p:nvPr/>
        </p:nvSpPr>
        <p:spPr>
          <a:xfrm>
            <a:off x="5788592" y="3280907"/>
            <a:ext cx="865876" cy="4847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Compare Models</a:t>
            </a:r>
            <a:endParaRPr sz="1100"/>
          </a:p>
        </p:txBody>
      </p:sp>
      <p:pic>
        <p:nvPicPr>
          <p:cNvPr id="169" name="Google Shape;169;p29"/>
          <p:cNvPicPr preferRelativeResize="0"/>
          <p:nvPr/>
        </p:nvPicPr>
        <p:blipFill rotWithShape="1">
          <a:blip r:embed="rId8">
            <a:alphaModFix/>
          </a:blip>
          <a:srcRect b="0" l="0" r="0" t="0"/>
          <a:stretch/>
        </p:blipFill>
        <p:spPr>
          <a:xfrm>
            <a:off x="7079589" y="2193265"/>
            <a:ext cx="1014145" cy="1014145"/>
          </a:xfrm>
          <a:prstGeom prst="rect">
            <a:avLst/>
          </a:prstGeom>
          <a:noFill/>
          <a:ln>
            <a:noFill/>
          </a:ln>
        </p:spPr>
      </p:pic>
      <p:sp>
        <p:nvSpPr>
          <p:cNvPr id="170" name="Google Shape;170;p29"/>
          <p:cNvSpPr txBox="1"/>
          <p:nvPr/>
        </p:nvSpPr>
        <p:spPr>
          <a:xfrm>
            <a:off x="7177177" y="3280908"/>
            <a:ext cx="865876" cy="4847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Deploy Model</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628650" y="273844"/>
            <a:ext cx="7886700" cy="994172"/>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Calibri"/>
              <a:buNone/>
            </a:pPr>
            <a:r>
              <a:rPr b="1" lang="en">
                <a:solidFill>
                  <a:schemeClr val="lt1"/>
                </a:solidFill>
                <a:latin typeface="Calibri"/>
                <a:ea typeface="Calibri"/>
                <a:cs typeface="Calibri"/>
                <a:sym typeface="Calibri"/>
              </a:rPr>
              <a:t>Tech Stack</a:t>
            </a:r>
            <a:endParaRPr/>
          </a:p>
        </p:txBody>
      </p:sp>
      <p:sp>
        <p:nvSpPr>
          <p:cNvPr id="176" name="Google Shape;176;p30"/>
          <p:cNvSpPr txBox="1"/>
          <p:nvPr/>
        </p:nvSpPr>
        <p:spPr>
          <a:xfrm>
            <a:off x="628650" y="3196087"/>
            <a:ext cx="865876"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Python</a:t>
            </a:r>
            <a:endParaRPr sz="1100"/>
          </a:p>
        </p:txBody>
      </p:sp>
      <p:sp>
        <p:nvSpPr>
          <p:cNvPr id="177" name="Google Shape;177;p30"/>
          <p:cNvSpPr txBox="1"/>
          <p:nvPr/>
        </p:nvSpPr>
        <p:spPr>
          <a:xfrm>
            <a:off x="1966823" y="3299961"/>
            <a:ext cx="865876"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Pandas</a:t>
            </a:r>
            <a:endParaRPr sz="1100"/>
          </a:p>
        </p:txBody>
      </p:sp>
      <p:sp>
        <p:nvSpPr>
          <p:cNvPr id="178" name="Google Shape;178;p30"/>
          <p:cNvSpPr txBox="1"/>
          <p:nvPr/>
        </p:nvSpPr>
        <p:spPr>
          <a:xfrm>
            <a:off x="3232210" y="3280909"/>
            <a:ext cx="865876"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Numpy</a:t>
            </a:r>
            <a:endParaRPr b="1" i="0" sz="1400" u="none" cap="none" strike="noStrike">
              <a:solidFill>
                <a:schemeClr val="dk1"/>
              </a:solidFill>
              <a:latin typeface="Calibri"/>
              <a:ea typeface="Calibri"/>
              <a:cs typeface="Calibri"/>
              <a:sym typeface="Calibri"/>
            </a:endParaRPr>
          </a:p>
        </p:txBody>
      </p:sp>
      <p:sp>
        <p:nvSpPr>
          <p:cNvPr id="179" name="Google Shape;179;p30"/>
          <p:cNvSpPr txBox="1"/>
          <p:nvPr/>
        </p:nvSpPr>
        <p:spPr>
          <a:xfrm>
            <a:off x="4504611" y="3294205"/>
            <a:ext cx="865876"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Seaborn</a:t>
            </a:r>
            <a:endParaRPr sz="1100"/>
          </a:p>
        </p:txBody>
      </p:sp>
      <p:sp>
        <p:nvSpPr>
          <p:cNvPr id="180" name="Google Shape;180;p30"/>
          <p:cNvSpPr txBox="1"/>
          <p:nvPr/>
        </p:nvSpPr>
        <p:spPr>
          <a:xfrm>
            <a:off x="5648008" y="3280908"/>
            <a:ext cx="1147046"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Mathplotlib</a:t>
            </a:r>
            <a:endParaRPr b="1" i="0" sz="1400" u="none" cap="none" strike="noStrike">
              <a:solidFill>
                <a:schemeClr val="dk1"/>
              </a:solidFill>
              <a:latin typeface="Calibri"/>
              <a:ea typeface="Calibri"/>
              <a:cs typeface="Calibri"/>
              <a:sym typeface="Calibri"/>
            </a:endParaRPr>
          </a:p>
        </p:txBody>
      </p:sp>
      <p:sp>
        <p:nvSpPr>
          <p:cNvPr id="181" name="Google Shape;181;p30"/>
          <p:cNvSpPr txBox="1"/>
          <p:nvPr/>
        </p:nvSpPr>
        <p:spPr>
          <a:xfrm>
            <a:off x="7210733" y="3280908"/>
            <a:ext cx="1147045"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1400" u="none" cap="none" strike="noStrike">
                <a:solidFill>
                  <a:schemeClr val="dk1"/>
                </a:solidFill>
                <a:latin typeface="Calibri"/>
                <a:ea typeface="Calibri"/>
                <a:cs typeface="Calibri"/>
                <a:sym typeface="Calibri"/>
              </a:rPr>
              <a:t>Scikitlearn</a:t>
            </a:r>
            <a:endParaRPr b="1" i="0" sz="1400" u="none" cap="none" strike="noStrike">
              <a:solidFill>
                <a:schemeClr val="dk1"/>
              </a:solidFill>
              <a:latin typeface="Calibri"/>
              <a:ea typeface="Calibri"/>
              <a:cs typeface="Calibri"/>
              <a:sym typeface="Calibri"/>
            </a:endParaRPr>
          </a:p>
        </p:txBody>
      </p:sp>
      <p:pic>
        <p:nvPicPr>
          <p:cNvPr id="182" name="Google Shape;182;p30"/>
          <p:cNvPicPr preferRelativeResize="0"/>
          <p:nvPr/>
        </p:nvPicPr>
        <p:blipFill rotWithShape="1">
          <a:blip r:embed="rId3">
            <a:alphaModFix/>
          </a:blip>
          <a:srcRect b="0" l="0" r="0" t="0"/>
          <a:stretch/>
        </p:blipFill>
        <p:spPr>
          <a:xfrm>
            <a:off x="497638" y="2000990"/>
            <a:ext cx="1139225" cy="1141517"/>
          </a:xfrm>
          <a:prstGeom prst="rect">
            <a:avLst/>
          </a:prstGeom>
          <a:noFill/>
          <a:ln>
            <a:noFill/>
          </a:ln>
        </p:spPr>
      </p:pic>
      <p:pic>
        <p:nvPicPr>
          <p:cNvPr id="183" name="Google Shape;183;p30"/>
          <p:cNvPicPr preferRelativeResize="0"/>
          <p:nvPr/>
        </p:nvPicPr>
        <p:blipFill rotWithShape="1">
          <a:blip r:embed="rId4">
            <a:alphaModFix/>
          </a:blip>
          <a:srcRect b="0" l="0" r="0" t="0"/>
          <a:stretch/>
        </p:blipFill>
        <p:spPr>
          <a:xfrm>
            <a:off x="1991015" y="2283574"/>
            <a:ext cx="959218" cy="923691"/>
          </a:xfrm>
          <a:prstGeom prst="rect">
            <a:avLst/>
          </a:prstGeom>
          <a:noFill/>
          <a:ln>
            <a:noFill/>
          </a:ln>
        </p:spPr>
      </p:pic>
      <p:pic>
        <p:nvPicPr>
          <p:cNvPr id="184" name="Google Shape;184;p30"/>
          <p:cNvPicPr preferRelativeResize="0"/>
          <p:nvPr/>
        </p:nvPicPr>
        <p:blipFill rotWithShape="1">
          <a:blip r:embed="rId5">
            <a:alphaModFix/>
          </a:blip>
          <a:srcRect b="0" l="0" r="0" t="0"/>
          <a:stretch/>
        </p:blipFill>
        <p:spPr>
          <a:xfrm>
            <a:off x="3234230" y="2307306"/>
            <a:ext cx="948100" cy="953835"/>
          </a:xfrm>
          <a:prstGeom prst="rect">
            <a:avLst/>
          </a:prstGeom>
          <a:noFill/>
          <a:ln>
            <a:noFill/>
          </a:ln>
        </p:spPr>
      </p:pic>
      <p:pic>
        <p:nvPicPr>
          <p:cNvPr id="185" name="Google Shape;185;p30"/>
          <p:cNvPicPr preferRelativeResize="0"/>
          <p:nvPr/>
        </p:nvPicPr>
        <p:blipFill rotWithShape="1">
          <a:blip r:embed="rId6">
            <a:alphaModFix/>
          </a:blip>
          <a:srcRect b="0" l="0" r="0" t="0"/>
          <a:stretch/>
        </p:blipFill>
        <p:spPr>
          <a:xfrm>
            <a:off x="4439642" y="2088223"/>
            <a:ext cx="942303" cy="1167734"/>
          </a:xfrm>
          <a:prstGeom prst="rect">
            <a:avLst/>
          </a:prstGeom>
          <a:noFill/>
          <a:ln>
            <a:noFill/>
          </a:ln>
        </p:spPr>
      </p:pic>
      <p:pic>
        <p:nvPicPr>
          <p:cNvPr id="186" name="Google Shape;186;p30"/>
          <p:cNvPicPr preferRelativeResize="0"/>
          <p:nvPr/>
        </p:nvPicPr>
        <p:blipFill rotWithShape="1">
          <a:blip r:embed="rId7">
            <a:alphaModFix/>
          </a:blip>
          <a:srcRect b="0" l="0" r="0" t="0"/>
          <a:stretch/>
        </p:blipFill>
        <p:spPr>
          <a:xfrm>
            <a:off x="5419680" y="2613614"/>
            <a:ext cx="1659909" cy="341218"/>
          </a:xfrm>
          <a:prstGeom prst="rect">
            <a:avLst/>
          </a:prstGeom>
          <a:noFill/>
          <a:ln>
            <a:noFill/>
          </a:ln>
        </p:spPr>
      </p:pic>
      <p:pic>
        <p:nvPicPr>
          <p:cNvPr id="187" name="Google Shape;187;p30"/>
          <p:cNvPicPr preferRelativeResize="0"/>
          <p:nvPr/>
        </p:nvPicPr>
        <p:blipFill rotWithShape="1">
          <a:blip r:embed="rId8">
            <a:alphaModFix/>
          </a:blip>
          <a:srcRect b="0" l="0" r="0" t="0"/>
          <a:stretch/>
        </p:blipFill>
        <p:spPr>
          <a:xfrm>
            <a:off x="7085376" y="2221608"/>
            <a:ext cx="1352328" cy="11129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628650" y="273844"/>
            <a:ext cx="7886700" cy="748387"/>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Calibri"/>
              <a:buNone/>
            </a:pPr>
            <a:r>
              <a:rPr b="1" lang="en">
                <a:solidFill>
                  <a:schemeClr val="lt1"/>
                </a:solidFill>
                <a:latin typeface="Calibri"/>
                <a:ea typeface="Calibri"/>
                <a:cs typeface="Calibri"/>
                <a:sym typeface="Calibri"/>
              </a:rPr>
              <a:t>Correlation Matrix</a:t>
            </a:r>
            <a:endParaRPr/>
          </a:p>
        </p:txBody>
      </p:sp>
      <p:pic>
        <p:nvPicPr>
          <p:cNvPr id="193" name="Google Shape;193;p31"/>
          <p:cNvPicPr preferRelativeResize="0"/>
          <p:nvPr>
            <p:ph idx="1" type="body"/>
          </p:nvPr>
        </p:nvPicPr>
        <p:blipFill rotWithShape="1">
          <a:blip r:embed="rId3">
            <a:alphaModFix/>
          </a:blip>
          <a:srcRect b="0" l="0" r="0" t="0"/>
          <a:stretch/>
        </p:blipFill>
        <p:spPr>
          <a:xfrm>
            <a:off x="628650" y="1022231"/>
            <a:ext cx="7886700" cy="2485888"/>
          </a:xfrm>
          <a:prstGeom prst="rect">
            <a:avLst/>
          </a:prstGeom>
          <a:noFill/>
          <a:ln>
            <a:noFill/>
          </a:ln>
        </p:spPr>
      </p:pic>
      <p:sp>
        <p:nvSpPr>
          <p:cNvPr id="194" name="Google Shape;194;p31"/>
          <p:cNvSpPr txBox="1"/>
          <p:nvPr/>
        </p:nvSpPr>
        <p:spPr>
          <a:xfrm>
            <a:off x="628650" y="3412257"/>
            <a:ext cx="8066777" cy="173124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cap="none" strike="noStrike">
                <a:solidFill>
                  <a:schemeClr val="dk1"/>
                </a:solidFill>
                <a:latin typeface="Calibri"/>
                <a:ea typeface="Calibri"/>
                <a:cs typeface="Calibri"/>
                <a:sym typeface="Calibri"/>
              </a:rPr>
              <a:t>Insights –</a:t>
            </a:r>
            <a:endParaRPr sz="1100"/>
          </a:p>
          <a:p>
            <a:pPr indent="-215900" lvl="0" marL="215900" marR="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Battery power does not appear to be strongly correlated with any of the other features. </a:t>
            </a:r>
            <a:endParaRPr sz="1100"/>
          </a:p>
          <a:p>
            <a:pPr indent="-215900" lvl="0" marL="215900" marR="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Clock speed has a weak positive correlation with several features, including dual sim support, internal memory, and number of cores</a:t>
            </a:r>
            <a:endParaRPr sz="1100"/>
          </a:p>
          <a:p>
            <a:pPr indent="-215900" lvl="0" marL="215900" marR="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Internal memory has a weak positive correlation with several features, including pixel height and pixel width</a:t>
            </a:r>
            <a:endParaRPr sz="1100"/>
          </a:p>
          <a:p>
            <a:pPr indent="-215900" lvl="0" marL="215900" marR="0" rtl="0" algn="l">
              <a:spcBef>
                <a:spcPts val="0"/>
              </a:spcBef>
              <a:spcAft>
                <a:spcPts val="0"/>
              </a:spcAft>
              <a:buClr>
                <a:schemeClr val="dk1"/>
              </a:buClr>
              <a:buSzPts val="1400"/>
              <a:buFont typeface="Calibri"/>
              <a:buChar char="-"/>
            </a:pPr>
            <a:r>
              <a:rPr lang="en" sz="1400">
                <a:solidFill>
                  <a:schemeClr val="dk1"/>
                </a:solidFill>
                <a:latin typeface="Calibri"/>
                <a:ea typeface="Calibri"/>
                <a:cs typeface="Calibri"/>
                <a:sym typeface="Calibri"/>
              </a:rPr>
              <a:t>Pixel height and pixel width are strongly correlated with each other (correlation coefficient of 0.584). This is unsurprising, as these two features are both measures of the screen resolution of a mobile phone.</a:t>
            </a:r>
            <a:r>
              <a:rPr b="1" lang="en" sz="1400">
                <a:solidFill>
                  <a:schemeClr val="dk1"/>
                </a:solidFill>
                <a:latin typeface="Calibri"/>
                <a:ea typeface="Calibri"/>
                <a:cs typeface="Calibri"/>
                <a:sym typeface="Calibri"/>
              </a:rPr>
              <a:t> </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6172200" y="273844"/>
            <a:ext cx="2343150" cy="994172"/>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Calibri"/>
              <a:buNone/>
            </a:pPr>
            <a:r>
              <a:rPr b="1" lang="en">
                <a:solidFill>
                  <a:schemeClr val="lt1"/>
                </a:solidFill>
                <a:latin typeface="Calibri"/>
                <a:ea typeface="Calibri"/>
                <a:cs typeface="Calibri"/>
                <a:sym typeface="Calibri"/>
              </a:rPr>
              <a:t>Pair Plot</a:t>
            </a:r>
            <a:endParaRPr/>
          </a:p>
        </p:txBody>
      </p:sp>
      <p:sp>
        <p:nvSpPr>
          <p:cNvPr id="200" name="Google Shape;200;p32"/>
          <p:cNvSpPr txBox="1"/>
          <p:nvPr>
            <p:ph idx="1" type="body"/>
          </p:nvPr>
        </p:nvSpPr>
        <p:spPr>
          <a:xfrm>
            <a:off x="6172200" y="1369219"/>
            <a:ext cx="2343149" cy="3263504"/>
          </a:xfrm>
          <a:prstGeom prst="rect">
            <a:avLst/>
          </a:prstGeom>
          <a:noFill/>
          <a:ln>
            <a:noFill/>
          </a:ln>
        </p:spPr>
        <p:txBody>
          <a:bodyPr anchorCtr="0" anchor="t" bIns="34275" lIns="68575" spcFirstLastPara="1" rIns="68575" wrap="square" tIns="34275">
            <a:normAutofit lnSpcReduction="10000"/>
          </a:bodyPr>
          <a:lstStyle/>
          <a:p>
            <a:pPr indent="0" lvl="0" marL="0" rtl="0" algn="just">
              <a:lnSpc>
                <a:spcPct val="90000"/>
              </a:lnSpc>
              <a:spcBef>
                <a:spcPts val="0"/>
              </a:spcBef>
              <a:spcAft>
                <a:spcPts val="0"/>
              </a:spcAft>
              <a:buClr>
                <a:schemeClr val="dk1"/>
              </a:buClr>
              <a:buSzPts val="2100"/>
              <a:buNone/>
            </a:pPr>
            <a:r>
              <a:rPr lang="en"/>
              <a:t>Insights-</a:t>
            </a:r>
            <a:endParaRPr/>
          </a:p>
          <a:p>
            <a:pPr indent="-171450" lvl="0" marL="177800" rtl="0" algn="just">
              <a:lnSpc>
                <a:spcPct val="90000"/>
              </a:lnSpc>
              <a:spcBef>
                <a:spcPts val="800"/>
              </a:spcBef>
              <a:spcAft>
                <a:spcPts val="0"/>
              </a:spcAft>
              <a:buClr>
                <a:schemeClr val="dk1"/>
              </a:buClr>
              <a:buSzPts val="900"/>
              <a:buFont typeface="Calibri"/>
              <a:buChar char="-"/>
            </a:pPr>
            <a:r>
              <a:rPr b="1" lang="en" sz="900"/>
              <a:t>Battery Power: </a:t>
            </a:r>
            <a:r>
              <a:rPr lang="en" sz="900"/>
              <a:t>There isn't a strong correlation between battery power and any other features listed.</a:t>
            </a:r>
            <a:endParaRPr/>
          </a:p>
          <a:p>
            <a:pPr indent="-171450" lvl="0" marL="177800" rtl="0" algn="just">
              <a:lnSpc>
                <a:spcPct val="90000"/>
              </a:lnSpc>
              <a:spcBef>
                <a:spcPts val="800"/>
              </a:spcBef>
              <a:spcAft>
                <a:spcPts val="0"/>
              </a:spcAft>
              <a:buClr>
                <a:schemeClr val="dk1"/>
              </a:buClr>
              <a:buSzPts val="900"/>
              <a:buFont typeface="Calibri"/>
              <a:buChar char="-"/>
            </a:pPr>
            <a:r>
              <a:rPr b="1" lang="en" sz="900"/>
              <a:t>Clock Speed:  </a:t>
            </a:r>
            <a:r>
              <a:rPr lang="en" sz="900"/>
              <a:t>There's a weak positive correlation between clock speed and several features, including dual sim support, internal memory, and number of cores. This might suggest that phones with faster processors tend to have these other features as well.</a:t>
            </a:r>
            <a:endParaRPr/>
          </a:p>
          <a:p>
            <a:pPr indent="-171450" lvl="0" marL="177800" rtl="0" algn="just">
              <a:lnSpc>
                <a:spcPct val="90000"/>
              </a:lnSpc>
              <a:spcBef>
                <a:spcPts val="800"/>
              </a:spcBef>
              <a:spcAft>
                <a:spcPts val="0"/>
              </a:spcAft>
              <a:buClr>
                <a:schemeClr val="dk1"/>
              </a:buClr>
              <a:buSzPts val="900"/>
              <a:buFont typeface="Calibri"/>
              <a:buChar char="-"/>
            </a:pPr>
            <a:r>
              <a:rPr b="1" lang="en" sz="900"/>
              <a:t>Internal Memory:</a:t>
            </a:r>
            <a:r>
              <a:rPr lang="en" sz="900"/>
              <a:t> Internal memory has a weak positive correlation with several features, including pixel height and pixel width. This is perhaps unsurprising, as phones with larger screens tend to have more storage space.</a:t>
            </a:r>
            <a:endParaRPr/>
          </a:p>
          <a:p>
            <a:pPr indent="-171450" lvl="0" marL="177800" rtl="0" algn="just">
              <a:lnSpc>
                <a:spcPct val="90000"/>
              </a:lnSpc>
              <a:spcBef>
                <a:spcPts val="800"/>
              </a:spcBef>
              <a:spcAft>
                <a:spcPts val="0"/>
              </a:spcAft>
              <a:buClr>
                <a:schemeClr val="dk1"/>
              </a:buClr>
              <a:buSzPts val="900"/>
              <a:buFont typeface="Calibri"/>
              <a:buChar char="-"/>
            </a:pPr>
            <a:r>
              <a:rPr b="1" lang="en" sz="900"/>
              <a:t>Pixel Height and Width:</a:t>
            </a:r>
            <a:r>
              <a:rPr lang="en" sz="900"/>
              <a:t> Pixel height and pixel width are strongly correlated with each other. This makes sense, since they both measure the screen resolution of a mobile phone.</a:t>
            </a:r>
            <a:endParaRPr/>
          </a:p>
        </p:txBody>
      </p:sp>
      <p:pic>
        <p:nvPicPr>
          <p:cNvPr id="201" name="Google Shape;201;p32"/>
          <p:cNvPicPr preferRelativeResize="0"/>
          <p:nvPr/>
        </p:nvPicPr>
        <p:blipFill rotWithShape="1">
          <a:blip r:embed="rId3">
            <a:alphaModFix/>
          </a:blip>
          <a:srcRect b="0" l="0" r="0" t="0"/>
          <a:stretch/>
        </p:blipFill>
        <p:spPr>
          <a:xfrm>
            <a:off x="0" y="0"/>
            <a:ext cx="5656425"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628650" y="273844"/>
            <a:ext cx="7886700" cy="994172"/>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Calibri"/>
              <a:buNone/>
            </a:pPr>
            <a:r>
              <a:rPr b="1" lang="en">
                <a:solidFill>
                  <a:schemeClr val="lt1"/>
                </a:solidFill>
                <a:latin typeface="Calibri"/>
                <a:ea typeface="Calibri"/>
                <a:cs typeface="Calibri"/>
                <a:sym typeface="Calibri"/>
              </a:rPr>
              <a:t>Machine Learning Model</a:t>
            </a:r>
            <a:endParaRPr/>
          </a:p>
        </p:txBody>
      </p:sp>
      <p:pic>
        <p:nvPicPr>
          <p:cNvPr id="207" name="Google Shape;207;p33"/>
          <p:cNvPicPr preferRelativeResize="0"/>
          <p:nvPr/>
        </p:nvPicPr>
        <p:blipFill rotWithShape="1">
          <a:blip r:embed="rId3">
            <a:alphaModFix/>
          </a:blip>
          <a:srcRect b="0" l="0" r="0" t="0"/>
          <a:stretch/>
        </p:blipFill>
        <p:spPr>
          <a:xfrm>
            <a:off x="656687" y="1857986"/>
            <a:ext cx="1607344" cy="500063"/>
          </a:xfrm>
          <a:prstGeom prst="rect">
            <a:avLst/>
          </a:prstGeom>
          <a:noFill/>
          <a:ln>
            <a:noFill/>
          </a:ln>
        </p:spPr>
      </p:pic>
      <p:pic>
        <p:nvPicPr>
          <p:cNvPr id="208" name="Google Shape;208;p33"/>
          <p:cNvPicPr preferRelativeResize="0"/>
          <p:nvPr/>
        </p:nvPicPr>
        <p:blipFill rotWithShape="1">
          <a:blip r:embed="rId4">
            <a:alphaModFix/>
          </a:blip>
          <a:srcRect b="0" l="0" r="0" t="0"/>
          <a:stretch/>
        </p:blipFill>
        <p:spPr>
          <a:xfrm>
            <a:off x="656687" y="1450793"/>
            <a:ext cx="928688" cy="407194"/>
          </a:xfrm>
          <a:prstGeom prst="rect">
            <a:avLst/>
          </a:prstGeom>
          <a:noFill/>
          <a:ln>
            <a:noFill/>
          </a:ln>
        </p:spPr>
      </p:pic>
      <p:pic>
        <p:nvPicPr>
          <p:cNvPr id="209" name="Google Shape;209;p33"/>
          <p:cNvPicPr preferRelativeResize="0"/>
          <p:nvPr/>
        </p:nvPicPr>
        <p:blipFill rotWithShape="1">
          <a:blip r:embed="rId5">
            <a:alphaModFix/>
          </a:blip>
          <a:srcRect b="0" l="0" r="0" t="0"/>
          <a:stretch/>
        </p:blipFill>
        <p:spPr>
          <a:xfrm>
            <a:off x="2703448" y="1847290"/>
            <a:ext cx="3635486" cy="2866355"/>
          </a:xfrm>
          <a:prstGeom prst="rect">
            <a:avLst/>
          </a:prstGeom>
          <a:noFill/>
          <a:ln>
            <a:noFill/>
          </a:ln>
        </p:spPr>
      </p:pic>
      <p:pic>
        <p:nvPicPr>
          <p:cNvPr id="210" name="Google Shape;210;p33"/>
          <p:cNvPicPr preferRelativeResize="0"/>
          <p:nvPr/>
        </p:nvPicPr>
        <p:blipFill rotWithShape="1">
          <a:blip r:embed="rId6">
            <a:alphaModFix/>
          </a:blip>
          <a:srcRect b="0" l="0" r="0" t="0"/>
          <a:stretch/>
        </p:blipFill>
        <p:spPr>
          <a:xfrm>
            <a:off x="628650" y="2358049"/>
            <a:ext cx="2221706" cy="528638"/>
          </a:xfrm>
          <a:prstGeom prst="rect">
            <a:avLst/>
          </a:prstGeom>
          <a:noFill/>
          <a:ln>
            <a:noFill/>
          </a:ln>
        </p:spPr>
      </p:pic>
      <p:pic>
        <p:nvPicPr>
          <p:cNvPr id="211" name="Google Shape;211;p33"/>
          <p:cNvPicPr preferRelativeResize="0"/>
          <p:nvPr/>
        </p:nvPicPr>
        <p:blipFill rotWithShape="1">
          <a:blip r:embed="rId7">
            <a:alphaModFix/>
          </a:blip>
          <a:srcRect b="0" l="0" r="0" t="0"/>
          <a:stretch/>
        </p:blipFill>
        <p:spPr>
          <a:xfrm>
            <a:off x="6207379" y="2150771"/>
            <a:ext cx="2851839" cy="2307267"/>
          </a:xfrm>
          <a:prstGeom prst="rect">
            <a:avLst/>
          </a:prstGeom>
          <a:noFill/>
          <a:ln>
            <a:noFill/>
          </a:ln>
        </p:spPr>
      </p:pic>
      <p:sp>
        <p:nvSpPr>
          <p:cNvPr id="212" name="Google Shape;212;p33"/>
          <p:cNvSpPr txBox="1"/>
          <p:nvPr/>
        </p:nvSpPr>
        <p:spPr>
          <a:xfrm>
            <a:off x="612207" y="3142293"/>
            <a:ext cx="1946335" cy="1315745"/>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900">
                <a:solidFill>
                  <a:schemeClr val="lt1"/>
                </a:solidFill>
                <a:latin typeface="Calibri"/>
                <a:ea typeface="Calibri"/>
                <a:cs typeface="Calibri"/>
                <a:sym typeface="Calibri"/>
              </a:rPr>
              <a:t>Insights - </a:t>
            </a:r>
            <a:endParaRPr sz="1100"/>
          </a:p>
          <a:p>
            <a:pPr indent="0" lvl="0" marL="0" marR="0" rtl="0" algn="just">
              <a:spcBef>
                <a:spcPts val="0"/>
              </a:spcBef>
              <a:spcAft>
                <a:spcPts val="0"/>
              </a:spcAft>
              <a:buNone/>
            </a:pPr>
            <a:r>
              <a:rPr lang="en" sz="900">
                <a:solidFill>
                  <a:schemeClr val="lt1"/>
                </a:solidFill>
                <a:latin typeface="Calibri"/>
                <a:ea typeface="Calibri"/>
                <a:cs typeface="Calibri"/>
                <a:sym typeface="Calibri"/>
              </a:rPr>
              <a:t>the stacked ensemble model achieved the best performance among the four models tested. K-Nearest Neighbors comes in a close second, while Random Forest shows good performance. The Decision Tree model performed the least well in this comparison</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