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5FE3C-0C62-41A9-83B1-072A5358B804}" v="417" dt="2023-05-18T16:17:36.358"/>
    <p1510:client id="{412C6937-7D64-48C9-B292-9B7DD1BC75BE}" v="272" dt="2023-05-18T02:42:00.145"/>
    <p1510:client id="{70190203-3ACB-47D1-A784-367C4FD7B026}" v="45" dt="2023-05-18T15:56:50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1E58C6-A027-8891-EF2D-86B7213EA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>
                <a:cs typeface="Calibri Light"/>
              </a:rPr>
              <a:t>Создание приложения "Проводник", для операционной системы Windows</a:t>
            </a:r>
            <a:endParaRPr 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Составил: Гаврилин И.В.</a:t>
            </a:r>
            <a:br>
              <a:rPr lang="en-US" sz="2000">
                <a:cs typeface="Calibri"/>
              </a:rPr>
            </a:br>
            <a:r>
              <a:rPr lang="en-US" sz="2000">
                <a:cs typeface="Calibri"/>
              </a:rPr>
              <a:t>Группа: ИС - сокр</a:t>
            </a: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8BA2-9004-A42D-9B04-11E540DC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Закладки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быстрого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доступа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0F45-0EA1-4721-364D-B909832E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rgbClr val="FF7B72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D2A8FF"/>
                </a:solidFill>
                <a:latin typeface="Consolas"/>
              </a:rPr>
              <a:t>loadPinnedLinks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throws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A657"/>
                </a:solidFill>
                <a:latin typeface="Consolas"/>
              </a:rPr>
              <a:t>FileNotFoundException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FFA657"/>
                </a:solidFill>
                <a:latin typeface="Consolas"/>
              </a:rPr>
              <a:t>IOException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{</a:t>
            </a:r>
            <a:endParaRPr lang="en-US" sz="1400">
              <a:cs typeface="Calibri" panose="020F0502020204030204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400" dirty="0" err="1">
                <a:solidFill>
                  <a:srgbClr val="E6EDF3"/>
                </a:solidFill>
                <a:latin typeface="Consolas"/>
              </a:rPr>
              <a:t>pinnedLinksByDrive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D2A8FF"/>
                </a:solidFill>
                <a:latin typeface="Consolas"/>
              </a:rPr>
              <a:t>HashMap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&lt;&gt;();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  <a:cs typeface="Calibri" panose="020F0502020204030204"/>
              </a:rPr>
              <a:t> 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      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try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{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400" err="1">
                <a:solidFill>
                  <a:srgbClr val="E6EDF3"/>
                </a:solidFill>
                <a:latin typeface="Consolas"/>
              </a:rPr>
              <a:t>pinnedLinksData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E6EDF3"/>
                </a:solidFill>
                <a:latin typeface="Consolas"/>
              </a:rPr>
              <a:t>objectMapper.</a:t>
            </a:r>
            <a:r>
              <a:rPr lang="en-US" sz="1400" err="1">
                <a:solidFill>
                  <a:srgbClr val="D2A8FF"/>
                </a:solidFill>
                <a:latin typeface="Consolas"/>
              </a:rPr>
              <a:t>readValue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(file, </a:t>
            </a:r>
            <a:r>
              <a:rPr lang="en-US" sz="1400" err="1">
                <a:solidFill>
                  <a:srgbClr val="FFA657"/>
                </a:solidFill>
                <a:latin typeface="Consolas"/>
              </a:rPr>
              <a:t>PinnedLinksData</a:t>
            </a:r>
            <a:r>
              <a:rPr lang="en-US" sz="1400" err="1">
                <a:solidFill>
                  <a:srgbClr val="E6EDF3"/>
                </a:solidFill>
                <a:latin typeface="Consolas"/>
              </a:rPr>
              <a:t>.</a:t>
            </a:r>
            <a:r>
              <a:rPr lang="en-US" sz="1400" err="1">
                <a:solidFill>
                  <a:srgbClr val="FF7B72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for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FFA657"/>
                </a:solidFill>
                <a:latin typeface="Consolas"/>
              </a:rPr>
              <a:t>String 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drive</a:t>
            </a:r>
            <a:r>
              <a:rPr lang="en-US" sz="14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: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E6EDF3"/>
                </a:solidFill>
                <a:latin typeface="Consolas"/>
              </a:rPr>
              <a:t>pinnedLinksData.</a:t>
            </a:r>
            <a:r>
              <a:rPr lang="en-US" sz="1400" dirty="0" err="1">
                <a:solidFill>
                  <a:srgbClr val="D2A8FF"/>
                </a:solidFill>
                <a:latin typeface="Consolas"/>
              </a:rPr>
              <a:t>getLocalDrives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()) {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            </a:t>
            </a:r>
            <a:r>
              <a:rPr lang="en-US" sz="1400" dirty="0">
                <a:solidFill>
                  <a:srgbClr val="FFA657"/>
                </a:solidFill>
                <a:latin typeface="Consolas"/>
              </a:rPr>
              <a:t>List&lt;String&gt; 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links</a:t>
            </a:r>
            <a:r>
              <a:rPr lang="en-US" sz="14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E6EDF3"/>
                </a:solidFill>
                <a:latin typeface="Consolas"/>
              </a:rPr>
              <a:t>pinnedLinksData.</a:t>
            </a:r>
            <a:r>
              <a:rPr lang="en-US" sz="1400" dirty="0" err="1">
                <a:solidFill>
                  <a:srgbClr val="D2A8FF"/>
                </a:solidFill>
                <a:latin typeface="Consolas"/>
              </a:rPr>
              <a:t>getLinksByDrive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().</a:t>
            </a:r>
            <a:r>
              <a:rPr lang="en-US" sz="1400" dirty="0">
                <a:solidFill>
                  <a:srgbClr val="D2A8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(drive);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            </a:t>
            </a:r>
            <a:r>
              <a:rPr lang="en-US" sz="1400" dirty="0" err="1">
                <a:solidFill>
                  <a:srgbClr val="FFA657"/>
                </a:solidFill>
                <a:latin typeface="Consolas"/>
              </a:rPr>
              <a:t>ObservableList</a:t>
            </a:r>
            <a:r>
              <a:rPr lang="en-US" sz="1400" dirty="0">
                <a:solidFill>
                  <a:srgbClr val="FFA657"/>
                </a:solidFill>
                <a:latin typeface="Consolas"/>
              </a:rPr>
              <a:t>&lt;String&gt; </a:t>
            </a:r>
            <a:r>
              <a:rPr lang="en-US" sz="1400" dirty="0" err="1">
                <a:solidFill>
                  <a:srgbClr val="E6EDF3"/>
                </a:solidFill>
                <a:latin typeface="Consolas"/>
              </a:rPr>
              <a:t>linksForDrive</a:t>
            </a:r>
            <a:r>
              <a:rPr lang="en-US" sz="14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A657"/>
                </a:solidFill>
                <a:latin typeface="Consolas"/>
              </a:rPr>
              <a:t>FXCollections</a:t>
            </a:r>
            <a:r>
              <a:rPr lang="en-US" sz="1400" dirty="0" err="1">
                <a:solidFill>
                  <a:srgbClr val="E6EDF3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D2A8FF"/>
                </a:solidFill>
                <a:latin typeface="Consolas"/>
              </a:rPr>
              <a:t>observableArrayList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(links);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            </a:t>
            </a:r>
            <a:r>
              <a:rPr lang="en-US" sz="1400" err="1">
                <a:solidFill>
                  <a:srgbClr val="E6EDF3"/>
                </a:solidFill>
                <a:latin typeface="Consolas"/>
              </a:rPr>
              <a:t>pinnedLinksByDrive.</a:t>
            </a:r>
            <a:r>
              <a:rPr lang="en-US" sz="1400" err="1">
                <a:solidFill>
                  <a:srgbClr val="D2A8FF"/>
                </a:solidFill>
                <a:latin typeface="Consolas"/>
              </a:rPr>
              <a:t>put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(drive, </a:t>
            </a:r>
            <a:r>
              <a:rPr lang="en-US" sz="1400" err="1">
                <a:solidFill>
                  <a:srgbClr val="E6EDF3"/>
                </a:solidFill>
                <a:latin typeface="Consolas"/>
              </a:rPr>
              <a:t>linksForDrive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        }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    } 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catch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FFA657"/>
                </a:solidFill>
                <a:latin typeface="Consolas"/>
              </a:rPr>
              <a:t>IOException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e) {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400" dirty="0" err="1">
                <a:solidFill>
                  <a:srgbClr val="E6EDF3"/>
                </a:solidFill>
                <a:latin typeface="Consolas"/>
              </a:rPr>
              <a:t>e.</a:t>
            </a:r>
            <a:r>
              <a:rPr lang="en-US" sz="1400" dirty="0" err="1">
                <a:solidFill>
                  <a:srgbClr val="D2A8FF"/>
                </a:solidFill>
                <a:latin typeface="Consolas"/>
              </a:rPr>
              <a:t>printStackTrace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();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    }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}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7394-1375-C8A8-F355-AFD5033CE706}"/>
              </a:ext>
            </a:extLst>
          </p:cNvPr>
          <p:cNvSpPr txBox="1"/>
          <p:nvPr/>
        </p:nvSpPr>
        <p:spPr>
          <a:xfrm>
            <a:off x="5564752" y="4744878"/>
            <a:ext cx="593588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{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</a:t>
            </a:r>
            <a:r>
              <a:rPr lang="en-US" sz="1400" dirty="0">
                <a:solidFill>
                  <a:srgbClr val="7EE787"/>
                </a:solidFill>
                <a:latin typeface="Consolas"/>
              </a:rPr>
              <a:t>"</a:t>
            </a:r>
            <a:r>
              <a:rPr lang="en-US" sz="1400" err="1">
                <a:solidFill>
                  <a:srgbClr val="7EE787"/>
                </a:solidFill>
                <a:latin typeface="Consolas"/>
              </a:rPr>
              <a:t>linksByDrive</a:t>
            </a:r>
            <a:r>
              <a:rPr lang="en-US" sz="1400" dirty="0">
                <a:solidFill>
                  <a:srgbClr val="7EE787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: {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400" dirty="0">
                <a:solidFill>
                  <a:srgbClr val="7EE787"/>
                </a:solidFill>
                <a:latin typeface="Consolas"/>
              </a:rPr>
              <a:t>"D:"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: [ 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"D: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Adobe Illustrator"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"D: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Adobe"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],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400" dirty="0">
                <a:solidFill>
                  <a:srgbClr val="7EE787"/>
                </a:solidFill>
                <a:latin typeface="Consolas"/>
              </a:rPr>
              <a:t>"C:"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: [ 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"C: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Users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Admin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Downloads"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"C: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Users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Admin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.cache"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"C: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Users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Admin</a:t>
            </a:r>
            <a:r>
              <a:rPr lang="en-US" sz="14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.</a:t>
            </a:r>
            <a:r>
              <a:rPr lang="en-US" sz="1400" err="1">
                <a:solidFill>
                  <a:srgbClr val="A5D6FF"/>
                </a:solidFill>
                <a:latin typeface="Consolas"/>
              </a:rPr>
              <a:t>ipython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]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},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  </a:t>
            </a:r>
            <a:r>
              <a:rPr lang="en-US" sz="1400" dirty="0">
                <a:solidFill>
                  <a:srgbClr val="7EE787"/>
                </a:solidFill>
                <a:latin typeface="Consolas"/>
              </a:rPr>
              <a:t>"drives"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: [ 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"D:"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5D6FF"/>
                </a:solidFill>
                <a:latin typeface="Consolas"/>
              </a:rPr>
              <a:t>"C:"</a:t>
            </a:r>
            <a:r>
              <a:rPr lang="en-US" sz="1400" dirty="0">
                <a:solidFill>
                  <a:srgbClr val="E6EDF3"/>
                </a:solidFill>
                <a:latin typeface="Consolas"/>
              </a:rPr>
              <a:t> ]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E6EDF3"/>
                </a:solidFill>
                <a:latin typeface="Consolas"/>
              </a:rPr>
              <a:t>}</a:t>
            </a:r>
            <a:endParaRPr lang="en-US" sz="1400" dirty="0">
              <a:cs typeface="Calibri"/>
            </a:endParaRPr>
          </a:p>
          <a:p>
            <a:pPr algn="l"/>
            <a:endParaRPr lang="en-US" sz="1400" dirty="0">
              <a:cs typeface="Calibri"/>
            </a:endParaRP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BA14EAD9-98E9-8377-3F1A-6A98602D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61468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315D-30B8-2E14-D910-8443B0EE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0" y="-317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 dirty="0">
                <a:solidFill>
                  <a:srgbClr val="FF7B72"/>
                </a:solidFill>
                <a:latin typeface="Consolas"/>
              </a:rPr>
              <a:t>public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2A8FF"/>
                </a:solidFill>
                <a:latin typeface="Consolas"/>
              </a:rPr>
              <a:t>overwrite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(){</a:t>
            </a:r>
            <a:endParaRPr lang="en-US" sz="1100">
              <a:cs typeface="Calibri" panose="020F0502020204030204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String </a:t>
            </a:r>
            <a:r>
              <a:rPr lang="en-US" sz="1100" dirty="0" err="1">
                <a:solidFill>
                  <a:srgbClr val="E6EDF3"/>
                </a:solidFill>
                <a:latin typeface="Consolas"/>
              </a:rPr>
              <a:t>dir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E6EDF3"/>
                </a:solidFill>
                <a:latin typeface="Consolas"/>
              </a:rPr>
              <a:t>dParser.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get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E6EDF3"/>
                </a:solidFill>
                <a:latin typeface="Consolas"/>
              </a:rPr>
              <a:t>tabIndex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).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getLink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pc.directory.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setText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dir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pc.tabPanel.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getTabs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().</a:t>
            </a:r>
            <a:r>
              <a:rPr lang="en-US" sz="1100" dirty="0">
                <a:solidFill>
                  <a:srgbClr val="D2A8FF"/>
                </a:solidFill>
                <a:latin typeface="Consolas"/>
              </a:rPr>
              <a:t>get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tabIndex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setText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dParser.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get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tabIndex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getName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());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List&lt;File&gt; 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files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dParser.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get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tabIndex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getDirs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ObservableList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&lt;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FileInfo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&gt; 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data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FXCollections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observableArrayList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ImageView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icon;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Label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nameBox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HBox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hBox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;</a:t>
            </a:r>
            <a:br>
              <a:rPr lang="en-US" sz="1100" dirty="0"/>
            </a:br>
            <a:endParaRPr lang="en-US" sz="1100">
              <a:cs typeface="Calibri" panose="020F0502020204030204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for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(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File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file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files) {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boolean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isDirectory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file.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isDirectory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icon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new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ImageView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isDirectory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?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iconHandler.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getDirectoryIcon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(file)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iconHandler.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getFileIcon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(file));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icon.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setFitWidth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79C0FF"/>
                </a:solidFill>
                <a:latin typeface="Consolas"/>
              </a:rPr>
              <a:t>16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icon.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setFitHeight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79C0FF"/>
                </a:solidFill>
                <a:latin typeface="Consolas"/>
              </a:rPr>
              <a:t>16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nameBox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new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2A8FF"/>
                </a:solidFill>
                <a:latin typeface="Consolas"/>
              </a:rPr>
              <a:t>Label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file.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getName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()); 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hBox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new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HBox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(icon,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nameBox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data.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add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new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FileInfo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hBox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,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   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new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2A8FF"/>
                </a:solidFill>
                <a:latin typeface="Consolas"/>
              </a:rPr>
              <a:t>Date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file.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lastModified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()),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isDirectory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?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Папка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String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format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Файл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 %s"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FilenameUtils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getExtension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file.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toString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())) ,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isDirectory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?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""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String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valueOf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file.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length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())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));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}</a:t>
            </a:r>
            <a:endParaRPr lang="en-US" sz="1100" dirty="0"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</a:t>
            </a:r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566C5-69B5-A884-3BB4-5A910FEB2D5A}"/>
              </a:ext>
            </a:extLst>
          </p:cNvPr>
          <p:cNvSpPr txBox="1"/>
          <p:nvPr/>
        </p:nvSpPr>
        <p:spPr>
          <a:xfrm>
            <a:off x="5213643" y="-80499"/>
            <a:ext cx="68884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err="1">
                <a:solidFill>
                  <a:schemeClr val="bg1"/>
                </a:solidFill>
                <a:cs typeface="Calibri"/>
              </a:rPr>
              <a:t>Динамическая</a:t>
            </a:r>
            <a:r>
              <a:rPr lang="en-US" sz="48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4800" err="1">
                <a:solidFill>
                  <a:schemeClr val="bg1"/>
                </a:solidFill>
                <a:cs typeface="Calibri"/>
              </a:rPr>
              <a:t>отрисовка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Picture 6" descr="Chart, icon&#10;&#10;Description automatically generated">
            <a:extLst>
              <a:ext uri="{FF2B5EF4-FFF2-40B4-BE49-F238E27FC236}">
                <a16:creationId xmlns:a16="http://schemas.microsoft.com/office/drawing/2014/main" id="{1EC944C7-E76F-F6C6-9118-5AF3935C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0" y="838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2E38-CC1A-3662-320E-759786CE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Заключение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5660-F8FC-F0AA-0A5E-2A01C1F3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Программа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"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Проводник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является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полнофункциональным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файловым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менеджером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с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удобным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графическим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интерфейсом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Она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позволяет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пользователям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легко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навигироваться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по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файловой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системе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выполнять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различные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операции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с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файлами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папками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а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также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отображать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информацию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о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них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Программа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была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разработана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с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использованием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JavaFX, Apache Commons IO и Jackson,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что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обеспечивает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её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надёжность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эффективность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 В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целом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"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Проводник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представляет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собой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полезный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инструмент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для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работы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с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файлами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папками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на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компьютере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7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7E8999E-FD4F-3E5A-47F4-767538019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4" r="2908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83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8FFFE-FB8C-FB65-061D-5E23AD80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Введение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4" descr="A picture containing orange&#10;&#10;Description automatically generated">
            <a:extLst>
              <a:ext uri="{FF2B5EF4-FFF2-40B4-BE49-F238E27FC236}">
                <a16:creationId xmlns:a16="http://schemas.microsoft.com/office/drawing/2014/main" id="{F6AFF07B-3FC1-C0B3-2F9D-21B5CF5D1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8" r="927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F29C-C2BA-265F-8593-949B567E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В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данном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отчёте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представлено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описание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анализ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программы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"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Проводник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".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Данная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программа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разработана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базе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JavaFX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представляет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собой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файловый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менеджер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с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графическим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интерфейсом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Целью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данной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работы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является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предоставление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полного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обзора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программы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её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функциональности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используемых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библиотек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особенностей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реализации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99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682A0-A6BB-923C-9E22-3E87F42A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Описание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программы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B7621347-486C-4CA7-E51A-FE40BC218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60" r="475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BC18-DB59-5DE1-AA91-5E38E464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Программа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"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Проводник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является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файловым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менеджером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предназначенным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для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навигации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по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файловой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системе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просмотра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управления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файлами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папками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Она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предоставляет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удобный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графический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интерфейс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позволяющий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пользователям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выполнять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различные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операции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такие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как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открытие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создание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копирование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перемещение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удаление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файлов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папок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299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2F4FD-2239-CB07-88FE-850C5841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Интерфейс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DC11920-7CEA-85D5-EF93-EB6DB40E4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79" y="1718359"/>
            <a:ext cx="8175253" cy="439419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3D79BA6-E6EF-570C-C1EB-1078671C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387" y="1716657"/>
            <a:ext cx="1912094" cy="43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6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13A86-25B4-93DD-180B-B5D81C53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236" y="-635"/>
            <a:ext cx="5837803" cy="691753"/>
          </a:xfrm>
        </p:spPr>
        <p:txBody>
          <a:bodyPr anchor="b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Функциональность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2E05A00-5265-4DA1-4CC1-DFCF1218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2923718"/>
            <a:ext cx="4309533" cy="31675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8430-3978-3A65-2B1B-5AC75FB5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76" y="816293"/>
            <a:ext cx="6437244" cy="39179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Программа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"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Проводник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обладает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следующей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функциональностью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16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Просмотр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содержимого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файловой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системы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в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виде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дерева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директорий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Навигация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по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файловой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системе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с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помощью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кнопок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"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Назад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" и "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Вперёд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".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Возможность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ввода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пути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к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определённой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директории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для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быстрого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доступа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Поиск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файлов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папок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по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заданному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критерию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6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Отображение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информации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о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файлах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такой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как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имя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дата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изменения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тип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размер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Создание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новых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файлов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папок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6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Копирование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перемещение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удаление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файлов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папок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Отображение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детальной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информации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о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файлах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папках</a:t>
            </a:r>
            <a:endParaRPr lang="en-US" sz="16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36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D52E4-CC94-004A-78AE-39D85345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531" y="-341629"/>
            <a:ext cx="2586860" cy="781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Структура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кода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endParaRPr lang="en-US" sz="20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CC3900-983B-7E65-8956-323FAF740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871" y="299509"/>
            <a:ext cx="2034169" cy="6258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BAEF0-6BF1-89DA-E1CF-F109020DD8C5}"/>
              </a:ext>
            </a:extLst>
          </p:cNvPr>
          <p:cNvSpPr txBox="1"/>
          <p:nvPr/>
        </p:nvSpPr>
        <p:spPr>
          <a:xfrm>
            <a:off x="6849783" y="522482"/>
            <a:ext cx="4434721" cy="371042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PrimaryController.java: </a:t>
            </a:r>
            <a:r>
              <a:rPr lang="en-US" sz="1400" dirty="0" err="1">
                <a:solidFill>
                  <a:schemeClr val="bg1"/>
                </a:solidFill>
              </a:rPr>
              <a:t>Класс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контроллера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для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главного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окна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приложения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SecondaryController.java: </a:t>
            </a:r>
            <a:r>
              <a:rPr lang="en-US" sz="1400" dirty="0" err="1">
                <a:solidFill>
                  <a:schemeClr val="bg1"/>
                </a:solidFill>
              </a:rPr>
              <a:t>Класс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контроллера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для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вторичного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окна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приложения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br>
              <a:rPr lang="en-US" sz="1400" dirty="0"/>
            </a:br>
            <a:r>
              <a:rPr lang="en-US" sz="1400" dirty="0">
                <a:solidFill>
                  <a:schemeClr val="bg1"/>
                </a:solidFill>
              </a:rPr>
              <a:t>PinnedLink.java: </a:t>
            </a:r>
            <a:r>
              <a:rPr lang="en-US" sz="1400" dirty="0" err="1">
                <a:solidFill>
                  <a:schemeClr val="bg1"/>
                </a:solidFill>
              </a:rPr>
              <a:t>Класс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модели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для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представления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закрепленной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ссылки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br>
              <a:rPr lang="en-US" sz="1400" dirty="0"/>
            </a:br>
            <a:r>
              <a:rPr lang="en-US" sz="1400" dirty="0">
                <a:solidFill>
                  <a:schemeClr val="bg1"/>
                </a:solidFill>
              </a:rPr>
              <a:t>DataProcessor.java: </a:t>
            </a:r>
            <a:r>
              <a:rPr lang="en-US" sz="1400" dirty="0" err="1">
                <a:solidFill>
                  <a:schemeClr val="bg1"/>
                </a:solidFill>
              </a:rPr>
              <a:t>Класс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являющийся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главным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вычислительным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объектом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обрабатывающим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данные</a:t>
            </a:r>
            <a:r>
              <a:rPr lang="en-US" sz="1400" dirty="0">
                <a:solidFill>
                  <a:schemeClr val="bg1"/>
                </a:solidFill>
              </a:rPr>
              <a:t> и </a:t>
            </a:r>
            <a:r>
              <a:rPr lang="en-US" sz="1400" dirty="0" err="1">
                <a:solidFill>
                  <a:schemeClr val="bg1"/>
                </a:solidFill>
              </a:rPr>
              <a:t>предоставляющим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функциональность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для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работы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программы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FileUtils.java: </a:t>
            </a:r>
            <a:r>
              <a:rPr lang="en-US" sz="1400" dirty="0" err="1">
                <a:solidFill>
                  <a:schemeClr val="bg1"/>
                </a:solidFill>
              </a:rPr>
              <a:t>Класс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утилит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для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работы</a:t>
            </a:r>
            <a:r>
              <a:rPr lang="en-US" sz="1400" dirty="0">
                <a:solidFill>
                  <a:schemeClr val="bg1"/>
                </a:solidFill>
              </a:rPr>
              <a:t> с </a:t>
            </a:r>
            <a:r>
              <a:rPr lang="en-US" sz="1400" dirty="0" err="1">
                <a:solidFill>
                  <a:schemeClr val="bg1"/>
                </a:solidFill>
              </a:rPr>
              <a:t>файлами</a:t>
            </a:r>
            <a:r>
              <a:rPr lang="en-US" sz="1400" dirty="0">
                <a:solidFill>
                  <a:schemeClr val="bg1"/>
                </a:solidFill>
              </a:rPr>
              <a:t> и </a:t>
            </a:r>
            <a:r>
              <a:rPr lang="en-US" sz="1400" dirty="0" err="1">
                <a:solidFill>
                  <a:schemeClr val="bg1"/>
                </a:solidFill>
              </a:rPr>
              <a:t>директориями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JSONUtils.java: </a:t>
            </a:r>
            <a:r>
              <a:rPr lang="en-US" sz="1400" dirty="0" err="1">
                <a:solidFill>
                  <a:schemeClr val="bg1"/>
                </a:solidFill>
              </a:rPr>
              <a:t>Класс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утилит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для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работы</a:t>
            </a:r>
            <a:r>
              <a:rPr lang="en-US" sz="1400" dirty="0">
                <a:solidFill>
                  <a:schemeClr val="bg1"/>
                </a:solidFill>
              </a:rPr>
              <a:t> с JSON </a:t>
            </a:r>
            <a:r>
              <a:rPr lang="en-US" sz="1400" dirty="0" err="1">
                <a:solidFill>
                  <a:schemeClr val="bg1"/>
                </a:solidFill>
              </a:rPr>
              <a:t>файлами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Style/Style.css: </a:t>
            </a:r>
            <a:r>
              <a:rPr lang="en-US" sz="1400" dirty="0" err="1">
                <a:solidFill>
                  <a:schemeClr val="bg1"/>
                </a:solidFill>
              </a:rPr>
              <a:t>Файл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стилей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для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внешнего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вида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приложения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PinnedLinks.json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Файл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содержащий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информацию</a:t>
            </a:r>
            <a:r>
              <a:rPr lang="en-US" sz="1400" dirty="0">
                <a:solidFill>
                  <a:schemeClr val="bg1"/>
                </a:solidFill>
              </a:rPr>
              <a:t> о </a:t>
            </a:r>
            <a:r>
              <a:rPr lang="en-US" sz="1400" dirty="0" err="1">
                <a:solidFill>
                  <a:schemeClr val="bg1"/>
                </a:solidFill>
              </a:rPr>
              <a:t>закрепленных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ссылках</a:t>
            </a:r>
            <a:r>
              <a:rPr lang="en-US" sz="1400" dirty="0">
                <a:solidFill>
                  <a:schemeClr val="bg1"/>
                </a:solidFill>
              </a:rPr>
              <a:t> в </a:t>
            </a:r>
            <a:r>
              <a:rPr lang="en-US" sz="1400" dirty="0" err="1">
                <a:solidFill>
                  <a:schemeClr val="bg1"/>
                </a:solidFill>
              </a:rPr>
              <a:t>формате</a:t>
            </a:r>
            <a:r>
              <a:rPr lang="en-US" sz="1400" dirty="0">
                <a:solidFill>
                  <a:schemeClr val="bg1"/>
                </a:solidFill>
              </a:rPr>
              <a:t> JSON.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RegIcons.json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Файл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содержащий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информацию</a:t>
            </a:r>
            <a:r>
              <a:rPr lang="en-US" sz="1400" dirty="0">
                <a:solidFill>
                  <a:schemeClr val="bg1"/>
                </a:solidFill>
              </a:rPr>
              <a:t> о </a:t>
            </a:r>
            <a:r>
              <a:rPr lang="en-US" sz="1400" dirty="0" err="1">
                <a:solidFill>
                  <a:schemeClr val="bg1"/>
                </a:solidFill>
              </a:rPr>
              <a:t>регистрационных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иконках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файлов</a:t>
            </a:r>
            <a:r>
              <a:rPr lang="en-US" sz="1400" dirty="0">
                <a:solidFill>
                  <a:schemeClr val="bg1"/>
                </a:solidFill>
              </a:rPr>
              <a:t> в </a:t>
            </a:r>
            <a:r>
              <a:rPr lang="en-US" sz="1400" dirty="0" err="1">
                <a:solidFill>
                  <a:schemeClr val="bg1"/>
                </a:solidFill>
              </a:rPr>
              <a:t>формате</a:t>
            </a:r>
            <a:r>
              <a:rPr lang="en-US" sz="1400" dirty="0">
                <a:solidFill>
                  <a:schemeClr val="bg1"/>
                </a:solidFill>
              </a:rPr>
              <a:t> JSON.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PrimaryView.fxml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Файл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разметки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для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главного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окна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приложения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SecondaryView.fxml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Файл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разметки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для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вторичного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окна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приложения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Файл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конфигурации</a:t>
            </a:r>
            <a:r>
              <a:rPr lang="en-US" sz="1400" dirty="0">
                <a:solidFill>
                  <a:schemeClr val="bg1"/>
                </a:solidFill>
              </a:rPr>
              <a:t> Maven, </a:t>
            </a:r>
            <a:r>
              <a:rPr lang="en-US" sz="1400" dirty="0" err="1">
                <a:solidFill>
                  <a:schemeClr val="bg1"/>
                </a:solidFill>
              </a:rPr>
              <a:t>содержащий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зависимости</a:t>
            </a:r>
            <a:r>
              <a:rPr lang="en-US" sz="1400" dirty="0">
                <a:solidFill>
                  <a:schemeClr val="bg1"/>
                </a:solidFill>
              </a:rPr>
              <a:t> и </a:t>
            </a:r>
            <a:r>
              <a:rPr lang="en-US" sz="1400" dirty="0" err="1">
                <a:solidFill>
                  <a:schemeClr val="bg1"/>
                </a:solidFill>
              </a:rPr>
              <a:t>настройки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для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сборки</a:t>
            </a:r>
            <a:r>
              <a:rPr lang="en-US" sz="1400" dirty="0">
                <a:solidFill>
                  <a:schemeClr val="bg1"/>
                </a:solidFill>
              </a:rPr>
              <a:t> и </a:t>
            </a:r>
            <a:r>
              <a:rPr lang="en-US" sz="1400" dirty="0" err="1">
                <a:solidFill>
                  <a:schemeClr val="bg1"/>
                </a:solidFill>
              </a:rPr>
              <a:t>запуска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проекта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3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60F14-F750-64BD-5244-106CCE5B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1" y="-234315"/>
            <a:ext cx="7476356" cy="180730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Открытие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папок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и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файлов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 </a:t>
            </a: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DFDA5BC7-1DA4-26AA-1524-C44607E77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r="4" b="4"/>
          <a:stretch/>
        </p:blipFill>
        <p:spPr>
          <a:xfrm>
            <a:off x="676769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C46D-2520-144A-AD5E-20D622D0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" y="1205537"/>
            <a:ext cx="8978261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public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void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openPath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</a:t>
            </a:r>
            <a:r>
              <a:rPr lang="en-US" sz="1100" dirty="0">
                <a:solidFill>
                  <a:srgbClr val="FFA657"/>
                </a:solidFill>
                <a:latin typeface="Consolas"/>
                <a:cs typeface="Calibri"/>
              </a:rPr>
              <a:t>Path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>
                <a:solidFill>
                  <a:srgbClr val="FFA657"/>
                </a:solidFill>
                <a:latin typeface="Consolas"/>
                <a:cs typeface="Calibri"/>
              </a:rPr>
              <a:t>path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)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throws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 err="1">
                <a:solidFill>
                  <a:srgbClr val="FFA657"/>
                </a:solidFill>
                <a:latin typeface="Consolas"/>
                <a:cs typeface="Calibri"/>
              </a:rPr>
              <a:t>IOException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{</a:t>
            </a:r>
            <a:endParaRPr lang="en-US" sz="1100" dirty="0">
              <a:solidFill>
                <a:srgbClr val="E6EDF3"/>
              </a:solidFill>
              <a:cs typeface="Calibri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if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</a:t>
            </a:r>
            <a:r>
              <a:rPr lang="en-US" sz="1100" dirty="0" err="1">
                <a:solidFill>
                  <a:srgbClr val="FFA657"/>
                </a:solidFill>
                <a:latin typeface="Consolas"/>
                <a:cs typeface="Calibri"/>
              </a:rPr>
              <a:t>path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toFile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().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isFile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()){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    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fileChooser.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setTitle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</a:t>
            </a:r>
            <a:r>
              <a:rPr lang="en-US" sz="1100" dirty="0">
                <a:solidFill>
                  <a:srgbClr val="A5D6FF"/>
                </a:solidFill>
                <a:latin typeface="Consolas"/>
                <a:cs typeface="Calibri"/>
              </a:rPr>
              <a:t>"Open Resource File"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);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    </a:t>
            </a:r>
            <a:r>
              <a:rPr lang="en-US" sz="1100" dirty="0" err="1">
                <a:solidFill>
                  <a:srgbClr val="FFA657"/>
                </a:solidFill>
                <a:latin typeface="Consolas"/>
                <a:cs typeface="Calibri"/>
              </a:rPr>
              <a:t>App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getInstance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().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getLocalHostServices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().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showDocument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</a:t>
            </a:r>
            <a:r>
              <a:rPr lang="en-US" sz="1100" dirty="0" err="1">
                <a:solidFill>
                  <a:srgbClr val="FFA657"/>
                </a:solidFill>
                <a:latin typeface="Consolas"/>
                <a:cs typeface="Calibri"/>
              </a:rPr>
              <a:t>path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toUri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().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toString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());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}</a:t>
            </a:r>
            <a:endParaRPr lang="en-US" sz="1100" dirty="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else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{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    </a:t>
            </a:r>
            <a:r>
              <a:rPr lang="en-US" sz="1100" dirty="0" err="1">
                <a:solidFill>
                  <a:srgbClr val="79C0FF"/>
                </a:solidFill>
                <a:latin typeface="Consolas"/>
                <a:cs typeface="Calibri"/>
              </a:rPr>
              <a:t>this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.path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>
                <a:solidFill>
                  <a:srgbClr val="FFA657"/>
                </a:solidFill>
                <a:latin typeface="Consolas"/>
                <a:cs typeface="Calibri"/>
              </a:rPr>
              <a:t>path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;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   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if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((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historyIndex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!=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history.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size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()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-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>
                <a:solidFill>
                  <a:srgbClr val="79C0FF"/>
                </a:solidFill>
                <a:latin typeface="Consolas"/>
                <a:cs typeface="Calibri"/>
              </a:rPr>
              <a:t>1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)){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       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for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(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int</a:t>
            </a:r>
            <a:r>
              <a:rPr lang="en-US" sz="1100" dirty="0">
                <a:solidFill>
                  <a:srgbClr val="FFA657"/>
                </a:solidFill>
                <a:latin typeface="Consolas"/>
                <a:cs typeface="Calibri"/>
              </a:rPr>
              <a:t> 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i</a:t>
            </a:r>
            <a:r>
              <a:rPr lang="en-US" sz="1100" dirty="0">
                <a:solidFill>
                  <a:srgbClr val="FFA657"/>
                </a:solidFill>
                <a:latin typeface="Consolas"/>
                <a:cs typeface="Calibri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historyIndex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; 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i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&lt;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history.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size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() ; 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i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++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) {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            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history.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remove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i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);</a:t>
            </a:r>
            <a:endParaRPr lang="en-US" sz="1100" dirty="0">
              <a:solidFill>
                <a:srgbClr val="E6EDF3"/>
              </a:solidFill>
            </a:endParaRPr>
          </a:p>
          <a:p>
            <a:r>
              <a:rPr lang="en-US" sz="1100">
                <a:solidFill>
                  <a:srgbClr val="E6EDF3"/>
                </a:solidFill>
                <a:latin typeface="Consolas"/>
                <a:cs typeface="Calibri"/>
              </a:rPr>
              <a:t>                }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>
                <a:solidFill>
                  <a:srgbClr val="E6EDF3"/>
                </a:solidFill>
                <a:latin typeface="Consolas"/>
                <a:cs typeface="Calibri"/>
              </a:rPr>
              <a:t>            }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   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else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if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 (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!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history.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contains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</a:t>
            </a:r>
            <a:r>
              <a:rPr lang="en-US" sz="1100" dirty="0">
                <a:solidFill>
                  <a:srgbClr val="FFA657"/>
                </a:solidFill>
                <a:latin typeface="Consolas"/>
                <a:cs typeface="Calibri"/>
              </a:rPr>
              <a:t>path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)){</a:t>
            </a:r>
            <a:endParaRPr lang="en-US" sz="1100" dirty="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        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history.</a:t>
            </a:r>
            <a:r>
              <a:rPr lang="en-US" sz="1100" dirty="0" err="1">
                <a:solidFill>
                  <a:srgbClr val="D2A8FF"/>
                </a:solidFill>
                <a:latin typeface="Consolas"/>
                <a:cs typeface="Calibri"/>
              </a:rPr>
              <a:t>add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(</a:t>
            </a:r>
            <a:r>
              <a:rPr lang="en-US" sz="1100" dirty="0">
                <a:solidFill>
                  <a:srgbClr val="FFA657"/>
                </a:solidFill>
                <a:latin typeface="Consolas"/>
                <a:cs typeface="Calibri"/>
              </a:rPr>
              <a:t>path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);</a:t>
            </a:r>
            <a:endParaRPr lang="en-US" sz="1100" dirty="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            </a:t>
            </a:r>
            <a:r>
              <a:rPr lang="en-US" sz="1100" dirty="0" err="1">
                <a:solidFill>
                  <a:srgbClr val="E6EDF3"/>
                </a:solidFill>
                <a:latin typeface="Consolas"/>
                <a:cs typeface="Calibri"/>
              </a:rPr>
              <a:t>historyIndex</a:t>
            </a:r>
            <a:r>
              <a:rPr lang="en-US" sz="1100" dirty="0">
                <a:solidFill>
                  <a:srgbClr val="FF7B72"/>
                </a:solidFill>
                <a:latin typeface="Consolas"/>
                <a:cs typeface="Calibri"/>
              </a:rPr>
              <a:t>++</a:t>
            </a:r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;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>
                <a:solidFill>
                  <a:srgbClr val="E6EDF3"/>
                </a:solidFill>
                <a:latin typeface="Consolas"/>
                <a:cs typeface="Calibri"/>
              </a:rPr>
              <a:t>            }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>
                <a:solidFill>
                  <a:srgbClr val="E6EDF3"/>
                </a:solidFill>
                <a:latin typeface="Consolas"/>
                <a:cs typeface="Calibri"/>
              </a:rPr>
              <a:t>        }</a:t>
            </a:r>
            <a:endParaRPr lang="en-US" sz="1100">
              <a:solidFill>
                <a:srgbClr val="E6EDF3"/>
              </a:solidFill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  <a:cs typeface="Calibri"/>
              </a:rPr>
              <a:t>    }</a:t>
            </a:r>
            <a:endParaRPr lang="en-US" sz="1100" dirty="0">
              <a:solidFill>
                <a:srgbClr val="E6EDF3"/>
              </a:solidFill>
            </a:endParaRPr>
          </a:p>
          <a:p>
            <a:endParaRPr lang="en-US" sz="12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2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D6C7-590C-DAF8-E927-D8FC6C9B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03" y="780142"/>
            <a:ext cx="4043680" cy="1325563"/>
          </a:xfrm>
        </p:spPr>
        <p:txBody>
          <a:bodyPr>
            <a:normAutofit fontScale="90000"/>
          </a:bodyPr>
          <a:lstStyle/>
          <a:p>
            <a:r>
              <a:rPr lang="en-US" sz="6000" dirty="0" err="1">
                <a:solidFill>
                  <a:schemeClr val="bg1"/>
                </a:solidFill>
                <a:cs typeface="Calibri Light"/>
              </a:rPr>
              <a:t>Эффективная</a:t>
            </a:r>
            <a:r>
              <a:rPr lang="en-US" sz="60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6000" dirty="0" err="1">
                <a:solidFill>
                  <a:schemeClr val="bg1"/>
                </a:solidFill>
                <a:cs typeface="Calibri Light"/>
              </a:rPr>
              <a:t>обработка</a:t>
            </a:r>
            <a:r>
              <a:rPr lang="en-US" sz="60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6000" dirty="0" err="1">
                <a:solidFill>
                  <a:schemeClr val="bg1"/>
                </a:solidFill>
                <a:cs typeface="Calibri Light"/>
              </a:rPr>
              <a:t>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56AD-45CF-BABD-DC4E-94B59856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365" y="552409"/>
            <a:ext cx="7544764" cy="2779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solidFill>
                  <a:srgbClr val="FF7B72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D2A8F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200" err="1">
                <a:solidFill>
                  <a:srgbClr val="FFA657"/>
                </a:solidFill>
                <a:latin typeface="Consolas"/>
              </a:rPr>
              <a:t>HBox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FFA657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FFA657"/>
                </a:solidFill>
                <a:latin typeface="Consolas"/>
              </a:rPr>
              <a:t>Date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FFA657"/>
                </a:solidFill>
                <a:latin typeface="Consolas"/>
              </a:rPr>
              <a:t>lastModified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FFA657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FFA657"/>
                </a:solidFill>
                <a:latin typeface="Consolas"/>
              </a:rPr>
              <a:t>fileType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FFA657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FFA657"/>
                </a:solidFill>
                <a:latin typeface="Consolas"/>
              </a:rPr>
              <a:t>fileSize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) {</a:t>
            </a:r>
            <a:endParaRPr lang="en-US" sz="1200">
              <a:cs typeface="Calibri" panose="020F0502020204030204"/>
            </a:endParaRPr>
          </a:p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200" err="1">
                <a:solidFill>
                  <a:srgbClr val="D2A8FF"/>
                </a:solidFill>
                <a:latin typeface="Consolas"/>
              </a:rPr>
              <a:t>setHboxProperty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FF7B72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D2A8FF"/>
                </a:solidFill>
                <a:latin typeface="Consolas"/>
              </a:rPr>
              <a:t>HBox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200" err="1">
                <a:solidFill>
                  <a:srgbClr val="FFA657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));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200" err="1">
                <a:solidFill>
                  <a:srgbClr val="79C0FF"/>
                </a:solidFill>
                <a:latin typeface="Consolas"/>
              </a:rPr>
              <a:t>this</a:t>
            </a:r>
            <a:r>
              <a:rPr lang="en-US" sz="1200" err="1">
                <a:solidFill>
                  <a:srgbClr val="E6EDF3"/>
                </a:solidFill>
                <a:latin typeface="Consolas"/>
              </a:rPr>
              <a:t>.fileName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FFA657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;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200" err="1">
                <a:solidFill>
                  <a:srgbClr val="79C0FF"/>
                </a:solidFill>
                <a:latin typeface="Consolas"/>
              </a:rPr>
              <a:t>this</a:t>
            </a:r>
            <a:r>
              <a:rPr lang="en-US" sz="1200" err="1">
                <a:solidFill>
                  <a:srgbClr val="E6EDF3"/>
                </a:solidFill>
                <a:latin typeface="Consolas"/>
              </a:rPr>
              <a:t>.lastModified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FFA657"/>
                </a:solidFill>
                <a:latin typeface="Consolas"/>
              </a:rPr>
              <a:t>lastModified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;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200" err="1">
                <a:solidFill>
                  <a:srgbClr val="79C0FF"/>
                </a:solidFill>
                <a:latin typeface="Consolas"/>
              </a:rPr>
              <a:t>this</a:t>
            </a:r>
            <a:r>
              <a:rPr lang="en-US" sz="1200" err="1">
                <a:solidFill>
                  <a:srgbClr val="E6EDF3"/>
                </a:solidFill>
                <a:latin typeface="Consolas"/>
              </a:rPr>
              <a:t>.fileType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FFA657"/>
                </a:solidFill>
                <a:latin typeface="Consolas"/>
              </a:rPr>
              <a:t>fileType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;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200" err="1">
                <a:solidFill>
                  <a:srgbClr val="79C0FF"/>
                </a:solidFill>
                <a:latin typeface="Consolas"/>
              </a:rPr>
              <a:t>this</a:t>
            </a:r>
            <a:r>
              <a:rPr lang="en-US" sz="1200" err="1">
                <a:solidFill>
                  <a:srgbClr val="E6EDF3"/>
                </a:solidFill>
                <a:latin typeface="Consolas"/>
              </a:rPr>
              <a:t>.fileSize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FFA657"/>
                </a:solidFill>
                <a:latin typeface="Consolas"/>
              </a:rPr>
              <a:t>fileSize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;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    }</a:t>
            </a:r>
            <a:endParaRPr lang="en-US" sz="12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100" dirty="0">
                <a:solidFill>
                  <a:srgbClr val="E6EDF3"/>
                </a:solidFill>
                <a:latin typeface="Consolas"/>
              </a:rPr>
            </a:br>
            <a:endParaRPr lang="en-US" sz="1200">
              <a:latin typeface="Calibri" panose="020F0502020204030204"/>
              <a:cs typeface="Calibri"/>
            </a:endParaRPr>
          </a:p>
          <a:p>
            <a:endParaRPr lang="en-US" sz="12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AB7A-CF0C-A50F-9B82-46BBBB9DF67D}"/>
              </a:ext>
            </a:extLst>
          </p:cNvPr>
          <p:cNvSpPr txBox="1"/>
          <p:nvPr/>
        </p:nvSpPr>
        <p:spPr>
          <a:xfrm>
            <a:off x="667770" y="2843217"/>
            <a:ext cx="682327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FF7B72"/>
                </a:solidFill>
                <a:latin typeface="Consolas"/>
              </a:rPr>
              <a:t>public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class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FFA657"/>
                </a:solidFill>
                <a:latin typeface="Consolas"/>
              </a:rPr>
              <a:t>FileInfoCell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extends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FFA657"/>
                </a:solidFill>
                <a:latin typeface="Consolas"/>
              </a:rPr>
              <a:t>TableCell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rgbClr val="FFA657"/>
                </a:solidFill>
                <a:latin typeface="Consolas"/>
              </a:rPr>
              <a:t>FileInfo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rgbClr val="FFA657"/>
                </a:solidFill>
                <a:latin typeface="Consolas"/>
              </a:rPr>
              <a:t>HBox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&gt; {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@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Override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protected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updateItem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FFA657"/>
                </a:solidFill>
                <a:latin typeface="Consolas"/>
              </a:rPr>
              <a:t>HBox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item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rgbClr val="FF7B72"/>
                </a:solidFill>
                <a:latin typeface="Consolas"/>
              </a:rPr>
              <a:t>boolean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empty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 {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dirty="0" err="1">
                <a:solidFill>
                  <a:srgbClr val="79C0FF"/>
                </a:solidFill>
                <a:latin typeface="Consolas"/>
              </a:rPr>
              <a:t>super</a:t>
            </a:r>
            <a:r>
              <a:rPr lang="en-US" sz="1100" dirty="0" err="1">
                <a:solidFill>
                  <a:srgbClr val="E6EDF3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updateItem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item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empty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);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if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(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empty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||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item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==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79C0FF"/>
                </a:solidFill>
                <a:latin typeface="Consolas"/>
              </a:rPr>
              <a:t>null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 {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setGraphic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79C0FF"/>
                </a:solidFill>
                <a:latin typeface="Consolas"/>
              </a:rPr>
              <a:t>null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);</a:t>
            </a:r>
            <a:endParaRPr lang="en-US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setText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79C0FF"/>
                </a:solidFill>
                <a:latin typeface="Consolas"/>
              </a:rPr>
              <a:t>null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);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return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;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}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if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(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item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FF7B72"/>
                </a:solidFill>
                <a:latin typeface="Consolas"/>
              </a:rPr>
              <a:t>instanceof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FFA657"/>
                </a:solidFill>
                <a:latin typeface="Consolas"/>
              </a:rPr>
              <a:t>HBox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 {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setGraphic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item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);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setText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79C0FF"/>
                </a:solidFill>
                <a:latin typeface="Consolas"/>
              </a:rPr>
              <a:t>null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);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}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else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{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setText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FFA657"/>
                </a:solidFill>
                <a:latin typeface="Consolas"/>
              </a:rPr>
              <a:t>item</a:t>
            </a:r>
            <a:r>
              <a:rPr lang="en-US" sz="1100" dirty="0" err="1">
                <a:solidFill>
                  <a:srgbClr val="E6EDF3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toString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());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setGraphic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79C0FF"/>
                </a:solidFill>
                <a:latin typeface="Consolas"/>
              </a:rPr>
              <a:t>null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);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}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}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}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EDD8D34C-8ABA-6D48-0379-1DFEB95B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953617"/>
            <a:ext cx="4897120" cy="4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18AB-DB2B-0B66-2013-0FF4C3FE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Адаптивная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Инициализациия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иконок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A7E5-776C-3A27-0F09-62B9C180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46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00" dirty="0">
                <a:solidFill>
                  <a:srgbClr val="FF7B72"/>
                </a:solidFill>
                <a:latin typeface="Consolas"/>
              </a:rPr>
              <a:t>private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initializeIconMappings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 {</a:t>
            </a:r>
            <a:endParaRPr lang="en-US" dirty="0">
              <a:cs typeface="Calibri" panose="020F0502020204030204"/>
            </a:endParaRPr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dirty="0" err="1">
                <a:solidFill>
                  <a:srgbClr val="FFA657"/>
                </a:solidFill>
                <a:latin typeface="Consolas"/>
              </a:rPr>
              <a:t>ObjectMapper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mapper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new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ObjectMapper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();  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File </a:t>
            </a:r>
            <a:r>
              <a:rPr lang="en-US" sz="1100" dirty="0" err="1">
                <a:solidFill>
                  <a:srgbClr val="E6EDF3"/>
                </a:solidFill>
                <a:latin typeface="Consolas"/>
              </a:rPr>
              <a:t>fileObj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new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2A8FF"/>
                </a:solidFill>
                <a:latin typeface="Consolas"/>
              </a:rPr>
              <a:t>File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5D6FF"/>
                </a:solidFill>
                <a:latin typeface="Consolas"/>
              </a:rPr>
              <a:t>src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main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java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com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example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Data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\\</a:t>
            </a:r>
            <a:r>
              <a:rPr lang="en-US" sz="1100" dirty="0" err="1">
                <a:solidFill>
                  <a:srgbClr val="A5D6FF"/>
                </a:solidFill>
                <a:latin typeface="Consolas"/>
              </a:rPr>
              <a:t>RegIcons.json</a:t>
            </a:r>
            <a:r>
              <a:rPr lang="en-US" sz="1100" dirty="0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);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try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{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dirty="0" err="1">
                <a:solidFill>
                  <a:srgbClr val="E6EDF3"/>
                </a:solidFill>
                <a:latin typeface="Consolas"/>
              </a:rPr>
              <a:t>iconMappings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E6EDF3"/>
                </a:solidFill>
                <a:latin typeface="Consolas"/>
              </a:rPr>
              <a:t>mapper.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readValue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    </a:t>
            </a:r>
            <a:r>
              <a:rPr lang="en-US" sz="1100" dirty="0" err="1">
                <a:solidFill>
                  <a:srgbClr val="E6EDF3"/>
                </a:solidFill>
                <a:latin typeface="Consolas"/>
              </a:rPr>
              <a:t>fileObj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new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TypeReference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Map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FFA657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&gt;&gt;(){  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});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}</a:t>
            </a:r>
            <a:r>
              <a:rPr lang="en-US" sz="1100" dirty="0">
                <a:solidFill>
                  <a:srgbClr val="FF7B72"/>
                </a:solidFill>
                <a:latin typeface="Consolas"/>
              </a:rPr>
              <a:t>catch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FFA657"/>
                </a:solidFill>
                <a:latin typeface="Consolas"/>
              </a:rPr>
              <a:t>IOException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 error) {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    </a:t>
            </a:r>
            <a:r>
              <a:rPr lang="en-US" sz="1100" dirty="0" err="1">
                <a:solidFill>
                  <a:srgbClr val="FFA657"/>
                </a:solidFill>
                <a:latin typeface="Consolas"/>
              </a:rPr>
              <a:t>App</a:t>
            </a:r>
            <a:r>
              <a:rPr lang="en-US" sz="1100" dirty="0" err="1">
                <a:solidFill>
                  <a:srgbClr val="E6EDF3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2A8FF"/>
                </a:solidFill>
                <a:latin typeface="Consolas"/>
              </a:rPr>
              <a:t>alert</a:t>
            </a:r>
            <a:r>
              <a:rPr lang="en-US" sz="1100" dirty="0">
                <a:solidFill>
                  <a:srgbClr val="E6EDF3"/>
                </a:solidFill>
                <a:latin typeface="Consolas"/>
              </a:rPr>
              <a:t>(error);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    }</a:t>
            </a:r>
            <a:endParaRPr lang="en-US" dirty="0"/>
          </a:p>
          <a:p>
            <a:r>
              <a:rPr lang="en-US" sz="1100" dirty="0">
                <a:solidFill>
                  <a:srgbClr val="E6EDF3"/>
                </a:solidFill>
                <a:latin typeface="Consolas"/>
              </a:rPr>
              <a:t>    }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09412-FA70-AF82-9A81-C724FCDE6A1B}"/>
              </a:ext>
            </a:extLst>
          </p:cNvPr>
          <p:cNvSpPr txBox="1"/>
          <p:nvPr/>
        </p:nvSpPr>
        <p:spPr>
          <a:xfrm>
            <a:off x="8007306" y="2086411"/>
            <a:ext cx="330264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{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200" dirty="0">
                <a:solidFill>
                  <a:srgbClr val="7EE787"/>
                </a:solidFill>
                <a:latin typeface="Consolas"/>
              </a:rPr>
              <a:t>"txt"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5D6FF"/>
                </a:solidFill>
                <a:latin typeface="Consolas"/>
              </a:rPr>
              <a:t>"icons-text.png"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,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200" dirty="0">
                <a:solidFill>
                  <a:srgbClr val="7EE787"/>
                </a:solidFill>
                <a:latin typeface="Consolas"/>
              </a:rPr>
              <a:t>"doc"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5D6FF"/>
                </a:solidFill>
                <a:latin typeface="Consolas"/>
              </a:rPr>
              <a:t>"icons-word.png"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,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200" dirty="0">
                <a:solidFill>
                  <a:srgbClr val="7EE787"/>
                </a:solidFill>
                <a:latin typeface="Consolas"/>
              </a:rPr>
              <a:t>"pdf"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5D6FF"/>
                </a:solidFill>
                <a:latin typeface="Consolas"/>
              </a:rPr>
              <a:t>"icons-pdf.png"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,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200" dirty="0">
                <a:solidFill>
                  <a:srgbClr val="7EE787"/>
                </a:solidFill>
                <a:latin typeface="Consolas"/>
              </a:rPr>
              <a:t>"default"</a:t>
            </a:r>
            <a:r>
              <a:rPr lang="en-US" sz="1200" dirty="0">
                <a:solidFill>
                  <a:srgbClr val="E6EDF3"/>
                </a:solidFill>
                <a:latin typeface="Consolas"/>
              </a:rPr>
              <a:t> : </a:t>
            </a:r>
            <a:r>
              <a:rPr lang="en-US" sz="1200" dirty="0">
                <a:solidFill>
                  <a:srgbClr val="A5D6FF"/>
                </a:solidFill>
                <a:latin typeface="Consolas"/>
              </a:rPr>
              <a:t>"icons-file.png"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solidFill>
                  <a:srgbClr val="E6EDF3"/>
                </a:solidFill>
                <a:latin typeface="Consolas"/>
              </a:rPr>
              <a:t>}</a:t>
            </a:r>
            <a:endParaRPr lang="en-US" sz="1200" dirty="0">
              <a:cs typeface="Calibri"/>
            </a:endParaRPr>
          </a:p>
          <a:p>
            <a:pPr algn="l"/>
            <a:endParaRPr lang="en-US" sz="1200" dirty="0">
              <a:cs typeface="Calibri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58F8E06C-64C3-08DA-8B60-91EBFB99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118" y="3877957"/>
            <a:ext cx="2428240" cy="2428240"/>
          </a:xfrm>
          <a:prstGeom prst="rect">
            <a:avLst/>
          </a:prstGeom>
        </p:spPr>
      </p:pic>
      <p:pic>
        <p:nvPicPr>
          <p:cNvPr id="6" name="Picture 6" descr="Logo, icon&#10;&#10;Description automatically generated">
            <a:extLst>
              <a:ext uri="{FF2B5EF4-FFF2-40B4-BE49-F238E27FC236}">
                <a16:creationId xmlns:a16="http://schemas.microsoft.com/office/drawing/2014/main" id="{4882D55F-6CED-B11E-887B-5065B1536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697" y="458062"/>
            <a:ext cx="1117600" cy="11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Создание приложения "Проводник", для операционной системы Windows</vt:lpstr>
      <vt:lpstr>Введение</vt:lpstr>
      <vt:lpstr>Описание программы</vt:lpstr>
      <vt:lpstr>Интерфейс</vt:lpstr>
      <vt:lpstr>Функциональность</vt:lpstr>
      <vt:lpstr>Структура кода </vt:lpstr>
      <vt:lpstr>Открытие папок и файлов </vt:lpstr>
      <vt:lpstr>Эффективная обработка данных</vt:lpstr>
      <vt:lpstr>Адаптивная Инициализациия иконок</vt:lpstr>
      <vt:lpstr>Закладки, быстрого доступа</vt:lpstr>
      <vt:lpstr>PowerPoint Presentation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252</cp:revision>
  <dcterms:created xsi:type="dcterms:W3CDTF">2023-05-17T23:46:41Z</dcterms:created>
  <dcterms:modified xsi:type="dcterms:W3CDTF">2023-05-18T16:17:53Z</dcterms:modified>
</cp:coreProperties>
</file>