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88" r:id="rId5"/>
    <p:sldId id="263" r:id="rId6"/>
    <p:sldId id="264" r:id="rId7"/>
    <p:sldId id="265" r:id="rId8"/>
    <p:sldId id="266" r:id="rId9"/>
    <p:sldId id="270" r:id="rId10"/>
    <p:sldId id="271" r:id="rId11"/>
    <p:sldId id="273" r:id="rId12"/>
    <p:sldId id="289" r:id="rId13"/>
    <p:sldId id="275" r:id="rId14"/>
    <p:sldId id="29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ASAD RAHMAN" initials="R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76" d="100"/>
          <a:sy n="76" d="100"/>
        </p:scale>
        <p:origin x="-119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33656"/>
            <a:ext cx="8382000" cy="7159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sz="6600" b="1" dirty="0" smtClean="0"/>
              <a:t>Title: </a:t>
            </a:r>
            <a: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  <a:t>Comparison </a:t>
            </a: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</a:rPr>
              <a:t>of Various Classification Algorithm on   IRIS Dataset using WEKA </a:t>
            </a:r>
            <a: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6600" b="1" dirty="0" smtClean="0"/>
              <a:t>Presented By:</a:t>
            </a:r>
            <a: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000" b="1" dirty="0"/>
              <a:t>Md. </a:t>
            </a:r>
            <a:r>
              <a:rPr lang="en-US" sz="4000" b="1" dirty="0" err="1"/>
              <a:t>Riasad</a:t>
            </a:r>
            <a:r>
              <a:rPr lang="en-US" sz="4000" b="1" dirty="0"/>
              <a:t> Rahman (2014-2-60-045)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Md. Golam Rabby  (2014-2-60-059)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 err="1"/>
              <a:t>Nazmul</a:t>
            </a:r>
            <a:r>
              <a:rPr lang="en-US" sz="4000" b="1" dirty="0"/>
              <a:t> Hasan (2014-2-60-063)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  <a:t>     </a:t>
            </a:r>
            <a:endParaRPr lang="en-US" sz="6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Classification</a:t>
            </a:r>
            <a:r>
              <a:rPr sz="4400" u="heavy" spc="-55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(</a:t>
            </a:r>
            <a:r>
              <a:rPr lang="en-US" sz="4400" u="heavy" spc="-5" dirty="0" smtClean="0">
                <a:uFill>
                  <a:solidFill>
                    <a:srgbClr val="A9A700"/>
                  </a:solidFill>
                </a:uFill>
              </a:rPr>
              <a:t>Decision tree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)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34499" y="1634299"/>
            <a:ext cx="1851025" cy="47993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43180" indent="-330200">
              <a:lnSpc>
                <a:spcPct val="99600"/>
              </a:lnSpc>
              <a:spcBef>
                <a:spcPts val="105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sample  output for  applying the  </a:t>
            </a:r>
            <a:r>
              <a:rPr sz="1600" spc="-5" dirty="0" smtClean="0">
                <a:latin typeface="Verdana"/>
                <a:cs typeface="Verdana"/>
              </a:rPr>
              <a:t>J48 </a:t>
            </a:r>
            <a:r>
              <a:rPr sz="1600" spc="-5" dirty="0">
                <a:latin typeface="Verdana"/>
                <a:cs typeface="Verdana"/>
              </a:rPr>
              <a:t>decision  tree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algorithm  to the Iris  dataset is  shown in the  Figure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100299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The confusion  matrix is  displayed, </a:t>
            </a:r>
            <a:r>
              <a:rPr sz="1600" dirty="0">
                <a:latin typeface="Verdana"/>
                <a:cs typeface="Verdana"/>
              </a:rPr>
              <a:t>as  </a:t>
            </a:r>
            <a:r>
              <a:rPr sz="1600" spc="-5" dirty="0">
                <a:latin typeface="Verdana"/>
                <a:cs typeface="Verdana"/>
              </a:rPr>
              <a:t>this gives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lot  </a:t>
            </a:r>
            <a:r>
              <a:rPr sz="1600" dirty="0">
                <a:latin typeface="Verdana"/>
                <a:cs typeface="Verdana"/>
              </a:rPr>
              <a:t>more  </a:t>
            </a:r>
            <a:r>
              <a:rPr sz="1600" spc="-5" dirty="0">
                <a:latin typeface="Verdana"/>
                <a:cs typeface="Verdana"/>
              </a:rPr>
              <a:t>information  than just the  prediction  accuracy.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6" name="Picture 5" descr="C:\Users\RIASAD RAHMAN\Pictures\J4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34300"/>
            <a:ext cx="6096000" cy="475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90592"/>
            <a:ext cx="81222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Classification</a:t>
            </a:r>
            <a:r>
              <a:rPr sz="4400" u="heavy" spc="-55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(</a:t>
            </a:r>
            <a:r>
              <a:rPr lang="en-US" sz="4400" u="heavy" spc="-5" dirty="0" smtClean="0">
                <a:uFill>
                  <a:solidFill>
                    <a:srgbClr val="A9A700"/>
                  </a:solidFill>
                </a:uFill>
              </a:rPr>
              <a:t>SVM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)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34499" y="1862899"/>
            <a:ext cx="2727325" cy="3354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0" marR="43180" indent="-330200">
              <a:lnSpc>
                <a:spcPct val="99600"/>
              </a:lnSpc>
              <a:spcBef>
                <a:spcPts val="105"/>
              </a:spcBef>
              <a:tabLst>
                <a:tab pos="353695" algn="l"/>
              </a:tabLst>
            </a:pPr>
            <a:r>
              <a:rPr lang="en-US" sz="1600" dirty="0" smtClean="0">
                <a:latin typeface="Verdana"/>
                <a:cs typeface="Verdana"/>
              </a:rPr>
              <a:t>     A </a:t>
            </a:r>
            <a:r>
              <a:rPr lang="en-US" sz="1600" spc="-5" dirty="0">
                <a:latin typeface="Verdana"/>
                <a:cs typeface="Verdana"/>
              </a:rPr>
              <a:t>sample  output for  applying the </a:t>
            </a:r>
            <a:r>
              <a:rPr lang="en-US" sz="1600" spc="-5" dirty="0" smtClean="0">
                <a:latin typeface="Verdana"/>
                <a:cs typeface="Verdana"/>
              </a:rPr>
              <a:t>SMO for SVM</a:t>
            </a:r>
            <a:r>
              <a:rPr lang="en-US" sz="1600" spc="-70" dirty="0" smtClean="0">
                <a:latin typeface="Verdana"/>
                <a:cs typeface="Verdana"/>
              </a:rPr>
              <a:t> </a:t>
            </a:r>
            <a:r>
              <a:rPr lang="en-US" sz="1600" spc="-5" dirty="0">
                <a:latin typeface="Verdana"/>
                <a:cs typeface="Verdana"/>
              </a:rPr>
              <a:t>algorithm  to the Iris  dataset is  shown in the  Figure</a:t>
            </a:r>
            <a:endParaRPr lang="en-US"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300" dirty="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100299"/>
              </a:lnSpc>
              <a:tabLst>
                <a:tab pos="353695" algn="l"/>
              </a:tabLst>
            </a:pPr>
            <a:r>
              <a:rPr lang="en-US"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lang="en-US"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lang="en-US" sz="1600" spc="-5" dirty="0">
                <a:latin typeface="Verdana"/>
                <a:cs typeface="Verdana"/>
              </a:rPr>
              <a:t>The confusion  matrix is  displayed, </a:t>
            </a:r>
            <a:r>
              <a:rPr lang="en-US" sz="1600" dirty="0">
                <a:latin typeface="Verdana"/>
                <a:cs typeface="Verdana"/>
              </a:rPr>
              <a:t>as  </a:t>
            </a:r>
            <a:r>
              <a:rPr lang="en-US" sz="1600" spc="-5" dirty="0">
                <a:latin typeface="Verdana"/>
                <a:cs typeface="Verdana"/>
              </a:rPr>
              <a:t>this gives </a:t>
            </a:r>
            <a:r>
              <a:rPr lang="en-US" sz="1600" dirty="0">
                <a:latin typeface="Verdana"/>
                <a:cs typeface="Verdana"/>
              </a:rPr>
              <a:t>a</a:t>
            </a:r>
            <a:r>
              <a:rPr lang="en-US" sz="1600" spc="-60" dirty="0">
                <a:latin typeface="Verdana"/>
                <a:cs typeface="Verdana"/>
              </a:rPr>
              <a:t> </a:t>
            </a:r>
            <a:r>
              <a:rPr lang="en-US" sz="1600" spc="-5" dirty="0">
                <a:latin typeface="Verdana"/>
                <a:cs typeface="Verdana"/>
              </a:rPr>
              <a:t>lot  </a:t>
            </a:r>
            <a:r>
              <a:rPr lang="en-US" sz="1600" dirty="0">
                <a:latin typeface="Verdana"/>
                <a:cs typeface="Verdana"/>
              </a:rPr>
              <a:t>more  </a:t>
            </a:r>
            <a:r>
              <a:rPr lang="en-US" sz="1600" spc="-5" dirty="0">
                <a:latin typeface="Verdana"/>
                <a:cs typeface="Verdana"/>
              </a:rPr>
              <a:t>information  than just the  prediction  accuracy.</a:t>
            </a:r>
            <a:endParaRPr lang="en-US" sz="1600" dirty="0">
              <a:latin typeface="Verdana"/>
              <a:cs typeface="Verdana"/>
            </a:endParaRPr>
          </a:p>
          <a:p>
            <a:pPr marL="342900" marR="5080" indent="-330200">
              <a:lnSpc>
                <a:spcPts val="1900"/>
              </a:lnSpc>
              <a:spcBef>
                <a:spcPts val="180"/>
              </a:spcBef>
              <a:tabLst>
                <a:tab pos="353695" algn="l"/>
              </a:tabLst>
            </a:pPr>
            <a:endParaRPr sz="1600" dirty="0">
              <a:latin typeface="Verdana"/>
              <a:cs typeface="Verdana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9762"/>
            <a:ext cx="5410200" cy="4414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between </a:t>
            </a:r>
            <a:r>
              <a:rPr lang="en-US" b="1" dirty="0" smtClean="0"/>
              <a:t>decision </a:t>
            </a:r>
            <a:r>
              <a:rPr lang="en-US" b="1" dirty="0"/>
              <a:t>tree and SVM</a:t>
            </a:r>
            <a:r>
              <a:rPr lang="en-US" b="1" dirty="0" smtClean="0"/>
              <a:t>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49237"/>
              </p:ext>
            </p:extLst>
          </p:nvPr>
        </p:nvGraphicFramePr>
        <p:xfrm>
          <a:off x="838200" y="2133599"/>
          <a:ext cx="7620000" cy="3428999"/>
        </p:xfrm>
        <a:graphic>
          <a:graphicData uri="http://schemas.openxmlformats.org/drawingml/2006/table">
            <a:tbl>
              <a:tblPr firstRow="1" firstCol="1" bandRow="1"/>
              <a:tblGrid>
                <a:gridCol w="2540000"/>
                <a:gridCol w="2540000"/>
                <a:gridCol w="2540000"/>
              </a:tblGrid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92D050"/>
                          </a:solidFill>
                          <a:effectLst/>
                          <a:latin typeface="Calibri"/>
                          <a:ea typeface="Times New Roman"/>
                          <a:cs typeface="Vrinda"/>
                        </a:rPr>
                        <a:t>Error List</a:t>
                      </a:r>
                      <a:endParaRPr lang="en-US" sz="105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92D050"/>
                          </a:solidFill>
                          <a:effectLst/>
                          <a:latin typeface="Calibri"/>
                          <a:ea typeface="Times New Roman"/>
                          <a:cs typeface="Vrinda"/>
                        </a:rPr>
                        <a:t>                  Decision tree</a:t>
                      </a:r>
                      <a:endParaRPr lang="en-US" sz="105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92D050"/>
                          </a:solidFill>
                          <a:effectLst/>
                          <a:latin typeface="Calibri"/>
                          <a:ea typeface="Times New Roman"/>
                          <a:cs typeface="Vrinda"/>
                        </a:rPr>
                        <a:t>SVM</a:t>
                      </a:r>
                      <a:endParaRPr lang="en-US" sz="105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Kapa statistic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Vrinda"/>
                        </a:rPr>
                        <a:t>Mean absolute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Vrinda"/>
                        </a:rPr>
                        <a:t>0.035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0.2311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Root mean squared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0.1586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0.288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Relative absolute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7.8705%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52%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Root relative squared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33.6353%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Vrinda"/>
                        </a:rPr>
                        <a:t>61.101%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Vrinda"/>
                        </a:rPr>
                        <a:t>Total number of instance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Calibri"/>
                          <a:ea typeface="Times New Roman"/>
                          <a:cs typeface="Vrinda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/>
                          <a:ea typeface="Times New Roman"/>
                          <a:cs typeface="Vrinda"/>
                        </a:rPr>
                        <a:t>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10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Association</a:t>
            </a:r>
            <a:r>
              <a:rPr sz="4400" u="heavy" spc="-7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Rules</a:t>
            </a:r>
            <a:r>
              <a:rPr lang="en-US" sz="4400" u="heavy" spc="-5" dirty="0" smtClean="0">
                <a:uFill>
                  <a:solidFill>
                    <a:srgbClr val="A9A700"/>
                  </a:solidFill>
                </a:uFill>
              </a:rPr>
              <a:t> for APRIORI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34499" y="1611439"/>
            <a:ext cx="2165985" cy="22682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42900" marR="5080" indent="-330200">
              <a:lnSpc>
                <a:spcPct val="89700"/>
              </a:lnSpc>
              <a:spcBef>
                <a:spcPts val="320"/>
              </a:spcBef>
              <a:tabLst>
                <a:tab pos="353695" algn="l"/>
              </a:tabLst>
            </a:pPr>
            <a:r>
              <a:rPr sz="1350" spc="-60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350" spc="-60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800" dirty="0">
                <a:latin typeface="Verdana"/>
                <a:cs typeface="Verdana"/>
              </a:rPr>
              <a:t>Weka </a:t>
            </a:r>
            <a:r>
              <a:rPr sz="1800" spc="-5" dirty="0">
                <a:latin typeface="Verdana"/>
                <a:cs typeface="Verdana"/>
              </a:rPr>
              <a:t>also  provides  algorithms to  extract  association  rules from non-  numerical data 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shown in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 picture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3" y="1517459"/>
            <a:ext cx="5903187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Machine Learning 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86694"/>
            <a:ext cx="6553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  <a:tab pos="8108315" algn="l"/>
              </a:tabLst>
            </a:pPr>
            <a:r>
              <a:rPr sz="4400" u="heavy" spc="-85" dirty="0" smtClean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 smtClean="0">
                <a:uFill>
                  <a:solidFill>
                    <a:srgbClr val="A9A700"/>
                  </a:solidFill>
                </a:uFill>
              </a:rPr>
              <a:t>WEKA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34499" y="1710499"/>
            <a:ext cx="7315834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500" spc="-670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500" spc="-670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Verdana"/>
                <a:cs typeface="Verdana"/>
              </a:rPr>
              <a:t>Machine learning/data mining software written in </a:t>
            </a:r>
            <a:r>
              <a:rPr sz="2000" dirty="0">
                <a:latin typeface="Verdana"/>
                <a:cs typeface="Verdana"/>
              </a:rPr>
              <a:t>Java  </a:t>
            </a:r>
            <a:r>
              <a:rPr sz="2000" spc="-5" dirty="0">
                <a:latin typeface="Verdana"/>
                <a:cs typeface="Verdana"/>
              </a:rPr>
              <a:t>(distributed under the GNU Public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License)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3695" algn="l"/>
              </a:tabLst>
            </a:pPr>
            <a:r>
              <a:rPr sz="1500" spc="-670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500" spc="-67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Verdana"/>
                <a:cs typeface="Verdana"/>
              </a:rPr>
              <a:t>Java </a:t>
            </a:r>
            <a:r>
              <a:rPr sz="2000" spc="-5" dirty="0">
                <a:latin typeface="Verdana"/>
                <a:cs typeface="Verdana"/>
              </a:rPr>
              <a:t>package </a:t>
            </a:r>
            <a:r>
              <a:rPr sz="2000" dirty="0">
                <a:latin typeface="Verdana"/>
                <a:cs typeface="Verdana"/>
              </a:rPr>
              <a:t>- </a:t>
            </a:r>
            <a:r>
              <a:rPr sz="2000" spc="-5" dirty="0">
                <a:latin typeface="Verdana"/>
                <a:cs typeface="Verdana"/>
              </a:rPr>
              <a:t>Collection of </a:t>
            </a:r>
            <a:r>
              <a:rPr sz="2000" dirty="0">
                <a:latin typeface="Verdana"/>
                <a:cs typeface="Verdana"/>
              </a:rPr>
              <a:t>ML </a:t>
            </a:r>
            <a:r>
              <a:rPr sz="2000" spc="-5" dirty="0">
                <a:latin typeface="Verdana"/>
                <a:cs typeface="Verdana"/>
              </a:rPr>
              <a:t>Algorithms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53695" algn="l"/>
              </a:tabLst>
            </a:pPr>
            <a:r>
              <a:rPr sz="1500" spc="-670" dirty="0" smtClean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500" spc="-67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Main features:</a:t>
            </a:r>
            <a:endParaRPr sz="2000" dirty="0">
              <a:latin typeface="Verdana"/>
              <a:cs typeface="Verdana"/>
            </a:endParaRPr>
          </a:p>
          <a:p>
            <a:pPr marL="749300" marR="349885" indent="-280035">
              <a:lnSpc>
                <a:spcPct val="100000"/>
              </a:lnSpc>
              <a:spcBef>
                <a:spcPts val="500"/>
              </a:spcBef>
            </a:pPr>
            <a:r>
              <a:rPr sz="1500" spc="-56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00" spc="45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Comprehensive set of data pre-processing tools,  learning algorithms and evaluation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methods</a:t>
            </a:r>
            <a:endParaRPr sz="20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500" spc="-56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00" spc="45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Graphical user interfaces (incl. data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visualization)</a:t>
            </a:r>
            <a:endParaRPr sz="20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500" spc="-56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00" spc="45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Environment for comparing learning algorithms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3155" algn="l"/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The	Explorer	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581400" y="1752600"/>
            <a:ext cx="5334000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499" y="1634299"/>
            <a:ext cx="2721610" cy="46126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0" marR="31750" indent="-330200">
              <a:lnSpc>
                <a:spcPts val="1900"/>
              </a:lnSpc>
              <a:spcBef>
                <a:spcPts val="180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Gives access to all  facilities of </a:t>
            </a:r>
            <a:r>
              <a:rPr sz="1600" spc="-20" dirty="0">
                <a:latin typeface="Verdana"/>
                <a:cs typeface="Verdana"/>
              </a:rPr>
              <a:t>Weka </a:t>
            </a:r>
            <a:r>
              <a:rPr sz="1600" spc="-5" dirty="0">
                <a:latin typeface="Verdana"/>
                <a:cs typeface="Verdana"/>
              </a:rPr>
              <a:t>using  menu selection and  form filling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342900" marR="5715" indent="-330200">
              <a:lnSpc>
                <a:spcPts val="19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Prepare the data, open  the Explorer and load  the data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42900" marR="92710" indent="-330200">
              <a:lnSpc>
                <a:spcPct val="100299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Flip back and forth  between results,  </a:t>
            </a:r>
            <a:r>
              <a:rPr sz="1600" spc="-10" dirty="0">
                <a:latin typeface="Verdana"/>
                <a:cs typeface="Verdana"/>
              </a:rPr>
              <a:t>evaluate </a:t>
            </a:r>
            <a:r>
              <a:rPr sz="1600" spc="-5" dirty="0">
                <a:latin typeface="Verdana"/>
                <a:cs typeface="Verdana"/>
              </a:rPr>
              <a:t>models built  on different datasets  and visualize  </a:t>
            </a:r>
            <a:r>
              <a:rPr sz="1600" spc="-10" dirty="0">
                <a:latin typeface="Verdana"/>
                <a:cs typeface="Verdana"/>
              </a:rPr>
              <a:t>graphically </a:t>
            </a:r>
            <a:r>
              <a:rPr sz="1600" spc="-5" dirty="0">
                <a:latin typeface="Verdana"/>
                <a:cs typeface="Verdana"/>
              </a:rPr>
              <a:t>both and  models and datasets,  including classification  errors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959" y="228600"/>
            <a:ext cx="8274080" cy="923330"/>
          </a:xfrm>
        </p:spPr>
        <p:txBody>
          <a:bodyPr/>
          <a:lstStyle/>
          <a:p>
            <a:r>
              <a:rPr lang="en-US" sz="6000" u="heavy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A9A700"/>
                  </a:solidFill>
                </a:uFill>
              </a:rPr>
              <a:t>Preparing</a:t>
            </a:r>
            <a:r>
              <a:rPr lang="en-US" sz="6000" u="heavy" spc="1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A9A700"/>
                  </a:solidFill>
                </a:uFill>
              </a:rPr>
              <a:t> </a:t>
            </a:r>
            <a:r>
              <a:rPr lang="en-US" sz="6000" u="heavy" spc="-5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A9A700"/>
                  </a:solidFill>
                </a:uFill>
              </a:rPr>
              <a:t>the	</a:t>
            </a:r>
            <a:r>
              <a:rPr lang="en-US" sz="6000" u="heavy" spc="-5" dirty="0" smtClean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A9A700"/>
                  </a:solidFill>
                </a:uFill>
              </a:rPr>
              <a:t>data</a:t>
            </a:r>
            <a:r>
              <a:rPr lang="en-US" sz="6000" u="heavy" spc="-5" dirty="0">
                <a:uFill>
                  <a:solidFill>
                    <a:srgbClr val="A9A700"/>
                  </a:solidFill>
                </a:uFill>
              </a:rPr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59" y="1190030"/>
            <a:ext cx="8274079" cy="51706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--- Predicted attribute: class of iris plant. </a:t>
            </a:r>
            <a:endParaRPr lang="en-US" sz="2400" dirty="0" smtClean="0"/>
          </a:p>
          <a:p>
            <a:r>
              <a:rPr lang="en-US" sz="2400" dirty="0" smtClean="0"/>
              <a:t>--- </a:t>
            </a:r>
            <a:r>
              <a:rPr lang="en-US" sz="2400" dirty="0"/>
              <a:t>This is an exceedingly simple domain. </a:t>
            </a:r>
            <a:endParaRPr lang="en-US" sz="2400" dirty="0" smtClean="0"/>
          </a:p>
          <a:p>
            <a:r>
              <a:rPr lang="en-US" sz="2400" dirty="0" smtClean="0"/>
              <a:t>Number </a:t>
            </a:r>
            <a:r>
              <a:rPr lang="en-US" sz="2400" dirty="0"/>
              <a:t>of Instances: 150 (50 in each of three classes) </a:t>
            </a:r>
            <a:endParaRPr lang="en-US" sz="2400" dirty="0" smtClean="0"/>
          </a:p>
          <a:p>
            <a:r>
              <a:rPr lang="en-US" sz="2400" dirty="0" smtClean="0"/>
              <a:t>Number </a:t>
            </a:r>
            <a:r>
              <a:rPr lang="en-US" sz="2400" dirty="0"/>
              <a:t>of Attributes: 4 numeric, predictive attributes and the class Attribute Information: </a:t>
            </a:r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dirty="0"/>
              <a:t>. sepal length in </a:t>
            </a:r>
            <a:r>
              <a:rPr lang="en-US" sz="2400" dirty="0" smtClean="0"/>
              <a:t>cm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2. sepal width in </a:t>
            </a:r>
            <a:r>
              <a:rPr lang="en-US" sz="2400" dirty="0" smtClean="0"/>
              <a:t>cm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3. petal length in </a:t>
            </a:r>
            <a:r>
              <a:rPr lang="en-US" sz="2400" dirty="0" smtClean="0"/>
              <a:t>cm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4. petal width in cm </a:t>
            </a:r>
            <a:endParaRPr lang="en-US" sz="2400" dirty="0" smtClean="0"/>
          </a:p>
          <a:p>
            <a:r>
              <a:rPr lang="en-US" sz="2400" dirty="0" smtClean="0"/>
              <a:t>5</a:t>
            </a:r>
            <a:r>
              <a:rPr lang="en-US" sz="2400" dirty="0"/>
              <a:t>. class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-- Iris </a:t>
            </a:r>
            <a:r>
              <a:rPr lang="en-US" sz="2400" dirty="0" err="1" smtClean="0"/>
              <a:t>Setosa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-- Iris </a:t>
            </a:r>
            <a:r>
              <a:rPr lang="en-US" sz="2400" dirty="0" err="1"/>
              <a:t>Versicolour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-- </a:t>
            </a:r>
            <a:r>
              <a:rPr lang="en-US" sz="2400" dirty="0"/>
              <a:t>Iris </a:t>
            </a:r>
            <a:r>
              <a:rPr lang="en-US" sz="2400" dirty="0" err="1"/>
              <a:t>Virginica</a:t>
            </a:r>
            <a:r>
              <a:rPr lang="en-US" sz="2400" dirty="0"/>
              <a:t> </a:t>
            </a:r>
          </a:p>
          <a:p>
            <a:r>
              <a:rPr lang="en-US" sz="2400" dirty="0"/>
              <a:t>Missing Attribute Values: None </a:t>
            </a:r>
          </a:p>
        </p:txBody>
      </p:sp>
    </p:spTree>
    <p:extLst>
      <p:ext uri="{BB962C8B-B14F-4D97-AF65-F5344CB8AC3E}">
        <p14:creationId xmlns:p14="http://schemas.microsoft.com/office/powerpoint/2010/main" val="35523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7340" algn="l"/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A9A700"/>
                  </a:solidFill>
                </a:uFill>
              </a:rPr>
              <a:t>Loading</a:t>
            </a:r>
            <a:r>
              <a:rPr sz="4400" u="heavy" spc="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the	data	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82099" y="1634299"/>
            <a:ext cx="2780030" cy="48539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265" marR="114300" indent="-330200">
              <a:lnSpc>
                <a:spcPts val="1900"/>
              </a:lnSpc>
              <a:spcBef>
                <a:spcPts val="180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1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example, open the  Iris data to find the  following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screen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42265" marR="5080" indent="-330200">
              <a:lnSpc>
                <a:spcPct val="100099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20" dirty="0">
                <a:latin typeface="Verdana"/>
                <a:cs typeface="Verdana"/>
              </a:rPr>
              <a:t>You'll </a:t>
            </a:r>
            <a:r>
              <a:rPr sz="1600" spc="-5" dirty="0">
                <a:latin typeface="Verdana"/>
                <a:cs typeface="Verdana"/>
              </a:rPr>
              <a:t>notice that </a:t>
            </a:r>
            <a:r>
              <a:rPr sz="1600" spc="-20" dirty="0">
                <a:latin typeface="Verdana"/>
                <a:cs typeface="Verdana"/>
              </a:rPr>
              <a:t>Weka  </a:t>
            </a:r>
            <a:r>
              <a:rPr sz="1600" spc="-5" dirty="0">
                <a:latin typeface="Verdana"/>
                <a:cs typeface="Verdana"/>
              </a:rPr>
              <a:t>now provides some  information about the  data, such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for  example the number of  instances, the number  of attributes, and also  some statistical  information about the  attributes one </a:t>
            </a:r>
            <a:r>
              <a:rPr sz="1600" dirty="0">
                <a:latin typeface="Verdana"/>
                <a:cs typeface="Verdana"/>
              </a:rPr>
              <a:t>at a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42265" marR="154940" indent="-330200">
              <a:lnSpc>
                <a:spcPts val="19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six </a:t>
            </a:r>
            <a:r>
              <a:rPr sz="1600" spc="-5" dirty="0">
                <a:latin typeface="Verdana"/>
                <a:cs typeface="Verdana"/>
              </a:rPr>
              <a:t>tabs along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 top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the basic  </a:t>
            </a:r>
            <a:r>
              <a:rPr sz="1600" spc="-10" dirty="0">
                <a:latin typeface="Verdana"/>
                <a:cs typeface="Verdana"/>
              </a:rPr>
              <a:t>operations </a:t>
            </a:r>
            <a:r>
              <a:rPr sz="1600" spc="-5" dirty="0">
                <a:latin typeface="Verdana"/>
                <a:cs typeface="Verdana"/>
              </a:rPr>
              <a:t>that the  Explorer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1600200"/>
            <a:ext cx="5638800" cy="453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Visualizing</a:t>
            </a:r>
            <a:r>
              <a:rPr sz="4400" u="heavy" spc="5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the	data	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10699" y="1593659"/>
            <a:ext cx="3105785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The main GUI will show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</a:p>
          <a:p>
            <a:pPr marL="342900" marR="21590">
              <a:lnSpc>
                <a:spcPct val="78100"/>
              </a:lnSpc>
              <a:spcBef>
                <a:spcPts val="210"/>
              </a:spcBef>
            </a:pPr>
            <a:r>
              <a:rPr sz="1600" spc="-5" dirty="0">
                <a:latin typeface="Verdana"/>
                <a:cs typeface="Verdana"/>
              </a:rPr>
              <a:t>histogram for the attribute  distributions for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single</a:t>
            </a:r>
            <a:endParaRPr sz="1600" dirty="0">
              <a:latin typeface="Verdana"/>
              <a:cs typeface="Verdana"/>
            </a:endParaRPr>
          </a:p>
          <a:p>
            <a:pPr marL="342900">
              <a:lnSpc>
                <a:spcPts val="1390"/>
              </a:lnSpc>
            </a:pPr>
            <a:r>
              <a:rPr sz="1600" spc="-5" dirty="0">
                <a:latin typeface="Verdana"/>
                <a:cs typeface="Verdana"/>
              </a:rPr>
              <a:t>selected attribute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</a:p>
          <a:p>
            <a:pPr marL="342900" marR="55244">
              <a:lnSpc>
                <a:spcPct val="78100"/>
              </a:lnSpc>
              <a:spcBef>
                <a:spcPts val="210"/>
              </a:spcBef>
            </a:pPr>
            <a:r>
              <a:rPr sz="1600" spc="-5" dirty="0">
                <a:latin typeface="Verdana"/>
                <a:cs typeface="Verdana"/>
              </a:rPr>
              <a:t>time, by default this is the 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attribute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42900" marR="336550" indent="-330200">
              <a:lnSpc>
                <a:spcPct val="78100"/>
              </a:lnSpc>
              <a:spcBef>
                <a:spcPts val="5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Note that the individual  colors indicate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 dirty="0">
              <a:latin typeface="Verdana"/>
              <a:cs typeface="Verdana"/>
            </a:endParaRPr>
          </a:p>
          <a:p>
            <a:pPr marL="342900" marR="86360">
              <a:lnSpc>
                <a:spcPct val="781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individual classes (the Iris  dataset has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3)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42900" marR="118110" indent="-330200">
              <a:lnSpc>
                <a:spcPct val="781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you move the mouse  over the histogram, 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will</a:t>
            </a:r>
            <a:endParaRPr sz="1600" dirty="0">
              <a:latin typeface="Verdana"/>
              <a:cs typeface="Verdana"/>
            </a:endParaRPr>
          </a:p>
          <a:p>
            <a:pPr marL="342900">
              <a:lnSpc>
                <a:spcPts val="1390"/>
              </a:lnSpc>
            </a:pPr>
            <a:r>
              <a:rPr sz="1600" spc="-5" dirty="0">
                <a:latin typeface="Verdana"/>
                <a:cs typeface="Verdana"/>
              </a:rPr>
              <a:t>show you the ranges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endParaRPr sz="1600" dirty="0">
              <a:latin typeface="Verdana"/>
              <a:cs typeface="Verdana"/>
            </a:endParaRPr>
          </a:p>
          <a:p>
            <a:pPr marL="342900" marR="158115">
              <a:lnSpc>
                <a:spcPct val="78100"/>
              </a:lnSpc>
              <a:spcBef>
                <a:spcPts val="210"/>
              </a:spcBef>
            </a:pPr>
            <a:r>
              <a:rPr sz="1600" spc="-5" dirty="0">
                <a:latin typeface="Verdana"/>
                <a:cs typeface="Verdana"/>
              </a:rPr>
              <a:t>how many samples fall in 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range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781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The button VISUALIZE ALL  will let you bring up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</a:p>
          <a:p>
            <a:pPr marL="342900">
              <a:lnSpc>
                <a:spcPts val="1390"/>
              </a:lnSpc>
            </a:pPr>
            <a:r>
              <a:rPr sz="1600" spc="-5" dirty="0">
                <a:latin typeface="Verdana"/>
                <a:cs typeface="Verdana"/>
              </a:rPr>
              <a:t>screen showing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endParaRPr sz="1600" dirty="0">
              <a:latin typeface="Verdana"/>
              <a:cs typeface="Verdana"/>
            </a:endParaRPr>
          </a:p>
          <a:p>
            <a:pPr marL="342900" marR="116205">
              <a:lnSpc>
                <a:spcPct val="78100"/>
              </a:lnSpc>
              <a:spcBef>
                <a:spcPts val="210"/>
              </a:spcBef>
            </a:pPr>
            <a:r>
              <a:rPr sz="1600" spc="-5" dirty="0">
                <a:latin typeface="Verdana"/>
                <a:cs typeface="Verdana"/>
              </a:rPr>
              <a:t>distributions </a:t>
            </a:r>
            <a:r>
              <a:rPr sz="1600" dirty="0">
                <a:latin typeface="Verdana"/>
                <a:cs typeface="Verdana"/>
              </a:rPr>
              <a:t>at </a:t>
            </a:r>
            <a:r>
              <a:rPr sz="1600" spc="-5" dirty="0">
                <a:latin typeface="Verdana"/>
                <a:cs typeface="Verdana"/>
              </a:rPr>
              <a:t>once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in  the picture below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0" y="2057400"/>
            <a:ext cx="4953000" cy="3802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Visualizing</a:t>
            </a:r>
            <a:r>
              <a:rPr sz="4400" u="heavy" spc="5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the	data</a:t>
            </a:r>
            <a:r>
              <a:rPr sz="4400" u="heavy" spc="-65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(contd.)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34499" y="1613979"/>
            <a:ext cx="2968625" cy="47523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42900" marR="5080" indent="-330200">
              <a:lnSpc>
                <a:spcPct val="89800"/>
              </a:lnSpc>
              <a:spcBef>
                <a:spcPts val="295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There is also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tab called  called VISUALIZE which  can be used to obtain the  scatterplots for all  attribute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pairs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42900" marR="8890" indent="-330200">
              <a:lnSpc>
                <a:spcPct val="900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the picture </a:t>
            </a:r>
            <a:r>
              <a:rPr sz="1600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can see  that in some examples  the clusters and the  different colors  correspond to </a:t>
            </a:r>
            <a:r>
              <a:rPr sz="1600" dirty="0">
                <a:latin typeface="Verdana"/>
                <a:cs typeface="Verdana"/>
              </a:rPr>
              <a:t>each </a:t>
            </a:r>
            <a:r>
              <a:rPr sz="1600" spc="-5" dirty="0">
                <a:latin typeface="Verdana"/>
                <a:cs typeface="Verdana"/>
              </a:rPr>
              <a:t>other  such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for example in  the plots for class/(any  attribute) pairs and the  petalwidth/petallength  attribute pair, whereas  for other pairs  (sepalwidth/sepallength  for example) it's much  hader to separate the  clusters by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1676400"/>
            <a:ext cx="5270500" cy="468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47799"/>
            <a:ext cx="8077200" cy="1905"/>
          </a:xfrm>
          <a:custGeom>
            <a:avLst/>
            <a:gdLst/>
            <a:ahLst/>
            <a:cxnLst/>
            <a:rect l="l" t="t" r="r" b="b"/>
            <a:pathLst>
              <a:path w="8077200" h="1905">
                <a:moveTo>
                  <a:pt x="0" y="0"/>
                </a:moveTo>
                <a:lnTo>
                  <a:pt x="8077194" y="1587"/>
                </a:lnTo>
              </a:path>
            </a:pathLst>
          </a:custGeom>
          <a:ln w="19079">
            <a:solidFill>
              <a:srgbClr val="A9A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499" y="687578"/>
            <a:ext cx="1381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</a:t>
            </a:r>
            <a:r>
              <a:rPr sz="4400" spc="-5" dirty="0"/>
              <a:t>ilte</a:t>
            </a:r>
            <a:r>
              <a:rPr sz="4400" dirty="0"/>
              <a:t>rs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34499" y="1517459"/>
            <a:ext cx="3002280" cy="393120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2900" marR="147955" indent="-330200">
              <a:lnSpc>
                <a:spcPct val="78100"/>
              </a:lnSpc>
              <a:spcBef>
                <a:spcPts val="520"/>
              </a:spcBef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600" spc="-5" dirty="0">
                <a:latin typeface="Verdana"/>
                <a:cs typeface="Verdana"/>
              </a:rPr>
              <a:t>Pre-processing tools in  WEKA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called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“filters”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To apply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filter, you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first</a:t>
            </a:r>
            <a:endParaRPr sz="1600" dirty="0">
              <a:latin typeface="Verdana"/>
              <a:cs typeface="Verdana"/>
            </a:endParaRPr>
          </a:p>
          <a:p>
            <a:pPr marL="342900" marR="47625">
              <a:lnSpc>
                <a:spcPct val="78100"/>
              </a:lnSpc>
              <a:spcBef>
                <a:spcPts val="210"/>
              </a:spcBef>
            </a:pPr>
            <a:r>
              <a:rPr sz="1600" spc="-5" dirty="0">
                <a:latin typeface="Verdana"/>
                <a:cs typeface="Verdana"/>
              </a:rPr>
              <a:t>have to select which type  of filter you'd like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by</a:t>
            </a:r>
            <a:endParaRPr sz="1600" dirty="0">
              <a:latin typeface="Verdana"/>
              <a:cs typeface="Verdana"/>
            </a:endParaRPr>
          </a:p>
          <a:p>
            <a:pPr marL="342900" marR="191770" algn="just">
              <a:lnSpc>
                <a:spcPct val="80700"/>
              </a:lnSpc>
              <a:spcBef>
                <a:spcPts val="50"/>
              </a:spcBef>
            </a:pPr>
            <a:r>
              <a:rPr sz="1600" spc="-5" dirty="0">
                <a:latin typeface="Verdana"/>
                <a:cs typeface="Verdana"/>
              </a:rPr>
              <a:t>clicking on the CHOOSE  button right underneath  Filter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3695" algn="l"/>
              </a:tabLst>
            </a:pPr>
            <a:r>
              <a:rPr sz="1200" spc="-53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200" spc="-535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WEKA contains filters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for: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10"/>
              </a:lnSpc>
              <a:spcBef>
                <a:spcPts val="80"/>
              </a:spcBef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Discretization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00"/>
              </a:lnSpc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Normalization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10"/>
              </a:lnSpc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Resampling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10"/>
              </a:lnSpc>
              <a:spcBef>
                <a:spcPts val="80"/>
              </a:spcBef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Attribute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selection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00"/>
              </a:lnSpc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Combining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attributes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ts val="1910"/>
              </a:lnSpc>
              <a:tabLst>
                <a:tab pos="753745" algn="l"/>
              </a:tabLst>
            </a:pPr>
            <a:r>
              <a:rPr sz="1200" spc="-450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00" spc="-450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Verdana"/>
                <a:cs typeface="Verdana"/>
              </a:rPr>
              <a:t>Transforming,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3657600" y="1676400"/>
            <a:ext cx="5233987" cy="4437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959" y="687578"/>
            <a:ext cx="81222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315" algn="l"/>
              </a:tabLst>
            </a:pPr>
            <a:r>
              <a:rPr sz="4400" u="heavy" spc="-320" dirty="0">
                <a:uFill>
                  <a:solidFill>
                    <a:srgbClr val="A9A7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A9A700"/>
                  </a:solidFill>
                </a:uFill>
              </a:rPr>
              <a:t>Classification	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4499" y="1588579"/>
            <a:ext cx="8018780" cy="41478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42900" marR="5080" indent="-330200">
              <a:lnSpc>
                <a:spcPct val="78700"/>
              </a:lnSpc>
              <a:spcBef>
                <a:spcPts val="560"/>
              </a:spcBef>
              <a:tabLst>
                <a:tab pos="353695" algn="l"/>
              </a:tabLst>
            </a:pPr>
            <a:r>
              <a:rPr sz="1350" spc="-60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350" spc="-60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Verdana"/>
                <a:cs typeface="Verdana"/>
              </a:rPr>
              <a:t>Clicking on the classifier tab after loading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dataset into </a:t>
            </a:r>
            <a:r>
              <a:rPr sz="1800" dirty="0">
                <a:latin typeface="Verdana"/>
                <a:cs typeface="Verdana"/>
              </a:rPr>
              <a:t>Weka </a:t>
            </a:r>
            <a:r>
              <a:rPr sz="1800" spc="-5" dirty="0">
                <a:latin typeface="Verdana"/>
                <a:cs typeface="Verdana"/>
              </a:rPr>
              <a:t>and  selecting the choose tab will bring up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menu with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number of  choices for the classifier that is to be applied to the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342900" marR="38100" indent="-330200">
              <a:lnSpc>
                <a:spcPct val="79500"/>
              </a:lnSpc>
              <a:tabLst>
                <a:tab pos="353695" algn="l"/>
              </a:tabLst>
            </a:pPr>
            <a:r>
              <a:rPr sz="1350" spc="-60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350" spc="-60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Verdana"/>
                <a:cs typeface="Verdana"/>
              </a:rPr>
              <a:t>Note that you have </a:t>
            </a:r>
            <a:r>
              <a:rPr sz="1800" dirty="0">
                <a:latin typeface="Verdana"/>
                <a:cs typeface="Verdana"/>
              </a:rPr>
              <a:t>4 </a:t>
            </a:r>
            <a:r>
              <a:rPr sz="1800" spc="-5" dirty="0">
                <a:latin typeface="Verdana"/>
                <a:cs typeface="Verdana"/>
              </a:rPr>
              <a:t>options on how to test the model you're  building: Using the training set, supplied test set (you will need to  specify the location of the test set in this case), cross validation  and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percentage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342900" marR="158115" indent="-330200">
              <a:lnSpc>
                <a:spcPct val="79500"/>
              </a:lnSpc>
              <a:tabLst>
                <a:tab pos="353695" algn="l"/>
              </a:tabLst>
            </a:pPr>
            <a:r>
              <a:rPr sz="1350" spc="-60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350" spc="-60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Verdana"/>
                <a:cs typeface="Verdana"/>
              </a:rPr>
              <a:t>The achieved accuracy of your model will </a:t>
            </a:r>
            <a:r>
              <a:rPr sz="1800" dirty="0">
                <a:latin typeface="Verdana"/>
                <a:cs typeface="Verdana"/>
              </a:rPr>
              <a:t>vary, </a:t>
            </a:r>
            <a:r>
              <a:rPr sz="1800" spc="-5" dirty="0">
                <a:latin typeface="Verdana"/>
                <a:cs typeface="Verdana"/>
              </a:rPr>
              <a:t>depending on the  option you select. One pitfall to avoid is to select the training set  </a:t>
            </a:r>
            <a:r>
              <a:rPr sz="1800" dirty="0">
                <a:latin typeface="Verdana"/>
                <a:cs typeface="Verdana"/>
              </a:rPr>
              <a:t>as a </a:t>
            </a:r>
            <a:r>
              <a:rPr sz="1800" spc="-5" dirty="0">
                <a:latin typeface="Verdana"/>
                <a:cs typeface="Verdana"/>
              </a:rPr>
              <a:t>test set,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that will result in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underestimate of the error  rate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342900" marR="53340" indent="-330200">
              <a:lnSpc>
                <a:spcPct val="79900"/>
              </a:lnSpc>
              <a:tabLst>
                <a:tab pos="353695" algn="l"/>
              </a:tabLst>
            </a:pPr>
            <a:r>
              <a:rPr sz="1350" spc="-605" dirty="0">
                <a:solidFill>
                  <a:srgbClr val="666600"/>
                </a:solidFill>
                <a:latin typeface="Wingdings"/>
                <a:cs typeface="Wingdings"/>
              </a:rPr>
              <a:t></a:t>
            </a:r>
            <a:r>
              <a:rPr sz="1350" spc="-605" dirty="0">
                <a:solidFill>
                  <a:srgbClr val="666600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Verdana"/>
                <a:cs typeface="Verdana"/>
              </a:rPr>
              <a:t>The resulting model with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lot of additional information will be  displayed after you click on start. What </a:t>
            </a:r>
            <a:r>
              <a:rPr sz="1800" dirty="0">
                <a:latin typeface="Verdana"/>
                <a:cs typeface="Verdana"/>
              </a:rPr>
              <a:t>exactly </a:t>
            </a:r>
            <a:r>
              <a:rPr sz="1800" spc="-5" dirty="0">
                <a:latin typeface="Verdana"/>
                <a:cs typeface="Verdana"/>
              </a:rPr>
              <a:t>is contained in the  output can be determined under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156</TotalTime>
  <Words>219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Title: Comparison of Various Classification Algorithm on   IRIS Dataset using WEKA  Presented By: Md. Riasad Rahman (2014-2-60-045) Md. Golam Rabby  (2014-2-60-059) Nazmul Hasan (2014-2-60-063)      </vt:lpstr>
      <vt:lpstr> WEKA </vt:lpstr>
      <vt:lpstr> The Explorer </vt:lpstr>
      <vt:lpstr>Preparing the data </vt:lpstr>
      <vt:lpstr> Loading the data </vt:lpstr>
      <vt:lpstr> Visualizing the data </vt:lpstr>
      <vt:lpstr> Visualizing the data (contd.) </vt:lpstr>
      <vt:lpstr>Filters</vt:lpstr>
      <vt:lpstr> Classification </vt:lpstr>
      <vt:lpstr> Classification (Decision tree) </vt:lpstr>
      <vt:lpstr> Classification (SVM) </vt:lpstr>
      <vt:lpstr>Comparison between decision tree and SVM:</vt:lpstr>
      <vt:lpstr> Association Rules for APRIORI </vt:lpstr>
      <vt:lpstr>Machine Learning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 Tutorial</dc:title>
  <dc:creator>RIASAD RAHMAN</dc:creator>
  <cp:lastModifiedBy>MG Rabby</cp:lastModifiedBy>
  <cp:revision>14</cp:revision>
  <dcterms:created xsi:type="dcterms:W3CDTF">2017-12-05T18:50:59Z</dcterms:created>
  <dcterms:modified xsi:type="dcterms:W3CDTF">2017-12-06T02:53:26Z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2017-12-05T00:00:00Z</vt:filetime>
  </property>
</Properties>
</file>