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A7D"/>
    <a:srgbClr val="E5AA3E"/>
    <a:srgbClr val="E5C566"/>
    <a:srgbClr val="99C8D5"/>
    <a:srgbClr val="F5F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92" d="100"/>
          <a:sy n="92" d="100"/>
        </p:scale>
        <p:origin x="94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28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hyperlink" Target="https://www.driving.org/new-research-reveals-the-cars-involved-in-the-most-crashes-in-the-uk/" TargetMode="External"/><Relationship Id="rId3" Type="http://schemas.openxmlformats.org/officeDocument/2006/relationships/image" Target="../media/image13.png"/><Relationship Id="rId7" Type="http://schemas.openxmlformats.org/officeDocument/2006/relationships/hyperlink" Target="https://discover.data.vic.gov.au/dataset/victoria-road-crash-data"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4.svg"/><Relationship Id="rId9" Type="http://schemas.openxmlformats.org/officeDocument/2006/relationships/hyperlink" Target="https://www.gov.uk/government/statistics/seatbelt-and-mobile-phone-use-surveys-2021/seatbelt-wearing-rates-great-britain-2021#other-variabl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6.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bd19ecd0-16c4-4fe2-aac3-1b37cb0e2dd6?pitch-bytes=998&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23875" y="3476625"/>
            <a:ext cx="2619375" cy="2619375"/>
          </a:xfrm>
          <a:prstGeom prst="rect">
            <a:avLst/>
          </a:prstGeom>
        </p:spPr>
      </p:pic>
      <p:pic>
        <p:nvPicPr>
          <p:cNvPr id="4" name="Image 1" descr="https://pitch-assets-ccb95893-de3f-4266-973c-20049231b248.s3.eu-west-1.amazonaws.com/2d5180a3-2e23-48ea-aede-f332d2df89c5?pitch-bytes=795&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23875" y="-1430843"/>
            <a:ext cx="3128033" cy="3128033"/>
          </a:xfrm>
          <a:prstGeom prst="rect">
            <a:avLst/>
          </a:prstGeom>
        </p:spPr>
      </p:pic>
      <p:sp>
        <p:nvSpPr>
          <p:cNvPr id="5" name="Text 0"/>
          <p:cNvSpPr/>
          <p:nvPr/>
        </p:nvSpPr>
        <p:spPr>
          <a:xfrm>
            <a:off x="308275" y="190500"/>
            <a:ext cx="2265178"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sp>
        <p:nvSpPr>
          <p:cNvPr id="6" name="Text 1"/>
          <p:cNvSpPr/>
          <p:nvPr/>
        </p:nvSpPr>
        <p:spPr>
          <a:xfrm>
            <a:off x="625166" y="1651436"/>
            <a:ext cx="7596147" cy="1571565"/>
          </a:xfrm>
          <a:prstGeom prst="rect">
            <a:avLst/>
          </a:prstGeom>
          <a:noFill/>
          <a:ln/>
        </p:spPr>
        <p:txBody>
          <a:bodyPr wrap="square" lIns="0" tIns="0" rIns="0" bIns="0" rtlCol="0" anchor="ctr"/>
          <a:lstStyle/>
          <a:p>
            <a:pPr algn="ctr">
              <a:lnSpc>
                <a:spcPts val="4125"/>
              </a:lnSpc>
            </a:pPr>
            <a:r>
              <a:rPr lang="en-US" sz="3800" b="1" kern="0" spc="-24" dirty="0">
                <a:solidFill>
                  <a:srgbClr val="09090C"/>
                </a:solidFill>
                <a:latin typeface="IBM Plex Serif" pitchFamily="34" charset="0"/>
                <a:ea typeface="IBM Plex Serif" pitchFamily="34" charset="-122"/>
                <a:cs typeface="IBM Plex Serif" pitchFamily="34" charset="-120"/>
              </a:rPr>
              <a:t>Protecting Children: </a:t>
            </a:r>
            <a:endParaRPr lang="en-US" sz="3750" dirty="0"/>
          </a:p>
          <a:p>
            <a:pPr algn="ctr">
              <a:lnSpc>
                <a:spcPts val="4125"/>
              </a:lnSpc>
            </a:pPr>
            <a:r>
              <a:rPr lang="en-US" sz="3800" b="1" kern="0" spc="-24" dirty="0">
                <a:solidFill>
                  <a:srgbClr val="09090C"/>
                </a:solidFill>
                <a:latin typeface="IBM Plex Serif" pitchFamily="34" charset="0"/>
                <a:ea typeface="IBM Plex Serif" pitchFamily="34" charset="-122"/>
                <a:cs typeface="IBM Plex Serif" pitchFamily="34" charset="-120"/>
              </a:rPr>
              <a:t>Kidsafe Victoria</a:t>
            </a:r>
            <a:endParaRPr lang="en-US" sz="3750" dirty="0"/>
          </a:p>
          <a:p>
            <a:pPr algn="ctr">
              <a:lnSpc>
                <a:spcPts val="4125"/>
              </a:lnSpc>
            </a:pPr>
            <a:r>
              <a:rPr lang="en-US" sz="3800" b="1" kern="0" spc="-24" dirty="0">
                <a:solidFill>
                  <a:srgbClr val="09090C"/>
                </a:solidFill>
                <a:latin typeface="IBM Plex Serif" pitchFamily="34" charset="0"/>
                <a:ea typeface="IBM Plex Serif" pitchFamily="34" charset="-122"/>
                <a:cs typeface="IBM Plex Serif" pitchFamily="34" charset="-120"/>
              </a:rPr>
              <a:t>Road Safety</a:t>
            </a:r>
            <a:endParaRPr lang="en-US" sz="3750" dirty="0"/>
          </a:p>
        </p:txBody>
      </p:sp>
      <p:pic>
        <p:nvPicPr>
          <p:cNvPr id="7" name="Image 2" descr="https://pitch-assets-ccb95893-de3f-4266-973c-20049231b248.s3.eu-west-1.amazonaws.com/2bf49865-d353-47d3-9e24-ce192e62465a?pitch-bytes=432&amp;pitch-content-type=image%2Fsvg%2Bxml"/>
          <p:cNvPicPr>
            <a:picLocks noChangeAspect="1"/>
          </p:cNvPicPr>
          <p:nvPr/>
        </p:nvPicPr>
        <p:blipFill>
          <a:blip r:embed="rId7">
            <a:extLst>
              <a:ext uri="{96DAC541-7B7A-43D3-8B79-37D633B846F1}">
                <asvg:svgBlip xmlns:asvg="http://schemas.microsoft.com/office/drawing/2016/SVG/main" r:embed="rId8"/>
              </a:ext>
            </a:extLst>
          </a:blip>
          <a:srcRect l="9170" t="17090" r="3126" b="16048"/>
          <a:stretch/>
        </p:blipFill>
        <p:spPr>
          <a:xfrm rot="20700000">
            <a:off x="5136741" y="3876841"/>
            <a:ext cx="3445080" cy="2626390"/>
          </a:xfrm>
          <a:prstGeom prst="rect">
            <a:avLst/>
          </a:prstGeom>
        </p:spPr>
      </p:pic>
      <p:pic>
        <p:nvPicPr>
          <p:cNvPr id="8" name="Image 3" descr="https://pitch-assets-ccb95893-de3f-4266-973c-20049231b248.s3.eu-west-1.amazonaws.com/cb6327b8-e989-4791-8d13-386eb42ca08b?pitch-bytes=520&amp;pitch-content-type=image%2Fsvg%2Bxml"/>
          <p:cNvPicPr>
            <a:picLocks noChangeAspect="1"/>
          </p:cNvPicPr>
          <p:nvPr/>
        </p:nvPicPr>
        <p:blipFill>
          <a:blip r:embed="rId9">
            <a:extLst>
              <a:ext uri="{96DAC541-7B7A-43D3-8B79-37D633B846F1}">
                <asvg:svgBlip xmlns:asvg="http://schemas.microsoft.com/office/drawing/2016/SVG/main" r:embed="rId10"/>
              </a:ext>
            </a:extLst>
          </a:blip>
          <a:srcRect l="10346" t="10346" r="11938" b="23080"/>
          <a:stretch/>
        </p:blipFill>
        <p:spPr>
          <a:xfrm>
            <a:off x="5381643" y="-767576"/>
            <a:ext cx="2976151" cy="2549471"/>
          </a:xfrm>
          <a:prstGeom prst="rect">
            <a:avLst/>
          </a:prstGeom>
        </p:spPr>
      </p:pic>
      <p:pic>
        <p:nvPicPr>
          <p:cNvPr id="9" name="Image 4" descr="https://pitch-assets-ccb95893-de3f-4266-973c-20049231b248.s3.eu-west-1.amazonaws.com/9a51a5f0-039a-434d-a05b-27035dab625c?pitch-bytes=30287&amp;pitch-content-type=image%2Fpng"/>
          <p:cNvPicPr>
            <a:picLocks noChangeAspect="1"/>
          </p:cNvPicPr>
          <p:nvPr/>
        </p:nvPicPr>
        <p:blipFill>
          <a:blip r:embed="rId11"/>
          <a:srcRect/>
          <a:stretch/>
        </p:blipFill>
        <p:spPr>
          <a:xfrm>
            <a:off x="3427473" y="3331680"/>
            <a:ext cx="1992922" cy="9805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405297" y="3293126"/>
            <a:ext cx="2976151" cy="2549471"/>
          </a:xfrm>
          <a:prstGeom prst="rect">
            <a:avLst/>
          </a:prstGeom>
        </p:spPr>
      </p:pic>
      <p:pic>
        <p:nvPicPr>
          <p:cNvPr id="4" name="Image 1" descr="https://pitch-assets-ccb95893-de3f-4266-973c-20049231b248.s3.eu-west-1.amazonaws.com/f37a9862-40e7-4890-9ed6-23dbe4bb93bb?pitch-bytes=295&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151522" y="-1609069"/>
            <a:ext cx="2619375" cy="2619375"/>
          </a:xfrm>
          <a:prstGeom prst="rect">
            <a:avLst/>
          </a:prstGeom>
        </p:spPr>
      </p:pic>
      <p:sp>
        <p:nvSpPr>
          <p:cNvPr id="5" name="Text 0"/>
          <p:cNvSpPr/>
          <p:nvPr/>
        </p:nvSpPr>
        <p:spPr>
          <a:xfrm>
            <a:off x="406611" y="365518"/>
            <a:ext cx="8193420"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References</a:t>
            </a:r>
            <a:endParaRPr lang="en-US" sz="2250" dirty="0"/>
          </a:p>
        </p:txBody>
      </p:sp>
      <p:sp>
        <p:nvSpPr>
          <p:cNvPr id="6" name="Text 1"/>
          <p:cNvSpPr/>
          <p:nvPr/>
        </p:nvSpPr>
        <p:spPr>
          <a:xfrm>
            <a:off x="308275" y="190500"/>
            <a:ext cx="3938796"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sp>
        <p:nvSpPr>
          <p:cNvPr id="7" name="Text 2"/>
          <p:cNvSpPr/>
          <p:nvPr/>
        </p:nvSpPr>
        <p:spPr>
          <a:xfrm>
            <a:off x="741076" y="622111"/>
            <a:ext cx="8191460" cy="4725563"/>
          </a:xfrm>
          <a:prstGeom prst="rect">
            <a:avLst/>
          </a:prstGeom>
          <a:noFill/>
          <a:ln/>
        </p:spPr>
        <p:txBody>
          <a:bodyPr wrap="square" lIns="0" tIns="0" rIns="0" bIns="0" rtlCol="0" anchor="t"/>
          <a:lstStyle/>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Australian Road Deaths Database. (2024). Bureau of Infrastructure, Transport and Regional Economics. https://www.bitre.gov.au/statistics/safety/fatal_road_crash_database</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Britax. (n.d.). Retrieved from https://us.britax.com/</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Britax. (n.d.). Retrieved from https://www.britax.com.au/</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Crash data from Queensland roads - Open Data Portal | Queensland Government. (2023). Queensland Government. https://www.data.qld.gov.au/dataset/crash-data-from-queensland-roads</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Cybex. (n.d.). Retrieved from https://cybex-online.com/gb-en</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Evenflo. (n.d.). Retrieved from https://www.evenflo.com/</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Free Child Car Restraint Checking Program. (n.d.). Kidsafe VIC. Retrieved April 20, 2024, from https://www.kidsafevic.com.au/road-safety/free-child-car-restraint-checking-program/</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Graco. (n.d.). Retrieved from https://www.gracobaby.com/</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Joie. (n.d.). Retrieved from https://www.joiebaby.com/</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Maxi-Cosi. (n.d.). Retrieved from https://www.maxi-cosi.co.uk/</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Safe-n-Sound. (n.d.). Retrieved from https://www.britax.com.au/</a:t>
            </a:r>
            <a:endParaRPr lang="en-US" sz="1000" dirty="0">
              <a:latin typeface="IBM Plex Serif" panose="02060503050406000203" pitchFamily="18" charset="0"/>
            </a:endParaRPr>
          </a:p>
          <a:p>
            <a:pPr marL="190500" indent="-190500" algn="l">
              <a:lnSpc>
                <a:spcPts val="1680"/>
              </a:lnSpc>
              <a:buClr>
                <a:srgbClr val="E5C566"/>
              </a:buClr>
              <a:buSzPct val="100000"/>
              <a:buChar char="•"/>
            </a:pPr>
            <a:r>
              <a:rPr lang="en-US" sz="1000" b="0" kern="0" spc="-12" dirty="0">
                <a:solidFill>
                  <a:srgbClr val="09090C"/>
                </a:solidFill>
                <a:latin typeface="IBM Plex Serif" panose="02060503050406000203" pitchFamily="18" charset="0"/>
                <a:ea typeface="IBM Plex Serif" pitchFamily="34" charset="-122"/>
                <a:cs typeface="IBM Plex Serif" pitchFamily="34" charset="-120"/>
              </a:rPr>
              <a:t>Victoria Road Crash Data - Victorian Government Data Directory. (n.d.). Data Vic. </a:t>
            </a:r>
            <a:r>
              <a:rPr lang="en-US" sz="1000" kern="0" spc="-12" dirty="0">
                <a:solidFill>
                  <a:srgbClr val="09090C"/>
                </a:solidFill>
                <a:latin typeface="IBM Plex Serif" panose="02060503050406000203" pitchFamily="18" charset="0"/>
                <a:hlinkClick r:id="rId7">
                  <a:extLst>
                    <a:ext uri="{A12FA001-AC4F-418D-AE19-62706E023703}">
                      <ahyp:hlinkClr xmlns:ahyp="http://schemas.microsoft.com/office/drawing/2018/hyperlinkcolor" val="tx"/>
                    </a:ext>
                  </a:extLst>
                </a:hlinkClick>
              </a:rPr>
              <a:t>https://discover.data.vic.gov.au/dataset/victoria-road-crash-data</a:t>
            </a:r>
            <a:endParaRPr lang="en-US" sz="1000" kern="0" spc="-12" dirty="0">
              <a:solidFill>
                <a:srgbClr val="09090C"/>
              </a:solidFill>
              <a:latin typeface="IBM Plex Serif" panose="02060503050406000203" pitchFamily="18" charset="0"/>
            </a:endParaRPr>
          </a:p>
          <a:p>
            <a:pPr marL="190500" indent="-190500" algn="l">
              <a:lnSpc>
                <a:spcPts val="1680"/>
              </a:lnSpc>
              <a:buClr>
                <a:srgbClr val="E5C566"/>
              </a:buClr>
              <a:buSzPct val="100000"/>
              <a:buChar char="•"/>
            </a:pPr>
            <a:r>
              <a:rPr lang="en-US" sz="1000" kern="0" spc="-12" dirty="0">
                <a:solidFill>
                  <a:srgbClr val="09090C"/>
                </a:solidFill>
                <a:latin typeface="IBM Plex Serif" panose="02060503050406000203" pitchFamily="18" charset="0"/>
                <a:hlinkClick r:id="rId8">
                  <a:extLst>
                    <a:ext uri="{A12FA001-AC4F-418D-AE19-62706E023703}">
                      <ahyp:hlinkClr xmlns:ahyp="http://schemas.microsoft.com/office/drawing/2018/hyperlinkcolor" val="tx"/>
                    </a:ext>
                  </a:extLst>
                </a:hlinkClick>
              </a:rPr>
              <a:t>New research reveals the cars involved in the most crashes in the UK - Driving Instructors Association</a:t>
            </a:r>
            <a:r>
              <a:rPr lang="en-US" sz="1000" kern="0" spc="-12" dirty="0">
                <a:solidFill>
                  <a:srgbClr val="09090C"/>
                </a:solidFill>
                <a:latin typeface="IBM Plex Serif" panose="02060503050406000203" pitchFamily="18" charset="0"/>
              </a:rPr>
              <a:t>. (2022) </a:t>
            </a:r>
            <a:r>
              <a:rPr lang="en-US" sz="1000" kern="0" spc="-12" dirty="0">
                <a:solidFill>
                  <a:srgbClr val="09090C"/>
                </a:solidFill>
                <a:latin typeface="IBM Plex Serif" panose="02060503050406000203" pitchFamily="18" charset="0"/>
                <a:hlinkClick r:id="rId8">
                  <a:extLst>
                    <a:ext uri="{A12FA001-AC4F-418D-AE19-62706E023703}">
                      <ahyp:hlinkClr xmlns:ahyp="http://schemas.microsoft.com/office/drawing/2018/hyperlinkcolor" val="tx"/>
                    </a:ext>
                  </a:extLst>
                </a:hlinkClick>
              </a:rPr>
              <a:t>https://www.driving.org/new-research-reveals-the-cars-involved-in-the-most-crashes-in-the-uk/</a:t>
            </a:r>
            <a:r>
              <a:rPr lang="en-US" sz="1000" kern="0" spc="-12" dirty="0">
                <a:solidFill>
                  <a:srgbClr val="09090C"/>
                </a:solidFill>
                <a:latin typeface="IBM Plex Serif" panose="02060503050406000203" pitchFamily="18" charset="0"/>
              </a:rPr>
              <a:t> </a:t>
            </a:r>
          </a:p>
          <a:p>
            <a:pPr marL="190500" indent="-190500" algn="l">
              <a:lnSpc>
                <a:spcPts val="1680"/>
              </a:lnSpc>
              <a:buClr>
                <a:srgbClr val="E5C566"/>
              </a:buClr>
              <a:buSzPct val="100000"/>
              <a:buChar char="•"/>
            </a:pPr>
            <a:r>
              <a:rPr lang="en-US" sz="1000" kern="0" spc="-12" dirty="0">
                <a:solidFill>
                  <a:srgbClr val="09090C"/>
                </a:solidFill>
                <a:latin typeface="IBM Plex Serif" panose="02060503050406000203" pitchFamily="18" charset="0"/>
              </a:rPr>
              <a:t>Department for Transport UK – Seatbelt wearing rates. Grate Britain 2021 (2022). </a:t>
            </a:r>
            <a:r>
              <a:rPr lang="en-US" sz="1000" kern="0" spc="-12" dirty="0">
                <a:solidFill>
                  <a:srgbClr val="09090C"/>
                </a:solidFill>
                <a:latin typeface="IBM Plex Serif" panose="02060503050406000203" pitchFamily="18" charset="0"/>
                <a:hlinkClick r:id="rId9">
                  <a:extLst>
                    <a:ext uri="{A12FA001-AC4F-418D-AE19-62706E023703}">
                      <ahyp:hlinkClr xmlns:ahyp="http://schemas.microsoft.com/office/drawing/2018/hyperlinkcolor" val="tx"/>
                    </a:ext>
                  </a:extLst>
                </a:hlinkClick>
              </a:rPr>
              <a:t>https://www.gov.uk/government/statistics/seatbelt-and-mobile-phone-use-surveys-2021/seatbelt-wearing-rates-great-britain-2021#other-variables</a:t>
            </a:r>
            <a:r>
              <a:rPr lang="en-US" sz="1000" kern="0" spc="-12" dirty="0">
                <a:solidFill>
                  <a:srgbClr val="09090C"/>
                </a:solidFill>
                <a:latin typeface="IBM Plex Serif" panose="02060503050406000203"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e13535c0-9d85-49dc-a375-d4d817754da1?pitch-bytes=575&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0401" y="2857500"/>
            <a:ext cx="2619375" cy="2619375"/>
          </a:xfrm>
          <a:prstGeom prst="rect">
            <a:avLst/>
          </a:prstGeom>
        </p:spPr>
      </p:pic>
      <p:pic>
        <p:nvPicPr>
          <p:cNvPr id="4" name="Image 1" descr="https://pitch-assets-ccb95893-de3f-4266-973c-20049231b248.s3.eu-west-1.amazonaws.com/ffac8913-32dc-4f3b-bae9-f11f80297841?pitch-bytes=295&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415563" y="-1196166"/>
            <a:ext cx="2619375" cy="2619375"/>
          </a:xfrm>
          <a:prstGeom prst="rect">
            <a:avLst/>
          </a:prstGeom>
        </p:spPr>
      </p:pic>
      <p:sp>
        <p:nvSpPr>
          <p:cNvPr id="5" name="Text 0"/>
          <p:cNvSpPr/>
          <p:nvPr/>
        </p:nvSpPr>
        <p:spPr>
          <a:xfrm>
            <a:off x="308275" y="190500"/>
            <a:ext cx="3487262"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sp>
        <p:nvSpPr>
          <p:cNvPr id="6" name="Text 1"/>
          <p:cNvSpPr/>
          <p:nvPr/>
        </p:nvSpPr>
        <p:spPr>
          <a:xfrm>
            <a:off x="2900530" y="2226033"/>
            <a:ext cx="3347902" cy="685805"/>
          </a:xfrm>
          <a:prstGeom prst="rect">
            <a:avLst/>
          </a:prstGeom>
          <a:noFill/>
          <a:ln/>
        </p:spPr>
        <p:txBody>
          <a:bodyPr wrap="none" lIns="0" tIns="0" rIns="0" bIns="0" rtlCol="0" anchor="t">
            <a:spAutoFit/>
          </a:bodyPr>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Questions/Discussions</a:t>
            </a:r>
            <a:endParaRPr lang="en-US" sz="2250" dirty="0"/>
          </a:p>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Thank you for your time!</a:t>
            </a:r>
            <a:endParaRPr lang="en-US" sz="2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5F3ED"/>
        </a:solidFill>
        <a:effectLst/>
      </p:bgPr>
    </p:bg>
    <p:spTree>
      <p:nvGrpSpPr>
        <p:cNvPr id="1" name=""/>
        <p:cNvGrpSpPr/>
        <p:nvPr/>
      </p:nvGrpSpPr>
      <p:grpSpPr>
        <a:xfrm>
          <a:off x="0" y="0"/>
          <a:ext cx="0" cy="0"/>
          <a:chOff x="0" y="0"/>
          <a:chExt cx="0" cy="0"/>
        </a:xfrm>
      </p:grpSpPr>
      <p:sp>
        <p:nvSpPr>
          <p:cNvPr id="3" name="Text 0"/>
          <p:cNvSpPr/>
          <p:nvPr/>
        </p:nvSpPr>
        <p:spPr>
          <a:xfrm>
            <a:off x="475035" y="666750"/>
            <a:ext cx="4397134"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Safe Seats Safe Kids Program</a:t>
            </a:r>
            <a:endParaRPr lang="en-US" sz="2250" dirty="0"/>
          </a:p>
        </p:txBody>
      </p:sp>
      <p:pic>
        <p:nvPicPr>
          <p:cNvPr id="4" name="Image 0" descr="https://pitch-assets-ccb95893-de3f-4266-973c-20049231b248.s3.eu-west-1.amazonaws.com/c62d823a-e640-44a2-9d94-ceb9fdcd8258?pitch-bytes=266653&amp;pitch-content-type=image%2Fjpeg"/>
          <p:cNvPicPr>
            <a:picLocks noChangeAspect="1"/>
          </p:cNvPicPr>
          <p:nvPr/>
        </p:nvPicPr>
        <p:blipFill>
          <a:blip r:embed="rId3"/>
          <a:srcRect r="46851"/>
          <a:stretch/>
        </p:blipFill>
        <p:spPr>
          <a:xfrm>
            <a:off x="4872169" y="666750"/>
            <a:ext cx="3795712" cy="4000500"/>
          </a:xfrm>
          <a:prstGeom prst="rect">
            <a:avLst/>
          </a:prstGeom>
        </p:spPr>
      </p:pic>
      <p:sp>
        <p:nvSpPr>
          <p:cNvPr id="5" name="Text 1"/>
          <p:cNvSpPr/>
          <p:nvPr/>
        </p:nvSpPr>
        <p:spPr>
          <a:xfrm>
            <a:off x="593554" y="1801176"/>
            <a:ext cx="3881192" cy="1493397"/>
          </a:xfrm>
          <a:prstGeom prst="rect">
            <a:avLst/>
          </a:prstGeom>
          <a:noFill/>
          <a:ln/>
        </p:spPr>
        <p:txBody>
          <a:bodyPr wrap="square" lIns="0" tIns="0" rIns="0" bIns="0" rtlCol="0" anchor="t"/>
          <a:lstStyle/>
          <a:p>
            <a:pPr algn="l">
              <a:lnSpc>
                <a:spcPts val="1680"/>
              </a:lnSpc>
            </a:pPr>
            <a:r>
              <a:rPr lang="en-US" sz="1100" b="0" kern="0" spc="-12" dirty="0">
                <a:solidFill>
                  <a:srgbClr val="09090C"/>
                </a:solidFill>
                <a:latin typeface="IBM Plex Serif" pitchFamily="34" charset="0"/>
                <a:ea typeface="IBM Plex Serif" pitchFamily="34" charset="-122"/>
                <a:cs typeface="IBM Plex Serif" pitchFamily="34" charset="-120"/>
              </a:rPr>
              <a:t>The Safe Seats Safe Kids Program is dedicated to ensuring the safety of children while traveling in vehicles. In order to achieve this, data analysis plays a crucial role in identifying trends, patterns, and areas of improvement. By analyzing the data collected, we can make informed decisions and implement effective strategies to further enhance the safety of children on the roads.</a:t>
            </a:r>
            <a:endParaRPr lang="en-US" sz="1050" dirty="0"/>
          </a:p>
        </p:txBody>
      </p:sp>
      <p:sp>
        <p:nvSpPr>
          <p:cNvPr id="6" name="Text 2"/>
          <p:cNvSpPr/>
          <p:nvPr/>
        </p:nvSpPr>
        <p:spPr>
          <a:xfrm>
            <a:off x="308275" y="190500"/>
            <a:ext cx="3034665"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7" name="Image 1" descr="https://pitch-assets-ccb95893-de3f-4266-973c-20049231b248.s3.eu-west-1.amazonaws.com/cb6327b8-e989-4791-8d13-386eb42ca08b?pitch-bytes=520&amp;pitch-content-type=image%2Fsvg%2Bxml"/>
          <p:cNvPicPr>
            <a:picLocks noChangeAspect="1"/>
          </p:cNvPicPr>
          <p:nvPr/>
        </p:nvPicPr>
        <p:blipFill>
          <a:blip r:embed="rId4">
            <a:extLst>
              <a:ext uri="{96DAC541-7B7A-43D3-8B79-37D633B846F1}">
                <asvg:svgBlip xmlns:asvg="http://schemas.microsoft.com/office/drawing/2016/SVG/main" r:embed="rId5"/>
              </a:ext>
            </a:extLst>
          </a:blip>
          <a:srcRect l="10346" t="10346" r="11938" b="23080"/>
          <a:stretch/>
        </p:blipFill>
        <p:spPr>
          <a:xfrm flipH="1">
            <a:off x="-1143317" y="3293126"/>
            <a:ext cx="2976151" cy="2549471"/>
          </a:xfrm>
          <a:prstGeom prst="rect">
            <a:avLst/>
          </a:prstGeom>
        </p:spPr>
      </p:pic>
      <p:sp>
        <p:nvSpPr>
          <p:cNvPr id="8" name="Text 3"/>
          <p:cNvSpPr/>
          <p:nvPr/>
        </p:nvSpPr>
        <p:spPr>
          <a:xfrm>
            <a:off x="593554" y="1170298"/>
            <a:ext cx="2467983" cy="635046"/>
          </a:xfrm>
          <a:prstGeom prst="rect">
            <a:avLst/>
          </a:prstGeom>
          <a:noFill/>
          <a:ln/>
        </p:spPr>
        <p:txBody>
          <a:bodyPr wrap="none" lIns="0" tIns="0" rIns="0" bIns="0" rtlCol="0" anchor="t">
            <a:spAutoFit/>
          </a:bodyPr>
          <a:lstStyle/>
          <a:p>
            <a:pPr marL="190500" indent="-190500" algn="l">
              <a:lnSpc>
                <a:spcPts val="1680"/>
              </a:lnSpc>
              <a:buClr>
                <a:srgbClr val="E5C566"/>
              </a:buClr>
              <a:buSzPct val="100000"/>
              <a:buChar char="•"/>
            </a:pPr>
            <a:r>
              <a:rPr lang="en-US" sz="1100" b="0" i="1" kern="0" spc="-12" dirty="0">
                <a:solidFill>
                  <a:srgbClr val="09090C"/>
                </a:solidFill>
                <a:latin typeface="IBM Plex Serif" pitchFamily="34" charset="0"/>
                <a:ea typeface="IBM Plex Serif" pitchFamily="34" charset="-122"/>
                <a:cs typeface="IBM Plex Serif" pitchFamily="34" charset="-120"/>
              </a:rPr>
              <a:t>"Keeping children safe while in the car"</a:t>
            </a:r>
            <a:endParaRPr lang="en-US" sz="1050" dirty="0"/>
          </a:p>
          <a:p>
            <a:pPr marL="190500" indent="-190500" algn="l">
              <a:lnSpc>
                <a:spcPts val="1680"/>
              </a:lnSpc>
              <a:buClr>
                <a:srgbClr val="E5C566"/>
              </a:buClr>
              <a:buSzPct val="100000"/>
              <a:buChar char="•"/>
            </a:pPr>
            <a:r>
              <a:rPr lang="en-US" sz="1100" b="0" kern="0" spc="-12" dirty="0">
                <a:solidFill>
                  <a:srgbClr val="09090C"/>
                </a:solidFill>
                <a:latin typeface="IBM Plex Serif" pitchFamily="34" charset="0"/>
                <a:ea typeface="IBM Plex Serif" pitchFamily="34" charset="-122"/>
                <a:cs typeface="IBM Plex Serif" pitchFamily="34" charset="-120"/>
              </a:rPr>
              <a:t>Free child car restraint program</a:t>
            </a:r>
            <a:endParaRPr lang="en-US" sz="1050" dirty="0"/>
          </a:p>
          <a:p>
            <a:pPr algn="l">
              <a:lnSpc>
                <a:spcPts val="1680"/>
              </a:lnSpc>
              <a:buClr>
                <a:srgbClr val="E5C566"/>
              </a:buClr>
            </a:pP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143317" y="3293126"/>
            <a:ext cx="2976151" cy="2549471"/>
          </a:xfrm>
          <a:prstGeom prst="rect">
            <a:avLst/>
          </a:prstGeom>
        </p:spPr>
      </p:pic>
      <p:pic>
        <p:nvPicPr>
          <p:cNvPr id="4" name="Image 1" descr="https://pitch-assets-ccb95893-de3f-4266-973c-20049231b248.s3.eu-west-1.amazonaws.com/f37a9862-40e7-4890-9ed6-23dbe4bb93bb?pitch-bytes=295&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258512" y="-714375"/>
            <a:ext cx="2619375" cy="2619375"/>
          </a:xfrm>
          <a:prstGeom prst="rect">
            <a:avLst/>
          </a:prstGeom>
        </p:spPr>
      </p:pic>
      <p:pic>
        <p:nvPicPr>
          <p:cNvPr id="5" name="Image 2" descr="https://images.unsplash.com/photo-1503919545889-aef636e10ad4?crop=entropy&amp;cs=tinysrgb&amp;fit=max&amp;fm=jpg&amp;ixid=M3wyMTIyMnwwfDF8c2VhcmNofDF8fGNoaWxkJTIwc2FmZXR5fGVufDF8MXx8fDE3MTMzMjk0MTN8MA&amp;ixlib=rb-4.0.3&amp;q=80&amp;w=1080"/>
          <p:cNvPicPr>
            <a:picLocks noChangeAspect="1"/>
          </p:cNvPicPr>
          <p:nvPr/>
        </p:nvPicPr>
        <p:blipFill>
          <a:blip r:embed="rId7"/>
          <a:srcRect t="28880" b="857"/>
          <a:stretch/>
        </p:blipFill>
        <p:spPr>
          <a:xfrm>
            <a:off x="473400" y="666750"/>
            <a:ext cx="3795712" cy="4000500"/>
          </a:xfrm>
          <a:prstGeom prst="rect">
            <a:avLst/>
          </a:prstGeom>
        </p:spPr>
      </p:pic>
      <p:sp>
        <p:nvSpPr>
          <p:cNvPr id="6" name="Text 0"/>
          <p:cNvSpPr/>
          <p:nvPr/>
        </p:nvSpPr>
        <p:spPr>
          <a:xfrm>
            <a:off x="308275" y="190500"/>
            <a:ext cx="3612205"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 </a:t>
            </a:r>
            <a:endParaRPr lang="en-US" sz="825" dirty="0"/>
          </a:p>
        </p:txBody>
      </p:sp>
      <p:sp>
        <p:nvSpPr>
          <p:cNvPr id="7" name="Text 1"/>
          <p:cNvSpPr/>
          <p:nvPr/>
        </p:nvSpPr>
        <p:spPr>
          <a:xfrm>
            <a:off x="4670046" y="1024072"/>
            <a:ext cx="4000454" cy="228624"/>
          </a:xfrm>
          <a:prstGeom prst="rect">
            <a:avLst/>
          </a:prstGeom>
          <a:noFill/>
          <a:ln/>
        </p:spPr>
        <p:txBody>
          <a:bodyPr wrap="square" lIns="0" tIns="0" rIns="0" bIns="0" rtlCol="0" anchor="b"/>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Methodologies</a:t>
            </a:r>
            <a:endParaRPr lang="en-US" sz="1200" dirty="0"/>
          </a:p>
        </p:txBody>
      </p:sp>
      <p:sp>
        <p:nvSpPr>
          <p:cNvPr id="8" name="Text 2"/>
          <p:cNvSpPr/>
          <p:nvPr/>
        </p:nvSpPr>
        <p:spPr>
          <a:xfrm>
            <a:off x="4669864" y="2148870"/>
            <a:ext cx="3497368" cy="1384995"/>
          </a:xfrm>
          <a:prstGeom prst="rect">
            <a:avLst/>
          </a:prstGeom>
          <a:noFill/>
          <a:ln/>
        </p:spPr>
        <p:txBody>
          <a:bodyPr wrap="none" lIns="0" tIns="0" rIns="0" bIns="0" rtlCol="0" anchor="t">
            <a:spAutoFit/>
          </a:bodyPr>
          <a:lstStyle/>
          <a:p>
            <a:pPr marL="190500" indent="-190500" algn="l">
              <a:lnSpc>
                <a:spcPts val="2700"/>
              </a:lnSpc>
              <a:buClr>
                <a:srgbClr val="E5C566"/>
              </a:buClr>
              <a:buSzPct val="100000"/>
              <a:buChar char="•"/>
            </a:pPr>
            <a:r>
              <a:rPr lang="en-US" sz="2300" b="1" kern="0" spc="-24" dirty="0">
                <a:solidFill>
                  <a:srgbClr val="09090C"/>
                </a:solidFill>
                <a:latin typeface="IBM Plex Serif" pitchFamily="34" charset="0"/>
                <a:ea typeface="IBM Plex Serif" pitchFamily="34" charset="-122"/>
                <a:cs typeface="IBM Plex Serif" pitchFamily="34" charset="-120"/>
              </a:rPr>
              <a:t>Data Exploration</a:t>
            </a:r>
            <a:endParaRPr lang="en-US" sz="2250" dirty="0"/>
          </a:p>
          <a:p>
            <a:pPr marL="190500" indent="-190500" algn="l">
              <a:lnSpc>
                <a:spcPts val="2700"/>
              </a:lnSpc>
              <a:buClr>
                <a:srgbClr val="E5C566"/>
              </a:buClr>
              <a:buSzPct val="100000"/>
              <a:buChar char="•"/>
            </a:pPr>
            <a:r>
              <a:rPr lang="en-US" sz="2300" b="1" kern="0" spc="-24" dirty="0">
                <a:solidFill>
                  <a:srgbClr val="09090C"/>
                </a:solidFill>
                <a:latin typeface="IBM Plex Serif" pitchFamily="34" charset="0"/>
                <a:ea typeface="IBM Plex Serif" pitchFamily="34" charset="-122"/>
                <a:cs typeface="IBM Plex Serif" pitchFamily="34" charset="-120"/>
              </a:rPr>
              <a:t>Data Collection</a:t>
            </a:r>
            <a:endParaRPr lang="en-US" sz="2250" dirty="0"/>
          </a:p>
          <a:p>
            <a:pPr marL="190500" indent="-190500" algn="l">
              <a:lnSpc>
                <a:spcPts val="2700"/>
              </a:lnSpc>
              <a:buClr>
                <a:srgbClr val="E5C566"/>
              </a:buClr>
              <a:buSzPct val="100000"/>
              <a:buChar char="•"/>
            </a:pPr>
            <a:r>
              <a:rPr lang="en-US" sz="2300" b="1" kern="0" spc="-24" dirty="0">
                <a:solidFill>
                  <a:srgbClr val="09090C"/>
                </a:solidFill>
                <a:latin typeface="IBM Plex Serif" pitchFamily="34" charset="0"/>
                <a:ea typeface="IBM Plex Serif" pitchFamily="34" charset="-122"/>
                <a:cs typeface="IBM Plex Serif" pitchFamily="34" charset="-120"/>
              </a:rPr>
              <a:t>Data Analysis</a:t>
            </a:r>
            <a:endParaRPr lang="en-US" sz="2250" dirty="0"/>
          </a:p>
          <a:p>
            <a:pPr marL="190500" indent="-190500" algn="l">
              <a:lnSpc>
                <a:spcPts val="2700"/>
              </a:lnSpc>
              <a:buClr>
                <a:srgbClr val="E5C566"/>
              </a:buClr>
              <a:buSzPct val="100000"/>
              <a:buChar char="•"/>
            </a:pPr>
            <a:r>
              <a:rPr lang="en-US" sz="2300" b="1" kern="0" spc="-24" dirty="0">
                <a:solidFill>
                  <a:srgbClr val="09090C"/>
                </a:solidFill>
                <a:latin typeface="IBM Plex Serif" pitchFamily="34" charset="0"/>
                <a:ea typeface="IBM Plex Serif" pitchFamily="34" charset="-122"/>
                <a:cs typeface="IBM Plex Serif" pitchFamily="34" charset="-120"/>
              </a:rPr>
              <a:t>PowerBi Visualizations</a:t>
            </a:r>
            <a:endParaRPr lang="en-US" sz="22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405297" y="3293126"/>
            <a:ext cx="2976151" cy="2549471"/>
          </a:xfrm>
          <a:prstGeom prst="rect">
            <a:avLst/>
          </a:prstGeom>
        </p:spPr>
      </p:pic>
      <p:sp>
        <p:nvSpPr>
          <p:cNvPr id="4" name="Text 0"/>
          <p:cNvSpPr/>
          <p:nvPr/>
        </p:nvSpPr>
        <p:spPr>
          <a:xfrm>
            <a:off x="305942" y="352722"/>
            <a:ext cx="4949399"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Safe Seats Safe Kids Visualizations</a:t>
            </a:r>
            <a:endParaRPr lang="en-US" sz="2250" dirty="0"/>
          </a:p>
        </p:txBody>
      </p:sp>
      <p:sp>
        <p:nvSpPr>
          <p:cNvPr id="5" name="Text 1"/>
          <p:cNvSpPr/>
          <p:nvPr/>
        </p:nvSpPr>
        <p:spPr>
          <a:xfrm>
            <a:off x="308275" y="190500"/>
            <a:ext cx="3929162"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6" name="Image 1" descr="https://pitch-assets-ccb95893-de3f-4266-973c-20049231b248.s3.eu-west-1.amazonaws.com/af7767c9-f77e-499e-b0e3-5fbed3e323b7?pitch-bytes=312769&amp;pitch-content-type=image%2Fpng"/>
          <p:cNvPicPr>
            <a:picLocks noChangeAspect="1"/>
          </p:cNvPicPr>
          <p:nvPr/>
        </p:nvPicPr>
        <p:blipFill>
          <a:blip r:embed="rId5"/>
          <a:srcRect b="202"/>
          <a:stretch/>
        </p:blipFill>
        <p:spPr>
          <a:xfrm>
            <a:off x="887589" y="832332"/>
            <a:ext cx="7370317" cy="4133482"/>
          </a:xfrm>
          <a:prstGeom prst="rect">
            <a:avLst/>
          </a:prstGeom>
          <a:effectLst>
            <a:outerShdw blurRad="406400" dist="50800" dir="5400000" algn="bl" rotWithShape="0">
              <a:srgbClr val="000000">
                <a:alpha val="2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405297" y="3293126"/>
            <a:ext cx="2976151" cy="2549471"/>
          </a:xfrm>
          <a:prstGeom prst="rect">
            <a:avLst/>
          </a:prstGeom>
        </p:spPr>
      </p:pic>
      <p:sp>
        <p:nvSpPr>
          <p:cNvPr id="4" name="Text 0"/>
          <p:cNvSpPr/>
          <p:nvPr/>
        </p:nvSpPr>
        <p:spPr>
          <a:xfrm>
            <a:off x="305942" y="352722"/>
            <a:ext cx="4949399"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Safe Seats Safe Kids Visualizations</a:t>
            </a:r>
            <a:endParaRPr lang="en-US" sz="2250" dirty="0"/>
          </a:p>
        </p:txBody>
      </p:sp>
      <p:sp>
        <p:nvSpPr>
          <p:cNvPr id="5" name="Text 1"/>
          <p:cNvSpPr/>
          <p:nvPr/>
        </p:nvSpPr>
        <p:spPr>
          <a:xfrm>
            <a:off x="308275" y="190500"/>
            <a:ext cx="3929162"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9" name="Picture 8">
            <a:extLst>
              <a:ext uri="{FF2B5EF4-FFF2-40B4-BE49-F238E27FC236}">
                <a16:creationId xmlns:a16="http://schemas.microsoft.com/office/drawing/2014/main" id="{8CA50A71-62AE-E5CB-5470-C7766A7CE270}"/>
              </a:ext>
            </a:extLst>
          </p:cNvPr>
          <p:cNvPicPr>
            <a:picLocks noChangeAspect="1"/>
          </p:cNvPicPr>
          <p:nvPr/>
        </p:nvPicPr>
        <p:blipFill>
          <a:blip r:embed="rId5"/>
          <a:stretch>
            <a:fillRect/>
          </a:stretch>
        </p:blipFill>
        <p:spPr>
          <a:xfrm>
            <a:off x="885600" y="820921"/>
            <a:ext cx="7372800" cy="4132079"/>
          </a:xfrm>
          <a:prstGeom prst="rect">
            <a:avLst/>
          </a:prstGeom>
          <a:effectLst>
            <a:outerShdw blurRad="406400" dist="50800" dir="5400000" algn="t" rotWithShape="0">
              <a:prstClr val="black">
                <a:alpha val="2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405297" y="3293126"/>
            <a:ext cx="2976151" cy="2549471"/>
          </a:xfrm>
          <a:prstGeom prst="rect">
            <a:avLst/>
          </a:prstGeom>
        </p:spPr>
      </p:pic>
      <p:sp>
        <p:nvSpPr>
          <p:cNvPr id="4" name="Text 0"/>
          <p:cNvSpPr/>
          <p:nvPr/>
        </p:nvSpPr>
        <p:spPr>
          <a:xfrm>
            <a:off x="305942" y="362497"/>
            <a:ext cx="4949399"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Road Crash Statistics</a:t>
            </a:r>
            <a:endParaRPr lang="en-US" sz="2250" dirty="0"/>
          </a:p>
        </p:txBody>
      </p:sp>
      <p:sp>
        <p:nvSpPr>
          <p:cNvPr id="5" name="Text 1"/>
          <p:cNvSpPr/>
          <p:nvPr/>
        </p:nvSpPr>
        <p:spPr>
          <a:xfrm>
            <a:off x="308275" y="190500"/>
            <a:ext cx="3929162"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7" name="Picture 6">
            <a:extLst>
              <a:ext uri="{FF2B5EF4-FFF2-40B4-BE49-F238E27FC236}">
                <a16:creationId xmlns:a16="http://schemas.microsoft.com/office/drawing/2014/main" id="{C4F94FB9-0E43-E02A-C3BD-DF6E892B48E2}"/>
              </a:ext>
            </a:extLst>
          </p:cNvPr>
          <p:cNvPicPr>
            <a:picLocks noChangeAspect="1"/>
          </p:cNvPicPr>
          <p:nvPr/>
        </p:nvPicPr>
        <p:blipFill>
          <a:blip r:embed="rId5"/>
          <a:stretch>
            <a:fillRect/>
          </a:stretch>
        </p:blipFill>
        <p:spPr>
          <a:xfrm>
            <a:off x="1077191" y="757857"/>
            <a:ext cx="7354800" cy="4132697"/>
          </a:xfrm>
          <a:prstGeom prst="rect">
            <a:avLst/>
          </a:prstGeom>
          <a:effectLst>
            <a:outerShdw blurRad="406400" dist="50800" dir="5400000" algn="ctr" rotWithShape="0">
              <a:srgbClr val="000000">
                <a:alpha val="2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405297" y="3293126"/>
            <a:ext cx="2976151" cy="2549471"/>
          </a:xfrm>
          <a:prstGeom prst="rect">
            <a:avLst/>
          </a:prstGeom>
        </p:spPr>
      </p:pic>
      <p:sp>
        <p:nvSpPr>
          <p:cNvPr id="4" name="Text 0"/>
          <p:cNvSpPr/>
          <p:nvPr/>
        </p:nvSpPr>
        <p:spPr>
          <a:xfrm>
            <a:off x="305942" y="352722"/>
            <a:ext cx="4949399"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Car Restraint Brands Comparison</a:t>
            </a:r>
            <a:endParaRPr lang="en-US" sz="2250" dirty="0"/>
          </a:p>
        </p:txBody>
      </p:sp>
      <p:sp>
        <p:nvSpPr>
          <p:cNvPr id="5" name="Text 1"/>
          <p:cNvSpPr/>
          <p:nvPr/>
        </p:nvSpPr>
        <p:spPr>
          <a:xfrm>
            <a:off x="308275" y="190500"/>
            <a:ext cx="3929162"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6" name="Image 1" descr="https://pitch-assets-ccb95893-de3f-4266-973c-20049231b248.s3.eu-west-1.amazonaws.com/edeba020-ef8f-4370-9de1-48c073912a37?pitch-bytes=29602&amp;pitch-content-type=image%2Fpng"/>
          <p:cNvPicPr>
            <a:picLocks noChangeAspect="1"/>
          </p:cNvPicPr>
          <p:nvPr/>
        </p:nvPicPr>
        <p:blipFill>
          <a:blip r:embed="rId5"/>
          <a:srcRect/>
          <a:stretch/>
        </p:blipFill>
        <p:spPr>
          <a:xfrm>
            <a:off x="3124438" y="860444"/>
            <a:ext cx="2892441" cy="1593441"/>
          </a:xfrm>
          <a:prstGeom prst="rect">
            <a:avLst/>
          </a:prstGeom>
          <a:effectLst>
            <a:outerShdw blurRad="406400" dist="50800" dir="5400000" algn="bl" rotWithShape="0">
              <a:srgbClr val="000000">
                <a:alpha val="20000"/>
              </a:srgbClr>
            </a:outerShdw>
          </a:effectLst>
        </p:spPr>
      </p:pic>
      <p:pic>
        <p:nvPicPr>
          <p:cNvPr id="7" name="Image 2" descr="https://pitch-assets-ccb95893-de3f-4266-973c-20049231b248.s3.eu-west-1.amazonaws.com/a919fc7a-bf6f-4349-9876-2f08cdda6656?pitch-bytes=173503&amp;pitch-content-type=image%2Fpng"/>
          <p:cNvPicPr>
            <a:picLocks noChangeAspect="1"/>
          </p:cNvPicPr>
          <p:nvPr/>
        </p:nvPicPr>
        <p:blipFill>
          <a:blip r:embed="rId6"/>
          <a:srcRect/>
          <a:stretch/>
        </p:blipFill>
        <p:spPr>
          <a:xfrm>
            <a:off x="1316277" y="2694395"/>
            <a:ext cx="6511075" cy="2295184"/>
          </a:xfrm>
          <a:prstGeom prst="rect">
            <a:avLst/>
          </a:prstGeom>
          <a:effectLst>
            <a:outerShdw blurRad="406400" dist="50800" dir="5400000" algn="bl" rotWithShape="0">
              <a:srgbClr val="000000">
                <a:alpha val="20000"/>
              </a:srgbClr>
            </a:outerShdw>
          </a:effectLst>
        </p:spPr>
      </p:pic>
      <p:pic>
        <p:nvPicPr>
          <p:cNvPr id="8" name="Image 3" descr="https://pitch-assets-ccb95893-de3f-4266-973c-20049231b248.s3.eu-west-1.amazonaws.com/f37a9862-40e7-4890-9ed6-23dbe4bb93bb?pitch-bytes=295&amp;pitch-content-type=image%2Fsvg%2Bxml"/>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862204" y="-1442889"/>
            <a:ext cx="2619375" cy="2619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F5F3ED"/>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cb6327b8-e989-4791-8d13-386eb42ca08b?pitch-bytes=520&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10346" t="10346" r="11938" b="23080"/>
          <a:stretch/>
        </p:blipFill>
        <p:spPr>
          <a:xfrm flipH="1">
            <a:off x="-1405297" y="3293126"/>
            <a:ext cx="2976151" cy="2549471"/>
          </a:xfrm>
          <a:prstGeom prst="rect">
            <a:avLst/>
          </a:prstGeom>
        </p:spPr>
      </p:pic>
      <p:sp>
        <p:nvSpPr>
          <p:cNvPr id="4" name="Text 0"/>
          <p:cNvSpPr/>
          <p:nvPr/>
        </p:nvSpPr>
        <p:spPr>
          <a:xfrm>
            <a:off x="305942" y="352722"/>
            <a:ext cx="4949399"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United Kingdom Comparison</a:t>
            </a:r>
            <a:endParaRPr lang="en-US" sz="2250" dirty="0"/>
          </a:p>
        </p:txBody>
      </p:sp>
      <p:sp>
        <p:nvSpPr>
          <p:cNvPr id="5" name="Text 1"/>
          <p:cNvSpPr/>
          <p:nvPr/>
        </p:nvSpPr>
        <p:spPr>
          <a:xfrm>
            <a:off x="308275" y="190500"/>
            <a:ext cx="3929162"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6" name="Image 1" descr="https://pitch-assets-ccb95893-de3f-4266-973c-20049231b248.s3.eu-west-1.amazonaws.com/9953cc2d-d818-440e-a5ca-53d1830254f4?pitch-bytes=253191&amp;pitch-content-type=image%2Fpng"/>
          <p:cNvPicPr>
            <a:picLocks noChangeAspect="1"/>
          </p:cNvPicPr>
          <p:nvPr/>
        </p:nvPicPr>
        <p:blipFill>
          <a:blip r:embed="rId5"/>
          <a:srcRect/>
          <a:stretch/>
        </p:blipFill>
        <p:spPr>
          <a:xfrm>
            <a:off x="958760" y="856844"/>
            <a:ext cx="7220365" cy="4078632"/>
          </a:xfrm>
          <a:prstGeom prst="rect">
            <a:avLst/>
          </a:prstGeom>
          <a:effectLst>
            <a:outerShdw blurRad="406400" dist="50800" dir="5400000" algn="bl" rotWithShape="0">
              <a:srgbClr val="000000">
                <a:alpha val="2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5F3ED"/>
        </a:solidFill>
        <a:effectLst/>
      </p:bgPr>
    </p:bg>
    <p:spTree>
      <p:nvGrpSpPr>
        <p:cNvPr id="1" name=""/>
        <p:cNvGrpSpPr/>
        <p:nvPr/>
      </p:nvGrpSpPr>
      <p:grpSpPr>
        <a:xfrm>
          <a:off x="0" y="0"/>
          <a:ext cx="0" cy="0"/>
          <a:chOff x="0" y="0"/>
          <a:chExt cx="0" cy="0"/>
        </a:xfrm>
      </p:grpSpPr>
      <p:sp>
        <p:nvSpPr>
          <p:cNvPr id="3" name="Text 0"/>
          <p:cNvSpPr/>
          <p:nvPr/>
        </p:nvSpPr>
        <p:spPr>
          <a:xfrm>
            <a:off x="310497" y="471244"/>
            <a:ext cx="4000453" cy="342903"/>
          </a:xfrm>
          <a:prstGeom prst="rect">
            <a:avLst/>
          </a:prstGeom>
          <a:noFill/>
          <a:ln/>
        </p:spPr>
        <p:txBody>
          <a:bodyPr wrap="square" lIns="0" tIns="0" rIns="0" bIns="0" rtlCol="0" anchor="t"/>
          <a:lstStyle/>
          <a:p>
            <a:pPr algn="l">
              <a:lnSpc>
                <a:spcPts val="2700"/>
              </a:lnSpc>
            </a:pPr>
            <a:r>
              <a:rPr lang="en-US" sz="2300" b="1" kern="0" spc="-24" dirty="0">
                <a:solidFill>
                  <a:srgbClr val="09090C"/>
                </a:solidFill>
                <a:latin typeface="IBM Plex Serif" pitchFamily="34" charset="0"/>
                <a:ea typeface="IBM Plex Serif" pitchFamily="34" charset="-122"/>
                <a:cs typeface="IBM Plex Serif" pitchFamily="34" charset="-120"/>
              </a:rPr>
              <a:t>Recommendations</a:t>
            </a:r>
            <a:endParaRPr lang="en-US" sz="2250" dirty="0"/>
          </a:p>
        </p:txBody>
      </p:sp>
      <p:sp>
        <p:nvSpPr>
          <p:cNvPr id="4" name="Text 1"/>
          <p:cNvSpPr/>
          <p:nvPr/>
        </p:nvSpPr>
        <p:spPr>
          <a:xfrm>
            <a:off x="308275" y="190500"/>
            <a:ext cx="2295009" cy="167631"/>
          </a:xfrm>
          <a:prstGeom prst="rect">
            <a:avLst/>
          </a:prstGeom>
          <a:noFill/>
          <a:ln/>
        </p:spPr>
        <p:txBody>
          <a:bodyPr wrap="square" lIns="0" tIns="0" rIns="0" bIns="0" rtlCol="0" anchor="t"/>
          <a:lstStyle/>
          <a:p>
            <a:pPr algn="l">
              <a:lnSpc>
                <a:spcPts val="1320"/>
              </a:lnSpc>
            </a:pPr>
            <a:r>
              <a:rPr lang="en-US" sz="800" b="0" kern="0" spc="-12" dirty="0">
                <a:solidFill>
                  <a:srgbClr val="000000">
                    <a:alpha val="40000"/>
                  </a:srgbClr>
                </a:solidFill>
                <a:latin typeface="IBM Plex Serif" pitchFamily="34" charset="0"/>
                <a:ea typeface="IBM Plex Serif" pitchFamily="34" charset="-122"/>
                <a:cs typeface="IBM Plex Serif" pitchFamily="34" charset="-120"/>
              </a:rPr>
              <a:t>SEH Project 24</a:t>
            </a:r>
            <a:endParaRPr lang="en-US" sz="825" dirty="0"/>
          </a:p>
        </p:txBody>
      </p:sp>
      <p:pic>
        <p:nvPicPr>
          <p:cNvPr id="5" name="Image 0" descr="https://pitch-assets-ccb95893-de3f-4266-973c-20049231b248.s3.eu-west-1.amazonaws.com/2bf49865-d353-47d3-9e24-ce192e62465a?pitch-bytes=432&amp;pitch-content-type=image%2Fsvg%2Bxml"/>
          <p:cNvPicPr>
            <a:picLocks noChangeAspect="1"/>
          </p:cNvPicPr>
          <p:nvPr/>
        </p:nvPicPr>
        <p:blipFill>
          <a:blip r:embed="rId3">
            <a:extLst>
              <a:ext uri="{96DAC541-7B7A-43D3-8B79-37D633B846F1}">
                <asvg:svgBlip xmlns:asvg="http://schemas.microsoft.com/office/drawing/2016/SVG/main" r:embed="rId4"/>
              </a:ext>
            </a:extLst>
          </a:blip>
          <a:srcRect l="9170" t="17090" r="3126" b="16048"/>
          <a:stretch/>
        </p:blipFill>
        <p:spPr>
          <a:xfrm rot="20700000">
            <a:off x="6389336" y="3876841"/>
            <a:ext cx="3445080" cy="2626390"/>
          </a:xfrm>
          <a:prstGeom prst="rect">
            <a:avLst/>
          </a:prstGeom>
        </p:spPr>
      </p:pic>
      <p:sp>
        <p:nvSpPr>
          <p:cNvPr id="6" name="Text 2"/>
          <p:cNvSpPr/>
          <p:nvPr/>
        </p:nvSpPr>
        <p:spPr>
          <a:xfrm>
            <a:off x="476250" y="1225972"/>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1</a:t>
            </a:r>
            <a:endParaRPr lang="en-US" sz="2250" dirty="0">
              <a:solidFill>
                <a:srgbClr val="E5AA3E"/>
              </a:solidFill>
            </a:endParaRPr>
          </a:p>
        </p:txBody>
      </p:sp>
      <p:sp>
        <p:nvSpPr>
          <p:cNvPr id="7" name="Text 3"/>
          <p:cNvSpPr/>
          <p:nvPr/>
        </p:nvSpPr>
        <p:spPr>
          <a:xfrm>
            <a:off x="927844" y="1171282"/>
            <a:ext cx="3099545" cy="457248"/>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Promote Rear-Facing Restraints for Infants and Toddlers</a:t>
            </a:r>
            <a:endParaRPr lang="en-US" sz="1200" dirty="0"/>
          </a:p>
        </p:txBody>
      </p:sp>
      <p:sp>
        <p:nvSpPr>
          <p:cNvPr id="8" name="Text 4"/>
          <p:cNvSpPr/>
          <p:nvPr/>
        </p:nvSpPr>
        <p:spPr>
          <a:xfrm>
            <a:off x="476250" y="1803002"/>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2</a:t>
            </a:r>
            <a:endParaRPr lang="en-US" sz="2250" dirty="0">
              <a:solidFill>
                <a:srgbClr val="E5AA3E"/>
              </a:solidFill>
            </a:endParaRPr>
          </a:p>
        </p:txBody>
      </p:sp>
      <p:sp>
        <p:nvSpPr>
          <p:cNvPr id="9" name="Text 5"/>
          <p:cNvSpPr/>
          <p:nvPr/>
        </p:nvSpPr>
        <p:spPr>
          <a:xfrm>
            <a:off x="927844" y="1862624"/>
            <a:ext cx="3099578" cy="228624"/>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Tailored Guidance for Age Groups</a:t>
            </a:r>
            <a:endParaRPr lang="en-US" sz="1200" dirty="0"/>
          </a:p>
        </p:txBody>
      </p:sp>
      <p:sp>
        <p:nvSpPr>
          <p:cNvPr id="10" name="Text 6"/>
          <p:cNvSpPr/>
          <p:nvPr/>
        </p:nvSpPr>
        <p:spPr>
          <a:xfrm>
            <a:off x="476250" y="2373399"/>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3</a:t>
            </a:r>
            <a:endParaRPr lang="en-US" sz="2250" dirty="0">
              <a:solidFill>
                <a:srgbClr val="E5AA3E"/>
              </a:solidFill>
            </a:endParaRPr>
          </a:p>
        </p:txBody>
      </p:sp>
      <p:sp>
        <p:nvSpPr>
          <p:cNvPr id="11" name="Text 7"/>
          <p:cNvSpPr/>
          <p:nvPr/>
        </p:nvSpPr>
        <p:spPr>
          <a:xfrm>
            <a:off x="927844" y="2433022"/>
            <a:ext cx="3099578" cy="228624"/>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Vehicle-Specific Installation Guidance</a:t>
            </a:r>
            <a:endParaRPr lang="en-US" sz="1200" dirty="0"/>
          </a:p>
        </p:txBody>
      </p:sp>
      <p:sp>
        <p:nvSpPr>
          <p:cNvPr id="12" name="Text 8"/>
          <p:cNvSpPr/>
          <p:nvPr/>
        </p:nvSpPr>
        <p:spPr>
          <a:xfrm>
            <a:off x="476250" y="2937164"/>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4</a:t>
            </a:r>
            <a:endParaRPr lang="en-US" sz="2250" dirty="0">
              <a:solidFill>
                <a:srgbClr val="E5AA3E"/>
              </a:solidFill>
            </a:endParaRPr>
          </a:p>
        </p:txBody>
      </p:sp>
      <p:sp>
        <p:nvSpPr>
          <p:cNvPr id="13" name="Text 9"/>
          <p:cNvSpPr/>
          <p:nvPr/>
        </p:nvSpPr>
        <p:spPr>
          <a:xfrm>
            <a:off x="927844" y="2996787"/>
            <a:ext cx="3099578" cy="228624"/>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Partnership with Restraint Brands</a:t>
            </a:r>
            <a:endParaRPr lang="en-US" sz="1200" dirty="0"/>
          </a:p>
        </p:txBody>
      </p:sp>
      <p:sp>
        <p:nvSpPr>
          <p:cNvPr id="14" name="Shape 10"/>
          <p:cNvSpPr/>
          <p:nvPr/>
        </p:nvSpPr>
        <p:spPr>
          <a:xfrm>
            <a:off x="476250" y="1685059"/>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15" name="Shape 11"/>
          <p:cNvSpPr/>
          <p:nvPr/>
        </p:nvSpPr>
        <p:spPr>
          <a:xfrm>
            <a:off x="476250" y="2255457"/>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16" name="Shape 12"/>
          <p:cNvSpPr/>
          <p:nvPr/>
        </p:nvSpPr>
        <p:spPr>
          <a:xfrm>
            <a:off x="476250" y="2825854"/>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17" name="Shape 13"/>
          <p:cNvSpPr/>
          <p:nvPr/>
        </p:nvSpPr>
        <p:spPr>
          <a:xfrm>
            <a:off x="479767" y="3386565"/>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18" name="Text 14"/>
          <p:cNvSpPr/>
          <p:nvPr/>
        </p:nvSpPr>
        <p:spPr>
          <a:xfrm>
            <a:off x="476250" y="3556334"/>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5</a:t>
            </a:r>
            <a:endParaRPr lang="en-US" sz="2250" dirty="0">
              <a:solidFill>
                <a:srgbClr val="E5AA3E"/>
              </a:solidFill>
            </a:endParaRPr>
          </a:p>
        </p:txBody>
      </p:sp>
      <p:sp>
        <p:nvSpPr>
          <p:cNvPr id="19" name="Text 15"/>
          <p:cNvSpPr/>
          <p:nvPr/>
        </p:nvSpPr>
        <p:spPr>
          <a:xfrm>
            <a:off x="927844" y="3494895"/>
            <a:ext cx="3099545" cy="457248"/>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Education Focus on High-Impact Age Groups</a:t>
            </a:r>
            <a:endParaRPr lang="en-US" sz="1200" dirty="0"/>
          </a:p>
        </p:txBody>
      </p:sp>
      <p:sp>
        <p:nvSpPr>
          <p:cNvPr id="20" name="Text 16"/>
          <p:cNvSpPr/>
          <p:nvPr/>
        </p:nvSpPr>
        <p:spPr>
          <a:xfrm>
            <a:off x="4810235" y="1239264"/>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6</a:t>
            </a:r>
            <a:endParaRPr lang="en-US" sz="2250" dirty="0">
              <a:solidFill>
                <a:srgbClr val="E5AA3E"/>
              </a:solidFill>
            </a:endParaRPr>
          </a:p>
        </p:txBody>
      </p:sp>
      <p:sp>
        <p:nvSpPr>
          <p:cNvPr id="21" name="Text 17"/>
          <p:cNvSpPr/>
          <p:nvPr/>
        </p:nvSpPr>
        <p:spPr>
          <a:xfrm>
            <a:off x="5261829" y="1184575"/>
            <a:ext cx="3099579" cy="457248"/>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Common Errors Installation Training and Support</a:t>
            </a:r>
            <a:endParaRPr lang="en-US" sz="1200" dirty="0"/>
          </a:p>
        </p:txBody>
      </p:sp>
      <p:sp>
        <p:nvSpPr>
          <p:cNvPr id="22" name="Text 18"/>
          <p:cNvSpPr/>
          <p:nvPr/>
        </p:nvSpPr>
        <p:spPr>
          <a:xfrm>
            <a:off x="4810235" y="1816294"/>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7</a:t>
            </a:r>
            <a:endParaRPr lang="en-US" sz="2250" dirty="0">
              <a:solidFill>
                <a:srgbClr val="E5AA3E"/>
              </a:solidFill>
            </a:endParaRPr>
          </a:p>
        </p:txBody>
      </p:sp>
      <p:sp>
        <p:nvSpPr>
          <p:cNvPr id="23" name="Text 19"/>
          <p:cNvSpPr/>
          <p:nvPr/>
        </p:nvSpPr>
        <p:spPr>
          <a:xfrm>
            <a:off x="5261829" y="1875917"/>
            <a:ext cx="3099579" cy="228624"/>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Customized Information Dissemination</a:t>
            </a:r>
            <a:endParaRPr lang="en-US" sz="1200" dirty="0"/>
          </a:p>
        </p:txBody>
      </p:sp>
      <p:sp>
        <p:nvSpPr>
          <p:cNvPr id="24" name="Text 20"/>
          <p:cNvSpPr/>
          <p:nvPr/>
        </p:nvSpPr>
        <p:spPr>
          <a:xfrm>
            <a:off x="4810235" y="2386692"/>
            <a:ext cx="380209" cy="342902"/>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8</a:t>
            </a:r>
            <a:endParaRPr lang="en-US" sz="2250" dirty="0">
              <a:solidFill>
                <a:srgbClr val="E5AA3E"/>
              </a:solidFill>
            </a:endParaRPr>
          </a:p>
        </p:txBody>
      </p:sp>
      <p:sp>
        <p:nvSpPr>
          <p:cNvPr id="25" name="Text 21"/>
          <p:cNvSpPr/>
          <p:nvPr/>
        </p:nvSpPr>
        <p:spPr>
          <a:xfrm>
            <a:off x="5261829" y="2446315"/>
            <a:ext cx="3099579" cy="228624"/>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Anchor Point Awareness</a:t>
            </a:r>
            <a:endParaRPr lang="en-US" sz="1200" dirty="0"/>
          </a:p>
        </p:txBody>
      </p:sp>
      <p:sp>
        <p:nvSpPr>
          <p:cNvPr id="26" name="Text 22"/>
          <p:cNvSpPr/>
          <p:nvPr/>
        </p:nvSpPr>
        <p:spPr>
          <a:xfrm>
            <a:off x="4810235" y="2950457"/>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9</a:t>
            </a:r>
            <a:endParaRPr lang="en-US" sz="2250" dirty="0">
              <a:solidFill>
                <a:srgbClr val="E5AA3E"/>
              </a:solidFill>
            </a:endParaRPr>
          </a:p>
        </p:txBody>
      </p:sp>
      <p:sp>
        <p:nvSpPr>
          <p:cNvPr id="27" name="Text 23"/>
          <p:cNvSpPr/>
          <p:nvPr/>
        </p:nvSpPr>
        <p:spPr>
          <a:xfrm>
            <a:off x="5261829" y="3010080"/>
            <a:ext cx="3529685" cy="228624"/>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Incentive Programs for Safety Participation</a:t>
            </a:r>
            <a:endParaRPr lang="en-US" sz="1200" dirty="0"/>
          </a:p>
        </p:txBody>
      </p:sp>
      <p:sp>
        <p:nvSpPr>
          <p:cNvPr id="28" name="Shape 24"/>
          <p:cNvSpPr/>
          <p:nvPr/>
        </p:nvSpPr>
        <p:spPr>
          <a:xfrm>
            <a:off x="4810235" y="1698352"/>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29" name="Shape 25"/>
          <p:cNvSpPr/>
          <p:nvPr/>
        </p:nvSpPr>
        <p:spPr>
          <a:xfrm>
            <a:off x="4810235" y="2268749"/>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30" name="Shape 26"/>
          <p:cNvSpPr/>
          <p:nvPr/>
        </p:nvSpPr>
        <p:spPr>
          <a:xfrm>
            <a:off x="4810235" y="2839147"/>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31" name="Shape 27"/>
          <p:cNvSpPr/>
          <p:nvPr/>
        </p:nvSpPr>
        <p:spPr>
          <a:xfrm>
            <a:off x="4813753" y="3399858"/>
            <a:ext cx="2827913" cy="0"/>
          </a:xfrm>
          <a:prstGeom prst="line">
            <a:avLst/>
          </a:prstGeom>
          <a:solidFill>
            <a:srgbClr val="F9A704">
              <a:alpha val="20000"/>
            </a:srgbClr>
          </a:solidFill>
          <a:ln w="5292">
            <a:solidFill>
              <a:srgbClr val="4A4A5B">
                <a:alpha val="20000"/>
              </a:srgbClr>
            </a:solidFill>
            <a:prstDash val="solid"/>
            <a:headEnd type="none"/>
            <a:tailEnd type="none"/>
          </a:ln>
        </p:spPr>
        <p:txBody>
          <a:bodyPr/>
          <a:lstStyle/>
          <a:p>
            <a:endParaRPr lang="en-AU"/>
          </a:p>
        </p:txBody>
      </p:sp>
      <p:sp>
        <p:nvSpPr>
          <p:cNvPr id="32" name="Text 28"/>
          <p:cNvSpPr/>
          <p:nvPr/>
        </p:nvSpPr>
        <p:spPr>
          <a:xfrm>
            <a:off x="4810235" y="3569627"/>
            <a:ext cx="380209" cy="342903"/>
          </a:xfrm>
          <a:prstGeom prst="rect">
            <a:avLst/>
          </a:prstGeom>
          <a:solidFill>
            <a:srgbClr val="F5F3ED"/>
          </a:solidFill>
          <a:ln/>
        </p:spPr>
        <p:txBody>
          <a:bodyPr wrap="square" lIns="0" tIns="0" rIns="0" bIns="0" rtlCol="0" anchor="ctr"/>
          <a:lstStyle/>
          <a:p>
            <a:pPr algn="l">
              <a:lnSpc>
                <a:spcPts val="2700"/>
              </a:lnSpc>
            </a:pPr>
            <a:r>
              <a:rPr lang="en-US" sz="2300" b="1" kern="0" spc="-24" dirty="0">
                <a:solidFill>
                  <a:srgbClr val="E5AA3E"/>
                </a:solidFill>
                <a:latin typeface="IBM Plex Serif" pitchFamily="34" charset="0"/>
                <a:ea typeface="IBM Plex Serif" pitchFamily="34" charset="-122"/>
                <a:cs typeface="IBM Plex Serif" pitchFamily="34" charset="-120"/>
              </a:rPr>
              <a:t>10</a:t>
            </a:r>
            <a:endParaRPr lang="en-US" sz="2250" dirty="0">
              <a:solidFill>
                <a:srgbClr val="E5AA3E"/>
              </a:solidFill>
            </a:endParaRPr>
          </a:p>
        </p:txBody>
      </p:sp>
      <p:sp>
        <p:nvSpPr>
          <p:cNvPr id="33" name="Text 29"/>
          <p:cNvSpPr/>
          <p:nvPr/>
        </p:nvSpPr>
        <p:spPr>
          <a:xfrm>
            <a:off x="5261829" y="3508188"/>
            <a:ext cx="3099512" cy="457248"/>
          </a:xfrm>
          <a:prstGeom prst="rect">
            <a:avLst/>
          </a:prstGeom>
          <a:noFill/>
          <a:ln/>
        </p:spPr>
        <p:txBody>
          <a:bodyPr wrap="square" lIns="0" tIns="0" rIns="0" bIns="0" rtlCol="0" anchor="ctr"/>
          <a:lstStyle/>
          <a:p>
            <a:pPr algn="l">
              <a:lnSpc>
                <a:spcPts val="1800"/>
              </a:lnSpc>
            </a:pPr>
            <a:r>
              <a:rPr lang="en-US" sz="1200" b="1" kern="0" spc="12" dirty="0">
                <a:solidFill>
                  <a:srgbClr val="09090C"/>
                </a:solidFill>
                <a:latin typeface="IBM Plex Serif" pitchFamily="34" charset="0"/>
                <a:ea typeface="IBM Plex Serif" pitchFamily="34" charset="-122"/>
                <a:cs typeface="IBM Plex Serif" pitchFamily="34" charset="-120"/>
              </a:rPr>
              <a:t>Streamlined Data Collection and Visualization</a:t>
            </a:r>
            <a:endParaRPr lang="en-US" sz="1200" dirty="0"/>
          </a:p>
        </p:txBody>
      </p:sp>
      <p:pic>
        <p:nvPicPr>
          <p:cNvPr id="34" name="Image 1" descr="https://pitch-assets-ccb95893-de3f-4266-973c-20049231b248.s3.eu-west-1.amazonaws.com/2bf49865-d353-47d3-9e24-ce192e62465a?pitch-bytes=432&amp;pitch-content-type=image%2Fsvg%2Bxml"/>
          <p:cNvPicPr>
            <a:picLocks noChangeAspect="1"/>
          </p:cNvPicPr>
          <p:nvPr/>
        </p:nvPicPr>
        <p:blipFill>
          <a:blip r:embed="rId5">
            <a:extLst>
              <a:ext uri="{96DAC541-7B7A-43D3-8B79-37D633B846F1}">
                <asvg:svgBlip xmlns:asvg="http://schemas.microsoft.com/office/drawing/2016/SVG/main" r:embed="rId6"/>
              </a:ext>
            </a:extLst>
          </a:blip>
          <a:srcRect l="9170" t="17090" r="3126" b="16048"/>
          <a:stretch/>
        </p:blipFill>
        <p:spPr>
          <a:xfrm rot="20700000">
            <a:off x="-1872166" y="4111449"/>
            <a:ext cx="3445080" cy="2626390"/>
          </a:xfrm>
          <a:prstGeom prst="rect">
            <a:avLst/>
          </a:prstGeom>
        </p:spPr>
      </p:pic>
      <p:pic>
        <p:nvPicPr>
          <p:cNvPr id="35" name="Image 2" descr="https://pitch-assets-ccb95893-de3f-4266-973c-20049231b248.s3.eu-west-1.amazonaws.com/cb6327b8-e989-4791-8d13-386eb42ca08b?pitch-bytes=520&amp;pitch-content-type=image%2Fsvg%2Bxml"/>
          <p:cNvPicPr>
            <a:picLocks noChangeAspect="1"/>
          </p:cNvPicPr>
          <p:nvPr/>
        </p:nvPicPr>
        <p:blipFill>
          <a:blip r:embed="rId7">
            <a:extLst>
              <a:ext uri="{96DAC541-7B7A-43D3-8B79-37D633B846F1}">
                <asvg:svgBlip xmlns:asvg="http://schemas.microsoft.com/office/drawing/2016/SVG/main" r:embed="rId8"/>
              </a:ext>
            </a:extLst>
          </a:blip>
          <a:srcRect l="10346" t="10346" r="11938" b="23080"/>
          <a:stretch/>
        </p:blipFill>
        <p:spPr>
          <a:xfrm flipH="1">
            <a:off x="7138335" y="-861386"/>
            <a:ext cx="2976151" cy="25494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581</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IBM Plex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Seats Safe Kids</dc:title>
  <dc:subject>PptxGenJS Presentation</dc:subject>
  <dc:creator>Pitch Software GmbH</dc:creator>
  <cp:lastModifiedBy>Elajean Bautista</cp:lastModifiedBy>
  <cp:revision>4</cp:revision>
  <dcterms:created xsi:type="dcterms:W3CDTF">2024-04-21T06:11:58Z</dcterms:created>
  <dcterms:modified xsi:type="dcterms:W3CDTF">2024-04-23T11:34:11Z</dcterms:modified>
</cp:coreProperties>
</file>