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90" r:id="rId1"/>
    <p:sldMasterId id="2147483840" r:id="rId2"/>
  </p:sldMasterIdLst>
  <p:notesMasterIdLst>
    <p:notesMasterId r:id="rId44"/>
  </p:notesMasterIdLst>
  <p:sldIdLst>
    <p:sldId id="256" r:id="rId3"/>
    <p:sldId id="260" r:id="rId4"/>
    <p:sldId id="261" r:id="rId5"/>
    <p:sldId id="262" r:id="rId6"/>
    <p:sldId id="258" r:id="rId7"/>
    <p:sldId id="263" r:id="rId8"/>
    <p:sldId id="264" r:id="rId9"/>
    <p:sldId id="265" r:id="rId10"/>
    <p:sldId id="267" r:id="rId11"/>
    <p:sldId id="268"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5" r:id="rId27"/>
    <p:sldId id="338" r:id="rId28"/>
    <p:sldId id="339" r:id="rId29"/>
    <p:sldId id="295" r:id="rId30"/>
    <p:sldId id="297" r:id="rId31"/>
    <p:sldId id="299" r:id="rId32"/>
    <p:sldId id="300" r:id="rId33"/>
    <p:sldId id="301" r:id="rId34"/>
    <p:sldId id="304" r:id="rId35"/>
    <p:sldId id="306" r:id="rId36"/>
    <p:sldId id="309" r:id="rId37"/>
    <p:sldId id="317" r:id="rId38"/>
    <p:sldId id="320" r:id="rId39"/>
    <p:sldId id="322" r:id="rId40"/>
    <p:sldId id="324" r:id="rId41"/>
    <p:sldId id="333" r:id="rId42"/>
    <p:sldId id="337"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9B9B9"/>
    <a:srgbClr val="B2B2B2"/>
    <a:srgbClr val="CCCCFF"/>
    <a:srgbClr val="F2F2F2"/>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0515" autoAdjust="0"/>
    <p:restoredTop sz="94660"/>
  </p:normalViewPr>
  <p:slideViewPr>
    <p:cSldViewPr snapToGrid="0">
      <p:cViewPr varScale="1">
        <p:scale>
          <a:sx n="74" d="100"/>
          <a:sy n="74" d="100"/>
        </p:scale>
        <p:origin x="-390"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86200" y="0"/>
            <a:ext cx="2971800" cy="458788"/>
          </a:xfrm>
          <a:prstGeom prst="rect">
            <a:avLst/>
          </a:prstGeom>
        </p:spPr>
        <p:txBody>
          <a:bodyPr vert="horz" lIns="91440" tIns="45720" rIns="91440" bIns="45720" rtlCol="1"/>
          <a:lstStyle>
            <a:lvl1pPr algn="l">
              <a:defRPr sz="1200"/>
            </a:lvl1pPr>
          </a:lstStyle>
          <a:p>
            <a:endParaRPr lang="en-US"/>
          </a:p>
        </p:txBody>
      </p:sp>
      <p:sp>
        <p:nvSpPr>
          <p:cNvPr id="3" name="عنصر نائب للتاريخ 2"/>
          <p:cNvSpPr>
            <a:spLocks noGrp="1"/>
          </p:cNvSpPr>
          <p:nvPr>
            <p:ph type="dt" idx="1"/>
          </p:nvPr>
        </p:nvSpPr>
        <p:spPr>
          <a:xfrm>
            <a:off x="1588" y="0"/>
            <a:ext cx="2971800" cy="458788"/>
          </a:xfrm>
          <a:prstGeom prst="rect">
            <a:avLst/>
          </a:prstGeom>
        </p:spPr>
        <p:txBody>
          <a:bodyPr vert="horz" lIns="91440" tIns="45720" rIns="91440" bIns="45720" rtlCol="1"/>
          <a:lstStyle>
            <a:lvl1pPr algn="r">
              <a:defRPr sz="1200"/>
            </a:lvl1pPr>
          </a:lstStyle>
          <a:p>
            <a:fld id="{8DE50DE0-2EFA-4F98-BADD-AE42E188B8C4}" type="datetimeFigureOut">
              <a:rPr lang="en-US" smtClean="0"/>
              <a:t>27/08/2021</a:t>
            </a:fld>
            <a:endParaRPr lang="en-US"/>
          </a:p>
        </p:txBody>
      </p:sp>
      <p:sp>
        <p:nvSpPr>
          <p:cNvPr id="4" name="عنصر نائب لصورة الشريحة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en-US"/>
          </a:p>
        </p:txBody>
      </p:sp>
      <p:sp>
        <p:nvSpPr>
          <p:cNvPr id="5" name="عنصر نائب للملاحظا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6" name="عنصر نائب للتذييل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l">
              <a:defRPr sz="1200"/>
            </a:lvl1pPr>
          </a:lstStyle>
          <a:p>
            <a:endParaRPr lang="en-US"/>
          </a:p>
        </p:txBody>
      </p:sp>
      <p:sp>
        <p:nvSpPr>
          <p:cNvPr id="7" name="عنصر نائب لرقم الشريحة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r">
              <a:defRPr sz="1200"/>
            </a:lvl1pPr>
          </a:lstStyle>
          <a:p>
            <a:fld id="{C2DE7688-5B04-4B95-81A5-C522E47CCC9F}" type="slidenum">
              <a:rPr lang="en-US" smtClean="0"/>
              <a:t>‹#›</a:t>
            </a:fld>
            <a:endParaRPr lang="en-US"/>
          </a:p>
        </p:txBody>
      </p:sp>
    </p:spTree>
    <p:extLst>
      <p:ext uri="{BB962C8B-B14F-4D97-AF65-F5344CB8AC3E}">
        <p14:creationId xmlns:p14="http://schemas.microsoft.com/office/powerpoint/2010/main" val="1528719715"/>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ar-SA" smtClean="0"/>
              <a:t>انقر لتحرير نمط العنوان الرئيسي</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ar-SA" smtClean="0"/>
              <a:t>انقر لتحرير نمط العنوان الثانوي الرئيسي</a:t>
            </a:r>
            <a:endParaRPr lang="en-US" dirty="0"/>
          </a:p>
        </p:txBody>
      </p:sp>
      <p:sp>
        <p:nvSpPr>
          <p:cNvPr id="4" name="Date Placeholder 3"/>
          <p:cNvSpPr>
            <a:spLocks noGrp="1"/>
          </p:cNvSpPr>
          <p:nvPr>
            <p:ph type="dt" sz="half" idx="10"/>
          </p:nvPr>
        </p:nvSpPr>
        <p:spPr/>
        <p:txBody>
          <a:bodyPr/>
          <a:lstStyle/>
          <a:p>
            <a:fld id="{C00F883A-11AA-48AC-B712-617FA12BC70C}" type="datetimeFigureOut">
              <a:rPr lang="en-US" smtClean="0"/>
              <a:t>27/08/2021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C8ADCD-9781-4590-87F9-9C6BD4FE8E06}" type="slidenum">
              <a:rPr lang="en-US" smtClean="0"/>
              <a:t>‹#›</a:t>
            </a:fld>
            <a:endParaRPr lang="en-US"/>
          </a:p>
        </p:txBody>
      </p:sp>
    </p:spTree>
    <p:extLst>
      <p:ext uri="{BB962C8B-B14F-4D97-AF65-F5344CB8AC3E}">
        <p14:creationId xmlns:p14="http://schemas.microsoft.com/office/powerpoint/2010/main" val="2537681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en-US"/>
          </a:p>
        </p:txBody>
      </p:sp>
      <p:sp>
        <p:nvSpPr>
          <p:cNvPr id="3" name="Vertical Text Placeholder 2"/>
          <p:cNvSpPr>
            <a:spLocks noGrp="1"/>
          </p:cNvSpPr>
          <p:nvPr>
            <p:ph type="body" orient="vert" idx="1"/>
          </p:nvPr>
        </p:nvSpPr>
        <p:spPr/>
        <p:txBody>
          <a:bodyPr vert="eaVert"/>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Date Placeholder 3"/>
          <p:cNvSpPr>
            <a:spLocks noGrp="1"/>
          </p:cNvSpPr>
          <p:nvPr>
            <p:ph type="dt" sz="half" idx="10"/>
          </p:nvPr>
        </p:nvSpPr>
        <p:spPr/>
        <p:txBody>
          <a:bodyPr/>
          <a:lstStyle/>
          <a:p>
            <a:fld id="{C00F883A-11AA-48AC-B712-617FA12BC70C}" type="datetimeFigureOut">
              <a:rPr lang="en-US" smtClean="0"/>
              <a:t>27/08/2021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C8ADCD-9781-4590-87F9-9C6BD4FE8E06}" type="slidenum">
              <a:rPr lang="en-US" smtClean="0"/>
              <a:t>‹#›</a:t>
            </a:fld>
            <a:endParaRPr lang="en-US"/>
          </a:p>
        </p:txBody>
      </p:sp>
    </p:spTree>
    <p:extLst>
      <p:ext uri="{BB962C8B-B14F-4D97-AF65-F5344CB8AC3E}">
        <p14:creationId xmlns:p14="http://schemas.microsoft.com/office/powerpoint/2010/main" val="840517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ar-SA" smtClean="0"/>
              <a:t>انقر لتحرير نمط العنوان الرئيسي</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4" name="Date Placeholder 3"/>
          <p:cNvSpPr>
            <a:spLocks noGrp="1"/>
          </p:cNvSpPr>
          <p:nvPr>
            <p:ph type="dt" sz="half" idx="10"/>
          </p:nvPr>
        </p:nvSpPr>
        <p:spPr/>
        <p:txBody>
          <a:bodyPr/>
          <a:lstStyle/>
          <a:p>
            <a:fld id="{C00F883A-11AA-48AC-B712-617FA12BC70C}" type="datetimeFigureOut">
              <a:rPr lang="en-US" smtClean="0"/>
              <a:t>27/08/2021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C8ADCD-9781-4590-87F9-9C6BD4FE8E06}" type="slidenum">
              <a:rPr lang="en-US" smtClean="0"/>
              <a:t>‹#›</a:t>
            </a:fld>
            <a:endParaRPr lang="en-US"/>
          </a:p>
        </p:txBody>
      </p:sp>
    </p:spTree>
    <p:extLst>
      <p:ext uri="{BB962C8B-B14F-4D97-AF65-F5344CB8AC3E}">
        <p14:creationId xmlns:p14="http://schemas.microsoft.com/office/powerpoint/2010/main" val="20134570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ar-SA" smtClean="0"/>
              <a:t>انقر لتحرير نمط العنوان الرئيسي</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smtClean="0"/>
              <a:t>انقر لتحرير نمط العنوان الثانوي الرئيسي</a:t>
            </a:r>
            <a:endParaRPr lang="en-US" dirty="0"/>
          </a:p>
        </p:txBody>
      </p:sp>
      <p:sp>
        <p:nvSpPr>
          <p:cNvPr id="4" name="Date Placeholder 3"/>
          <p:cNvSpPr>
            <a:spLocks noGrp="1"/>
          </p:cNvSpPr>
          <p:nvPr>
            <p:ph type="dt" sz="half" idx="10"/>
          </p:nvPr>
        </p:nvSpPr>
        <p:spPr/>
        <p:txBody>
          <a:bodyPr/>
          <a:lstStyle/>
          <a:p>
            <a:fld id="{C00F883A-11AA-48AC-B712-617FA12BC70C}" type="datetimeFigureOut">
              <a:rPr lang="en-US" smtClean="0"/>
              <a:t>27/08/2021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C8ADCD-9781-4590-87F9-9C6BD4FE8E06}" type="slidenum">
              <a:rPr lang="en-US" smtClean="0"/>
              <a:t>‹#›</a:t>
            </a:fld>
            <a:endParaRPr lang="en-US"/>
          </a:p>
        </p:txBody>
      </p:sp>
    </p:spTree>
    <p:extLst>
      <p:ext uri="{BB962C8B-B14F-4D97-AF65-F5344CB8AC3E}">
        <p14:creationId xmlns:p14="http://schemas.microsoft.com/office/powerpoint/2010/main" val="33926901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ar-SA" smtClean="0"/>
              <a:t>انقر لتحرير نمط العنوان الرئيسي</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Date Placeholder 3"/>
          <p:cNvSpPr>
            <a:spLocks noGrp="1"/>
          </p:cNvSpPr>
          <p:nvPr>
            <p:ph type="dt" sz="half" idx="10"/>
          </p:nvPr>
        </p:nvSpPr>
        <p:spPr/>
        <p:txBody>
          <a:bodyPr/>
          <a:lstStyle/>
          <a:p>
            <a:fld id="{C00F883A-11AA-48AC-B712-617FA12BC70C}" type="datetimeFigureOut">
              <a:rPr lang="en-US" smtClean="0"/>
              <a:t>27/08/2021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C8ADCD-9781-4590-87F9-9C6BD4FE8E06}" type="slidenum">
              <a:rPr lang="en-US" smtClean="0"/>
              <a:t>‹#›</a:t>
            </a:fld>
            <a:endParaRPr lang="en-US"/>
          </a:p>
        </p:txBody>
      </p:sp>
    </p:spTree>
    <p:extLst>
      <p:ext uri="{BB962C8B-B14F-4D97-AF65-F5344CB8AC3E}">
        <p14:creationId xmlns:p14="http://schemas.microsoft.com/office/powerpoint/2010/main" val="36261796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r-SA" smtClean="0"/>
              <a:t>تحرير أنماط النص الرئيسي</a:t>
            </a:r>
          </a:p>
        </p:txBody>
      </p:sp>
      <p:sp>
        <p:nvSpPr>
          <p:cNvPr id="4" name="Date Placeholder 3"/>
          <p:cNvSpPr>
            <a:spLocks noGrp="1"/>
          </p:cNvSpPr>
          <p:nvPr>
            <p:ph type="dt" sz="half" idx="10"/>
          </p:nvPr>
        </p:nvSpPr>
        <p:spPr/>
        <p:txBody>
          <a:bodyPr/>
          <a:lstStyle/>
          <a:p>
            <a:fld id="{C00F883A-11AA-48AC-B712-617FA12BC70C}" type="datetimeFigureOut">
              <a:rPr lang="en-US" smtClean="0"/>
              <a:t>27/08/2021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C8ADCD-9781-4590-87F9-9C6BD4FE8E06}" type="slidenum">
              <a:rPr lang="en-US" smtClean="0"/>
              <a:t>‹#›</a:t>
            </a:fld>
            <a:endParaRPr lang="en-US"/>
          </a:p>
        </p:txBody>
      </p:sp>
    </p:spTree>
    <p:extLst>
      <p:ext uri="{BB962C8B-B14F-4D97-AF65-F5344CB8AC3E}">
        <p14:creationId xmlns:p14="http://schemas.microsoft.com/office/powerpoint/2010/main" val="30200987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ar-SA" smtClean="0"/>
              <a:t>انقر لتحرير نمط العنوان الرئيسي</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5" name="Date Placeholder 4"/>
          <p:cNvSpPr>
            <a:spLocks noGrp="1"/>
          </p:cNvSpPr>
          <p:nvPr>
            <p:ph type="dt" sz="half" idx="10"/>
          </p:nvPr>
        </p:nvSpPr>
        <p:spPr/>
        <p:txBody>
          <a:bodyPr/>
          <a:lstStyle/>
          <a:p>
            <a:fld id="{C00F883A-11AA-48AC-B712-617FA12BC70C}" type="datetimeFigureOut">
              <a:rPr lang="en-US" smtClean="0"/>
              <a:t>27/08/2021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C8ADCD-9781-4590-87F9-9C6BD4FE8E06}" type="slidenum">
              <a:rPr lang="en-US" smtClean="0"/>
              <a:t>‹#›</a:t>
            </a:fld>
            <a:endParaRPr lang="en-US"/>
          </a:p>
        </p:txBody>
      </p:sp>
    </p:spTree>
    <p:extLst>
      <p:ext uri="{BB962C8B-B14F-4D97-AF65-F5344CB8AC3E}">
        <p14:creationId xmlns:p14="http://schemas.microsoft.com/office/powerpoint/2010/main" val="39327060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تحرير أنماط النص الرئيسي</a:t>
            </a:r>
          </a:p>
        </p:txBody>
      </p:sp>
      <p:sp>
        <p:nvSpPr>
          <p:cNvPr id="12" name="Content Placeholder 3"/>
          <p:cNvSpPr>
            <a:spLocks noGrp="1"/>
          </p:cNvSpPr>
          <p:nvPr>
            <p:ph sz="quarter" idx="13"/>
          </p:nvPr>
        </p:nvSpPr>
        <p:spPr>
          <a:xfrm>
            <a:off x="913774" y="3051012"/>
            <a:ext cx="5106027" cy="2740187"/>
          </a:xfrm>
        </p:spPr>
        <p:txBody>
          <a:bodyPr/>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تحرير أنماط النص الرئيسي</a:t>
            </a:r>
          </a:p>
        </p:txBody>
      </p:sp>
      <p:sp>
        <p:nvSpPr>
          <p:cNvPr id="13" name="Content Placeholder 5"/>
          <p:cNvSpPr>
            <a:spLocks noGrp="1"/>
          </p:cNvSpPr>
          <p:nvPr>
            <p:ph sz="quarter" idx="14"/>
          </p:nvPr>
        </p:nvSpPr>
        <p:spPr>
          <a:xfrm>
            <a:off x="6172200" y="3051012"/>
            <a:ext cx="5105401" cy="2740187"/>
          </a:xfrm>
        </p:spPr>
        <p:txBody>
          <a:bodyPr/>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7" name="Date Placeholder 6"/>
          <p:cNvSpPr>
            <a:spLocks noGrp="1"/>
          </p:cNvSpPr>
          <p:nvPr>
            <p:ph type="dt" sz="half" idx="10"/>
          </p:nvPr>
        </p:nvSpPr>
        <p:spPr/>
        <p:txBody>
          <a:bodyPr/>
          <a:lstStyle/>
          <a:p>
            <a:fld id="{C00F883A-11AA-48AC-B712-617FA12BC70C}" type="datetimeFigureOut">
              <a:rPr lang="en-US" smtClean="0"/>
              <a:t>27/08/2021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C8ADCD-9781-4590-87F9-9C6BD4FE8E06}" type="slidenum">
              <a:rPr lang="en-US" smtClean="0"/>
              <a:t>‹#›</a:t>
            </a:fld>
            <a:endParaRPr lang="en-US"/>
          </a:p>
        </p:txBody>
      </p:sp>
    </p:spTree>
    <p:extLst>
      <p:ext uri="{BB962C8B-B14F-4D97-AF65-F5344CB8AC3E}">
        <p14:creationId xmlns:p14="http://schemas.microsoft.com/office/powerpoint/2010/main" val="36201461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ar-SA" smtClean="0"/>
              <a:t>انقر لتحرير نمط العنوان الرئيسي</a:t>
            </a:r>
            <a:endParaRPr lang="en-US" dirty="0"/>
          </a:p>
        </p:txBody>
      </p:sp>
      <p:sp>
        <p:nvSpPr>
          <p:cNvPr id="3" name="Date Placeholder 2"/>
          <p:cNvSpPr>
            <a:spLocks noGrp="1"/>
          </p:cNvSpPr>
          <p:nvPr>
            <p:ph type="dt" sz="half" idx="10"/>
          </p:nvPr>
        </p:nvSpPr>
        <p:spPr/>
        <p:txBody>
          <a:bodyPr/>
          <a:lstStyle/>
          <a:p>
            <a:fld id="{C00F883A-11AA-48AC-B712-617FA12BC70C}" type="datetimeFigureOut">
              <a:rPr lang="en-US" smtClean="0"/>
              <a:t>27/08/2021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C8ADCD-9781-4590-87F9-9C6BD4FE8E06}" type="slidenum">
              <a:rPr lang="en-US" smtClean="0"/>
              <a:t>‹#›</a:t>
            </a:fld>
            <a:endParaRPr lang="en-US"/>
          </a:p>
        </p:txBody>
      </p:sp>
    </p:spTree>
    <p:extLst>
      <p:ext uri="{BB962C8B-B14F-4D97-AF65-F5344CB8AC3E}">
        <p14:creationId xmlns:p14="http://schemas.microsoft.com/office/powerpoint/2010/main" val="23071829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C00F883A-11AA-48AC-B712-617FA12BC70C}" type="datetimeFigureOut">
              <a:rPr lang="en-US" smtClean="0"/>
              <a:t>27/08/2021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C8ADCD-9781-4590-87F9-9C6BD4FE8E06}" type="slidenum">
              <a:rPr lang="en-US" smtClean="0"/>
              <a:t>‹#›</a:t>
            </a:fld>
            <a:endParaRPr lang="en-US"/>
          </a:p>
        </p:txBody>
      </p:sp>
    </p:spTree>
    <p:extLst>
      <p:ext uri="{BB962C8B-B14F-4D97-AF65-F5344CB8AC3E}">
        <p14:creationId xmlns:p14="http://schemas.microsoft.com/office/powerpoint/2010/main" val="18162930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ar-SA" smtClean="0"/>
              <a:t>انقر لتحرير نمط العنوان الرئيسي</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smtClean="0"/>
              <a:t>تحرير أنماط النص الرئيسي</a:t>
            </a:r>
          </a:p>
        </p:txBody>
      </p:sp>
      <p:sp>
        <p:nvSpPr>
          <p:cNvPr id="5" name="Date Placeholder 4"/>
          <p:cNvSpPr>
            <a:spLocks noGrp="1"/>
          </p:cNvSpPr>
          <p:nvPr>
            <p:ph type="dt" sz="half" idx="10"/>
          </p:nvPr>
        </p:nvSpPr>
        <p:spPr/>
        <p:txBody>
          <a:bodyPr/>
          <a:lstStyle/>
          <a:p>
            <a:fld id="{C00F883A-11AA-48AC-B712-617FA12BC70C}" type="datetimeFigureOut">
              <a:rPr lang="en-US" smtClean="0"/>
              <a:t>27/08/2021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C8ADCD-9781-4590-87F9-9C6BD4FE8E06}" type="slidenum">
              <a:rPr lang="en-US" smtClean="0"/>
              <a:t>‹#›</a:t>
            </a:fld>
            <a:endParaRPr lang="en-US"/>
          </a:p>
        </p:txBody>
      </p:sp>
    </p:spTree>
    <p:extLst>
      <p:ext uri="{BB962C8B-B14F-4D97-AF65-F5344CB8AC3E}">
        <p14:creationId xmlns:p14="http://schemas.microsoft.com/office/powerpoint/2010/main" val="1102227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en-US" dirty="0"/>
          </a:p>
        </p:txBody>
      </p:sp>
      <p:sp>
        <p:nvSpPr>
          <p:cNvPr id="3" name="Content Placeholder 2"/>
          <p:cNvSpPr>
            <a:spLocks noGrp="1"/>
          </p:cNvSpPr>
          <p:nvPr>
            <p:ph idx="1"/>
          </p:nvPr>
        </p:nvSpPr>
        <p:spPr/>
        <p:txBody>
          <a:bodyPr/>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Date Placeholder 3"/>
          <p:cNvSpPr>
            <a:spLocks noGrp="1"/>
          </p:cNvSpPr>
          <p:nvPr>
            <p:ph type="dt" sz="half" idx="10"/>
          </p:nvPr>
        </p:nvSpPr>
        <p:spPr/>
        <p:txBody>
          <a:bodyPr/>
          <a:lstStyle/>
          <a:p>
            <a:fld id="{C00F883A-11AA-48AC-B712-617FA12BC70C}" type="datetimeFigureOut">
              <a:rPr lang="en-US" smtClean="0"/>
              <a:t>27/08/2021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C8ADCD-9781-4590-87F9-9C6BD4FE8E06}" type="slidenum">
              <a:rPr lang="en-US" smtClean="0"/>
              <a:t>‹#›</a:t>
            </a:fld>
            <a:endParaRPr lang="en-US"/>
          </a:p>
        </p:txBody>
      </p:sp>
    </p:spTree>
    <p:extLst>
      <p:ext uri="{BB962C8B-B14F-4D97-AF65-F5344CB8AC3E}">
        <p14:creationId xmlns:p14="http://schemas.microsoft.com/office/powerpoint/2010/main" val="5385020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ar-SA" smtClean="0"/>
              <a:t>انقر لتحرير نمط العنوان الرئيسي</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r-SA" smtClean="0"/>
              <a:t>انقر فوق الأيقونة لإضافة صورة</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smtClean="0"/>
              <a:t>تحرير أنماط النص الرئيسي</a:t>
            </a:r>
          </a:p>
        </p:txBody>
      </p:sp>
      <p:sp>
        <p:nvSpPr>
          <p:cNvPr id="5" name="Date Placeholder 4"/>
          <p:cNvSpPr>
            <a:spLocks noGrp="1"/>
          </p:cNvSpPr>
          <p:nvPr>
            <p:ph type="dt" sz="half" idx="10"/>
          </p:nvPr>
        </p:nvSpPr>
        <p:spPr/>
        <p:txBody>
          <a:bodyPr/>
          <a:lstStyle/>
          <a:p>
            <a:fld id="{C00F883A-11AA-48AC-B712-617FA12BC70C}" type="datetimeFigureOut">
              <a:rPr lang="en-US" smtClean="0"/>
              <a:t>27/08/2021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C8ADCD-9781-4590-87F9-9C6BD4FE8E06}" type="slidenum">
              <a:rPr lang="en-US" smtClean="0"/>
              <a:t>‹#›</a:t>
            </a:fld>
            <a:endParaRPr lang="en-US"/>
          </a:p>
        </p:txBody>
      </p:sp>
    </p:spTree>
    <p:extLst>
      <p:ext uri="{BB962C8B-B14F-4D97-AF65-F5344CB8AC3E}">
        <p14:creationId xmlns:p14="http://schemas.microsoft.com/office/powerpoint/2010/main" val="38230360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صورة بانورامية مع تسمية توضيحية">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ar-SA" smtClean="0"/>
              <a:t>انقر لتحرير نمط العنوان الرئيسي</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r-SA" smtClean="0"/>
              <a:t>انقر فوق الأيقونة لإضافة صورة</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smtClean="0"/>
              <a:t>تحرير أنماط النص الرئيسي</a:t>
            </a:r>
          </a:p>
        </p:txBody>
      </p:sp>
      <p:sp>
        <p:nvSpPr>
          <p:cNvPr id="5" name="Date Placeholder 4"/>
          <p:cNvSpPr>
            <a:spLocks noGrp="1"/>
          </p:cNvSpPr>
          <p:nvPr>
            <p:ph type="dt" sz="half" idx="10"/>
          </p:nvPr>
        </p:nvSpPr>
        <p:spPr/>
        <p:txBody>
          <a:bodyPr/>
          <a:lstStyle/>
          <a:p>
            <a:fld id="{C00F883A-11AA-48AC-B712-617FA12BC70C}" type="datetimeFigureOut">
              <a:rPr lang="en-US" smtClean="0"/>
              <a:t>27/08/2021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C8ADCD-9781-4590-87F9-9C6BD4FE8E06}" type="slidenum">
              <a:rPr lang="en-US" smtClean="0"/>
              <a:t>‹#›</a:t>
            </a:fld>
            <a:endParaRPr lang="en-US"/>
          </a:p>
        </p:txBody>
      </p:sp>
    </p:spTree>
    <p:extLst>
      <p:ext uri="{BB962C8B-B14F-4D97-AF65-F5344CB8AC3E}">
        <p14:creationId xmlns:p14="http://schemas.microsoft.com/office/powerpoint/2010/main" val="6737016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العنوان والتسمية التوضيحية">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ar-SA" smtClean="0"/>
              <a:t>انقر لتحرير نمط العنوان الرئيسي</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smtClean="0"/>
              <a:t>تحرير أنماط النص الرئيسي</a:t>
            </a:r>
          </a:p>
        </p:txBody>
      </p:sp>
      <p:sp>
        <p:nvSpPr>
          <p:cNvPr id="5" name="Date Placeholder 4"/>
          <p:cNvSpPr>
            <a:spLocks noGrp="1"/>
          </p:cNvSpPr>
          <p:nvPr>
            <p:ph type="dt" sz="half" idx="10"/>
          </p:nvPr>
        </p:nvSpPr>
        <p:spPr/>
        <p:txBody>
          <a:bodyPr/>
          <a:lstStyle/>
          <a:p>
            <a:fld id="{C00F883A-11AA-48AC-B712-617FA12BC70C}" type="datetimeFigureOut">
              <a:rPr lang="en-US" smtClean="0"/>
              <a:t>27/08/2021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C8ADCD-9781-4590-87F9-9C6BD4FE8E06}" type="slidenum">
              <a:rPr lang="en-US" smtClean="0"/>
              <a:t>‹#›</a:t>
            </a:fld>
            <a:endParaRPr lang="en-US"/>
          </a:p>
        </p:txBody>
      </p:sp>
    </p:spTree>
    <p:extLst>
      <p:ext uri="{BB962C8B-B14F-4D97-AF65-F5344CB8AC3E}">
        <p14:creationId xmlns:p14="http://schemas.microsoft.com/office/powerpoint/2010/main" val="10825704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اقتباس مع تسمية توضيحية">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ar-SA" smtClean="0"/>
              <a:t>انقر لتحرير نمط العنوان الرئيسي</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smtClean="0"/>
              <a:t>تحرير أنماط النص الرئيسي</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smtClean="0"/>
              <a:t>تحرير أنماط النص الرئيسي</a:t>
            </a:r>
          </a:p>
        </p:txBody>
      </p:sp>
      <p:sp>
        <p:nvSpPr>
          <p:cNvPr id="5" name="Date Placeholder 4"/>
          <p:cNvSpPr>
            <a:spLocks noGrp="1"/>
          </p:cNvSpPr>
          <p:nvPr>
            <p:ph type="dt" sz="half" idx="10"/>
          </p:nvPr>
        </p:nvSpPr>
        <p:spPr/>
        <p:txBody>
          <a:bodyPr/>
          <a:lstStyle/>
          <a:p>
            <a:fld id="{C00F883A-11AA-48AC-B712-617FA12BC70C}" type="datetimeFigureOut">
              <a:rPr lang="en-US" smtClean="0"/>
              <a:t>27/08/2021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C8ADCD-9781-4590-87F9-9C6BD4FE8E06}"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581474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بطاقة اسم">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ar-SA" smtClean="0"/>
              <a:t>انقر لتحرير نمط العنوان الرئيسي</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smtClean="0"/>
              <a:t>تحرير أنماط النص الرئيسي</a:t>
            </a:r>
          </a:p>
        </p:txBody>
      </p:sp>
      <p:sp>
        <p:nvSpPr>
          <p:cNvPr id="5" name="Date Placeholder 4"/>
          <p:cNvSpPr>
            <a:spLocks noGrp="1"/>
          </p:cNvSpPr>
          <p:nvPr>
            <p:ph type="dt" sz="half" idx="10"/>
          </p:nvPr>
        </p:nvSpPr>
        <p:spPr/>
        <p:txBody>
          <a:bodyPr/>
          <a:lstStyle/>
          <a:p>
            <a:fld id="{C00F883A-11AA-48AC-B712-617FA12BC70C}" type="datetimeFigureOut">
              <a:rPr lang="en-US" smtClean="0"/>
              <a:t>27/08/2021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C8ADCD-9781-4590-87F9-9C6BD4FE8E06}" type="slidenum">
              <a:rPr lang="en-US" smtClean="0"/>
              <a:t>‹#›</a:t>
            </a:fld>
            <a:endParaRPr lang="en-US"/>
          </a:p>
        </p:txBody>
      </p:sp>
    </p:spTree>
    <p:extLst>
      <p:ext uri="{BB962C8B-B14F-4D97-AF65-F5344CB8AC3E}">
        <p14:creationId xmlns:p14="http://schemas.microsoft.com/office/powerpoint/2010/main" val="14528027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أعمدة">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ar-SA" smtClean="0"/>
              <a:t>انقر لتحرير نمط العنوان الرئيسي</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تحرير أنماط النص الرئيسي</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تحرير أنماط النص الرئيسي</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تحرير أنماط النص الرئيسي</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تحرير أنماط النص الرئيسي</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تحرير أنماط النص الرئيسي</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تحرير أنماط النص الرئيسي</a:t>
            </a:r>
          </a:p>
        </p:txBody>
      </p:sp>
      <p:sp>
        <p:nvSpPr>
          <p:cNvPr id="3" name="Date Placeholder 2"/>
          <p:cNvSpPr>
            <a:spLocks noGrp="1"/>
          </p:cNvSpPr>
          <p:nvPr>
            <p:ph type="dt" sz="half" idx="10"/>
          </p:nvPr>
        </p:nvSpPr>
        <p:spPr/>
        <p:txBody>
          <a:bodyPr/>
          <a:lstStyle/>
          <a:p>
            <a:fld id="{C00F883A-11AA-48AC-B712-617FA12BC70C}" type="datetimeFigureOut">
              <a:rPr lang="en-US" smtClean="0"/>
              <a:t>27/08/2021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C8ADCD-9781-4590-87F9-9C6BD4FE8E06}" type="slidenum">
              <a:rPr lang="en-US" smtClean="0"/>
              <a:t>‹#›</a:t>
            </a:fld>
            <a:endParaRPr lang="en-US"/>
          </a:p>
        </p:txBody>
      </p:sp>
    </p:spTree>
    <p:extLst>
      <p:ext uri="{BB962C8B-B14F-4D97-AF65-F5344CB8AC3E}">
        <p14:creationId xmlns:p14="http://schemas.microsoft.com/office/powerpoint/2010/main" val="250943175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أعمدة صور">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ar-SA" smtClean="0"/>
              <a:t>انقر لتحرير نمط العنوان الرئيسي</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تحرير أنماط النص الرئيسي</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smtClean="0"/>
              <a:t>انقر فوق الأيقونة لإضافة صورة</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تحرير أنماط النص الرئيسي</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تحرير أنماط النص الرئيسي</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smtClean="0"/>
              <a:t>انقر فوق الأيقونة لإضافة صورة</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تحرير أنماط النص الرئيسي</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تحرير أنماط النص الرئيسي</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smtClean="0"/>
              <a:t>انقر فوق الأيقونة لإضافة صورة</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تحرير أنماط النص الرئيسي</a:t>
            </a:r>
          </a:p>
        </p:txBody>
      </p:sp>
      <p:sp>
        <p:nvSpPr>
          <p:cNvPr id="3" name="Date Placeholder 2"/>
          <p:cNvSpPr>
            <a:spLocks noGrp="1"/>
          </p:cNvSpPr>
          <p:nvPr>
            <p:ph type="dt" sz="half" idx="10"/>
          </p:nvPr>
        </p:nvSpPr>
        <p:spPr/>
        <p:txBody>
          <a:bodyPr/>
          <a:lstStyle/>
          <a:p>
            <a:fld id="{C00F883A-11AA-48AC-B712-617FA12BC70C}" type="datetimeFigureOut">
              <a:rPr lang="en-US" smtClean="0"/>
              <a:t>27/08/2021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C8ADCD-9781-4590-87F9-9C6BD4FE8E06}" type="slidenum">
              <a:rPr lang="en-US" smtClean="0"/>
              <a:t>‹#›</a:t>
            </a:fld>
            <a:endParaRPr lang="en-US"/>
          </a:p>
        </p:txBody>
      </p:sp>
    </p:spTree>
    <p:extLst>
      <p:ext uri="{BB962C8B-B14F-4D97-AF65-F5344CB8AC3E}">
        <p14:creationId xmlns:p14="http://schemas.microsoft.com/office/powerpoint/2010/main" val="44309747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ar-SA" smtClean="0"/>
              <a:t>انقر لتحرير نمط العنوان الرئيسي</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Date Placeholder 3"/>
          <p:cNvSpPr>
            <a:spLocks noGrp="1"/>
          </p:cNvSpPr>
          <p:nvPr>
            <p:ph type="dt" sz="half" idx="10"/>
          </p:nvPr>
        </p:nvSpPr>
        <p:spPr/>
        <p:txBody>
          <a:bodyPr/>
          <a:lstStyle/>
          <a:p>
            <a:fld id="{C00F883A-11AA-48AC-B712-617FA12BC70C}" type="datetimeFigureOut">
              <a:rPr lang="en-US" smtClean="0"/>
              <a:t>27/08/2021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C8ADCD-9781-4590-87F9-9C6BD4FE8E06}" type="slidenum">
              <a:rPr lang="en-US" smtClean="0"/>
              <a:t>‹#›</a:t>
            </a:fld>
            <a:endParaRPr lang="en-US"/>
          </a:p>
        </p:txBody>
      </p:sp>
    </p:spTree>
    <p:extLst>
      <p:ext uri="{BB962C8B-B14F-4D97-AF65-F5344CB8AC3E}">
        <p14:creationId xmlns:p14="http://schemas.microsoft.com/office/powerpoint/2010/main" val="20926496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ar-SA" smtClean="0"/>
              <a:t>انقر لتحرير نمط العنوان الرئيسي</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Date Placeholder 3"/>
          <p:cNvSpPr>
            <a:spLocks noGrp="1"/>
          </p:cNvSpPr>
          <p:nvPr>
            <p:ph type="dt" sz="half" idx="10"/>
          </p:nvPr>
        </p:nvSpPr>
        <p:spPr/>
        <p:txBody>
          <a:bodyPr/>
          <a:lstStyle/>
          <a:p>
            <a:fld id="{C00F883A-11AA-48AC-B712-617FA12BC70C}" type="datetimeFigureOut">
              <a:rPr lang="en-US" smtClean="0"/>
              <a:t>27/08/2021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C8ADCD-9781-4590-87F9-9C6BD4FE8E06}" type="slidenum">
              <a:rPr lang="en-US" smtClean="0"/>
              <a:t>‹#›</a:t>
            </a:fld>
            <a:endParaRPr lang="en-US"/>
          </a:p>
        </p:txBody>
      </p:sp>
    </p:spTree>
    <p:extLst>
      <p:ext uri="{BB962C8B-B14F-4D97-AF65-F5344CB8AC3E}">
        <p14:creationId xmlns:p14="http://schemas.microsoft.com/office/powerpoint/2010/main" val="328268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smtClean="0"/>
              <a:t>تحرير أنماط النص الرئيسي</a:t>
            </a:r>
          </a:p>
        </p:txBody>
      </p:sp>
      <p:sp>
        <p:nvSpPr>
          <p:cNvPr id="4" name="Date Placeholder 3"/>
          <p:cNvSpPr>
            <a:spLocks noGrp="1"/>
          </p:cNvSpPr>
          <p:nvPr>
            <p:ph type="dt" sz="half" idx="10"/>
          </p:nvPr>
        </p:nvSpPr>
        <p:spPr/>
        <p:txBody>
          <a:bodyPr/>
          <a:lstStyle/>
          <a:p>
            <a:fld id="{C00F883A-11AA-48AC-B712-617FA12BC70C}" type="datetimeFigureOut">
              <a:rPr lang="en-US" smtClean="0"/>
              <a:t>27/08/2021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C8ADCD-9781-4590-87F9-9C6BD4FE8E06}" type="slidenum">
              <a:rPr lang="en-US" smtClean="0"/>
              <a:t>‹#›</a:t>
            </a:fld>
            <a:endParaRPr lang="en-US"/>
          </a:p>
        </p:txBody>
      </p:sp>
    </p:spTree>
    <p:extLst>
      <p:ext uri="{BB962C8B-B14F-4D97-AF65-F5344CB8AC3E}">
        <p14:creationId xmlns:p14="http://schemas.microsoft.com/office/powerpoint/2010/main" val="1723086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5" name="Date Placeholder 4"/>
          <p:cNvSpPr>
            <a:spLocks noGrp="1"/>
          </p:cNvSpPr>
          <p:nvPr>
            <p:ph type="dt" sz="half" idx="10"/>
          </p:nvPr>
        </p:nvSpPr>
        <p:spPr/>
        <p:txBody>
          <a:bodyPr/>
          <a:lstStyle/>
          <a:p>
            <a:fld id="{C00F883A-11AA-48AC-B712-617FA12BC70C}" type="datetimeFigureOut">
              <a:rPr lang="en-US" smtClean="0"/>
              <a:t>27/08/2021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C8ADCD-9781-4590-87F9-9C6BD4FE8E06}" type="slidenum">
              <a:rPr lang="en-US" smtClean="0"/>
              <a:t>‹#›</a:t>
            </a:fld>
            <a:endParaRPr lang="en-US"/>
          </a:p>
        </p:txBody>
      </p:sp>
    </p:spTree>
    <p:extLst>
      <p:ext uri="{BB962C8B-B14F-4D97-AF65-F5344CB8AC3E}">
        <p14:creationId xmlns:p14="http://schemas.microsoft.com/office/powerpoint/2010/main" val="3810196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مقارنة">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تحرير أنماط النص الرئيسي</a:t>
            </a:r>
          </a:p>
        </p:txBody>
      </p:sp>
      <p:sp>
        <p:nvSpPr>
          <p:cNvPr id="4" name="Content Placeholder 3"/>
          <p:cNvSpPr>
            <a:spLocks noGrp="1"/>
          </p:cNvSpPr>
          <p:nvPr>
            <p:ph sz="half" idx="2"/>
          </p:nvPr>
        </p:nvSpPr>
        <p:spPr>
          <a:xfrm>
            <a:off x="845127" y="2507550"/>
            <a:ext cx="5156200" cy="3680525"/>
          </a:xfrm>
        </p:spPr>
        <p:txBody>
          <a:bodyPr/>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تحرير أنماط النص الرئيسي</a:t>
            </a:r>
          </a:p>
        </p:txBody>
      </p:sp>
      <p:sp>
        <p:nvSpPr>
          <p:cNvPr id="6" name="Content Placeholder 5"/>
          <p:cNvSpPr>
            <a:spLocks noGrp="1"/>
          </p:cNvSpPr>
          <p:nvPr>
            <p:ph sz="quarter" idx="4"/>
          </p:nvPr>
        </p:nvSpPr>
        <p:spPr>
          <a:xfrm>
            <a:off x="6172200" y="2507550"/>
            <a:ext cx="5181601" cy="3680525"/>
          </a:xfrm>
        </p:spPr>
        <p:txBody>
          <a:bodyPr/>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7" name="Date Placeholder 6"/>
          <p:cNvSpPr>
            <a:spLocks noGrp="1"/>
          </p:cNvSpPr>
          <p:nvPr>
            <p:ph type="dt" sz="half" idx="10"/>
          </p:nvPr>
        </p:nvSpPr>
        <p:spPr/>
        <p:txBody>
          <a:bodyPr/>
          <a:lstStyle/>
          <a:p>
            <a:fld id="{C00F883A-11AA-48AC-B712-617FA12BC70C}" type="datetimeFigureOut">
              <a:rPr lang="en-US" smtClean="0"/>
              <a:t>27/08/2021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C8ADCD-9781-4590-87F9-9C6BD4FE8E06}" type="slidenum">
              <a:rPr lang="en-US" smtClean="0"/>
              <a:t>‹#›</a:t>
            </a:fld>
            <a:endParaRPr lang="en-US"/>
          </a:p>
        </p:txBody>
      </p:sp>
      <p:sp>
        <p:nvSpPr>
          <p:cNvPr id="10" name="Title 9"/>
          <p:cNvSpPr>
            <a:spLocks noGrp="1"/>
          </p:cNvSpPr>
          <p:nvPr>
            <p:ph type="title"/>
          </p:nvPr>
        </p:nvSpPr>
        <p:spPr/>
        <p:txBody>
          <a:bodyPr/>
          <a:lstStyle/>
          <a:p>
            <a:r>
              <a:rPr lang="ar-SA" smtClean="0"/>
              <a:t>انقر لتحرير نمط العنوان الرئيسي</a:t>
            </a:r>
            <a:endParaRPr lang="en-US" dirty="0"/>
          </a:p>
        </p:txBody>
      </p:sp>
    </p:spTree>
    <p:extLst>
      <p:ext uri="{BB962C8B-B14F-4D97-AF65-F5344CB8AC3E}">
        <p14:creationId xmlns:p14="http://schemas.microsoft.com/office/powerpoint/2010/main" val="855615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عنوان فقط">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00F883A-11AA-48AC-B712-617FA12BC70C}" type="datetimeFigureOut">
              <a:rPr lang="en-US" smtClean="0"/>
              <a:t>27/08/2021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C8ADCD-9781-4590-87F9-9C6BD4FE8E06}" type="slidenum">
              <a:rPr lang="en-US" smtClean="0"/>
              <a:t>‹#›</a:t>
            </a:fld>
            <a:endParaRPr lang="en-US"/>
          </a:p>
        </p:txBody>
      </p:sp>
      <p:sp>
        <p:nvSpPr>
          <p:cNvPr id="6" name="Title 5"/>
          <p:cNvSpPr>
            <a:spLocks noGrp="1"/>
          </p:cNvSpPr>
          <p:nvPr>
            <p:ph type="title"/>
          </p:nvPr>
        </p:nvSpPr>
        <p:spPr/>
        <p:txBody>
          <a:bodyPr/>
          <a:lstStyle/>
          <a:p>
            <a:r>
              <a:rPr lang="ar-SA" smtClean="0"/>
              <a:t>انقر لتحرير نمط العنوان الرئيسي</a:t>
            </a:r>
            <a:endParaRPr lang="en-US"/>
          </a:p>
        </p:txBody>
      </p:sp>
    </p:spTree>
    <p:extLst>
      <p:ext uri="{BB962C8B-B14F-4D97-AF65-F5344CB8AC3E}">
        <p14:creationId xmlns:p14="http://schemas.microsoft.com/office/powerpoint/2010/main" val="3507259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0F883A-11AA-48AC-B712-617FA12BC70C}" type="datetimeFigureOut">
              <a:rPr lang="en-US" smtClean="0"/>
              <a:t>27/08/2021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C8ADCD-9781-4590-87F9-9C6BD4FE8E06}" type="slidenum">
              <a:rPr lang="en-US" smtClean="0"/>
              <a:t>‹#›</a:t>
            </a:fld>
            <a:endParaRPr lang="en-US"/>
          </a:p>
        </p:txBody>
      </p:sp>
    </p:spTree>
    <p:extLst>
      <p:ext uri="{BB962C8B-B14F-4D97-AF65-F5344CB8AC3E}">
        <p14:creationId xmlns:p14="http://schemas.microsoft.com/office/powerpoint/2010/main" val="2918236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ar-SA" smtClean="0"/>
              <a:t>انقر لتحرير نمط العنوان الرئيسي</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تحرير أنماط النص الرئيسي</a:t>
            </a:r>
          </a:p>
        </p:txBody>
      </p:sp>
      <p:sp>
        <p:nvSpPr>
          <p:cNvPr id="5" name="Date Placeholder 4"/>
          <p:cNvSpPr>
            <a:spLocks noGrp="1"/>
          </p:cNvSpPr>
          <p:nvPr>
            <p:ph type="dt" sz="half" idx="10"/>
          </p:nvPr>
        </p:nvSpPr>
        <p:spPr/>
        <p:txBody>
          <a:bodyPr/>
          <a:lstStyle/>
          <a:p>
            <a:fld id="{C00F883A-11AA-48AC-B712-617FA12BC70C}" type="datetimeFigureOut">
              <a:rPr lang="en-US" smtClean="0"/>
              <a:t>27/08/2021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C8ADCD-9781-4590-87F9-9C6BD4FE8E06}" type="slidenum">
              <a:rPr lang="en-US" smtClean="0"/>
              <a:t>‹#›</a:t>
            </a:fld>
            <a:endParaRPr lang="en-US"/>
          </a:p>
        </p:txBody>
      </p:sp>
    </p:spTree>
    <p:extLst>
      <p:ext uri="{BB962C8B-B14F-4D97-AF65-F5344CB8AC3E}">
        <p14:creationId xmlns:p14="http://schemas.microsoft.com/office/powerpoint/2010/main" val="3753845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ar-SA" smtClean="0"/>
              <a:t>انقر لتحرير نمط العنوان الرئيسي</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r-SA" smtClean="0"/>
              <a:t>انقر فوق الأيقونة لإضافة صورة</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تحرير أنماط النص الرئيسي</a:t>
            </a:r>
          </a:p>
        </p:txBody>
      </p:sp>
      <p:sp>
        <p:nvSpPr>
          <p:cNvPr id="5" name="Date Placeholder 4"/>
          <p:cNvSpPr>
            <a:spLocks noGrp="1"/>
          </p:cNvSpPr>
          <p:nvPr>
            <p:ph type="dt" sz="half" idx="10"/>
          </p:nvPr>
        </p:nvSpPr>
        <p:spPr/>
        <p:txBody>
          <a:bodyPr/>
          <a:lstStyle/>
          <a:p>
            <a:fld id="{C00F883A-11AA-48AC-B712-617FA12BC70C}" type="datetimeFigureOut">
              <a:rPr lang="en-US" smtClean="0"/>
              <a:t>27/08/2021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C8ADCD-9781-4590-87F9-9C6BD4FE8E06}" type="slidenum">
              <a:rPr lang="en-US" smtClean="0"/>
              <a:t>‹#›</a:t>
            </a:fld>
            <a:endParaRPr lang="en-US"/>
          </a:p>
        </p:txBody>
      </p:sp>
    </p:spTree>
    <p:extLst>
      <p:ext uri="{BB962C8B-B14F-4D97-AF65-F5344CB8AC3E}">
        <p14:creationId xmlns:p14="http://schemas.microsoft.com/office/powerpoint/2010/main" val="746083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1.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C00F883A-11AA-48AC-B712-617FA12BC70C}" type="datetimeFigureOut">
              <a:rPr lang="en-US" smtClean="0"/>
              <a:t>27/08/2021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51C8ADCD-9781-4590-87F9-9C6BD4FE8E06}" type="slidenum">
              <a:rPr lang="en-US" smtClean="0"/>
              <a:t>‹#›</a:t>
            </a:fld>
            <a:endParaRPr lang="en-US"/>
          </a:p>
        </p:txBody>
      </p:sp>
    </p:spTree>
    <p:extLst>
      <p:ext uri="{BB962C8B-B14F-4D97-AF65-F5344CB8AC3E}">
        <p14:creationId xmlns:p14="http://schemas.microsoft.com/office/powerpoint/2010/main" val="330877789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C00F883A-11AA-48AC-B712-617FA12BC70C}" type="datetimeFigureOut">
              <a:rPr lang="en-US" smtClean="0"/>
              <a:t>27/08/2021</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51C8ADCD-9781-4590-87F9-9C6BD4FE8E06}" type="slidenum">
              <a:rPr lang="en-US" smtClean="0"/>
              <a:t>‹#›</a:t>
            </a:fld>
            <a:endParaRPr lang="en-US"/>
          </a:p>
        </p:txBody>
      </p:sp>
    </p:spTree>
    <p:extLst>
      <p:ext uri="{BB962C8B-B14F-4D97-AF65-F5344CB8AC3E}">
        <p14:creationId xmlns:p14="http://schemas.microsoft.com/office/powerpoint/2010/main" val="3893253232"/>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 id="2147483856" r:id="rId16"/>
    <p:sldLayoutId id="214748385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1.jfif"/><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hyperlink" Target="https://ar.wikipedia.org/wiki/%D8%A3%D8%AC%D8%A7%D9%83%D8%B3" TargetMode="External"/><Relationship Id="rId2" Type="http://schemas.openxmlformats.org/officeDocument/2006/relationships/image" Target="../media/image14.jfif"/><Relationship Id="rId1" Type="http://schemas.openxmlformats.org/officeDocument/2006/relationships/slideLayout" Target="../slideLayouts/slideLayout18.xml"/><Relationship Id="rId4" Type="http://schemas.openxmlformats.org/officeDocument/2006/relationships/hyperlink" Target="https://ar.wikipedia.org/wiki/%D8%B4%D8%B1%D9%83%D8%A9_%D9%85%D9%88%D8%B2%D9%8A%D9%84%D8%A7"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hyperlink" Target="https://ar.wikipedia.org/wiki/%D9%85%D9%88%D9%82%D8%B9_%D9%88%D9%8A%D8%A8" TargetMode="External"/><Relationship Id="rId7" Type="http://schemas.openxmlformats.org/officeDocument/2006/relationships/image" Target="../media/image17.png"/><Relationship Id="rId2" Type="http://schemas.openxmlformats.org/officeDocument/2006/relationships/hyperlink" Target="https://ar.wikipedia.org/wiki/%D8%A5%D8%B7%D8%A7%D8%B1_%D8%B9%D9%85%D9%84_(%D8%A8%D8%B1%D9%85%D8%AC%D8%A9)" TargetMode="External"/><Relationship Id="rId1" Type="http://schemas.openxmlformats.org/officeDocument/2006/relationships/slideLayout" Target="../slideLayouts/slideLayout18.xml"/><Relationship Id="rId6" Type="http://schemas.openxmlformats.org/officeDocument/2006/relationships/hyperlink" Target="https://ar.wikipedia.org/wiki/%D8%AA%D9%88%D9%8A%D8%AA%D8%B1" TargetMode="External"/><Relationship Id="rId5" Type="http://schemas.openxmlformats.org/officeDocument/2006/relationships/hyperlink" Target="https://ar.wikipedia.org/wiki/%D8%AA%D8%B7%D8%A8%D9%8A%D9%82_%D9%88%D9%8A%D8%A8" TargetMode="External"/><Relationship Id="rId4" Type="http://schemas.openxmlformats.org/officeDocument/2006/relationships/hyperlink" Target="https://ar.wikipedia.org/wiki/%D8%A7%D9%84%D9%88%D9%8A%D8%A8"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hyperlink" Target="https://ar.wikipedia.org/wiki/%D9%84%D8%BA%D8%A9_%D8%A7%D9%84%D8%AA%D8%B1%D9%85%D9%8A%D8%B2_%D8%A7%D9%84%D9%82%D8%A7%D8%A8%D9%84%D8%A9_%D9%84%D9%84%D8%A7%D9%85%D8%AA%D8%AF%D8%A7%D8%AF" TargetMode="External"/><Relationship Id="rId2" Type="http://schemas.openxmlformats.org/officeDocument/2006/relationships/hyperlink" Target="https://ar.wikipedia.org/wiki/%D8%AC%D8%A7%D9%81%D8%A7_%D8%B3%D9%83%D8%B1%D9%8A%D8%A8%D8%AA" TargetMode="External"/><Relationship Id="rId1" Type="http://schemas.openxmlformats.org/officeDocument/2006/relationships/slideLayout" Target="../slideLayouts/slideLayout18.xml"/><Relationship Id="rId5" Type="http://schemas.openxmlformats.org/officeDocument/2006/relationships/image" Target="../media/image7.png"/><Relationship Id="rId4" Type="http://schemas.openxmlformats.org/officeDocument/2006/relationships/hyperlink" Target="https://ar.wikipedia.org/wiki/%D9%84%D8%BA%D8%A9_%D8%AA%D8%B1%D9%85%D9%8A%D8%B2_%D8%A7%D9%84%D9%86%D8%B5_%D8%A7%D9%84%D9%81%D8%A7%D8%A6%D9%82"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1">
                <a:lumMod val="95000"/>
              </a:schemeClr>
            </a:gs>
            <a:gs pos="99000">
              <a:schemeClr val="tx1">
                <a:lumMod val="65000"/>
                <a:lumOff val="35000"/>
              </a:schemeClr>
            </a:gs>
          </a:gsLst>
          <a:lin ang="8100000" scaled="1"/>
        </a:gradFill>
        <a:effectLst/>
      </p:bgPr>
    </p:bg>
    <p:spTree>
      <p:nvGrpSpPr>
        <p:cNvPr id="1" name=""/>
        <p:cNvGrpSpPr/>
        <p:nvPr/>
      </p:nvGrpSpPr>
      <p:grpSpPr>
        <a:xfrm>
          <a:off x="0" y="0"/>
          <a:ext cx="0" cy="0"/>
          <a:chOff x="0" y="0"/>
          <a:chExt cx="0" cy="0"/>
        </a:xfrm>
      </p:grpSpPr>
      <p:pic>
        <p:nvPicPr>
          <p:cNvPr id="4" name="صورة 3"/>
          <p:cNvPicPr/>
          <p:nvPr/>
        </p:nvPicPr>
        <p:blipFill>
          <a:blip r:embed="rId2" cstate="print">
            <a:extLst>
              <a:ext uri="{28A0092B-C50C-407E-A947-70E740481C1C}">
                <a14:useLocalDpi xmlns:a14="http://schemas.microsoft.com/office/drawing/2010/main" val="0"/>
              </a:ext>
            </a:extLst>
          </a:blip>
          <a:stretch>
            <a:fillRect/>
          </a:stretch>
        </p:blipFill>
        <p:spPr>
          <a:xfrm>
            <a:off x="504966" y="35149"/>
            <a:ext cx="2779563" cy="2804947"/>
          </a:xfrm>
          <a:prstGeom prst="rect">
            <a:avLst/>
          </a:prstGeom>
        </p:spPr>
      </p:pic>
      <p:sp>
        <p:nvSpPr>
          <p:cNvPr id="6" name="مربع نص 5"/>
          <p:cNvSpPr txBox="1"/>
          <p:nvPr/>
        </p:nvSpPr>
        <p:spPr>
          <a:xfrm>
            <a:off x="8639031" y="0"/>
            <a:ext cx="3248169" cy="2554545"/>
          </a:xfrm>
          <a:prstGeom prst="rect">
            <a:avLst/>
          </a:prstGeom>
          <a:noFill/>
        </p:spPr>
        <p:txBody>
          <a:bodyPr wrap="square" rtlCol="0">
            <a:spAutoFit/>
          </a:bodyPr>
          <a:lstStyle/>
          <a:p>
            <a:pPr marL="228600" algn="r">
              <a:lnSpc>
                <a:spcPct val="150000"/>
              </a:lnSpc>
              <a:spcAft>
                <a:spcPts val="600"/>
              </a:spcAft>
            </a:pPr>
            <a:r>
              <a:rPr lang="ar-SY" sz="2800" b="1" dirty="0">
                <a:latin typeface="Calibri" panose="020F0502020204030204" pitchFamily="34" charset="0"/>
                <a:ea typeface="Calibri" panose="020F0502020204030204" pitchFamily="34" charset="0"/>
                <a:cs typeface="Arabic Typesetting" panose="03020402040406030203" pitchFamily="66" charset="-78"/>
              </a:rPr>
              <a:t> </a:t>
            </a:r>
            <a:r>
              <a:rPr lang="ar-SY" sz="2400" b="1" dirty="0">
                <a:latin typeface="Calibri" panose="020F0502020204030204" pitchFamily="34" charset="0"/>
                <a:ea typeface="Calibri" panose="020F0502020204030204" pitchFamily="34" charset="0"/>
                <a:cs typeface="Arabic Typesetting" panose="03020402040406030203" pitchFamily="66" charset="-78"/>
              </a:rPr>
              <a:t>الجمهورية العربية </a:t>
            </a:r>
            <a:r>
              <a:rPr lang="ar-SY" sz="2400" b="1" dirty="0" smtClean="0">
                <a:latin typeface="Calibri" panose="020F0502020204030204" pitchFamily="34" charset="0"/>
                <a:ea typeface="Calibri" panose="020F0502020204030204" pitchFamily="34" charset="0"/>
                <a:cs typeface="Arabic Typesetting" panose="03020402040406030203" pitchFamily="66" charset="-78"/>
              </a:rPr>
              <a:t>السورية</a:t>
            </a:r>
            <a:r>
              <a:rPr lang="en-US" sz="2400" b="1" dirty="0" smtClean="0">
                <a:latin typeface="Calibri" panose="020F0502020204030204" pitchFamily="34" charset="0"/>
                <a:ea typeface="Calibri" panose="020F0502020204030204" pitchFamily="34" charset="0"/>
                <a:cs typeface="Arabic Typesetting" panose="03020402040406030203" pitchFamily="66" charset="-78"/>
              </a:rPr>
              <a:t> </a:t>
            </a:r>
            <a:endParaRPr lang="ar-SY" sz="2400" b="1" dirty="0" smtClean="0">
              <a:latin typeface="Calibri" panose="020F0502020204030204" pitchFamily="34" charset="0"/>
              <a:ea typeface="Calibri" panose="020F0502020204030204" pitchFamily="34" charset="0"/>
              <a:cs typeface="Arabic Typesetting" panose="03020402040406030203" pitchFamily="66" charset="-78"/>
            </a:endParaRPr>
          </a:p>
          <a:p>
            <a:pPr marL="228600" algn="r">
              <a:lnSpc>
                <a:spcPct val="150000"/>
              </a:lnSpc>
              <a:spcAft>
                <a:spcPts val="600"/>
              </a:spcAft>
            </a:pPr>
            <a:r>
              <a:rPr lang="ar-SY" sz="2400" b="1" dirty="0" smtClean="0">
                <a:latin typeface="Calibri" panose="020F0502020204030204" pitchFamily="34" charset="0"/>
                <a:ea typeface="Calibri" panose="020F0502020204030204" pitchFamily="34" charset="0"/>
                <a:cs typeface="Arabic Typesetting" panose="03020402040406030203" pitchFamily="66" charset="-78"/>
              </a:rPr>
              <a:t>وزارة التعليم العالي</a:t>
            </a:r>
            <a:endParaRPr lang="ar-SY" sz="2400" b="1" dirty="0">
              <a:latin typeface="Calibri" panose="020F0502020204030204" pitchFamily="34" charset="0"/>
              <a:ea typeface="Calibri" panose="020F0502020204030204" pitchFamily="34" charset="0"/>
              <a:cs typeface="Arial" panose="020B0604020202020204" pitchFamily="34" charset="0"/>
            </a:endParaRPr>
          </a:p>
          <a:p>
            <a:pPr marL="228600" algn="r">
              <a:lnSpc>
                <a:spcPct val="150000"/>
              </a:lnSpc>
              <a:spcAft>
                <a:spcPts val="600"/>
              </a:spcAft>
            </a:pPr>
            <a:r>
              <a:rPr lang="ar-SY" sz="2400" b="1" dirty="0" smtClean="0">
                <a:ea typeface="Calibri" panose="020F0502020204030204" pitchFamily="34" charset="0"/>
                <a:cs typeface="Arabic Typesetting" panose="03020402040406030203" pitchFamily="66" charset="-78"/>
              </a:rPr>
              <a:t>جامعة </a:t>
            </a:r>
            <a:r>
              <a:rPr lang="ar-SY" sz="2400" b="1" dirty="0">
                <a:ea typeface="Calibri" panose="020F0502020204030204" pitchFamily="34" charset="0"/>
                <a:cs typeface="Arabic Typesetting" panose="03020402040406030203" pitchFamily="66" charset="-78"/>
              </a:rPr>
              <a:t>البعث – كلية الهندسة المعلوماتية</a:t>
            </a:r>
            <a:br>
              <a:rPr lang="ar-SY" sz="2400" b="1" dirty="0">
                <a:ea typeface="Calibri" panose="020F0502020204030204" pitchFamily="34" charset="0"/>
                <a:cs typeface="Arabic Typesetting" panose="03020402040406030203" pitchFamily="66" charset="-78"/>
              </a:rPr>
            </a:br>
            <a:r>
              <a:rPr lang="ar-SY" sz="2400" b="1" dirty="0">
                <a:ea typeface="Calibri" panose="020F0502020204030204" pitchFamily="34" charset="0"/>
                <a:cs typeface="Arabic Typesetting" panose="03020402040406030203" pitchFamily="66" charset="-78"/>
              </a:rPr>
              <a:t>قسم هندسة البرمجيات ونظم </a:t>
            </a:r>
            <a:r>
              <a:rPr lang="ar-SY" sz="2400" b="1" dirty="0" smtClean="0">
                <a:ea typeface="Calibri" panose="020F0502020204030204" pitchFamily="34" charset="0"/>
                <a:cs typeface="Arabic Typesetting" panose="03020402040406030203" pitchFamily="66" charset="-78"/>
              </a:rPr>
              <a:t>المعلومات</a:t>
            </a:r>
          </a:p>
        </p:txBody>
      </p:sp>
      <p:sp>
        <p:nvSpPr>
          <p:cNvPr id="11" name="مربع نص 10"/>
          <p:cNvSpPr txBox="1"/>
          <p:nvPr/>
        </p:nvSpPr>
        <p:spPr>
          <a:xfrm>
            <a:off x="1237167" y="2363042"/>
            <a:ext cx="7401864" cy="954107"/>
          </a:xfrm>
          <a:prstGeom prst="rect">
            <a:avLst/>
          </a:prstGeom>
          <a:noFill/>
        </p:spPr>
        <p:txBody>
          <a:bodyPr wrap="square" rtlCol="0">
            <a:spAutoFit/>
          </a:bodyPr>
          <a:lstStyle/>
          <a:p>
            <a:pPr algn="r"/>
            <a:r>
              <a:rPr lang="ar-SY" sz="2800" b="1" dirty="0" smtClean="0"/>
              <a:t>موقع ويب لإدارة نظام مدرسي</a:t>
            </a:r>
          </a:p>
          <a:p>
            <a:pPr algn="r"/>
            <a:r>
              <a:rPr lang="ar-SY" sz="2800" b="1" dirty="0"/>
              <a:t> </a:t>
            </a:r>
            <a:r>
              <a:rPr lang="ar-SY" sz="2800" b="1" dirty="0" smtClean="0"/>
              <a:t>         </a:t>
            </a:r>
            <a:r>
              <a:rPr lang="ar-SY" sz="2000" b="1" dirty="0" smtClean="0"/>
              <a:t>مشروع سنة رابعة</a:t>
            </a:r>
            <a:endParaRPr lang="en-US" sz="2000" b="1" dirty="0"/>
          </a:p>
        </p:txBody>
      </p:sp>
      <p:sp>
        <p:nvSpPr>
          <p:cNvPr id="12" name="مربع نص 11"/>
          <p:cNvSpPr txBox="1"/>
          <p:nvPr/>
        </p:nvSpPr>
        <p:spPr>
          <a:xfrm>
            <a:off x="7806519" y="4023013"/>
            <a:ext cx="3944203" cy="2308324"/>
          </a:xfrm>
          <a:prstGeom prst="rect">
            <a:avLst/>
          </a:prstGeom>
          <a:noFill/>
        </p:spPr>
        <p:txBody>
          <a:bodyPr wrap="square" rtlCol="0">
            <a:spAutoFit/>
          </a:bodyPr>
          <a:lstStyle/>
          <a:p>
            <a:pPr algn="r"/>
            <a:r>
              <a:rPr lang="ar-SY" sz="2400" b="1" i="1" u="sng" dirty="0" smtClean="0"/>
              <a:t>إعداد الطلاب</a:t>
            </a:r>
          </a:p>
          <a:p>
            <a:pPr algn="r"/>
            <a:endParaRPr lang="ar-SY" sz="2400" b="1" i="1" u="sng" dirty="0" smtClean="0"/>
          </a:p>
          <a:p>
            <a:pPr algn="r"/>
            <a:r>
              <a:rPr lang="ar-SY" sz="2000" dirty="0" smtClean="0"/>
              <a:t>  </a:t>
            </a:r>
            <a:r>
              <a:rPr lang="ar-SY" sz="2400" b="1" i="1" dirty="0" smtClean="0"/>
              <a:t>ربيع عمران</a:t>
            </a:r>
          </a:p>
          <a:p>
            <a:pPr algn="r"/>
            <a:r>
              <a:rPr lang="ar-SY" sz="2400" b="1" i="1" dirty="0"/>
              <a:t> </a:t>
            </a:r>
            <a:r>
              <a:rPr lang="ar-SY" sz="2400" b="1" i="1" dirty="0" smtClean="0"/>
              <a:t>      مريانا الجمالي </a:t>
            </a:r>
          </a:p>
          <a:p>
            <a:pPr algn="r"/>
            <a:r>
              <a:rPr lang="ar-SY" sz="2400" b="1" i="1" dirty="0"/>
              <a:t> </a:t>
            </a:r>
            <a:r>
              <a:rPr lang="ar-SY" sz="2400" b="1" i="1" dirty="0" smtClean="0"/>
              <a:t>             ريم صالح</a:t>
            </a:r>
          </a:p>
          <a:p>
            <a:pPr algn="r"/>
            <a:r>
              <a:rPr lang="ar-SY" sz="2400" b="1" i="1" dirty="0"/>
              <a:t> </a:t>
            </a:r>
            <a:r>
              <a:rPr lang="ar-SY" sz="2400" b="1" i="1" dirty="0" smtClean="0"/>
              <a:t>                 زينب صافتلي</a:t>
            </a:r>
            <a:endParaRPr lang="en-US" sz="2400" b="1" i="1" dirty="0"/>
          </a:p>
        </p:txBody>
      </p:sp>
      <p:sp>
        <p:nvSpPr>
          <p:cNvPr id="13" name="مربع نص 12"/>
          <p:cNvSpPr txBox="1"/>
          <p:nvPr/>
        </p:nvSpPr>
        <p:spPr>
          <a:xfrm>
            <a:off x="504966" y="3739487"/>
            <a:ext cx="5186148" cy="1723549"/>
          </a:xfrm>
          <a:prstGeom prst="rect">
            <a:avLst/>
          </a:prstGeom>
          <a:noFill/>
        </p:spPr>
        <p:txBody>
          <a:bodyPr wrap="square" rtlCol="0">
            <a:spAutoFit/>
          </a:bodyPr>
          <a:lstStyle/>
          <a:p>
            <a:pPr algn="r"/>
            <a:r>
              <a:rPr lang="ar-SY" sz="2400" b="1" i="1" u="sng" dirty="0" smtClean="0"/>
              <a:t>إشراف</a:t>
            </a:r>
            <a:r>
              <a:rPr lang="ar-SY" sz="3200" b="1" i="1" dirty="0" smtClean="0"/>
              <a:t> </a:t>
            </a:r>
          </a:p>
          <a:p>
            <a:pPr algn="r"/>
            <a:endParaRPr lang="ar-SY" sz="3200" b="1" i="1" dirty="0" smtClean="0"/>
          </a:p>
          <a:p>
            <a:pPr algn="r"/>
            <a:r>
              <a:rPr lang="ar-SY" sz="2400" b="1" dirty="0" smtClean="0"/>
              <a:t>د.ناصر أبو صالح            م.طريف الكلزلي    </a:t>
            </a:r>
          </a:p>
          <a:p>
            <a:pPr algn="r"/>
            <a:r>
              <a:rPr lang="ar-SY" dirty="0"/>
              <a:t> </a:t>
            </a:r>
            <a:r>
              <a:rPr lang="ar-SY" dirty="0" smtClean="0"/>
              <a:t>                        </a:t>
            </a:r>
            <a:endParaRPr lang="en-US" dirty="0"/>
          </a:p>
        </p:txBody>
      </p:sp>
    </p:spTree>
    <p:extLst>
      <p:ext uri="{BB962C8B-B14F-4D97-AF65-F5344CB8AC3E}">
        <p14:creationId xmlns:p14="http://schemas.microsoft.com/office/powerpoint/2010/main" val="36678819"/>
      </p:ext>
    </p:extLst>
  </p:cSld>
  <p:clrMapOvr>
    <a:masterClrMapping/>
  </p:clrMapOvr>
  <p:transition spd="slow">
    <p:wheel spokes="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صورة 1"/>
          <p:cNvPicPr/>
          <p:nvPr/>
        </p:nvPicPr>
        <p:blipFill>
          <a:blip r:embed="rId2">
            <a:extLst>
              <a:ext uri="{28A0092B-C50C-407E-A947-70E740481C1C}">
                <a14:useLocalDpi xmlns:a14="http://schemas.microsoft.com/office/drawing/2010/main" val="0"/>
              </a:ext>
            </a:extLst>
          </a:blip>
          <a:stretch>
            <a:fillRect/>
          </a:stretch>
        </p:blipFill>
        <p:spPr>
          <a:xfrm>
            <a:off x="719744" y="1004258"/>
            <a:ext cx="4712065" cy="2994537"/>
          </a:xfrm>
          <a:prstGeom prst="rect">
            <a:avLst/>
          </a:prstGeom>
        </p:spPr>
      </p:pic>
      <p:sp>
        <p:nvSpPr>
          <p:cNvPr id="3" name="مربع نص 2"/>
          <p:cNvSpPr txBox="1"/>
          <p:nvPr/>
        </p:nvSpPr>
        <p:spPr>
          <a:xfrm>
            <a:off x="5827594" y="444700"/>
            <a:ext cx="5995917" cy="6063198"/>
          </a:xfrm>
          <a:prstGeom prst="rect">
            <a:avLst/>
          </a:prstGeom>
          <a:noFill/>
        </p:spPr>
        <p:txBody>
          <a:bodyPr wrap="square" rtlCol="0">
            <a:spAutoFit/>
          </a:bodyPr>
          <a:lstStyle/>
          <a:p>
            <a:r>
              <a:rPr lang="en-US" sz="2800" dirty="0" smtClean="0">
                <a:solidFill>
                  <a:srgbClr val="00B0F0"/>
                </a:solidFill>
              </a:rPr>
              <a:t>HTML </a:t>
            </a:r>
            <a:r>
              <a:rPr lang="en-US" sz="2800" dirty="0">
                <a:solidFill>
                  <a:srgbClr val="00B0F0"/>
                </a:solidFill>
              </a:rPr>
              <a:t>(Hypertext Markup </a:t>
            </a:r>
            <a:r>
              <a:rPr lang="en-US" sz="2800" dirty="0" smtClean="0">
                <a:solidFill>
                  <a:srgbClr val="00B0F0"/>
                </a:solidFill>
              </a:rPr>
              <a:t>Language) -6</a:t>
            </a:r>
            <a:endParaRPr lang="ar-SY" sz="2800" dirty="0" smtClean="0">
              <a:solidFill>
                <a:srgbClr val="00B0F0"/>
              </a:solidFill>
            </a:endParaRPr>
          </a:p>
          <a:p>
            <a:endParaRPr lang="en-US" sz="2800" dirty="0" smtClean="0">
              <a:solidFill>
                <a:srgbClr val="00B0F0"/>
              </a:solidFill>
            </a:endParaRPr>
          </a:p>
          <a:p>
            <a:pPr algn="r"/>
            <a:r>
              <a:rPr lang="en-US" sz="2400" b="1" u="sng" dirty="0" smtClean="0"/>
              <a:t>:Definition</a:t>
            </a:r>
            <a:endParaRPr lang="ar-SY" sz="2400" b="1" u="sng" dirty="0" smtClean="0"/>
          </a:p>
          <a:p>
            <a:pPr algn="r"/>
            <a:endParaRPr lang="ar-SY" sz="2400" b="1" u="sng" dirty="0" smtClean="0"/>
          </a:p>
          <a:p>
            <a:pPr algn="r"/>
            <a:endParaRPr lang="en-US" sz="2400" b="1" u="sng" dirty="0" smtClean="0"/>
          </a:p>
          <a:p>
            <a:pPr algn="r"/>
            <a:r>
              <a:rPr lang="ar-SY" sz="2000" dirty="0" smtClean="0"/>
              <a:t>اللغة </a:t>
            </a:r>
            <a:r>
              <a:rPr lang="ar-SY" sz="2000" dirty="0"/>
              <a:t>التي تستخدم في إ</a:t>
            </a:r>
            <a:r>
              <a:rPr lang="ar-SY" sz="2000" dirty="0" smtClean="0"/>
              <a:t>نشاء </a:t>
            </a:r>
            <a:r>
              <a:rPr lang="ar-SY" sz="2000" dirty="0"/>
              <a:t>و تصميم صفحات و مواقع الويب و تعتبر الهيكل الرئيسي لأي صفحة أو موقع على الويب.</a:t>
            </a:r>
            <a:endParaRPr lang="en-US" sz="2000" dirty="0"/>
          </a:p>
          <a:p>
            <a:pPr algn="r"/>
            <a:r>
              <a:rPr lang="ar-SY" sz="2000" dirty="0"/>
              <a:t>لا تعتبرلغة برمجة وإنما هي هيكل صفحة الويب, وهي التي تعطي متصفّح الإنترنت وصفا لكيفيّة عرضه لمحتوياتها(طريقة عرض الصور </a:t>
            </a:r>
            <a:r>
              <a:rPr lang="ar-SY" sz="2000" dirty="0" smtClean="0"/>
              <a:t>والروابط </a:t>
            </a:r>
            <a:r>
              <a:rPr lang="ar-SY" sz="2000" dirty="0"/>
              <a:t>والنصوص والأشياء الأخرى التي تحتويها الصفحة و أماكن عرض كل منها داخل الصفحة), كما تقوم بإمداد المتصفح بالمعلومات الخاصة بالصفحة </a:t>
            </a:r>
            <a:r>
              <a:rPr lang="ar-SY" sz="2000" dirty="0" smtClean="0"/>
              <a:t>.</a:t>
            </a:r>
          </a:p>
          <a:p>
            <a:pPr algn="r"/>
            <a:endParaRPr lang="ar-SY" sz="2000" dirty="0"/>
          </a:p>
          <a:p>
            <a:pPr algn="r"/>
            <a:r>
              <a:rPr lang="ar-SY" sz="2000" dirty="0"/>
              <a:t>العناصر هي اللبنة الأساسية لبناء مستندات</a:t>
            </a:r>
            <a:r>
              <a:rPr lang="en-US" sz="2000" dirty="0"/>
              <a:t>، </a:t>
            </a:r>
            <a:r>
              <a:rPr lang="ar-SY" sz="2000" dirty="0"/>
              <a:t>إذ نستطيع عبرها إضافة الصور والكائنات التفاعلية مثل النماذج أو ملفات الفيديو والصوت؛ وتستطيع أيضًا إنشاء مستندات منظمة عبر </a:t>
            </a:r>
          </a:p>
          <a:p>
            <a:pPr algn="r"/>
            <a:r>
              <a:rPr lang="ar-SY" sz="2000" dirty="0"/>
              <a:t>استخدام وسوم للتصريح عن الفقرات والعناوين والروابط والاقتباسات والجداول </a:t>
            </a:r>
            <a:r>
              <a:rPr lang="ar-SY" sz="2000" dirty="0" smtClean="0"/>
              <a:t>وغيرها</a:t>
            </a:r>
            <a:endParaRPr lang="en-US" sz="2800" dirty="0">
              <a:solidFill>
                <a:schemeClr val="accent4">
                  <a:lumMod val="50000"/>
                </a:schemeClr>
              </a:solidFill>
            </a:endParaRPr>
          </a:p>
        </p:txBody>
      </p:sp>
    </p:spTree>
    <p:extLst>
      <p:ext uri="{BB962C8B-B14F-4D97-AF65-F5344CB8AC3E}">
        <p14:creationId xmlns:p14="http://schemas.microsoft.com/office/powerpoint/2010/main" val="3203002959"/>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p:cNvSpPr txBox="1"/>
          <p:nvPr/>
        </p:nvSpPr>
        <p:spPr>
          <a:xfrm>
            <a:off x="286604" y="204714"/>
            <a:ext cx="11532358" cy="6678751"/>
          </a:xfrm>
          <a:prstGeom prst="rect">
            <a:avLst/>
          </a:prstGeom>
          <a:noFill/>
        </p:spPr>
        <p:txBody>
          <a:bodyPr wrap="square" rtlCol="0">
            <a:spAutoFit/>
          </a:bodyPr>
          <a:lstStyle/>
          <a:p>
            <a:pPr algn="r"/>
            <a:r>
              <a:rPr lang="en-US" sz="2800" b="1" u="sng" dirty="0" smtClean="0">
                <a:solidFill>
                  <a:srgbClr val="00B0F0"/>
                </a:solidFill>
              </a:rPr>
              <a:t>Css -7</a:t>
            </a:r>
          </a:p>
          <a:p>
            <a:pPr algn="r"/>
            <a:endParaRPr lang="en-US" sz="2800" b="1" u="sng" dirty="0" smtClean="0">
              <a:solidFill>
                <a:schemeClr val="accent4">
                  <a:lumMod val="50000"/>
                </a:schemeClr>
              </a:solidFill>
            </a:endParaRPr>
          </a:p>
          <a:p>
            <a:pPr algn="r"/>
            <a:r>
              <a:rPr lang="en-US" sz="2400" b="1" u="sng" dirty="0"/>
              <a:t>:Definition</a:t>
            </a:r>
            <a:endParaRPr lang="ar-SY" sz="2400" b="1" u="sng" dirty="0"/>
          </a:p>
          <a:p>
            <a:pPr algn="r"/>
            <a:endParaRPr lang="en-US" sz="2800" b="1" u="sng" dirty="0">
              <a:solidFill>
                <a:schemeClr val="accent4">
                  <a:lumMod val="50000"/>
                </a:schemeClr>
              </a:solidFill>
            </a:endParaRPr>
          </a:p>
          <a:p>
            <a:pPr algn="r"/>
            <a:r>
              <a:rPr lang="ar-SY" sz="2000" dirty="0" smtClean="0"/>
              <a:t>لغة </a:t>
            </a:r>
            <a:r>
              <a:rPr lang="ar-SY" sz="2000" dirty="0"/>
              <a:t>توصيفيه تقوم بمنح موقع الويب شكله الجميل وتصميمه الفريد الذي سيميزه عن غيره من المواقع . </a:t>
            </a:r>
            <a:endParaRPr lang="en-US" sz="2000" dirty="0" smtClean="0"/>
          </a:p>
          <a:p>
            <a:pPr algn="r"/>
            <a:r>
              <a:rPr lang="ar-SY" sz="2000" dirty="0">
                <a:solidFill>
                  <a:srgbClr val="FF0000"/>
                </a:solidFill>
              </a:rPr>
              <a:t>بدونها ستظل مواقع الويب نصًا عاديًا على خلفيات بيضاء</a:t>
            </a:r>
            <a:r>
              <a:rPr lang="ar-SY" sz="2000" dirty="0" smtClean="0">
                <a:solidFill>
                  <a:srgbClr val="FF0000"/>
                </a:solidFill>
              </a:rPr>
              <a:t>.</a:t>
            </a:r>
            <a:endParaRPr lang="en-US" sz="2000" dirty="0" smtClean="0">
              <a:solidFill>
                <a:srgbClr val="FF0000"/>
              </a:solidFill>
            </a:endParaRPr>
          </a:p>
          <a:p>
            <a:pPr algn="r"/>
            <a:endParaRPr lang="en-US" sz="2000" dirty="0">
              <a:solidFill>
                <a:srgbClr val="FF0000"/>
              </a:solidFill>
            </a:endParaRPr>
          </a:p>
          <a:p>
            <a:pPr algn="r"/>
            <a:endParaRPr lang="en-US" sz="2000" dirty="0" smtClean="0">
              <a:solidFill>
                <a:srgbClr val="FF0000"/>
              </a:solidFill>
            </a:endParaRPr>
          </a:p>
          <a:p>
            <a:pPr algn="r"/>
            <a:endParaRPr lang="en-US" sz="2000" dirty="0">
              <a:solidFill>
                <a:srgbClr val="FF0000"/>
              </a:solidFill>
            </a:endParaRPr>
          </a:p>
          <a:p>
            <a:pPr algn="r"/>
            <a:endParaRPr lang="en-US" sz="2000" dirty="0" smtClean="0">
              <a:solidFill>
                <a:srgbClr val="FF0000"/>
              </a:solidFill>
            </a:endParaRPr>
          </a:p>
          <a:p>
            <a:pPr algn="r"/>
            <a:endParaRPr lang="en-US" sz="2000" dirty="0">
              <a:solidFill>
                <a:srgbClr val="FF0000"/>
              </a:solidFill>
            </a:endParaRPr>
          </a:p>
          <a:p>
            <a:pPr algn="r"/>
            <a:endParaRPr lang="en-US" sz="2000" dirty="0" smtClean="0">
              <a:solidFill>
                <a:srgbClr val="FF0000"/>
              </a:solidFill>
            </a:endParaRPr>
          </a:p>
          <a:p>
            <a:pPr algn="r"/>
            <a:r>
              <a:rPr lang="ar-SY" sz="2000" b="1" u="sng" dirty="0"/>
              <a:t>سمحت </a:t>
            </a:r>
            <a:r>
              <a:rPr lang="ar-SY" sz="2000" b="1" u="sng" dirty="0" smtClean="0"/>
              <a:t>بتصميم </a:t>
            </a:r>
            <a:r>
              <a:rPr lang="ar-SY" sz="2000" b="1" u="sng" dirty="0"/>
              <a:t>وتشكيل صفحات الويب بطرق متعددة و مختلفة لتتمكن من إستيعاب مدى إبداع الشخص ، مثل القدرة على</a:t>
            </a:r>
            <a:r>
              <a:rPr lang="ar-SY" sz="2000" b="1" u="sng" dirty="0" smtClean="0"/>
              <a:t>:</a:t>
            </a:r>
            <a:endParaRPr lang="en-US" sz="2000" b="1" u="sng" dirty="0" smtClean="0"/>
          </a:p>
          <a:p>
            <a:pPr algn="r"/>
            <a:endParaRPr lang="ar-SY" sz="2000" b="1" u="sng" dirty="0"/>
          </a:p>
          <a:p>
            <a:pPr algn="r"/>
            <a:r>
              <a:rPr lang="ar-SY" sz="2000" dirty="0"/>
              <a:t>1- تحديد الخطوط والهوامش والمسافات لعناصر الموقع .</a:t>
            </a:r>
          </a:p>
          <a:p>
            <a:pPr algn="r"/>
            <a:r>
              <a:rPr lang="ar-SY" sz="2000" dirty="0"/>
              <a:t>2-تحديد لون وحجم العناصر .</a:t>
            </a:r>
          </a:p>
          <a:p>
            <a:pPr algn="r"/>
            <a:r>
              <a:rPr lang="ar-SY" sz="2000" dirty="0"/>
              <a:t>3-تطبيق الألوان على الخلفيات .</a:t>
            </a:r>
          </a:p>
          <a:p>
            <a:pPr algn="r"/>
            <a:r>
              <a:rPr lang="ar-SY" sz="2000" dirty="0"/>
              <a:t>4-تحريك العناصر بحرية والحصول على العديد من الحركات في الموقع .</a:t>
            </a:r>
          </a:p>
          <a:p>
            <a:pPr algn="r"/>
            <a:endParaRPr lang="ar-SY" sz="2000" dirty="0">
              <a:solidFill>
                <a:srgbClr val="FF0000"/>
              </a:solidFill>
            </a:endParaRPr>
          </a:p>
          <a:p>
            <a:pPr algn="r"/>
            <a:endParaRPr lang="ar-SY" sz="2000" dirty="0"/>
          </a:p>
        </p:txBody>
      </p:sp>
      <p:pic>
        <p:nvPicPr>
          <p:cNvPr id="3" name="صورة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604" y="395783"/>
            <a:ext cx="3261813" cy="2127102"/>
          </a:xfrm>
          <a:prstGeom prst="rect">
            <a:avLst/>
          </a:prstGeom>
        </p:spPr>
      </p:pic>
      <p:pic>
        <p:nvPicPr>
          <p:cNvPr id="4" name="صورة 3"/>
          <p:cNvPicPr>
            <a:picLocks noChangeAspect="1"/>
          </p:cNvPicPr>
          <p:nvPr/>
        </p:nvPicPr>
        <p:blipFill rotWithShape="1">
          <a:blip r:embed="rId3">
            <a:extLst>
              <a:ext uri="{28A0092B-C50C-407E-A947-70E740481C1C}">
                <a14:useLocalDpi xmlns:a14="http://schemas.microsoft.com/office/drawing/2010/main" val="0"/>
              </a:ext>
            </a:extLst>
          </a:blip>
          <a:srcRect l="51304" t="7624" r="963" b="13392"/>
          <a:stretch/>
        </p:blipFill>
        <p:spPr>
          <a:xfrm>
            <a:off x="694859" y="4957011"/>
            <a:ext cx="1925512" cy="1239073"/>
          </a:xfrm>
          <a:prstGeom prst="rect">
            <a:avLst/>
          </a:prstGeom>
        </p:spPr>
      </p:pic>
    </p:spTree>
    <p:extLst>
      <p:ext uri="{BB962C8B-B14F-4D97-AF65-F5344CB8AC3E}">
        <p14:creationId xmlns:p14="http://schemas.microsoft.com/office/powerpoint/2010/main" val="3524661592"/>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صورة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7646" y="629304"/>
            <a:ext cx="5754600" cy="2596701"/>
          </a:xfrm>
          <a:prstGeom prst="rect">
            <a:avLst/>
          </a:prstGeom>
        </p:spPr>
      </p:pic>
      <p:sp>
        <p:nvSpPr>
          <p:cNvPr id="3" name="مربع نص 2"/>
          <p:cNvSpPr txBox="1"/>
          <p:nvPr/>
        </p:nvSpPr>
        <p:spPr>
          <a:xfrm>
            <a:off x="6523629" y="323920"/>
            <a:ext cx="5507358" cy="6186309"/>
          </a:xfrm>
          <a:prstGeom prst="rect">
            <a:avLst/>
          </a:prstGeom>
          <a:noFill/>
        </p:spPr>
        <p:txBody>
          <a:bodyPr wrap="square" rtlCol="0">
            <a:spAutoFit/>
          </a:bodyPr>
          <a:lstStyle/>
          <a:p>
            <a:pPr algn="r" fontAlgn="base"/>
            <a:r>
              <a:rPr lang="en-US" sz="2800" b="1" u="sng" dirty="0" smtClean="0">
                <a:solidFill>
                  <a:srgbClr val="00B0F0"/>
                </a:solidFill>
              </a:rPr>
              <a:t>JavaScript -</a:t>
            </a:r>
            <a:r>
              <a:rPr lang="en-US" sz="2800" b="1" u="sng" dirty="0">
                <a:solidFill>
                  <a:srgbClr val="00B0F0"/>
                </a:solidFill>
              </a:rPr>
              <a:t>8</a:t>
            </a:r>
            <a:endParaRPr lang="en-US" sz="2800" b="1" u="sng" dirty="0" smtClean="0">
              <a:solidFill>
                <a:srgbClr val="00B0F0"/>
              </a:solidFill>
            </a:endParaRPr>
          </a:p>
          <a:p>
            <a:pPr algn="r" fontAlgn="base"/>
            <a:endParaRPr lang="ar-SY" sz="2000" b="1" u="sng" dirty="0" smtClean="0"/>
          </a:p>
          <a:p>
            <a:pPr algn="r" fontAlgn="base"/>
            <a:endParaRPr lang="ar-SY" sz="2000" b="1" u="sng" dirty="0"/>
          </a:p>
          <a:p>
            <a:pPr algn="r" fontAlgn="base"/>
            <a:endParaRPr lang="ar-SY" sz="2000" b="1" u="sng" dirty="0" smtClean="0"/>
          </a:p>
          <a:p>
            <a:pPr algn="r" fontAlgn="base"/>
            <a:endParaRPr lang="ar-SY" sz="2000" b="1" u="sng" dirty="0"/>
          </a:p>
          <a:p>
            <a:pPr algn="r" fontAlgn="base"/>
            <a:endParaRPr lang="ar-SY" sz="2000" b="1" u="sng" dirty="0" smtClean="0"/>
          </a:p>
          <a:p>
            <a:pPr algn="r" fontAlgn="base"/>
            <a:endParaRPr lang="en-US" sz="2000" b="1" u="sng" dirty="0"/>
          </a:p>
          <a:p>
            <a:pPr algn="r" fontAlgn="base"/>
            <a:r>
              <a:rPr lang="en-US" sz="2400" b="1" u="sng" dirty="0" smtClean="0"/>
              <a:t>:Definition</a:t>
            </a:r>
            <a:endParaRPr lang="ar-SY" sz="2400" b="1" u="sng" dirty="0" smtClean="0"/>
          </a:p>
          <a:p>
            <a:pPr algn="r" fontAlgn="base"/>
            <a:endParaRPr lang="en-US" sz="2400" b="1" u="sng" dirty="0" smtClean="0"/>
          </a:p>
          <a:p>
            <a:pPr algn="r" fontAlgn="base"/>
            <a:endParaRPr lang="en-US" sz="2000" b="1" u="sng" dirty="0"/>
          </a:p>
          <a:p>
            <a:pPr algn="r" fontAlgn="base"/>
            <a:r>
              <a:rPr lang="ar-SA" sz="2000" dirty="0" smtClean="0"/>
              <a:t>هي </a:t>
            </a:r>
            <a:r>
              <a:rPr lang="ar-SA" sz="2000" dirty="0"/>
              <a:t>لغة برمجة عالية المستوى تستخدم لإنشاء صفحات مواقع أكثر تفاعلية، وتعتبر من أكثر اللغات </a:t>
            </a:r>
            <a:r>
              <a:rPr lang="ar-SY" sz="2000" dirty="0"/>
              <a:t>إ</a:t>
            </a:r>
            <a:r>
              <a:rPr lang="ar-SA" sz="2000" dirty="0"/>
              <a:t>ستخداما في برمجة صفحات المواقع حيث </a:t>
            </a:r>
            <a:r>
              <a:rPr lang="ar-SY" sz="2000" dirty="0"/>
              <a:t>أ</a:t>
            </a:r>
            <a:r>
              <a:rPr lang="ar-SA" sz="2000" dirty="0"/>
              <a:t>نها تمكننا من التحكم في كل جزء من صفحة الموقع.</a:t>
            </a:r>
            <a:endParaRPr lang="en-US" sz="2000" dirty="0"/>
          </a:p>
          <a:p>
            <a:pPr algn="r" fontAlgn="base"/>
            <a:r>
              <a:rPr lang="ar-SA" sz="2000" dirty="0"/>
              <a:t>كانت لغة الجافا سكريبت موجهة للمبرمجين الهواة وغير المحترفين، إلا أنه تزايد ال</a:t>
            </a:r>
            <a:r>
              <a:rPr lang="ar-SY" sz="2000" dirty="0"/>
              <a:t>إ</a:t>
            </a:r>
            <a:r>
              <a:rPr lang="ar-SA" sz="2000" dirty="0"/>
              <a:t>هتمام بها وجذبت </a:t>
            </a:r>
            <a:r>
              <a:rPr lang="ar-SY" sz="2000" dirty="0"/>
              <a:t>إ</a:t>
            </a:r>
            <a:r>
              <a:rPr lang="ar-SA" sz="2000" dirty="0"/>
              <a:t>هتمام مبرمجين محترفين بعد إضافتها لتقنيات جديدة ك</a:t>
            </a:r>
            <a:r>
              <a:rPr lang="ar-SY" sz="2000" dirty="0"/>
              <a:t>إ</a:t>
            </a:r>
            <a:r>
              <a:rPr lang="ar-SA" sz="2000" dirty="0"/>
              <a:t>نتشار تقنية </a:t>
            </a:r>
            <a:r>
              <a:rPr lang="ar-SA" sz="2000" u="sng" dirty="0">
                <a:hlinkClick r:id="rId3"/>
              </a:rPr>
              <a:t>أجاكس</a:t>
            </a:r>
            <a:r>
              <a:rPr lang="ar-SA" sz="2000" u="sng" dirty="0"/>
              <a:t> و</a:t>
            </a:r>
            <a:r>
              <a:rPr lang="ar-SA" sz="2000" dirty="0"/>
              <a:t>أدت إلى سرعة في التفاعل بين الخادم والعميل.</a:t>
            </a:r>
            <a:endParaRPr lang="en-US" sz="2000" dirty="0"/>
          </a:p>
          <a:p>
            <a:pPr algn="r" fontAlgn="base"/>
            <a:r>
              <a:rPr lang="ar-SA" sz="2000" dirty="0"/>
              <a:t>وتدعمها جميع المتصفحات تقريبًا دون الحاجة إلى إضافات خارجية و يتم تطويرها حالياً من طرف </a:t>
            </a:r>
            <a:r>
              <a:rPr lang="ar-SA" sz="2000" u="sng" dirty="0">
                <a:hlinkClick r:id="rId4" tooltip="شركة موزيلا"/>
              </a:rPr>
              <a:t>شركة </a:t>
            </a:r>
            <a:r>
              <a:rPr lang="ar-SA" sz="2000" u="sng" dirty="0" smtClean="0">
                <a:hlinkClick r:id="rId4" tooltip="شركة موزيلا"/>
              </a:rPr>
              <a:t>موزيلا</a:t>
            </a:r>
            <a:r>
              <a:rPr lang="ar-SY" sz="2000" u="sng" dirty="0" smtClean="0"/>
              <a:t>.</a:t>
            </a:r>
            <a:endParaRPr lang="en-US" sz="2000" dirty="0"/>
          </a:p>
        </p:txBody>
      </p:sp>
    </p:spTree>
    <p:extLst>
      <p:ext uri="{BB962C8B-B14F-4D97-AF65-F5344CB8AC3E}">
        <p14:creationId xmlns:p14="http://schemas.microsoft.com/office/powerpoint/2010/main" val="770730865"/>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صورة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3392" y="768179"/>
            <a:ext cx="4954136" cy="2774315"/>
          </a:xfrm>
          <a:prstGeom prst="rect">
            <a:avLst/>
          </a:prstGeom>
        </p:spPr>
      </p:pic>
      <p:sp>
        <p:nvSpPr>
          <p:cNvPr id="3" name="مربع نص 2"/>
          <p:cNvSpPr txBox="1"/>
          <p:nvPr/>
        </p:nvSpPr>
        <p:spPr>
          <a:xfrm>
            <a:off x="5213445" y="124659"/>
            <a:ext cx="6978555" cy="6370975"/>
          </a:xfrm>
          <a:prstGeom prst="rect">
            <a:avLst/>
          </a:prstGeom>
          <a:noFill/>
        </p:spPr>
        <p:txBody>
          <a:bodyPr wrap="square" rtlCol="0">
            <a:spAutoFit/>
          </a:bodyPr>
          <a:lstStyle/>
          <a:p>
            <a:pPr algn="r"/>
            <a:r>
              <a:rPr lang="en-US" altLang="en-US" i="1" dirty="0" smtClean="0">
                <a:solidFill>
                  <a:srgbClr val="00B0F0"/>
                </a:solidFill>
                <a:latin typeface="inherit"/>
              </a:rPr>
              <a:t> </a:t>
            </a:r>
            <a:r>
              <a:rPr lang="en-US" altLang="en-US" sz="2800" b="1" u="sng" dirty="0" smtClean="0">
                <a:solidFill>
                  <a:srgbClr val="00B0F0"/>
                </a:solidFill>
                <a:latin typeface="inherit"/>
              </a:rPr>
              <a:t>Chart.js -9</a:t>
            </a:r>
          </a:p>
          <a:p>
            <a:pPr algn="r"/>
            <a:endParaRPr lang="ar-SY" sz="2400" b="1" u="sng" dirty="0" smtClean="0">
              <a:solidFill>
                <a:srgbClr val="00B0F0"/>
              </a:solidFill>
            </a:endParaRPr>
          </a:p>
          <a:p>
            <a:pPr algn="r"/>
            <a:endParaRPr lang="ar-SY" sz="2400" b="1" u="sng" dirty="0">
              <a:solidFill>
                <a:srgbClr val="00B0F0"/>
              </a:solidFill>
            </a:endParaRPr>
          </a:p>
          <a:p>
            <a:pPr algn="r"/>
            <a:endParaRPr lang="ar-SY" sz="2400" b="1" u="sng" dirty="0" smtClean="0">
              <a:solidFill>
                <a:srgbClr val="00B0F0"/>
              </a:solidFill>
            </a:endParaRPr>
          </a:p>
          <a:p>
            <a:pPr algn="r"/>
            <a:endParaRPr lang="ar-SY" sz="2400" b="1" u="sng" dirty="0">
              <a:solidFill>
                <a:srgbClr val="00B0F0"/>
              </a:solidFill>
            </a:endParaRPr>
          </a:p>
          <a:p>
            <a:pPr algn="r"/>
            <a:endParaRPr lang="ar-SY" sz="2400" b="1" u="sng" dirty="0" smtClean="0">
              <a:solidFill>
                <a:srgbClr val="00B0F0"/>
              </a:solidFill>
            </a:endParaRPr>
          </a:p>
          <a:p>
            <a:pPr algn="r"/>
            <a:endParaRPr lang="ar-SY" sz="2400" b="1" u="sng" dirty="0">
              <a:solidFill>
                <a:srgbClr val="00B0F0"/>
              </a:solidFill>
            </a:endParaRPr>
          </a:p>
          <a:p>
            <a:pPr algn="r"/>
            <a:endParaRPr lang="en-US" sz="2400" b="1" u="sng" dirty="0">
              <a:solidFill>
                <a:srgbClr val="00B0F0"/>
              </a:solidFill>
            </a:endParaRPr>
          </a:p>
          <a:p>
            <a:pPr algn="r" fontAlgn="base"/>
            <a:r>
              <a:rPr lang="en-US" sz="2400" b="1" u="sng" dirty="0"/>
              <a:t>:Definition</a:t>
            </a:r>
          </a:p>
          <a:p>
            <a:pPr algn="r"/>
            <a:endParaRPr lang="en-US" altLang="en-US" sz="2800" u="sng" dirty="0" smtClean="0">
              <a:solidFill>
                <a:schemeClr val="accent4">
                  <a:lumMod val="50000"/>
                </a:schemeClr>
              </a:solidFill>
              <a:latin typeface="inherit"/>
            </a:endParaRPr>
          </a:p>
          <a:p>
            <a:pPr lvl="0" algn="r" eaLnBrk="0" fontAlgn="base" hangingPunct="0">
              <a:spcBef>
                <a:spcPct val="0"/>
              </a:spcBef>
              <a:spcAft>
                <a:spcPct val="0"/>
              </a:spcAft>
            </a:pPr>
            <a:r>
              <a:rPr lang="ar-SY" altLang="en-US" sz="2000" dirty="0">
                <a:solidFill>
                  <a:srgbClr val="202124"/>
                </a:solidFill>
                <a:latin typeface="inherit"/>
              </a:rPr>
              <a:t>هي مكتبة جافا سكريبت مجانية مفتوحة المصدر لتصور البيانات ،</a:t>
            </a:r>
          </a:p>
          <a:p>
            <a:pPr lvl="0" algn="r" eaLnBrk="0" fontAlgn="base" hangingPunct="0">
              <a:spcBef>
                <a:spcPct val="0"/>
              </a:spcBef>
              <a:spcAft>
                <a:spcPct val="0"/>
              </a:spcAft>
            </a:pPr>
            <a:r>
              <a:rPr lang="ar-SY" altLang="en-US" sz="2000" dirty="0">
                <a:solidFill>
                  <a:srgbClr val="202124"/>
                </a:solidFill>
                <a:latin typeface="inherit"/>
              </a:rPr>
              <a:t> و تدعم 8 أنواع من المخططات: شريط ، خط ، منطقة ، دائري (دونات) ، فقاعة ، رادار ، قطبي ، ومبعثر.</a:t>
            </a:r>
          </a:p>
          <a:p>
            <a:pPr algn="r" eaLnBrk="0" fontAlgn="base" hangingPunct="0">
              <a:spcBef>
                <a:spcPct val="0"/>
              </a:spcBef>
              <a:spcAft>
                <a:spcPct val="0"/>
              </a:spcAft>
            </a:pPr>
            <a:r>
              <a:rPr lang="ar-SY" altLang="en-US" sz="2000" dirty="0">
                <a:solidFill>
                  <a:srgbClr val="202124"/>
                </a:solidFill>
                <a:latin typeface="inherit"/>
              </a:rPr>
              <a:t>يحتفظ بها الآن المجتمع وهي ثاني أكثر مكتبة رسوم بيانية شعبية على غيت هاب</a:t>
            </a:r>
            <a:r>
              <a:rPr lang="en-US" altLang="en-US" sz="2000" dirty="0">
                <a:solidFill>
                  <a:srgbClr val="202124"/>
                </a:solidFill>
                <a:latin typeface="inherit"/>
              </a:rPr>
              <a:t>،</a:t>
            </a:r>
          </a:p>
          <a:p>
            <a:pPr lvl="0" algn="r" eaLnBrk="0" fontAlgn="base" hangingPunct="0">
              <a:spcBef>
                <a:spcPct val="0"/>
              </a:spcBef>
              <a:spcAft>
                <a:spcPct val="0"/>
              </a:spcAft>
            </a:pPr>
            <a:r>
              <a:rPr lang="ar-SY" altLang="en-US" sz="2000" dirty="0" smtClean="0">
                <a:solidFill>
                  <a:srgbClr val="202124"/>
                </a:solidFill>
                <a:latin typeface="inherit"/>
              </a:rPr>
              <a:t>تعتبر </a:t>
            </a:r>
            <a:r>
              <a:rPr lang="ar-SY" altLang="en-US" sz="2000" dirty="0">
                <a:solidFill>
                  <a:srgbClr val="202124"/>
                </a:solidFill>
                <a:latin typeface="inherit"/>
              </a:rPr>
              <a:t>أسهل في الإستخدام على الرغم من أنها أقل قابلية للتخصيص من </a:t>
            </a:r>
            <a:r>
              <a:rPr lang="ar-SY" altLang="en-US" sz="2000" dirty="0" smtClean="0">
                <a:solidFill>
                  <a:srgbClr val="202124"/>
                </a:solidFill>
                <a:latin typeface="inherit"/>
              </a:rPr>
              <a:t>مكتبة جافا سكريبت.</a:t>
            </a:r>
            <a:endParaRPr lang="ar-SY" altLang="en-US" sz="2000" dirty="0">
              <a:solidFill>
                <a:srgbClr val="202124"/>
              </a:solidFill>
              <a:latin typeface="inherit"/>
            </a:endParaRPr>
          </a:p>
          <a:p>
            <a:pPr lvl="0" algn="r" eaLnBrk="0" fontAlgn="base" hangingPunct="0">
              <a:spcBef>
                <a:spcPct val="0"/>
              </a:spcBef>
              <a:spcAft>
                <a:spcPct val="0"/>
              </a:spcAft>
            </a:pPr>
            <a:r>
              <a:rPr lang="ar-SY" altLang="en-US" sz="2000" dirty="0">
                <a:solidFill>
                  <a:srgbClr val="202124"/>
                </a:solidFill>
                <a:latin typeface="inherit"/>
              </a:rPr>
              <a:t> </a:t>
            </a:r>
            <a:r>
              <a:rPr lang="ar-SY" altLang="en-US" sz="2000" dirty="0" smtClean="0">
                <a:solidFill>
                  <a:srgbClr val="202124"/>
                </a:solidFill>
                <a:latin typeface="inherit"/>
              </a:rPr>
              <a:t>ويتم </a:t>
            </a:r>
            <a:r>
              <a:rPr lang="ar-SY" altLang="en-US" sz="2000" dirty="0">
                <a:solidFill>
                  <a:srgbClr val="202124"/>
                </a:solidFill>
                <a:latin typeface="inherit"/>
              </a:rPr>
              <a:t>تغطيتها على نطاق واسع بإعتبارها واحدة من أفضل مكتبات تصور البيانات</a:t>
            </a:r>
            <a:r>
              <a:rPr lang="ar-SY" altLang="en-US" sz="2000" dirty="0" smtClean="0">
                <a:solidFill>
                  <a:srgbClr val="202124"/>
                </a:solidFill>
                <a:latin typeface="inherit"/>
              </a:rPr>
              <a:t>.</a:t>
            </a:r>
            <a:endParaRPr lang="en-US" altLang="en-US" sz="2000" dirty="0" smtClean="0">
              <a:solidFill>
                <a:srgbClr val="202124"/>
              </a:solidFill>
              <a:latin typeface="inherit"/>
            </a:endParaRPr>
          </a:p>
          <a:p>
            <a:pPr lvl="0" algn="r" eaLnBrk="0" fontAlgn="base" hangingPunct="0">
              <a:spcBef>
                <a:spcPct val="0"/>
              </a:spcBef>
              <a:spcAft>
                <a:spcPct val="0"/>
              </a:spcAft>
            </a:pPr>
            <a:r>
              <a:rPr lang="ar-SY" altLang="en-US" sz="2000" dirty="0" smtClean="0">
                <a:solidFill>
                  <a:srgbClr val="202124"/>
                </a:solidFill>
                <a:latin typeface="inherit"/>
              </a:rPr>
              <a:t> </a:t>
            </a:r>
            <a:endParaRPr lang="en-US" altLang="en-US" sz="2800" dirty="0">
              <a:solidFill>
                <a:schemeClr val="accent4">
                  <a:lumMod val="50000"/>
                </a:schemeClr>
              </a:solidFill>
              <a:latin typeface="inherit"/>
            </a:endParaRPr>
          </a:p>
        </p:txBody>
      </p:sp>
    </p:spTree>
    <p:extLst>
      <p:ext uri="{BB962C8B-B14F-4D97-AF65-F5344CB8AC3E}">
        <p14:creationId xmlns:p14="http://schemas.microsoft.com/office/powerpoint/2010/main" val="1926256283"/>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صورة 1" descr="Is jQuery for You?. What it is, who should use it, the pros… | by Rachel  Lum | Medium"/>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15153" y="875344"/>
            <a:ext cx="4908731" cy="2360972"/>
          </a:xfrm>
          <a:prstGeom prst="rect">
            <a:avLst/>
          </a:prstGeom>
          <a:noFill/>
          <a:ln>
            <a:noFill/>
          </a:ln>
        </p:spPr>
      </p:pic>
      <p:sp>
        <p:nvSpPr>
          <p:cNvPr id="3" name="مربع نص 2"/>
          <p:cNvSpPr txBox="1"/>
          <p:nvPr/>
        </p:nvSpPr>
        <p:spPr>
          <a:xfrm>
            <a:off x="6223380" y="204717"/>
            <a:ext cx="5663822" cy="6063198"/>
          </a:xfrm>
          <a:prstGeom prst="rect">
            <a:avLst/>
          </a:prstGeom>
          <a:noFill/>
        </p:spPr>
        <p:txBody>
          <a:bodyPr wrap="square" rtlCol="0">
            <a:spAutoFit/>
          </a:bodyPr>
          <a:lstStyle/>
          <a:p>
            <a:pPr algn="r"/>
            <a:r>
              <a:rPr lang="en-US" sz="2800" b="1" u="sng" dirty="0" smtClean="0">
                <a:solidFill>
                  <a:srgbClr val="00B0F0"/>
                </a:solidFill>
              </a:rPr>
              <a:t>JQuery -10</a:t>
            </a:r>
          </a:p>
          <a:p>
            <a:pPr algn="r"/>
            <a:endParaRPr lang="ar-SY" sz="2800" b="1" u="sng" dirty="0" smtClean="0">
              <a:solidFill>
                <a:schemeClr val="accent4">
                  <a:lumMod val="50000"/>
                </a:schemeClr>
              </a:solidFill>
            </a:endParaRPr>
          </a:p>
          <a:p>
            <a:pPr algn="r"/>
            <a:endParaRPr lang="ar-SY" sz="2800" b="1" u="sng" dirty="0">
              <a:solidFill>
                <a:schemeClr val="accent4">
                  <a:lumMod val="50000"/>
                </a:schemeClr>
              </a:solidFill>
            </a:endParaRPr>
          </a:p>
          <a:p>
            <a:pPr algn="r"/>
            <a:endParaRPr lang="ar-SY" sz="2800" b="1" u="sng" dirty="0" smtClean="0">
              <a:solidFill>
                <a:schemeClr val="accent4">
                  <a:lumMod val="50000"/>
                </a:schemeClr>
              </a:solidFill>
            </a:endParaRPr>
          </a:p>
          <a:p>
            <a:pPr algn="r"/>
            <a:endParaRPr lang="ar-SY" sz="2800" b="1" u="sng" dirty="0">
              <a:solidFill>
                <a:schemeClr val="accent4">
                  <a:lumMod val="50000"/>
                </a:schemeClr>
              </a:solidFill>
            </a:endParaRPr>
          </a:p>
          <a:p>
            <a:pPr algn="r"/>
            <a:endParaRPr lang="ar-SY" sz="2800" b="1" u="sng" dirty="0" smtClean="0">
              <a:solidFill>
                <a:schemeClr val="accent4">
                  <a:lumMod val="50000"/>
                </a:schemeClr>
              </a:solidFill>
            </a:endParaRPr>
          </a:p>
          <a:p>
            <a:pPr algn="r"/>
            <a:endParaRPr lang="en-US" sz="2800" b="1" u="sng" dirty="0">
              <a:solidFill>
                <a:schemeClr val="accent4">
                  <a:lumMod val="50000"/>
                </a:schemeClr>
              </a:solidFill>
            </a:endParaRPr>
          </a:p>
          <a:p>
            <a:pPr algn="r"/>
            <a:r>
              <a:rPr lang="en-US" sz="2400" b="1" u="sng" dirty="0"/>
              <a:t>:Definition</a:t>
            </a:r>
          </a:p>
          <a:p>
            <a:pPr algn="r"/>
            <a:endParaRPr lang="ar-SY" sz="2800" b="1" u="sng" dirty="0">
              <a:solidFill>
                <a:schemeClr val="accent4">
                  <a:lumMod val="50000"/>
                </a:schemeClr>
              </a:solidFill>
            </a:endParaRPr>
          </a:p>
          <a:p>
            <a:pPr algn="r"/>
            <a:r>
              <a:rPr lang="ar-SY" sz="2000" dirty="0" smtClean="0"/>
              <a:t>مكتبة </a:t>
            </a:r>
            <a:r>
              <a:rPr lang="ar-SY" sz="2000" dirty="0"/>
              <a:t>خاصة بالجافا سكريبت، تختصر العديد من النصوص البرمجية المكررة والمهام المعروفة لتسهيل عملية البرمجة, وبرمجية حرة مفتوحة </a:t>
            </a:r>
            <a:r>
              <a:rPr lang="ar-SY" sz="2000" dirty="0" smtClean="0"/>
              <a:t>المصدر</a:t>
            </a:r>
            <a:r>
              <a:rPr lang="ar-SY" sz="2000" dirty="0"/>
              <a:t>,</a:t>
            </a:r>
            <a:r>
              <a:rPr lang="ar-SY" sz="2000" dirty="0" smtClean="0"/>
              <a:t> </a:t>
            </a:r>
            <a:r>
              <a:rPr lang="ar-SY" sz="2000" dirty="0"/>
              <a:t>تهدف </a:t>
            </a:r>
            <a:r>
              <a:rPr lang="ar-SY" sz="2000" dirty="0" smtClean="0"/>
              <a:t>إلى </a:t>
            </a:r>
            <a:r>
              <a:rPr lang="ar-SY" sz="2000" dirty="0"/>
              <a:t>تبسيط الأكواد البرمجية </a:t>
            </a:r>
            <a:r>
              <a:rPr lang="ar-SY" sz="2000" dirty="0" smtClean="0"/>
              <a:t>و التعامل </a:t>
            </a:r>
            <a:r>
              <a:rPr lang="ar-SY" sz="2000" dirty="0"/>
              <a:t>مع التنسيقات </a:t>
            </a:r>
            <a:r>
              <a:rPr lang="ar-SY" sz="2000" dirty="0" smtClean="0"/>
              <a:t>،تم </a:t>
            </a:r>
            <a:r>
              <a:rPr lang="ar-SY" sz="2000" dirty="0"/>
              <a:t>إستخدامها من  قبل مواقع الويب </a:t>
            </a:r>
            <a:r>
              <a:rPr lang="ar-SY" sz="2000" dirty="0" smtClean="0"/>
              <a:t>العشرة  </a:t>
            </a:r>
            <a:r>
              <a:rPr lang="ar-SY" sz="2000" dirty="0"/>
              <a:t>الأكثر شهرة في العالم ,وتم دعمها من قبل منصات مايكروسوفت التي ضمنتها مع الفيجوال استديو ونوكيا التي دمجتها في منصة تطوير أدوات الويب .</a:t>
            </a:r>
            <a:endParaRPr lang="en-US" sz="2000" dirty="0"/>
          </a:p>
          <a:p>
            <a:pPr algn="r"/>
            <a:endParaRPr lang="en-US" sz="2000" b="1" u="sng" dirty="0">
              <a:solidFill>
                <a:schemeClr val="accent4">
                  <a:lumMod val="50000"/>
                </a:schemeClr>
              </a:solidFill>
            </a:endParaRPr>
          </a:p>
        </p:txBody>
      </p:sp>
    </p:spTree>
    <p:extLst>
      <p:ext uri="{BB962C8B-B14F-4D97-AF65-F5344CB8AC3E}">
        <p14:creationId xmlns:p14="http://schemas.microsoft.com/office/powerpoint/2010/main" val="1864902656"/>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p:cNvSpPr txBox="1"/>
          <p:nvPr/>
        </p:nvSpPr>
        <p:spPr>
          <a:xfrm>
            <a:off x="4176216" y="450376"/>
            <a:ext cx="7342496" cy="5078313"/>
          </a:xfrm>
          <a:prstGeom prst="rect">
            <a:avLst/>
          </a:prstGeom>
          <a:noFill/>
        </p:spPr>
        <p:txBody>
          <a:bodyPr wrap="square" rtlCol="0">
            <a:spAutoFit/>
          </a:bodyPr>
          <a:lstStyle/>
          <a:p>
            <a:pPr algn="r"/>
            <a:r>
              <a:rPr lang="en-US" sz="2800" b="1" u="sng" dirty="0" smtClean="0">
                <a:solidFill>
                  <a:srgbClr val="00B0F0"/>
                </a:solidFill>
              </a:rPr>
              <a:t>Bootstrap -11</a:t>
            </a:r>
          </a:p>
          <a:p>
            <a:pPr algn="r"/>
            <a:endParaRPr lang="en-US" sz="2800" b="1" u="sng" dirty="0" smtClean="0">
              <a:solidFill>
                <a:schemeClr val="accent4">
                  <a:lumMod val="50000"/>
                </a:schemeClr>
              </a:solidFill>
            </a:endParaRPr>
          </a:p>
          <a:p>
            <a:pPr algn="r"/>
            <a:r>
              <a:rPr lang="ar-SA" dirty="0"/>
              <a:t> </a:t>
            </a:r>
            <a:r>
              <a:rPr lang="en-US" sz="2400" b="1" u="sng" dirty="0"/>
              <a:t>:Definition</a:t>
            </a:r>
          </a:p>
          <a:p>
            <a:pPr algn="r"/>
            <a:endParaRPr lang="en-US" dirty="0" smtClean="0"/>
          </a:p>
          <a:p>
            <a:pPr algn="r"/>
            <a:endParaRPr lang="en-US" dirty="0" smtClean="0"/>
          </a:p>
          <a:p>
            <a:pPr algn="r" rtl="1"/>
            <a:r>
              <a:rPr lang="ar-SA" sz="2000" dirty="0"/>
              <a:t>وهو عبارة عن </a:t>
            </a:r>
            <a:r>
              <a:rPr lang="ar-SA" sz="2000" dirty="0">
                <a:hlinkClick r:id="rId2"/>
              </a:rPr>
              <a:t>إطار</a:t>
            </a:r>
            <a:r>
              <a:rPr lang="en-US" sz="2000" dirty="0">
                <a:hlinkClick r:id="rId2"/>
              </a:rPr>
              <a:t> </a:t>
            </a:r>
            <a:r>
              <a:rPr lang="ar-SA" sz="2000" dirty="0">
                <a:hlinkClick r:id="rId2"/>
              </a:rPr>
              <a:t>عمل</a:t>
            </a:r>
            <a:r>
              <a:rPr lang="ar-SA" sz="2000" dirty="0"/>
              <a:t> مفتوح المصدر يُساعد على تصميم </a:t>
            </a:r>
            <a:r>
              <a:rPr lang="ar-SA" sz="2000" dirty="0">
                <a:hlinkClick r:id="rId3"/>
              </a:rPr>
              <a:t>مواقع</a:t>
            </a:r>
            <a:r>
              <a:rPr lang="en-US" sz="2000" dirty="0"/>
              <a:t> </a:t>
            </a:r>
            <a:r>
              <a:rPr lang="ar-SA" sz="2000" dirty="0">
                <a:hlinkClick r:id="rId4"/>
              </a:rPr>
              <a:t>الويب</a:t>
            </a:r>
            <a:r>
              <a:rPr lang="en-US" sz="2000" dirty="0"/>
              <a:t> </a:t>
            </a:r>
            <a:r>
              <a:rPr lang="ar-SA" sz="2000" dirty="0">
                <a:hlinkClick r:id="rId5"/>
              </a:rPr>
              <a:t>وتطبيقاته</a:t>
            </a:r>
            <a:r>
              <a:rPr lang="ar-SA" sz="2000" dirty="0" smtClean="0"/>
              <a:t>.</a:t>
            </a:r>
            <a:endParaRPr lang="ar-SY" sz="2000" dirty="0" smtClean="0"/>
          </a:p>
          <a:p>
            <a:pPr algn="r" rtl="1"/>
            <a:r>
              <a:rPr lang="ar-SA" sz="2000" dirty="0" smtClean="0"/>
              <a:t>قامت </a:t>
            </a:r>
            <a:r>
              <a:rPr lang="ar-SA" sz="2000" dirty="0"/>
              <a:t>شركة </a:t>
            </a:r>
            <a:r>
              <a:rPr lang="ar-SA" sz="2000" dirty="0">
                <a:hlinkClick r:id="rId6"/>
              </a:rPr>
              <a:t>تويتر</a:t>
            </a:r>
            <a:r>
              <a:rPr lang="ar-SA" sz="2000" dirty="0"/>
              <a:t> بتطويره وقد صُمم بوتستراب لمساعدة المصممين والمطورين على بناء منتجات مذهلة بسرعة وفعالية .</a:t>
            </a:r>
            <a:endParaRPr lang="en-US" sz="2000" dirty="0"/>
          </a:p>
          <a:p>
            <a:pPr algn="r" rtl="1"/>
            <a:r>
              <a:rPr lang="ar-SA" dirty="0"/>
              <a:t>                         </a:t>
            </a:r>
            <a:endParaRPr lang="en-US" dirty="0"/>
          </a:p>
          <a:p>
            <a:pPr algn="r"/>
            <a:r>
              <a:rPr lang="en-US" dirty="0"/>
              <a:t> </a:t>
            </a:r>
            <a:endParaRPr lang="en-US" sz="2800" b="1" u="sng" dirty="0">
              <a:solidFill>
                <a:schemeClr val="accent4">
                  <a:lumMod val="50000"/>
                </a:schemeClr>
              </a:solidFill>
            </a:endParaRPr>
          </a:p>
          <a:p>
            <a:pPr algn="r"/>
            <a:r>
              <a:rPr lang="ar-SA" sz="2400" b="1" i="1" u="sng" dirty="0" smtClean="0"/>
              <a:t>الهدف منه</a:t>
            </a:r>
            <a:r>
              <a:rPr lang="ar-SY" sz="2400" b="1" i="1" u="sng" dirty="0"/>
              <a:t>:</a:t>
            </a:r>
            <a:endParaRPr lang="ar-SY" sz="2400" b="1" i="1" u="sng" dirty="0" smtClean="0"/>
          </a:p>
          <a:p>
            <a:pPr algn="r"/>
            <a:r>
              <a:rPr lang="ar-SA" sz="2000" dirty="0" smtClean="0"/>
              <a:t> </a:t>
            </a:r>
            <a:r>
              <a:rPr lang="ar-SA" sz="2000" dirty="0"/>
              <a:t>توفير مكتبة واسعة مرنة وموثقة بشكل جيد للتصاميم “مكررة الإستعمال” </a:t>
            </a:r>
            <a:r>
              <a:rPr lang="ar-SA" sz="2000" dirty="0" smtClean="0"/>
              <a:t>المبنية</a:t>
            </a:r>
            <a:r>
              <a:rPr lang="en-US" sz="2000" dirty="0" smtClean="0"/>
              <a:t> </a:t>
            </a:r>
          </a:p>
          <a:p>
            <a:pPr algn="r"/>
            <a:r>
              <a:rPr lang="ar-SY" sz="2000" b="1" dirty="0"/>
              <a:t>.</a:t>
            </a:r>
            <a:r>
              <a:rPr lang="en-US" sz="2000" b="1" dirty="0" smtClean="0"/>
              <a:t>HTML</a:t>
            </a:r>
            <a:r>
              <a:rPr lang="en-US" sz="2000" dirty="0" smtClean="0"/>
              <a:t> </a:t>
            </a:r>
            <a:r>
              <a:rPr lang="ar-SA" sz="2000" b="1" dirty="0"/>
              <a:t>و</a:t>
            </a:r>
            <a:r>
              <a:rPr lang="en-US" sz="2000" b="1" dirty="0"/>
              <a:t>CSS</a:t>
            </a:r>
            <a:r>
              <a:rPr lang="en-US" sz="2000" dirty="0"/>
              <a:t> </a:t>
            </a:r>
            <a:r>
              <a:rPr lang="ar-SA" sz="2000" b="1" dirty="0"/>
              <a:t>و</a:t>
            </a:r>
            <a:r>
              <a:rPr lang="en-US" sz="2000" b="1" dirty="0" smtClean="0"/>
              <a:t>JavaScript</a:t>
            </a:r>
            <a:r>
              <a:rPr lang="ar-SY" sz="2000" dirty="0" smtClean="0"/>
              <a:t>بإستخدام</a:t>
            </a:r>
            <a:r>
              <a:rPr lang="ar-SY" sz="2000" b="1" dirty="0" smtClean="0"/>
              <a:t> </a:t>
            </a:r>
            <a:endParaRPr lang="en-US" sz="2000" b="1" dirty="0" smtClean="0"/>
          </a:p>
          <a:p>
            <a:pPr algn="r"/>
            <a:r>
              <a:rPr lang="en-US" sz="2000" dirty="0" smtClean="0"/>
              <a:t> </a:t>
            </a:r>
            <a:r>
              <a:rPr lang="ar-SA" sz="2000" dirty="0" smtClean="0"/>
              <a:t>كي يقوم المطورون بإستعمالها، والإبداع بإستخدامها. </a:t>
            </a:r>
            <a:endParaRPr lang="ar-SY" sz="2000" dirty="0" smtClean="0"/>
          </a:p>
          <a:p>
            <a:pPr algn="r"/>
            <a:endParaRPr lang="en-US" sz="2800" u="sng" dirty="0">
              <a:solidFill>
                <a:schemeClr val="accent4">
                  <a:lumMod val="50000"/>
                </a:schemeClr>
              </a:solidFill>
            </a:endParaRPr>
          </a:p>
        </p:txBody>
      </p:sp>
      <p:pic>
        <p:nvPicPr>
          <p:cNvPr id="3" name="image1.png"/>
          <p:cNvPicPr/>
          <p:nvPr/>
        </p:nvPicPr>
        <p:blipFill>
          <a:blip r:embed="rId7"/>
          <a:srcRect/>
          <a:stretch>
            <a:fillRect/>
          </a:stretch>
        </p:blipFill>
        <p:spPr>
          <a:xfrm>
            <a:off x="753244" y="873457"/>
            <a:ext cx="3068130" cy="2290147"/>
          </a:xfrm>
          <a:prstGeom prst="rect">
            <a:avLst/>
          </a:prstGeom>
          <a:ln/>
        </p:spPr>
      </p:pic>
    </p:spTree>
    <p:extLst>
      <p:ext uri="{BB962C8B-B14F-4D97-AF65-F5344CB8AC3E}">
        <p14:creationId xmlns:p14="http://schemas.microsoft.com/office/powerpoint/2010/main" val="2201488038"/>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3000"/>
          </a:schemeClr>
        </a:solidFill>
        <a:effectLst/>
      </p:bgPr>
    </p:bg>
    <p:spTree>
      <p:nvGrpSpPr>
        <p:cNvPr id="1" name=""/>
        <p:cNvGrpSpPr/>
        <p:nvPr/>
      </p:nvGrpSpPr>
      <p:grpSpPr>
        <a:xfrm>
          <a:off x="0" y="0"/>
          <a:ext cx="0" cy="0"/>
          <a:chOff x="0" y="0"/>
          <a:chExt cx="0" cy="0"/>
        </a:xfrm>
      </p:grpSpPr>
      <p:sp>
        <p:nvSpPr>
          <p:cNvPr id="3" name="مربع نص 2"/>
          <p:cNvSpPr txBox="1"/>
          <p:nvPr/>
        </p:nvSpPr>
        <p:spPr>
          <a:xfrm>
            <a:off x="0" y="0"/>
            <a:ext cx="12192000" cy="6801862"/>
          </a:xfrm>
          <a:prstGeom prst="rect">
            <a:avLst/>
          </a:prstGeom>
          <a:solidFill>
            <a:schemeClr val="tx1">
              <a:lumMod val="65000"/>
              <a:lumOff val="35000"/>
              <a:alpha val="45000"/>
            </a:schemeClr>
          </a:solidFill>
        </p:spPr>
        <p:style>
          <a:lnRef idx="1">
            <a:schemeClr val="accent6"/>
          </a:lnRef>
          <a:fillRef idx="2">
            <a:schemeClr val="accent6"/>
          </a:fillRef>
          <a:effectRef idx="1">
            <a:schemeClr val="accent6"/>
          </a:effectRef>
          <a:fontRef idx="minor">
            <a:schemeClr val="dk1"/>
          </a:fontRef>
        </p:style>
        <p:txBody>
          <a:bodyPr wrap="square" rtlCol="0">
            <a:spAutoFit/>
          </a:bodyPr>
          <a:lstStyle/>
          <a:p>
            <a:pPr algn="r" rtl="1"/>
            <a:r>
              <a:rPr lang="ar-SY" sz="2800" b="1" i="1" dirty="0">
                <a:solidFill>
                  <a:srgbClr val="0070C0"/>
                </a:solidFill>
              </a:rPr>
              <a:t>الفصل الثالث : تحليل </a:t>
            </a:r>
            <a:r>
              <a:rPr lang="ar-SY" sz="2800" b="1" i="1" dirty="0" smtClean="0">
                <a:solidFill>
                  <a:srgbClr val="0070C0"/>
                </a:solidFill>
              </a:rPr>
              <a:t>النظام</a:t>
            </a:r>
            <a:endParaRPr lang="en-US" sz="2800" b="1" i="1" dirty="0" smtClean="0">
              <a:solidFill>
                <a:srgbClr val="0070C0"/>
              </a:solidFill>
            </a:endParaRPr>
          </a:p>
          <a:p>
            <a:pPr algn="r" rtl="1"/>
            <a:r>
              <a:rPr lang="en-US" sz="2400" b="1" u="sng" dirty="0" smtClean="0">
                <a:solidFill>
                  <a:schemeClr val="tx1"/>
                </a:solidFill>
              </a:rPr>
              <a:t> -1 </a:t>
            </a:r>
            <a:r>
              <a:rPr lang="ar-SY" sz="2400" b="1" u="sng" dirty="0" smtClean="0">
                <a:solidFill>
                  <a:schemeClr val="tx1"/>
                </a:solidFill>
              </a:rPr>
              <a:t>المتطلبات الوظيفية</a:t>
            </a:r>
          </a:p>
          <a:p>
            <a:pPr algn="r" rtl="1"/>
            <a:r>
              <a:rPr lang="ar-SY" sz="2400" dirty="0" smtClean="0"/>
              <a:t>1</a:t>
            </a:r>
            <a:r>
              <a:rPr lang="ar-SY" sz="2000" dirty="0" smtClean="0"/>
              <a:t>- </a:t>
            </a:r>
            <a:r>
              <a:rPr lang="ar-SY" sz="2000" dirty="0"/>
              <a:t>تسجيل الدخول (البريد الإلكتروني وكلمة المرور).</a:t>
            </a:r>
            <a:endParaRPr lang="en-US" sz="2000" b="1" dirty="0">
              <a:solidFill>
                <a:srgbClr val="00B0F0"/>
              </a:solidFill>
            </a:endParaRPr>
          </a:p>
          <a:p>
            <a:pPr lvl="0" algn="r" rtl="1"/>
            <a:r>
              <a:rPr lang="ar-SY" sz="2000" dirty="0"/>
              <a:t>2- تسجيل الخروج.</a:t>
            </a:r>
            <a:endParaRPr lang="en-US" sz="2000" dirty="0"/>
          </a:p>
          <a:p>
            <a:pPr algn="r" rtl="1"/>
            <a:r>
              <a:rPr lang="ar-SY" sz="2000" dirty="0"/>
              <a:t>3- إضافة مدرس.</a:t>
            </a:r>
            <a:endParaRPr lang="en-US" sz="2000" dirty="0"/>
          </a:p>
          <a:p>
            <a:pPr algn="r" rtl="1"/>
            <a:r>
              <a:rPr lang="ar-SY" sz="2000" dirty="0"/>
              <a:t>4- تعديل بيانات مدرس.</a:t>
            </a:r>
            <a:endParaRPr lang="en-US" sz="2000" dirty="0"/>
          </a:p>
          <a:p>
            <a:pPr algn="r" rtl="1"/>
            <a:r>
              <a:rPr lang="ar-SY" sz="2000" dirty="0"/>
              <a:t>5- إضافة طالب.</a:t>
            </a:r>
            <a:endParaRPr lang="en-US" sz="2000" dirty="0"/>
          </a:p>
          <a:p>
            <a:pPr algn="r" rtl="1"/>
            <a:r>
              <a:rPr lang="ar-SY" sz="2000" dirty="0"/>
              <a:t>6- تعديل بيانات طالب.</a:t>
            </a:r>
            <a:endParaRPr lang="en-US" sz="2000" dirty="0"/>
          </a:p>
          <a:p>
            <a:pPr algn="r" rtl="1"/>
            <a:r>
              <a:rPr lang="ar-SY" sz="2000" dirty="0"/>
              <a:t>7- إضافة صفّ.</a:t>
            </a:r>
            <a:endParaRPr lang="en-US" sz="2000" dirty="0"/>
          </a:p>
          <a:p>
            <a:pPr algn="r" rtl="1"/>
            <a:r>
              <a:rPr lang="ar-SY" sz="2000" dirty="0"/>
              <a:t>8- تعديل بيانات صفّ.</a:t>
            </a:r>
            <a:endParaRPr lang="en-US" sz="2000" dirty="0"/>
          </a:p>
          <a:p>
            <a:pPr algn="r" rtl="1"/>
            <a:r>
              <a:rPr lang="ar-SY" sz="2000" dirty="0"/>
              <a:t>9- إضافة مادة.</a:t>
            </a:r>
            <a:endParaRPr lang="en-US" sz="2000" dirty="0"/>
          </a:p>
          <a:p>
            <a:pPr algn="r" rtl="1"/>
            <a:r>
              <a:rPr lang="ar-SY" sz="2000" dirty="0"/>
              <a:t>10- تعديل بيانات مادة.</a:t>
            </a:r>
            <a:endParaRPr lang="en-US" sz="2000" dirty="0"/>
          </a:p>
          <a:p>
            <a:pPr algn="r" rtl="1"/>
            <a:r>
              <a:rPr lang="ar-SY" sz="2000" dirty="0"/>
              <a:t>12- إنشاء برنامج الدوام.</a:t>
            </a:r>
            <a:endParaRPr lang="en-US" sz="2000" dirty="0"/>
          </a:p>
          <a:p>
            <a:pPr algn="r" rtl="1"/>
            <a:r>
              <a:rPr lang="ar-SY" sz="2000" dirty="0"/>
              <a:t>13- إرسال رسالة لمدرس/ </a:t>
            </a:r>
            <a:r>
              <a:rPr lang="ar-SY" sz="2000" dirty="0" smtClean="0"/>
              <a:t>طالب.</a:t>
            </a:r>
            <a:endParaRPr lang="en-US" sz="2000" dirty="0"/>
          </a:p>
          <a:p>
            <a:pPr algn="r" rtl="1"/>
            <a:r>
              <a:rPr lang="ar-SY" sz="2000" dirty="0"/>
              <a:t>14-تسجيل حضور الطلاب.</a:t>
            </a:r>
            <a:endParaRPr lang="en-US" sz="2000" dirty="0"/>
          </a:p>
          <a:p>
            <a:pPr algn="r" rtl="1"/>
            <a:r>
              <a:rPr lang="ar-SY" sz="2000" dirty="0"/>
              <a:t>15- إضافة النتائج.</a:t>
            </a:r>
            <a:endParaRPr lang="en-US" sz="2000" dirty="0"/>
          </a:p>
          <a:p>
            <a:pPr algn="r" rtl="1"/>
            <a:r>
              <a:rPr lang="ar-SY" sz="2000" dirty="0"/>
              <a:t>16- توليد تقارير عن الطلاب.</a:t>
            </a:r>
            <a:endParaRPr lang="en-US" sz="2000" dirty="0"/>
          </a:p>
          <a:p>
            <a:pPr algn="r" rtl="1"/>
            <a:r>
              <a:rPr lang="ar-SY" sz="2000" dirty="0"/>
              <a:t>17- إضافة شكوى من قبل مدرس /طالب.</a:t>
            </a:r>
            <a:endParaRPr lang="en-US" sz="2000" dirty="0"/>
          </a:p>
          <a:p>
            <a:pPr algn="r" rtl="1"/>
            <a:r>
              <a:rPr lang="ar-SY" sz="2000" dirty="0"/>
              <a:t>18- إضافة طلب غياب من قبل مدرس /طالب.</a:t>
            </a:r>
            <a:endParaRPr lang="en-US" sz="2000" dirty="0"/>
          </a:p>
          <a:p>
            <a:pPr algn="r" rtl="1"/>
            <a:r>
              <a:rPr lang="ar-SY" sz="2000" dirty="0"/>
              <a:t>19- رد على الشكوى</a:t>
            </a:r>
            <a:endParaRPr lang="en-US" sz="2000" dirty="0"/>
          </a:p>
          <a:p>
            <a:pPr algn="r" rtl="1"/>
            <a:r>
              <a:rPr lang="ar-SY" sz="2000" dirty="0"/>
              <a:t>20- رد على طلب الغياب</a:t>
            </a:r>
            <a:r>
              <a:rPr lang="en-US" sz="2000" dirty="0" smtClean="0"/>
              <a:t>.</a:t>
            </a:r>
            <a:r>
              <a:rPr lang="en-US" sz="2000" dirty="0" smtClean="0">
                <a:solidFill>
                  <a:srgbClr val="00B0F0"/>
                </a:solidFill>
              </a:rPr>
              <a:t>   </a:t>
            </a:r>
            <a:r>
              <a:rPr lang="ar-SY" sz="2000" dirty="0" smtClean="0">
                <a:solidFill>
                  <a:srgbClr val="00B0F0"/>
                </a:solidFill>
              </a:rPr>
              <a:t>                                                                                </a:t>
            </a:r>
            <a:endParaRPr lang="en-US" sz="2000" dirty="0">
              <a:solidFill>
                <a:srgbClr val="00B0F0"/>
              </a:solidFill>
            </a:endParaRPr>
          </a:p>
        </p:txBody>
      </p:sp>
      <p:sp>
        <p:nvSpPr>
          <p:cNvPr id="4" name="مربع نص 3"/>
          <p:cNvSpPr txBox="1"/>
          <p:nvPr/>
        </p:nvSpPr>
        <p:spPr>
          <a:xfrm>
            <a:off x="2224586" y="405700"/>
            <a:ext cx="3551179" cy="5755422"/>
          </a:xfrm>
          <a:prstGeom prst="rect">
            <a:avLst/>
          </a:prstGeom>
          <a:noFill/>
        </p:spPr>
        <p:txBody>
          <a:bodyPr wrap="square" rtlCol="0">
            <a:spAutoFit/>
          </a:bodyPr>
          <a:lstStyle/>
          <a:p>
            <a:pPr algn="r"/>
            <a:r>
              <a:rPr lang="ar-SY" sz="2400" b="1" u="sng" dirty="0" smtClean="0"/>
              <a:t>المتطلبات غير الوظيفية</a:t>
            </a:r>
            <a:r>
              <a:rPr lang="en-US" sz="2400" b="1" u="sng" dirty="0" smtClean="0"/>
              <a:t> -2</a:t>
            </a:r>
          </a:p>
          <a:p>
            <a:pPr lvl="0" algn="r" rtl="1"/>
            <a:r>
              <a:rPr lang="ar-SY" sz="2000" dirty="0" smtClean="0"/>
              <a:t>1- الأمان</a:t>
            </a:r>
            <a:r>
              <a:rPr lang="ar-SY" sz="2000" dirty="0"/>
              <a:t>.</a:t>
            </a:r>
            <a:endParaRPr lang="en-US" sz="2000" dirty="0"/>
          </a:p>
          <a:p>
            <a:pPr lvl="0" algn="r" rtl="1"/>
            <a:r>
              <a:rPr lang="ar-SY" sz="2000" dirty="0" smtClean="0"/>
              <a:t>2- الموثوقية</a:t>
            </a:r>
            <a:r>
              <a:rPr lang="ar-SY" sz="2000" dirty="0"/>
              <a:t>.</a:t>
            </a:r>
            <a:endParaRPr lang="en-US" sz="2000" dirty="0"/>
          </a:p>
          <a:p>
            <a:pPr lvl="0" algn="r" rtl="1"/>
            <a:r>
              <a:rPr lang="ar-SY" sz="2000" dirty="0" smtClean="0"/>
              <a:t>3- المرونة</a:t>
            </a:r>
            <a:r>
              <a:rPr lang="ar-SY" sz="2000" dirty="0"/>
              <a:t>.</a:t>
            </a:r>
            <a:endParaRPr lang="en-US" sz="2000" dirty="0"/>
          </a:p>
          <a:p>
            <a:pPr lvl="0" algn="r" rtl="1"/>
            <a:r>
              <a:rPr lang="ar-SY" sz="2000" dirty="0" smtClean="0"/>
              <a:t>4- سهولة </a:t>
            </a:r>
            <a:r>
              <a:rPr lang="ar-SY" sz="2000" dirty="0"/>
              <a:t>الاستخدام.</a:t>
            </a:r>
            <a:endParaRPr lang="en-US" sz="2000" dirty="0"/>
          </a:p>
          <a:p>
            <a:pPr lvl="0" algn="r" rtl="1"/>
            <a:r>
              <a:rPr lang="ar-SY" sz="2000" dirty="0" smtClean="0"/>
              <a:t>5- قابلية </a:t>
            </a:r>
            <a:r>
              <a:rPr lang="ar-SY" sz="2000" dirty="0"/>
              <a:t>التعديل.</a:t>
            </a:r>
            <a:endParaRPr lang="en-US" sz="2000" dirty="0"/>
          </a:p>
          <a:p>
            <a:pPr lvl="0" algn="r" rtl="1"/>
            <a:r>
              <a:rPr lang="ar-SY" sz="2000" dirty="0" smtClean="0"/>
              <a:t>6- سهولة </a:t>
            </a:r>
            <a:r>
              <a:rPr lang="ar-SY" sz="2000" dirty="0"/>
              <a:t>الإدارة.</a:t>
            </a:r>
            <a:endParaRPr lang="en-US" sz="2000" dirty="0"/>
          </a:p>
          <a:p>
            <a:pPr lvl="0" algn="r" rtl="1"/>
            <a:r>
              <a:rPr lang="ar-SY" sz="2000" dirty="0" smtClean="0"/>
              <a:t>7- التنظيم</a:t>
            </a:r>
            <a:r>
              <a:rPr lang="ar-SY" sz="2000" dirty="0"/>
              <a:t>.</a:t>
            </a:r>
            <a:endParaRPr lang="en-US" sz="2000" dirty="0"/>
          </a:p>
          <a:p>
            <a:pPr lvl="0" algn="r" rtl="1"/>
            <a:r>
              <a:rPr lang="ar-SY" sz="2000" dirty="0" smtClean="0"/>
              <a:t>8- تكامل </a:t>
            </a:r>
            <a:r>
              <a:rPr lang="ar-SY" sz="2000" dirty="0"/>
              <a:t>البيانات.</a:t>
            </a:r>
            <a:endParaRPr lang="en-US" sz="2000" dirty="0"/>
          </a:p>
          <a:p>
            <a:pPr lvl="0" algn="r" rtl="1"/>
            <a:r>
              <a:rPr lang="ar-SY" sz="2000" dirty="0" smtClean="0"/>
              <a:t>9- التوافقية</a:t>
            </a:r>
            <a:r>
              <a:rPr lang="ar-SY" sz="2000" dirty="0"/>
              <a:t>.</a:t>
            </a:r>
            <a:endParaRPr lang="en-US" sz="2000" dirty="0"/>
          </a:p>
          <a:p>
            <a:pPr algn="r" rtl="1"/>
            <a:r>
              <a:rPr lang="ar-SY" sz="2000" dirty="0" smtClean="0"/>
              <a:t>10- قابلة </a:t>
            </a:r>
            <a:r>
              <a:rPr lang="ar-SY" sz="2000" dirty="0"/>
              <a:t>للتوسع.</a:t>
            </a:r>
            <a:endParaRPr lang="en-US" sz="2000" dirty="0"/>
          </a:p>
          <a:p>
            <a:pPr algn="r"/>
            <a:endParaRPr lang="en-US" sz="2400" b="1" dirty="0" smtClean="0"/>
          </a:p>
          <a:p>
            <a:pPr algn="r"/>
            <a:endParaRPr lang="en-US" sz="2400" b="1" dirty="0"/>
          </a:p>
          <a:p>
            <a:pPr algn="r"/>
            <a:endParaRPr lang="en-US" sz="2400" b="1" dirty="0" smtClean="0"/>
          </a:p>
          <a:p>
            <a:pPr algn="r"/>
            <a:endParaRPr lang="en-US" sz="2400" b="1" dirty="0"/>
          </a:p>
          <a:p>
            <a:pPr algn="r"/>
            <a:endParaRPr lang="en-US" sz="2400" b="1" dirty="0" smtClean="0"/>
          </a:p>
          <a:p>
            <a:pPr algn="r"/>
            <a:endParaRPr lang="en-US" sz="2400" b="1" dirty="0"/>
          </a:p>
        </p:txBody>
      </p:sp>
    </p:spTree>
    <p:extLst>
      <p:ext uri="{BB962C8B-B14F-4D97-AF65-F5344CB8AC3E}">
        <p14:creationId xmlns:p14="http://schemas.microsoft.com/office/powerpoint/2010/main" val="4142547498"/>
      </p:ext>
    </p:extLst>
  </p:cSld>
  <p:clrMapOvr>
    <a:masterClrMapping/>
  </p:clrMapOvr>
  <mc:AlternateContent xmlns:mc="http://schemas.openxmlformats.org/markup-compatibility/2006" xmlns:p14="http://schemas.microsoft.com/office/powerpoint/2010/main">
    <mc:Choice Requires="p14">
      <p:transition spd="slow" p14:dur="2000">
        <p14:ferris dir="r"/>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p:cNvSpPr txBox="1"/>
          <p:nvPr/>
        </p:nvSpPr>
        <p:spPr>
          <a:xfrm>
            <a:off x="1" y="177421"/>
            <a:ext cx="12003692" cy="6001643"/>
          </a:xfrm>
          <a:prstGeom prst="rect">
            <a:avLst/>
          </a:prstGeom>
          <a:noFill/>
        </p:spPr>
        <p:txBody>
          <a:bodyPr wrap="square" rtlCol="0">
            <a:spAutoFit/>
          </a:bodyPr>
          <a:lstStyle/>
          <a:p>
            <a:pPr algn="r"/>
            <a:r>
              <a:rPr lang="en-US" sz="2400" b="1" u="sng" dirty="0" smtClean="0"/>
              <a:t> </a:t>
            </a:r>
            <a:r>
              <a:rPr lang="ar-SY" sz="2400" b="1" u="sng" dirty="0"/>
              <a:t> </a:t>
            </a:r>
            <a:r>
              <a:rPr lang="ar-SY" sz="2400" b="1" u="sng" dirty="0" smtClean="0"/>
              <a:t>ومخطط حالة الإستخدام </a:t>
            </a:r>
            <a:r>
              <a:rPr lang="en-US" sz="2400" b="1" u="sng" dirty="0" smtClean="0"/>
              <a:t>UML</a:t>
            </a:r>
            <a:r>
              <a:rPr lang="ar-SY" sz="2400" b="1" u="sng" dirty="0" smtClean="0"/>
              <a:t>لغة النمذجة الموحدة </a:t>
            </a:r>
            <a:r>
              <a:rPr lang="en-US" sz="2400" b="1" u="sng" dirty="0" smtClean="0"/>
              <a:t> -3</a:t>
            </a:r>
            <a:endParaRPr lang="ar-SY" sz="2400" b="1" u="sng" dirty="0" smtClean="0"/>
          </a:p>
          <a:p>
            <a:pPr algn="r"/>
            <a:endParaRPr lang="ar-SY" sz="2400" b="1" u="sng" dirty="0"/>
          </a:p>
          <a:p>
            <a:pPr algn="r"/>
            <a:r>
              <a:rPr lang="ar-SY" sz="2000" dirty="0" smtClean="0"/>
              <a:t>تم تصميمها كطريقة </a:t>
            </a:r>
            <a:r>
              <a:rPr lang="ar-SY" sz="2000" dirty="0"/>
              <a:t>لوضع مخططات تصميم </a:t>
            </a:r>
            <a:r>
              <a:rPr lang="ar-SY" sz="2000" dirty="0" smtClean="0"/>
              <a:t>للبرمجيات,</a:t>
            </a:r>
            <a:r>
              <a:rPr lang="ar-SY" sz="2000" dirty="0"/>
              <a:t> </a:t>
            </a:r>
            <a:r>
              <a:rPr lang="ar-SY" sz="2000" dirty="0" smtClean="0"/>
              <a:t>تتكون من </a:t>
            </a:r>
            <a:r>
              <a:rPr lang="ar-SY" sz="2000" dirty="0"/>
              <a:t>عناصر رسومية توضع ضمن مخططات مختلفة لتوصيف النظام ولا علاقة لها </a:t>
            </a:r>
            <a:r>
              <a:rPr lang="ar-SY" sz="2000" dirty="0" smtClean="0"/>
              <a:t>بتحقيقه.</a:t>
            </a:r>
            <a:r>
              <a:rPr lang="ar-SY" dirty="0"/>
              <a:t> </a:t>
            </a:r>
            <a:r>
              <a:rPr lang="ar-SY" sz="2000" dirty="0"/>
              <a:t>تتألف لغة النمذجة الموحدة من 14 مخطط أبسطها </a:t>
            </a:r>
            <a:r>
              <a:rPr lang="ar-SY" sz="2000" b="1" u="sng" dirty="0">
                <a:solidFill>
                  <a:srgbClr val="C00000"/>
                </a:solidFill>
              </a:rPr>
              <a:t>مخطط حالة </a:t>
            </a:r>
            <a:r>
              <a:rPr lang="ar-SY" sz="2000" b="1" u="sng" dirty="0" smtClean="0">
                <a:solidFill>
                  <a:srgbClr val="C00000"/>
                </a:solidFill>
              </a:rPr>
              <a:t>الإستخدام </a:t>
            </a:r>
            <a:r>
              <a:rPr lang="ar-SY" sz="2000" dirty="0"/>
              <a:t>الذي يعرض العلاقات بين الجهات الفاعلة وحالات </a:t>
            </a:r>
            <a:r>
              <a:rPr lang="ar-SY" sz="2000" dirty="0" smtClean="0"/>
              <a:t>الإستخدام</a:t>
            </a:r>
            <a:r>
              <a:rPr lang="ar-SY" sz="2000" dirty="0"/>
              <a:t>.</a:t>
            </a:r>
            <a:endParaRPr lang="en-US" sz="2000" dirty="0"/>
          </a:p>
          <a:p>
            <a:pPr algn="r"/>
            <a:endParaRPr lang="ar-SY" sz="2000" dirty="0" smtClean="0"/>
          </a:p>
          <a:p>
            <a:pPr algn="r"/>
            <a:r>
              <a:rPr lang="ar-SY" sz="2400" b="1" u="sng" dirty="0" smtClean="0"/>
              <a:t>تهدف إلى </a:t>
            </a:r>
            <a:endParaRPr lang="ar-SY" sz="2400" b="1" u="sng" dirty="0"/>
          </a:p>
          <a:p>
            <a:pPr algn="r"/>
            <a:endParaRPr lang="ar-SY" sz="2400" b="1" u="sng" dirty="0" smtClean="0"/>
          </a:p>
          <a:p>
            <a:pPr algn="r" rtl="1"/>
            <a:r>
              <a:rPr lang="ar-SY" sz="2000" dirty="0"/>
              <a:t>1 – تصميم البرمجيات بشكل احترافي.</a:t>
            </a:r>
            <a:endParaRPr lang="en-US" sz="2000" dirty="0"/>
          </a:p>
          <a:p>
            <a:pPr algn="r"/>
            <a:r>
              <a:rPr lang="ar-SY" sz="2000" dirty="0"/>
              <a:t>2 – توثيق التصميم قبل البدء بالبرمجة.</a:t>
            </a:r>
            <a:endParaRPr lang="en-US" sz="2000" dirty="0"/>
          </a:p>
          <a:p>
            <a:pPr algn="r"/>
            <a:r>
              <a:rPr lang="ar-SY" sz="2000" dirty="0"/>
              <a:t>3 – إعادة الاستخدام (تخفيض التكلفة).</a:t>
            </a:r>
            <a:endParaRPr lang="en-US" sz="2000" dirty="0"/>
          </a:p>
          <a:p>
            <a:pPr algn="r"/>
            <a:r>
              <a:rPr lang="ar-SY" sz="2000" dirty="0"/>
              <a:t>4 – البرنامج الذي تم تطويره يؤدي الوظائف المطلوبة (زيادة الموثوقية).</a:t>
            </a:r>
            <a:endParaRPr lang="en-US" sz="2000" dirty="0"/>
          </a:p>
          <a:p>
            <a:pPr algn="r"/>
            <a:r>
              <a:rPr lang="ar-SY" sz="2000" dirty="0"/>
              <a:t>5 – سهولة التعديل والصيانة وبكلفة منخفضة.</a:t>
            </a:r>
            <a:endParaRPr lang="en-US" sz="2000" dirty="0"/>
          </a:p>
          <a:p>
            <a:pPr algn="r"/>
            <a:r>
              <a:rPr lang="ar-SY" sz="2000" dirty="0"/>
              <a:t>6 – تساعد المطورين على فهم النظام بسهولة وسرعة.</a:t>
            </a:r>
            <a:endParaRPr lang="en-US" sz="2000" dirty="0"/>
          </a:p>
          <a:p>
            <a:pPr algn="r"/>
            <a:r>
              <a:rPr lang="ar-SY" sz="2000" dirty="0"/>
              <a:t>7 – لغة تواصل بين المطورين والمصممين.</a:t>
            </a:r>
            <a:endParaRPr lang="en-US" sz="2000" dirty="0"/>
          </a:p>
          <a:p>
            <a:pPr algn="r"/>
            <a:endParaRPr lang="ar-SY" sz="2000" b="1" u="sng" dirty="0"/>
          </a:p>
          <a:p>
            <a:pPr algn="r"/>
            <a:r>
              <a:rPr lang="ar-SY" b="1" i="1" u="sng" dirty="0" smtClean="0"/>
              <a:t> </a:t>
            </a:r>
            <a:r>
              <a:rPr lang="ar-SY" sz="2000" dirty="0"/>
              <a:t>للتعبير عن حالة نظامنا: </a:t>
            </a:r>
            <a:r>
              <a:rPr lang="en-US" sz="2400" b="1" i="1" u="sng" dirty="0" smtClean="0">
                <a:solidFill>
                  <a:srgbClr val="C00000"/>
                </a:solidFill>
              </a:rPr>
              <a:t>USE</a:t>
            </a:r>
            <a:r>
              <a:rPr lang="en-US" sz="2400" i="1" u="sng" dirty="0" smtClean="0">
                <a:solidFill>
                  <a:srgbClr val="C00000"/>
                </a:solidFill>
              </a:rPr>
              <a:t> </a:t>
            </a:r>
            <a:r>
              <a:rPr lang="en-US" sz="2400" b="1" i="1" u="sng" dirty="0">
                <a:solidFill>
                  <a:srgbClr val="C00000"/>
                </a:solidFill>
              </a:rPr>
              <a:t>CASE</a:t>
            </a:r>
            <a:r>
              <a:rPr lang="en-US" sz="2400" i="1" u="sng" dirty="0">
                <a:solidFill>
                  <a:srgbClr val="C00000"/>
                </a:solidFill>
              </a:rPr>
              <a:t> </a:t>
            </a:r>
            <a:r>
              <a:rPr lang="en-US" sz="2400" b="1" i="1" u="sng" dirty="0" smtClean="0">
                <a:solidFill>
                  <a:srgbClr val="C00000"/>
                </a:solidFill>
              </a:rPr>
              <a:t>DIAGRAM</a:t>
            </a:r>
            <a:r>
              <a:rPr lang="ar-SY" sz="2000" dirty="0" smtClean="0"/>
              <a:t>سنستخدم </a:t>
            </a:r>
            <a:r>
              <a:rPr lang="ar-SY" sz="2000" dirty="0"/>
              <a:t>مخطط حالة </a:t>
            </a:r>
            <a:r>
              <a:rPr lang="ar-SY" sz="2000" dirty="0" smtClean="0"/>
              <a:t>الإستخدام </a:t>
            </a:r>
            <a:endParaRPr lang="ar-SY" sz="2400" b="1" u="sng" dirty="0" smtClean="0"/>
          </a:p>
          <a:p>
            <a:pPr algn="r"/>
            <a:endParaRPr lang="ar-SY" sz="2400" b="1" u="sng" dirty="0" smtClean="0"/>
          </a:p>
          <a:p>
            <a:pPr algn="r"/>
            <a:endParaRPr lang="en-US" b="1" i="1" u="sng" dirty="0"/>
          </a:p>
        </p:txBody>
      </p:sp>
    </p:spTree>
    <p:extLst>
      <p:ext uri="{BB962C8B-B14F-4D97-AF65-F5344CB8AC3E}">
        <p14:creationId xmlns:p14="http://schemas.microsoft.com/office/powerpoint/2010/main" val="2542847132"/>
      </p:ext>
    </p:extLst>
  </p:cSld>
  <p:clrMapOvr>
    <a:masterClrMapping/>
  </p:clrMapOvr>
  <mc:AlternateContent xmlns:mc="http://schemas.openxmlformats.org/markup-compatibility/2006" xmlns:p14="http://schemas.microsoft.com/office/powerpoint/2010/main">
    <mc:Choice Requires="p14">
      <p:transition spd="slow" p14:dur="1250">
        <p14:switch dir="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1">
                <a:lumMod val="20000"/>
                <a:lumOff val="8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1378424" y="238836"/>
            <a:ext cx="9744501" cy="6619164"/>
          </a:xfrm>
          <a:prstGeom prst="rect">
            <a:avLst/>
          </a:prstGeom>
          <a:ln>
            <a:solidFill>
              <a:schemeClr val="accent1"/>
            </a:solidFill>
          </a:ln>
        </p:spPr>
      </p:pic>
    </p:spTree>
    <p:extLst>
      <p:ext uri="{BB962C8B-B14F-4D97-AF65-F5344CB8AC3E}">
        <p14:creationId xmlns:p14="http://schemas.microsoft.com/office/powerpoint/2010/main" val="4010784210"/>
      </p:ext>
    </p:extLst>
  </p:cSld>
  <p:clrMapOvr>
    <a:masterClrMapping/>
  </p:clrMapOvr>
  <mc:AlternateContent xmlns:mc="http://schemas.openxmlformats.org/markup-compatibility/2006" xmlns:p14="http://schemas.microsoft.com/office/powerpoint/2010/main">
    <mc:Choice Requires="p14">
      <p:transition spd="slow" p14:dur="1250">
        <p14:switch dir="l"/>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19000">
              <a:schemeClr val="bg1">
                <a:lumMod val="95000"/>
              </a:schemeClr>
            </a:gs>
            <a:gs pos="99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مربع نص 1"/>
          <p:cNvSpPr txBox="1"/>
          <p:nvPr/>
        </p:nvSpPr>
        <p:spPr>
          <a:xfrm>
            <a:off x="1" y="150124"/>
            <a:ext cx="12030988" cy="2862322"/>
          </a:xfrm>
          <a:prstGeom prst="rect">
            <a:avLst/>
          </a:prstGeom>
          <a:noFill/>
        </p:spPr>
        <p:txBody>
          <a:bodyPr wrap="square" rtlCol="0">
            <a:spAutoFit/>
          </a:bodyPr>
          <a:lstStyle/>
          <a:p>
            <a:pPr algn="r"/>
            <a:r>
              <a:rPr lang="ar-SY" sz="2800" b="1" i="1" dirty="0">
                <a:solidFill>
                  <a:srgbClr val="0070C0"/>
                </a:solidFill>
              </a:rPr>
              <a:t>الفصل الرابع: التطبيق </a:t>
            </a:r>
            <a:r>
              <a:rPr lang="ar-SY" sz="2800" b="1" i="1" dirty="0" smtClean="0">
                <a:solidFill>
                  <a:srgbClr val="0070C0"/>
                </a:solidFill>
              </a:rPr>
              <a:t>العملي</a:t>
            </a:r>
            <a:endParaRPr lang="en-US" sz="2800" b="1" i="1" dirty="0" smtClean="0">
              <a:solidFill>
                <a:srgbClr val="0070C0"/>
              </a:solidFill>
            </a:endParaRPr>
          </a:p>
          <a:p>
            <a:pPr algn="r"/>
            <a:r>
              <a:rPr lang="ar-SY" sz="2400" b="1" u="sng" dirty="0" smtClean="0"/>
              <a:t>الواجهة الرئيسية</a:t>
            </a:r>
            <a:endParaRPr lang="en-US" sz="2400" b="1" u="sng" dirty="0" smtClean="0"/>
          </a:p>
          <a:p>
            <a:pPr algn="r"/>
            <a:r>
              <a:rPr lang="ar-SY" sz="2000" dirty="0" smtClean="0"/>
              <a:t>عند </a:t>
            </a:r>
            <a:r>
              <a:rPr lang="ar-SY" sz="2000" dirty="0"/>
              <a:t>الدخول للموقع ستظهر أمامنا واجهة تسجيل الدخول التي تتم فيها عملية تسجيل الدخول </a:t>
            </a:r>
            <a:r>
              <a:rPr lang="ar-SY" sz="2000" dirty="0" smtClean="0"/>
              <a:t>بإستخدام </a:t>
            </a:r>
            <a:r>
              <a:rPr lang="ar-SY" sz="2000" dirty="0"/>
              <a:t>البريد </a:t>
            </a:r>
            <a:r>
              <a:rPr lang="ar-SY" sz="2000" dirty="0" smtClean="0"/>
              <a:t>الإلكتروني </a:t>
            </a:r>
            <a:r>
              <a:rPr lang="ar-SY" sz="2000" dirty="0"/>
              <a:t>وكلمة المرور وعند </a:t>
            </a:r>
            <a:r>
              <a:rPr lang="en-US" sz="2000" dirty="0" smtClean="0">
                <a:solidFill>
                  <a:srgbClr val="00B0F0"/>
                </a:solidFill>
              </a:rPr>
              <a:t>login</a:t>
            </a:r>
            <a:r>
              <a:rPr lang="ar-SY" sz="2000" dirty="0" smtClean="0"/>
              <a:t>الضغط </a:t>
            </a:r>
            <a:r>
              <a:rPr lang="ar-SY" sz="2000" dirty="0"/>
              <a:t>على </a:t>
            </a:r>
            <a:r>
              <a:rPr lang="ar-SY" sz="2000" dirty="0" smtClean="0"/>
              <a:t>زر </a:t>
            </a:r>
            <a:r>
              <a:rPr lang="en-US" sz="2000" dirty="0" smtClean="0"/>
              <a:t> </a:t>
            </a:r>
          </a:p>
          <a:p>
            <a:pPr algn="r"/>
            <a:r>
              <a:rPr lang="ar-SY" sz="2000" dirty="0" smtClean="0"/>
              <a:t>سيتم </a:t>
            </a:r>
            <a:r>
              <a:rPr lang="ar-SY" sz="2000" dirty="0"/>
              <a:t>إ</a:t>
            </a:r>
            <a:r>
              <a:rPr lang="ar-SY" sz="2000" dirty="0" smtClean="0"/>
              <a:t>ختبار </a:t>
            </a:r>
            <a:r>
              <a:rPr lang="ar-SY" sz="2000" dirty="0"/>
              <a:t>البريد الإلكتروني وكلمة المرور </a:t>
            </a:r>
            <a:r>
              <a:rPr lang="ar-SY" sz="2000" dirty="0" smtClean="0"/>
              <a:t>المدخلتين</a:t>
            </a:r>
            <a:r>
              <a:rPr lang="ar-SY" sz="2000" dirty="0"/>
              <a:t>، في حال وجودهما بقاعدة البيانات سيتم </a:t>
            </a:r>
            <a:r>
              <a:rPr lang="ar-SA" sz="2000" dirty="0"/>
              <a:t>توجيهه إلى الصفحة الرئيسية الخاصة بالمدير في حال كان الحساب المدخل هو حساب مدير، وسيتم توجيهه إلى الصفحة الرئيسية الخاصة بالمدرس في حال كان الحساب المدخل هو حساب مدرس ،وسيتم توجيهه إلى الصفحة الرئيسية الخاصة بالطالب في حال كان الحساب المدخل هو حساب طالب.</a:t>
            </a:r>
            <a:endParaRPr lang="en-US" sz="2000" dirty="0"/>
          </a:p>
          <a:p>
            <a:pPr algn="r"/>
            <a:endParaRPr lang="ar-SY" sz="2800" b="1" i="1" dirty="0" smtClean="0">
              <a:solidFill>
                <a:srgbClr val="0070C0"/>
              </a:solidFill>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245661" y="2797791"/>
            <a:ext cx="11785328" cy="3889612"/>
          </a:xfrm>
          <a:prstGeom prst="rect">
            <a:avLst/>
          </a:prstGeom>
        </p:spPr>
      </p:pic>
    </p:spTree>
    <p:extLst>
      <p:ext uri="{BB962C8B-B14F-4D97-AF65-F5344CB8AC3E}">
        <p14:creationId xmlns:p14="http://schemas.microsoft.com/office/powerpoint/2010/main" val="2513598008"/>
      </p:ext>
    </p:extLst>
  </p:cSld>
  <p:clrMapOvr>
    <a:masterClrMapping/>
  </p:clrMapOvr>
  <mc:AlternateContent xmlns:mc="http://schemas.openxmlformats.org/markup-compatibility/2006" xmlns:p14="http://schemas.microsoft.com/office/powerpoint/2010/main">
    <mc:Choice Requires="p14">
      <p:transition spd="slow" p14:dur="2000">
        <p14:ferris dir="r"/>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مربع نص 1"/>
          <p:cNvSpPr txBox="1"/>
          <p:nvPr/>
        </p:nvSpPr>
        <p:spPr>
          <a:xfrm>
            <a:off x="7151427" y="0"/>
            <a:ext cx="4708477" cy="6414448"/>
          </a:xfrm>
          <a:prstGeom prst="rect">
            <a:avLst/>
          </a:prstGeom>
          <a:noFill/>
        </p:spPr>
        <p:txBody>
          <a:bodyPr wrap="square" rtlCol="0">
            <a:spAutoFit/>
          </a:bodyPr>
          <a:lstStyle/>
          <a:p>
            <a:pPr algn="r"/>
            <a:r>
              <a:rPr lang="ar-SY" sz="4000" b="1" i="1" u="sng" dirty="0" smtClean="0"/>
              <a:t>المكونات :</a:t>
            </a:r>
            <a:endParaRPr lang="en-US" sz="4000" b="1" i="1" u="sng" dirty="0" smtClean="0"/>
          </a:p>
          <a:p>
            <a:pPr algn="r"/>
            <a:endParaRPr lang="ar-SY" sz="4000" b="1" i="1" u="sng" dirty="0" smtClean="0"/>
          </a:p>
          <a:p>
            <a:pPr algn="r"/>
            <a:r>
              <a:rPr lang="ar-SY" sz="2400" dirty="0" smtClean="0">
                <a:solidFill>
                  <a:schemeClr val="accent1">
                    <a:lumMod val="75000"/>
                  </a:schemeClr>
                </a:solidFill>
              </a:rPr>
              <a:t>الفصل الأول : </a:t>
            </a:r>
            <a:r>
              <a:rPr lang="ar-SY" dirty="0" smtClean="0"/>
              <a:t>يشمل...</a:t>
            </a:r>
          </a:p>
          <a:p>
            <a:pPr algn="r"/>
            <a:r>
              <a:rPr lang="ar-SY" dirty="0" smtClean="0"/>
              <a:t>مقدمة.</a:t>
            </a:r>
            <a:r>
              <a:rPr lang="en-US" dirty="0" smtClean="0"/>
              <a:t> -1</a:t>
            </a:r>
            <a:endParaRPr lang="ar-SY" dirty="0" smtClean="0"/>
          </a:p>
          <a:p>
            <a:pPr algn="r"/>
            <a:r>
              <a:rPr lang="en-US" sz="2000" dirty="0" smtClean="0"/>
              <a:t>  </a:t>
            </a:r>
            <a:r>
              <a:rPr lang="ar-SY" dirty="0" smtClean="0"/>
              <a:t> لمحة عن المشروع والهدف منه. </a:t>
            </a:r>
            <a:r>
              <a:rPr lang="en-US" dirty="0" smtClean="0"/>
              <a:t>-2</a:t>
            </a:r>
            <a:endParaRPr lang="ar-SY" dirty="0" smtClean="0"/>
          </a:p>
          <a:p>
            <a:pPr algn="r"/>
            <a:endParaRPr lang="ar-SY" dirty="0" smtClean="0"/>
          </a:p>
          <a:p>
            <a:pPr algn="r"/>
            <a:r>
              <a:rPr lang="en-US" dirty="0" smtClean="0"/>
              <a:t>    </a:t>
            </a:r>
            <a:r>
              <a:rPr lang="ar-SY" dirty="0" smtClean="0"/>
              <a:t> </a:t>
            </a:r>
            <a:r>
              <a:rPr lang="ar-SY" sz="2400" dirty="0" smtClean="0">
                <a:solidFill>
                  <a:schemeClr val="accent1">
                    <a:lumMod val="75000"/>
                  </a:schemeClr>
                </a:solidFill>
              </a:rPr>
              <a:t>الفصل الثاني : </a:t>
            </a:r>
            <a:r>
              <a:rPr lang="ar-SY" dirty="0" smtClean="0"/>
              <a:t>يشمل التقنيات المستخدمة...</a:t>
            </a:r>
          </a:p>
          <a:p>
            <a:pPr algn="r"/>
            <a:r>
              <a:rPr lang="en-US" sz="2000" dirty="0" smtClean="0">
                <a:solidFill>
                  <a:schemeClr val="bg2">
                    <a:lumMod val="10000"/>
                  </a:schemeClr>
                </a:solidFill>
              </a:rPr>
              <a:t>Django-1</a:t>
            </a:r>
          </a:p>
          <a:p>
            <a:pPr algn="r"/>
            <a:r>
              <a:rPr lang="en-US" sz="2000" dirty="0">
                <a:solidFill>
                  <a:schemeClr val="bg2">
                    <a:lumMod val="10000"/>
                  </a:schemeClr>
                </a:solidFill>
              </a:rPr>
              <a:t> Python </a:t>
            </a:r>
            <a:r>
              <a:rPr lang="en-US" sz="2000" dirty="0" smtClean="0">
                <a:solidFill>
                  <a:schemeClr val="bg2">
                    <a:lumMod val="10000"/>
                  </a:schemeClr>
                </a:solidFill>
              </a:rPr>
              <a:t>-2</a:t>
            </a:r>
            <a:endParaRPr lang="ar-SY" sz="2000" dirty="0" smtClean="0">
              <a:solidFill>
                <a:schemeClr val="bg2">
                  <a:lumMod val="10000"/>
                </a:schemeClr>
              </a:solidFill>
            </a:endParaRPr>
          </a:p>
          <a:p>
            <a:pPr algn="r"/>
            <a:r>
              <a:rPr lang="en-US" sz="2000" dirty="0" smtClean="0">
                <a:solidFill>
                  <a:schemeClr val="bg2">
                    <a:lumMod val="10000"/>
                  </a:schemeClr>
                </a:solidFill>
              </a:rPr>
              <a:t>Ajax-3</a:t>
            </a:r>
            <a:endParaRPr lang="en-US" sz="2000" dirty="0">
              <a:solidFill>
                <a:schemeClr val="bg2">
                  <a:lumMod val="10000"/>
                </a:schemeClr>
              </a:solidFill>
            </a:endParaRPr>
          </a:p>
          <a:p>
            <a:pPr algn="r"/>
            <a:r>
              <a:rPr lang="en-US" sz="2000" dirty="0">
                <a:solidFill>
                  <a:schemeClr val="bg2">
                    <a:lumMod val="10000"/>
                  </a:schemeClr>
                </a:solidFill>
              </a:rPr>
              <a:t>MySQL</a:t>
            </a:r>
            <a:r>
              <a:rPr lang="en-US" sz="2000" dirty="0" smtClean="0">
                <a:solidFill>
                  <a:schemeClr val="bg2">
                    <a:lumMod val="10000"/>
                  </a:schemeClr>
                </a:solidFill>
              </a:rPr>
              <a:t>-4</a:t>
            </a:r>
            <a:endParaRPr lang="en-US" sz="2000" dirty="0">
              <a:solidFill>
                <a:schemeClr val="bg2">
                  <a:lumMod val="10000"/>
                </a:schemeClr>
              </a:solidFill>
            </a:endParaRPr>
          </a:p>
          <a:p>
            <a:pPr algn="r"/>
            <a:r>
              <a:rPr lang="en-US" sz="2000" dirty="0" smtClean="0">
                <a:solidFill>
                  <a:schemeClr val="bg2">
                    <a:lumMod val="10000"/>
                  </a:schemeClr>
                </a:solidFill>
              </a:rPr>
              <a:t>ADMINLTE-5</a:t>
            </a:r>
            <a:endParaRPr lang="en-US" sz="2000" dirty="0">
              <a:solidFill>
                <a:schemeClr val="bg2">
                  <a:lumMod val="10000"/>
                </a:schemeClr>
              </a:solidFill>
            </a:endParaRPr>
          </a:p>
          <a:p>
            <a:pPr algn="r"/>
            <a:r>
              <a:rPr lang="en-US" sz="2000" dirty="0" smtClean="0">
                <a:solidFill>
                  <a:schemeClr val="bg2">
                    <a:lumMod val="10000"/>
                  </a:schemeClr>
                </a:solidFill>
              </a:rPr>
              <a:t>HTML-6</a:t>
            </a:r>
            <a:endParaRPr lang="en-US" sz="2000" dirty="0">
              <a:solidFill>
                <a:schemeClr val="bg2">
                  <a:lumMod val="10000"/>
                </a:schemeClr>
              </a:solidFill>
            </a:endParaRPr>
          </a:p>
          <a:p>
            <a:pPr algn="r"/>
            <a:r>
              <a:rPr lang="en-US" sz="2000" dirty="0" smtClean="0">
                <a:solidFill>
                  <a:schemeClr val="bg2">
                    <a:lumMod val="10000"/>
                  </a:schemeClr>
                </a:solidFill>
              </a:rPr>
              <a:t>CSS-7</a:t>
            </a:r>
            <a:endParaRPr lang="en-US" sz="2000" dirty="0">
              <a:solidFill>
                <a:schemeClr val="bg2">
                  <a:lumMod val="10000"/>
                </a:schemeClr>
              </a:solidFill>
            </a:endParaRPr>
          </a:p>
          <a:p>
            <a:pPr algn="r"/>
            <a:r>
              <a:rPr lang="en-US" sz="2000" dirty="0" smtClean="0">
                <a:solidFill>
                  <a:schemeClr val="bg2">
                    <a:lumMod val="10000"/>
                  </a:schemeClr>
                </a:solidFill>
              </a:rPr>
              <a:t>JavaScript-8</a:t>
            </a:r>
            <a:endParaRPr lang="en-US" sz="2000" dirty="0">
              <a:solidFill>
                <a:schemeClr val="bg2">
                  <a:lumMod val="10000"/>
                </a:schemeClr>
              </a:solidFill>
            </a:endParaRPr>
          </a:p>
          <a:p>
            <a:pPr algn="r"/>
            <a:r>
              <a:rPr lang="en-US" sz="2000" dirty="0" smtClean="0">
                <a:solidFill>
                  <a:schemeClr val="bg2">
                    <a:lumMod val="10000"/>
                  </a:schemeClr>
                </a:solidFill>
              </a:rPr>
              <a:t>Chart-JS-9</a:t>
            </a:r>
            <a:endParaRPr lang="en-US" sz="2000" dirty="0">
              <a:solidFill>
                <a:schemeClr val="bg2">
                  <a:lumMod val="10000"/>
                </a:schemeClr>
              </a:solidFill>
            </a:endParaRPr>
          </a:p>
          <a:p>
            <a:pPr algn="r"/>
            <a:r>
              <a:rPr lang="en-US" sz="2000" dirty="0" smtClean="0">
                <a:solidFill>
                  <a:schemeClr val="bg2">
                    <a:lumMod val="10000"/>
                  </a:schemeClr>
                </a:solidFill>
              </a:rPr>
              <a:t>Jquery-10</a:t>
            </a:r>
            <a:endParaRPr lang="en-US" sz="2000" dirty="0">
              <a:solidFill>
                <a:schemeClr val="bg2">
                  <a:lumMod val="10000"/>
                </a:schemeClr>
              </a:solidFill>
            </a:endParaRPr>
          </a:p>
          <a:p>
            <a:pPr algn="r"/>
            <a:r>
              <a:rPr lang="en-US" sz="2000" dirty="0" smtClean="0">
                <a:solidFill>
                  <a:schemeClr val="bg2">
                    <a:lumMod val="10000"/>
                  </a:schemeClr>
                </a:solidFill>
              </a:rPr>
              <a:t>Bootstrap-11</a:t>
            </a:r>
            <a:endParaRPr lang="en-US" sz="2000" dirty="0">
              <a:solidFill>
                <a:schemeClr val="bg2">
                  <a:lumMod val="10000"/>
                </a:schemeClr>
              </a:solidFill>
            </a:endParaRPr>
          </a:p>
        </p:txBody>
      </p:sp>
      <p:sp>
        <p:nvSpPr>
          <p:cNvPr id="3" name="مربع نص 2"/>
          <p:cNvSpPr txBox="1"/>
          <p:nvPr/>
        </p:nvSpPr>
        <p:spPr>
          <a:xfrm>
            <a:off x="887104" y="1473958"/>
            <a:ext cx="4674846" cy="1569660"/>
          </a:xfrm>
          <a:prstGeom prst="rect">
            <a:avLst/>
          </a:prstGeom>
          <a:noFill/>
        </p:spPr>
        <p:txBody>
          <a:bodyPr wrap="square" rtlCol="0">
            <a:spAutoFit/>
          </a:bodyPr>
          <a:lstStyle/>
          <a:p>
            <a:pPr algn="r"/>
            <a:r>
              <a:rPr lang="ar-SY" sz="2400" dirty="0" smtClean="0">
                <a:solidFill>
                  <a:schemeClr val="accent1">
                    <a:lumMod val="75000"/>
                  </a:schemeClr>
                </a:solidFill>
              </a:rPr>
              <a:t>الفصل الثالث: </a:t>
            </a:r>
            <a:r>
              <a:rPr lang="ar-SY" dirty="0" smtClean="0"/>
              <a:t>يشمل تحليل النظام..... </a:t>
            </a:r>
          </a:p>
          <a:p>
            <a:pPr algn="r"/>
            <a:r>
              <a:rPr lang="en-US" dirty="0" smtClean="0"/>
              <a:t> </a:t>
            </a:r>
            <a:r>
              <a:rPr lang="ar-SY" dirty="0" smtClean="0"/>
              <a:t>المتطلبات الوظيفية.</a:t>
            </a:r>
            <a:r>
              <a:rPr lang="en-US" dirty="0" smtClean="0"/>
              <a:t>-1</a:t>
            </a:r>
            <a:endParaRPr lang="ar-SY" dirty="0" smtClean="0"/>
          </a:p>
          <a:p>
            <a:pPr algn="r"/>
            <a:r>
              <a:rPr lang="en-US" dirty="0" smtClean="0"/>
              <a:t> </a:t>
            </a:r>
            <a:r>
              <a:rPr lang="ar-SY" dirty="0" smtClean="0"/>
              <a:t>المتطلبات غير الوظيفية.</a:t>
            </a:r>
            <a:r>
              <a:rPr lang="en-US" dirty="0" smtClean="0"/>
              <a:t>-2</a:t>
            </a:r>
            <a:endParaRPr lang="ar-SY" dirty="0" smtClean="0"/>
          </a:p>
          <a:p>
            <a:pPr algn="r"/>
            <a:r>
              <a:rPr lang="en-US" dirty="0" smtClean="0"/>
              <a:t>UML</a:t>
            </a:r>
            <a:r>
              <a:rPr lang="ar-SY" dirty="0" smtClean="0"/>
              <a:t> لغة النمذجة الموحدة </a:t>
            </a:r>
            <a:r>
              <a:rPr lang="en-US" dirty="0" smtClean="0"/>
              <a:t>-3</a:t>
            </a:r>
            <a:endParaRPr lang="ar-SY" dirty="0" smtClean="0"/>
          </a:p>
          <a:p>
            <a:pPr algn="r"/>
            <a:r>
              <a:rPr lang="ar-SY" dirty="0" smtClean="0"/>
              <a:t>.</a:t>
            </a:r>
            <a:r>
              <a:rPr lang="en-US" dirty="0" smtClean="0"/>
              <a:t>USE </a:t>
            </a:r>
            <a:r>
              <a:rPr lang="en-US" dirty="0"/>
              <a:t>CASE </a:t>
            </a:r>
            <a:r>
              <a:rPr lang="en-US" dirty="0" smtClean="0"/>
              <a:t>DIAGRAM</a:t>
            </a:r>
            <a:r>
              <a:rPr lang="ar-SY" dirty="0"/>
              <a:t>ومخطط حالة الإستخدام </a:t>
            </a:r>
          </a:p>
        </p:txBody>
      </p:sp>
      <p:sp>
        <p:nvSpPr>
          <p:cNvPr id="4" name="مربع نص 3"/>
          <p:cNvSpPr txBox="1"/>
          <p:nvPr/>
        </p:nvSpPr>
        <p:spPr>
          <a:xfrm>
            <a:off x="2508507" y="4258101"/>
            <a:ext cx="3053443" cy="1569660"/>
          </a:xfrm>
          <a:prstGeom prst="rect">
            <a:avLst/>
          </a:prstGeom>
          <a:noFill/>
        </p:spPr>
        <p:txBody>
          <a:bodyPr wrap="square" rtlCol="0">
            <a:spAutoFit/>
          </a:bodyPr>
          <a:lstStyle/>
          <a:p>
            <a:pPr algn="r"/>
            <a:r>
              <a:rPr lang="ar-SY" sz="2400" dirty="0" smtClean="0">
                <a:solidFill>
                  <a:schemeClr val="accent1">
                    <a:lumMod val="75000"/>
                  </a:schemeClr>
                </a:solidFill>
              </a:rPr>
              <a:t>الفصل الرابع : </a:t>
            </a:r>
            <a:r>
              <a:rPr lang="ar-SY" dirty="0" smtClean="0"/>
              <a:t>يشمل ...</a:t>
            </a:r>
          </a:p>
          <a:p>
            <a:pPr algn="r"/>
            <a:r>
              <a:rPr lang="en-US" dirty="0" smtClean="0"/>
              <a:t>    </a:t>
            </a:r>
            <a:r>
              <a:rPr lang="ar-SY" dirty="0" smtClean="0"/>
              <a:t>التطبيق العملي.    </a:t>
            </a:r>
            <a:r>
              <a:rPr lang="en-US" dirty="0" smtClean="0"/>
              <a:t>-1</a:t>
            </a:r>
            <a:endParaRPr lang="ar-SY" dirty="0" smtClean="0"/>
          </a:p>
          <a:p>
            <a:pPr algn="r"/>
            <a:r>
              <a:rPr lang="ar-SY" dirty="0" smtClean="0"/>
              <a:t>الآفاق.</a:t>
            </a:r>
            <a:r>
              <a:rPr lang="en-US" dirty="0" smtClean="0"/>
              <a:t>-2</a:t>
            </a:r>
            <a:endParaRPr lang="ar-SY" dirty="0" smtClean="0"/>
          </a:p>
          <a:p>
            <a:pPr algn="r"/>
            <a:r>
              <a:rPr lang="ar-SY" dirty="0" smtClean="0"/>
              <a:t>المراجع. </a:t>
            </a:r>
            <a:r>
              <a:rPr lang="en-US" dirty="0" smtClean="0"/>
              <a:t> -3</a:t>
            </a:r>
            <a:endParaRPr lang="ar-SY" dirty="0" smtClean="0"/>
          </a:p>
          <a:p>
            <a:pPr algn="r"/>
            <a:endParaRPr lang="en-US" dirty="0"/>
          </a:p>
        </p:txBody>
      </p:sp>
    </p:spTree>
    <p:extLst>
      <p:ext uri="{BB962C8B-B14F-4D97-AF65-F5344CB8AC3E}">
        <p14:creationId xmlns:p14="http://schemas.microsoft.com/office/powerpoint/2010/main" val="135179219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p:cNvSpPr txBox="1"/>
          <p:nvPr/>
        </p:nvSpPr>
        <p:spPr>
          <a:xfrm>
            <a:off x="600075" y="217511"/>
            <a:ext cx="11300408" cy="1446550"/>
          </a:xfrm>
          <a:prstGeom prst="rect">
            <a:avLst/>
          </a:prstGeom>
          <a:noFill/>
        </p:spPr>
        <p:txBody>
          <a:bodyPr wrap="square" rtlCol="0">
            <a:spAutoFit/>
          </a:bodyPr>
          <a:lstStyle/>
          <a:p>
            <a:pPr algn="r" rtl="1"/>
            <a:r>
              <a:rPr lang="ar-SY" sz="2400" b="1" u="sng" dirty="0"/>
              <a:t>الواجهة الرئيسية الخاصة </a:t>
            </a:r>
            <a:r>
              <a:rPr lang="ar-SY" sz="2400" b="1" u="sng" dirty="0" smtClean="0"/>
              <a:t>بالمدير</a:t>
            </a:r>
          </a:p>
          <a:p>
            <a:pPr algn="r" rtl="1"/>
            <a:endParaRPr lang="en-US" sz="2400" u="sng" dirty="0"/>
          </a:p>
          <a:p>
            <a:pPr algn="r" rtl="1"/>
            <a:r>
              <a:rPr lang="ar-SY" sz="2000" dirty="0"/>
              <a:t>تحتوي على إحصائيات للعدد الكلي للطلاب والمدرسين والصفوف والمواد كما تحتوي على مخططات توضح نسبة الطلاب والمدرسين وعدد مواد كل صف وغيرها العديد.</a:t>
            </a:r>
            <a:endParaRPr lang="en-US" sz="2000" dirty="0"/>
          </a:p>
        </p:txBody>
      </p:sp>
      <p:pic>
        <p:nvPicPr>
          <p:cNvPr id="3" name="Picture 25"/>
          <p:cNvPicPr/>
          <p:nvPr/>
        </p:nvPicPr>
        <p:blipFill>
          <a:blip r:embed="rId2" cstate="print">
            <a:extLst>
              <a:ext uri="{28A0092B-C50C-407E-A947-70E740481C1C}">
                <a14:useLocalDpi xmlns:a14="http://schemas.microsoft.com/office/drawing/2010/main" val="0"/>
              </a:ext>
            </a:extLst>
          </a:blip>
          <a:stretch>
            <a:fillRect/>
          </a:stretch>
        </p:blipFill>
        <p:spPr>
          <a:xfrm>
            <a:off x="409433" y="2006221"/>
            <a:ext cx="11491050" cy="4667534"/>
          </a:xfrm>
          <a:prstGeom prst="rect">
            <a:avLst/>
          </a:prstGeom>
        </p:spPr>
      </p:pic>
    </p:spTree>
    <p:extLst>
      <p:ext uri="{BB962C8B-B14F-4D97-AF65-F5344CB8AC3E}">
        <p14:creationId xmlns:p14="http://schemas.microsoft.com/office/powerpoint/2010/main" val="2220807934"/>
      </p:ext>
    </p:extLst>
  </p:cSld>
  <p:clrMapOvr>
    <a:masterClrMapping/>
  </p:clrMapOvr>
  <mc:AlternateContent xmlns:mc="http://schemas.openxmlformats.org/markup-compatibility/2006" xmlns:p14="http://schemas.microsoft.com/office/powerpoint/2010/main">
    <mc:Choice Requires="p14">
      <p:transition spd="slow" p14:dur="1600">
        <p14:prism dir="r" isContent="1"/>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6"/>
          <p:cNvPicPr/>
          <p:nvPr/>
        </p:nvPicPr>
        <p:blipFill>
          <a:blip r:embed="rId2" cstate="print">
            <a:extLst>
              <a:ext uri="{28A0092B-C50C-407E-A947-70E740481C1C}">
                <a14:useLocalDpi xmlns:a14="http://schemas.microsoft.com/office/drawing/2010/main" val="0"/>
              </a:ext>
            </a:extLst>
          </a:blip>
          <a:stretch>
            <a:fillRect/>
          </a:stretch>
        </p:blipFill>
        <p:spPr>
          <a:xfrm>
            <a:off x="341194" y="1951629"/>
            <a:ext cx="11546006" cy="4681183"/>
          </a:xfrm>
          <a:prstGeom prst="rect">
            <a:avLst/>
          </a:prstGeom>
        </p:spPr>
      </p:pic>
    </p:spTree>
    <p:extLst>
      <p:ext uri="{BB962C8B-B14F-4D97-AF65-F5344CB8AC3E}">
        <p14:creationId xmlns:p14="http://schemas.microsoft.com/office/powerpoint/2010/main" val="3521156201"/>
      </p:ext>
    </p:extLst>
  </p:cSld>
  <p:clrMapOvr>
    <a:masterClrMapping/>
  </p:clrMapOvr>
  <mc:AlternateContent xmlns:mc="http://schemas.openxmlformats.org/markup-compatibility/2006" xmlns:p14="http://schemas.microsoft.com/office/powerpoint/2010/main">
    <mc:Choice Requires="p14">
      <p:transition spd="slow" p14:dur="1600">
        <p14:prism dir="r" isContent="1"/>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7"/>
          <p:cNvPicPr/>
          <p:nvPr/>
        </p:nvPicPr>
        <p:blipFill>
          <a:blip r:embed="rId2" cstate="print">
            <a:extLst>
              <a:ext uri="{28A0092B-C50C-407E-A947-70E740481C1C}">
                <a14:useLocalDpi xmlns:a14="http://schemas.microsoft.com/office/drawing/2010/main" val="0"/>
              </a:ext>
            </a:extLst>
          </a:blip>
          <a:stretch>
            <a:fillRect/>
          </a:stretch>
        </p:blipFill>
        <p:spPr>
          <a:xfrm>
            <a:off x="1241946" y="0"/>
            <a:ext cx="10072048" cy="3493827"/>
          </a:xfrm>
          <a:prstGeom prst="rect">
            <a:avLst/>
          </a:prstGeom>
        </p:spPr>
      </p:pic>
      <p:pic>
        <p:nvPicPr>
          <p:cNvPr id="3" name="Picture 28"/>
          <p:cNvPicPr/>
          <p:nvPr/>
        </p:nvPicPr>
        <p:blipFill>
          <a:blip r:embed="rId3" cstate="print">
            <a:extLst>
              <a:ext uri="{28A0092B-C50C-407E-A947-70E740481C1C}">
                <a14:useLocalDpi xmlns:a14="http://schemas.microsoft.com/office/drawing/2010/main" val="0"/>
              </a:ext>
            </a:extLst>
          </a:blip>
          <a:stretch>
            <a:fillRect/>
          </a:stretch>
        </p:blipFill>
        <p:spPr>
          <a:xfrm>
            <a:off x="1241946" y="3637129"/>
            <a:ext cx="10072048" cy="3220871"/>
          </a:xfrm>
          <a:prstGeom prst="rect">
            <a:avLst/>
          </a:prstGeom>
        </p:spPr>
      </p:pic>
    </p:spTree>
    <p:extLst>
      <p:ext uri="{BB962C8B-B14F-4D97-AF65-F5344CB8AC3E}">
        <p14:creationId xmlns:p14="http://schemas.microsoft.com/office/powerpoint/2010/main" val="967170776"/>
      </p:ext>
    </p:extLst>
  </p:cSld>
  <p:clrMapOvr>
    <a:masterClrMapping/>
  </p:clrMapOvr>
  <mc:AlternateContent xmlns:mc="http://schemas.openxmlformats.org/markup-compatibility/2006" xmlns:p14="http://schemas.microsoft.com/office/powerpoint/2010/main">
    <mc:Choice Requires="p14">
      <p:transition spd="slow" p14:dur="1600">
        <p14:prism dir="r" isContent="1"/>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p:cNvSpPr txBox="1"/>
          <p:nvPr/>
        </p:nvSpPr>
        <p:spPr>
          <a:xfrm>
            <a:off x="173767" y="191069"/>
            <a:ext cx="11798974" cy="6370975"/>
          </a:xfrm>
          <a:prstGeom prst="rect">
            <a:avLst/>
          </a:prstGeom>
          <a:noFill/>
        </p:spPr>
        <p:txBody>
          <a:bodyPr wrap="square" rtlCol="0">
            <a:spAutoFit/>
          </a:bodyPr>
          <a:lstStyle/>
          <a:p>
            <a:pPr algn="r" rtl="1"/>
            <a:r>
              <a:rPr lang="ar-SY" sz="2400" b="1" u="sng" dirty="0" smtClean="0"/>
              <a:t>واجهة </a:t>
            </a:r>
            <a:r>
              <a:rPr lang="ar-SY" sz="2400" b="1" u="sng" dirty="0"/>
              <a:t>تعديل الملف الشخصي الخاصة </a:t>
            </a:r>
            <a:r>
              <a:rPr lang="ar-SY" sz="2400" b="1" u="sng" dirty="0" smtClean="0"/>
              <a:t>بالمدير</a:t>
            </a:r>
          </a:p>
          <a:p>
            <a:pPr algn="r" rtl="1"/>
            <a:endParaRPr lang="en-US" sz="2400" b="1" u="sng" dirty="0"/>
          </a:p>
          <a:p>
            <a:pPr algn="r" rtl="1"/>
            <a:r>
              <a:rPr lang="ar-SY" sz="2000" dirty="0"/>
              <a:t>يمكن من خلال هذه الواجهة أن يعدل المدير على التفاصيل الخاصة به مثل اسم المستخدم أو البريد الإلكتروني بالإضافة لتعديل الاسم الأول والأخير وكلمة المرور الخاصة </a:t>
            </a:r>
            <a:r>
              <a:rPr lang="ar-SY" sz="2000" dirty="0" smtClean="0"/>
              <a:t>بالحساب.</a:t>
            </a:r>
          </a:p>
          <a:p>
            <a:pPr algn="r" rtl="1"/>
            <a:r>
              <a:rPr lang="ar-SY" sz="2000" dirty="0"/>
              <a:t>كما يوجد لكل طالب وأستاذ واجهة تعديل.</a:t>
            </a:r>
            <a:endParaRPr lang="en-US" sz="2000" dirty="0"/>
          </a:p>
          <a:p>
            <a:pPr algn="r" rtl="1"/>
            <a:endParaRPr lang="ar-SY" sz="2000" dirty="0" smtClean="0"/>
          </a:p>
          <a:p>
            <a:pPr algn="r" rtl="1"/>
            <a:endParaRPr lang="ar-SY" sz="2000" dirty="0"/>
          </a:p>
          <a:p>
            <a:pPr algn="r" rtl="1"/>
            <a:endParaRPr lang="ar-SY" sz="2000" dirty="0" smtClean="0"/>
          </a:p>
          <a:p>
            <a:pPr algn="r" rtl="1"/>
            <a:endParaRPr lang="ar-SY" sz="2000" dirty="0"/>
          </a:p>
          <a:p>
            <a:pPr algn="r" rtl="1"/>
            <a:endParaRPr lang="ar-SY" sz="2000" dirty="0" smtClean="0"/>
          </a:p>
          <a:p>
            <a:pPr algn="r" rtl="1"/>
            <a:endParaRPr lang="ar-SY" sz="2000" dirty="0"/>
          </a:p>
          <a:p>
            <a:pPr algn="r" rtl="1"/>
            <a:endParaRPr lang="ar-SY" sz="2000" dirty="0" smtClean="0"/>
          </a:p>
          <a:p>
            <a:pPr algn="r" rtl="1"/>
            <a:endParaRPr lang="ar-SY" sz="2000" dirty="0"/>
          </a:p>
          <a:p>
            <a:pPr algn="r" rtl="1"/>
            <a:endParaRPr lang="ar-SY" sz="2000" dirty="0" smtClean="0"/>
          </a:p>
          <a:p>
            <a:pPr algn="r" rtl="1"/>
            <a:endParaRPr lang="ar-SY" sz="2000" dirty="0"/>
          </a:p>
          <a:p>
            <a:pPr algn="r" rtl="1"/>
            <a:endParaRPr lang="ar-SY" sz="2000" dirty="0" smtClean="0"/>
          </a:p>
          <a:p>
            <a:pPr algn="r" rtl="1"/>
            <a:endParaRPr lang="ar-SY" sz="2000" dirty="0"/>
          </a:p>
          <a:p>
            <a:pPr algn="r" rtl="1"/>
            <a:endParaRPr lang="ar-SY" sz="2000" dirty="0" smtClean="0"/>
          </a:p>
          <a:p>
            <a:pPr algn="r" rtl="1"/>
            <a:endParaRPr lang="ar-SY" sz="2000" dirty="0"/>
          </a:p>
          <a:p>
            <a:pPr algn="r" rtl="1"/>
            <a:endParaRPr lang="ar-SY" sz="2000" dirty="0" smtClean="0"/>
          </a:p>
        </p:txBody>
      </p:sp>
      <p:pic>
        <p:nvPicPr>
          <p:cNvPr id="3" name="صورة 2" descr="C:\Users\wsaftly\Desktop\Zeinab\30.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6604" y="1965278"/>
            <a:ext cx="11573300" cy="4694829"/>
          </a:xfrm>
          <a:prstGeom prst="rect">
            <a:avLst/>
          </a:prstGeom>
          <a:noFill/>
          <a:ln>
            <a:noFill/>
          </a:ln>
        </p:spPr>
      </p:pic>
    </p:spTree>
    <p:extLst>
      <p:ext uri="{BB962C8B-B14F-4D97-AF65-F5344CB8AC3E}">
        <p14:creationId xmlns:p14="http://schemas.microsoft.com/office/powerpoint/2010/main" val="2462492636"/>
      </p:ext>
    </p:extLst>
  </p:cSld>
  <p:clrMapOvr>
    <a:masterClrMapping/>
  </p:clrMapOvr>
  <mc:AlternateContent xmlns:mc="http://schemas.openxmlformats.org/markup-compatibility/2006" xmlns:p14="http://schemas.microsoft.com/office/powerpoint/2010/main">
    <mc:Choice Requires="p14">
      <p:transition spd="slow" p14:dur="1600">
        <p14:prism dir="r" isContent="1"/>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p:cNvSpPr txBox="1"/>
          <p:nvPr/>
        </p:nvSpPr>
        <p:spPr>
          <a:xfrm>
            <a:off x="1" y="191068"/>
            <a:ext cx="11867216" cy="2062103"/>
          </a:xfrm>
          <a:prstGeom prst="rect">
            <a:avLst/>
          </a:prstGeom>
          <a:noFill/>
        </p:spPr>
        <p:txBody>
          <a:bodyPr wrap="square" rtlCol="0">
            <a:spAutoFit/>
          </a:bodyPr>
          <a:lstStyle/>
          <a:p>
            <a:pPr algn="r"/>
            <a:r>
              <a:rPr lang="ar-SY" sz="2400" b="1" u="sng" dirty="0"/>
              <a:t>واجهة إضافة </a:t>
            </a:r>
            <a:r>
              <a:rPr lang="ar-SY" sz="2400" b="1" u="sng" dirty="0" smtClean="0"/>
              <a:t>مدرس</a:t>
            </a:r>
          </a:p>
          <a:p>
            <a:pPr algn="r"/>
            <a:endParaRPr lang="en-US" sz="2400" b="1" u="sng" dirty="0"/>
          </a:p>
          <a:p>
            <a:pPr algn="r"/>
            <a:r>
              <a:rPr lang="ar-SY" sz="2000" dirty="0" smtClean="0"/>
              <a:t>يتم </a:t>
            </a:r>
            <a:r>
              <a:rPr lang="ar-SY" sz="2000" dirty="0"/>
              <a:t>من خلالها إضافة مدرس عن طريق تسجيل بريده الإلكتروني والمعلومات الأساسية الخاصة به وتعيين اسم مستخدم خاص به.</a:t>
            </a:r>
            <a:endParaRPr lang="en-US" sz="2000" dirty="0"/>
          </a:p>
          <a:p>
            <a:pPr algn="r" rtl="1"/>
            <a:r>
              <a:rPr lang="ar-SY" sz="2000" dirty="0"/>
              <a:t>نلاحظ عند إدخال البريد الإلكتروني للمدرس سيتم تحديث جزء من الصفحة بإضافة هذا الإيميل مستخدم من قبل شخص آخر إذا كان موجود مسبقاً بقاعدة البيانات أو غير مستخدم إذا لم يكن موجود مسبقاً بقاعدة البيانات وهذا ما يميز تقنية ال   </a:t>
            </a:r>
            <a:r>
              <a:rPr lang="en-GB" sz="2000" dirty="0">
                <a:solidFill>
                  <a:srgbClr val="FF0000"/>
                </a:solidFill>
              </a:rPr>
              <a:t>Ajax</a:t>
            </a:r>
            <a:r>
              <a:rPr lang="ar-SY" sz="2000" dirty="0"/>
              <a:t>.</a:t>
            </a:r>
            <a:endParaRPr lang="en-US" sz="2000" dirty="0"/>
          </a:p>
          <a:p>
            <a:pPr algn="r" rtl="1"/>
            <a:r>
              <a:rPr lang="ar-SY" sz="2000" dirty="0">
                <a:solidFill>
                  <a:srgbClr val="00B050"/>
                </a:solidFill>
              </a:rPr>
              <a:t>ونفس الأمر تماماً بالنسبة لاسم المستخدم.</a:t>
            </a:r>
            <a:endParaRPr lang="en-US" sz="2000" dirty="0">
              <a:solidFill>
                <a:srgbClr val="00B050"/>
              </a:solidFill>
            </a:endParaRPr>
          </a:p>
        </p:txBody>
      </p:sp>
      <p:pic>
        <p:nvPicPr>
          <p:cNvPr id="3" name="صورة 2" descr="C:\Users\wsaftly\Desktop\Zeinab\New folder\2.png"/>
          <p:cNvPicPr/>
          <p:nvPr/>
        </p:nvPicPr>
        <p:blipFill>
          <a:blip r:embed="rId2">
            <a:extLst>
              <a:ext uri="{28A0092B-C50C-407E-A947-70E740481C1C}">
                <a14:useLocalDpi xmlns:a14="http://schemas.microsoft.com/office/drawing/2010/main" val="0"/>
              </a:ext>
            </a:extLst>
          </a:blip>
          <a:srcRect/>
          <a:stretch>
            <a:fillRect/>
          </a:stretch>
        </p:blipFill>
        <p:spPr bwMode="auto">
          <a:xfrm>
            <a:off x="286603" y="2266050"/>
            <a:ext cx="11580613" cy="4558352"/>
          </a:xfrm>
          <a:prstGeom prst="rect">
            <a:avLst/>
          </a:prstGeom>
          <a:noFill/>
          <a:ln>
            <a:noFill/>
          </a:ln>
        </p:spPr>
      </p:pic>
    </p:spTree>
    <p:extLst>
      <p:ext uri="{BB962C8B-B14F-4D97-AF65-F5344CB8AC3E}">
        <p14:creationId xmlns:p14="http://schemas.microsoft.com/office/powerpoint/2010/main" val="3521582979"/>
      </p:ext>
    </p:extLst>
  </p:cSld>
  <p:clrMapOvr>
    <a:masterClrMapping/>
  </p:clrMapOvr>
  <mc:AlternateContent xmlns:mc="http://schemas.openxmlformats.org/markup-compatibility/2006" xmlns:p14="http://schemas.microsoft.com/office/powerpoint/2010/main">
    <mc:Choice Requires="p14">
      <p:transition spd="slow" p14:dur="1600">
        <p14:prism dir="r" isContent="1"/>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p:cNvSpPr txBox="1"/>
          <p:nvPr/>
        </p:nvSpPr>
        <p:spPr>
          <a:xfrm>
            <a:off x="1061299" y="207275"/>
            <a:ext cx="10721268" cy="1138773"/>
          </a:xfrm>
          <a:prstGeom prst="rect">
            <a:avLst/>
          </a:prstGeom>
          <a:noFill/>
        </p:spPr>
        <p:txBody>
          <a:bodyPr wrap="none" rtlCol="0">
            <a:spAutoFit/>
          </a:bodyPr>
          <a:lstStyle/>
          <a:p>
            <a:pPr algn="r" rtl="1"/>
            <a:r>
              <a:rPr lang="ar-SY" sz="2400" b="1" u="sng" dirty="0"/>
              <a:t>واجهة إدارة </a:t>
            </a:r>
            <a:r>
              <a:rPr lang="ar-SY" sz="2400" b="1" u="sng" dirty="0" smtClean="0"/>
              <a:t>المدرسين</a:t>
            </a:r>
            <a:endParaRPr lang="en-US" sz="2400" b="1" u="sng" dirty="0" smtClean="0"/>
          </a:p>
          <a:p>
            <a:pPr algn="r" rtl="1"/>
            <a:endParaRPr lang="en-US" sz="2400" u="sng" dirty="0"/>
          </a:p>
          <a:p>
            <a:pPr algn="r" rtl="1"/>
            <a:r>
              <a:rPr lang="ar-SY" sz="2000" dirty="0"/>
              <a:t>تعرض جميع البيانات الخاصة بالمدرّسين كما ويمكننا أن نعدل على إحداها عند الضغط على زر التعديل الخاص ببيانات كل مدرس.</a:t>
            </a:r>
            <a:endParaRPr lang="en-US" sz="2000" dirty="0"/>
          </a:p>
        </p:txBody>
      </p:sp>
      <p:pic>
        <p:nvPicPr>
          <p:cNvPr id="3" name="صورة 2" descr="C:\Users\wsaftly\Desktop\Zeinab\New folder\5.png"/>
          <p:cNvPicPr/>
          <p:nvPr/>
        </p:nvPicPr>
        <p:blipFill>
          <a:blip r:embed="rId2">
            <a:extLst>
              <a:ext uri="{28A0092B-C50C-407E-A947-70E740481C1C}">
                <a14:useLocalDpi xmlns:a14="http://schemas.microsoft.com/office/drawing/2010/main" val="0"/>
              </a:ext>
            </a:extLst>
          </a:blip>
          <a:srcRect/>
          <a:stretch>
            <a:fillRect/>
          </a:stretch>
        </p:blipFill>
        <p:spPr bwMode="auto">
          <a:xfrm>
            <a:off x="354841" y="1978925"/>
            <a:ext cx="11532359" cy="4681182"/>
          </a:xfrm>
          <a:prstGeom prst="rect">
            <a:avLst/>
          </a:prstGeom>
          <a:noFill/>
          <a:ln>
            <a:noFill/>
          </a:ln>
        </p:spPr>
      </p:pic>
    </p:spTree>
    <p:extLst>
      <p:ext uri="{BB962C8B-B14F-4D97-AF65-F5344CB8AC3E}">
        <p14:creationId xmlns:p14="http://schemas.microsoft.com/office/powerpoint/2010/main" val="605372043"/>
      </p:ext>
    </p:extLst>
  </p:cSld>
  <p:clrMapOvr>
    <a:masterClrMapping/>
  </p:clrMapOvr>
  <mc:AlternateContent xmlns:mc="http://schemas.openxmlformats.org/markup-compatibility/2006" xmlns:p14="http://schemas.microsoft.com/office/powerpoint/2010/main">
    <mc:Choice Requires="p14">
      <p:transition spd="slow" p14:dur="1600">
        <p14:prism dir="r" isContent="1"/>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672383" y="254610"/>
            <a:ext cx="10116710" cy="1585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r" rtl="1"/>
            <a:r>
              <a:rPr lang="ar-SY" sz="2400" b="1" u="sng" dirty="0"/>
              <a:t>واجهة </a:t>
            </a:r>
            <a:r>
              <a:rPr lang="ar-SA" sz="2400" b="1" u="sng" dirty="0" smtClean="0"/>
              <a:t>إضافة صف</a:t>
            </a:r>
          </a:p>
          <a:p>
            <a:pPr algn="r" rtl="1"/>
            <a:endParaRPr lang="ar-SY" sz="2400" b="1" u="sng" dirty="0"/>
          </a:p>
          <a:p>
            <a:pPr marL="0" marR="0" lvl="0" indent="0" algn="r" defTabSz="914400" eaLnBrk="1" fontAlgn="base" latinLnBrk="0" hangingPunct="1">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r" defTabSz="914400" eaLnBrk="0" fontAlgn="base" latinLnBrk="0" hangingPunct="0">
              <a:lnSpc>
                <a:spcPct val="100000"/>
              </a:lnSpc>
              <a:spcBef>
                <a:spcPct val="0"/>
              </a:spcBef>
              <a:spcAft>
                <a:spcPct val="0"/>
              </a:spcAft>
              <a:buClrTx/>
              <a:buSzTx/>
              <a:buFontTx/>
              <a:buNone/>
              <a:tabLst/>
            </a:pPr>
            <a:r>
              <a:rPr kumimoji="0" lang="ar-SY" altLang="en-US" sz="2000" b="0" i="0" u="none" strike="noStrike" cap="none" normalizeH="0" baseline="0" dirty="0" smtClean="0">
                <a:ln>
                  <a:noFill/>
                </a:ln>
                <a:solidFill>
                  <a:schemeClr val="tx1"/>
                </a:solidFill>
                <a:effectLst/>
                <a:latin typeface="Traditional Arabic" pitchFamily="18" charset="-78"/>
                <a:ea typeface="Calibri" pitchFamily="34" charset="0"/>
              </a:rPr>
              <a:t>من خلال إضافة اسم للصف ومن ثم الضغط على زر الإضافة سيتم تحديث جزء من الصفحة عند اكتمال عملية الإضافة.</a:t>
            </a:r>
            <a:endParaRPr kumimoji="0" lang="en-US" altLang="en-US" sz="20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025" name="صورة 51" descr="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252" y="1826781"/>
            <a:ext cx="10858415" cy="454826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0" y="2971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8993748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141931" y="242907"/>
            <a:ext cx="10383035" cy="135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eaLnBrk="1" fontAlgn="base" latinLnBrk="0" hangingPunct="1">
              <a:lnSpc>
                <a:spcPct val="100000"/>
              </a:lnSpc>
              <a:spcBef>
                <a:spcPct val="0"/>
              </a:spcBef>
              <a:spcAft>
                <a:spcPct val="0"/>
              </a:spcAft>
              <a:buClrTx/>
              <a:buSzTx/>
              <a:buFontTx/>
              <a:buNone/>
              <a:tabLst/>
            </a:pPr>
            <a:r>
              <a:rPr kumimoji="0" lang="ar-SY" altLang="en-US" sz="2400" b="1" i="0" u="sng" strike="noStrike" cap="none" normalizeH="0" baseline="0" dirty="0" smtClean="0">
                <a:ln>
                  <a:noFill/>
                </a:ln>
                <a:solidFill>
                  <a:schemeClr val="tx1"/>
                </a:solidFill>
                <a:effectLst/>
                <a:ea typeface="Calibri" pitchFamily="34" charset="0"/>
              </a:rPr>
              <a:t>واجهة إضافة مادة</a:t>
            </a:r>
            <a:endParaRPr lang="ar-SA" altLang="en-US" sz="2400" b="1" u="sng" dirty="0">
              <a:ea typeface="Calibri" pitchFamily="34" charset="0"/>
            </a:endParaRPr>
          </a:p>
          <a:p>
            <a:pPr marL="0" marR="0" lvl="0" indent="0" algn="r" defTabSz="914400" eaLnBrk="1" fontAlgn="base" latinLnBrk="0" hangingPunct="1">
              <a:lnSpc>
                <a:spcPct val="100000"/>
              </a:lnSpc>
              <a:spcBef>
                <a:spcPct val="0"/>
              </a:spcBef>
              <a:spcAft>
                <a:spcPct val="0"/>
              </a:spcAft>
              <a:buClrTx/>
              <a:buSzTx/>
              <a:buFontTx/>
              <a:buNone/>
              <a:tabLst/>
            </a:pPr>
            <a:endParaRPr kumimoji="0" lang="ar-SA" altLang="en-US" sz="2000" b="0" i="0" u="none" strike="noStrike" cap="none" normalizeH="0" baseline="0" dirty="0" smtClean="0">
              <a:ln>
                <a:noFill/>
              </a:ln>
              <a:solidFill>
                <a:schemeClr val="tx1"/>
              </a:solidFill>
              <a:effectLst/>
              <a:ea typeface="Calibri" pitchFamily="34" charset="0"/>
              <a:cs typeface="Traditional Arabic" pitchFamily="18" charset="-78"/>
            </a:endParaRPr>
          </a:p>
          <a:p>
            <a:pPr marL="0" marR="0" lvl="0" indent="0" algn="r" defTabSz="914400" eaLnBrk="1" fontAlgn="base" latinLnBrk="0" hangingPunct="1">
              <a:lnSpc>
                <a:spcPct val="100000"/>
              </a:lnSpc>
              <a:spcBef>
                <a:spcPct val="0"/>
              </a:spcBef>
              <a:spcAft>
                <a:spcPct val="0"/>
              </a:spcAft>
              <a:buClrTx/>
              <a:buSzTx/>
              <a:buFontTx/>
              <a:buNone/>
              <a:tabLst/>
            </a:pPr>
            <a:r>
              <a:rPr kumimoji="0" lang="ar-SA" altLang="en-US" sz="2000" b="0" i="0" u="none" strike="noStrike" cap="none" normalizeH="0" baseline="0" dirty="0" smtClean="0">
                <a:ln>
                  <a:noFill/>
                </a:ln>
                <a:solidFill>
                  <a:schemeClr val="tx1"/>
                </a:solidFill>
                <a:effectLst/>
                <a:ea typeface="Calibri" pitchFamily="34" charset="0"/>
              </a:rPr>
              <a:t>م</a:t>
            </a:r>
            <a:r>
              <a:rPr kumimoji="0" lang="ar-SY" altLang="en-US" sz="2000" b="0" i="0" u="none" strike="noStrike" cap="none" normalizeH="0" baseline="0" dirty="0" smtClean="0">
                <a:ln>
                  <a:noFill/>
                </a:ln>
                <a:solidFill>
                  <a:schemeClr val="tx1"/>
                </a:solidFill>
                <a:effectLst/>
                <a:ea typeface="Calibri" pitchFamily="34" charset="0"/>
              </a:rPr>
              <a:t>ن خلال إضافة اسم للمادة واسم الصف الذي تُدرس فيه واسم المدرس الذي يدرسها ويتم تحديث جزء من الصفحة بعد إضافتها</a:t>
            </a:r>
            <a:r>
              <a:rPr kumimoji="0" lang="ar-SA" altLang="en-US" sz="2000" b="0" i="0" u="none" strike="noStrike" cap="none" normalizeH="0" baseline="0" dirty="0" smtClean="0">
                <a:ln>
                  <a:noFill/>
                </a:ln>
                <a:solidFill>
                  <a:schemeClr val="tx1"/>
                </a:solidFill>
                <a:effectLst/>
                <a:ea typeface="Calibri" pitchFamily="34" charset="0"/>
              </a:rPr>
              <a:t>.</a:t>
            </a:r>
          </a:p>
          <a:p>
            <a:pPr marL="0" marR="0" lvl="0" indent="0" algn="r" defTabSz="91440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049" name="صورة 53" descr="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914" y="1790308"/>
            <a:ext cx="11009902" cy="443018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0" y="29337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8681113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p:cNvSpPr txBox="1"/>
          <p:nvPr/>
        </p:nvSpPr>
        <p:spPr>
          <a:xfrm>
            <a:off x="5349922" y="191068"/>
            <a:ext cx="6449053" cy="1138773"/>
          </a:xfrm>
          <a:prstGeom prst="rect">
            <a:avLst/>
          </a:prstGeom>
          <a:noFill/>
        </p:spPr>
        <p:txBody>
          <a:bodyPr wrap="square" rtlCol="0">
            <a:spAutoFit/>
          </a:bodyPr>
          <a:lstStyle/>
          <a:p>
            <a:pPr algn="r" rtl="1"/>
            <a:r>
              <a:rPr lang="ar-SY" sz="2400" b="1" u="sng" dirty="0" smtClean="0"/>
              <a:t>واجهة </a:t>
            </a:r>
            <a:r>
              <a:rPr lang="ar-SY" sz="2400" b="1" u="sng" dirty="0"/>
              <a:t>الأعوام </a:t>
            </a:r>
            <a:r>
              <a:rPr lang="ar-SY" sz="2400" b="1" u="sng" dirty="0" smtClean="0"/>
              <a:t>الدراسية</a:t>
            </a:r>
          </a:p>
          <a:p>
            <a:pPr algn="r" rtl="1"/>
            <a:endParaRPr lang="en-US" sz="2400" u="sng" dirty="0"/>
          </a:p>
          <a:p>
            <a:pPr algn="r" rtl="1"/>
            <a:r>
              <a:rPr lang="ar-SY" sz="2000" dirty="0"/>
              <a:t>نحدد فيها تاريخ بدء العام الدراسي وتاريخ انتهاؤه.</a:t>
            </a:r>
            <a:endParaRPr lang="en-US" sz="2000" dirty="0"/>
          </a:p>
        </p:txBody>
      </p:sp>
      <p:pic>
        <p:nvPicPr>
          <p:cNvPr id="3" name="صورة 2" descr="C:\Users\wsaftly\Desktop\Zeinab\New folder\23.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5660" y="1924334"/>
            <a:ext cx="11553315" cy="4722124"/>
          </a:xfrm>
          <a:prstGeom prst="rect">
            <a:avLst/>
          </a:prstGeom>
          <a:noFill/>
          <a:ln>
            <a:noFill/>
          </a:ln>
        </p:spPr>
      </p:pic>
    </p:spTree>
    <p:extLst>
      <p:ext uri="{BB962C8B-B14F-4D97-AF65-F5344CB8AC3E}">
        <p14:creationId xmlns:p14="http://schemas.microsoft.com/office/powerpoint/2010/main" val="640591119"/>
      </p:ext>
    </p:extLst>
  </p:cSld>
  <p:clrMapOvr>
    <a:masterClrMapping/>
  </p:clrMapOvr>
  <mc:AlternateContent xmlns:mc="http://schemas.openxmlformats.org/markup-compatibility/2006" xmlns:p14="http://schemas.microsoft.com/office/powerpoint/2010/main">
    <mc:Choice Requires="p14">
      <p:transition spd="slow" p14:dur="1600">
        <p14:prism dir="r" isContent="1"/>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p:cNvSpPr txBox="1"/>
          <p:nvPr/>
        </p:nvSpPr>
        <p:spPr>
          <a:xfrm>
            <a:off x="8284191" y="218363"/>
            <a:ext cx="3501137" cy="1138773"/>
          </a:xfrm>
          <a:prstGeom prst="rect">
            <a:avLst/>
          </a:prstGeom>
          <a:noFill/>
        </p:spPr>
        <p:txBody>
          <a:bodyPr wrap="square" rtlCol="0">
            <a:spAutoFit/>
          </a:bodyPr>
          <a:lstStyle/>
          <a:p>
            <a:pPr algn="r" rtl="1"/>
            <a:r>
              <a:rPr lang="ar-SY" sz="2400" b="1" u="sng" dirty="0"/>
              <a:t>واجهة شكاوى </a:t>
            </a:r>
            <a:r>
              <a:rPr lang="ar-SY" sz="2400" b="1" u="sng" dirty="0" smtClean="0"/>
              <a:t>المدرسين</a:t>
            </a:r>
          </a:p>
          <a:p>
            <a:pPr algn="r" rtl="1"/>
            <a:endParaRPr lang="en-US" sz="2400" u="sng" dirty="0"/>
          </a:p>
          <a:p>
            <a:pPr algn="r" rtl="1"/>
            <a:r>
              <a:rPr lang="ar-SY" dirty="0"/>
              <a:t> </a:t>
            </a:r>
            <a:r>
              <a:rPr lang="ar-SY" sz="2000" dirty="0"/>
              <a:t>مشابهة تماماً لواجهة شكاوي الطلاب.</a:t>
            </a:r>
            <a:endParaRPr lang="en-US" sz="2000" dirty="0"/>
          </a:p>
        </p:txBody>
      </p:sp>
      <p:pic>
        <p:nvPicPr>
          <p:cNvPr id="3" name="صورة 2" descr="C:\Users\wsaftly\Desktop\Zeinab\4.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899" y="1992573"/>
            <a:ext cx="11648850" cy="4694830"/>
          </a:xfrm>
          <a:prstGeom prst="rect">
            <a:avLst/>
          </a:prstGeom>
          <a:noFill/>
          <a:ln>
            <a:noFill/>
          </a:ln>
        </p:spPr>
      </p:pic>
    </p:spTree>
    <p:extLst>
      <p:ext uri="{BB962C8B-B14F-4D97-AF65-F5344CB8AC3E}">
        <p14:creationId xmlns:p14="http://schemas.microsoft.com/office/powerpoint/2010/main" val="4215484918"/>
      </p:ext>
    </p:extLst>
  </p:cSld>
  <p:clrMapOvr>
    <a:masterClrMapping/>
  </p:clrMapOvr>
  <mc:AlternateContent xmlns:mc="http://schemas.openxmlformats.org/markup-compatibility/2006" xmlns:p14="http://schemas.microsoft.com/office/powerpoint/2010/main">
    <mc:Choice Requires="p14">
      <p:transition spd="slow" p14:dur="1600">
        <p14:prism dir="r" isContent="1"/>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p:cNvSpPr txBox="1"/>
          <p:nvPr/>
        </p:nvSpPr>
        <p:spPr>
          <a:xfrm>
            <a:off x="395785" y="300250"/>
            <a:ext cx="11594260" cy="5940088"/>
          </a:xfrm>
          <a:prstGeom prst="rect">
            <a:avLst/>
          </a:prstGeom>
          <a:noFill/>
        </p:spPr>
        <p:txBody>
          <a:bodyPr wrap="square" rtlCol="0">
            <a:spAutoFit/>
          </a:bodyPr>
          <a:lstStyle/>
          <a:p>
            <a:pPr algn="r"/>
            <a:r>
              <a:rPr lang="ar-SA" sz="2800" b="1" i="1" dirty="0">
                <a:solidFill>
                  <a:srgbClr val="0070C0"/>
                </a:solidFill>
              </a:rPr>
              <a:t>الفصل الأول: مقدمة عن </a:t>
            </a:r>
            <a:r>
              <a:rPr lang="ar-SA" sz="2800" b="1" i="1" dirty="0" smtClean="0">
                <a:solidFill>
                  <a:srgbClr val="0070C0"/>
                </a:solidFill>
              </a:rPr>
              <a:t>المشروع</a:t>
            </a:r>
            <a:r>
              <a:rPr lang="ar-SY" sz="2800" b="1" i="1" dirty="0" smtClean="0">
                <a:solidFill>
                  <a:srgbClr val="0070C0"/>
                </a:solidFill>
              </a:rPr>
              <a:t>...</a:t>
            </a:r>
            <a:endParaRPr lang="en-US" sz="2800" b="1" i="1" dirty="0" smtClean="0">
              <a:solidFill>
                <a:srgbClr val="0070C0"/>
              </a:solidFill>
            </a:endParaRPr>
          </a:p>
          <a:p>
            <a:pPr algn="r"/>
            <a:endParaRPr lang="en-US" sz="2800" b="1" dirty="0">
              <a:solidFill>
                <a:schemeClr val="accent1">
                  <a:lumMod val="75000"/>
                </a:schemeClr>
              </a:solidFill>
            </a:endParaRPr>
          </a:p>
          <a:p>
            <a:pPr algn="r"/>
            <a:endParaRPr lang="en-US" sz="2800" b="1" dirty="0" smtClean="0">
              <a:solidFill>
                <a:schemeClr val="accent1">
                  <a:lumMod val="75000"/>
                </a:schemeClr>
              </a:solidFill>
            </a:endParaRPr>
          </a:p>
          <a:p>
            <a:pPr algn="r"/>
            <a:r>
              <a:rPr lang="ar-SY" sz="2400" b="1" u="sng" dirty="0" smtClean="0"/>
              <a:t>المقدمة:</a:t>
            </a:r>
          </a:p>
          <a:p>
            <a:pPr algn="r"/>
            <a:endParaRPr lang="en-US" sz="2400" b="1" dirty="0" smtClean="0"/>
          </a:p>
          <a:p>
            <a:pPr algn="r"/>
            <a:r>
              <a:rPr lang="ar-SA" sz="2000" dirty="0"/>
              <a:t>تعد الإدارة المدرسية الناجحة عاملًا محوريًا وحيويًا لكفاءة التدريس والأداء العام للمدرسة وتميُّزها حجر أساس للمدرسين والطلاب ولا بد من القيام بتخطيط لتنشيط وتسهيل عملية الإدارة، إذ أصبح استخدام الورقة والقلم شيء لا داعي له الآن فنجد أن المدارس المتطورة قد بدأت باستخدام برامج تساعدها على إدارة المنظومة التعليمية بأكملها، من سجل حضور الطلاب والمعلمين والتقارير اليومية وغيرها</a:t>
            </a:r>
            <a:r>
              <a:rPr lang="ar-SA" sz="2000" dirty="0" smtClean="0"/>
              <a:t>.</a:t>
            </a:r>
            <a:endParaRPr lang="ar-SY" sz="2000" dirty="0" smtClean="0"/>
          </a:p>
          <a:p>
            <a:pPr algn="r"/>
            <a:endParaRPr lang="ar-SY" sz="2000" dirty="0" smtClean="0">
              <a:solidFill>
                <a:schemeClr val="accent1">
                  <a:lumMod val="75000"/>
                </a:schemeClr>
              </a:solidFill>
            </a:endParaRPr>
          </a:p>
          <a:p>
            <a:pPr algn="r"/>
            <a:endParaRPr lang="ar-SY" sz="2000" dirty="0">
              <a:solidFill>
                <a:schemeClr val="accent1">
                  <a:lumMod val="75000"/>
                </a:schemeClr>
              </a:solidFill>
            </a:endParaRPr>
          </a:p>
          <a:p>
            <a:pPr algn="r"/>
            <a:r>
              <a:rPr lang="ar-SY" sz="2400" b="1" u="sng" dirty="0"/>
              <a:t>لمحة عن المشروع والهدف </a:t>
            </a:r>
            <a:r>
              <a:rPr lang="ar-SY" sz="2400" b="1" u="sng" dirty="0" smtClean="0"/>
              <a:t>منه:</a:t>
            </a:r>
          </a:p>
          <a:p>
            <a:pPr algn="r"/>
            <a:endParaRPr lang="ar-SY" sz="2400" b="1" u="sng" dirty="0" smtClean="0">
              <a:solidFill>
                <a:schemeClr val="accent1">
                  <a:lumMod val="75000"/>
                </a:schemeClr>
              </a:solidFill>
            </a:endParaRPr>
          </a:p>
          <a:p>
            <a:pPr algn="r"/>
            <a:r>
              <a:rPr lang="ar-SA" sz="2000" dirty="0"/>
              <a:t>نظراً للجهد المبذول في العمل من قبل الإدارات المدرسية وضرورة كتابة الأعمال بشكل يدوي الذي أصبح في أيامنا مكلفاً بشكل معقول، قمنا بتطوير موقع لإدارة المدارس على الإنترنيت خاص بكل مدرسة يكون قادر على تأمين التواصل بين الطلاب و المدرّسين من جهة وبين المدرسين والمدير من جهة أخرى فعملية الاتصال المباشر بين الطلاب وادارة المدرسة تتيح متابعة خط سير عمليتهم التعليمية داخل المدرسة من جداول الحصص و الامتحانات و نتائجها و الغياب بصفة مستمرة بسهولة من خلال الانترنت كما يمكننا أن نحتفظ بالبيانات الخاصة بالطلاب إلكترونياً من دون وجود خطورة فقدانها. </a:t>
            </a:r>
            <a:endParaRPr lang="en-US" sz="2000" dirty="0">
              <a:solidFill>
                <a:schemeClr val="accent1">
                  <a:lumMod val="75000"/>
                </a:schemeClr>
              </a:solidFill>
            </a:endParaRPr>
          </a:p>
        </p:txBody>
      </p:sp>
    </p:spTree>
    <p:extLst>
      <p:ext uri="{BB962C8B-B14F-4D97-AF65-F5344CB8AC3E}">
        <p14:creationId xmlns:p14="http://schemas.microsoft.com/office/powerpoint/2010/main" val="3723546417"/>
      </p:ext>
    </p:extLst>
  </p:cSld>
  <p:clrMapOvr>
    <a:masterClrMapping/>
  </p:clrMapOvr>
  <mc:AlternateContent xmlns:mc="http://schemas.openxmlformats.org/markup-compatibility/2006" xmlns:p14="http://schemas.microsoft.com/office/powerpoint/2010/main">
    <mc:Choice Requires="p14">
      <p:transition spd="slow" p14:dur="2000">
        <p14:ferris dir="r"/>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p:cNvSpPr txBox="1"/>
          <p:nvPr/>
        </p:nvSpPr>
        <p:spPr>
          <a:xfrm>
            <a:off x="5390865" y="232011"/>
            <a:ext cx="6403665" cy="1138773"/>
          </a:xfrm>
          <a:prstGeom prst="rect">
            <a:avLst/>
          </a:prstGeom>
          <a:noFill/>
        </p:spPr>
        <p:txBody>
          <a:bodyPr wrap="square" rtlCol="0">
            <a:spAutoFit/>
          </a:bodyPr>
          <a:lstStyle/>
          <a:p>
            <a:pPr algn="r" rtl="1"/>
            <a:r>
              <a:rPr lang="ar-SY" sz="2400" b="1" u="sng" dirty="0"/>
              <a:t>واجهة طلبات غياب </a:t>
            </a:r>
            <a:r>
              <a:rPr lang="ar-SY" sz="2400" b="1" u="sng" dirty="0" smtClean="0"/>
              <a:t>المدرسين</a:t>
            </a:r>
          </a:p>
          <a:p>
            <a:pPr algn="r" rtl="1"/>
            <a:endParaRPr lang="en-US" sz="2400" u="sng" dirty="0"/>
          </a:p>
          <a:p>
            <a:pPr algn="r"/>
            <a:r>
              <a:rPr lang="ar-SY" sz="2000" dirty="0"/>
              <a:t>مشابهة تماماً لواجهة طلبات غياب الطلاب.</a:t>
            </a:r>
            <a:endParaRPr lang="en-US" sz="2000" dirty="0"/>
          </a:p>
        </p:txBody>
      </p:sp>
      <p:pic>
        <p:nvPicPr>
          <p:cNvPr id="3" name="صورة 2" descr="C:\Users\wsaftly\Desktop\Zeinab\3.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8489" y="1965277"/>
            <a:ext cx="11426041" cy="4722125"/>
          </a:xfrm>
          <a:prstGeom prst="rect">
            <a:avLst/>
          </a:prstGeom>
          <a:noFill/>
          <a:ln>
            <a:noFill/>
          </a:ln>
        </p:spPr>
      </p:pic>
    </p:spTree>
    <p:extLst>
      <p:ext uri="{BB962C8B-B14F-4D97-AF65-F5344CB8AC3E}">
        <p14:creationId xmlns:p14="http://schemas.microsoft.com/office/powerpoint/2010/main" val="3862174983"/>
      </p:ext>
    </p:extLst>
  </p:cSld>
  <p:clrMapOvr>
    <a:masterClrMapping/>
  </p:clrMapOvr>
  <mc:AlternateContent xmlns:mc="http://schemas.openxmlformats.org/markup-compatibility/2006" xmlns:p14="http://schemas.microsoft.com/office/powerpoint/2010/main">
    <mc:Choice Requires="p14">
      <p:transition spd="slow" p14:dur="1600">
        <p14:prism dir="r" isContent="1"/>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p:cNvSpPr txBox="1"/>
          <p:nvPr/>
        </p:nvSpPr>
        <p:spPr>
          <a:xfrm>
            <a:off x="0" y="225140"/>
            <a:ext cx="11750721" cy="1661993"/>
          </a:xfrm>
          <a:prstGeom prst="rect">
            <a:avLst/>
          </a:prstGeom>
          <a:noFill/>
        </p:spPr>
        <p:txBody>
          <a:bodyPr wrap="square" rtlCol="0">
            <a:spAutoFit/>
          </a:bodyPr>
          <a:lstStyle/>
          <a:p>
            <a:pPr algn="r" rtl="1"/>
            <a:r>
              <a:rPr lang="ar-SY" sz="2400" b="1" u="sng" dirty="0"/>
              <a:t>واجهة </a:t>
            </a:r>
            <a:r>
              <a:rPr lang="ar-SY" sz="2400" b="1" u="sng" dirty="0" smtClean="0"/>
              <a:t>الحضور</a:t>
            </a:r>
            <a:endParaRPr lang="ar-SY" b="1" dirty="0"/>
          </a:p>
          <a:p>
            <a:pPr algn="r" rtl="1"/>
            <a:endParaRPr lang="en-US" dirty="0"/>
          </a:p>
          <a:p>
            <a:pPr algn="r"/>
            <a:r>
              <a:rPr lang="ar-SY" sz="2000" dirty="0"/>
              <a:t>يتم من خلالها جلب عدد الطلاب الحاضرين في مادة معينة خلال عام دراسي محدد ويتم تحديث جزء من الصفحة عند الضغط على زر جلب بيانات الحضور ليظهر لنا حقل ندخل فيه تاريخ معين للحضور ومن ثم نحدث الجزء الأخير من الصفحة عند الضغط على الزر جلب بيانات الطلاب فيظهر لنا أسماء الطلاب الحاضرين والغائبين في ذلك التاريخ.</a:t>
            </a:r>
            <a:endParaRPr lang="en-US" sz="2000" dirty="0"/>
          </a:p>
        </p:txBody>
      </p:sp>
      <p:pic>
        <p:nvPicPr>
          <p:cNvPr id="4" name="Picture 19"/>
          <p:cNvPicPr/>
          <p:nvPr/>
        </p:nvPicPr>
        <p:blipFill>
          <a:blip r:embed="rId2" cstate="print">
            <a:extLst>
              <a:ext uri="{28A0092B-C50C-407E-A947-70E740481C1C}">
                <a14:useLocalDpi xmlns:a14="http://schemas.microsoft.com/office/drawing/2010/main" val="0"/>
              </a:ext>
            </a:extLst>
          </a:blip>
          <a:stretch>
            <a:fillRect/>
          </a:stretch>
        </p:blipFill>
        <p:spPr>
          <a:xfrm>
            <a:off x="354842" y="1823847"/>
            <a:ext cx="11505062" cy="4836260"/>
          </a:xfrm>
          <a:prstGeom prst="rect">
            <a:avLst/>
          </a:prstGeom>
        </p:spPr>
      </p:pic>
    </p:spTree>
    <p:extLst>
      <p:ext uri="{BB962C8B-B14F-4D97-AF65-F5344CB8AC3E}">
        <p14:creationId xmlns:p14="http://schemas.microsoft.com/office/powerpoint/2010/main" val="3022358533"/>
      </p:ext>
    </p:extLst>
  </p:cSld>
  <p:clrMapOvr>
    <a:masterClrMapping/>
  </p:clrMapOvr>
  <mc:AlternateContent xmlns:mc="http://schemas.openxmlformats.org/markup-compatibility/2006" xmlns:p14="http://schemas.microsoft.com/office/powerpoint/2010/main">
    <mc:Choice Requires="p14">
      <p:transition spd="slow" p14:dur="1600">
        <p14:prism dir="r" isContent="1"/>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ربع نص 3"/>
          <p:cNvSpPr txBox="1"/>
          <p:nvPr/>
        </p:nvSpPr>
        <p:spPr>
          <a:xfrm>
            <a:off x="4668490" y="229666"/>
            <a:ext cx="7100021" cy="1138773"/>
          </a:xfrm>
          <a:prstGeom prst="rect">
            <a:avLst/>
          </a:prstGeom>
          <a:noFill/>
        </p:spPr>
        <p:txBody>
          <a:bodyPr wrap="none" rtlCol="0">
            <a:spAutoFit/>
          </a:bodyPr>
          <a:lstStyle/>
          <a:p>
            <a:pPr algn="r" rtl="1"/>
            <a:r>
              <a:rPr lang="ar-SY" sz="2400" b="1" u="sng" dirty="0" smtClean="0"/>
              <a:t>واجهة مراسلة مدرس</a:t>
            </a:r>
          </a:p>
          <a:p>
            <a:pPr algn="r" rtl="1"/>
            <a:endParaRPr lang="en-US" sz="2400" u="sng" dirty="0" smtClean="0"/>
          </a:p>
          <a:p>
            <a:pPr algn="r"/>
            <a:r>
              <a:rPr lang="ar-SY" sz="2000" dirty="0" smtClean="0"/>
              <a:t>يمكن </a:t>
            </a:r>
            <a:r>
              <a:rPr lang="ar-SY" sz="2000" dirty="0"/>
              <a:t>من خلال هذه الواجهة أن يتواصل المدير مع المدرس من خلال إرسال رسالة له.</a:t>
            </a:r>
            <a:endParaRPr lang="en-US" sz="2000" dirty="0"/>
          </a:p>
        </p:txBody>
      </p:sp>
      <p:pic>
        <p:nvPicPr>
          <p:cNvPr id="5" name="Picture 21"/>
          <p:cNvPicPr/>
          <p:nvPr/>
        </p:nvPicPr>
        <p:blipFill>
          <a:blip r:embed="rId2" cstate="print">
            <a:extLst>
              <a:ext uri="{28A0092B-C50C-407E-A947-70E740481C1C}">
                <a14:useLocalDpi xmlns:a14="http://schemas.microsoft.com/office/drawing/2010/main" val="0"/>
              </a:ext>
            </a:extLst>
          </a:blip>
          <a:stretch>
            <a:fillRect/>
          </a:stretch>
        </p:blipFill>
        <p:spPr>
          <a:xfrm>
            <a:off x="313898" y="1924334"/>
            <a:ext cx="11559653" cy="4763069"/>
          </a:xfrm>
          <a:prstGeom prst="rect">
            <a:avLst/>
          </a:prstGeom>
        </p:spPr>
      </p:pic>
    </p:spTree>
    <p:extLst>
      <p:ext uri="{BB962C8B-B14F-4D97-AF65-F5344CB8AC3E}">
        <p14:creationId xmlns:p14="http://schemas.microsoft.com/office/powerpoint/2010/main" val="3807337711"/>
      </p:ext>
    </p:extLst>
  </p:cSld>
  <p:clrMapOvr>
    <a:masterClrMapping/>
  </p:clrMapOvr>
  <mc:AlternateContent xmlns:mc="http://schemas.openxmlformats.org/markup-compatibility/2006" xmlns:p14="http://schemas.microsoft.com/office/powerpoint/2010/main">
    <mc:Choice Requires="p14">
      <p:transition spd="slow" p14:dur="1600">
        <p14:prism dir="r" isContent="1"/>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p:cNvSpPr txBox="1"/>
          <p:nvPr/>
        </p:nvSpPr>
        <p:spPr>
          <a:xfrm>
            <a:off x="1378424" y="259309"/>
            <a:ext cx="10393258" cy="1354217"/>
          </a:xfrm>
          <a:prstGeom prst="rect">
            <a:avLst/>
          </a:prstGeom>
          <a:noFill/>
        </p:spPr>
        <p:txBody>
          <a:bodyPr wrap="square" rtlCol="0">
            <a:spAutoFit/>
          </a:bodyPr>
          <a:lstStyle/>
          <a:p>
            <a:pPr algn="r" rtl="1"/>
            <a:r>
              <a:rPr lang="ar-SY" sz="2400" b="1" u="sng" dirty="0"/>
              <a:t>واجهة برنامج </a:t>
            </a:r>
            <a:r>
              <a:rPr lang="ar-SY" sz="2400" b="1" u="sng" dirty="0" smtClean="0"/>
              <a:t>الدوام</a:t>
            </a:r>
          </a:p>
          <a:p>
            <a:pPr algn="r" rtl="1"/>
            <a:endParaRPr lang="en-US" dirty="0"/>
          </a:p>
          <a:p>
            <a:pPr algn="r" rtl="1"/>
            <a:r>
              <a:rPr lang="ar-SY" sz="2000" dirty="0"/>
              <a:t>يستطيع المدير بهذه الواجهة أن يضيف برنامج للدوام الأسبوعي من خلال اختيار صورة للبرنامج والضغط على زر إضافة، ويظهر في هذه الواجهة جميع البرامج التي سبق </a:t>
            </a:r>
            <a:r>
              <a:rPr lang="ar-SY" sz="2000" dirty="0" smtClean="0"/>
              <a:t>و</a:t>
            </a:r>
            <a:r>
              <a:rPr lang="ar-SY" sz="2000" dirty="0"/>
              <a:t>إ</a:t>
            </a:r>
            <a:r>
              <a:rPr lang="ar-SY" sz="2000" dirty="0" smtClean="0"/>
              <a:t>ضافها </a:t>
            </a:r>
            <a:r>
              <a:rPr lang="ar-SY" sz="2000" dirty="0"/>
              <a:t>المدير كبرامج للدوام.</a:t>
            </a:r>
            <a:endParaRPr lang="en-US" sz="2000" dirty="0"/>
          </a:p>
        </p:txBody>
      </p:sp>
      <p:pic>
        <p:nvPicPr>
          <p:cNvPr id="3" name="صورة 2" descr="C:\Users\wsaftly\Desktop\Zeinab\32.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8490" y="1992573"/>
            <a:ext cx="11505062" cy="4667534"/>
          </a:xfrm>
          <a:prstGeom prst="rect">
            <a:avLst/>
          </a:prstGeom>
          <a:noFill/>
          <a:ln>
            <a:noFill/>
          </a:ln>
        </p:spPr>
      </p:pic>
    </p:spTree>
    <p:extLst>
      <p:ext uri="{BB962C8B-B14F-4D97-AF65-F5344CB8AC3E}">
        <p14:creationId xmlns:p14="http://schemas.microsoft.com/office/powerpoint/2010/main" val="217265835"/>
      </p:ext>
    </p:extLst>
  </p:cSld>
  <p:clrMapOvr>
    <a:masterClrMapping/>
  </p:clrMapOvr>
  <mc:AlternateContent xmlns:mc="http://schemas.openxmlformats.org/markup-compatibility/2006" xmlns:p14="http://schemas.microsoft.com/office/powerpoint/2010/main">
    <mc:Choice Requires="p14">
      <p:transition spd="slow" p14:dur="1600">
        <p14:prism dir="r" isContent="1"/>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p:cNvSpPr txBox="1"/>
          <p:nvPr/>
        </p:nvSpPr>
        <p:spPr>
          <a:xfrm>
            <a:off x="4655545" y="216231"/>
            <a:ext cx="7276416" cy="1415772"/>
          </a:xfrm>
          <a:prstGeom prst="rect">
            <a:avLst/>
          </a:prstGeom>
          <a:noFill/>
        </p:spPr>
        <p:txBody>
          <a:bodyPr wrap="none" rtlCol="0">
            <a:spAutoFit/>
          </a:bodyPr>
          <a:lstStyle/>
          <a:p>
            <a:pPr algn="r"/>
            <a:r>
              <a:rPr lang="ar-SY" sz="2400" b="1" u="sng" dirty="0"/>
              <a:t>الواجهة الرئيسية الخاصة </a:t>
            </a:r>
            <a:r>
              <a:rPr lang="ar-SY" sz="2400" b="1" u="sng" dirty="0" smtClean="0"/>
              <a:t>بالمدرس</a:t>
            </a:r>
          </a:p>
          <a:p>
            <a:pPr algn="r"/>
            <a:endParaRPr lang="ar-SY" sz="2400" b="1" u="sng" dirty="0" smtClean="0"/>
          </a:p>
          <a:p>
            <a:r>
              <a:rPr lang="en-US" b="1" dirty="0" smtClean="0"/>
              <a:t> </a:t>
            </a:r>
            <a:r>
              <a:rPr lang="ar-SY" sz="2000" dirty="0" smtClean="0"/>
              <a:t>تحتوي </a:t>
            </a:r>
            <a:r>
              <a:rPr lang="ar-SY" sz="2000" dirty="0"/>
              <a:t>إحصائيات لعدد الطلاب والحضور والغياب في كل مادة وأسماء المواد </a:t>
            </a:r>
            <a:r>
              <a:rPr lang="ar-SY" sz="2000" dirty="0" smtClean="0"/>
              <a:t>وغيرها.</a:t>
            </a:r>
            <a:endParaRPr lang="en-US" sz="2000" dirty="0"/>
          </a:p>
          <a:p>
            <a:endParaRPr lang="en-US" dirty="0"/>
          </a:p>
        </p:txBody>
      </p:sp>
      <p:pic>
        <p:nvPicPr>
          <p:cNvPr id="3" name="Picture 29"/>
          <p:cNvPicPr/>
          <p:nvPr/>
        </p:nvPicPr>
        <p:blipFill>
          <a:blip r:embed="rId2" cstate="print">
            <a:extLst>
              <a:ext uri="{28A0092B-C50C-407E-A947-70E740481C1C}">
                <a14:useLocalDpi xmlns:a14="http://schemas.microsoft.com/office/drawing/2010/main" val="0"/>
              </a:ext>
            </a:extLst>
          </a:blip>
          <a:stretch>
            <a:fillRect/>
          </a:stretch>
        </p:blipFill>
        <p:spPr>
          <a:xfrm>
            <a:off x="327546" y="1978925"/>
            <a:ext cx="11505063" cy="4694830"/>
          </a:xfrm>
          <a:prstGeom prst="rect">
            <a:avLst/>
          </a:prstGeom>
        </p:spPr>
      </p:pic>
    </p:spTree>
    <p:extLst>
      <p:ext uri="{BB962C8B-B14F-4D97-AF65-F5344CB8AC3E}">
        <p14:creationId xmlns:p14="http://schemas.microsoft.com/office/powerpoint/2010/main" val="3732616380"/>
      </p:ext>
    </p:extLst>
  </p:cSld>
  <p:clrMapOvr>
    <a:masterClrMapping/>
  </p:clrMapOvr>
  <mc:AlternateContent xmlns:mc="http://schemas.openxmlformats.org/markup-compatibility/2006" xmlns:p14="http://schemas.microsoft.com/office/powerpoint/2010/main">
    <mc:Choice Requires="p14">
      <p:transition spd="slow" p14:dur="1600">
        <p14:prism dir="r" isContent="1"/>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مربع نص 2"/>
          <p:cNvSpPr txBox="1"/>
          <p:nvPr/>
        </p:nvSpPr>
        <p:spPr>
          <a:xfrm>
            <a:off x="3742472" y="228600"/>
            <a:ext cx="8042857" cy="1446550"/>
          </a:xfrm>
          <a:prstGeom prst="rect">
            <a:avLst/>
          </a:prstGeom>
          <a:noFill/>
        </p:spPr>
        <p:txBody>
          <a:bodyPr wrap="square" rtlCol="0">
            <a:spAutoFit/>
          </a:bodyPr>
          <a:lstStyle/>
          <a:p>
            <a:pPr algn="r" rtl="1"/>
            <a:r>
              <a:rPr lang="ar-SY" sz="2400" b="1" u="sng" dirty="0"/>
              <a:t>واجهة تعديل الملف الشخصي الخاصة </a:t>
            </a:r>
            <a:r>
              <a:rPr lang="ar-SY" sz="2400" b="1" u="sng" dirty="0" smtClean="0"/>
              <a:t>بالمدرس</a:t>
            </a:r>
          </a:p>
          <a:p>
            <a:pPr algn="r" rtl="1"/>
            <a:endParaRPr lang="en-US" sz="2400" u="sng" dirty="0"/>
          </a:p>
          <a:p>
            <a:pPr algn="r" rtl="1"/>
            <a:r>
              <a:rPr lang="ar-SY" sz="2000" dirty="0"/>
              <a:t>يمكن للمدرس من خلالها أن يعدل على تفاصيل خاصة به مثل اسم المستخدم، البريد الإلكتروني، الاسم الأول، الاسم الأخير وكلمة المرور. وهيي مماثلة لواجهة الملف الشخصي الخاصة بالمدير.</a:t>
            </a:r>
            <a:endParaRPr lang="en-US" sz="2000" dirty="0"/>
          </a:p>
        </p:txBody>
      </p:sp>
      <p:pic>
        <p:nvPicPr>
          <p:cNvPr id="4" name="صورة 3" descr="C:\Users\wsaftly\Desktop\Zeinab\2.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900" y="2006221"/>
            <a:ext cx="11573300" cy="4640239"/>
          </a:xfrm>
          <a:prstGeom prst="rect">
            <a:avLst/>
          </a:prstGeom>
          <a:noFill/>
          <a:ln>
            <a:noFill/>
          </a:ln>
        </p:spPr>
      </p:pic>
    </p:spTree>
    <p:extLst>
      <p:ext uri="{BB962C8B-B14F-4D97-AF65-F5344CB8AC3E}">
        <p14:creationId xmlns:p14="http://schemas.microsoft.com/office/powerpoint/2010/main" val="465468478"/>
      </p:ext>
    </p:extLst>
  </p:cSld>
  <p:clrMapOvr>
    <a:masterClrMapping/>
  </p:clrMapOvr>
  <mc:AlternateContent xmlns:mc="http://schemas.openxmlformats.org/markup-compatibility/2006" xmlns:p14="http://schemas.microsoft.com/office/powerpoint/2010/main">
    <mc:Choice Requires="p14">
      <p:transition spd="slow" p14:dur="1600">
        <p14:prism dir="r" isContent="1"/>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p:cNvSpPr txBox="1"/>
          <p:nvPr/>
        </p:nvSpPr>
        <p:spPr>
          <a:xfrm>
            <a:off x="368490" y="177421"/>
            <a:ext cx="11416838" cy="1446550"/>
          </a:xfrm>
          <a:prstGeom prst="rect">
            <a:avLst/>
          </a:prstGeom>
          <a:noFill/>
        </p:spPr>
        <p:txBody>
          <a:bodyPr wrap="square" rtlCol="0">
            <a:spAutoFit/>
          </a:bodyPr>
          <a:lstStyle/>
          <a:p>
            <a:pPr algn="r" rtl="1"/>
            <a:r>
              <a:rPr lang="ar-SY" sz="2400" b="1" u="sng" dirty="0"/>
              <a:t>واجهة إضافة </a:t>
            </a:r>
            <a:r>
              <a:rPr lang="ar-SY" sz="2400" b="1" u="sng" dirty="0" smtClean="0"/>
              <a:t>نتائج</a:t>
            </a:r>
            <a:r>
              <a:rPr lang="ar-SY" sz="2400" u="sng" dirty="0" smtClean="0"/>
              <a:t> </a:t>
            </a:r>
          </a:p>
          <a:p>
            <a:pPr algn="r" rtl="1"/>
            <a:endParaRPr lang="en-US" sz="2400" u="sng" dirty="0"/>
          </a:p>
          <a:p>
            <a:pPr algn="r" rtl="1"/>
            <a:r>
              <a:rPr lang="ar-SY" sz="2000" dirty="0"/>
              <a:t>وهي واجهة مهمة جداً حيث يمكن من خلالها أن يضيف المدرس نتائج الطلاب في مادة معينة ويحفظها ليستطيع الطالب لاحقاً أن يستعرض نتائجه ضمن صفحته الخاصة.</a:t>
            </a:r>
            <a:endParaRPr lang="en-US" sz="2000" dirty="0"/>
          </a:p>
        </p:txBody>
      </p:sp>
      <p:pic>
        <p:nvPicPr>
          <p:cNvPr id="3" name="صورة 2" descr="C:\Users\wsaftly\Desktop\Zeinab\New folder\38.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8490" y="1978925"/>
            <a:ext cx="11566964" cy="4681182"/>
          </a:xfrm>
          <a:prstGeom prst="rect">
            <a:avLst/>
          </a:prstGeom>
          <a:noFill/>
          <a:ln>
            <a:noFill/>
          </a:ln>
        </p:spPr>
      </p:pic>
    </p:spTree>
    <p:extLst>
      <p:ext uri="{BB962C8B-B14F-4D97-AF65-F5344CB8AC3E}">
        <p14:creationId xmlns:p14="http://schemas.microsoft.com/office/powerpoint/2010/main" val="1599257623"/>
      </p:ext>
    </p:extLst>
  </p:cSld>
  <p:clrMapOvr>
    <a:masterClrMapping/>
  </p:clrMapOvr>
  <mc:AlternateContent xmlns:mc="http://schemas.openxmlformats.org/markup-compatibility/2006" xmlns:p14="http://schemas.microsoft.com/office/powerpoint/2010/main">
    <mc:Choice Requires="p14">
      <p:transition spd="slow" p14:dur="1600">
        <p14:prism dir="r" isContent="1"/>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p:cNvSpPr txBox="1"/>
          <p:nvPr/>
        </p:nvSpPr>
        <p:spPr>
          <a:xfrm>
            <a:off x="4271748" y="150125"/>
            <a:ext cx="7499932" cy="1138773"/>
          </a:xfrm>
          <a:prstGeom prst="rect">
            <a:avLst/>
          </a:prstGeom>
          <a:noFill/>
        </p:spPr>
        <p:txBody>
          <a:bodyPr wrap="square" rtlCol="0">
            <a:spAutoFit/>
          </a:bodyPr>
          <a:lstStyle/>
          <a:p>
            <a:pPr algn="r" rtl="1"/>
            <a:r>
              <a:rPr lang="ar-SY" sz="2400" b="1" u="sng" dirty="0"/>
              <a:t>واجهة رسائل </a:t>
            </a:r>
            <a:r>
              <a:rPr lang="ar-SY" sz="2400" b="1" u="sng" dirty="0" smtClean="0"/>
              <a:t>الإدارة</a:t>
            </a:r>
          </a:p>
          <a:p>
            <a:pPr algn="r" rtl="1"/>
            <a:endParaRPr lang="en-US" sz="2400" u="sng" dirty="0"/>
          </a:p>
          <a:p>
            <a:pPr algn="r" rtl="1"/>
            <a:r>
              <a:rPr lang="ar-SY" sz="2000" dirty="0"/>
              <a:t>يستعرض من خلالها المدرس رسائل المدير التي قام بإرسالها له مسبقاً.</a:t>
            </a:r>
            <a:endParaRPr lang="en-US" sz="2000" dirty="0"/>
          </a:p>
        </p:txBody>
      </p:sp>
      <p:pic>
        <p:nvPicPr>
          <p:cNvPr id="3" name="Picture 32"/>
          <p:cNvPicPr/>
          <p:nvPr/>
        </p:nvPicPr>
        <p:blipFill>
          <a:blip r:embed="rId2" cstate="print">
            <a:extLst>
              <a:ext uri="{28A0092B-C50C-407E-A947-70E740481C1C}">
                <a14:useLocalDpi xmlns:a14="http://schemas.microsoft.com/office/drawing/2010/main" val="0"/>
              </a:ext>
            </a:extLst>
          </a:blip>
          <a:stretch>
            <a:fillRect/>
          </a:stretch>
        </p:blipFill>
        <p:spPr>
          <a:xfrm>
            <a:off x="272955" y="1937982"/>
            <a:ext cx="11600597" cy="4749421"/>
          </a:xfrm>
          <a:prstGeom prst="rect">
            <a:avLst/>
          </a:prstGeom>
        </p:spPr>
      </p:pic>
    </p:spTree>
    <p:extLst>
      <p:ext uri="{BB962C8B-B14F-4D97-AF65-F5344CB8AC3E}">
        <p14:creationId xmlns:p14="http://schemas.microsoft.com/office/powerpoint/2010/main" val="2750853688"/>
      </p:ext>
    </p:extLst>
  </p:cSld>
  <p:clrMapOvr>
    <a:masterClrMapping/>
  </p:clrMapOvr>
  <mc:AlternateContent xmlns:mc="http://schemas.openxmlformats.org/markup-compatibility/2006" xmlns:p14="http://schemas.microsoft.com/office/powerpoint/2010/main">
    <mc:Choice Requires="p14">
      <p:transition spd="slow" p14:dur="1600">
        <p14:prism dir="r" isContent="1"/>
      </p:transition>
    </mc:Choice>
    <mc:Fallback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p:cNvSpPr txBox="1"/>
          <p:nvPr/>
        </p:nvSpPr>
        <p:spPr>
          <a:xfrm>
            <a:off x="2118722" y="204290"/>
            <a:ext cx="9727536" cy="1446550"/>
          </a:xfrm>
          <a:prstGeom prst="rect">
            <a:avLst/>
          </a:prstGeom>
          <a:noFill/>
        </p:spPr>
        <p:txBody>
          <a:bodyPr wrap="none" rtlCol="0">
            <a:spAutoFit/>
          </a:bodyPr>
          <a:lstStyle/>
          <a:p>
            <a:pPr algn="r" rtl="1"/>
            <a:r>
              <a:rPr lang="ar-SY" sz="2400" b="1" u="sng" dirty="0"/>
              <a:t>واجهة تقارير </a:t>
            </a:r>
            <a:r>
              <a:rPr lang="ar-SY" sz="2400" b="1" u="sng" dirty="0" smtClean="0"/>
              <a:t>الطلاب</a:t>
            </a:r>
          </a:p>
          <a:p>
            <a:pPr algn="r" rtl="1"/>
            <a:endParaRPr lang="en-US" sz="2400" dirty="0"/>
          </a:p>
          <a:p>
            <a:pPr algn="r" rtl="1"/>
            <a:r>
              <a:rPr lang="ar-SY" sz="2000" dirty="0"/>
              <a:t>يكتب ضمنها المدرس تقرير خاص بطالب ما في أحد المواد كما ويظهر فيها جميع التقارير التي سبق وأنشأها المدرس.</a:t>
            </a:r>
            <a:endParaRPr lang="en-US" sz="2000" dirty="0"/>
          </a:p>
          <a:p>
            <a:pPr algn="r"/>
            <a:endParaRPr lang="en-US" sz="2000" dirty="0"/>
          </a:p>
        </p:txBody>
      </p:sp>
      <p:pic>
        <p:nvPicPr>
          <p:cNvPr id="3" name="Picture 34"/>
          <p:cNvPicPr/>
          <p:nvPr/>
        </p:nvPicPr>
        <p:blipFill>
          <a:blip r:embed="rId2" cstate="print">
            <a:extLst>
              <a:ext uri="{28A0092B-C50C-407E-A947-70E740481C1C}">
                <a14:useLocalDpi xmlns:a14="http://schemas.microsoft.com/office/drawing/2010/main" val="0"/>
              </a:ext>
            </a:extLst>
          </a:blip>
          <a:stretch>
            <a:fillRect/>
          </a:stretch>
        </p:blipFill>
        <p:spPr>
          <a:xfrm>
            <a:off x="313900" y="1951630"/>
            <a:ext cx="11532358" cy="4694829"/>
          </a:xfrm>
          <a:prstGeom prst="rect">
            <a:avLst/>
          </a:prstGeom>
        </p:spPr>
      </p:pic>
    </p:spTree>
    <p:extLst>
      <p:ext uri="{BB962C8B-B14F-4D97-AF65-F5344CB8AC3E}">
        <p14:creationId xmlns:p14="http://schemas.microsoft.com/office/powerpoint/2010/main" val="1336387857"/>
      </p:ext>
    </p:extLst>
  </p:cSld>
  <p:clrMapOvr>
    <a:masterClrMapping/>
  </p:clrMapOvr>
  <mc:AlternateContent xmlns:mc="http://schemas.openxmlformats.org/markup-compatibility/2006" xmlns:p14="http://schemas.microsoft.com/office/powerpoint/2010/main">
    <mc:Choice Requires="p14">
      <p:transition spd="slow" p14:dur="1600">
        <p14:prism dir="r" isContent="1"/>
      </p:transition>
    </mc:Choice>
    <mc:Fallback xmlns="">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p:cNvSpPr txBox="1"/>
          <p:nvPr/>
        </p:nvSpPr>
        <p:spPr>
          <a:xfrm>
            <a:off x="3374653" y="159936"/>
            <a:ext cx="8457957" cy="1415772"/>
          </a:xfrm>
          <a:prstGeom prst="rect">
            <a:avLst/>
          </a:prstGeom>
          <a:noFill/>
        </p:spPr>
        <p:txBody>
          <a:bodyPr wrap="none" rtlCol="0">
            <a:spAutoFit/>
          </a:bodyPr>
          <a:lstStyle/>
          <a:p>
            <a:pPr algn="r" rtl="1"/>
            <a:r>
              <a:rPr lang="ar-SY" sz="2400" b="1" u="sng" dirty="0"/>
              <a:t>واجهة الرئيسية الخاصة </a:t>
            </a:r>
            <a:r>
              <a:rPr lang="ar-SY" sz="2400" b="1" u="sng" dirty="0" smtClean="0"/>
              <a:t>بالطالب</a:t>
            </a:r>
          </a:p>
          <a:p>
            <a:pPr algn="r" rtl="1"/>
            <a:endParaRPr lang="en-US" sz="2400" u="sng" dirty="0"/>
          </a:p>
          <a:p>
            <a:pPr algn="r" rtl="1"/>
            <a:r>
              <a:rPr lang="ar-SY" sz="2000" dirty="0"/>
              <a:t>تحتوي معلومات عن حضور الطالب وغياباته ومواده ومخطط خاص بالحضور وإحصائيات للحضور.</a:t>
            </a:r>
            <a:endParaRPr lang="en-US" sz="2000" dirty="0"/>
          </a:p>
          <a:p>
            <a:pPr algn="r"/>
            <a:endParaRPr lang="en-US" dirty="0"/>
          </a:p>
        </p:txBody>
      </p:sp>
      <p:pic>
        <p:nvPicPr>
          <p:cNvPr id="3" name="Picture 36"/>
          <p:cNvPicPr/>
          <p:nvPr/>
        </p:nvPicPr>
        <p:blipFill>
          <a:blip r:embed="rId2" cstate="print">
            <a:extLst>
              <a:ext uri="{28A0092B-C50C-407E-A947-70E740481C1C}">
                <a14:useLocalDpi xmlns:a14="http://schemas.microsoft.com/office/drawing/2010/main" val="0"/>
              </a:ext>
            </a:extLst>
          </a:blip>
          <a:stretch>
            <a:fillRect/>
          </a:stretch>
        </p:blipFill>
        <p:spPr>
          <a:xfrm>
            <a:off x="313900" y="1992573"/>
            <a:ext cx="11518710" cy="4681182"/>
          </a:xfrm>
          <a:prstGeom prst="rect">
            <a:avLst/>
          </a:prstGeom>
        </p:spPr>
      </p:pic>
    </p:spTree>
    <p:extLst>
      <p:ext uri="{BB962C8B-B14F-4D97-AF65-F5344CB8AC3E}">
        <p14:creationId xmlns:p14="http://schemas.microsoft.com/office/powerpoint/2010/main" val="4113921813"/>
      </p:ext>
    </p:extLst>
  </p:cSld>
  <p:clrMapOvr>
    <a:masterClrMapping/>
  </p:clrMapOvr>
  <mc:AlternateContent xmlns:mc="http://schemas.openxmlformats.org/markup-compatibility/2006" xmlns:p14="http://schemas.microsoft.com/office/powerpoint/2010/main">
    <mc:Choice Requires="p14">
      <p:transition spd="slow" p14:dur="1600">
        <p14:prism dir="r" isContent="1"/>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p:cNvSpPr txBox="1"/>
          <p:nvPr/>
        </p:nvSpPr>
        <p:spPr>
          <a:xfrm>
            <a:off x="0" y="268750"/>
            <a:ext cx="11982734" cy="6063198"/>
          </a:xfrm>
          <a:prstGeom prst="rect">
            <a:avLst/>
          </a:prstGeom>
          <a:noFill/>
        </p:spPr>
        <p:txBody>
          <a:bodyPr wrap="square" rtlCol="0">
            <a:spAutoFit/>
          </a:bodyPr>
          <a:lstStyle/>
          <a:p>
            <a:pPr algn="r"/>
            <a:r>
              <a:rPr lang="ar-SY" sz="2800" b="1" i="1" dirty="0">
                <a:solidFill>
                  <a:srgbClr val="0070C0"/>
                </a:solidFill>
              </a:rPr>
              <a:t>الفصل الثاني: التقنيات </a:t>
            </a:r>
            <a:r>
              <a:rPr lang="ar-SY" sz="2800" b="1" i="1" dirty="0" smtClean="0">
                <a:solidFill>
                  <a:srgbClr val="0070C0"/>
                </a:solidFill>
              </a:rPr>
              <a:t>المستخدمة...</a:t>
            </a:r>
            <a:endParaRPr lang="en-US" sz="2800" b="1" i="1" dirty="0" smtClean="0">
              <a:solidFill>
                <a:srgbClr val="0070C0"/>
              </a:solidFill>
            </a:endParaRPr>
          </a:p>
          <a:p>
            <a:pPr algn="r"/>
            <a:endParaRPr lang="ar-SY" sz="2800" b="1" i="1" dirty="0" smtClean="0">
              <a:solidFill>
                <a:schemeClr val="accent1">
                  <a:lumMod val="75000"/>
                </a:schemeClr>
              </a:solidFill>
            </a:endParaRPr>
          </a:p>
          <a:p>
            <a:pPr algn="r"/>
            <a:r>
              <a:rPr lang="en-US" sz="2800" b="1" u="sng" dirty="0" smtClean="0">
                <a:solidFill>
                  <a:srgbClr val="00B0F0"/>
                </a:solidFill>
              </a:rPr>
              <a:t>Django -1</a:t>
            </a:r>
          </a:p>
          <a:p>
            <a:pPr algn="r"/>
            <a:endParaRPr lang="ar-SY" sz="2800" b="1" u="sng" dirty="0" smtClean="0">
              <a:solidFill>
                <a:schemeClr val="accent4">
                  <a:lumMod val="50000"/>
                </a:schemeClr>
              </a:solidFill>
            </a:endParaRPr>
          </a:p>
          <a:p>
            <a:pPr algn="r"/>
            <a:endParaRPr lang="ar-SY" sz="2800" b="1" u="sng" dirty="0">
              <a:solidFill>
                <a:schemeClr val="accent4">
                  <a:lumMod val="50000"/>
                </a:schemeClr>
              </a:solidFill>
            </a:endParaRPr>
          </a:p>
          <a:p>
            <a:pPr algn="r"/>
            <a:endParaRPr lang="ar-SY" sz="2800" b="1" u="sng" dirty="0" smtClean="0">
              <a:solidFill>
                <a:schemeClr val="accent4">
                  <a:lumMod val="50000"/>
                </a:schemeClr>
              </a:solidFill>
            </a:endParaRPr>
          </a:p>
          <a:p>
            <a:pPr algn="r"/>
            <a:endParaRPr lang="ar-SY" sz="2800" b="1" u="sng" dirty="0">
              <a:solidFill>
                <a:schemeClr val="accent4">
                  <a:lumMod val="50000"/>
                </a:schemeClr>
              </a:solidFill>
            </a:endParaRPr>
          </a:p>
          <a:p>
            <a:pPr algn="r"/>
            <a:endParaRPr lang="ar-SY" sz="2800" b="1" u="sng" dirty="0" smtClean="0">
              <a:solidFill>
                <a:schemeClr val="accent4">
                  <a:lumMod val="50000"/>
                </a:schemeClr>
              </a:solidFill>
            </a:endParaRPr>
          </a:p>
          <a:p>
            <a:pPr algn="r"/>
            <a:endParaRPr lang="ar-SY" sz="2800" b="1" u="sng" dirty="0" smtClean="0">
              <a:solidFill>
                <a:schemeClr val="accent4">
                  <a:lumMod val="50000"/>
                </a:schemeClr>
              </a:solidFill>
            </a:endParaRPr>
          </a:p>
          <a:p>
            <a:pPr algn="r"/>
            <a:endParaRPr lang="ar-SY" sz="2800" b="1" u="sng" dirty="0" smtClean="0">
              <a:solidFill>
                <a:schemeClr val="accent4">
                  <a:lumMod val="50000"/>
                </a:schemeClr>
              </a:solidFill>
            </a:endParaRPr>
          </a:p>
          <a:p>
            <a:pPr algn="r"/>
            <a:r>
              <a:rPr lang="ar-SY" sz="2400" b="1" u="sng" dirty="0" smtClean="0"/>
              <a:t>:</a:t>
            </a:r>
            <a:r>
              <a:rPr lang="en-US" sz="2400" b="1" u="sng" dirty="0" smtClean="0"/>
              <a:t>Definition</a:t>
            </a:r>
          </a:p>
          <a:p>
            <a:pPr algn="r"/>
            <a:endParaRPr lang="en-US" sz="2400" b="1" u="sng" dirty="0" smtClean="0"/>
          </a:p>
          <a:p>
            <a:pPr algn="r" rtl="1"/>
            <a:r>
              <a:rPr lang="ar-SA" sz="2000" dirty="0" smtClean="0"/>
              <a:t>هو </a:t>
            </a:r>
            <a:r>
              <a:rPr lang="ar-SA" sz="2000" dirty="0"/>
              <a:t>عبارة عن </a:t>
            </a:r>
            <a:r>
              <a:rPr lang="ar-SA" sz="2000" dirty="0" smtClean="0"/>
              <a:t>إطار</a:t>
            </a:r>
            <a:r>
              <a:rPr lang="ar-SY" sz="2000" dirty="0" smtClean="0"/>
              <a:t> </a:t>
            </a:r>
            <a:r>
              <a:rPr lang="en-US" sz="2000" dirty="0" smtClean="0"/>
              <a:t>Frame Work</a:t>
            </a:r>
            <a:r>
              <a:rPr lang="ar-SY" sz="2000" dirty="0" smtClean="0"/>
              <a:t> م</a:t>
            </a:r>
            <a:r>
              <a:rPr lang="ar-SA" sz="2000" dirty="0" smtClean="0"/>
              <a:t>فتوح </a:t>
            </a:r>
            <a:r>
              <a:rPr lang="ar-SA" sz="2000" dirty="0"/>
              <a:t>المصدر </a:t>
            </a:r>
            <a:r>
              <a:rPr lang="en-US" sz="2000" dirty="0"/>
              <a:t>Open Source</a:t>
            </a:r>
            <a:r>
              <a:rPr lang="ar-SA" sz="2000" dirty="0"/>
              <a:t>,</a:t>
            </a:r>
            <a:endParaRPr lang="en-US" sz="2000" dirty="0"/>
          </a:p>
          <a:p>
            <a:pPr algn="r"/>
            <a:r>
              <a:rPr lang="ar-SA" sz="2000" dirty="0"/>
              <a:t>من أشهر الأطر التي تُستخدم في مجال تطوير مشاريع الويب،  مبني ب</a:t>
            </a:r>
            <a:r>
              <a:rPr lang="ar-SY" sz="2000" dirty="0"/>
              <a:t>إ</a:t>
            </a:r>
            <a:r>
              <a:rPr lang="ar-SA" sz="2000" dirty="0"/>
              <a:t>ستخدام لغة </a:t>
            </a:r>
            <a:r>
              <a:rPr lang="ar-SA" sz="2000" dirty="0" smtClean="0"/>
              <a:t>بايثون</a:t>
            </a:r>
            <a:r>
              <a:rPr lang="ar-SY" sz="2000" dirty="0" smtClean="0"/>
              <a:t>,</a:t>
            </a:r>
          </a:p>
          <a:p>
            <a:pPr algn="r"/>
            <a:r>
              <a:rPr lang="ar-SY" sz="2000" dirty="0" smtClean="0"/>
              <a:t>).</a:t>
            </a:r>
            <a:r>
              <a:rPr lang="ar-SA" sz="2000" dirty="0" smtClean="0"/>
              <a:t> </a:t>
            </a:r>
            <a:r>
              <a:rPr lang="en-US" sz="2000" dirty="0" smtClean="0"/>
              <a:t>The </a:t>
            </a:r>
            <a:r>
              <a:rPr lang="en-US" sz="2000" dirty="0"/>
              <a:t>World </a:t>
            </a:r>
            <a:r>
              <a:rPr lang="en-US" sz="2000" dirty="0" smtClean="0"/>
              <a:t>company</a:t>
            </a:r>
            <a:r>
              <a:rPr lang="ar-SY" sz="2000" dirty="0" smtClean="0"/>
              <a:t>(</a:t>
            </a:r>
            <a:r>
              <a:rPr lang="en-US" sz="2000" dirty="0" smtClean="0"/>
              <a:t> </a:t>
            </a:r>
            <a:r>
              <a:rPr lang="ar-SA" sz="2000" dirty="0" smtClean="0"/>
              <a:t>طوّ</a:t>
            </a:r>
            <a:r>
              <a:rPr lang="ar-SY" sz="2000" dirty="0"/>
              <a:t>ر</a:t>
            </a:r>
            <a:r>
              <a:rPr lang="ar-SA" sz="2000" dirty="0" smtClean="0"/>
              <a:t> لإدارة مواقع إخبارية تديرها شركة </a:t>
            </a:r>
            <a:endParaRPr lang="en-US" sz="2000" dirty="0" smtClean="0"/>
          </a:p>
        </p:txBody>
      </p:sp>
      <p:pic>
        <p:nvPicPr>
          <p:cNvPr id="3" name="صورة 2" descr="C:\Users\wsaftly\Desktop\Zeinab\django-logo-big.jpg"/>
          <p:cNvPicPr/>
          <p:nvPr/>
        </p:nvPicPr>
        <p:blipFill rotWithShape="1">
          <a:blip r:embed="rId2" cstate="print">
            <a:extLst>
              <a:ext uri="{28A0092B-C50C-407E-A947-70E740481C1C}">
                <a14:useLocalDpi xmlns:a14="http://schemas.microsoft.com/office/drawing/2010/main" val="0"/>
              </a:ext>
            </a:extLst>
          </a:blip>
          <a:srcRect l="3875" t="19458" r="3359" b="17640"/>
          <a:stretch/>
        </p:blipFill>
        <p:spPr bwMode="auto">
          <a:xfrm>
            <a:off x="1269243" y="1089413"/>
            <a:ext cx="5568285" cy="221093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89799429"/>
      </p:ext>
    </p:extLst>
  </p:cSld>
  <p:clrMapOvr>
    <a:masterClrMapping/>
  </p:clrMapOvr>
  <mc:AlternateContent xmlns:mc="http://schemas.openxmlformats.org/markup-compatibility/2006" xmlns:p14="http://schemas.microsoft.com/office/powerpoint/2010/main">
    <mc:Choice Requires="p14">
      <p:transition spd="slow" p14:dur="2000">
        <p14:ferris dir="r"/>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p:cNvSpPr txBox="1"/>
          <p:nvPr/>
        </p:nvSpPr>
        <p:spPr>
          <a:xfrm>
            <a:off x="668739" y="1364775"/>
            <a:ext cx="11000095" cy="2800767"/>
          </a:xfrm>
          <a:prstGeom prst="rect">
            <a:avLst/>
          </a:prstGeom>
          <a:noFill/>
          <a:effectLst>
            <a:glow rad="101600">
              <a:schemeClr val="accent3">
                <a:satMod val="175000"/>
                <a:alpha val="40000"/>
              </a:schemeClr>
            </a:glow>
          </a:effectLst>
        </p:spPr>
        <p:txBody>
          <a:bodyPr wrap="square" rtlCol="0">
            <a:spAutoFit/>
          </a:bodyPr>
          <a:lstStyle/>
          <a:p>
            <a:pPr algn="r" rtl="1"/>
            <a:r>
              <a:rPr lang="ar-SY" sz="2800" b="1" i="1" u="sng" dirty="0">
                <a:solidFill>
                  <a:srgbClr val="00B0F0"/>
                </a:solidFill>
              </a:rPr>
              <a:t>اّفاق مستقبلية </a:t>
            </a:r>
            <a:endParaRPr lang="en-US" sz="2800" i="1" dirty="0">
              <a:solidFill>
                <a:srgbClr val="00B0F0"/>
              </a:solidFill>
            </a:endParaRPr>
          </a:p>
          <a:p>
            <a:pPr algn="r" rtl="1"/>
            <a:r>
              <a:rPr lang="ar-SY" sz="2800" i="1" dirty="0">
                <a:solidFill>
                  <a:srgbClr val="00B0F0"/>
                </a:solidFill>
              </a:rPr>
              <a:t> </a:t>
            </a:r>
            <a:endParaRPr lang="en-US" sz="2800" dirty="0">
              <a:solidFill>
                <a:srgbClr val="00B0F0"/>
              </a:solidFill>
            </a:endParaRPr>
          </a:p>
          <a:p>
            <a:pPr algn="r" rtl="1"/>
            <a:r>
              <a:rPr lang="ar-SY" sz="2000" dirty="0"/>
              <a:t>نرى في المشروع أهمية كبيرة في إكمال ما تم بناؤه لتقديم الخدمات للمستخدمين بسرعة وتسهيل العمل في المدرسة  والإستغناء عن السجلات الورقية.</a:t>
            </a:r>
            <a:endParaRPr lang="en-US" sz="2000" dirty="0"/>
          </a:p>
          <a:p>
            <a:pPr algn="r" rtl="1"/>
            <a:r>
              <a:rPr lang="ar-SY" sz="2000" dirty="0"/>
              <a:t>ومن الممكن تطوير الموقع لتوفير إمكانيات إضافية يستطيع الكادر التدريسي الإستفادة منه بشكل أمثلي، كإضافة واجهة لإخبار المدرس والطالب بالإحتفالات المدرسية التي يمكن القيام بها خلال العام الدراسي، إضافة إلى إمكانية تقديم الطلاب للإختبارات بشكل إلكتروني، وتطوير إعادة شرح الدروس أون لاين للطلاب الذين فاتتهم الحصص النظامية .</a:t>
            </a:r>
            <a:endParaRPr lang="en-US" sz="2000" dirty="0"/>
          </a:p>
          <a:p>
            <a:pPr algn="r" rtl="1"/>
            <a:r>
              <a:rPr lang="ar-SY" sz="2000" dirty="0"/>
              <a:t> </a:t>
            </a:r>
            <a:endParaRPr lang="en-US" sz="2000" dirty="0"/>
          </a:p>
        </p:txBody>
      </p:sp>
    </p:spTree>
    <p:extLst>
      <p:ext uri="{BB962C8B-B14F-4D97-AF65-F5344CB8AC3E}">
        <p14:creationId xmlns:p14="http://schemas.microsoft.com/office/powerpoint/2010/main" val="1866252601"/>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مربع نص 2"/>
          <p:cNvSpPr txBox="1"/>
          <p:nvPr/>
        </p:nvSpPr>
        <p:spPr>
          <a:xfrm>
            <a:off x="1389149" y="4587504"/>
            <a:ext cx="6762951" cy="1323439"/>
          </a:xfrm>
          <a:prstGeom prst="rect">
            <a:avLst/>
          </a:prstGeom>
          <a:noFill/>
        </p:spPr>
        <p:txBody>
          <a:bodyPr wrap="square" rtlCol="0">
            <a:spAutoFit/>
          </a:bodyPr>
          <a:lstStyle/>
          <a:p>
            <a:r>
              <a:rPr lang="en-US" sz="8000" b="1" i="1" dirty="0" smtClean="0">
                <a:solidFill>
                  <a:schemeClr val="tx1">
                    <a:lumMod val="95000"/>
                    <a:lumOff val="5000"/>
                  </a:schemeClr>
                </a:solidFill>
                <a:effectLst>
                  <a:glow rad="368300">
                    <a:schemeClr val="tx1">
                      <a:lumMod val="50000"/>
                      <a:lumOff val="50000"/>
                      <a:alpha val="40000"/>
                    </a:schemeClr>
                  </a:glow>
                  <a:reflection blurRad="63500" stA="50000" endPos="65000" dist="50800" dir="5400000" sy="-100000" algn="bl" rotWithShape="0"/>
                </a:effectLst>
              </a:rPr>
              <a:t>The End </a:t>
            </a:r>
            <a:endParaRPr lang="en-US" sz="8000" b="1" i="1" dirty="0">
              <a:solidFill>
                <a:schemeClr val="tx1">
                  <a:lumMod val="95000"/>
                  <a:lumOff val="5000"/>
                </a:schemeClr>
              </a:solidFill>
              <a:effectLst>
                <a:glow rad="368300">
                  <a:schemeClr val="tx1">
                    <a:lumMod val="50000"/>
                    <a:lumOff val="50000"/>
                    <a:alpha val="40000"/>
                  </a:schemeClr>
                </a:glow>
                <a:reflection blurRad="63500" stA="50000" endPos="65000" dist="50800" dir="5400000" sy="-100000" algn="bl" rotWithShape="0"/>
              </a:effectLst>
            </a:endParaRPr>
          </a:p>
        </p:txBody>
      </p:sp>
    </p:spTree>
    <p:extLst>
      <p:ext uri="{BB962C8B-B14F-4D97-AF65-F5344CB8AC3E}">
        <p14:creationId xmlns:p14="http://schemas.microsoft.com/office/powerpoint/2010/main" val="26568872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مربع نص 2"/>
          <p:cNvSpPr txBox="1"/>
          <p:nvPr/>
        </p:nvSpPr>
        <p:spPr>
          <a:xfrm>
            <a:off x="1130002" y="0"/>
            <a:ext cx="11061998" cy="1384995"/>
          </a:xfrm>
          <a:prstGeom prst="rect">
            <a:avLst/>
          </a:prstGeom>
          <a:noFill/>
        </p:spPr>
        <p:txBody>
          <a:bodyPr wrap="square" rtlCol="0">
            <a:spAutoFit/>
          </a:bodyPr>
          <a:lstStyle/>
          <a:p>
            <a:pPr algn="r" rtl="1"/>
            <a:r>
              <a:rPr lang="en-US" sz="2800" b="1" u="sng" dirty="0" smtClean="0">
                <a:solidFill>
                  <a:srgbClr val="00B0F0"/>
                </a:solidFill>
              </a:rPr>
              <a:t>Python -2</a:t>
            </a:r>
          </a:p>
          <a:p>
            <a:pPr algn="r" rtl="1"/>
            <a:endParaRPr lang="en-US" sz="2800" u="sng" dirty="0" smtClean="0"/>
          </a:p>
          <a:p>
            <a:pPr algn="r" rtl="1"/>
            <a:endParaRPr lang="en-US" sz="2800" b="1" u="sng" dirty="0">
              <a:solidFill>
                <a:schemeClr val="accent4">
                  <a:lumMod val="50000"/>
                </a:schemeClr>
              </a:solidFill>
            </a:endParaRPr>
          </a:p>
        </p:txBody>
      </p:sp>
      <p:pic>
        <p:nvPicPr>
          <p:cNvPr id="4" name="صورة 3" descr="C:\Users\wsaftly\Desktop\Zeinab\4a8a396b60157c7f2aff74ecd14cff27.jpg"/>
          <p:cNvPicPr/>
          <p:nvPr/>
        </p:nvPicPr>
        <p:blipFill rotWithShape="1">
          <a:blip r:embed="rId2" cstate="print">
            <a:extLst>
              <a:ext uri="{28A0092B-C50C-407E-A947-70E740481C1C}">
                <a14:useLocalDpi xmlns:a14="http://schemas.microsoft.com/office/drawing/2010/main" val="0"/>
              </a:ext>
            </a:extLst>
          </a:blip>
          <a:srcRect l="4562" t="17157" r="4912" b="17333"/>
          <a:stretch/>
        </p:blipFill>
        <p:spPr bwMode="auto">
          <a:xfrm>
            <a:off x="1130002" y="964384"/>
            <a:ext cx="6660108" cy="2390437"/>
          </a:xfrm>
          <a:prstGeom prst="rect">
            <a:avLst/>
          </a:prstGeom>
          <a:noFill/>
          <a:ln>
            <a:noFill/>
          </a:ln>
          <a:extLst>
            <a:ext uri="{53640926-AAD7-44D8-BBD7-CCE9431645EC}">
              <a14:shadowObscured xmlns:a14="http://schemas.microsoft.com/office/drawing/2010/main"/>
            </a:ext>
          </a:extLst>
        </p:spPr>
      </p:pic>
      <p:sp>
        <p:nvSpPr>
          <p:cNvPr id="5" name="مربع نص 4"/>
          <p:cNvSpPr txBox="1"/>
          <p:nvPr/>
        </p:nvSpPr>
        <p:spPr>
          <a:xfrm>
            <a:off x="3393256" y="3970146"/>
            <a:ext cx="8793707" cy="2677656"/>
          </a:xfrm>
          <a:prstGeom prst="rect">
            <a:avLst/>
          </a:prstGeom>
          <a:noFill/>
        </p:spPr>
        <p:txBody>
          <a:bodyPr wrap="square" rtlCol="0">
            <a:spAutoFit/>
          </a:bodyPr>
          <a:lstStyle/>
          <a:p>
            <a:pPr algn="r" rtl="1"/>
            <a:r>
              <a:rPr lang="en-US" sz="2400" b="1" u="sng" dirty="0" smtClean="0"/>
              <a:t>Definition</a:t>
            </a:r>
            <a:r>
              <a:rPr lang="ar-SY" sz="2000" b="1" u="sng" dirty="0" smtClean="0"/>
              <a:t>:</a:t>
            </a:r>
            <a:endParaRPr lang="en-US" sz="2000" b="1" u="sng" dirty="0" smtClean="0"/>
          </a:p>
          <a:p>
            <a:pPr algn="r" rtl="1"/>
            <a:endParaRPr lang="en-US" sz="2400" b="1" u="sng" dirty="0">
              <a:solidFill>
                <a:schemeClr val="accent4">
                  <a:lumMod val="50000"/>
                </a:schemeClr>
              </a:solidFill>
            </a:endParaRPr>
          </a:p>
          <a:p>
            <a:pPr algn="r" rtl="1"/>
            <a:r>
              <a:rPr lang="ar-SA" sz="2000" dirty="0" smtClean="0"/>
              <a:t>هي</a:t>
            </a:r>
            <a:r>
              <a:rPr lang="en-US" sz="2000" dirty="0"/>
              <a:t> </a:t>
            </a:r>
            <a:r>
              <a:rPr lang="ar-SA" sz="2000" dirty="0"/>
              <a:t>لغة برمجة، عالية المستوى سهلة التعلم</a:t>
            </a:r>
            <a:r>
              <a:rPr lang="en-US" sz="2000" dirty="0"/>
              <a:t> </a:t>
            </a:r>
            <a:r>
              <a:rPr lang="ar-SA" sz="2000" dirty="0"/>
              <a:t>مفتوحة </a:t>
            </a:r>
            <a:r>
              <a:rPr lang="ar-SA" sz="2000" dirty="0" smtClean="0"/>
              <a:t>المصدر</a:t>
            </a:r>
            <a:r>
              <a:rPr lang="en-US" sz="2000" dirty="0" smtClean="0"/>
              <a:t> </a:t>
            </a:r>
            <a:r>
              <a:rPr lang="ar-SA" sz="2000" dirty="0" smtClean="0"/>
              <a:t>قابلة </a:t>
            </a:r>
            <a:r>
              <a:rPr lang="ar-SA" sz="2000" dirty="0"/>
              <a:t>للتوسيع، تعتمد أسلوب</a:t>
            </a:r>
            <a:r>
              <a:rPr lang="en-US" sz="2000" dirty="0"/>
              <a:t> </a:t>
            </a:r>
            <a:r>
              <a:rPr lang="ar-SA" sz="2000" dirty="0"/>
              <a:t>البرمجة </a:t>
            </a:r>
            <a:r>
              <a:rPr lang="ar-SA" sz="2000" dirty="0" smtClean="0"/>
              <a:t>الكائنية</a:t>
            </a:r>
            <a:r>
              <a:rPr lang="ar-SY" sz="2000" dirty="0"/>
              <a:t>,</a:t>
            </a:r>
            <a:r>
              <a:rPr lang="en-US" sz="2000" dirty="0" smtClean="0"/>
              <a:t> </a:t>
            </a:r>
            <a:r>
              <a:rPr lang="ar-SA" sz="2000" dirty="0"/>
              <a:t>لغة بايثون هي</a:t>
            </a:r>
            <a:r>
              <a:rPr lang="en-US" sz="2000" dirty="0"/>
              <a:t> </a:t>
            </a:r>
            <a:r>
              <a:rPr lang="ar-SA" sz="2000" dirty="0" smtClean="0"/>
              <a:t>لغة</a:t>
            </a:r>
            <a:r>
              <a:rPr lang="en-US" sz="2000" dirty="0" smtClean="0"/>
              <a:t> </a:t>
            </a:r>
            <a:r>
              <a:rPr lang="ar-SA" sz="2000" dirty="0" smtClean="0"/>
              <a:t>مُفسَّرة</a:t>
            </a:r>
            <a:r>
              <a:rPr lang="en-US" sz="2000" u="sng" dirty="0" smtClean="0"/>
              <a:t> </a:t>
            </a:r>
            <a:r>
              <a:rPr lang="ar-SA" sz="2000" dirty="0" smtClean="0"/>
              <a:t>ومُتعدِدة </a:t>
            </a:r>
            <a:r>
              <a:rPr lang="ar-SA" sz="2000" dirty="0"/>
              <a:t>الإستخدامات، وتستخدم بشكل واسع في العديد من المجالات، كبناء البرامج المستقلة بإستخدام</a:t>
            </a:r>
            <a:r>
              <a:rPr lang="en-US" sz="2000" dirty="0"/>
              <a:t> </a:t>
            </a:r>
            <a:r>
              <a:rPr lang="ar-SA" sz="2000" dirty="0"/>
              <a:t>الواجهات </a:t>
            </a:r>
            <a:r>
              <a:rPr lang="ar-SA" sz="2000" dirty="0" smtClean="0"/>
              <a:t>الرسومية</a:t>
            </a:r>
            <a:r>
              <a:rPr lang="ar-SY" sz="2000" dirty="0" smtClean="0"/>
              <a:t> </a:t>
            </a:r>
            <a:r>
              <a:rPr lang="ar-SA" sz="2000" dirty="0" smtClean="0"/>
              <a:t>وفي</a:t>
            </a:r>
            <a:r>
              <a:rPr lang="en-US" sz="2000" dirty="0"/>
              <a:t> </a:t>
            </a:r>
            <a:r>
              <a:rPr lang="ar-SA" sz="2000" dirty="0" smtClean="0"/>
              <a:t>تطبيقات</a:t>
            </a:r>
            <a:r>
              <a:rPr lang="en-US" sz="2000" dirty="0" smtClean="0"/>
              <a:t> </a:t>
            </a:r>
            <a:r>
              <a:rPr lang="ar-SA" sz="2000" dirty="0" smtClean="0"/>
              <a:t>الويب</a:t>
            </a:r>
            <a:r>
              <a:rPr lang="en-US" sz="2000" dirty="0"/>
              <a:t> </a:t>
            </a:r>
            <a:r>
              <a:rPr lang="ar-SA" sz="2000" dirty="0" smtClean="0"/>
              <a:t>ويمكن </a:t>
            </a:r>
            <a:r>
              <a:rPr lang="ar-SA" sz="2000" dirty="0"/>
              <a:t>إستخدامها كلغة برمجة نصية للتحكم في أداء العديد من البرمجيات بشكل عام، يمكن إستخدام بايثون لعمل البرامج البسيطة للمبتدئين،</a:t>
            </a:r>
            <a:r>
              <a:rPr lang="en-US" sz="2000" dirty="0"/>
              <a:t> </a:t>
            </a:r>
            <a:r>
              <a:rPr lang="ar-SA" sz="2000" dirty="0"/>
              <a:t>ولإنجاز المشاريع الضخمة</a:t>
            </a:r>
            <a:r>
              <a:rPr lang="ar-SA" sz="2000" b="1" dirty="0"/>
              <a:t>.</a:t>
            </a:r>
            <a:endParaRPr lang="en-US" sz="2000" dirty="0"/>
          </a:p>
          <a:p>
            <a:pPr algn="r" rtl="1"/>
            <a:endParaRPr lang="en-US" sz="2000" b="1" u="sng" dirty="0">
              <a:solidFill>
                <a:schemeClr val="accent4">
                  <a:lumMod val="50000"/>
                </a:schemeClr>
              </a:solidFill>
            </a:endParaRPr>
          </a:p>
        </p:txBody>
      </p:sp>
    </p:spTree>
    <p:extLst>
      <p:ext uri="{BB962C8B-B14F-4D97-AF65-F5344CB8AC3E}">
        <p14:creationId xmlns:p14="http://schemas.microsoft.com/office/powerpoint/2010/main" val="3128475962"/>
      </p:ext>
    </p:extLst>
  </p:cSld>
  <p:clrMapOvr>
    <a:masterClrMapping/>
  </p:clrMapOvr>
  <p:transition spd="med">
    <p:pull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p:cNvSpPr txBox="1"/>
          <p:nvPr/>
        </p:nvSpPr>
        <p:spPr>
          <a:xfrm>
            <a:off x="0" y="0"/>
            <a:ext cx="12192000" cy="6432530"/>
          </a:xfrm>
          <a:prstGeom prst="rect">
            <a:avLst/>
          </a:prstGeom>
          <a:noFill/>
        </p:spPr>
        <p:txBody>
          <a:bodyPr wrap="square" rtlCol="0">
            <a:spAutoFit/>
          </a:bodyPr>
          <a:lstStyle/>
          <a:p>
            <a:pPr algn="r" rtl="1"/>
            <a:endParaRPr lang="ar-SY" sz="2000" b="1" dirty="0" smtClean="0"/>
          </a:p>
          <a:p>
            <a:pPr algn="r" rtl="1"/>
            <a:r>
              <a:rPr lang="en-US" sz="2800" b="1" u="sng" dirty="0" smtClean="0">
                <a:solidFill>
                  <a:srgbClr val="00B0F0"/>
                </a:solidFill>
              </a:rPr>
              <a:t>Ajax -3</a:t>
            </a:r>
            <a:r>
              <a:rPr lang="ar-SY" b="1" u="sng" dirty="0" smtClean="0"/>
              <a:t> </a:t>
            </a:r>
            <a:endParaRPr lang="en-US" b="1" u="sng" dirty="0" smtClean="0"/>
          </a:p>
          <a:p>
            <a:pPr algn="r" rtl="1"/>
            <a:endParaRPr lang="en-US" sz="2000" b="1" u="sng" dirty="0"/>
          </a:p>
          <a:p>
            <a:pPr algn="r" rtl="1"/>
            <a:endParaRPr lang="ar-SY" sz="2000" b="1" u="sng" dirty="0"/>
          </a:p>
          <a:p>
            <a:pPr algn="r" rtl="1"/>
            <a:endParaRPr lang="ar-SY" sz="2000" dirty="0" smtClean="0"/>
          </a:p>
          <a:p>
            <a:pPr algn="r" rtl="1"/>
            <a:endParaRPr lang="ar-SY" sz="2000" dirty="0"/>
          </a:p>
          <a:p>
            <a:pPr algn="r" rtl="1"/>
            <a:endParaRPr lang="ar-SY" sz="2000" dirty="0" smtClean="0"/>
          </a:p>
          <a:p>
            <a:pPr algn="r" rtl="1"/>
            <a:endParaRPr lang="ar-SY" sz="2000" dirty="0" smtClean="0"/>
          </a:p>
          <a:p>
            <a:pPr algn="r" rtl="1"/>
            <a:endParaRPr lang="ar-SY" sz="2000" dirty="0"/>
          </a:p>
          <a:p>
            <a:pPr algn="r" rtl="1"/>
            <a:endParaRPr lang="ar-SY" sz="2000" dirty="0"/>
          </a:p>
          <a:p>
            <a:pPr algn="r" rtl="1"/>
            <a:r>
              <a:rPr lang="en-US" sz="2400" b="1" u="sng" dirty="0"/>
              <a:t>:</a:t>
            </a:r>
            <a:r>
              <a:rPr lang="en-US" sz="2400" b="1" u="sng" dirty="0" smtClean="0"/>
              <a:t>Definition</a:t>
            </a:r>
            <a:endParaRPr lang="ar-SY" sz="2400" b="1" u="sng" dirty="0" smtClean="0"/>
          </a:p>
          <a:p>
            <a:pPr algn="r" rtl="1"/>
            <a:endParaRPr lang="en-US" sz="2000" dirty="0" smtClean="0"/>
          </a:p>
          <a:p>
            <a:pPr algn="r" rtl="1"/>
            <a:r>
              <a:rPr lang="ar-SA" sz="2000" dirty="0" smtClean="0"/>
              <a:t>*</a:t>
            </a:r>
            <a:r>
              <a:rPr lang="ar-SY" sz="2000" dirty="0" smtClean="0"/>
              <a:t> </a:t>
            </a:r>
            <a:r>
              <a:rPr lang="ar-SA" sz="2000" dirty="0" smtClean="0"/>
              <a:t>هي </a:t>
            </a:r>
            <a:r>
              <a:rPr lang="ar-SA" sz="2000" dirty="0"/>
              <a:t>ليست لغة مستقلة وإنما تقنية تستخدم لبناء تطبيقات ويب سريعة وأكثر تفاعلية </a:t>
            </a:r>
            <a:r>
              <a:rPr lang="en-US" sz="2000" dirty="0"/>
              <a:t>,</a:t>
            </a:r>
            <a:r>
              <a:rPr lang="ar-SA" sz="2000" dirty="0"/>
              <a:t>تتيح إمكانية العمل على متصفحات الويب بطريقة مشابهة للعمل على سطح المكتب ،حيث يتم طلب صفحة إنترنت قيد التصفح بدون الحاجة إلى الإنتقال إلى صفحة جديدة وهي الطريقة التقليدية للعمل على الويب التي تتمثل بإرسال البيانات من قبل المستخدم إلى الخادم لمعالجة المعلومات ثم إرسال صفحة جديدة تحتوي المعلومات الجديدة المعدلة إلى المستخدم من جديد، بينما تقنية أجاكس تتيح إمكانية اجراء هذه التعديلات والطلبات وذلك دون الحاجة إلى إعادة التحميل من جديد بل يتم تغيير الجزء المراد </a:t>
            </a:r>
            <a:r>
              <a:rPr lang="ar-SA" sz="2000" dirty="0" smtClean="0"/>
              <a:t>التعديل عليه </a:t>
            </a:r>
            <a:r>
              <a:rPr lang="ar-SA" sz="2000" dirty="0"/>
              <a:t>في نفس الصفحة وهي في حالة إتصال بخادم الشبكة وذلك عن طريق إتصال جانبي </a:t>
            </a:r>
            <a:r>
              <a:rPr lang="ar-SA" sz="2000" dirty="0" smtClean="0"/>
              <a:t>.</a:t>
            </a:r>
            <a:endParaRPr lang="ar-SY" sz="2000" dirty="0" smtClean="0"/>
          </a:p>
          <a:p>
            <a:pPr algn="r" rtl="1"/>
            <a:endParaRPr lang="en-US" sz="2000" dirty="0"/>
          </a:p>
          <a:p>
            <a:pPr algn="r" rtl="1"/>
            <a:endParaRPr lang="en-US" sz="2000" dirty="0"/>
          </a:p>
          <a:p>
            <a:pPr algn="r" rtl="1"/>
            <a:r>
              <a:rPr lang="ar-SA" sz="2000" dirty="0" smtClean="0"/>
              <a:t>** </a:t>
            </a:r>
            <a:r>
              <a:rPr lang="ar-SA" sz="2000" dirty="0"/>
              <a:t>أجاكس مبنية على عدة برمجيات موجودة مسبقا أهمها: لغة</a:t>
            </a:r>
            <a:r>
              <a:rPr lang="en-US" sz="2000" dirty="0"/>
              <a:t> </a:t>
            </a:r>
            <a:r>
              <a:rPr lang="ar-SA" sz="2000" u="sng" dirty="0">
                <a:hlinkClick r:id="rId2" tooltip="جافا سكريبت"/>
              </a:rPr>
              <a:t>جافا سكريبت</a:t>
            </a:r>
            <a:r>
              <a:rPr lang="en-US" sz="2000" dirty="0"/>
              <a:t> </a:t>
            </a:r>
            <a:r>
              <a:rPr lang="ar-SA" sz="2000" u="sng" dirty="0">
                <a:hlinkClick r:id="rId3"/>
              </a:rPr>
              <a:t>و</a:t>
            </a:r>
            <a:r>
              <a:rPr lang="en-US" sz="2000" u="sng" dirty="0">
                <a:hlinkClick r:id="rId3"/>
              </a:rPr>
              <a:t>XML</a:t>
            </a:r>
            <a:r>
              <a:rPr lang="en-US" sz="2000" dirty="0"/>
              <a:t> </a:t>
            </a:r>
            <a:r>
              <a:rPr lang="ar-SA" sz="2000" u="sng" dirty="0">
                <a:hlinkClick r:id="rId4" tooltip="متصفح ويب"/>
              </a:rPr>
              <a:t>و</a:t>
            </a:r>
            <a:r>
              <a:rPr lang="en-US" sz="2000" u="sng" dirty="0">
                <a:hlinkClick r:id="rId4" tooltip="متصفح ويب"/>
              </a:rPr>
              <a:t>HTML</a:t>
            </a:r>
            <a:r>
              <a:rPr lang="en-US" sz="2000" dirty="0"/>
              <a:t>.</a:t>
            </a:r>
            <a:r>
              <a:rPr lang="ar-SA" sz="2000" dirty="0" smtClean="0"/>
              <a:t>.</a:t>
            </a:r>
            <a:r>
              <a:rPr lang="en-US" sz="2000" dirty="0"/>
              <a:t> </a:t>
            </a:r>
          </a:p>
        </p:txBody>
      </p:sp>
      <p:pic>
        <p:nvPicPr>
          <p:cNvPr id="3" name="صورة 2"/>
          <p:cNvPicPr/>
          <p:nvPr/>
        </p:nvPicPr>
        <p:blipFill>
          <a:blip r:embed="rId5">
            <a:extLst>
              <a:ext uri="{28A0092B-C50C-407E-A947-70E740481C1C}">
                <a14:useLocalDpi xmlns:a14="http://schemas.microsoft.com/office/drawing/2010/main" val="0"/>
              </a:ext>
            </a:extLst>
          </a:blip>
          <a:stretch>
            <a:fillRect/>
          </a:stretch>
        </p:blipFill>
        <p:spPr>
          <a:xfrm>
            <a:off x="1146412" y="881127"/>
            <a:ext cx="6810233" cy="2335138"/>
          </a:xfrm>
          <a:prstGeom prst="rect">
            <a:avLst/>
          </a:prstGeom>
        </p:spPr>
      </p:pic>
    </p:spTree>
    <p:extLst>
      <p:ext uri="{BB962C8B-B14F-4D97-AF65-F5344CB8AC3E}">
        <p14:creationId xmlns:p14="http://schemas.microsoft.com/office/powerpoint/2010/main" val="1483478531"/>
      </p:ext>
    </p:extLst>
  </p:cSld>
  <p:clrMapOvr>
    <a:masterClrMapping/>
  </p:clrMapOvr>
  <p:transition spd="med">
    <p:pull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p:cNvSpPr txBox="1"/>
          <p:nvPr/>
        </p:nvSpPr>
        <p:spPr>
          <a:xfrm>
            <a:off x="191069" y="214142"/>
            <a:ext cx="12000931" cy="6555641"/>
          </a:xfrm>
          <a:prstGeom prst="rect">
            <a:avLst/>
          </a:prstGeom>
          <a:noFill/>
        </p:spPr>
        <p:txBody>
          <a:bodyPr wrap="square" rtlCol="0">
            <a:spAutoFit/>
          </a:bodyPr>
          <a:lstStyle/>
          <a:p>
            <a:pPr algn="r"/>
            <a:r>
              <a:rPr lang="en-US" sz="2800" b="1" u="sng" dirty="0" smtClean="0">
                <a:solidFill>
                  <a:srgbClr val="00B0F0"/>
                </a:solidFill>
              </a:rPr>
              <a:t>MySQL -4</a:t>
            </a:r>
          </a:p>
          <a:p>
            <a:pPr algn="r"/>
            <a:endParaRPr lang="en-US" sz="2800" b="1" u="sng" dirty="0" smtClean="0">
              <a:solidFill>
                <a:schemeClr val="accent4">
                  <a:lumMod val="50000"/>
                </a:schemeClr>
              </a:solidFill>
            </a:endParaRPr>
          </a:p>
          <a:p>
            <a:pPr algn="r"/>
            <a:r>
              <a:rPr lang="en-US" sz="2400" b="1" u="sng" dirty="0" smtClean="0"/>
              <a:t>:Definition</a:t>
            </a:r>
          </a:p>
          <a:p>
            <a:pPr algn="r"/>
            <a:endParaRPr lang="en-US" sz="2800" b="1" u="sng" dirty="0" smtClean="0">
              <a:solidFill>
                <a:schemeClr val="accent4">
                  <a:lumMod val="50000"/>
                </a:schemeClr>
              </a:solidFill>
            </a:endParaRPr>
          </a:p>
          <a:p>
            <a:pPr algn="r" rtl="1"/>
            <a:r>
              <a:rPr lang="ar-SA" sz="2000" dirty="0" smtClean="0"/>
              <a:t>نظام </a:t>
            </a:r>
            <a:r>
              <a:rPr lang="ar-SA" sz="2000" dirty="0"/>
              <a:t>إدارة قواعد البيانات يعتمد التعامل معه على لغة </a:t>
            </a:r>
            <a:r>
              <a:rPr lang="en-US" sz="2000" dirty="0"/>
              <a:t>SQL</a:t>
            </a:r>
            <a:r>
              <a:rPr lang="ar-SA" sz="2000" dirty="0"/>
              <a:t>، يعمل على العديد من المنصات ويعتبر ثاني أكثر نظام إدارة قواعد بيانات مفتوح المصدر إستخداما في العالم</a:t>
            </a:r>
            <a:r>
              <a:rPr lang="ar-SY" sz="2000" dirty="0"/>
              <a:t> </a:t>
            </a:r>
            <a:r>
              <a:rPr lang="ar-SY" sz="2000" dirty="0" smtClean="0"/>
              <a:t>.وهو </a:t>
            </a:r>
            <a:r>
              <a:rPr lang="ar-SY" sz="2000" dirty="0"/>
              <a:t>إختيار مشهور لقاعدة البيانات التي تستخدم في تطبيقات الويب.</a:t>
            </a:r>
            <a:endParaRPr lang="en-US" sz="2000" dirty="0"/>
          </a:p>
          <a:p>
            <a:pPr algn="r"/>
            <a:endParaRPr lang="en-US" sz="2000" b="1" u="sng" dirty="0" smtClean="0">
              <a:solidFill>
                <a:schemeClr val="accent4">
                  <a:lumMod val="50000"/>
                </a:schemeClr>
              </a:solidFill>
            </a:endParaRPr>
          </a:p>
          <a:p>
            <a:pPr algn="r"/>
            <a:endParaRPr lang="ar-SY" sz="2400" b="1" u="sng" dirty="0" smtClean="0">
              <a:solidFill>
                <a:schemeClr val="accent4">
                  <a:lumMod val="50000"/>
                </a:schemeClr>
              </a:solidFill>
            </a:endParaRPr>
          </a:p>
          <a:p>
            <a:pPr algn="r"/>
            <a:endParaRPr lang="ar-SY" sz="2400" b="1" u="sng" dirty="0">
              <a:solidFill>
                <a:schemeClr val="accent4">
                  <a:lumMod val="50000"/>
                </a:schemeClr>
              </a:solidFill>
            </a:endParaRPr>
          </a:p>
          <a:p>
            <a:pPr algn="r"/>
            <a:endParaRPr lang="en-US" sz="2400" b="1" u="sng" dirty="0">
              <a:solidFill>
                <a:schemeClr val="accent4">
                  <a:lumMod val="50000"/>
                </a:schemeClr>
              </a:solidFill>
            </a:endParaRPr>
          </a:p>
          <a:p>
            <a:pPr algn="r"/>
            <a:r>
              <a:rPr lang="en-US" sz="2400" b="1" u="sng" dirty="0" smtClean="0"/>
              <a:t>:MySQL Features</a:t>
            </a:r>
          </a:p>
          <a:p>
            <a:pPr algn="r"/>
            <a:endParaRPr lang="en-US" sz="2000" b="1" u="sng" dirty="0" smtClean="0">
              <a:solidFill>
                <a:schemeClr val="accent4">
                  <a:lumMod val="50000"/>
                </a:schemeClr>
              </a:solidFill>
            </a:endParaRPr>
          </a:p>
          <a:p>
            <a:pPr algn="r" rtl="1"/>
            <a:r>
              <a:rPr lang="ar-SY" sz="2000" dirty="0"/>
              <a:t>1- </a:t>
            </a:r>
            <a:r>
              <a:rPr lang="ar-SA" sz="2000" dirty="0"/>
              <a:t>السرعة الكبيرة مما جعل إمكانية الإستعلام من قاعدة البيانات سريعة.</a:t>
            </a:r>
            <a:endParaRPr lang="en-US" sz="2000" dirty="0"/>
          </a:p>
          <a:p>
            <a:pPr algn="r" rtl="1"/>
            <a:r>
              <a:rPr lang="ar-SA" sz="2000" dirty="0"/>
              <a:t>2- سهولة ربط جداوله بواجهة المستخدم التي تصمم بلغات البرمجة المختلفة.</a:t>
            </a:r>
            <a:endParaRPr lang="en-US" sz="2000" dirty="0"/>
          </a:p>
          <a:p>
            <a:pPr algn="r" rtl="1"/>
            <a:r>
              <a:rPr lang="ar-SA" sz="2000" dirty="0"/>
              <a:t>3- سهلة التعلم في حال كان هناك إلمام بأساسيات لغة </a:t>
            </a:r>
            <a:r>
              <a:rPr lang="en-US" sz="2000" dirty="0"/>
              <a:t>Sql</a:t>
            </a:r>
            <a:r>
              <a:rPr lang="ar-SA" sz="2000" dirty="0"/>
              <a:t>.</a:t>
            </a:r>
            <a:endParaRPr lang="en-US" sz="2000" dirty="0"/>
          </a:p>
          <a:p>
            <a:pPr algn="r" rtl="1"/>
            <a:r>
              <a:rPr lang="ar-SY" sz="2000" dirty="0"/>
              <a:t>4- </a:t>
            </a:r>
            <a:r>
              <a:rPr lang="ar-SA" sz="2000" dirty="0"/>
              <a:t>تستخدم في مشاريع البرمجيات الحرة التي تتطلب إدارة قواعد البيانات ،وأيضا بالعديد من المواقع</a:t>
            </a:r>
            <a:r>
              <a:rPr lang="en-US" sz="2000" dirty="0" smtClean="0"/>
              <a:t>.</a:t>
            </a:r>
            <a:endParaRPr lang="en-US" sz="2800" b="1" u="sng" dirty="0" smtClean="0">
              <a:solidFill>
                <a:schemeClr val="accent4">
                  <a:lumMod val="50000"/>
                </a:schemeClr>
              </a:solidFill>
            </a:endParaRPr>
          </a:p>
          <a:p>
            <a:pPr algn="r"/>
            <a:endParaRPr lang="en-US" sz="2800" b="1" u="sng" dirty="0">
              <a:solidFill>
                <a:schemeClr val="accent4">
                  <a:lumMod val="50000"/>
                </a:schemeClr>
              </a:solidFill>
            </a:endParaRPr>
          </a:p>
          <a:p>
            <a:pPr algn="r"/>
            <a:endParaRPr lang="en-US" sz="2800" b="1" u="sng" dirty="0" smtClean="0">
              <a:solidFill>
                <a:schemeClr val="accent4">
                  <a:lumMod val="50000"/>
                </a:schemeClr>
              </a:solidFill>
            </a:endParaRPr>
          </a:p>
        </p:txBody>
      </p:sp>
      <p:pic>
        <p:nvPicPr>
          <p:cNvPr id="3" name="صورة 2" descr="MySQL logo PNG"/>
          <p:cNvPicPr/>
          <p:nvPr/>
        </p:nvPicPr>
        <p:blipFill>
          <a:blip r:embed="rId2">
            <a:extLst>
              <a:ext uri="{28A0092B-C50C-407E-A947-70E740481C1C}">
                <a14:useLocalDpi xmlns:a14="http://schemas.microsoft.com/office/drawing/2010/main" val="0"/>
              </a:ext>
            </a:extLst>
          </a:blip>
          <a:srcRect/>
          <a:stretch>
            <a:fillRect/>
          </a:stretch>
        </p:blipFill>
        <p:spPr bwMode="auto">
          <a:xfrm>
            <a:off x="712426" y="2510377"/>
            <a:ext cx="4407760" cy="1963170"/>
          </a:xfrm>
          <a:prstGeom prst="rect">
            <a:avLst/>
          </a:prstGeom>
          <a:noFill/>
          <a:ln>
            <a:noFill/>
          </a:ln>
        </p:spPr>
      </p:pic>
    </p:spTree>
    <p:extLst>
      <p:ext uri="{BB962C8B-B14F-4D97-AF65-F5344CB8AC3E}">
        <p14:creationId xmlns:p14="http://schemas.microsoft.com/office/powerpoint/2010/main" val="1677970688"/>
      </p:ext>
    </p:extLst>
  </p:cSld>
  <p:clrMapOvr>
    <a:masterClrMapping/>
  </p:clrMapOvr>
  <p:transition spd="med">
    <p:pull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مستطيل 2"/>
          <p:cNvSpPr/>
          <p:nvPr/>
        </p:nvSpPr>
        <p:spPr>
          <a:xfrm>
            <a:off x="290047" y="204716"/>
            <a:ext cx="11786965" cy="6617196"/>
          </a:xfrm>
          <a:prstGeom prst="rect">
            <a:avLst/>
          </a:prstGeom>
        </p:spPr>
        <p:txBody>
          <a:bodyPr wrap="square">
            <a:spAutoFit/>
          </a:bodyPr>
          <a:lstStyle/>
          <a:p>
            <a:pPr algn="r"/>
            <a:r>
              <a:rPr lang="en-US" sz="2800" b="1" u="sng" dirty="0" smtClean="0">
                <a:solidFill>
                  <a:srgbClr val="00B0F0"/>
                </a:solidFill>
                <a:latin typeface="Traditional Arabic"/>
                <a:ea typeface="Calibri" panose="020F0502020204030204" pitchFamily="34" charset="0"/>
              </a:rPr>
              <a:t>AdminLTE -5</a:t>
            </a:r>
          </a:p>
          <a:p>
            <a:pPr algn="r"/>
            <a:endParaRPr lang="en-US" sz="2400" b="1" u="sng" dirty="0" smtClean="0">
              <a:latin typeface="Traditional Arabic"/>
              <a:ea typeface="Calibri" panose="020F0502020204030204" pitchFamily="34" charset="0"/>
            </a:endParaRPr>
          </a:p>
          <a:p>
            <a:pPr algn="r"/>
            <a:endParaRPr lang="en-US" sz="2400" b="1" u="sng" dirty="0" smtClean="0">
              <a:latin typeface="Traditional Arabic"/>
              <a:ea typeface="Calibri" panose="020F0502020204030204" pitchFamily="34" charset="0"/>
            </a:endParaRPr>
          </a:p>
          <a:p>
            <a:pPr algn="r"/>
            <a:endParaRPr lang="en-US" sz="2400" b="1" u="sng" dirty="0">
              <a:latin typeface="Traditional Arabic"/>
              <a:ea typeface="Calibri" panose="020F0502020204030204" pitchFamily="34" charset="0"/>
            </a:endParaRPr>
          </a:p>
          <a:p>
            <a:pPr algn="r"/>
            <a:endParaRPr lang="en-US" sz="2400" b="1" u="sng" dirty="0" smtClean="0">
              <a:latin typeface="Traditional Arabic"/>
              <a:ea typeface="Calibri" panose="020F0502020204030204" pitchFamily="34" charset="0"/>
            </a:endParaRPr>
          </a:p>
          <a:p>
            <a:pPr algn="r"/>
            <a:endParaRPr lang="en-US" sz="2400" b="1" u="sng" dirty="0" smtClean="0">
              <a:latin typeface="Traditional Arabic"/>
              <a:ea typeface="Calibri" panose="020F0502020204030204" pitchFamily="34" charset="0"/>
            </a:endParaRPr>
          </a:p>
          <a:p>
            <a:pPr algn="r"/>
            <a:endParaRPr lang="en-US" sz="2400" b="1" u="sng" dirty="0" smtClean="0">
              <a:latin typeface="Traditional Arabic"/>
              <a:ea typeface="Calibri" panose="020F0502020204030204" pitchFamily="34" charset="0"/>
            </a:endParaRPr>
          </a:p>
          <a:p>
            <a:pPr algn="r"/>
            <a:endParaRPr lang="ar-SY" sz="2400" b="1" u="sng" dirty="0" smtClean="0">
              <a:latin typeface="Traditional Arabic"/>
              <a:ea typeface="Calibri" panose="020F0502020204030204" pitchFamily="34" charset="0"/>
            </a:endParaRPr>
          </a:p>
          <a:p>
            <a:pPr algn="r"/>
            <a:endParaRPr lang="en-US" sz="2400" b="1" u="sng" dirty="0">
              <a:latin typeface="Traditional Arabic"/>
              <a:ea typeface="Calibri" panose="020F0502020204030204" pitchFamily="34" charset="0"/>
            </a:endParaRPr>
          </a:p>
          <a:p>
            <a:pPr algn="r"/>
            <a:r>
              <a:rPr lang="en-US" sz="2400" b="1" u="sng" dirty="0" smtClean="0">
                <a:latin typeface="Traditional Arabic"/>
                <a:ea typeface="Calibri" panose="020F0502020204030204" pitchFamily="34" charset="0"/>
              </a:rPr>
              <a:t>:Definition</a:t>
            </a:r>
          </a:p>
          <a:p>
            <a:pPr algn="r"/>
            <a:endParaRPr lang="en-US" sz="2400" b="1" u="sng" dirty="0" smtClean="0">
              <a:latin typeface="Traditional Arabic"/>
              <a:ea typeface="Calibri" panose="020F0502020204030204" pitchFamily="34" charset="0"/>
            </a:endParaRPr>
          </a:p>
          <a:p>
            <a:pPr algn="r" rtl="1"/>
            <a:r>
              <a:rPr lang="ar-SY" sz="2000" dirty="0" smtClean="0"/>
              <a:t>هو </a:t>
            </a:r>
            <a:r>
              <a:rPr lang="ar-SY" sz="2000" dirty="0"/>
              <a:t>قالب ويب مفتوح المصدر شائع للوحات معلومات المسؤول ولوحات التحكم</a:t>
            </a:r>
            <a:r>
              <a:rPr lang="ar-SY" sz="2000" dirty="0" smtClean="0"/>
              <a:t>.</a:t>
            </a:r>
            <a:endParaRPr lang="en-US" sz="2000" dirty="0"/>
          </a:p>
          <a:p>
            <a:pPr algn="r" rtl="1"/>
            <a:r>
              <a:rPr lang="en-US" sz="2000" dirty="0"/>
              <a:t> </a:t>
            </a:r>
            <a:r>
              <a:rPr lang="ar-SY" sz="2000" dirty="0" smtClean="0"/>
              <a:t>وقالب</a:t>
            </a:r>
            <a:r>
              <a:rPr lang="en-US" sz="2000" dirty="0" smtClean="0"/>
              <a:t> HTML  </a:t>
            </a:r>
            <a:r>
              <a:rPr lang="ar-SY" sz="2000" dirty="0"/>
              <a:t>سريع الإستجابة يعتمد على إطار عمل </a:t>
            </a:r>
            <a:r>
              <a:rPr lang="en-US" sz="2000" dirty="0"/>
              <a:t>CSS Bootstrap 3</a:t>
            </a:r>
            <a:r>
              <a:rPr lang="ar-SY" sz="2000" dirty="0"/>
              <a:t>,</a:t>
            </a:r>
            <a:endParaRPr lang="en-US" sz="2000" dirty="0"/>
          </a:p>
          <a:p>
            <a:pPr algn="r" rtl="1"/>
            <a:r>
              <a:rPr lang="ar-SY" sz="2000" dirty="0"/>
              <a:t>ويستخدم جميع مكونات </a:t>
            </a:r>
            <a:r>
              <a:rPr lang="en-US" sz="2000" dirty="0" smtClean="0"/>
              <a:t> Bootstrap  </a:t>
            </a:r>
            <a:r>
              <a:rPr lang="ar-SY" sz="2000" dirty="0"/>
              <a:t>في تصميمه ويعيد تصميم العديد من المكونات الإضافية شائعة الإستخدام لإنشاء تصميم متناسق يمكن إستخدامه كواجهة مستخدم لتطبيقات الواجهة الخلفية . </a:t>
            </a:r>
            <a:endParaRPr lang="en-US" sz="2000" dirty="0"/>
          </a:p>
          <a:p>
            <a:pPr algn="r" rtl="1"/>
            <a:r>
              <a:rPr lang="ar-SY" sz="2000" dirty="0" smtClean="0"/>
              <a:t>يعتمد </a:t>
            </a:r>
            <a:r>
              <a:rPr lang="en-US" sz="2000" dirty="0" smtClean="0"/>
              <a:t>AdminLTE</a:t>
            </a:r>
            <a:r>
              <a:rPr lang="ar-SY" sz="2000" dirty="0" smtClean="0"/>
              <a:t>على </a:t>
            </a:r>
            <a:r>
              <a:rPr lang="ar-SY" sz="2000" dirty="0"/>
              <a:t>تصميم معياري ، مما يتيح إمكانية تخصيصه والبناء عليه بسهولة</a:t>
            </a:r>
            <a:r>
              <a:rPr lang="ar-SY" sz="2000" dirty="0" smtClean="0"/>
              <a:t>.</a:t>
            </a:r>
            <a:endParaRPr lang="en-US" sz="2800" b="1" u="sng" dirty="0">
              <a:solidFill>
                <a:schemeClr val="accent4">
                  <a:lumMod val="50000"/>
                </a:schemeClr>
              </a:solidFill>
              <a:latin typeface="Traditional Arabic"/>
            </a:endParaRPr>
          </a:p>
          <a:p>
            <a:pPr algn="r"/>
            <a:endParaRPr lang="en-US" sz="2800" b="1" u="sng" dirty="0" smtClean="0">
              <a:solidFill>
                <a:schemeClr val="accent4">
                  <a:lumMod val="50000"/>
                </a:schemeClr>
              </a:solidFill>
              <a:latin typeface="Traditional Arabic"/>
            </a:endParaRPr>
          </a:p>
          <a:p>
            <a:pPr algn="r"/>
            <a:endParaRPr lang="en-US" sz="2800" b="1" u="sng" dirty="0" smtClean="0">
              <a:solidFill>
                <a:schemeClr val="accent4">
                  <a:lumMod val="50000"/>
                </a:schemeClr>
              </a:solidFill>
              <a:latin typeface="Traditional Arabic"/>
            </a:endParaRPr>
          </a:p>
        </p:txBody>
      </p:sp>
      <p:pic>
        <p:nvPicPr>
          <p:cNvPr id="4" name="صورة 3" descr="GitHub - riverocdavidb/admin-lte: Admin LTE 3.0.0 alpha 2 fork"/>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04716"/>
            <a:ext cx="8703828" cy="3603009"/>
          </a:xfrm>
          <a:prstGeom prst="rect">
            <a:avLst/>
          </a:prstGeom>
          <a:noFill/>
          <a:ln>
            <a:noFill/>
          </a:ln>
        </p:spPr>
      </p:pic>
    </p:spTree>
    <p:extLst>
      <p:ext uri="{BB962C8B-B14F-4D97-AF65-F5344CB8AC3E}">
        <p14:creationId xmlns:p14="http://schemas.microsoft.com/office/powerpoint/2010/main" val="2706918541"/>
      </p:ext>
    </p:extLst>
  </p:cSld>
  <p:clrMapOvr>
    <a:masterClrMapping/>
  </p:clrMapOvr>
  <p:transition spd="med">
    <p:pull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صورة 1"/>
          <p:cNvPicPr/>
          <p:nvPr/>
        </p:nvPicPr>
        <p:blipFill>
          <a:blip r:embed="rId2">
            <a:extLst>
              <a:ext uri="{28A0092B-C50C-407E-A947-70E740481C1C}">
                <a14:useLocalDpi xmlns:a14="http://schemas.microsoft.com/office/drawing/2010/main" val="0"/>
              </a:ext>
            </a:extLst>
          </a:blip>
          <a:stretch>
            <a:fillRect/>
          </a:stretch>
        </p:blipFill>
        <p:spPr>
          <a:xfrm>
            <a:off x="2361063" y="845829"/>
            <a:ext cx="7976180" cy="4722457"/>
          </a:xfrm>
          <a:prstGeom prst="rect">
            <a:avLst/>
          </a:prstGeom>
        </p:spPr>
      </p:pic>
    </p:spTree>
    <p:extLst>
      <p:ext uri="{BB962C8B-B14F-4D97-AF65-F5344CB8AC3E}">
        <p14:creationId xmlns:p14="http://schemas.microsoft.com/office/powerpoint/2010/main" val="18808233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invX="1"/>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قطرة">
  <a:themeElements>
    <a:clrScheme name="قطرة">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قطرة">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قطرة">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xmlns="" name="Droplet" id="{8984A317-299A-4E50-B45D-BFC9EDE2337A}" vid="{C71B277C-C29A-4BA0-A7BA-43502DF21AB3}"/>
    </a:ext>
  </a:extLst>
</a:theme>
</file>

<file path=ppt/theme/theme3.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TM02900720[[fn=متكامل]]</Template>
  <TotalTime>1854</TotalTime>
  <Words>1971</Words>
  <Application>Microsoft Office PowerPoint</Application>
  <PresentationFormat>مخصص</PresentationFormat>
  <Paragraphs>330</Paragraphs>
  <Slides>41</Slides>
  <Notes>0</Notes>
  <HiddenSlides>0</HiddenSlides>
  <MMClips>0</MMClips>
  <ScaleCrop>false</ScaleCrop>
  <HeadingPairs>
    <vt:vector size="4" baseType="variant">
      <vt:variant>
        <vt:lpstr>نسق</vt:lpstr>
      </vt:variant>
      <vt:variant>
        <vt:i4>2</vt:i4>
      </vt:variant>
      <vt:variant>
        <vt:lpstr>عناوين الشرائح</vt:lpstr>
      </vt:variant>
      <vt:variant>
        <vt:i4>41</vt:i4>
      </vt:variant>
    </vt:vector>
  </HeadingPairs>
  <TitlesOfParts>
    <vt:vector size="43" baseType="lpstr">
      <vt:lpstr>HDOfficeLightV0</vt:lpstr>
      <vt:lpstr>قطرة</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عرض تقديمي في PowerPoint</dc:title>
  <dc:creator>Windows User</dc:creator>
  <cp:lastModifiedBy>مالية</cp:lastModifiedBy>
  <cp:revision>81</cp:revision>
  <dcterms:created xsi:type="dcterms:W3CDTF">2021-08-24T20:14:26Z</dcterms:created>
  <dcterms:modified xsi:type="dcterms:W3CDTF">2021-08-27T20:18:20Z</dcterms:modified>
</cp:coreProperties>
</file>